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42.xml" ContentType="application/vnd.openxmlformats-officedocument.presentationml.slide+xml"/>
  <Override PartName="/ppt/slides/slide57.xml" ContentType="application/vnd.openxmlformats-officedocument.presentationml.slide+xml"/>
  <Override PartName="/ppt/slides/slide56.xml" ContentType="application/vnd.openxmlformats-officedocument.presentationml.slide+xml"/>
  <Override PartName="/ppt/presentation.xml" ContentType="application/vnd.openxmlformats-officedocument.presentationml.presentation.main+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19.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54.xml" ContentType="application/vnd.openxmlformats-officedocument.presentationml.notesSl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authors.xml" ContentType="application/vnd.ms-powerpoint.authors+xml"/>
  <Override PartName="/ppt/theme/theme4.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60"/>
  </p:notesMasterIdLst>
  <p:handoutMasterIdLst>
    <p:handoutMasterId r:id="rId61"/>
  </p:handoutMasterIdLst>
  <p:sldIdLst>
    <p:sldId id="256" r:id="rId3"/>
    <p:sldId id="310" r:id="rId4"/>
    <p:sldId id="340" r:id="rId5"/>
    <p:sldId id="269" r:id="rId6"/>
    <p:sldId id="316" r:id="rId7"/>
    <p:sldId id="339" r:id="rId8"/>
    <p:sldId id="261" r:id="rId9"/>
    <p:sldId id="262" r:id="rId10"/>
    <p:sldId id="366" r:id="rId11"/>
    <p:sldId id="365" r:id="rId12"/>
    <p:sldId id="367" r:id="rId13"/>
    <p:sldId id="344" r:id="rId14"/>
    <p:sldId id="314" r:id="rId15"/>
    <p:sldId id="264" r:id="rId16"/>
    <p:sldId id="315" r:id="rId17"/>
    <p:sldId id="317" r:id="rId18"/>
    <p:sldId id="318" r:id="rId19"/>
    <p:sldId id="362" r:id="rId20"/>
    <p:sldId id="363" r:id="rId21"/>
    <p:sldId id="345" r:id="rId22"/>
    <p:sldId id="265" r:id="rId23"/>
    <p:sldId id="270" r:id="rId24"/>
    <p:sldId id="311" r:id="rId25"/>
    <p:sldId id="358" r:id="rId26"/>
    <p:sldId id="356" r:id="rId27"/>
    <p:sldId id="323" r:id="rId28"/>
    <p:sldId id="325" r:id="rId29"/>
    <p:sldId id="324" r:id="rId30"/>
    <p:sldId id="334" r:id="rId31"/>
    <p:sldId id="279" r:id="rId32"/>
    <p:sldId id="394" r:id="rId33"/>
    <p:sldId id="393" r:id="rId34"/>
    <p:sldId id="395" r:id="rId35"/>
    <p:sldId id="396" r:id="rId36"/>
    <p:sldId id="350" r:id="rId37"/>
    <p:sldId id="271" r:id="rId38"/>
    <p:sldId id="266" r:id="rId39"/>
    <p:sldId id="359" r:id="rId40"/>
    <p:sldId id="364" r:id="rId41"/>
    <p:sldId id="361" r:id="rId42"/>
    <p:sldId id="267" r:id="rId43"/>
    <p:sldId id="293" r:id="rId44"/>
    <p:sldId id="296" r:id="rId45"/>
    <p:sldId id="294" r:id="rId46"/>
    <p:sldId id="295" r:id="rId47"/>
    <p:sldId id="276" r:id="rId48"/>
    <p:sldId id="327" r:id="rId49"/>
    <p:sldId id="277" r:id="rId50"/>
    <p:sldId id="268" r:id="rId51"/>
    <p:sldId id="302" r:id="rId52"/>
    <p:sldId id="307" r:id="rId53"/>
    <p:sldId id="330" r:id="rId54"/>
    <p:sldId id="309" r:id="rId55"/>
    <p:sldId id="349" r:id="rId56"/>
    <p:sldId id="278" r:id="rId57"/>
    <p:sldId id="328" r:id="rId58"/>
    <p:sldId id="258" r:id="rId5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9D9245-072C-7675-24AF-7445AEC26B4A}" name="Kane, Julie" initials="KJ" userId="S::jukane@pa.gov::74bfac7e-9d2f-4006-979c-6657e4837f9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onohoe, Erin" initials="DE" lastIdx="3" clrIdx="0">
    <p:extLst>
      <p:ext uri="{19B8F6BF-5375-455C-9EA6-DF929625EA0E}">
        <p15:presenceInfo xmlns:p15="http://schemas.microsoft.com/office/powerpoint/2012/main" userId="S::edonohoe@pa.gov::b7e6f578-9ea7-4a87-88ab-cba39ad3477d" providerId="AD"/>
      </p:ext>
    </p:extLst>
  </p:cmAuthor>
  <p:cmAuthor id="2" name="Dukert, Tracey" initials="DT" lastIdx="2" clrIdx="1">
    <p:extLst>
      <p:ext uri="{19B8F6BF-5375-455C-9EA6-DF929625EA0E}">
        <p15:presenceInfo xmlns:p15="http://schemas.microsoft.com/office/powerpoint/2012/main" userId="S::tdukert@pa.gov::7db2132e-c4e4-4aa9-b9dc-af6c7a869b5a" providerId="AD"/>
      </p:ext>
    </p:extLst>
  </p:cmAuthor>
  <p:cmAuthor id="3" name="McCann, Ashley" initials="MA" lastIdx="2" clrIdx="2">
    <p:extLst>
      <p:ext uri="{19B8F6BF-5375-455C-9EA6-DF929625EA0E}">
        <p15:presenceInfo xmlns:p15="http://schemas.microsoft.com/office/powerpoint/2012/main" userId="S::asmccann@pa.gov::0b3cebe2-0b17-4165-a530-3f9603f4425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0099"/>
    <a:srgbClr val="FF66CC"/>
    <a:srgbClr val="FF6600"/>
    <a:srgbClr val="669900"/>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57" autoAdjust="0"/>
    <p:restoredTop sz="86385" autoAdjust="0"/>
  </p:normalViewPr>
  <p:slideViewPr>
    <p:cSldViewPr>
      <p:cViewPr varScale="1">
        <p:scale>
          <a:sx n="98" d="100"/>
          <a:sy n="98" d="100"/>
        </p:scale>
        <p:origin x="31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04"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presProps" Target="presProps.xml"/><Relationship Id="rId68" Type="http://schemas.openxmlformats.org/officeDocument/2006/relationships/customXml" Target="../customXml/item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handoutMaster" Target="handoutMasters/handoutMaster1.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viewProps" Target="viewProps.xml"/><Relationship Id="rId69" Type="http://schemas.openxmlformats.org/officeDocument/2006/relationships/customXml" Target="../customXml/item2.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microsoft.com/office/2018/10/relationships/authors" Target="author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commentAuthors" Target="commentAuthors.xml"/><Relationship Id="rId7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33" tIns="45717" rIns="91433" bIns="45717" rtlCol="0"/>
          <a:lstStyle>
            <a:lvl1pPr algn="l">
              <a:defRPr sz="1200"/>
            </a:lvl1pPr>
          </a:lstStyle>
          <a:p>
            <a:endParaRPr lang="en-US" dirty="0"/>
          </a:p>
        </p:txBody>
      </p:sp>
      <p:sp>
        <p:nvSpPr>
          <p:cNvPr id="3" name="Date Placeholder 2"/>
          <p:cNvSpPr>
            <a:spLocks noGrp="1"/>
          </p:cNvSpPr>
          <p:nvPr>
            <p:ph type="dt" sz="quarter" idx="1"/>
          </p:nvPr>
        </p:nvSpPr>
        <p:spPr>
          <a:xfrm>
            <a:off x="3970339" y="0"/>
            <a:ext cx="3038475" cy="465138"/>
          </a:xfrm>
          <a:prstGeom prst="rect">
            <a:avLst/>
          </a:prstGeom>
        </p:spPr>
        <p:txBody>
          <a:bodyPr vert="horz" lIns="91433" tIns="45717" rIns="91433" bIns="45717" rtlCol="0"/>
          <a:lstStyle>
            <a:lvl1pPr algn="r">
              <a:defRPr sz="1200"/>
            </a:lvl1pPr>
          </a:lstStyle>
          <a:p>
            <a:fld id="{C74EB575-6E6B-4086-8E48-CF87342D6476}" type="datetimeFigureOut">
              <a:rPr lang="en-US" smtClean="0"/>
              <a:t>8/29/2022</a:t>
            </a:fld>
            <a:endParaRPr lang="en-US" dirty="0"/>
          </a:p>
        </p:txBody>
      </p:sp>
      <p:sp>
        <p:nvSpPr>
          <p:cNvPr id="4" name="Footer Placeholder 3"/>
          <p:cNvSpPr>
            <a:spLocks noGrp="1"/>
          </p:cNvSpPr>
          <p:nvPr>
            <p:ph type="ftr" sz="quarter" idx="2"/>
          </p:nvPr>
        </p:nvSpPr>
        <p:spPr>
          <a:xfrm>
            <a:off x="1" y="8829675"/>
            <a:ext cx="3038475" cy="465138"/>
          </a:xfrm>
          <a:prstGeom prst="rect">
            <a:avLst/>
          </a:prstGeom>
        </p:spPr>
        <p:txBody>
          <a:bodyPr vert="horz" lIns="91433" tIns="45717" rIns="91433" bIns="45717"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lIns="91433" tIns="45717" rIns="91433" bIns="45717" rtlCol="0" anchor="b"/>
          <a:lstStyle>
            <a:lvl1pPr algn="r">
              <a:defRPr sz="1200"/>
            </a:lvl1pPr>
          </a:lstStyle>
          <a:p>
            <a:fld id="{49D3DEE8-2EA4-4491-8A73-93E606E0EED5}" type="slidenum">
              <a:rPr lang="en-US" smtClean="0"/>
              <a:t>‹#›</a:t>
            </a:fld>
            <a:endParaRPr lang="en-US" dirty="0"/>
          </a:p>
        </p:txBody>
      </p:sp>
    </p:spTree>
    <p:extLst>
      <p:ext uri="{BB962C8B-B14F-4D97-AF65-F5344CB8AC3E}">
        <p14:creationId xmlns:p14="http://schemas.microsoft.com/office/powerpoint/2010/main" val="12618126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38475" cy="464980"/>
          </a:xfrm>
          <a:prstGeom prst="rect">
            <a:avLst/>
          </a:prstGeom>
        </p:spPr>
        <p:txBody>
          <a:bodyPr vert="horz" lIns="92823" tIns="46412" rIns="92823" bIns="46412" rtlCol="0"/>
          <a:lstStyle>
            <a:lvl1pPr algn="l">
              <a:defRPr sz="1200"/>
            </a:lvl1pPr>
          </a:lstStyle>
          <a:p>
            <a:pPr>
              <a:defRPr/>
            </a:pPr>
            <a:endParaRPr lang="en-US" dirty="0"/>
          </a:p>
        </p:txBody>
      </p:sp>
      <p:sp>
        <p:nvSpPr>
          <p:cNvPr id="3" name="Date Placeholder 2"/>
          <p:cNvSpPr>
            <a:spLocks noGrp="1"/>
          </p:cNvSpPr>
          <p:nvPr>
            <p:ph type="dt" idx="1"/>
          </p:nvPr>
        </p:nvSpPr>
        <p:spPr>
          <a:xfrm>
            <a:off x="3970340" y="2"/>
            <a:ext cx="3038475" cy="464980"/>
          </a:xfrm>
          <a:prstGeom prst="rect">
            <a:avLst/>
          </a:prstGeom>
        </p:spPr>
        <p:txBody>
          <a:bodyPr vert="horz" lIns="92823" tIns="46412" rIns="92823" bIns="46412" rtlCol="0"/>
          <a:lstStyle>
            <a:lvl1pPr algn="r">
              <a:defRPr sz="1200"/>
            </a:lvl1pPr>
          </a:lstStyle>
          <a:p>
            <a:pPr>
              <a:defRPr/>
            </a:pPr>
            <a:fld id="{7A3F5529-C14B-4D77-81E4-D347120CD4CC}" type="datetimeFigureOut">
              <a:rPr lang="en-US"/>
              <a:pPr>
                <a:defRPr/>
              </a:pPr>
              <a:t>8/29/2022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823" tIns="46412" rIns="92823" bIns="46412" rtlCol="0" anchor="ctr"/>
          <a:lstStyle/>
          <a:p>
            <a:pPr lvl="0"/>
            <a:endParaRPr lang="en-US" noProof="0" dirty="0"/>
          </a:p>
        </p:txBody>
      </p:sp>
      <p:sp>
        <p:nvSpPr>
          <p:cNvPr id="5" name="Notes Placeholder 4"/>
          <p:cNvSpPr>
            <a:spLocks noGrp="1"/>
          </p:cNvSpPr>
          <p:nvPr>
            <p:ph type="body" sz="quarter" idx="3"/>
          </p:nvPr>
        </p:nvSpPr>
        <p:spPr>
          <a:xfrm>
            <a:off x="701675" y="4416511"/>
            <a:ext cx="5607050" cy="4183220"/>
          </a:xfrm>
          <a:prstGeom prst="rect">
            <a:avLst/>
          </a:prstGeom>
        </p:spPr>
        <p:txBody>
          <a:bodyPr vert="horz" lIns="92823" tIns="46412" rIns="92823" bIns="46412"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2" y="8829824"/>
            <a:ext cx="3038475" cy="464980"/>
          </a:xfrm>
          <a:prstGeom prst="rect">
            <a:avLst/>
          </a:prstGeom>
        </p:spPr>
        <p:txBody>
          <a:bodyPr vert="horz" lIns="92823" tIns="46412" rIns="92823" bIns="46412"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70340" y="8829824"/>
            <a:ext cx="3038475" cy="464980"/>
          </a:xfrm>
          <a:prstGeom prst="rect">
            <a:avLst/>
          </a:prstGeom>
        </p:spPr>
        <p:txBody>
          <a:bodyPr vert="horz" lIns="92823" tIns="46412" rIns="92823" bIns="46412" rtlCol="0" anchor="b"/>
          <a:lstStyle>
            <a:lvl1pPr algn="r">
              <a:defRPr sz="1200"/>
            </a:lvl1pPr>
          </a:lstStyle>
          <a:p>
            <a:pPr>
              <a:defRPr/>
            </a:pPr>
            <a:fld id="{0E7B20F2-11A5-4B13-BF65-7138F21CA18C}" type="slidenum">
              <a:rPr lang="en-US"/>
              <a:pPr>
                <a:defRPr/>
              </a:pPr>
              <a:t>‹#›</a:t>
            </a:fld>
            <a:endParaRPr lang="en-US" dirty="0"/>
          </a:p>
        </p:txBody>
      </p:sp>
    </p:spTree>
    <p:extLst>
      <p:ext uri="{BB962C8B-B14F-4D97-AF65-F5344CB8AC3E}">
        <p14:creationId xmlns:p14="http://schemas.microsoft.com/office/powerpoint/2010/main" val="31293359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3" Type="http://schemas.openxmlformats.org/officeDocument/2006/relationships/hyperlink" Target="mailto:RA-EDACSSubmission@pa.gov"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Welcome. Today we’ll be covering:  Collections 1 &amp; 6 - October Student Data set.</a:t>
            </a:r>
            <a:endParaRPr lang="en-US" altLang="en-US" dirty="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895" indent="-285729" eaLnBrk="0" hangingPunct="0">
              <a:spcBef>
                <a:spcPct val="30000"/>
              </a:spcBef>
              <a:defRPr sz="1200">
                <a:solidFill>
                  <a:schemeClr val="tx1"/>
                </a:solidFill>
                <a:latin typeface="Calibri" pitchFamily="34" charset="0"/>
              </a:defRPr>
            </a:lvl2pPr>
            <a:lvl3pPr marL="1142917" indent="-228583" eaLnBrk="0" hangingPunct="0">
              <a:spcBef>
                <a:spcPct val="30000"/>
              </a:spcBef>
              <a:defRPr sz="1200">
                <a:solidFill>
                  <a:schemeClr val="tx1"/>
                </a:solidFill>
                <a:latin typeface="Calibri" pitchFamily="34" charset="0"/>
              </a:defRPr>
            </a:lvl3pPr>
            <a:lvl4pPr marL="1600083" indent="-228583" eaLnBrk="0" hangingPunct="0">
              <a:spcBef>
                <a:spcPct val="30000"/>
              </a:spcBef>
              <a:defRPr sz="1200">
                <a:solidFill>
                  <a:schemeClr val="tx1"/>
                </a:solidFill>
                <a:latin typeface="Calibri" pitchFamily="34" charset="0"/>
              </a:defRPr>
            </a:lvl4pPr>
            <a:lvl5pPr marL="2057250" indent="-228583" eaLnBrk="0" hangingPunct="0">
              <a:spcBef>
                <a:spcPct val="30000"/>
              </a:spcBef>
              <a:defRPr sz="1200">
                <a:solidFill>
                  <a:schemeClr val="tx1"/>
                </a:solidFill>
                <a:latin typeface="Calibri" pitchFamily="34" charset="0"/>
              </a:defRPr>
            </a:lvl5pPr>
            <a:lvl6pPr marL="2514417" indent="-228583" eaLnBrk="0" fontAlgn="base" hangingPunct="0">
              <a:spcBef>
                <a:spcPct val="30000"/>
              </a:spcBef>
              <a:spcAft>
                <a:spcPct val="0"/>
              </a:spcAft>
              <a:defRPr sz="1200">
                <a:solidFill>
                  <a:schemeClr val="tx1"/>
                </a:solidFill>
                <a:latin typeface="Calibri" pitchFamily="34" charset="0"/>
              </a:defRPr>
            </a:lvl6pPr>
            <a:lvl7pPr marL="2971583" indent="-228583" eaLnBrk="0" fontAlgn="base" hangingPunct="0">
              <a:spcBef>
                <a:spcPct val="30000"/>
              </a:spcBef>
              <a:spcAft>
                <a:spcPct val="0"/>
              </a:spcAft>
              <a:defRPr sz="1200">
                <a:solidFill>
                  <a:schemeClr val="tx1"/>
                </a:solidFill>
                <a:latin typeface="Calibri" pitchFamily="34" charset="0"/>
              </a:defRPr>
            </a:lvl7pPr>
            <a:lvl8pPr marL="3428750" indent="-228583" eaLnBrk="0" fontAlgn="base" hangingPunct="0">
              <a:spcBef>
                <a:spcPct val="30000"/>
              </a:spcBef>
              <a:spcAft>
                <a:spcPct val="0"/>
              </a:spcAft>
              <a:defRPr sz="1200">
                <a:solidFill>
                  <a:schemeClr val="tx1"/>
                </a:solidFill>
                <a:latin typeface="Calibri" pitchFamily="34" charset="0"/>
              </a:defRPr>
            </a:lvl8pPr>
            <a:lvl9pPr marL="3885917" indent="-22858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8FDA23E-5481-478A-BA8E-3A0ED474B9D9}" type="slidenum">
              <a:rPr lang="en-US" altLang="en-US" smtClean="0">
                <a:latin typeface="Arial" charset="0"/>
              </a:rPr>
              <a:pPr eaLnBrk="1" hangingPunct="1">
                <a:spcBef>
                  <a:spcPct val="0"/>
                </a:spcBef>
              </a:pPr>
              <a:t>1</a:t>
            </a:fld>
            <a:endParaRPr lang="en-US" altLang="en-US" dirty="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Non-CEP schools are those who are not eligible for the reimbursement option for free meals.</a:t>
            </a:r>
          </a:p>
          <a:p>
            <a:r>
              <a:rPr lang="en-US" sz="1200" kern="1200" dirty="0">
                <a:solidFill>
                  <a:schemeClr val="tx1"/>
                </a:solidFill>
                <a:effectLst/>
                <a:latin typeface="+mn-lt"/>
                <a:ea typeface="+mn-ea"/>
                <a:cs typeface="+mn-cs"/>
              </a:rPr>
              <a:t>Food program eligibility (field 131) should be identified for each individual student regarding the eligibility to receive free or reduced-price lunch (F, R, N)</a:t>
            </a:r>
          </a:p>
          <a:p>
            <a:r>
              <a:rPr lang="en-US" sz="1200" kern="1200" dirty="0">
                <a:solidFill>
                  <a:schemeClr val="tx1"/>
                </a:solidFill>
                <a:effectLst/>
                <a:latin typeface="+mn-lt"/>
                <a:ea typeface="+mn-ea"/>
                <a:cs typeface="+mn-cs"/>
              </a:rPr>
              <a:t>Food program participants (field 33) should be identified based on whether or not the student is participating in free or reduced-price lunch (F, R, N)</a:t>
            </a:r>
          </a:p>
          <a:p>
            <a:r>
              <a:rPr lang="en-US" sz="1200" kern="1200" dirty="0">
                <a:solidFill>
                  <a:schemeClr val="tx1"/>
                </a:solidFill>
                <a:effectLst/>
                <a:latin typeface="+mn-lt"/>
                <a:ea typeface="+mn-ea"/>
                <a:cs typeface="+mn-cs"/>
              </a:rPr>
              <a:t>Economic disadvantaged status code (field 88) is to be determined for each individual student. Schools NOT designated as CEP can use Food Program Eligibility (field 131) to assist in determination.</a:t>
            </a:r>
          </a:p>
          <a:p>
            <a:endParaRPr lang="en-US" dirty="0"/>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10</a:t>
            </a:fld>
            <a:endParaRPr lang="en-US" dirty="0"/>
          </a:p>
        </p:txBody>
      </p:sp>
    </p:spTree>
    <p:extLst>
      <p:ext uri="{BB962C8B-B14F-4D97-AF65-F5344CB8AC3E}">
        <p14:creationId xmlns:p14="http://schemas.microsoft.com/office/powerpoint/2010/main" val="26290060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10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economic disadvantaged status code (field 88) is collected in these templates. This field is what indicates the economically disadvantaged status of each individual student.</a:t>
            </a:r>
          </a:p>
          <a:p>
            <a:pPr marL="0" marR="0">
              <a:lnSpc>
                <a:spcPct val="115000"/>
              </a:lnSpc>
              <a:spcBef>
                <a:spcPts val="0"/>
              </a:spcBef>
              <a:spcAft>
                <a:spcPts val="10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There are several data sources that are available to determine economically disadvantaged students – this can come from Temporary Assistance for Needy Families cases, census poor, Medicaid, children living in institutions for the neglected or delinquent – which means all students at an SJCI will be coded as Y, and children living in foster homes.  If you are a non-CEP school, you may use the most reliable information available at the time of determination, such as your free/reduced price lunch eligibility.  However, Food Program Participant (field 33) should never be used to determine low income.  </a:t>
            </a:r>
          </a:p>
          <a:p>
            <a:pPr marL="0" marR="0">
              <a:lnSpc>
                <a:spcPct val="115000"/>
              </a:lnSpc>
              <a:spcBef>
                <a:spcPts val="0"/>
              </a:spcBef>
              <a:spcAft>
                <a:spcPts val="10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It is the only field used for the official low-income count for the Teacher Loan Forgiveness Program.  That is just one of the reasons that it is important to make sure this information is accurate in field 88.  </a:t>
            </a:r>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11</a:t>
            </a:fld>
            <a:endParaRPr lang="en-US" dirty="0"/>
          </a:p>
        </p:txBody>
      </p:sp>
    </p:spTree>
    <p:extLst>
      <p:ext uri="{BB962C8B-B14F-4D97-AF65-F5344CB8AC3E}">
        <p14:creationId xmlns:p14="http://schemas.microsoft.com/office/powerpoint/2010/main" val="18473694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Flow chart for if/not CEP school for the food program and economically disadvantaged fields.</a:t>
            </a:r>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12</a:t>
            </a:fld>
            <a:endParaRPr lang="en-US" dirty="0"/>
          </a:p>
        </p:txBody>
      </p:sp>
    </p:spTree>
    <p:extLst>
      <p:ext uri="{BB962C8B-B14F-4D97-AF65-F5344CB8AC3E}">
        <p14:creationId xmlns:p14="http://schemas.microsoft.com/office/powerpoint/2010/main" val="31276353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Reporting Pre-Kindergarten students</a:t>
            </a:r>
          </a:p>
          <a:p>
            <a:endParaRPr lang="en-US" dirty="0"/>
          </a:p>
          <a:p>
            <a:r>
              <a:rPr lang="en-US" sz="1200" kern="1200" dirty="0">
                <a:solidFill>
                  <a:schemeClr val="tx1"/>
                </a:solidFill>
                <a:effectLst/>
                <a:latin typeface="+mn-lt"/>
                <a:ea typeface="+mn-ea"/>
                <a:cs typeface="+mn-cs"/>
              </a:rPr>
              <a:t>Report all students enrolled in the LEA’s Pre-K program, where most children will be three or four years of age. There may be exceptions in which children either are younger or older than this. Include all these students, regardless of funding source.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 Pre-K Counts membership and attendance should be excluded from the child accounting data in the Student Calendar Fact Template.</a:t>
            </a:r>
            <a:endParaRPr lang="en-US" dirty="0"/>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13</a:t>
            </a:fld>
            <a:endParaRPr lang="en-US" dirty="0"/>
          </a:p>
        </p:txBody>
      </p:sp>
    </p:spTree>
    <p:extLst>
      <p:ext uri="{BB962C8B-B14F-4D97-AF65-F5344CB8AC3E}">
        <p14:creationId xmlns:p14="http://schemas.microsoft.com/office/powerpoint/2010/main" val="27827512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Cyber Programs:  The school in which the student would attend if he/she was not in a cyber program will report that student.  A nonresident student attending a cyber program will be reported by the sending LEA.  You do not report the students from another LEA that are only there for the cyber program.</a:t>
            </a:r>
          </a:p>
          <a:p>
            <a:endParaRPr lang="en-US" dirty="0"/>
          </a:p>
          <a:p>
            <a:r>
              <a:rPr lang="en-US" dirty="0"/>
              <a:t>Remember, the cyber program is not the same as a cyber charter school.  The cyber charter schools are recognized as separate LEAs that assume accountability for their cyber students and report them in the October student data set.</a:t>
            </a:r>
          </a:p>
          <a:p>
            <a:endParaRPr lang="en-US" dirty="0"/>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14</a:t>
            </a:fld>
            <a:endParaRPr lang="en-US" dirty="0"/>
          </a:p>
        </p:txBody>
      </p:sp>
    </p:spTree>
    <p:extLst>
      <p:ext uri="{BB962C8B-B14F-4D97-AF65-F5344CB8AC3E}">
        <p14:creationId xmlns:p14="http://schemas.microsoft.com/office/powerpoint/2010/main" val="16632340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33">
              <a:defRPr/>
            </a:pPr>
            <a:r>
              <a:rPr lang="en-US" dirty="0"/>
              <a:t>Alternative Education for Disruptive Youth (AEDY) program or Keystone State Challenge Academy (KSCA) – Again, this is a program, so it’s an extension of the LEA.  The LEA is responsible for reporting these students regardless of program location.  Report the student with the school number he or she would attend if not in one of these programs. These students also need to be reported in the Programs Fact Template with the appropriate AEDY or KSCA program codes.</a:t>
            </a:r>
          </a:p>
          <a:p>
            <a:endParaRPr lang="en-US" dirty="0"/>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15</a:t>
            </a:fld>
            <a:endParaRPr lang="en-US" dirty="0"/>
          </a:p>
        </p:txBody>
      </p:sp>
    </p:spTree>
    <p:extLst>
      <p:ext uri="{BB962C8B-B14F-4D97-AF65-F5344CB8AC3E}">
        <p14:creationId xmlns:p14="http://schemas.microsoft.com/office/powerpoint/2010/main" val="3966321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Alternative education students that are not in an AEDY program – These are students that are in a private residential rehabilitation institution (PRRI), an approved private school (APS), that are court/agency placed, or educated in detention centers, residential treatment facilities, day treatment, or partial hospitalization.  The PRRI or APS reports the student with the correct district of residence and school number of residence.  If the facility is not reporting to PIMS, then the sending LEA must report these students in school number 9999.</a:t>
            </a:r>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16</a:t>
            </a:fld>
            <a:endParaRPr lang="en-US" dirty="0"/>
          </a:p>
        </p:txBody>
      </p:sp>
    </p:spTree>
    <p:extLst>
      <p:ext uri="{BB962C8B-B14F-4D97-AF65-F5344CB8AC3E}">
        <p14:creationId xmlns:p14="http://schemas.microsoft.com/office/powerpoint/2010/main" val="33443010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Your special education students also need to be reported in the templates.  You will report the grade level indicated in the Individualized Education Plan (IEP).  This should not be based on the student’s age or the number of years the student has been in school.  It must come from the IEP.</a:t>
            </a:r>
          </a:p>
          <a:p>
            <a:endParaRPr lang="en-US" dirty="0"/>
          </a:p>
          <a:p>
            <a:r>
              <a:rPr lang="en-US" dirty="0"/>
              <a:t>Special education (field 38) should be flagged to Y if the student has an IEP, E if the student exited the IEP and transferred to regular ed this school year, or N if the student is not a special education student.</a:t>
            </a:r>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17</a:t>
            </a:fld>
            <a:endParaRPr lang="en-US" dirty="0"/>
          </a:p>
        </p:txBody>
      </p:sp>
    </p:spTree>
    <p:extLst>
      <p:ext uri="{BB962C8B-B14F-4D97-AF65-F5344CB8AC3E}">
        <p14:creationId xmlns:p14="http://schemas.microsoft.com/office/powerpoint/2010/main" val="31777962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33"/>
            <a:r>
              <a:rPr lang="en-US" dirty="0"/>
              <a:t>Your English Learner students should be identified using fields 41 referencing whether or not they are currently EL students, former EL students who are in a monitoring year, former EL students who are no longer monitored.  Anyone who was never identified as EL should be coded as 99=never EL.</a:t>
            </a:r>
          </a:p>
          <a:p>
            <a:endParaRPr lang="en-US" dirty="0"/>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18</a:t>
            </a:fld>
            <a:endParaRPr lang="en-US" dirty="0"/>
          </a:p>
        </p:txBody>
      </p:sp>
    </p:spTree>
    <p:extLst>
      <p:ext uri="{BB962C8B-B14F-4D97-AF65-F5344CB8AC3E}">
        <p14:creationId xmlns:p14="http://schemas.microsoft.com/office/powerpoint/2010/main" val="37678708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33"/>
            <a:r>
              <a:rPr lang="en-US" dirty="0"/>
              <a:t>English Learners (field 41=01, 06) should have data in LIEP Program Type (field 45).  These are the Language Instruction Education Program types.</a:t>
            </a:r>
          </a:p>
          <a:p>
            <a:endParaRPr lang="en-US" dirty="0"/>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19</a:t>
            </a:fld>
            <a:endParaRPr lang="en-US" dirty="0"/>
          </a:p>
        </p:txBody>
      </p:sp>
    </p:spTree>
    <p:extLst>
      <p:ext uri="{BB962C8B-B14F-4D97-AF65-F5344CB8AC3E}">
        <p14:creationId xmlns:p14="http://schemas.microsoft.com/office/powerpoint/2010/main" val="3399428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On the agenda for today is:</a:t>
            </a:r>
            <a:br>
              <a:rPr lang="en-US" dirty="0"/>
            </a:br>
            <a:r>
              <a:rPr lang="en-US" dirty="0"/>
              <a:t>-the October Student templates</a:t>
            </a:r>
            <a:br>
              <a:rPr lang="en-US" dirty="0"/>
            </a:br>
            <a:r>
              <a:rPr lang="en-US" dirty="0"/>
              <a:t>-the Who, what, why, and when of data collection</a:t>
            </a:r>
            <a:br>
              <a:rPr lang="en-US" dirty="0"/>
            </a:br>
            <a:r>
              <a:rPr lang="en-US" dirty="0"/>
              <a:t>-PIMS reports</a:t>
            </a:r>
            <a:br>
              <a:rPr lang="en-US" dirty="0"/>
            </a:br>
            <a:r>
              <a:rPr lang="en-US" dirty="0"/>
              <a:t>-What’s new for the 2022-23 school year</a:t>
            </a:r>
            <a:br>
              <a:rPr lang="en-US" dirty="0"/>
            </a:br>
            <a:r>
              <a:rPr lang="en-US" dirty="0"/>
              <a:t>-Common errors</a:t>
            </a:r>
            <a:br>
              <a:rPr lang="en-US" dirty="0"/>
            </a:br>
            <a:r>
              <a:rPr lang="en-US" dirty="0"/>
              <a:t>-Data quality engine rules</a:t>
            </a:r>
            <a:br>
              <a:rPr lang="en-US" dirty="0"/>
            </a:br>
            <a:r>
              <a:rPr lang="en-US" dirty="0"/>
              <a:t>-Frequently asked questions</a:t>
            </a:r>
            <a:br>
              <a:rPr lang="en-US" dirty="0"/>
            </a:br>
            <a:r>
              <a:rPr lang="en-US" dirty="0"/>
              <a:t>-and our contact information</a:t>
            </a:r>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895" indent="-285729" eaLnBrk="0" hangingPunct="0">
              <a:spcBef>
                <a:spcPct val="30000"/>
              </a:spcBef>
              <a:defRPr sz="1200">
                <a:solidFill>
                  <a:schemeClr val="tx1"/>
                </a:solidFill>
                <a:latin typeface="Calibri" pitchFamily="34" charset="0"/>
              </a:defRPr>
            </a:lvl2pPr>
            <a:lvl3pPr marL="1142917" indent="-228583" eaLnBrk="0" hangingPunct="0">
              <a:spcBef>
                <a:spcPct val="30000"/>
              </a:spcBef>
              <a:defRPr sz="1200">
                <a:solidFill>
                  <a:schemeClr val="tx1"/>
                </a:solidFill>
                <a:latin typeface="Calibri" pitchFamily="34" charset="0"/>
              </a:defRPr>
            </a:lvl3pPr>
            <a:lvl4pPr marL="1600083" indent="-228583" eaLnBrk="0" hangingPunct="0">
              <a:spcBef>
                <a:spcPct val="30000"/>
              </a:spcBef>
              <a:defRPr sz="1200">
                <a:solidFill>
                  <a:schemeClr val="tx1"/>
                </a:solidFill>
                <a:latin typeface="Calibri" pitchFamily="34" charset="0"/>
              </a:defRPr>
            </a:lvl4pPr>
            <a:lvl5pPr marL="2057250" indent="-228583" eaLnBrk="0" hangingPunct="0">
              <a:spcBef>
                <a:spcPct val="30000"/>
              </a:spcBef>
              <a:defRPr sz="1200">
                <a:solidFill>
                  <a:schemeClr val="tx1"/>
                </a:solidFill>
                <a:latin typeface="Calibri" pitchFamily="34" charset="0"/>
              </a:defRPr>
            </a:lvl5pPr>
            <a:lvl6pPr marL="2514417" indent="-228583" eaLnBrk="0" fontAlgn="base" hangingPunct="0">
              <a:spcBef>
                <a:spcPct val="30000"/>
              </a:spcBef>
              <a:spcAft>
                <a:spcPct val="0"/>
              </a:spcAft>
              <a:defRPr sz="1200">
                <a:solidFill>
                  <a:schemeClr val="tx1"/>
                </a:solidFill>
                <a:latin typeface="Calibri" pitchFamily="34" charset="0"/>
              </a:defRPr>
            </a:lvl6pPr>
            <a:lvl7pPr marL="2971583" indent="-228583" eaLnBrk="0" fontAlgn="base" hangingPunct="0">
              <a:spcBef>
                <a:spcPct val="30000"/>
              </a:spcBef>
              <a:spcAft>
                <a:spcPct val="0"/>
              </a:spcAft>
              <a:defRPr sz="1200">
                <a:solidFill>
                  <a:schemeClr val="tx1"/>
                </a:solidFill>
                <a:latin typeface="Calibri" pitchFamily="34" charset="0"/>
              </a:defRPr>
            </a:lvl7pPr>
            <a:lvl8pPr marL="3428750" indent="-228583" eaLnBrk="0" fontAlgn="base" hangingPunct="0">
              <a:spcBef>
                <a:spcPct val="30000"/>
              </a:spcBef>
              <a:spcAft>
                <a:spcPct val="0"/>
              </a:spcAft>
              <a:defRPr sz="1200">
                <a:solidFill>
                  <a:schemeClr val="tx1"/>
                </a:solidFill>
                <a:latin typeface="Calibri" pitchFamily="34" charset="0"/>
              </a:defRPr>
            </a:lvl8pPr>
            <a:lvl9pPr marL="3885917" indent="-22858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F0A01C98-FD90-4A31-8E0F-116A6A88780B}" type="slidenum">
              <a:rPr lang="en-US" altLang="en-US" smtClean="0">
                <a:latin typeface="Arial" charset="0"/>
              </a:rPr>
              <a:pPr eaLnBrk="1" hangingPunct="1">
                <a:spcBef>
                  <a:spcPct val="0"/>
                </a:spcBef>
              </a:pPr>
              <a:t>2</a:t>
            </a:fld>
            <a:endParaRPr lang="en-US" altLang="en-US" dirty="0">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2000" dirty="0"/>
              <a:t>Reporting Student Gender (field 15) and Gender Identity (field 225)</a:t>
            </a:r>
          </a:p>
          <a:p>
            <a:br>
              <a:rPr lang="en-US" dirty="0"/>
            </a:br>
            <a:r>
              <a:rPr lang="en-US" sz="2000" dirty="0"/>
              <a:t>A student or parent/guardian may request a change of the student’s listed gender information, first name or middle name on their records.  If this request occurs, the LEA may report the student’s preferred information using the following guidelines:</a:t>
            </a:r>
          </a:p>
          <a:p>
            <a:pPr marL="800100" lvl="1" indent="-342900">
              <a:buFont typeface="Arial" panose="020B0604020202020204" pitchFamily="34" charset="0"/>
              <a:buChar char="•"/>
            </a:pPr>
            <a:r>
              <a:rPr lang="en-US" sz="2000" dirty="0"/>
              <a:t>The change must first be made in </a:t>
            </a:r>
            <a:r>
              <a:rPr lang="en-US" sz="2000" dirty="0" err="1"/>
              <a:t>PAsecureID</a:t>
            </a:r>
            <a:r>
              <a:rPr lang="en-US" sz="2000" dirty="0"/>
              <a:t>.</a:t>
            </a:r>
          </a:p>
          <a:p>
            <a:pPr marL="800100" lvl="1" indent="-342900">
              <a:buFont typeface="Arial" panose="020B0604020202020204" pitchFamily="34" charset="0"/>
              <a:buChar char="•"/>
            </a:pPr>
            <a:r>
              <a:rPr lang="en-US" sz="2000" dirty="0"/>
              <a:t>The PIMS data (first name, gender, and date of birth) must match what is reported in </a:t>
            </a:r>
            <a:r>
              <a:rPr lang="en-US" sz="2000" dirty="0" err="1"/>
              <a:t>PAsecureID</a:t>
            </a:r>
            <a:r>
              <a:rPr lang="en-US" sz="2000" dirty="0"/>
              <a:t>.</a:t>
            </a:r>
          </a:p>
          <a:p>
            <a:pPr marL="800100" lvl="1" indent="-342900">
              <a:buFont typeface="Arial" panose="020B0604020202020204" pitchFamily="34" charset="0"/>
              <a:buChar char="•"/>
            </a:pPr>
            <a:r>
              <a:rPr lang="en-US" sz="2000" dirty="0"/>
              <a:t>Gender identity (field 225) in PIMS must be updated to reflect the student’s personal conception if they are “Nonbinary or Not Listed”</a:t>
            </a:r>
          </a:p>
          <a:p>
            <a:pPr marL="800100" lvl="1" indent="-342900">
              <a:buFont typeface="Arial" panose="020B0604020202020204" pitchFamily="34" charset="0"/>
              <a:buChar char="•"/>
            </a:pPr>
            <a:r>
              <a:rPr lang="en-US" sz="2000" dirty="0"/>
              <a:t>The student’s name and gender information reported in prior school years will not be updated.</a:t>
            </a:r>
          </a:p>
          <a:p>
            <a:pPr marL="800100" lvl="1" indent="-342900">
              <a:buFont typeface="Arial" panose="020B0604020202020204" pitchFamily="34" charset="0"/>
              <a:buChar char="•"/>
            </a:pPr>
            <a:r>
              <a:rPr lang="en-US" sz="2000" dirty="0"/>
              <a:t>The student’s </a:t>
            </a:r>
            <a:r>
              <a:rPr lang="en-US" sz="2000" dirty="0" err="1"/>
              <a:t>PAsecureID</a:t>
            </a:r>
            <a:r>
              <a:rPr lang="en-US" sz="2000" dirty="0"/>
              <a:t> will not be changed.</a:t>
            </a:r>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895" indent="-285729" eaLnBrk="0" hangingPunct="0">
              <a:spcBef>
                <a:spcPct val="30000"/>
              </a:spcBef>
              <a:defRPr sz="1200">
                <a:solidFill>
                  <a:schemeClr val="tx1"/>
                </a:solidFill>
                <a:latin typeface="Calibri" pitchFamily="34" charset="0"/>
              </a:defRPr>
            </a:lvl2pPr>
            <a:lvl3pPr marL="1142917" indent="-228583" eaLnBrk="0" hangingPunct="0">
              <a:spcBef>
                <a:spcPct val="30000"/>
              </a:spcBef>
              <a:defRPr sz="1200">
                <a:solidFill>
                  <a:schemeClr val="tx1"/>
                </a:solidFill>
                <a:latin typeface="Calibri" pitchFamily="34" charset="0"/>
              </a:defRPr>
            </a:lvl3pPr>
            <a:lvl4pPr marL="1600083" indent="-228583" eaLnBrk="0" hangingPunct="0">
              <a:spcBef>
                <a:spcPct val="30000"/>
              </a:spcBef>
              <a:defRPr sz="1200">
                <a:solidFill>
                  <a:schemeClr val="tx1"/>
                </a:solidFill>
                <a:latin typeface="Calibri" pitchFamily="34" charset="0"/>
              </a:defRPr>
            </a:lvl4pPr>
            <a:lvl5pPr marL="2057250" indent="-228583" eaLnBrk="0" hangingPunct="0">
              <a:spcBef>
                <a:spcPct val="30000"/>
              </a:spcBef>
              <a:defRPr sz="1200">
                <a:solidFill>
                  <a:schemeClr val="tx1"/>
                </a:solidFill>
                <a:latin typeface="Calibri" pitchFamily="34" charset="0"/>
              </a:defRPr>
            </a:lvl5pPr>
            <a:lvl6pPr marL="2514417" indent="-228583" eaLnBrk="0" fontAlgn="base" hangingPunct="0">
              <a:spcBef>
                <a:spcPct val="30000"/>
              </a:spcBef>
              <a:spcAft>
                <a:spcPct val="0"/>
              </a:spcAft>
              <a:defRPr sz="1200">
                <a:solidFill>
                  <a:schemeClr val="tx1"/>
                </a:solidFill>
                <a:latin typeface="Calibri" pitchFamily="34" charset="0"/>
              </a:defRPr>
            </a:lvl6pPr>
            <a:lvl7pPr marL="2971583" indent="-228583" eaLnBrk="0" fontAlgn="base" hangingPunct="0">
              <a:spcBef>
                <a:spcPct val="30000"/>
              </a:spcBef>
              <a:spcAft>
                <a:spcPct val="0"/>
              </a:spcAft>
              <a:defRPr sz="1200">
                <a:solidFill>
                  <a:schemeClr val="tx1"/>
                </a:solidFill>
                <a:latin typeface="Calibri" pitchFamily="34" charset="0"/>
              </a:defRPr>
            </a:lvl7pPr>
            <a:lvl8pPr marL="3428750" indent="-228583" eaLnBrk="0" fontAlgn="base" hangingPunct="0">
              <a:spcBef>
                <a:spcPct val="30000"/>
              </a:spcBef>
              <a:spcAft>
                <a:spcPct val="0"/>
              </a:spcAft>
              <a:defRPr sz="1200">
                <a:solidFill>
                  <a:schemeClr val="tx1"/>
                </a:solidFill>
                <a:latin typeface="Calibri" pitchFamily="34" charset="0"/>
              </a:defRPr>
            </a:lvl8pPr>
            <a:lvl9pPr marL="3885917" indent="-22858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33D3C3E-56DB-4320-B2D1-27908D3EF2B9}" type="slidenum">
              <a:rPr lang="en-US" altLang="en-US" smtClean="0">
                <a:solidFill>
                  <a:srgbClr val="000000"/>
                </a:solidFill>
                <a:latin typeface="Arial" charset="0"/>
              </a:rPr>
              <a:pPr eaLnBrk="1" hangingPunct="1">
                <a:spcBef>
                  <a:spcPct val="0"/>
                </a:spcBef>
              </a:pPr>
              <a:t>20</a:t>
            </a:fld>
            <a:endParaRPr lang="en-US" altLang="en-US" dirty="0">
              <a:solidFill>
                <a:srgbClr val="000000"/>
              </a:solidFill>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is this information reported?</a:t>
            </a:r>
          </a:p>
          <a:p>
            <a:endParaRPr lang="en-US" dirty="0"/>
          </a:p>
          <a:p>
            <a:r>
              <a:rPr lang="en-US" dirty="0"/>
              <a:t>First, it’s mandated by state and federal regulations.  It’s also used for the Act 82 Building Level Score, ESSA, and Future Ready PA Index.</a:t>
            </a:r>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21</a:t>
            </a:fld>
            <a:endParaRPr lang="en-US" dirty="0"/>
          </a:p>
        </p:txBody>
      </p:sp>
    </p:spTree>
    <p:extLst>
      <p:ext uri="{BB962C8B-B14F-4D97-AF65-F5344CB8AC3E}">
        <p14:creationId xmlns:p14="http://schemas.microsoft.com/office/powerpoint/2010/main" val="662352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is this data reported?  Collection 1 window is open from October 3 to October 14</a:t>
            </a:r>
            <a:r>
              <a:rPr lang="en-US" baseline="30000" dirty="0"/>
              <a:t>th</a:t>
            </a:r>
            <a:r>
              <a:rPr lang="en-US" dirty="0"/>
              <a:t> at noon.  It will reopen for corrections on October 18</a:t>
            </a:r>
            <a:r>
              <a:rPr lang="en-US" baseline="30000" dirty="0"/>
              <a:t>th</a:t>
            </a:r>
            <a:r>
              <a:rPr lang="en-US" dirty="0"/>
              <a:t> and close on October 31st at noon for the 2022-23 school year. </a:t>
            </a:r>
          </a:p>
          <a:p>
            <a:endParaRPr lang="en-US" dirty="0"/>
          </a:p>
          <a:p>
            <a:r>
              <a:rPr lang="en-US" dirty="0"/>
              <a:t>During this time, you’ll want to make sure you are running your Accuracy Certification Statement (ACS) to verify that your data is accurate.  The signed accurate ACS is due on </a:t>
            </a:r>
            <a:r>
              <a:rPr lang="en-US" sz="1200" kern="1200" dirty="0">
                <a:solidFill>
                  <a:schemeClr val="tx1"/>
                </a:solidFill>
                <a:effectLst/>
                <a:latin typeface="+mn-lt"/>
                <a:ea typeface="+mn-ea"/>
                <a:cs typeface="+mn-cs"/>
              </a:rPr>
              <a:t>November 16 to allow time for gathering appropriate signatures.</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22</a:t>
            </a:fld>
            <a:endParaRPr lang="en-US" dirty="0"/>
          </a:p>
        </p:txBody>
      </p:sp>
    </p:spTree>
    <p:extLst>
      <p:ext uri="{BB962C8B-B14F-4D97-AF65-F5344CB8AC3E}">
        <p14:creationId xmlns:p14="http://schemas.microsoft.com/office/powerpoint/2010/main" val="14176522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33">
              <a:defRPr/>
            </a:pPr>
            <a:r>
              <a:rPr lang="en-US" dirty="0"/>
              <a:t>Next we’re going to cover the PIMS reports</a:t>
            </a:r>
          </a:p>
          <a:p>
            <a:endParaRPr lang="en-US" dirty="0"/>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23</a:t>
            </a:fld>
            <a:endParaRPr lang="en-US" dirty="0"/>
          </a:p>
        </p:txBody>
      </p:sp>
    </p:spTree>
    <p:extLst>
      <p:ext uri="{BB962C8B-B14F-4D97-AF65-F5344CB8AC3E}">
        <p14:creationId xmlns:p14="http://schemas.microsoft.com/office/powerpoint/2010/main" val="38798929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42950" lvl="1" indent="0">
              <a:lnSpc>
                <a:spcPct val="114000"/>
              </a:lnSpc>
              <a:buFont typeface="Wingdings" pitchFamily="2" charset="2"/>
              <a:buNone/>
              <a:defRPr/>
            </a:pPr>
            <a:r>
              <a:rPr lang="en-US" sz="2000" dirty="0">
                <a:solidFill>
                  <a:srgbClr val="000000"/>
                </a:solidFill>
                <a:latin typeface="Arial"/>
                <a:ea typeface="Verdana" pitchFamily="34" charset="0"/>
                <a:cs typeface="Verdana" pitchFamily="34" charset="0"/>
              </a:rPr>
              <a:t>Upon selecting a report to run in PIMS Reports V2, you will find prompts (like school year, LEA, snapshot date), and once filled, you will click the button that says: “Schedule Report”</a:t>
            </a:r>
          </a:p>
          <a:p>
            <a:pPr marL="742950" lvl="1" indent="0">
              <a:lnSpc>
                <a:spcPct val="114000"/>
              </a:lnSpc>
              <a:buFont typeface="Wingdings" pitchFamily="2" charset="2"/>
              <a:buNone/>
              <a:defRPr/>
            </a:pPr>
            <a:r>
              <a:rPr lang="en-US" sz="2000" dirty="0">
                <a:solidFill>
                  <a:srgbClr val="000000"/>
                </a:solidFill>
                <a:latin typeface="Arial"/>
                <a:ea typeface="Verdana" pitchFamily="34" charset="0"/>
                <a:cs typeface="Verdana" pitchFamily="34" charset="0"/>
              </a:rPr>
              <a:t>Run in the background</a:t>
            </a:r>
          </a:p>
          <a:p>
            <a:pPr marL="742950" lvl="1" indent="0">
              <a:lnSpc>
                <a:spcPct val="114000"/>
              </a:lnSpc>
              <a:buFont typeface="Wingdings" pitchFamily="2" charset="2"/>
              <a:buNone/>
              <a:defRPr/>
            </a:pPr>
            <a:r>
              <a:rPr lang="en-US" sz="2000" dirty="0">
                <a:solidFill>
                  <a:srgbClr val="000000"/>
                </a:solidFill>
                <a:latin typeface="Arial"/>
                <a:ea typeface="Verdana" pitchFamily="34" charset="0"/>
                <a:cs typeface="Verdana" pitchFamily="34" charset="0"/>
              </a:rPr>
              <a:t>Now (Runs in the background now)</a:t>
            </a:r>
          </a:p>
          <a:p>
            <a:pPr marL="742950" lvl="1" indent="0">
              <a:lnSpc>
                <a:spcPct val="114000"/>
              </a:lnSpc>
              <a:buFont typeface="Wingdings" pitchFamily="2" charset="2"/>
              <a:buNone/>
              <a:defRPr/>
            </a:pPr>
            <a:r>
              <a:rPr lang="en-US" sz="2000" dirty="0">
                <a:solidFill>
                  <a:srgbClr val="000000"/>
                </a:solidFill>
                <a:latin typeface="Arial"/>
                <a:ea typeface="Verdana" pitchFamily="34" charset="0"/>
                <a:cs typeface="Verdana" pitchFamily="34" charset="0"/>
              </a:rPr>
              <a:t>Later (Runs later at a specified date/time)</a:t>
            </a:r>
          </a:p>
          <a:p>
            <a:pPr marL="742950" lvl="1" indent="0">
              <a:lnSpc>
                <a:spcPct val="114000"/>
              </a:lnSpc>
              <a:buFont typeface="Wingdings" pitchFamily="2" charset="2"/>
              <a:buNone/>
              <a:defRPr/>
            </a:pPr>
            <a:r>
              <a:rPr lang="en-US" sz="2000" dirty="0">
                <a:solidFill>
                  <a:srgbClr val="000000"/>
                </a:solidFill>
                <a:latin typeface="Arial"/>
                <a:ea typeface="Verdana" pitchFamily="34" charset="0"/>
                <a:cs typeface="Verdana" pitchFamily="34" charset="0"/>
              </a:rPr>
              <a:t>Recurring (Runs on a recurring basis – daily/weekly/monthly)</a:t>
            </a:r>
          </a:p>
          <a:p>
            <a:pPr marL="742950" lvl="1" indent="0">
              <a:lnSpc>
                <a:spcPct val="114000"/>
              </a:lnSpc>
              <a:buFont typeface="Wingdings" pitchFamily="2" charset="2"/>
              <a:buNone/>
              <a:defRPr/>
            </a:pPr>
            <a:r>
              <a:rPr lang="en-US" sz="2000" dirty="0">
                <a:solidFill>
                  <a:srgbClr val="000000"/>
                </a:solidFill>
                <a:latin typeface="Arial"/>
                <a:ea typeface="Verdana" pitchFamily="34" charset="0"/>
                <a:cs typeface="Verdana" pitchFamily="34" charset="0"/>
              </a:rPr>
              <a:t>Selected Format</a:t>
            </a:r>
          </a:p>
          <a:p>
            <a:pPr marL="742950" lvl="1" indent="0">
              <a:lnSpc>
                <a:spcPct val="114000"/>
              </a:lnSpc>
              <a:buFont typeface="Wingdings" pitchFamily="2" charset="2"/>
              <a:buNone/>
              <a:defRPr/>
            </a:pPr>
            <a:r>
              <a:rPr lang="en-US" sz="2000" dirty="0">
                <a:solidFill>
                  <a:srgbClr val="000000"/>
                </a:solidFill>
                <a:latin typeface="Arial"/>
                <a:ea typeface="Verdana" pitchFamily="34" charset="0"/>
                <a:cs typeface="Verdana" pitchFamily="34" charset="0"/>
              </a:rPr>
              <a:t>Save As – here you can rename the output</a:t>
            </a:r>
            <a:endParaRPr lang="en-US" dirty="0"/>
          </a:p>
          <a:p>
            <a:r>
              <a:rPr lang="en-US" dirty="0"/>
              <a:t>After these options are selected, you will click Run – the completed report can be found in Report Menu &gt; My Folder &gt; Saved Reports.</a:t>
            </a:r>
          </a:p>
          <a:p>
            <a:r>
              <a:rPr lang="en-US" dirty="0"/>
              <a:t>If you have additional questions about this process, you can always contact PIMS application support at 18006612423.</a:t>
            </a:r>
          </a:p>
          <a:p>
            <a:endParaRPr lang="en-US" dirty="0"/>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24</a:t>
            </a:fld>
            <a:endParaRPr lang="en-US" dirty="0"/>
          </a:p>
        </p:txBody>
      </p:sp>
    </p:spTree>
    <p:extLst>
      <p:ext uri="{BB962C8B-B14F-4D97-AF65-F5344CB8AC3E}">
        <p14:creationId xmlns:p14="http://schemas.microsoft.com/office/powerpoint/2010/main" val="36992994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10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first area you’ll want to look at is your PIMS validation reports.  These reports should be run after each successful submission of data to PIMS. These can be run immediately after you upload your data. You do not have to wait for the refresh. You’ll want to go to your verification reports, and you’ll want to run your student template details report, and your student snapshot template details report.  When you’re running your student snapshot report, you want to make sure that you are selecting the snapshot date of October 3.  You’ll also want to run your school enrollment template details report.  </a:t>
            </a:r>
          </a:p>
          <a:p>
            <a:pPr marL="0" marR="0">
              <a:lnSpc>
                <a:spcPct val="115000"/>
              </a:lnSpc>
              <a:spcBef>
                <a:spcPts val="0"/>
              </a:spcBef>
              <a:spcAft>
                <a:spcPts val="10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These reports are in PIMS Reports V2 under template verification reports.  You will want to run these reports every time you successfully upload your data to PIMS.</a:t>
            </a:r>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25</a:t>
            </a:fld>
            <a:endParaRPr lang="en-US" dirty="0"/>
          </a:p>
        </p:txBody>
      </p:sp>
    </p:spTree>
    <p:extLst>
      <p:ext uri="{BB962C8B-B14F-4D97-AF65-F5344CB8AC3E}">
        <p14:creationId xmlns:p14="http://schemas.microsoft.com/office/powerpoint/2010/main" val="8471265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is your PIMS production reports – These can only be run after the system has refreshed, which occurs at 12pm and 5:30am.  Once the refresh occurs, you’ll want to run your enrollment reports.  These are:  home schooled students, LEA October student verification – LEA level, LEA October student verification – school level, and open schools with no enrollment reported.  The Enrollment Snapshot Subgroup Comparison report looks at over the year change for various subgroups.  This is a good report to run to check what your LEA has reported for economically disadvantaged status (field 88) for your low income count.</a:t>
            </a:r>
          </a:p>
          <a:p>
            <a:endParaRPr lang="en-US" dirty="0"/>
          </a:p>
          <a:p>
            <a:pPr marL="0" marR="0">
              <a:lnSpc>
                <a:spcPct val="115000"/>
              </a:lnSpc>
              <a:spcBef>
                <a:spcPts val="0"/>
              </a:spcBef>
              <a:spcAft>
                <a:spcPts val="10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These reports are in PIMS Reports V2 &gt; October Student Snapshot.</a:t>
            </a:r>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26</a:t>
            </a:fld>
            <a:endParaRPr lang="en-US" dirty="0"/>
          </a:p>
        </p:txBody>
      </p:sp>
    </p:spTree>
    <p:extLst>
      <p:ext uri="{BB962C8B-B14F-4D97-AF65-F5344CB8AC3E}">
        <p14:creationId xmlns:p14="http://schemas.microsoft.com/office/powerpoint/2010/main" val="15366208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additional production reports that you’ll want to run as well.  These include:  schools with staff but no students, schools with zero females or zero males, and students at 0000 and 9999 school numbers, school number of residence verification report, and resident district students reported by other LEAs.</a:t>
            </a:r>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These reports are also located in </a:t>
            </a:r>
            <a:r>
              <a:rPr lang="en-US" sz="1200" dirty="0">
                <a:solidFill>
                  <a:srgbClr val="000000"/>
                </a:solidFill>
                <a:latin typeface="Arial"/>
                <a:ea typeface="Verdana" pitchFamily="34" charset="0"/>
                <a:cs typeface="Verdana" pitchFamily="34" charset="0"/>
              </a:rPr>
              <a:t>‪PIMS Reports V2 &gt; Student and October Student Snapshot</a:t>
            </a:r>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27</a:t>
            </a:fld>
            <a:endParaRPr lang="en-US" dirty="0"/>
          </a:p>
        </p:txBody>
      </p:sp>
    </p:spTree>
    <p:extLst>
      <p:ext uri="{BB962C8B-B14F-4D97-AF65-F5344CB8AC3E}">
        <p14:creationId xmlns:p14="http://schemas.microsoft.com/office/powerpoint/2010/main" val="38471563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Included in those reports is your ACS and enrollment verification reports.  </a:t>
            </a:r>
          </a:p>
          <a:p>
            <a:endParaRPr lang="en-US" dirty="0"/>
          </a:p>
          <a:p>
            <a:r>
              <a:rPr lang="en-US" dirty="0"/>
              <a:t>One of the most critical reports you will want to run, early and often, is the duplicate students reported – details – with other LEA -- this will let you know if another LEA is also reporting the student.  If students appear in the output of this report, you must verify that each student should be reported by your LEA.  At this point, if you realize that you accidentally reported students, you can request a deletion from PIMS application support.  If you notice that another LEA has reported your student, you should make your best effort to resolve this issue with the other LEA.</a:t>
            </a:r>
          </a:p>
          <a:p>
            <a:endParaRPr lang="en-US" dirty="0"/>
          </a:p>
          <a:p>
            <a:r>
              <a:rPr lang="en-US" dirty="0"/>
              <a:t>You’ll want to run enrollment verification report, and LEA profile and ACS.</a:t>
            </a:r>
          </a:p>
          <a:p>
            <a:endParaRPr lang="en-US" dirty="0"/>
          </a:p>
          <a:p>
            <a:r>
              <a:rPr lang="en-US" dirty="0"/>
              <a:t>This is the ACS you will want to run, at the very minimum, a week prior to close of the correction window, so that you have time to make any adjustments or edits to your data before the collection closes.</a:t>
            </a:r>
          </a:p>
          <a:p>
            <a:endParaRPr lang="en-US" dirty="0"/>
          </a:p>
          <a:p>
            <a:r>
              <a:rPr lang="en-US" dirty="0"/>
              <a:t>These reports are all in PIMS Reports V2 &gt; Student and October Student Snapshot.</a:t>
            </a:r>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28</a:t>
            </a:fld>
            <a:endParaRPr lang="en-US" dirty="0"/>
          </a:p>
        </p:txBody>
      </p:sp>
    </p:spTree>
    <p:extLst>
      <p:ext uri="{BB962C8B-B14F-4D97-AF65-F5344CB8AC3E}">
        <p14:creationId xmlns:p14="http://schemas.microsoft.com/office/powerpoint/2010/main" val="35200577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Next is a reminder for the process of submitting the ACS.</a:t>
            </a:r>
            <a:br>
              <a:rPr lang="en-US" dirty="0"/>
            </a:br>
            <a:r>
              <a:rPr lang="en-US" dirty="0"/>
              <a:t>LEA Profile and ACS</a:t>
            </a:r>
          </a:p>
          <a:p>
            <a:r>
              <a:rPr lang="en-US" dirty="0"/>
              <a:t>Email address:  </a:t>
            </a:r>
            <a:r>
              <a:rPr lang="en-US" u="sng" dirty="0">
                <a:hlinkClick r:id="rId3"/>
              </a:rPr>
              <a:t>RA-EDACSSubmission@pa.gov</a:t>
            </a:r>
            <a:endParaRPr lang="en-US" dirty="0"/>
          </a:p>
          <a:p>
            <a:r>
              <a:rPr lang="en-US" dirty="0"/>
              <a:t>Email subject line:  ACS_Oct_2022-23 (</a:t>
            </a:r>
            <a:r>
              <a:rPr lang="en-US" dirty="0" err="1"/>
              <a:t>ACS_Collection_Collection</a:t>
            </a:r>
            <a:r>
              <a:rPr lang="en-US" dirty="0"/>
              <a:t> Year)</a:t>
            </a:r>
          </a:p>
          <a:p>
            <a:r>
              <a:rPr lang="en-US" dirty="0"/>
              <a:t>ACS File Name:  ACS_234567891_Oct_Student_2022-23_2022XXXX_XXXX.pdf</a:t>
            </a:r>
            <a:br>
              <a:rPr lang="en-US" dirty="0"/>
            </a:br>
            <a:r>
              <a:rPr lang="en-US" dirty="0"/>
              <a:t>(</a:t>
            </a:r>
            <a:r>
              <a:rPr lang="en-US" dirty="0" err="1"/>
              <a:t>ACS_AUN_Collection_CollectionYear_Date_Time</a:t>
            </a:r>
            <a:r>
              <a:rPr lang="en-US" dirty="0"/>
              <a:t>)</a:t>
            </a:r>
          </a:p>
          <a:p>
            <a:r>
              <a:rPr lang="en-US" dirty="0"/>
              <a:t>You will receive a confirmation that we have received the email.  If it is determined that additional information is needed, you will receive an email that we need a new ACS.</a:t>
            </a:r>
          </a:p>
          <a:p>
            <a:r>
              <a:rPr lang="en-US" dirty="0"/>
              <a:t>Note:  The email must contain this information, or it will be returned.</a:t>
            </a:r>
            <a:endParaRPr lang="en-US" altLang="en-US" dirty="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895" indent="-285729" eaLnBrk="0" hangingPunct="0">
              <a:spcBef>
                <a:spcPct val="30000"/>
              </a:spcBef>
              <a:defRPr sz="1200">
                <a:solidFill>
                  <a:schemeClr val="tx1"/>
                </a:solidFill>
                <a:latin typeface="Calibri" pitchFamily="34" charset="0"/>
              </a:defRPr>
            </a:lvl2pPr>
            <a:lvl3pPr marL="1142917" indent="-228583" eaLnBrk="0" hangingPunct="0">
              <a:spcBef>
                <a:spcPct val="30000"/>
              </a:spcBef>
              <a:defRPr sz="1200">
                <a:solidFill>
                  <a:schemeClr val="tx1"/>
                </a:solidFill>
                <a:latin typeface="Calibri" pitchFamily="34" charset="0"/>
              </a:defRPr>
            </a:lvl3pPr>
            <a:lvl4pPr marL="1600083" indent="-228583" eaLnBrk="0" hangingPunct="0">
              <a:spcBef>
                <a:spcPct val="30000"/>
              </a:spcBef>
              <a:defRPr sz="1200">
                <a:solidFill>
                  <a:schemeClr val="tx1"/>
                </a:solidFill>
                <a:latin typeface="Calibri" pitchFamily="34" charset="0"/>
              </a:defRPr>
            </a:lvl4pPr>
            <a:lvl5pPr marL="2057250" indent="-228583" eaLnBrk="0" hangingPunct="0">
              <a:spcBef>
                <a:spcPct val="30000"/>
              </a:spcBef>
              <a:defRPr sz="1200">
                <a:solidFill>
                  <a:schemeClr val="tx1"/>
                </a:solidFill>
                <a:latin typeface="Calibri" pitchFamily="34" charset="0"/>
              </a:defRPr>
            </a:lvl5pPr>
            <a:lvl6pPr marL="2514417" indent="-228583" eaLnBrk="0" fontAlgn="base" hangingPunct="0">
              <a:spcBef>
                <a:spcPct val="30000"/>
              </a:spcBef>
              <a:spcAft>
                <a:spcPct val="0"/>
              </a:spcAft>
              <a:defRPr sz="1200">
                <a:solidFill>
                  <a:schemeClr val="tx1"/>
                </a:solidFill>
                <a:latin typeface="Calibri" pitchFamily="34" charset="0"/>
              </a:defRPr>
            </a:lvl6pPr>
            <a:lvl7pPr marL="2971583" indent="-228583" eaLnBrk="0" fontAlgn="base" hangingPunct="0">
              <a:spcBef>
                <a:spcPct val="30000"/>
              </a:spcBef>
              <a:spcAft>
                <a:spcPct val="0"/>
              </a:spcAft>
              <a:defRPr sz="1200">
                <a:solidFill>
                  <a:schemeClr val="tx1"/>
                </a:solidFill>
                <a:latin typeface="Calibri" pitchFamily="34" charset="0"/>
              </a:defRPr>
            </a:lvl7pPr>
            <a:lvl8pPr marL="3428750" indent="-228583" eaLnBrk="0" fontAlgn="base" hangingPunct="0">
              <a:spcBef>
                <a:spcPct val="30000"/>
              </a:spcBef>
              <a:spcAft>
                <a:spcPct val="0"/>
              </a:spcAft>
              <a:defRPr sz="1200">
                <a:solidFill>
                  <a:schemeClr val="tx1"/>
                </a:solidFill>
                <a:latin typeface="Calibri" pitchFamily="34" charset="0"/>
              </a:defRPr>
            </a:lvl8pPr>
            <a:lvl9pPr marL="3885917" indent="-22858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33D3C3E-56DB-4320-B2D1-27908D3EF2B9}" type="slidenum">
              <a:rPr lang="en-US" altLang="en-US" smtClean="0">
                <a:solidFill>
                  <a:srgbClr val="000000"/>
                </a:solidFill>
                <a:latin typeface="Arial" charset="0"/>
              </a:rPr>
              <a:pPr eaLnBrk="1" hangingPunct="1">
                <a:spcBef>
                  <a:spcPct val="0"/>
                </a:spcBef>
              </a:pPr>
              <a:t>29</a:t>
            </a:fld>
            <a:endParaRPr lang="en-US" altLang="en-US" dirty="0">
              <a:solidFill>
                <a:srgbClr val="000000"/>
              </a:solidFill>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we will cover our October Student Templates.</a:t>
            </a:r>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3</a:t>
            </a:fld>
            <a:endParaRPr lang="en-US" dirty="0"/>
          </a:p>
        </p:txBody>
      </p:sp>
    </p:spTree>
    <p:extLst>
      <p:ext uri="{BB962C8B-B14F-4D97-AF65-F5344CB8AC3E}">
        <p14:creationId xmlns:p14="http://schemas.microsoft.com/office/powerpoint/2010/main" val="22526380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14333">
              <a:defRPr/>
            </a:pPr>
            <a:r>
              <a:rPr lang="en-US" dirty="0"/>
              <a:t>The next area we are going to cover is what’s new in 2022-2023.</a:t>
            </a:r>
          </a:p>
          <a:p>
            <a:endParaRPr lang="en-US" altLang="en-US" dirty="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895" indent="-285729" eaLnBrk="0" hangingPunct="0">
              <a:spcBef>
                <a:spcPct val="30000"/>
              </a:spcBef>
              <a:defRPr sz="1200">
                <a:solidFill>
                  <a:schemeClr val="tx1"/>
                </a:solidFill>
                <a:latin typeface="Calibri" pitchFamily="34" charset="0"/>
              </a:defRPr>
            </a:lvl2pPr>
            <a:lvl3pPr marL="1142917" indent="-228583" eaLnBrk="0" hangingPunct="0">
              <a:spcBef>
                <a:spcPct val="30000"/>
              </a:spcBef>
              <a:defRPr sz="1200">
                <a:solidFill>
                  <a:schemeClr val="tx1"/>
                </a:solidFill>
                <a:latin typeface="Calibri" pitchFamily="34" charset="0"/>
              </a:defRPr>
            </a:lvl3pPr>
            <a:lvl4pPr marL="1600083" indent="-228583" eaLnBrk="0" hangingPunct="0">
              <a:spcBef>
                <a:spcPct val="30000"/>
              </a:spcBef>
              <a:defRPr sz="1200">
                <a:solidFill>
                  <a:schemeClr val="tx1"/>
                </a:solidFill>
                <a:latin typeface="Calibri" pitchFamily="34" charset="0"/>
              </a:defRPr>
            </a:lvl4pPr>
            <a:lvl5pPr marL="2057250" indent="-228583" eaLnBrk="0" hangingPunct="0">
              <a:spcBef>
                <a:spcPct val="30000"/>
              </a:spcBef>
              <a:defRPr sz="1200">
                <a:solidFill>
                  <a:schemeClr val="tx1"/>
                </a:solidFill>
                <a:latin typeface="Calibri" pitchFamily="34" charset="0"/>
              </a:defRPr>
            </a:lvl5pPr>
            <a:lvl6pPr marL="2514417" indent="-228583" eaLnBrk="0" fontAlgn="base" hangingPunct="0">
              <a:spcBef>
                <a:spcPct val="30000"/>
              </a:spcBef>
              <a:spcAft>
                <a:spcPct val="0"/>
              </a:spcAft>
              <a:defRPr sz="1200">
                <a:solidFill>
                  <a:schemeClr val="tx1"/>
                </a:solidFill>
                <a:latin typeface="Calibri" pitchFamily="34" charset="0"/>
              </a:defRPr>
            </a:lvl6pPr>
            <a:lvl7pPr marL="2971583" indent="-228583" eaLnBrk="0" fontAlgn="base" hangingPunct="0">
              <a:spcBef>
                <a:spcPct val="30000"/>
              </a:spcBef>
              <a:spcAft>
                <a:spcPct val="0"/>
              </a:spcAft>
              <a:defRPr sz="1200">
                <a:solidFill>
                  <a:schemeClr val="tx1"/>
                </a:solidFill>
                <a:latin typeface="Calibri" pitchFamily="34" charset="0"/>
              </a:defRPr>
            </a:lvl7pPr>
            <a:lvl8pPr marL="3428750" indent="-228583" eaLnBrk="0" fontAlgn="base" hangingPunct="0">
              <a:spcBef>
                <a:spcPct val="30000"/>
              </a:spcBef>
              <a:spcAft>
                <a:spcPct val="0"/>
              </a:spcAft>
              <a:defRPr sz="1200">
                <a:solidFill>
                  <a:schemeClr val="tx1"/>
                </a:solidFill>
                <a:latin typeface="Calibri" pitchFamily="34" charset="0"/>
              </a:defRPr>
            </a:lvl8pPr>
            <a:lvl9pPr marL="3885917" indent="-22858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E5EC1918-1E6F-4CF2-A472-98AA9BE91375}" type="slidenum">
              <a:rPr lang="en-US" altLang="en-US" smtClean="0">
                <a:solidFill>
                  <a:srgbClr val="000000"/>
                </a:solidFill>
                <a:latin typeface="Arial" charset="0"/>
              </a:rPr>
              <a:pPr eaLnBrk="1" hangingPunct="1">
                <a:spcBef>
                  <a:spcPct val="0"/>
                </a:spcBef>
              </a:pPr>
              <a:t>30</a:t>
            </a:fld>
            <a:endParaRPr lang="en-US" altLang="en-US" dirty="0">
              <a:solidFill>
                <a:srgbClr val="000000"/>
              </a:solidFill>
              <a:latin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eaLnBrk="1" hangingPunct="1">
              <a:lnSpc>
                <a:spcPct val="114000"/>
              </a:lnSpc>
              <a:buFont typeface="Wingdings" panose="05000000000000000000" pitchFamily="2" charset="2"/>
              <a:buChar char="§"/>
              <a:defRPr/>
            </a:pPr>
            <a:r>
              <a:rPr lang="en-US" altLang="en-US" sz="2000" dirty="0">
                <a:solidFill>
                  <a:srgbClr val="000000"/>
                </a:solidFill>
                <a:ea typeface="Verdana" pitchFamily="34" charset="0"/>
                <a:cs typeface="Verdana" pitchFamily="34" charset="0"/>
              </a:rPr>
              <a:t>Special Ed Referral definition and rule change:</a:t>
            </a:r>
          </a:p>
          <a:p>
            <a:pPr marL="1085850" lvl="1" indent="-342900" eaLnBrk="1" hangingPunct="1">
              <a:lnSpc>
                <a:spcPct val="114000"/>
              </a:lnSpc>
              <a:buFont typeface="Wingdings" panose="05000000000000000000" pitchFamily="2" charset="2"/>
              <a:buChar char="§"/>
              <a:defRPr/>
            </a:pPr>
            <a:r>
              <a:rPr lang="en-US" altLang="en-US" sz="2000" dirty="0">
                <a:solidFill>
                  <a:srgbClr val="000000"/>
                </a:solidFill>
                <a:ea typeface="Verdana" pitchFamily="34" charset="0"/>
                <a:cs typeface="Verdana" pitchFamily="34" charset="0"/>
              </a:rPr>
              <a:t>If Submitting AUN (field 1) = AUN of Enrollment (field 217) then Special Ed Referral must be N.</a:t>
            </a:r>
          </a:p>
          <a:p>
            <a:pPr marL="1085850" lvl="1" indent="-342900" eaLnBrk="1" hangingPunct="1">
              <a:lnSpc>
                <a:spcPct val="114000"/>
              </a:lnSpc>
              <a:buFont typeface="Wingdings" panose="05000000000000000000" pitchFamily="2" charset="2"/>
              <a:buChar char="§"/>
              <a:defRPr/>
            </a:pPr>
            <a:endParaRPr lang="en-US" altLang="en-US" sz="2000" dirty="0">
              <a:solidFill>
                <a:srgbClr val="000000"/>
              </a:solidFill>
              <a:ea typeface="Verdana" pitchFamily="34" charset="0"/>
              <a:cs typeface="Verdana" pitchFamily="34" charset="0"/>
            </a:endParaRPr>
          </a:p>
          <a:p>
            <a:pPr marL="342900" indent="-342900" eaLnBrk="1" hangingPunct="1">
              <a:lnSpc>
                <a:spcPct val="114000"/>
              </a:lnSpc>
              <a:buFont typeface="Wingdings" panose="05000000000000000000" pitchFamily="2" charset="2"/>
              <a:buChar char="§"/>
              <a:defRPr/>
            </a:pPr>
            <a:r>
              <a:rPr lang="en-US" altLang="en-US" sz="2000" dirty="0">
                <a:solidFill>
                  <a:srgbClr val="000000"/>
                </a:solidFill>
                <a:ea typeface="Verdana" pitchFamily="34" charset="0"/>
                <a:cs typeface="Verdana" pitchFamily="34" charset="0"/>
              </a:rPr>
              <a:t>School Number of Residence</a:t>
            </a:r>
          </a:p>
          <a:p>
            <a:pPr marL="1085850" lvl="1" indent="-342900" eaLnBrk="1" hangingPunct="1">
              <a:lnSpc>
                <a:spcPct val="114000"/>
              </a:lnSpc>
              <a:buFont typeface="Wingdings" panose="05000000000000000000" pitchFamily="2" charset="2"/>
              <a:buChar char="§"/>
              <a:defRPr/>
            </a:pPr>
            <a:r>
              <a:rPr lang="en-US" altLang="en-US" sz="2000" dirty="0">
                <a:solidFill>
                  <a:srgbClr val="000000"/>
                </a:solidFill>
                <a:ea typeface="Verdana" pitchFamily="34" charset="0"/>
                <a:cs typeface="Verdana" pitchFamily="34" charset="0"/>
              </a:rPr>
              <a:t>No longer required when submitting LEA is a charter school</a:t>
            </a:r>
          </a:p>
          <a:p>
            <a:pPr marL="1085850" lvl="1" indent="-342900" eaLnBrk="1" hangingPunct="1">
              <a:lnSpc>
                <a:spcPct val="114000"/>
              </a:lnSpc>
              <a:buFont typeface="Wingdings" panose="05000000000000000000" pitchFamily="2" charset="2"/>
              <a:buChar char="§"/>
              <a:defRPr/>
            </a:pPr>
            <a:endParaRPr lang="en-US" altLang="en-US" sz="2000" dirty="0">
              <a:solidFill>
                <a:srgbClr val="000000"/>
              </a:solidFill>
              <a:ea typeface="Verdana" pitchFamily="34" charset="0"/>
              <a:cs typeface="Verdana" pitchFamily="34" charset="0"/>
            </a:endParaRPr>
          </a:p>
          <a:p>
            <a:endParaRPr lang="en-US" dirty="0"/>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31</a:t>
            </a:fld>
            <a:endParaRPr lang="en-US" dirty="0"/>
          </a:p>
        </p:txBody>
      </p:sp>
    </p:spTree>
    <p:extLst>
      <p:ext uri="{BB962C8B-B14F-4D97-AF65-F5344CB8AC3E}">
        <p14:creationId xmlns:p14="http://schemas.microsoft.com/office/powerpoint/2010/main" val="340379232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lnSpc>
                <a:spcPct val="114000"/>
              </a:lnSpc>
              <a:buFont typeface="Wingdings" panose="05000000000000000000" pitchFamily="2" charset="2"/>
              <a:buNone/>
              <a:defRPr/>
            </a:pPr>
            <a:r>
              <a:rPr lang="en-US" altLang="en-US" sz="2000" dirty="0">
                <a:solidFill>
                  <a:srgbClr val="000000"/>
                </a:solidFill>
                <a:ea typeface="Verdana" pitchFamily="34" charset="0"/>
                <a:cs typeface="Verdana" pitchFamily="34" charset="0"/>
              </a:rPr>
              <a:t>Diploma type code (field 91) has a new value 826 to indicate that a student has graduated with a Keystone Diploma. More information can be found on PDE’s website under “Act 1 of 2022”.</a:t>
            </a:r>
          </a:p>
          <a:p>
            <a:pPr marL="0" marR="0">
              <a:lnSpc>
                <a:spcPct val="115000"/>
              </a:lnSpc>
              <a:spcBef>
                <a:spcPts val="0"/>
              </a:spcBef>
              <a:spcAft>
                <a:spcPts val="10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Special Education/PASA: M is no longer a valid value for field 212. </a:t>
            </a:r>
          </a:p>
          <a:p>
            <a:pPr marL="0" marR="0">
              <a:lnSpc>
                <a:spcPct val="115000"/>
              </a:lnSpc>
              <a:spcBef>
                <a:spcPts val="0"/>
              </a:spcBef>
              <a:spcAft>
                <a:spcPts val="10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PASA testing agency (field 226) is new, required if field 212 is A, and must be a valid AUN in EdNA.</a:t>
            </a:r>
          </a:p>
          <a:p>
            <a:pPr marL="0" marR="0">
              <a:lnSpc>
                <a:spcPct val="115000"/>
              </a:lnSpc>
              <a:spcBef>
                <a:spcPts val="0"/>
              </a:spcBef>
              <a:spcAft>
                <a:spcPts val="10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32</a:t>
            </a:fld>
            <a:endParaRPr lang="en-US" dirty="0"/>
          </a:p>
        </p:txBody>
      </p:sp>
    </p:spTree>
    <p:extLst>
      <p:ext uri="{BB962C8B-B14F-4D97-AF65-F5344CB8AC3E}">
        <p14:creationId xmlns:p14="http://schemas.microsoft.com/office/powerpoint/2010/main" val="6022919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800" dirty="0">
                <a:effectLst/>
                <a:latin typeface="Arial" panose="020B0604020202020204" pitchFamily="34" charset="0"/>
                <a:ea typeface="Calibri" panose="020F0502020204030204" pitchFamily="34" charset="0"/>
              </a:rPr>
              <a:t>Best Interest Determination AUN and School Number (fields 51 and 50)</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800" dirty="0">
                <a:effectLst/>
                <a:latin typeface="Arial" panose="020B0604020202020204" pitchFamily="34" charset="0"/>
                <a:ea typeface="Calibri" panose="020F0502020204030204" pitchFamily="34" charset="0"/>
              </a:rPr>
              <a:t>This most often affects foster and/or homeless students. If a change in placement occurs, a best interest determination must occur. If it is determined to be in the student’s best interest, the student has the right to remain in the school of origin. If this occurs, the educating (receiving) entity should populate these fields with the AUN of the BID school district in field 51, and BID School Number (4-digit building number) in field 50. These fields are not key fields. If a student has a change in BID mid-year and continues to be educated by the other public entity, data in these fields will be updated.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800" dirty="0">
              <a:effectLst/>
              <a:latin typeface="Arial" panose="020B0604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800" dirty="0">
                <a:effectLst/>
                <a:latin typeface="Arial" panose="020B0604020202020204" pitchFamily="34" charset="0"/>
              </a:rPr>
              <a:t>Example: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800" dirty="0">
                <a:effectLst/>
                <a:latin typeface="Arial" panose="020B0604020202020204" pitchFamily="34" charset="0"/>
              </a:rPr>
              <a:t>Student in District A gets placed in District B, but BID determines the student will remain with District A. Student also attends IU.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800" dirty="0">
                <a:effectLst/>
                <a:latin typeface="Arial" panose="020B0604020202020204" pitchFamily="34" charset="0"/>
              </a:rPr>
              <a:t>District A will update District of Residence, School Number of Residence, and Funding District AUN to reflect District B, but will not report anything in BID AUN and BID School Number because BID AUN = Submitting AUN.</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800" dirty="0">
                <a:effectLst/>
                <a:latin typeface="Arial" panose="020B0604020202020204" pitchFamily="34" charset="0"/>
              </a:rPr>
              <a:t>The IU will update District of Residence, School Number of Residence, and Funding District AUN to reflect District B – but will also reflect BID AUN as District A, and the appropriate school number in BID School Number.</a:t>
            </a:r>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33</a:t>
            </a:fld>
            <a:endParaRPr lang="en-US" dirty="0"/>
          </a:p>
        </p:txBody>
      </p:sp>
    </p:spTree>
    <p:extLst>
      <p:ext uri="{BB962C8B-B14F-4D97-AF65-F5344CB8AC3E}">
        <p14:creationId xmlns:p14="http://schemas.microsoft.com/office/powerpoint/2010/main" val="19645170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There is a new code for reportable programs in the Programs Fact template. The Keystone State Challenge Academy will be reported with program code 062.</a:t>
            </a:r>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More information on KSCA can be found at the link here.</a:t>
            </a:r>
          </a:p>
          <a:p>
            <a:endParaRPr lang="en-US" dirty="0"/>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34</a:t>
            </a:fld>
            <a:endParaRPr lang="en-US" dirty="0"/>
          </a:p>
        </p:txBody>
      </p:sp>
    </p:spTree>
    <p:extLst>
      <p:ext uri="{BB962C8B-B14F-4D97-AF65-F5344CB8AC3E}">
        <p14:creationId xmlns:p14="http://schemas.microsoft.com/office/powerpoint/2010/main" val="292622578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This is a reminder for the School Enrollment template rules.</a:t>
            </a:r>
          </a:p>
          <a:p>
            <a:endParaRPr lang="en-US" dirty="0"/>
          </a:p>
          <a:p>
            <a:r>
              <a:rPr lang="en-US" dirty="0"/>
              <a:t>School Enrollment records are required for all students reported by CTCs with the exception of the following:</a:t>
            </a:r>
          </a:p>
          <a:p>
            <a:r>
              <a:rPr lang="en-US" dirty="0"/>
              <a:t>-Student Template Grad Status Code S or J</a:t>
            </a:r>
          </a:p>
          <a:p>
            <a:r>
              <a:rPr lang="en-US" dirty="0"/>
              <a:t>-AAP students</a:t>
            </a:r>
          </a:p>
          <a:p>
            <a:endParaRPr lang="en-US" dirty="0"/>
          </a:p>
          <a:p>
            <a:r>
              <a:rPr lang="en-US" dirty="0"/>
              <a:t>All other LEA types must report School Enrollment records for all students with the following exceptions:</a:t>
            </a:r>
          </a:p>
          <a:p>
            <a:r>
              <a:rPr lang="en-US" dirty="0"/>
              <a:t>-Student template grad status code S or J</a:t>
            </a:r>
          </a:p>
          <a:p>
            <a:r>
              <a:rPr lang="en-US" dirty="0"/>
              <a:t>-Student template special ed referral Y</a:t>
            </a:r>
          </a:p>
          <a:p>
            <a:r>
              <a:rPr lang="en-US" dirty="0"/>
              <a:t>-Student template field 217 is not equal to field 1</a:t>
            </a:r>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895" indent="-285729" eaLnBrk="0" hangingPunct="0">
              <a:spcBef>
                <a:spcPct val="30000"/>
              </a:spcBef>
              <a:defRPr sz="1200">
                <a:solidFill>
                  <a:schemeClr val="tx1"/>
                </a:solidFill>
                <a:latin typeface="Calibri" pitchFamily="34" charset="0"/>
              </a:defRPr>
            </a:lvl2pPr>
            <a:lvl3pPr marL="1142917" indent="-228583" eaLnBrk="0" hangingPunct="0">
              <a:spcBef>
                <a:spcPct val="30000"/>
              </a:spcBef>
              <a:defRPr sz="1200">
                <a:solidFill>
                  <a:schemeClr val="tx1"/>
                </a:solidFill>
                <a:latin typeface="Calibri" pitchFamily="34" charset="0"/>
              </a:defRPr>
            </a:lvl3pPr>
            <a:lvl4pPr marL="1600083" indent="-228583" eaLnBrk="0" hangingPunct="0">
              <a:spcBef>
                <a:spcPct val="30000"/>
              </a:spcBef>
              <a:defRPr sz="1200">
                <a:solidFill>
                  <a:schemeClr val="tx1"/>
                </a:solidFill>
                <a:latin typeface="Calibri" pitchFamily="34" charset="0"/>
              </a:defRPr>
            </a:lvl4pPr>
            <a:lvl5pPr marL="2057250" indent="-228583" eaLnBrk="0" hangingPunct="0">
              <a:spcBef>
                <a:spcPct val="30000"/>
              </a:spcBef>
              <a:defRPr sz="1200">
                <a:solidFill>
                  <a:schemeClr val="tx1"/>
                </a:solidFill>
                <a:latin typeface="Calibri" pitchFamily="34" charset="0"/>
              </a:defRPr>
            </a:lvl5pPr>
            <a:lvl6pPr marL="2514417" indent="-228583" eaLnBrk="0" fontAlgn="base" hangingPunct="0">
              <a:spcBef>
                <a:spcPct val="30000"/>
              </a:spcBef>
              <a:spcAft>
                <a:spcPct val="0"/>
              </a:spcAft>
              <a:defRPr sz="1200">
                <a:solidFill>
                  <a:schemeClr val="tx1"/>
                </a:solidFill>
                <a:latin typeface="Calibri" pitchFamily="34" charset="0"/>
              </a:defRPr>
            </a:lvl6pPr>
            <a:lvl7pPr marL="2971583" indent="-228583" eaLnBrk="0" fontAlgn="base" hangingPunct="0">
              <a:spcBef>
                <a:spcPct val="30000"/>
              </a:spcBef>
              <a:spcAft>
                <a:spcPct val="0"/>
              </a:spcAft>
              <a:defRPr sz="1200">
                <a:solidFill>
                  <a:schemeClr val="tx1"/>
                </a:solidFill>
                <a:latin typeface="Calibri" pitchFamily="34" charset="0"/>
              </a:defRPr>
            </a:lvl7pPr>
            <a:lvl8pPr marL="3428750" indent="-228583" eaLnBrk="0" fontAlgn="base" hangingPunct="0">
              <a:spcBef>
                <a:spcPct val="30000"/>
              </a:spcBef>
              <a:spcAft>
                <a:spcPct val="0"/>
              </a:spcAft>
              <a:defRPr sz="1200">
                <a:solidFill>
                  <a:schemeClr val="tx1"/>
                </a:solidFill>
                <a:latin typeface="Calibri" pitchFamily="34" charset="0"/>
              </a:defRPr>
            </a:lvl8pPr>
            <a:lvl9pPr marL="3885917" indent="-22858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33D3C3E-56DB-4320-B2D1-27908D3EF2B9}" type="slidenum">
              <a:rPr lang="en-US" altLang="en-US" smtClean="0">
                <a:solidFill>
                  <a:srgbClr val="000000"/>
                </a:solidFill>
                <a:latin typeface="Arial" charset="0"/>
              </a:rPr>
              <a:pPr eaLnBrk="1" hangingPunct="1">
                <a:spcBef>
                  <a:spcPct val="0"/>
                </a:spcBef>
              </a:pPr>
              <a:t>35</a:t>
            </a:fld>
            <a:endParaRPr lang="en-US" altLang="en-US" dirty="0">
              <a:solidFill>
                <a:srgbClr val="000000"/>
              </a:solidFill>
              <a:latin typeface="Arial" charset="0"/>
            </a:endParaRPr>
          </a:p>
        </p:txBody>
      </p:sp>
    </p:spTree>
    <p:extLst>
      <p:ext uri="{BB962C8B-B14F-4D97-AF65-F5344CB8AC3E}">
        <p14:creationId xmlns:p14="http://schemas.microsoft.com/office/powerpoint/2010/main" val="28890109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Common errors</a:t>
            </a:r>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36</a:t>
            </a:fld>
            <a:endParaRPr lang="en-US" dirty="0"/>
          </a:p>
        </p:txBody>
      </p:sp>
    </p:spTree>
    <p:extLst>
      <p:ext uri="{BB962C8B-B14F-4D97-AF65-F5344CB8AC3E}">
        <p14:creationId xmlns:p14="http://schemas.microsoft.com/office/powerpoint/2010/main" val="277113130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33">
              <a:defRPr/>
            </a:pPr>
            <a:r>
              <a:rPr lang="en-US" dirty="0"/>
              <a:t>Some of the errors that we see are in key fields. In PIMS, templates have a code column.  If the code in that column is K, this indicates that it is a key field indicator.  Data in PIMS cannot be overwritten if the code is K. If you are looking in the PIMS manual and trying to determine if you can edit your data without requesting an override or submitting a PIMS data maintenance request form, if the K is there, you must submit a form to have it removed.  Only PDE staff can delete key field data in PIMS.  You will need to wait until you receive confirmation from PDE that the information has been deleted before you upload.  If you attempt to upload your file before the PDE staff have a chance to delete, you will generate duplicate records.</a:t>
            </a:r>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37</a:t>
            </a:fld>
            <a:endParaRPr lang="en-US" dirty="0"/>
          </a:p>
        </p:txBody>
      </p:sp>
    </p:spTree>
    <p:extLst>
      <p:ext uri="{BB962C8B-B14F-4D97-AF65-F5344CB8AC3E}">
        <p14:creationId xmlns:p14="http://schemas.microsoft.com/office/powerpoint/2010/main" val="178083832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PIMS and </a:t>
            </a:r>
            <a:r>
              <a:rPr lang="en-US" dirty="0" err="1"/>
              <a:t>PAsecureID</a:t>
            </a:r>
            <a:r>
              <a:rPr lang="en-US" dirty="0"/>
              <a:t> data mismatch – first name, last name, birth date, and gender MUST match in both systems</a:t>
            </a:r>
          </a:p>
          <a:p>
            <a:endParaRPr lang="en-US" dirty="0"/>
          </a:p>
          <a:p>
            <a:r>
              <a:rPr lang="en-US" dirty="0"/>
              <a:t>School Number of Residence (field 165) – must be the school number the student would attend within the district of residence AUN (field 117) based solely on grade (field 10)</a:t>
            </a:r>
          </a:p>
          <a:p>
            <a:endParaRPr lang="en-US" dirty="0"/>
          </a:p>
          <a:p>
            <a:r>
              <a:rPr lang="en-US" dirty="0"/>
              <a:t>Grade vs. Age – this is a warning to make sure the student has the correct date of birth.</a:t>
            </a:r>
          </a:p>
          <a:p>
            <a:pPr defTabSz="914333">
              <a:defRPr/>
            </a:pPr>
            <a:endParaRPr lang="en-US" dirty="0"/>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38</a:t>
            </a:fld>
            <a:endParaRPr lang="en-US" dirty="0"/>
          </a:p>
        </p:txBody>
      </p:sp>
    </p:spTree>
    <p:extLst>
      <p:ext uri="{BB962C8B-B14F-4D97-AF65-F5344CB8AC3E}">
        <p14:creationId xmlns:p14="http://schemas.microsoft.com/office/powerpoint/2010/main" val="185352537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of the common errors with the Student template are:</a:t>
            </a:r>
          </a:p>
          <a:p>
            <a:endParaRPr lang="en-US" dirty="0"/>
          </a:p>
          <a:p>
            <a:r>
              <a:rPr lang="en-US" dirty="0"/>
              <a:t>Grade 09 Entry Date (field 97) and Grade 09 Entry Range – Grade 09 Entry date is the first time a student enters 9</a:t>
            </a:r>
            <a:r>
              <a:rPr lang="en-US" baseline="30000" dirty="0"/>
              <a:t>th</a:t>
            </a:r>
            <a:r>
              <a:rPr lang="en-US" dirty="0"/>
              <a:t> grade – repeating 9</a:t>
            </a:r>
            <a:r>
              <a:rPr lang="en-US" baseline="30000" dirty="0"/>
              <a:t>th</a:t>
            </a:r>
            <a:r>
              <a:rPr lang="en-US" dirty="0"/>
              <a:t> grade will not change this date.  PDE keeps a static table of this date for each student and LEAs have access to this report to identify the correct grade 09 entry date.  The range error appears when the grade 09 entry date is out of the expected range for the grade level reported.</a:t>
            </a:r>
          </a:p>
          <a:p>
            <a:pPr defTabSz="914333">
              <a:defRPr/>
            </a:pPr>
            <a:endParaRPr lang="en-US" dirty="0"/>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39</a:t>
            </a:fld>
            <a:endParaRPr lang="en-US" dirty="0"/>
          </a:p>
        </p:txBody>
      </p:sp>
    </p:spTree>
    <p:extLst>
      <p:ext uri="{BB962C8B-B14F-4D97-AF65-F5344CB8AC3E}">
        <p14:creationId xmlns:p14="http://schemas.microsoft.com/office/powerpoint/2010/main" val="33579016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Student Template is a cumulative list of all students in a local education agency on a year-to-date basis.  This template is required for all student related templates.  Without this template, any other template that involves a student will not go into PIMS. This template is the foundation for your graduates, dropouts, and cohort.  It is very important that this information is accurate so your information for graduates, drops, and cohort is accurate as well.  Data for internal snapshots also pulls from the student template.</a:t>
            </a:r>
          </a:p>
          <a:p>
            <a:r>
              <a:rPr lang="en-US" sz="1200" kern="1200" dirty="0">
                <a:solidFill>
                  <a:schemeClr val="tx1"/>
                </a:solidFill>
                <a:effectLst/>
                <a:latin typeface="+mn-lt"/>
                <a:ea typeface="+mn-ea"/>
                <a:cs typeface="+mn-cs"/>
              </a:rPr>
              <a:t>The October Student Snapshot Template is a subset of the student template and its focus is on the enrollments, low income, community eligibility provision, and English Learner (EL) data. </a:t>
            </a:r>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4</a:t>
            </a:fld>
            <a:endParaRPr lang="en-US" dirty="0"/>
          </a:p>
        </p:txBody>
      </p:sp>
    </p:spTree>
    <p:extLst>
      <p:ext uri="{BB962C8B-B14F-4D97-AF65-F5344CB8AC3E}">
        <p14:creationId xmlns:p14="http://schemas.microsoft.com/office/powerpoint/2010/main" val="344655522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33">
              <a:defRPr/>
            </a:pPr>
            <a:r>
              <a:rPr lang="en-US" dirty="0"/>
              <a:t>Another common error is around EL Status (field 41) reported current year versus prior year.  There is an expected sequence for EL status, as listed here.  Students can be re-identified as EL, so they can be updated back to EL status 01/06 from any other status.  Students cannot move to status 99 (never EL) if they have ever been identified as an EL.  Students cannot be coded as status 05 (EL, no longer monitored) unless they were previously identified as no longer monitored or have completed their 4</a:t>
            </a:r>
            <a:r>
              <a:rPr lang="en-US" baseline="30000" dirty="0"/>
              <a:t>th</a:t>
            </a:r>
            <a:r>
              <a:rPr lang="en-US" dirty="0"/>
              <a:t> year of monitoring.</a:t>
            </a:r>
          </a:p>
          <a:p>
            <a:pPr defTabSz="914333">
              <a:defRPr/>
            </a:pPr>
            <a:endParaRPr lang="en-US" dirty="0"/>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40</a:t>
            </a:fld>
            <a:endParaRPr lang="en-US" dirty="0"/>
          </a:p>
        </p:txBody>
      </p:sp>
    </p:spTree>
    <p:extLst>
      <p:ext uri="{BB962C8B-B14F-4D97-AF65-F5344CB8AC3E}">
        <p14:creationId xmlns:p14="http://schemas.microsoft.com/office/powerpoint/2010/main" val="195387132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33">
              <a:defRPr/>
            </a:pPr>
            <a:r>
              <a:rPr lang="en-US" dirty="0"/>
              <a:t>For the school enrollment template, let’s talk about the delete process - A delete record must be a duplicate of the incorrect record in PIMS.  The process to do this:  Enter the entire incorrect record exactly as previously submitted, then enter “DELETE” in comment (field 8) – all capital letters, no spaces or punctuation.  Upon submission, this will copy the erroneous record to an audit table in PIMS, and delete the erroneous record from the school enrollment table.  It will always be in PIMs, but you will not see it.  They can be uploaded at the same time, as long as the file has the DELETE record prior to the correct record – for example, line 5 can be the delete record and line 6 can be the correct record.</a:t>
            </a:r>
          </a:p>
          <a:p>
            <a:endParaRPr lang="en-US" dirty="0"/>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41</a:t>
            </a:fld>
            <a:endParaRPr lang="en-US" dirty="0"/>
          </a:p>
        </p:txBody>
      </p:sp>
    </p:spTree>
    <p:extLst>
      <p:ext uri="{BB962C8B-B14F-4D97-AF65-F5344CB8AC3E}">
        <p14:creationId xmlns:p14="http://schemas.microsoft.com/office/powerpoint/2010/main" val="75813687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a:lnSpc>
                <a:spcPct val="115000"/>
              </a:lnSpc>
              <a:spcBef>
                <a:spcPts val="0"/>
              </a:spcBef>
              <a:spcAft>
                <a:spcPts val="10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Special Education Referral “Y” Process – This is your students who receive special education services who were being educated at your LEA, then some time throughout the year it was decided that these students should be referred to another LEA.  To accurately report these students and to be able to upload this information into PIMS, you will need to submit the appropriate withdrawal code in the school enrollment template.  After you have done this, you then want to change the code in your student template in the special education referral (field 167) to “Y”. Upload that template, but do not submit a school enrollment record.  If you do, the DQE will catch it and generate an error.</a:t>
            </a:r>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895" indent="-285729" eaLnBrk="0" hangingPunct="0">
              <a:spcBef>
                <a:spcPct val="30000"/>
              </a:spcBef>
              <a:defRPr sz="1200">
                <a:solidFill>
                  <a:schemeClr val="tx1"/>
                </a:solidFill>
                <a:latin typeface="Calibri" pitchFamily="34" charset="0"/>
              </a:defRPr>
            </a:lvl2pPr>
            <a:lvl3pPr marL="1142917" indent="-228583" eaLnBrk="0" hangingPunct="0">
              <a:spcBef>
                <a:spcPct val="30000"/>
              </a:spcBef>
              <a:defRPr sz="1200">
                <a:solidFill>
                  <a:schemeClr val="tx1"/>
                </a:solidFill>
                <a:latin typeface="Calibri" pitchFamily="34" charset="0"/>
              </a:defRPr>
            </a:lvl3pPr>
            <a:lvl4pPr marL="1600083" indent="-228583" eaLnBrk="0" hangingPunct="0">
              <a:spcBef>
                <a:spcPct val="30000"/>
              </a:spcBef>
              <a:defRPr sz="1200">
                <a:solidFill>
                  <a:schemeClr val="tx1"/>
                </a:solidFill>
                <a:latin typeface="Calibri" pitchFamily="34" charset="0"/>
              </a:defRPr>
            </a:lvl4pPr>
            <a:lvl5pPr marL="2057250" indent="-228583" eaLnBrk="0" hangingPunct="0">
              <a:spcBef>
                <a:spcPct val="30000"/>
              </a:spcBef>
              <a:defRPr sz="1200">
                <a:solidFill>
                  <a:schemeClr val="tx1"/>
                </a:solidFill>
                <a:latin typeface="Calibri" pitchFamily="34" charset="0"/>
              </a:defRPr>
            </a:lvl5pPr>
            <a:lvl6pPr marL="2514417" indent="-228583" eaLnBrk="0" fontAlgn="base" hangingPunct="0">
              <a:spcBef>
                <a:spcPct val="30000"/>
              </a:spcBef>
              <a:spcAft>
                <a:spcPct val="0"/>
              </a:spcAft>
              <a:defRPr sz="1200">
                <a:solidFill>
                  <a:schemeClr val="tx1"/>
                </a:solidFill>
                <a:latin typeface="Calibri" pitchFamily="34" charset="0"/>
              </a:defRPr>
            </a:lvl6pPr>
            <a:lvl7pPr marL="2971583" indent="-228583" eaLnBrk="0" fontAlgn="base" hangingPunct="0">
              <a:spcBef>
                <a:spcPct val="30000"/>
              </a:spcBef>
              <a:spcAft>
                <a:spcPct val="0"/>
              </a:spcAft>
              <a:defRPr sz="1200">
                <a:solidFill>
                  <a:schemeClr val="tx1"/>
                </a:solidFill>
                <a:latin typeface="Calibri" pitchFamily="34" charset="0"/>
              </a:defRPr>
            </a:lvl7pPr>
            <a:lvl8pPr marL="3428750" indent="-228583" eaLnBrk="0" fontAlgn="base" hangingPunct="0">
              <a:spcBef>
                <a:spcPct val="30000"/>
              </a:spcBef>
              <a:spcAft>
                <a:spcPct val="0"/>
              </a:spcAft>
              <a:defRPr sz="1200">
                <a:solidFill>
                  <a:schemeClr val="tx1"/>
                </a:solidFill>
                <a:latin typeface="Calibri" pitchFamily="34" charset="0"/>
              </a:defRPr>
            </a:lvl8pPr>
            <a:lvl9pPr marL="3885917" indent="-22858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9F29067-A7B8-47E1-8A02-FB4022179E26}" type="slidenum">
              <a:rPr lang="en-US" altLang="en-US" smtClean="0">
                <a:latin typeface="Arial" charset="0"/>
              </a:rPr>
              <a:pPr eaLnBrk="1" hangingPunct="1">
                <a:spcBef>
                  <a:spcPct val="0"/>
                </a:spcBef>
              </a:pPr>
              <a:t>42</a:t>
            </a:fld>
            <a:endParaRPr lang="en-US" altLang="en-US" dirty="0">
              <a:latin typeface="Arial"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14333">
              <a:defRPr/>
            </a:pPr>
            <a:r>
              <a:rPr lang="en-US" dirty="0"/>
              <a:t>School enrollment template – if you get a data quality engine overlapping enrollment or withdrawal code error message, this means that you have two records submitted with the same enrollment or withdrawal codes, but different dates, or different codes with the same date.  In order to correct this error, you must submit a delete record for the incorrect record, and submit the correct enrollment or withdrawal code.  The delete record and correct record can be submitted at the same time if the correct record is listed after the delete record in the school enrollment template.</a:t>
            </a:r>
          </a:p>
          <a:p>
            <a:endParaRPr lang="en-US" altLang="en-US" dirty="0"/>
          </a:p>
        </p:txBody>
      </p:sp>
      <p:sp>
        <p:nvSpPr>
          <p:cNvPr id="727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895" indent="-285729" eaLnBrk="0" hangingPunct="0">
              <a:spcBef>
                <a:spcPct val="30000"/>
              </a:spcBef>
              <a:defRPr sz="1200">
                <a:solidFill>
                  <a:schemeClr val="tx1"/>
                </a:solidFill>
                <a:latin typeface="Calibri" pitchFamily="34" charset="0"/>
              </a:defRPr>
            </a:lvl2pPr>
            <a:lvl3pPr marL="1142917" indent="-228583" eaLnBrk="0" hangingPunct="0">
              <a:spcBef>
                <a:spcPct val="30000"/>
              </a:spcBef>
              <a:defRPr sz="1200">
                <a:solidFill>
                  <a:schemeClr val="tx1"/>
                </a:solidFill>
                <a:latin typeface="Calibri" pitchFamily="34" charset="0"/>
              </a:defRPr>
            </a:lvl3pPr>
            <a:lvl4pPr marL="1600083" indent="-228583" eaLnBrk="0" hangingPunct="0">
              <a:spcBef>
                <a:spcPct val="30000"/>
              </a:spcBef>
              <a:defRPr sz="1200">
                <a:solidFill>
                  <a:schemeClr val="tx1"/>
                </a:solidFill>
                <a:latin typeface="Calibri" pitchFamily="34" charset="0"/>
              </a:defRPr>
            </a:lvl4pPr>
            <a:lvl5pPr marL="2057250" indent="-228583" eaLnBrk="0" hangingPunct="0">
              <a:spcBef>
                <a:spcPct val="30000"/>
              </a:spcBef>
              <a:defRPr sz="1200">
                <a:solidFill>
                  <a:schemeClr val="tx1"/>
                </a:solidFill>
                <a:latin typeface="Calibri" pitchFamily="34" charset="0"/>
              </a:defRPr>
            </a:lvl5pPr>
            <a:lvl6pPr marL="2514417" indent="-228583" eaLnBrk="0" fontAlgn="base" hangingPunct="0">
              <a:spcBef>
                <a:spcPct val="30000"/>
              </a:spcBef>
              <a:spcAft>
                <a:spcPct val="0"/>
              </a:spcAft>
              <a:defRPr sz="1200">
                <a:solidFill>
                  <a:schemeClr val="tx1"/>
                </a:solidFill>
                <a:latin typeface="Calibri" pitchFamily="34" charset="0"/>
              </a:defRPr>
            </a:lvl6pPr>
            <a:lvl7pPr marL="2971583" indent="-228583" eaLnBrk="0" fontAlgn="base" hangingPunct="0">
              <a:spcBef>
                <a:spcPct val="30000"/>
              </a:spcBef>
              <a:spcAft>
                <a:spcPct val="0"/>
              </a:spcAft>
              <a:defRPr sz="1200">
                <a:solidFill>
                  <a:schemeClr val="tx1"/>
                </a:solidFill>
                <a:latin typeface="Calibri" pitchFamily="34" charset="0"/>
              </a:defRPr>
            </a:lvl7pPr>
            <a:lvl8pPr marL="3428750" indent="-228583" eaLnBrk="0" fontAlgn="base" hangingPunct="0">
              <a:spcBef>
                <a:spcPct val="30000"/>
              </a:spcBef>
              <a:spcAft>
                <a:spcPct val="0"/>
              </a:spcAft>
              <a:defRPr sz="1200">
                <a:solidFill>
                  <a:schemeClr val="tx1"/>
                </a:solidFill>
                <a:latin typeface="Calibri" pitchFamily="34" charset="0"/>
              </a:defRPr>
            </a:lvl8pPr>
            <a:lvl9pPr marL="3885917" indent="-22858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9B6A8247-CC87-444F-8C06-05B6275C7B03}" type="slidenum">
              <a:rPr lang="en-US" altLang="en-US" smtClean="0">
                <a:latin typeface="Arial" charset="0"/>
              </a:rPr>
              <a:pPr eaLnBrk="1" hangingPunct="1">
                <a:spcBef>
                  <a:spcPct val="0"/>
                </a:spcBef>
              </a:pPr>
              <a:t>43</a:t>
            </a:fld>
            <a:endParaRPr lang="en-US" altLang="en-US" dirty="0">
              <a:latin typeface="Arial"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School enrollment template – grade or school number change process</a:t>
            </a:r>
          </a:p>
          <a:p>
            <a:endParaRPr lang="en-US" dirty="0"/>
          </a:p>
          <a:p>
            <a:r>
              <a:rPr lang="en-US" dirty="0"/>
              <a:t>If you have a student who changes grade or school number within the LEA during the school year, then you will have to submit the school enrollment template with the withdrawal code WD11 or WD12, then you will have to submit the student template and the school enrollment template with the correct grade or school number.</a:t>
            </a:r>
          </a:p>
          <a:p>
            <a:endParaRPr lang="en-US" dirty="0"/>
          </a:p>
          <a:p>
            <a:r>
              <a:rPr lang="en-US" dirty="0"/>
              <a:t>You have to do the withdrawal code before you can make the changes in the student and school enrollment templates.  It will generate a DQE error and will prevent you from uploading until you have the withdrawal code in PIMS.</a:t>
            </a:r>
          </a:p>
          <a:p>
            <a:endParaRPr lang="en-US" dirty="0"/>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44</a:t>
            </a:fld>
            <a:endParaRPr lang="en-US" dirty="0"/>
          </a:p>
        </p:txBody>
      </p:sp>
    </p:spTree>
    <p:extLst>
      <p:ext uri="{BB962C8B-B14F-4D97-AF65-F5344CB8AC3E}">
        <p14:creationId xmlns:p14="http://schemas.microsoft.com/office/powerpoint/2010/main" val="272347804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33">
              <a:defRPr/>
            </a:pPr>
            <a:r>
              <a:rPr lang="en-US" dirty="0"/>
              <a:t>Data quality engine rules</a:t>
            </a:r>
          </a:p>
          <a:p>
            <a:endParaRPr lang="en-US" dirty="0"/>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45</a:t>
            </a:fld>
            <a:endParaRPr lang="en-US" dirty="0"/>
          </a:p>
        </p:txBody>
      </p:sp>
    </p:spTree>
    <p:extLst>
      <p:ext uri="{BB962C8B-B14F-4D97-AF65-F5344CB8AC3E}">
        <p14:creationId xmlns:p14="http://schemas.microsoft.com/office/powerpoint/2010/main" val="267155818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14333">
              <a:defRPr/>
            </a:pPr>
            <a:r>
              <a:rPr lang="en-US" dirty="0"/>
              <a:t>The data quality engine rules validate the data in the file manager and the batch manager.  It improves data quality prior to data entering the PIMS warehouse, reduces data clean-up after data enters the PIMS warehouse, and creates consistency between PIMS data collections. </a:t>
            </a:r>
            <a:r>
              <a:rPr lang="en-US" dirty="0">
                <a:solidFill>
                  <a:srgbClr val="000000"/>
                </a:solidFill>
                <a:latin typeface="Arial"/>
                <a:ea typeface="Verdana" pitchFamily="34" charset="0"/>
                <a:cs typeface="Verdana" pitchFamily="34" charset="0"/>
              </a:rPr>
              <a:t>To view the DQE rules for each open collection, click the button that says “View DQE rules”.</a:t>
            </a:r>
            <a:endParaRPr lang="en-US" dirty="0"/>
          </a:p>
          <a:p>
            <a:endParaRPr lang="en-US" altLang="en-US" dirty="0"/>
          </a:p>
        </p:txBody>
      </p:sp>
      <p:sp>
        <p:nvSpPr>
          <p:cNvPr id="757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895" indent="-285729" eaLnBrk="0" hangingPunct="0">
              <a:spcBef>
                <a:spcPct val="30000"/>
              </a:spcBef>
              <a:defRPr sz="1200">
                <a:solidFill>
                  <a:schemeClr val="tx1"/>
                </a:solidFill>
                <a:latin typeface="Calibri" pitchFamily="34" charset="0"/>
              </a:defRPr>
            </a:lvl2pPr>
            <a:lvl3pPr marL="1142917" indent="-228583" eaLnBrk="0" hangingPunct="0">
              <a:spcBef>
                <a:spcPct val="30000"/>
              </a:spcBef>
              <a:defRPr sz="1200">
                <a:solidFill>
                  <a:schemeClr val="tx1"/>
                </a:solidFill>
                <a:latin typeface="Calibri" pitchFamily="34" charset="0"/>
              </a:defRPr>
            </a:lvl3pPr>
            <a:lvl4pPr marL="1600083" indent="-228583" eaLnBrk="0" hangingPunct="0">
              <a:spcBef>
                <a:spcPct val="30000"/>
              </a:spcBef>
              <a:defRPr sz="1200">
                <a:solidFill>
                  <a:schemeClr val="tx1"/>
                </a:solidFill>
                <a:latin typeface="Calibri" pitchFamily="34" charset="0"/>
              </a:defRPr>
            </a:lvl4pPr>
            <a:lvl5pPr marL="2057250" indent="-228583" eaLnBrk="0" hangingPunct="0">
              <a:spcBef>
                <a:spcPct val="30000"/>
              </a:spcBef>
              <a:defRPr sz="1200">
                <a:solidFill>
                  <a:schemeClr val="tx1"/>
                </a:solidFill>
                <a:latin typeface="Calibri" pitchFamily="34" charset="0"/>
              </a:defRPr>
            </a:lvl5pPr>
            <a:lvl6pPr marL="2514417" indent="-228583" eaLnBrk="0" fontAlgn="base" hangingPunct="0">
              <a:spcBef>
                <a:spcPct val="30000"/>
              </a:spcBef>
              <a:spcAft>
                <a:spcPct val="0"/>
              </a:spcAft>
              <a:defRPr sz="1200">
                <a:solidFill>
                  <a:schemeClr val="tx1"/>
                </a:solidFill>
                <a:latin typeface="Calibri" pitchFamily="34" charset="0"/>
              </a:defRPr>
            </a:lvl6pPr>
            <a:lvl7pPr marL="2971583" indent="-228583" eaLnBrk="0" fontAlgn="base" hangingPunct="0">
              <a:spcBef>
                <a:spcPct val="30000"/>
              </a:spcBef>
              <a:spcAft>
                <a:spcPct val="0"/>
              </a:spcAft>
              <a:defRPr sz="1200">
                <a:solidFill>
                  <a:schemeClr val="tx1"/>
                </a:solidFill>
                <a:latin typeface="Calibri" pitchFamily="34" charset="0"/>
              </a:defRPr>
            </a:lvl7pPr>
            <a:lvl8pPr marL="3428750" indent="-228583" eaLnBrk="0" fontAlgn="base" hangingPunct="0">
              <a:spcBef>
                <a:spcPct val="30000"/>
              </a:spcBef>
              <a:spcAft>
                <a:spcPct val="0"/>
              </a:spcAft>
              <a:defRPr sz="1200">
                <a:solidFill>
                  <a:schemeClr val="tx1"/>
                </a:solidFill>
                <a:latin typeface="Calibri" pitchFamily="34" charset="0"/>
              </a:defRPr>
            </a:lvl8pPr>
            <a:lvl9pPr marL="3885917" indent="-22858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D1D25C8-668A-43DB-8531-23EFAC29D509}" type="slidenum">
              <a:rPr lang="en-US" altLang="en-US" smtClean="0">
                <a:solidFill>
                  <a:srgbClr val="000000"/>
                </a:solidFill>
                <a:latin typeface="Arial" charset="0"/>
              </a:rPr>
              <a:pPr eaLnBrk="1" hangingPunct="1">
                <a:spcBef>
                  <a:spcPct val="0"/>
                </a:spcBef>
              </a:pPr>
              <a:t>46</a:t>
            </a:fld>
            <a:endParaRPr lang="en-US" altLang="en-US" dirty="0">
              <a:solidFill>
                <a:srgbClr val="000000"/>
              </a:solidFill>
              <a:latin typeface="Arial"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14333">
              <a:defRPr/>
            </a:pPr>
            <a:r>
              <a:rPr lang="en-US" dirty="0"/>
              <a:t>File manager: You can see the data quality engine rules from the home page of the PIMS application.  Beside the open collections, you will see a button that says View DQE Rules.  When you open this page, near the top of the screen, it will say what rules are executed in file manager.</a:t>
            </a:r>
          </a:p>
          <a:p>
            <a:endParaRPr lang="en-US" altLang="en-US" dirty="0"/>
          </a:p>
        </p:txBody>
      </p:sp>
      <p:sp>
        <p:nvSpPr>
          <p:cNvPr id="768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895" indent="-285729" eaLnBrk="0" hangingPunct="0">
              <a:spcBef>
                <a:spcPct val="30000"/>
              </a:spcBef>
              <a:defRPr sz="1200">
                <a:solidFill>
                  <a:schemeClr val="tx1"/>
                </a:solidFill>
                <a:latin typeface="Calibri" pitchFamily="34" charset="0"/>
              </a:defRPr>
            </a:lvl2pPr>
            <a:lvl3pPr marL="1142917" indent="-228583" eaLnBrk="0" hangingPunct="0">
              <a:spcBef>
                <a:spcPct val="30000"/>
              </a:spcBef>
              <a:defRPr sz="1200">
                <a:solidFill>
                  <a:schemeClr val="tx1"/>
                </a:solidFill>
                <a:latin typeface="Calibri" pitchFamily="34" charset="0"/>
              </a:defRPr>
            </a:lvl3pPr>
            <a:lvl4pPr marL="1600083" indent="-228583" eaLnBrk="0" hangingPunct="0">
              <a:spcBef>
                <a:spcPct val="30000"/>
              </a:spcBef>
              <a:defRPr sz="1200">
                <a:solidFill>
                  <a:schemeClr val="tx1"/>
                </a:solidFill>
                <a:latin typeface="Calibri" pitchFamily="34" charset="0"/>
              </a:defRPr>
            </a:lvl4pPr>
            <a:lvl5pPr marL="2057250" indent="-228583" eaLnBrk="0" hangingPunct="0">
              <a:spcBef>
                <a:spcPct val="30000"/>
              </a:spcBef>
              <a:defRPr sz="1200">
                <a:solidFill>
                  <a:schemeClr val="tx1"/>
                </a:solidFill>
                <a:latin typeface="Calibri" pitchFamily="34" charset="0"/>
              </a:defRPr>
            </a:lvl5pPr>
            <a:lvl6pPr marL="2514417" indent="-228583" eaLnBrk="0" fontAlgn="base" hangingPunct="0">
              <a:spcBef>
                <a:spcPct val="30000"/>
              </a:spcBef>
              <a:spcAft>
                <a:spcPct val="0"/>
              </a:spcAft>
              <a:defRPr sz="1200">
                <a:solidFill>
                  <a:schemeClr val="tx1"/>
                </a:solidFill>
                <a:latin typeface="Calibri" pitchFamily="34" charset="0"/>
              </a:defRPr>
            </a:lvl6pPr>
            <a:lvl7pPr marL="2971583" indent="-228583" eaLnBrk="0" fontAlgn="base" hangingPunct="0">
              <a:spcBef>
                <a:spcPct val="30000"/>
              </a:spcBef>
              <a:spcAft>
                <a:spcPct val="0"/>
              </a:spcAft>
              <a:defRPr sz="1200">
                <a:solidFill>
                  <a:schemeClr val="tx1"/>
                </a:solidFill>
                <a:latin typeface="Calibri" pitchFamily="34" charset="0"/>
              </a:defRPr>
            </a:lvl7pPr>
            <a:lvl8pPr marL="3428750" indent="-228583" eaLnBrk="0" fontAlgn="base" hangingPunct="0">
              <a:spcBef>
                <a:spcPct val="30000"/>
              </a:spcBef>
              <a:spcAft>
                <a:spcPct val="0"/>
              </a:spcAft>
              <a:defRPr sz="1200">
                <a:solidFill>
                  <a:schemeClr val="tx1"/>
                </a:solidFill>
                <a:latin typeface="Calibri" pitchFamily="34" charset="0"/>
              </a:defRPr>
            </a:lvl8pPr>
            <a:lvl9pPr marL="3885917" indent="-22858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93E5B8BE-8F70-4429-A722-FC331B565433}" type="slidenum">
              <a:rPr lang="en-US" altLang="en-US" smtClean="0">
                <a:solidFill>
                  <a:srgbClr val="000000"/>
                </a:solidFill>
                <a:latin typeface="Arial" charset="0"/>
              </a:rPr>
              <a:pPr eaLnBrk="1" hangingPunct="1">
                <a:spcBef>
                  <a:spcPct val="0"/>
                </a:spcBef>
              </a:pPr>
              <a:t>47</a:t>
            </a:fld>
            <a:endParaRPr lang="en-US" altLang="en-US" dirty="0">
              <a:solidFill>
                <a:srgbClr val="000000"/>
              </a:solidFill>
              <a:latin typeface="Arial"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14333">
              <a:defRPr/>
            </a:pPr>
            <a:r>
              <a:rPr lang="en-US" dirty="0"/>
              <a:t>The same applies to batch manager – if you look in the same area, it will tell you which rules are applied in the batch manager.</a:t>
            </a:r>
          </a:p>
          <a:p>
            <a:endParaRPr lang="en-US" altLang="en-US" dirty="0"/>
          </a:p>
        </p:txBody>
      </p:sp>
      <p:sp>
        <p:nvSpPr>
          <p:cNvPr id="768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895" indent="-285729" eaLnBrk="0" hangingPunct="0">
              <a:spcBef>
                <a:spcPct val="30000"/>
              </a:spcBef>
              <a:defRPr sz="1200">
                <a:solidFill>
                  <a:schemeClr val="tx1"/>
                </a:solidFill>
                <a:latin typeface="Calibri" pitchFamily="34" charset="0"/>
              </a:defRPr>
            </a:lvl2pPr>
            <a:lvl3pPr marL="1142917" indent="-228583" eaLnBrk="0" hangingPunct="0">
              <a:spcBef>
                <a:spcPct val="30000"/>
              </a:spcBef>
              <a:defRPr sz="1200">
                <a:solidFill>
                  <a:schemeClr val="tx1"/>
                </a:solidFill>
                <a:latin typeface="Calibri" pitchFamily="34" charset="0"/>
              </a:defRPr>
            </a:lvl3pPr>
            <a:lvl4pPr marL="1600083" indent="-228583" eaLnBrk="0" hangingPunct="0">
              <a:spcBef>
                <a:spcPct val="30000"/>
              </a:spcBef>
              <a:defRPr sz="1200">
                <a:solidFill>
                  <a:schemeClr val="tx1"/>
                </a:solidFill>
                <a:latin typeface="Calibri" pitchFamily="34" charset="0"/>
              </a:defRPr>
            </a:lvl4pPr>
            <a:lvl5pPr marL="2057250" indent="-228583" eaLnBrk="0" hangingPunct="0">
              <a:spcBef>
                <a:spcPct val="30000"/>
              </a:spcBef>
              <a:defRPr sz="1200">
                <a:solidFill>
                  <a:schemeClr val="tx1"/>
                </a:solidFill>
                <a:latin typeface="Calibri" pitchFamily="34" charset="0"/>
              </a:defRPr>
            </a:lvl5pPr>
            <a:lvl6pPr marL="2514417" indent="-228583" eaLnBrk="0" fontAlgn="base" hangingPunct="0">
              <a:spcBef>
                <a:spcPct val="30000"/>
              </a:spcBef>
              <a:spcAft>
                <a:spcPct val="0"/>
              </a:spcAft>
              <a:defRPr sz="1200">
                <a:solidFill>
                  <a:schemeClr val="tx1"/>
                </a:solidFill>
                <a:latin typeface="Calibri" pitchFamily="34" charset="0"/>
              </a:defRPr>
            </a:lvl6pPr>
            <a:lvl7pPr marL="2971583" indent="-228583" eaLnBrk="0" fontAlgn="base" hangingPunct="0">
              <a:spcBef>
                <a:spcPct val="30000"/>
              </a:spcBef>
              <a:spcAft>
                <a:spcPct val="0"/>
              </a:spcAft>
              <a:defRPr sz="1200">
                <a:solidFill>
                  <a:schemeClr val="tx1"/>
                </a:solidFill>
                <a:latin typeface="Calibri" pitchFamily="34" charset="0"/>
              </a:defRPr>
            </a:lvl7pPr>
            <a:lvl8pPr marL="3428750" indent="-228583" eaLnBrk="0" fontAlgn="base" hangingPunct="0">
              <a:spcBef>
                <a:spcPct val="30000"/>
              </a:spcBef>
              <a:spcAft>
                <a:spcPct val="0"/>
              </a:spcAft>
              <a:defRPr sz="1200">
                <a:solidFill>
                  <a:schemeClr val="tx1"/>
                </a:solidFill>
                <a:latin typeface="Calibri" pitchFamily="34" charset="0"/>
              </a:defRPr>
            </a:lvl8pPr>
            <a:lvl9pPr marL="3885917" indent="-22858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93E5B8BE-8F70-4429-A722-FC331B565433}" type="slidenum">
              <a:rPr lang="en-US" altLang="en-US" smtClean="0">
                <a:solidFill>
                  <a:srgbClr val="000000"/>
                </a:solidFill>
                <a:latin typeface="Arial" charset="0"/>
              </a:rPr>
              <a:pPr eaLnBrk="1" hangingPunct="1">
                <a:spcBef>
                  <a:spcPct val="0"/>
                </a:spcBef>
              </a:pPr>
              <a:t>48</a:t>
            </a:fld>
            <a:endParaRPr lang="en-US" altLang="en-US" dirty="0">
              <a:solidFill>
                <a:srgbClr val="000000"/>
              </a:solidFill>
              <a:latin typeface="Arial"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33">
              <a:defRPr/>
            </a:pPr>
            <a:r>
              <a:rPr lang="en-US" dirty="0"/>
              <a:t>Frequently asked questions</a:t>
            </a:r>
          </a:p>
          <a:p>
            <a:endParaRPr lang="en-US" dirty="0"/>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49</a:t>
            </a:fld>
            <a:endParaRPr lang="en-US" dirty="0"/>
          </a:p>
        </p:txBody>
      </p:sp>
    </p:spTree>
    <p:extLst>
      <p:ext uri="{BB962C8B-B14F-4D97-AF65-F5344CB8AC3E}">
        <p14:creationId xmlns:p14="http://schemas.microsoft.com/office/powerpoint/2010/main" val="17784387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33">
              <a:defRPr/>
            </a:pPr>
            <a:r>
              <a:rPr lang="en-US" dirty="0"/>
              <a:t>Also included in the October student templates is the School enrollment template.  This template tracks student mobility.  It is used by PDE in conjunction with the Student template to generate internal student snapshots, and it provides a historical audit table. So, any time you add or withdraw a student from this template, or if you delete a record that was added in error, there is a table that will maintain that history. You can find all of the enrollment codes in PIMS Manual volume 2 appendix E.</a:t>
            </a:r>
          </a:p>
          <a:p>
            <a:endParaRPr lang="en-US" dirty="0"/>
          </a:p>
          <a:p>
            <a:endParaRPr lang="en-US" dirty="0"/>
          </a:p>
          <a:p>
            <a:r>
              <a:rPr lang="en-US" dirty="0"/>
              <a:t>Next, is the Programs Fact Template – This tracks all of your program participation, so all of your reportable programs need to be in your Programs Fact Template. You will find the list of reportable programs in PIMS manual volume 2 appendix F.</a:t>
            </a:r>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5</a:t>
            </a:fld>
            <a:endParaRPr lang="en-US" dirty="0"/>
          </a:p>
        </p:txBody>
      </p:sp>
    </p:spTree>
    <p:extLst>
      <p:ext uri="{BB962C8B-B14F-4D97-AF65-F5344CB8AC3E}">
        <p14:creationId xmlns:p14="http://schemas.microsoft.com/office/powerpoint/2010/main" val="97105654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Student and Student snapshot template</a:t>
            </a:r>
          </a:p>
          <a:p>
            <a:endParaRPr lang="en-US" dirty="0"/>
          </a:p>
          <a:p>
            <a:r>
              <a:rPr lang="en-US" dirty="0"/>
              <a:t>Question:  Which students should be included when submitting the Student and Student Snapshot Templates? </a:t>
            </a:r>
          </a:p>
          <a:p>
            <a:endParaRPr lang="en-US" dirty="0"/>
          </a:p>
          <a:p>
            <a:r>
              <a:rPr lang="en-US" dirty="0"/>
              <a:t>Answer:  The Student Template should be submitted for all students in the school on a year-to-date basis. This includes special education students referred to another LEA.</a:t>
            </a:r>
          </a:p>
          <a:p>
            <a:endParaRPr lang="en-US" dirty="0"/>
          </a:p>
          <a:p>
            <a:r>
              <a:rPr lang="en-US" dirty="0"/>
              <a:t>The Student Snapshot Template should include only students being educated by the LEA (students being served either directly, in person, via an LEA virtual instruction program, or placed in a program by the LEA) on the first business day in October.  Remember, this could be the first, second, or third depending what day of the week the first falls on.</a:t>
            </a:r>
            <a:endParaRPr lang="en-US" altLang="en-US" dirty="0"/>
          </a:p>
        </p:txBody>
      </p:sp>
      <p:sp>
        <p:nvSpPr>
          <p:cNvPr id="778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895" indent="-285729" eaLnBrk="0" hangingPunct="0">
              <a:spcBef>
                <a:spcPct val="30000"/>
              </a:spcBef>
              <a:defRPr sz="1200">
                <a:solidFill>
                  <a:schemeClr val="tx1"/>
                </a:solidFill>
                <a:latin typeface="Calibri" pitchFamily="34" charset="0"/>
              </a:defRPr>
            </a:lvl2pPr>
            <a:lvl3pPr marL="1142917" indent="-228583" eaLnBrk="0" hangingPunct="0">
              <a:spcBef>
                <a:spcPct val="30000"/>
              </a:spcBef>
              <a:defRPr sz="1200">
                <a:solidFill>
                  <a:schemeClr val="tx1"/>
                </a:solidFill>
                <a:latin typeface="Calibri" pitchFamily="34" charset="0"/>
              </a:defRPr>
            </a:lvl3pPr>
            <a:lvl4pPr marL="1600083" indent="-228583" eaLnBrk="0" hangingPunct="0">
              <a:spcBef>
                <a:spcPct val="30000"/>
              </a:spcBef>
              <a:defRPr sz="1200">
                <a:solidFill>
                  <a:schemeClr val="tx1"/>
                </a:solidFill>
                <a:latin typeface="Calibri" pitchFamily="34" charset="0"/>
              </a:defRPr>
            </a:lvl4pPr>
            <a:lvl5pPr marL="2057250" indent="-228583" eaLnBrk="0" hangingPunct="0">
              <a:spcBef>
                <a:spcPct val="30000"/>
              </a:spcBef>
              <a:defRPr sz="1200">
                <a:solidFill>
                  <a:schemeClr val="tx1"/>
                </a:solidFill>
                <a:latin typeface="Calibri" pitchFamily="34" charset="0"/>
              </a:defRPr>
            </a:lvl5pPr>
            <a:lvl6pPr marL="2514417" indent="-228583" eaLnBrk="0" fontAlgn="base" hangingPunct="0">
              <a:spcBef>
                <a:spcPct val="30000"/>
              </a:spcBef>
              <a:spcAft>
                <a:spcPct val="0"/>
              </a:spcAft>
              <a:defRPr sz="1200">
                <a:solidFill>
                  <a:schemeClr val="tx1"/>
                </a:solidFill>
                <a:latin typeface="Calibri" pitchFamily="34" charset="0"/>
              </a:defRPr>
            </a:lvl6pPr>
            <a:lvl7pPr marL="2971583" indent="-228583" eaLnBrk="0" fontAlgn="base" hangingPunct="0">
              <a:spcBef>
                <a:spcPct val="30000"/>
              </a:spcBef>
              <a:spcAft>
                <a:spcPct val="0"/>
              </a:spcAft>
              <a:defRPr sz="1200">
                <a:solidFill>
                  <a:schemeClr val="tx1"/>
                </a:solidFill>
                <a:latin typeface="Calibri" pitchFamily="34" charset="0"/>
              </a:defRPr>
            </a:lvl7pPr>
            <a:lvl8pPr marL="3428750" indent="-228583" eaLnBrk="0" fontAlgn="base" hangingPunct="0">
              <a:spcBef>
                <a:spcPct val="30000"/>
              </a:spcBef>
              <a:spcAft>
                <a:spcPct val="0"/>
              </a:spcAft>
              <a:defRPr sz="1200">
                <a:solidFill>
                  <a:schemeClr val="tx1"/>
                </a:solidFill>
                <a:latin typeface="Calibri" pitchFamily="34" charset="0"/>
              </a:defRPr>
            </a:lvl8pPr>
            <a:lvl9pPr marL="3885917" indent="-22858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C80894FE-4E45-4E07-832F-1C9634A248D0}" type="slidenum">
              <a:rPr lang="en-US" altLang="en-US" smtClean="0">
                <a:solidFill>
                  <a:srgbClr val="000000"/>
                </a:solidFill>
                <a:latin typeface="Arial" charset="0"/>
              </a:rPr>
              <a:pPr eaLnBrk="1" hangingPunct="1">
                <a:spcBef>
                  <a:spcPct val="0"/>
                </a:spcBef>
              </a:pPr>
              <a:t>50</a:t>
            </a:fld>
            <a:endParaRPr lang="en-US" altLang="en-US" dirty="0">
              <a:solidFill>
                <a:srgbClr val="000000"/>
              </a:solidFill>
              <a:latin typeface="Arial"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Student and Student snapshot template</a:t>
            </a:r>
          </a:p>
          <a:p>
            <a:endParaRPr lang="en-US" dirty="0"/>
          </a:p>
          <a:p>
            <a:r>
              <a:rPr lang="en-US" dirty="0"/>
              <a:t>Question:  How do I report the AUN of Enrollment (field 217) and the School Enrollment Template?</a:t>
            </a:r>
          </a:p>
          <a:p>
            <a:endParaRPr lang="en-US" dirty="0"/>
          </a:p>
          <a:p>
            <a:r>
              <a:rPr lang="en-US" dirty="0"/>
              <a:t>Answer:  The AUN of Enrollment (field 217) should be the LEA that is providing the majority of the core academics for the student. All educating LEAs should report the School Enrollment Template unless one of the School Enrollment Template exceptions exists.  </a:t>
            </a:r>
          </a:p>
          <a:p>
            <a:endParaRPr lang="en-US" altLang="en-US" dirty="0"/>
          </a:p>
        </p:txBody>
      </p:sp>
      <p:sp>
        <p:nvSpPr>
          <p:cNvPr id="788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895" indent="-285729" eaLnBrk="0" hangingPunct="0">
              <a:spcBef>
                <a:spcPct val="30000"/>
              </a:spcBef>
              <a:defRPr sz="1200">
                <a:solidFill>
                  <a:schemeClr val="tx1"/>
                </a:solidFill>
                <a:latin typeface="Calibri" pitchFamily="34" charset="0"/>
              </a:defRPr>
            </a:lvl2pPr>
            <a:lvl3pPr marL="1142917" indent="-228583" eaLnBrk="0" hangingPunct="0">
              <a:spcBef>
                <a:spcPct val="30000"/>
              </a:spcBef>
              <a:defRPr sz="1200">
                <a:solidFill>
                  <a:schemeClr val="tx1"/>
                </a:solidFill>
                <a:latin typeface="Calibri" pitchFamily="34" charset="0"/>
              </a:defRPr>
            </a:lvl3pPr>
            <a:lvl4pPr marL="1600083" indent="-228583" eaLnBrk="0" hangingPunct="0">
              <a:spcBef>
                <a:spcPct val="30000"/>
              </a:spcBef>
              <a:defRPr sz="1200">
                <a:solidFill>
                  <a:schemeClr val="tx1"/>
                </a:solidFill>
                <a:latin typeface="Calibri" pitchFamily="34" charset="0"/>
              </a:defRPr>
            </a:lvl4pPr>
            <a:lvl5pPr marL="2057250" indent="-228583" eaLnBrk="0" hangingPunct="0">
              <a:spcBef>
                <a:spcPct val="30000"/>
              </a:spcBef>
              <a:defRPr sz="1200">
                <a:solidFill>
                  <a:schemeClr val="tx1"/>
                </a:solidFill>
                <a:latin typeface="Calibri" pitchFamily="34" charset="0"/>
              </a:defRPr>
            </a:lvl5pPr>
            <a:lvl6pPr marL="2514417" indent="-228583" eaLnBrk="0" fontAlgn="base" hangingPunct="0">
              <a:spcBef>
                <a:spcPct val="30000"/>
              </a:spcBef>
              <a:spcAft>
                <a:spcPct val="0"/>
              </a:spcAft>
              <a:defRPr sz="1200">
                <a:solidFill>
                  <a:schemeClr val="tx1"/>
                </a:solidFill>
                <a:latin typeface="Calibri" pitchFamily="34" charset="0"/>
              </a:defRPr>
            </a:lvl6pPr>
            <a:lvl7pPr marL="2971583" indent="-228583" eaLnBrk="0" fontAlgn="base" hangingPunct="0">
              <a:spcBef>
                <a:spcPct val="30000"/>
              </a:spcBef>
              <a:spcAft>
                <a:spcPct val="0"/>
              </a:spcAft>
              <a:defRPr sz="1200">
                <a:solidFill>
                  <a:schemeClr val="tx1"/>
                </a:solidFill>
                <a:latin typeface="Calibri" pitchFamily="34" charset="0"/>
              </a:defRPr>
            </a:lvl7pPr>
            <a:lvl8pPr marL="3428750" indent="-228583" eaLnBrk="0" fontAlgn="base" hangingPunct="0">
              <a:spcBef>
                <a:spcPct val="30000"/>
              </a:spcBef>
              <a:spcAft>
                <a:spcPct val="0"/>
              </a:spcAft>
              <a:defRPr sz="1200">
                <a:solidFill>
                  <a:schemeClr val="tx1"/>
                </a:solidFill>
                <a:latin typeface="Calibri" pitchFamily="34" charset="0"/>
              </a:defRPr>
            </a:lvl8pPr>
            <a:lvl9pPr marL="3885917" indent="-22858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ED69D873-85B3-468E-97C4-9C25B6BACFA4}" type="slidenum">
              <a:rPr lang="en-US" altLang="en-US" smtClean="0">
                <a:solidFill>
                  <a:srgbClr val="000000"/>
                </a:solidFill>
                <a:latin typeface="Arial" charset="0"/>
              </a:rPr>
              <a:pPr eaLnBrk="1" hangingPunct="1">
                <a:spcBef>
                  <a:spcPct val="0"/>
                </a:spcBef>
              </a:pPr>
              <a:t>51</a:t>
            </a:fld>
            <a:endParaRPr lang="en-US" altLang="en-US" dirty="0">
              <a:solidFill>
                <a:srgbClr val="000000"/>
              </a:solidFill>
              <a:latin typeface="Arial"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Student and Student snapshot template</a:t>
            </a:r>
          </a:p>
          <a:p>
            <a:endParaRPr lang="en-US" dirty="0"/>
          </a:p>
          <a:p>
            <a:r>
              <a:rPr lang="en-US" dirty="0"/>
              <a:t>Question:  One of my educators teaches a course to students from several school LEAs as part of a consortium. What do I report in AUN of Enrollment (field 217)?</a:t>
            </a:r>
          </a:p>
          <a:p>
            <a:endParaRPr lang="en-US" dirty="0"/>
          </a:p>
          <a:p>
            <a:r>
              <a:rPr lang="en-US" dirty="0"/>
              <a:t>Answer:  You will report the student’s District of Residence in the AUN of Enrollment (field 217).</a:t>
            </a:r>
          </a:p>
          <a:p>
            <a:endParaRPr lang="en-US" altLang="en-US" dirty="0"/>
          </a:p>
        </p:txBody>
      </p:sp>
      <p:sp>
        <p:nvSpPr>
          <p:cNvPr id="798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895" indent="-285729" eaLnBrk="0" hangingPunct="0">
              <a:spcBef>
                <a:spcPct val="30000"/>
              </a:spcBef>
              <a:defRPr sz="1200">
                <a:solidFill>
                  <a:schemeClr val="tx1"/>
                </a:solidFill>
                <a:latin typeface="Calibri" pitchFamily="34" charset="0"/>
              </a:defRPr>
            </a:lvl2pPr>
            <a:lvl3pPr marL="1142917" indent="-228583" eaLnBrk="0" hangingPunct="0">
              <a:spcBef>
                <a:spcPct val="30000"/>
              </a:spcBef>
              <a:defRPr sz="1200">
                <a:solidFill>
                  <a:schemeClr val="tx1"/>
                </a:solidFill>
                <a:latin typeface="Calibri" pitchFamily="34" charset="0"/>
              </a:defRPr>
            </a:lvl3pPr>
            <a:lvl4pPr marL="1600083" indent="-228583" eaLnBrk="0" hangingPunct="0">
              <a:spcBef>
                <a:spcPct val="30000"/>
              </a:spcBef>
              <a:defRPr sz="1200">
                <a:solidFill>
                  <a:schemeClr val="tx1"/>
                </a:solidFill>
                <a:latin typeface="Calibri" pitchFamily="34" charset="0"/>
              </a:defRPr>
            </a:lvl4pPr>
            <a:lvl5pPr marL="2057250" indent="-228583" eaLnBrk="0" hangingPunct="0">
              <a:spcBef>
                <a:spcPct val="30000"/>
              </a:spcBef>
              <a:defRPr sz="1200">
                <a:solidFill>
                  <a:schemeClr val="tx1"/>
                </a:solidFill>
                <a:latin typeface="Calibri" pitchFamily="34" charset="0"/>
              </a:defRPr>
            </a:lvl5pPr>
            <a:lvl6pPr marL="2514417" indent="-228583" eaLnBrk="0" fontAlgn="base" hangingPunct="0">
              <a:spcBef>
                <a:spcPct val="30000"/>
              </a:spcBef>
              <a:spcAft>
                <a:spcPct val="0"/>
              </a:spcAft>
              <a:defRPr sz="1200">
                <a:solidFill>
                  <a:schemeClr val="tx1"/>
                </a:solidFill>
                <a:latin typeface="Calibri" pitchFamily="34" charset="0"/>
              </a:defRPr>
            </a:lvl6pPr>
            <a:lvl7pPr marL="2971583" indent="-228583" eaLnBrk="0" fontAlgn="base" hangingPunct="0">
              <a:spcBef>
                <a:spcPct val="30000"/>
              </a:spcBef>
              <a:spcAft>
                <a:spcPct val="0"/>
              </a:spcAft>
              <a:defRPr sz="1200">
                <a:solidFill>
                  <a:schemeClr val="tx1"/>
                </a:solidFill>
                <a:latin typeface="Calibri" pitchFamily="34" charset="0"/>
              </a:defRPr>
            </a:lvl7pPr>
            <a:lvl8pPr marL="3428750" indent="-228583" eaLnBrk="0" fontAlgn="base" hangingPunct="0">
              <a:spcBef>
                <a:spcPct val="30000"/>
              </a:spcBef>
              <a:spcAft>
                <a:spcPct val="0"/>
              </a:spcAft>
              <a:defRPr sz="1200">
                <a:solidFill>
                  <a:schemeClr val="tx1"/>
                </a:solidFill>
                <a:latin typeface="Calibri" pitchFamily="34" charset="0"/>
              </a:defRPr>
            </a:lvl8pPr>
            <a:lvl9pPr marL="3885917" indent="-22858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4260956-AAF7-46FE-AC82-2F43E501FAAF}" type="slidenum">
              <a:rPr lang="en-US" altLang="en-US" smtClean="0">
                <a:solidFill>
                  <a:srgbClr val="000000"/>
                </a:solidFill>
                <a:latin typeface="Arial" charset="0"/>
              </a:rPr>
              <a:pPr eaLnBrk="1" hangingPunct="1">
                <a:spcBef>
                  <a:spcPct val="0"/>
                </a:spcBef>
              </a:pPr>
              <a:t>52</a:t>
            </a:fld>
            <a:endParaRPr lang="en-US" altLang="en-US" dirty="0">
              <a:solidFill>
                <a:srgbClr val="000000"/>
              </a:solidFill>
              <a:latin typeface="Arial"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Student and Student snapshot template (see slide)</a:t>
            </a:r>
          </a:p>
          <a:p>
            <a:endParaRPr lang="en-US" dirty="0"/>
          </a:p>
          <a:p>
            <a:pPr marL="0" marR="0">
              <a:lnSpc>
                <a:spcPct val="115000"/>
              </a:lnSpc>
              <a:spcBef>
                <a:spcPts val="0"/>
              </a:spcBef>
              <a:spcAft>
                <a:spcPts val="10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Question:  My LEA provides space for an IU run classroom for students who receive special education services in one of our schools. One of the students participates in courses taught by our teachers at that school. How do I report the AUN of Enrollment (field 217) for this student?</a:t>
            </a:r>
          </a:p>
          <a:p>
            <a:pPr marL="0" marR="0">
              <a:lnSpc>
                <a:spcPct val="115000"/>
              </a:lnSpc>
              <a:spcBef>
                <a:spcPts val="0"/>
              </a:spcBef>
              <a:spcAft>
                <a:spcPts val="10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Answer:  If the IU is providing the majority of the student’s core academics, report the IU in the AUN of Enrollment (field 217). </a:t>
            </a:r>
            <a:endParaRPr lang="en-US" altLang="en-US" dirty="0"/>
          </a:p>
        </p:txBody>
      </p:sp>
      <p:sp>
        <p:nvSpPr>
          <p:cNvPr id="809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895" indent="-285729" eaLnBrk="0" hangingPunct="0">
              <a:spcBef>
                <a:spcPct val="30000"/>
              </a:spcBef>
              <a:defRPr sz="1200">
                <a:solidFill>
                  <a:schemeClr val="tx1"/>
                </a:solidFill>
                <a:latin typeface="Calibri" pitchFamily="34" charset="0"/>
              </a:defRPr>
            </a:lvl2pPr>
            <a:lvl3pPr marL="1142917" indent="-228583" eaLnBrk="0" hangingPunct="0">
              <a:spcBef>
                <a:spcPct val="30000"/>
              </a:spcBef>
              <a:defRPr sz="1200">
                <a:solidFill>
                  <a:schemeClr val="tx1"/>
                </a:solidFill>
                <a:latin typeface="Calibri" pitchFamily="34" charset="0"/>
              </a:defRPr>
            </a:lvl3pPr>
            <a:lvl4pPr marL="1600083" indent="-228583" eaLnBrk="0" hangingPunct="0">
              <a:spcBef>
                <a:spcPct val="30000"/>
              </a:spcBef>
              <a:defRPr sz="1200">
                <a:solidFill>
                  <a:schemeClr val="tx1"/>
                </a:solidFill>
                <a:latin typeface="Calibri" pitchFamily="34" charset="0"/>
              </a:defRPr>
            </a:lvl4pPr>
            <a:lvl5pPr marL="2057250" indent="-228583" eaLnBrk="0" hangingPunct="0">
              <a:spcBef>
                <a:spcPct val="30000"/>
              </a:spcBef>
              <a:defRPr sz="1200">
                <a:solidFill>
                  <a:schemeClr val="tx1"/>
                </a:solidFill>
                <a:latin typeface="Calibri" pitchFamily="34" charset="0"/>
              </a:defRPr>
            </a:lvl5pPr>
            <a:lvl6pPr marL="2514417" indent="-228583" eaLnBrk="0" fontAlgn="base" hangingPunct="0">
              <a:spcBef>
                <a:spcPct val="30000"/>
              </a:spcBef>
              <a:spcAft>
                <a:spcPct val="0"/>
              </a:spcAft>
              <a:defRPr sz="1200">
                <a:solidFill>
                  <a:schemeClr val="tx1"/>
                </a:solidFill>
                <a:latin typeface="Calibri" pitchFamily="34" charset="0"/>
              </a:defRPr>
            </a:lvl6pPr>
            <a:lvl7pPr marL="2971583" indent="-228583" eaLnBrk="0" fontAlgn="base" hangingPunct="0">
              <a:spcBef>
                <a:spcPct val="30000"/>
              </a:spcBef>
              <a:spcAft>
                <a:spcPct val="0"/>
              </a:spcAft>
              <a:defRPr sz="1200">
                <a:solidFill>
                  <a:schemeClr val="tx1"/>
                </a:solidFill>
                <a:latin typeface="Calibri" pitchFamily="34" charset="0"/>
              </a:defRPr>
            </a:lvl7pPr>
            <a:lvl8pPr marL="3428750" indent="-228583" eaLnBrk="0" fontAlgn="base" hangingPunct="0">
              <a:spcBef>
                <a:spcPct val="30000"/>
              </a:spcBef>
              <a:spcAft>
                <a:spcPct val="0"/>
              </a:spcAft>
              <a:defRPr sz="1200">
                <a:solidFill>
                  <a:schemeClr val="tx1"/>
                </a:solidFill>
                <a:latin typeface="Calibri" pitchFamily="34" charset="0"/>
              </a:defRPr>
            </a:lvl8pPr>
            <a:lvl9pPr marL="3885917" indent="-22858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FA303A1A-6C7D-4042-A058-22C21E7AB4D4}" type="slidenum">
              <a:rPr lang="en-US" altLang="en-US" smtClean="0">
                <a:solidFill>
                  <a:srgbClr val="000000"/>
                </a:solidFill>
                <a:latin typeface="Arial" charset="0"/>
              </a:rPr>
              <a:pPr eaLnBrk="1" hangingPunct="1">
                <a:spcBef>
                  <a:spcPct val="0"/>
                </a:spcBef>
              </a:pPr>
              <a:t>53</a:t>
            </a:fld>
            <a:endParaRPr lang="en-US" altLang="en-US" dirty="0">
              <a:solidFill>
                <a:srgbClr val="000000"/>
              </a:solidFill>
              <a:latin typeface="Arial"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Student and Student snapshot template (see slide)</a:t>
            </a:r>
          </a:p>
          <a:p>
            <a:endParaRPr lang="en-US" dirty="0"/>
          </a:p>
          <a:p>
            <a:r>
              <a:rPr lang="en-US" dirty="0"/>
              <a:t>Question:  I am a CEP school, so all of my students are reported as economically disadvantaged (field 88), right?</a:t>
            </a:r>
          </a:p>
          <a:p>
            <a:endParaRPr lang="en-US" dirty="0"/>
          </a:p>
          <a:p>
            <a:r>
              <a:rPr lang="en-US" dirty="0"/>
              <a:t>Answer:  </a:t>
            </a:r>
            <a:r>
              <a:rPr lang="en-US" altLang="en-US" dirty="0">
                <a:solidFill>
                  <a:srgbClr val="000000"/>
                </a:solidFill>
                <a:ea typeface="Verdana" pitchFamily="34" charset="0"/>
                <a:cs typeface="Verdana" pitchFamily="34" charset="0"/>
              </a:rPr>
              <a:t>No.  This should be determined for each individual student.  However, your school will report all of your students as food program eligible (field 131). </a:t>
            </a:r>
            <a:endParaRPr lang="en-US" altLang="en-US" dirty="0"/>
          </a:p>
        </p:txBody>
      </p:sp>
      <p:sp>
        <p:nvSpPr>
          <p:cNvPr id="809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895" indent="-285729" eaLnBrk="0" hangingPunct="0">
              <a:spcBef>
                <a:spcPct val="30000"/>
              </a:spcBef>
              <a:defRPr sz="1200">
                <a:solidFill>
                  <a:schemeClr val="tx1"/>
                </a:solidFill>
                <a:latin typeface="Calibri" pitchFamily="34" charset="0"/>
              </a:defRPr>
            </a:lvl2pPr>
            <a:lvl3pPr marL="1142917" indent="-228583" eaLnBrk="0" hangingPunct="0">
              <a:spcBef>
                <a:spcPct val="30000"/>
              </a:spcBef>
              <a:defRPr sz="1200">
                <a:solidFill>
                  <a:schemeClr val="tx1"/>
                </a:solidFill>
                <a:latin typeface="Calibri" pitchFamily="34" charset="0"/>
              </a:defRPr>
            </a:lvl3pPr>
            <a:lvl4pPr marL="1600083" indent="-228583" eaLnBrk="0" hangingPunct="0">
              <a:spcBef>
                <a:spcPct val="30000"/>
              </a:spcBef>
              <a:defRPr sz="1200">
                <a:solidFill>
                  <a:schemeClr val="tx1"/>
                </a:solidFill>
                <a:latin typeface="Calibri" pitchFamily="34" charset="0"/>
              </a:defRPr>
            </a:lvl4pPr>
            <a:lvl5pPr marL="2057250" indent="-228583" eaLnBrk="0" hangingPunct="0">
              <a:spcBef>
                <a:spcPct val="30000"/>
              </a:spcBef>
              <a:defRPr sz="1200">
                <a:solidFill>
                  <a:schemeClr val="tx1"/>
                </a:solidFill>
                <a:latin typeface="Calibri" pitchFamily="34" charset="0"/>
              </a:defRPr>
            </a:lvl5pPr>
            <a:lvl6pPr marL="2514417" indent="-228583" eaLnBrk="0" fontAlgn="base" hangingPunct="0">
              <a:spcBef>
                <a:spcPct val="30000"/>
              </a:spcBef>
              <a:spcAft>
                <a:spcPct val="0"/>
              </a:spcAft>
              <a:defRPr sz="1200">
                <a:solidFill>
                  <a:schemeClr val="tx1"/>
                </a:solidFill>
                <a:latin typeface="Calibri" pitchFamily="34" charset="0"/>
              </a:defRPr>
            </a:lvl6pPr>
            <a:lvl7pPr marL="2971583" indent="-228583" eaLnBrk="0" fontAlgn="base" hangingPunct="0">
              <a:spcBef>
                <a:spcPct val="30000"/>
              </a:spcBef>
              <a:spcAft>
                <a:spcPct val="0"/>
              </a:spcAft>
              <a:defRPr sz="1200">
                <a:solidFill>
                  <a:schemeClr val="tx1"/>
                </a:solidFill>
                <a:latin typeface="Calibri" pitchFamily="34" charset="0"/>
              </a:defRPr>
            </a:lvl7pPr>
            <a:lvl8pPr marL="3428750" indent="-228583" eaLnBrk="0" fontAlgn="base" hangingPunct="0">
              <a:spcBef>
                <a:spcPct val="30000"/>
              </a:spcBef>
              <a:spcAft>
                <a:spcPct val="0"/>
              </a:spcAft>
              <a:defRPr sz="1200">
                <a:solidFill>
                  <a:schemeClr val="tx1"/>
                </a:solidFill>
                <a:latin typeface="Calibri" pitchFamily="34" charset="0"/>
              </a:defRPr>
            </a:lvl8pPr>
            <a:lvl9pPr marL="3885917" indent="-22858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FA303A1A-6C7D-4042-A058-22C21E7AB4D4}" type="slidenum">
              <a:rPr lang="en-US" altLang="en-US" smtClean="0">
                <a:solidFill>
                  <a:srgbClr val="000000"/>
                </a:solidFill>
                <a:latin typeface="Arial" charset="0"/>
              </a:rPr>
              <a:pPr eaLnBrk="1" hangingPunct="1">
                <a:spcBef>
                  <a:spcPct val="0"/>
                </a:spcBef>
              </a:pPr>
              <a:t>54</a:t>
            </a:fld>
            <a:endParaRPr lang="en-US" altLang="en-US" dirty="0">
              <a:solidFill>
                <a:srgbClr val="000000"/>
              </a:solidFill>
              <a:latin typeface="Arial" charset="0"/>
            </a:endParaRPr>
          </a:p>
        </p:txBody>
      </p:sp>
    </p:spTree>
    <p:extLst>
      <p:ext uri="{BB962C8B-B14F-4D97-AF65-F5344CB8AC3E}">
        <p14:creationId xmlns:p14="http://schemas.microsoft.com/office/powerpoint/2010/main" val="244364469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14333">
              <a:defRPr/>
            </a:pPr>
            <a:r>
              <a:rPr lang="en-US" dirty="0"/>
              <a:t>Contact information</a:t>
            </a:r>
          </a:p>
          <a:p>
            <a:endParaRPr lang="en-US" altLang="en-US" dirty="0"/>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895" indent="-285729" eaLnBrk="0" hangingPunct="0">
              <a:spcBef>
                <a:spcPct val="30000"/>
              </a:spcBef>
              <a:defRPr sz="1200">
                <a:solidFill>
                  <a:schemeClr val="tx1"/>
                </a:solidFill>
                <a:latin typeface="Calibri" pitchFamily="34" charset="0"/>
              </a:defRPr>
            </a:lvl2pPr>
            <a:lvl3pPr marL="1142917" indent="-228583" eaLnBrk="0" hangingPunct="0">
              <a:spcBef>
                <a:spcPct val="30000"/>
              </a:spcBef>
              <a:defRPr sz="1200">
                <a:solidFill>
                  <a:schemeClr val="tx1"/>
                </a:solidFill>
                <a:latin typeface="Calibri" pitchFamily="34" charset="0"/>
              </a:defRPr>
            </a:lvl3pPr>
            <a:lvl4pPr marL="1600083" indent="-228583" eaLnBrk="0" hangingPunct="0">
              <a:spcBef>
                <a:spcPct val="30000"/>
              </a:spcBef>
              <a:defRPr sz="1200">
                <a:solidFill>
                  <a:schemeClr val="tx1"/>
                </a:solidFill>
                <a:latin typeface="Calibri" pitchFamily="34" charset="0"/>
              </a:defRPr>
            </a:lvl4pPr>
            <a:lvl5pPr marL="2057250" indent="-228583" eaLnBrk="0" hangingPunct="0">
              <a:spcBef>
                <a:spcPct val="30000"/>
              </a:spcBef>
              <a:defRPr sz="1200">
                <a:solidFill>
                  <a:schemeClr val="tx1"/>
                </a:solidFill>
                <a:latin typeface="Calibri" pitchFamily="34" charset="0"/>
              </a:defRPr>
            </a:lvl5pPr>
            <a:lvl6pPr marL="2514417" indent="-228583" eaLnBrk="0" fontAlgn="base" hangingPunct="0">
              <a:spcBef>
                <a:spcPct val="30000"/>
              </a:spcBef>
              <a:spcAft>
                <a:spcPct val="0"/>
              </a:spcAft>
              <a:defRPr sz="1200">
                <a:solidFill>
                  <a:schemeClr val="tx1"/>
                </a:solidFill>
                <a:latin typeface="Calibri" pitchFamily="34" charset="0"/>
              </a:defRPr>
            </a:lvl6pPr>
            <a:lvl7pPr marL="2971583" indent="-228583" eaLnBrk="0" fontAlgn="base" hangingPunct="0">
              <a:spcBef>
                <a:spcPct val="30000"/>
              </a:spcBef>
              <a:spcAft>
                <a:spcPct val="0"/>
              </a:spcAft>
              <a:defRPr sz="1200">
                <a:solidFill>
                  <a:schemeClr val="tx1"/>
                </a:solidFill>
                <a:latin typeface="Calibri" pitchFamily="34" charset="0"/>
              </a:defRPr>
            </a:lvl7pPr>
            <a:lvl8pPr marL="3428750" indent="-228583" eaLnBrk="0" fontAlgn="base" hangingPunct="0">
              <a:spcBef>
                <a:spcPct val="30000"/>
              </a:spcBef>
              <a:spcAft>
                <a:spcPct val="0"/>
              </a:spcAft>
              <a:defRPr sz="1200">
                <a:solidFill>
                  <a:schemeClr val="tx1"/>
                </a:solidFill>
                <a:latin typeface="Calibri" pitchFamily="34" charset="0"/>
              </a:defRPr>
            </a:lvl8pPr>
            <a:lvl9pPr marL="3885917" indent="-22858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A12F132-4088-4A73-A68A-A987D5D79ECF}" type="slidenum">
              <a:rPr lang="en-US" altLang="en-US" smtClean="0">
                <a:latin typeface="Arial" charset="0"/>
              </a:rPr>
              <a:pPr eaLnBrk="1" hangingPunct="1">
                <a:spcBef>
                  <a:spcPct val="0"/>
                </a:spcBef>
              </a:pPr>
              <a:t>55</a:t>
            </a:fld>
            <a:endParaRPr lang="en-US" altLang="en-US" dirty="0">
              <a:latin typeface="Arial" charset="0"/>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For Technical assistance, contact PIMS Support Services by phone at 1-800-661-2423</a:t>
            </a:r>
          </a:p>
          <a:p>
            <a:endParaRPr lang="en-US" dirty="0"/>
          </a:p>
          <a:p>
            <a:r>
              <a:rPr lang="en-US" dirty="0"/>
              <a:t>For enrollment and low-income assistance, contact the Office of Data Quality (ODQ) Data Collection Team by email at Ra-DDQDataCollection@pa.gov.</a:t>
            </a:r>
          </a:p>
          <a:p>
            <a:endParaRPr lang="en-US" dirty="0"/>
          </a:p>
          <a:p>
            <a:r>
              <a:rPr lang="en-US" dirty="0"/>
              <a:t>For EL assistance, contact the Instructional Quality division by email at RA-EDELD@pa.gov.</a:t>
            </a:r>
          </a:p>
          <a:p>
            <a:endParaRPr lang="en-US" altLang="en-US" dirty="0"/>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895" indent="-285729" eaLnBrk="0" hangingPunct="0">
              <a:spcBef>
                <a:spcPct val="30000"/>
              </a:spcBef>
              <a:defRPr sz="1200">
                <a:solidFill>
                  <a:schemeClr val="tx1"/>
                </a:solidFill>
                <a:latin typeface="Calibri" pitchFamily="34" charset="0"/>
              </a:defRPr>
            </a:lvl2pPr>
            <a:lvl3pPr marL="1142917" indent="-228583" eaLnBrk="0" hangingPunct="0">
              <a:spcBef>
                <a:spcPct val="30000"/>
              </a:spcBef>
              <a:defRPr sz="1200">
                <a:solidFill>
                  <a:schemeClr val="tx1"/>
                </a:solidFill>
                <a:latin typeface="Calibri" pitchFamily="34" charset="0"/>
              </a:defRPr>
            </a:lvl3pPr>
            <a:lvl4pPr marL="1600083" indent="-228583" eaLnBrk="0" hangingPunct="0">
              <a:spcBef>
                <a:spcPct val="30000"/>
              </a:spcBef>
              <a:defRPr sz="1200">
                <a:solidFill>
                  <a:schemeClr val="tx1"/>
                </a:solidFill>
                <a:latin typeface="Calibri" pitchFamily="34" charset="0"/>
              </a:defRPr>
            </a:lvl4pPr>
            <a:lvl5pPr marL="2057250" indent="-228583" eaLnBrk="0" hangingPunct="0">
              <a:spcBef>
                <a:spcPct val="30000"/>
              </a:spcBef>
              <a:defRPr sz="1200">
                <a:solidFill>
                  <a:schemeClr val="tx1"/>
                </a:solidFill>
                <a:latin typeface="Calibri" pitchFamily="34" charset="0"/>
              </a:defRPr>
            </a:lvl5pPr>
            <a:lvl6pPr marL="2514417" indent="-228583" eaLnBrk="0" fontAlgn="base" hangingPunct="0">
              <a:spcBef>
                <a:spcPct val="30000"/>
              </a:spcBef>
              <a:spcAft>
                <a:spcPct val="0"/>
              </a:spcAft>
              <a:defRPr sz="1200">
                <a:solidFill>
                  <a:schemeClr val="tx1"/>
                </a:solidFill>
                <a:latin typeface="Calibri" pitchFamily="34" charset="0"/>
              </a:defRPr>
            </a:lvl6pPr>
            <a:lvl7pPr marL="2971583" indent="-228583" eaLnBrk="0" fontAlgn="base" hangingPunct="0">
              <a:spcBef>
                <a:spcPct val="30000"/>
              </a:spcBef>
              <a:spcAft>
                <a:spcPct val="0"/>
              </a:spcAft>
              <a:defRPr sz="1200">
                <a:solidFill>
                  <a:schemeClr val="tx1"/>
                </a:solidFill>
                <a:latin typeface="Calibri" pitchFamily="34" charset="0"/>
              </a:defRPr>
            </a:lvl7pPr>
            <a:lvl8pPr marL="3428750" indent="-228583" eaLnBrk="0" fontAlgn="base" hangingPunct="0">
              <a:spcBef>
                <a:spcPct val="30000"/>
              </a:spcBef>
              <a:spcAft>
                <a:spcPct val="0"/>
              </a:spcAft>
              <a:defRPr sz="1200">
                <a:solidFill>
                  <a:schemeClr val="tx1"/>
                </a:solidFill>
                <a:latin typeface="Calibri" pitchFamily="34" charset="0"/>
              </a:defRPr>
            </a:lvl8pPr>
            <a:lvl9pPr marL="3885917" indent="-22858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A12F132-4088-4A73-A68A-A987D5D79ECF}" type="slidenum">
              <a:rPr lang="en-US" altLang="en-US" smtClean="0">
                <a:latin typeface="Arial" charset="0"/>
              </a:rPr>
              <a:pPr eaLnBrk="1" hangingPunct="1">
                <a:spcBef>
                  <a:spcPct val="0"/>
                </a:spcBef>
              </a:pPr>
              <a:t>56</a:t>
            </a:fld>
            <a:endParaRPr lang="en-US" altLang="en-US" dirty="0">
              <a:latin typeface="Arial" charset="0"/>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14333">
              <a:defRPr/>
            </a:pPr>
            <a:r>
              <a:rPr lang="en-US" dirty="0"/>
              <a:t>For more information on the October Student Data set, please visit PDE’s website at www.education.pa.gov.</a:t>
            </a:r>
          </a:p>
          <a:p>
            <a:endParaRPr lang="en-US" altLang="en-US" dirty="0"/>
          </a:p>
        </p:txBody>
      </p:sp>
      <p:sp>
        <p:nvSpPr>
          <p:cNvPr id="870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895" indent="-285729" eaLnBrk="0" hangingPunct="0">
              <a:spcBef>
                <a:spcPct val="30000"/>
              </a:spcBef>
              <a:defRPr sz="1200">
                <a:solidFill>
                  <a:schemeClr val="tx1"/>
                </a:solidFill>
                <a:latin typeface="Calibri" pitchFamily="34" charset="0"/>
              </a:defRPr>
            </a:lvl2pPr>
            <a:lvl3pPr marL="1142917" indent="-228583" eaLnBrk="0" hangingPunct="0">
              <a:spcBef>
                <a:spcPct val="30000"/>
              </a:spcBef>
              <a:defRPr sz="1200">
                <a:solidFill>
                  <a:schemeClr val="tx1"/>
                </a:solidFill>
                <a:latin typeface="Calibri" pitchFamily="34" charset="0"/>
              </a:defRPr>
            </a:lvl3pPr>
            <a:lvl4pPr marL="1600083" indent="-228583" eaLnBrk="0" hangingPunct="0">
              <a:spcBef>
                <a:spcPct val="30000"/>
              </a:spcBef>
              <a:defRPr sz="1200">
                <a:solidFill>
                  <a:schemeClr val="tx1"/>
                </a:solidFill>
                <a:latin typeface="Calibri" pitchFamily="34" charset="0"/>
              </a:defRPr>
            </a:lvl4pPr>
            <a:lvl5pPr marL="2057250" indent="-228583" eaLnBrk="0" hangingPunct="0">
              <a:spcBef>
                <a:spcPct val="30000"/>
              </a:spcBef>
              <a:defRPr sz="1200">
                <a:solidFill>
                  <a:schemeClr val="tx1"/>
                </a:solidFill>
                <a:latin typeface="Calibri" pitchFamily="34" charset="0"/>
              </a:defRPr>
            </a:lvl5pPr>
            <a:lvl6pPr marL="2514417" indent="-228583" eaLnBrk="0" fontAlgn="base" hangingPunct="0">
              <a:spcBef>
                <a:spcPct val="30000"/>
              </a:spcBef>
              <a:spcAft>
                <a:spcPct val="0"/>
              </a:spcAft>
              <a:defRPr sz="1200">
                <a:solidFill>
                  <a:schemeClr val="tx1"/>
                </a:solidFill>
                <a:latin typeface="Calibri" pitchFamily="34" charset="0"/>
              </a:defRPr>
            </a:lvl6pPr>
            <a:lvl7pPr marL="2971583" indent="-228583" eaLnBrk="0" fontAlgn="base" hangingPunct="0">
              <a:spcBef>
                <a:spcPct val="30000"/>
              </a:spcBef>
              <a:spcAft>
                <a:spcPct val="0"/>
              </a:spcAft>
              <a:defRPr sz="1200">
                <a:solidFill>
                  <a:schemeClr val="tx1"/>
                </a:solidFill>
                <a:latin typeface="Calibri" pitchFamily="34" charset="0"/>
              </a:defRPr>
            </a:lvl7pPr>
            <a:lvl8pPr marL="3428750" indent="-228583" eaLnBrk="0" fontAlgn="base" hangingPunct="0">
              <a:spcBef>
                <a:spcPct val="30000"/>
              </a:spcBef>
              <a:spcAft>
                <a:spcPct val="0"/>
              </a:spcAft>
              <a:defRPr sz="1200">
                <a:solidFill>
                  <a:schemeClr val="tx1"/>
                </a:solidFill>
                <a:latin typeface="Calibri" pitchFamily="34" charset="0"/>
              </a:defRPr>
            </a:lvl8pPr>
            <a:lvl9pPr marL="3885917" indent="-22858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6953E5B-821C-4306-ABFB-C12762EEB562}" type="slidenum">
              <a:rPr lang="en-US" altLang="en-US" smtClean="0">
                <a:latin typeface="Arial" charset="0"/>
              </a:rPr>
              <a:pPr eaLnBrk="1" hangingPunct="1">
                <a:spcBef>
                  <a:spcPct val="0"/>
                </a:spcBef>
              </a:pPr>
              <a:t>57</a:t>
            </a:fld>
            <a:endParaRPr lang="en-US" altLang="en-US" dirty="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33">
              <a:defRPr/>
            </a:pPr>
            <a:r>
              <a:rPr lang="en-US" dirty="0"/>
              <a:t>The who what why and when of data collection</a:t>
            </a:r>
          </a:p>
          <a:p>
            <a:endParaRPr lang="en-US" dirty="0"/>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6</a:t>
            </a:fld>
            <a:endParaRPr lang="en-US" dirty="0"/>
          </a:p>
        </p:txBody>
      </p:sp>
    </p:spTree>
    <p:extLst>
      <p:ext uri="{BB962C8B-B14F-4D97-AF65-F5344CB8AC3E}">
        <p14:creationId xmlns:p14="http://schemas.microsoft.com/office/powerpoint/2010/main" val="9433240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Who reports?  All LEA types are required to report. That includes school districts, intermediate units, career and technical centers, charter schools – including cyber charter schools, approved private schools, private residential rehabilitation institutions, and state juvenile correctional institutions. </a:t>
            </a:r>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7</a:t>
            </a:fld>
            <a:endParaRPr lang="en-US" dirty="0"/>
          </a:p>
        </p:txBody>
      </p:sp>
    </p:spTree>
    <p:extLst>
      <p:ext uri="{BB962C8B-B14F-4D97-AF65-F5344CB8AC3E}">
        <p14:creationId xmlns:p14="http://schemas.microsoft.com/office/powerpoint/2010/main" val="29256918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10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This data is reported in the October student data set. These are all the students educated by the LEA for one or more classes on the first business day in October – Since October 1 is a Saturday, the snapshot date will be October 3, 2022.  This also includes students taught by the LEA’s teachers at an offsite location on the first business day in October.  An example of this is an IU-rented classroom within a school district – the IU will report those students.  Additionally, students referred to a non-PIMS-reporting entity will be reported by the sending LEA at 9999.</a:t>
            </a:r>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8</a:t>
            </a:fld>
            <a:endParaRPr lang="en-US" dirty="0"/>
          </a:p>
        </p:txBody>
      </p:sp>
    </p:spTree>
    <p:extLst>
      <p:ext uri="{BB962C8B-B14F-4D97-AF65-F5344CB8AC3E}">
        <p14:creationId xmlns:p14="http://schemas.microsoft.com/office/powerpoint/2010/main" val="40131978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Community Eligibility Provision (CEP) is a reimbursement option for eligible LEAs and schools that wish to offer free meals to all children in high poverty school without a Household application for Free and Reduced Price Meals.</a:t>
            </a:r>
          </a:p>
          <a:p>
            <a:r>
              <a:rPr lang="en-US" sz="1200" kern="1200" dirty="0">
                <a:solidFill>
                  <a:schemeClr val="tx1"/>
                </a:solidFill>
                <a:effectLst/>
                <a:latin typeface="+mn-lt"/>
                <a:ea typeface="+mn-ea"/>
                <a:cs typeface="+mn-cs"/>
              </a:rPr>
              <a:t>All students in CEP schools are to be reported as food program eligible (field 131) = F, but this does not guarantee that all students are food program participants (field 33).</a:t>
            </a:r>
          </a:p>
          <a:p>
            <a:r>
              <a:rPr lang="en-US" sz="1200" kern="1200" dirty="0">
                <a:solidFill>
                  <a:schemeClr val="tx1"/>
                </a:solidFill>
                <a:effectLst/>
                <a:latin typeface="+mn-lt"/>
                <a:ea typeface="+mn-ea"/>
                <a:cs typeface="+mn-cs"/>
              </a:rPr>
              <a:t>Economic disadvantaged status code (field 88) is to be determined for each individual student.  Since all students are marked F for food program eligible (field 131), this cannot be used to determine economically disadvantaged status.  Not all students in a CEP school are considered economically disadvantaged.</a:t>
            </a:r>
          </a:p>
          <a:p>
            <a:endParaRPr lang="en-US" dirty="0"/>
          </a:p>
        </p:txBody>
      </p:sp>
      <p:sp>
        <p:nvSpPr>
          <p:cNvPr id="4" name="Slide Number Placeholder 3"/>
          <p:cNvSpPr>
            <a:spLocks noGrp="1"/>
          </p:cNvSpPr>
          <p:nvPr>
            <p:ph type="sldNum" sz="quarter" idx="10"/>
          </p:nvPr>
        </p:nvSpPr>
        <p:spPr/>
        <p:txBody>
          <a:bodyPr/>
          <a:lstStyle/>
          <a:p>
            <a:pPr>
              <a:defRPr/>
            </a:pPr>
            <a:fld id="{0E7B20F2-11A5-4B13-BF65-7138F21CA18C}" type="slidenum">
              <a:rPr lang="en-US" smtClean="0"/>
              <a:pPr>
                <a:defRPr/>
              </a:pPr>
              <a:t>9</a:t>
            </a:fld>
            <a:endParaRPr lang="en-US" dirty="0"/>
          </a:p>
        </p:txBody>
      </p:sp>
    </p:spTree>
    <p:extLst>
      <p:ext uri="{BB962C8B-B14F-4D97-AF65-F5344CB8AC3E}">
        <p14:creationId xmlns:p14="http://schemas.microsoft.com/office/powerpoint/2010/main" val="3985151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FBB132F-F585-4849-9CFA-963D05A8F4E0}" type="slidenum">
              <a:rPr lang="en-US"/>
              <a:pPr>
                <a:defRPr/>
              </a:pPr>
              <a:t>‹#›</a:t>
            </a:fld>
            <a:endParaRPr lang="en-US" dirty="0"/>
          </a:p>
        </p:txBody>
      </p:sp>
    </p:spTree>
    <p:extLst>
      <p:ext uri="{BB962C8B-B14F-4D97-AF65-F5344CB8AC3E}">
        <p14:creationId xmlns:p14="http://schemas.microsoft.com/office/powerpoint/2010/main" val="1201265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8D19B8C-B960-415A-9431-D62BEFB6A0C7}" type="slidenum">
              <a:rPr lang="en-US"/>
              <a:pPr>
                <a:defRPr/>
              </a:pPr>
              <a:t>‹#›</a:t>
            </a:fld>
            <a:endParaRPr lang="en-US" dirty="0"/>
          </a:p>
        </p:txBody>
      </p:sp>
    </p:spTree>
    <p:extLst>
      <p:ext uri="{BB962C8B-B14F-4D97-AF65-F5344CB8AC3E}">
        <p14:creationId xmlns:p14="http://schemas.microsoft.com/office/powerpoint/2010/main" val="2174725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25877A2-745D-4B90-8F2D-1B83DF5E1E49}" type="slidenum">
              <a:rPr lang="en-US"/>
              <a:pPr>
                <a:defRPr/>
              </a:pPr>
              <a:t>‹#›</a:t>
            </a:fld>
            <a:endParaRPr lang="en-US" dirty="0"/>
          </a:p>
        </p:txBody>
      </p:sp>
    </p:spTree>
    <p:extLst>
      <p:ext uri="{BB962C8B-B14F-4D97-AF65-F5344CB8AC3E}">
        <p14:creationId xmlns:p14="http://schemas.microsoft.com/office/powerpoint/2010/main" val="24100672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CBB178D-1D36-4C30-A7F2-55DE3897DB8F}" type="slidenum">
              <a:rPr lang="en-US"/>
              <a:pPr>
                <a:defRPr/>
              </a:pPr>
              <a:t>‹#›</a:t>
            </a:fld>
            <a:endParaRPr lang="en-US" dirty="0"/>
          </a:p>
        </p:txBody>
      </p:sp>
    </p:spTree>
    <p:extLst>
      <p:ext uri="{BB962C8B-B14F-4D97-AF65-F5344CB8AC3E}">
        <p14:creationId xmlns:p14="http://schemas.microsoft.com/office/powerpoint/2010/main" val="35197592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p:cNvSpPr>
            <a:spLocks noGrp="1"/>
          </p:cNvSpPr>
          <p:nvPr>
            <p:ph type="title"/>
          </p:nvPr>
        </p:nvSpPr>
        <p:spPr>
          <a:xfrm>
            <a:off x="457200" y="274638"/>
            <a:ext cx="8229600" cy="1143000"/>
          </a:xfrm>
        </p:spPr>
        <p:txBody>
          <a:bodyPr/>
          <a:lstStyle/>
          <a:p>
            <a:r>
              <a:rPr lang="en-US"/>
              <a:t>Click to edit Master 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B34D44D-9837-46D8-8C29-3F8FA144C499}" type="slidenum">
              <a:rPr lang="en-US"/>
              <a:pPr>
                <a:defRPr/>
              </a:pPr>
              <a:t>‹#›</a:t>
            </a:fld>
            <a:endParaRPr lang="en-US" dirty="0"/>
          </a:p>
        </p:txBody>
      </p:sp>
    </p:spTree>
    <p:extLst>
      <p:ext uri="{BB962C8B-B14F-4D97-AF65-F5344CB8AC3E}">
        <p14:creationId xmlns:p14="http://schemas.microsoft.com/office/powerpoint/2010/main" val="17489459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47D574E-AB81-48F9-989F-A6E32093A20B}" type="slidenum">
              <a:rPr lang="en-US"/>
              <a:pPr>
                <a:defRPr/>
              </a:pPr>
              <a:t>‹#›</a:t>
            </a:fld>
            <a:endParaRPr lang="en-US" dirty="0"/>
          </a:p>
        </p:txBody>
      </p:sp>
    </p:spTree>
    <p:extLst>
      <p:ext uri="{BB962C8B-B14F-4D97-AF65-F5344CB8AC3E}">
        <p14:creationId xmlns:p14="http://schemas.microsoft.com/office/powerpoint/2010/main" val="13975716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52FFAAD-0204-429F-95A2-68AC35705821}" type="slidenum">
              <a:rPr lang="en-US"/>
              <a:pPr>
                <a:defRPr/>
              </a:pPr>
              <a:t>‹#›</a:t>
            </a:fld>
            <a:endParaRPr lang="en-US" dirty="0"/>
          </a:p>
        </p:txBody>
      </p:sp>
    </p:spTree>
    <p:extLst>
      <p:ext uri="{BB962C8B-B14F-4D97-AF65-F5344CB8AC3E}">
        <p14:creationId xmlns:p14="http://schemas.microsoft.com/office/powerpoint/2010/main" val="20750829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4D43B737-539C-42A4-A5CC-F1028676B9D2}" type="slidenum">
              <a:rPr lang="en-US"/>
              <a:pPr>
                <a:defRPr/>
              </a:pPr>
              <a:t>‹#›</a:t>
            </a:fld>
            <a:endParaRPr lang="en-US" dirty="0"/>
          </a:p>
        </p:txBody>
      </p:sp>
    </p:spTree>
    <p:extLst>
      <p:ext uri="{BB962C8B-B14F-4D97-AF65-F5344CB8AC3E}">
        <p14:creationId xmlns:p14="http://schemas.microsoft.com/office/powerpoint/2010/main" val="13172486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C92B139F-1A56-467F-AB4D-FABEE1330D14}" type="slidenum">
              <a:rPr lang="en-US"/>
              <a:pPr>
                <a:defRPr/>
              </a:pPr>
              <a:t>‹#›</a:t>
            </a:fld>
            <a:endParaRPr lang="en-US" dirty="0"/>
          </a:p>
        </p:txBody>
      </p:sp>
    </p:spTree>
    <p:extLst>
      <p:ext uri="{BB962C8B-B14F-4D97-AF65-F5344CB8AC3E}">
        <p14:creationId xmlns:p14="http://schemas.microsoft.com/office/powerpoint/2010/main" val="24550124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CC06FAE3-E92F-4785-A1BC-F00A70D66F90}" type="slidenum">
              <a:rPr lang="en-US"/>
              <a:pPr>
                <a:defRPr/>
              </a:pPr>
              <a:t>‹#›</a:t>
            </a:fld>
            <a:endParaRPr lang="en-US" dirty="0"/>
          </a:p>
        </p:txBody>
      </p:sp>
    </p:spTree>
    <p:extLst>
      <p:ext uri="{BB962C8B-B14F-4D97-AF65-F5344CB8AC3E}">
        <p14:creationId xmlns:p14="http://schemas.microsoft.com/office/powerpoint/2010/main" val="22333003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DCECFB8-3F22-401D-B4A4-D4E8DCD9369C}" type="slidenum">
              <a:rPr lang="en-US"/>
              <a:pPr>
                <a:defRPr/>
              </a:pPr>
              <a:t>‹#›</a:t>
            </a:fld>
            <a:endParaRPr lang="en-US" dirty="0"/>
          </a:p>
        </p:txBody>
      </p:sp>
    </p:spTree>
    <p:extLst>
      <p:ext uri="{BB962C8B-B14F-4D97-AF65-F5344CB8AC3E}">
        <p14:creationId xmlns:p14="http://schemas.microsoft.com/office/powerpoint/2010/main" val="2028569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p:cNvSpPr>
            <a:spLocks noGrp="1"/>
          </p:cNvSpPr>
          <p:nvPr>
            <p:ph type="title"/>
          </p:nvPr>
        </p:nvSpPr>
        <p:spPr>
          <a:xfrm>
            <a:off x="457200" y="274638"/>
            <a:ext cx="8229600" cy="1143000"/>
          </a:xfrm>
        </p:spPr>
        <p:txBody>
          <a:bodyPr/>
          <a:lstStyle/>
          <a:p>
            <a:r>
              <a:rPr lang="en-US"/>
              <a:t>Click to edit Master 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913EA9C-4633-47FD-8318-B37871B64BA9}" type="slidenum">
              <a:rPr lang="en-US"/>
              <a:pPr>
                <a:defRPr/>
              </a:pPr>
              <a:t>‹#›</a:t>
            </a:fld>
            <a:endParaRPr lang="en-US" dirty="0"/>
          </a:p>
        </p:txBody>
      </p:sp>
    </p:spTree>
    <p:extLst>
      <p:ext uri="{BB962C8B-B14F-4D97-AF65-F5344CB8AC3E}">
        <p14:creationId xmlns:p14="http://schemas.microsoft.com/office/powerpoint/2010/main" val="4415434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FE3B71C-DA5E-49B0-8607-7CC926007936}" type="slidenum">
              <a:rPr lang="en-US"/>
              <a:pPr>
                <a:defRPr/>
              </a:pPr>
              <a:t>‹#›</a:t>
            </a:fld>
            <a:endParaRPr lang="en-US" dirty="0"/>
          </a:p>
        </p:txBody>
      </p:sp>
    </p:spTree>
    <p:extLst>
      <p:ext uri="{BB962C8B-B14F-4D97-AF65-F5344CB8AC3E}">
        <p14:creationId xmlns:p14="http://schemas.microsoft.com/office/powerpoint/2010/main" val="12347381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B32A990-901A-4F5D-A020-56C90C3ABD56}" type="slidenum">
              <a:rPr lang="en-US"/>
              <a:pPr>
                <a:defRPr/>
              </a:pPr>
              <a:t>‹#›</a:t>
            </a:fld>
            <a:endParaRPr lang="en-US" dirty="0"/>
          </a:p>
        </p:txBody>
      </p:sp>
    </p:spTree>
    <p:extLst>
      <p:ext uri="{BB962C8B-B14F-4D97-AF65-F5344CB8AC3E}">
        <p14:creationId xmlns:p14="http://schemas.microsoft.com/office/powerpoint/2010/main" val="31563580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5FBFFDB-23F5-4676-A9EA-A454C0CB8F2C}" type="slidenum">
              <a:rPr lang="en-US"/>
              <a:pPr>
                <a:defRPr/>
              </a:pPr>
              <a:t>‹#›</a:t>
            </a:fld>
            <a:endParaRPr lang="en-US" dirty="0"/>
          </a:p>
        </p:txBody>
      </p:sp>
    </p:spTree>
    <p:extLst>
      <p:ext uri="{BB962C8B-B14F-4D97-AF65-F5344CB8AC3E}">
        <p14:creationId xmlns:p14="http://schemas.microsoft.com/office/powerpoint/2010/main" val="2364973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D4EBB3C-FCB7-4E2E-92D3-9B5E4C5BF3B3}" type="slidenum">
              <a:rPr lang="en-US"/>
              <a:pPr>
                <a:defRPr/>
              </a:pPr>
              <a:t>‹#›</a:t>
            </a:fld>
            <a:endParaRPr lang="en-US" dirty="0"/>
          </a:p>
        </p:txBody>
      </p:sp>
    </p:spTree>
    <p:extLst>
      <p:ext uri="{BB962C8B-B14F-4D97-AF65-F5344CB8AC3E}">
        <p14:creationId xmlns:p14="http://schemas.microsoft.com/office/powerpoint/2010/main" val="146872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BBAD74A-058F-4350-9103-DDEB6A9F2FBE}" type="slidenum">
              <a:rPr lang="en-US"/>
              <a:pPr>
                <a:defRPr/>
              </a:pPr>
              <a:t>‹#›</a:t>
            </a:fld>
            <a:endParaRPr lang="en-US" dirty="0"/>
          </a:p>
        </p:txBody>
      </p:sp>
    </p:spTree>
    <p:extLst>
      <p:ext uri="{BB962C8B-B14F-4D97-AF65-F5344CB8AC3E}">
        <p14:creationId xmlns:p14="http://schemas.microsoft.com/office/powerpoint/2010/main" val="4151804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747CD99B-A7C6-4313-93F3-A45A57262461}" type="slidenum">
              <a:rPr lang="en-US"/>
              <a:pPr>
                <a:defRPr/>
              </a:pPr>
              <a:t>‹#›</a:t>
            </a:fld>
            <a:endParaRPr lang="en-US" dirty="0"/>
          </a:p>
        </p:txBody>
      </p:sp>
    </p:spTree>
    <p:extLst>
      <p:ext uri="{BB962C8B-B14F-4D97-AF65-F5344CB8AC3E}">
        <p14:creationId xmlns:p14="http://schemas.microsoft.com/office/powerpoint/2010/main" val="1336565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CC3D3C4B-6408-4F63-B7A2-F79B4041C7E2}" type="slidenum">
              <a:rPr lang="en-US"/>
              <a:pPr>
                <a:defRPr/>
              </a:pPr>
              <a:t>‹#›</a:t>
            </a:fld>
            <a:endParaRPr lang="en-US" dirty="0"/>
          </a:p>
        </p:txBody>
      </p:sp>
    </p:spTree>
    <p:extLst>
      <p:ext uri="{BB962C8B-B14F-4D97-AF65-F5344CB8AC3E}">
        <p14:creationId xmlns:p14="http://schemas.microsoft.com/office/powerpoint/2010/main" val="1709876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A00BEFBB-6632-4B0E-94CE-118E67A2B793}" type="slidenum">
              <a:rPr lang="en-US"/>
              <a:pPr>
                <a:defRPr/>
              </a:pPr>
              <a:t>‹#›</a:t>
            </a:fld>
            <a:endParaRPr lang="en-US" dirty="0"/>
          </a:p>
        </p:txBody>
      </p:sp>
    </p:spTree>
    <p:extLst>
      <p:ext uri="{BB962C8B-B14F-4D97-AF65-F5344CB8AC3E}">
        <p14:creationId xmlns:p14="http://schemas.microsoft.com/office/powerpoint/2010/main" val="1217922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B2402A1-89E8-4E68-B54B-55C0AE001ED0}" type="slidenum">
              <a:rPr lang="en-US"/>
              <a:pPr>
                <a:defRPr/>
              </a:pPr>
              <a:t>‹#›</a:t>
            </a:fld>
            <a:endParaRPr lang="en-US" dirty="0"/>
          </a:p>
        </p:txBody>
      </p:sp>
    </p:spTree>
    <p:extLst>
      <p:ext uri="{BB962C8B-B14F-4D97-AF65-F5344CB8AC3E}">
        <p14:creationId xmlns:p14="http://schemas.microsoft.com/office/powerpoint/2010/main" val="602665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ADD5B67-6714-4E21-A8DB-1CEC2E9F3605}" type="slidenum">
              <a:rPr lang="en-US"/>
              <a:pPr>
                <a:defRPr/>
              </a:pPr>
              <a:t>‹#›</a:t>
            </a:fld>
            <a:endParaRPr lang="en-US" dirty="0"/>
          </a:p>
        </p:txBody>
      </p:sp>
    </p:spTree>
    <p:extLst>
      <p:ext uri="{BB962C8B-B14F-4D97-AF65-F5344CB8AC3E}">
        <p14:creationId xmlns:p14="http://schemas.microsoft.com/office/powerpoint/2010/main" val="2510406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52E0128A-6DC3-4550-94A9-C4B88C426CD0}" type="slidenum">
              <a:rPr lang="en-US"/>
              <a:pPr>
                <a:defRPr/>
              </a:pPr>
              <a:t>‹#›</a:t>
            </a:fld>
            <a:endParaRPr lang="en-US" dirty="0"/>
          </a:p>
        </p:txBody>
      </p:sp>
      <p:sp>
        <p:nvSpPr>
          <p:cNvPr id="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dirty="0">
                <a:solidFill>
                  <a:srgbClr val="000000"/>
                </a:solidFill>
              </a:defRPr>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dirty="0">
                <a:solidFill>
                  <a:srgbClr val="000000"/>
                </a:solidFill>
              </a:defRPr>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a:defRPr/>
            </a:pPr>
            <a:fld id="{495F4D2A-41F8-4641-A4D9-831E93F1B322}" type="slidenum">
              <a:rPr lang="en-US"/>
              <a:pPr>
                <a:defRPr/>
              </a:pPr>
              <a:t>‹#›</a:t>
            </a:fld>
            <a:endParaRPr lang="en-US" dirty="0"/>
          </a:p>
        </p:txBody>
      </p:sp>
      <p:sp>
        <p:nvSpPr>
          <p:cNvPr id="3078"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Tree>
    <p:extLst>
      <p:ext uri="{BB962C8B-B14F-4D97-AF65-F5344CB8AC3E}">
        <p14:creationId xmlns:p14="http://schemas.microsoft.com/office/powerpoint/2010/main" val="37563141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RA-EDACSSubmission@pa.gov"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hyperlink" Target="https://www.education.pa.gov/K-12/Pages/Act1of2022.aspx" TargetMode="External"/><Relationship Id="rId5" Type="http://schemas.openxmlformats.org/officeDocument/2006/relationships/hyperlink" Target="https://www.education.pa.gov/Policy-Funding/BECS/Purdons/Pages/Act1of2022AssistingStudentsExperiencingEducationInstability--.aspx" TargetMode="Externa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 Id="rId5" Type="http://schemas.openxmlformats.org/officeDocument/2006/relationships/hyperlink" Target="https://www.dmva.pa.gov/KeystoneStateChallengeAcademy/Pages/default.aspx" TargetMode="Externa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8.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png"/></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6.xml"/><Relationship Id="rId1" Type="http://schemas.openxmlformats.org/officeDocument/2006/relationships/slideLayout" Target="../slideLayouts/slideLayout1.xml"/><Relationship Id="rId6" Type="http://schemas.openxmlformats.org/officeDocument/2006/relationships/hyperlink" Target="mailto:ra-lep@pa.gov" TargetMode="External"/><Relationship Id="rId5" Type="http://schemas.openxmlformats.org/officeDocument/2006/relationships/hyperlink" Target="mailto:Ra-DDQDataCollection@pa.gov" TargetMode="External"/><Relationship Id="rId4" Type="http://schemas.openxmlformats.org/officeDocument/2006/relationships/image" Target="../media/image2.png"/></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7.xml"/><Relationship Id="rId1" Type="http://schemas.openxmlformats.org/officeDocument/2006/relationships/slideLayout" Target="../slideLayouts/slideLayout1.xml"/><Relationship Id="rId5" Type="http://schemas.openxmlformats.org/officeDocument/2006/relationships/hyperlink" Target="http://www.education.pa.gov/" TargetMode="Externa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Subtitle 2" descr="September 2016" title="September 2016"/>
          <p:cNvSpPr>
            <a:spLocks noGrp="1"/>
          </p:cNvSpPr>
          <p:nvPr>
            <p:ph type="subTitle" idx="1"/>
          </p:nvPr>
        </p:nvSpPr>
        <p:spPr>
          <a:xfrm>
            <a:off x="457200" y="3886200"/>
            <a:ext cx="8229600" cy="1752600"/>
          </a:xfrm>
        </p:spPr>
        <p:txBody>
          <a:bodyPr/>
          <a:lstStyle/>
          <a:p>
            <a:r>
              <a:rPr lang="en-US" altLang="en-US" dirty="0"/>
              <a:t>August 2022</a:t>
            </a:r>
          </a:p>
        </p:txBody>
      </p:sp>
      <p:sp>
        <p:nvSpPr>
          <p:cNvPr id="5" name="Title 4"/>
          <p:cNvSpPr>
            <a:spLocks noGrp="1"/>
          </p:cNvSpPr>
          <p:nvPr>
            <p:ph type="ctrTitle"/>
          </p:nvPr>
        </p:nvSpPr>
        <p:spPr>
          <a:xfrm>
            <a:off x="457200" y="1600200"/>
            <a:ext cx="8229600" cy="2232025"/>
          </a:xfrm>
        </p:spPr>
        <p:txBody>
          <a:bodyPr/>
          <a:lstStyle/>
          <a:p>
            <a:pPr eaLnBrk="1" hangingPunct="1">
              <a:defRPr/>
            </a:pPr>
            <a:r>
              <a:rPr lang="en-US" altLang="en-US" sz="4400" b="1" dirty="0">
                <a:solidFill>
                  <a:schemeClr val="tx2"/>
                </a:solidFill>
                <a:ea typeface="Verdana" pitchFamily="34" charset="0"/>
                <a:cs typeface="Verdana" pitchFamily="34" charset="0"/>
              </a:rPr>
              <a:t>Collections 1 &amp; 6</a:t>
            </a:r>
            <a:br>
              <a:rPr lang="en-US" altLang="en-US" sz="4400" b="1" dirty="0">
                <a:solidFill>
                  <a:schemeClr val="tx2"/>
                </a:solidFill>
                <a:ea typeface="Verdana" pitchFamily="34" charset="0"/>
                <a:cs typeface="Verdana" pitchFamily="34" charset="0"/>
              </a:rPr>
            </a:br>
            <a:r>
              <a:rPr lang="en-US" altLang="en-US" sz="4400" b="1" dirty="0">
                <a:solidFill>
                  <a:schemeClr val="tx2"/>
                </a:solidFill>
                <a:ea typeface="Verdana" pitchFamily="34" charset="0"/>
                <a:cs typeface="Verdana" pitchFamily="34" charset="0"/>
              </a:rPr>
              <a:t>October Student </a:t>
            </a:r>
            <a:br>
              <a:rPr lang="en-US" altLang="en-US" sz="4400" b="1" dirty="0">
                <a:solidFill>
                  <a:schemeClr val="tx2"/>
                </a:solidFill>
                <a:ea typeface="Verdana" pitchFamily="34" charset="0"/>
                <a:cs typeface="Verdana" pitchFamily="34" charset="0"/>
              </a:rPr>
            </a:br>
            <a:r>
              <a:rPr lang="en-US" altLang="en-US" sz="4400" b="1" dirty="0">
                <a:solidFill>
                  <a:schemeClr val="tx2"/>
                </a:solidFill>
                <a:ea typeface="Verdana" pitchFamily="34" charset="0"/>
                <a:cs typeface="Verdana" pitchFamily="34" charset="0"/>
              </a:rPr>
              <a:t>Data Set</a:t>
            </a:r>
            <a:endParaRPr lang="en-US" sz="4400" dirty="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Slide Number Placeholder 3"/>
          <p:cNvSpPr>
            <a:spLocks noGrp="1"/>
          </p:cNvSpPr>
          <p:nvPr>
            <p:ph type="sldNum" sz="quarter" idx="12"/>
          </p:nvPr>
        </p:nvSpPr>
        <p:spPr>
          <a:xfrm>
            <a:off x="8610600" y="6400800"/>
            <a:ext cx="3810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27807C3C-827C-4598-9378-DBA3D03B8575}" type="slidenum">
              <a:rPr lang="en-US" altLang="en-US" sz="1200" smtClean="0">
                <a:solidFill>
                  <a:srgbClr val="000000"/>
                </a:solidFill>
                <a:latin typeface="Verdana" pitchFamily="34" charset="0"/>
                <a:ea typeface="Verdana" pitchFamily="34" charset="0"/>
                <a:cs typeface="Verdana" pitchFamily="34" charset="0"/>
              </a:rPr>
              <a:pPr eaLnBrk="1" hangingPunct="1">
                <a:spcBef>
                  <a:spcPct val="0"/>
                </a:spcBef>
                <a:buFontTx/>
                <a:buNone/>
              </a:pPr>
              <a:t>10</a:t>
            </a:fld>
            <a:endParaRPr lang="en-US" altLang="en-US" sz="1200" dirty="0">
              <a:solidFill>
                <a:srgbClr val="000000"/>
              </a:solidFill>
              <a:latin typeface="Verdana" pitchFamily="34" charset="0"/>
              <a:ea typeface="Verdana" pitchFamily="34" charset="0"/>
              <a:cs typeface="Verdana" pitchFamily="34" charset="0"/>
            </a:endParaRPr>
          </a:p>
        </p:txBody>
      </p:sp>
      <p:sp>
        <p:nvSpPr>
          <p:cNvPr id="8" name="TextBox 4"/>
          <p:cNvSpPr txBox="1">
            <a:spLocks noChangeArrowheads="1"/>
          </p:cNvSpPr>
          <p:nvPr/>
        </p:nvSpPr>
        <p:spPr bwMode="auto">
          <a:xfrm>
            <a:off x="482600" y="1738177"/>
            <a:ext cx="8178800" cy="3571683"/>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eaLnBrk="1" hangingPunct="1">
              <a:lnSpc>
                <a:spcPct val="114000"/>
              </a:lnSpc>
              <a:buFont typeface="Wingdings" panose="05000000000000000000" pitchFamily="2" charset="2"/>
              <a:buChar char="§"/>
              <a:defRPr/>
            </a:pPr>
            <a:r>
              <a:rPr lang="en-US" altLang="en-US" sz="2000" dirty="0">
                <a:solidFill>
                  <a:srgbClr val="000000"/>
                </a:solidFill>
                <a:ea typeface="Verdana" pitchFamily="34" charset="0"/>
                <a:cs typeface="Verdana" pitchFamily="34" charset="0"/>
              </a:rPr>
              <a:t>Food program eligibility (field 131) should be identified for each individual student regarding the eligibility to receive free or reduced-price lunch (F, R, N)</a:t>
            </a:r>
          </a:p>
          <a:p>
            <a:pPr marL="342900" indent="-342900" eaLnBrk="1" hangingPunct="1">
              <a:lnSpc>
                <a:spcPct val="114000"/>
              </a:lnSpc>
              <a:buFont typeface="Wingdings" panose="05000000000000000000" pitchFamily="2" charset="2"/>
              <a:buChar char="§"/>
              <a:defRPr/>
            </a:pPr>
            <a:r>
              <a:rPr lang="en-US" altLang="en-US" sz="2000" dirty="0">
                <a:solidFill>
                  <a:srgbClr val="000000"/>
                </a:solidFill>
                <a:ea typeface="Verdana" pitchFamily="34" charset="0"/>
                <a:cs typeface="Verdana" pitchFamily="34" charset="0"/>
              </a:rPr>
              <a:t>Food program participants (field 33) should be identified based on whether or not the student is participating in free or reduced-price lunch (F, R, N)</a:t>
            </a:r>
          </a:p>
          <a:p>
            <a:pPr marL="342900" indent="-342900" eaLnBrk="1" hangingPunct="1">
              <a:lnSpc>
                <a:spcPct val="114000"/>
              </a:lnSpc>
              <a:buFont typeface="Wingdings" panose="05000000000000000000" pitchFamily="2" charset="2"/>
              <a:buChar char="§"/>
              <a:defRPr/>
            </a:pPr>
            <a:r>
              <a:rPr lang="en-US" altLang="en-US" sz="2000" dirty="0">
                <a:solidFill>
                  <a:srgbClr val="000000"/>
                </a:solidFill>
                <a:ea typeface="Verdana" pitchFamily="34" charset="0"/>
                <a:cs typeface="Verdana" pitchFamily="34" charset="0"/>
              </a:rPr>
              <a:t>Economic disadvantaged status code (field 88) is to be determined for each individual student. </a:t>
            </a:r>
            <a:r>
              <a:rPr lang="en-US" sz="2000" dirty="0">
                <a:solidFill>
                  <a:srgbClr val="000000"/>
                </a:solidFill>
                <a:latin typeface="Arial"/>
                <a:ea typeface="Verdana" pitchFamily="34" charset="0"/>
                <a:cs typeface="Verdana" pitchFamily="34" charset="0"/>
              </a:rPr>
              <a:t>Schools NOT designated as CEP can use Food Program Eligibility (field 131) to assist in determination.</a:t>
            </a:r>
          </a:p>
          <a:p>
            <a:pPr marL="342900" indent="-342900" eaLnBrk="1" hangingPunct="1">
              <a:lnSpc>
                <a:spcPct val="114000"/>
              </a:lnSpc>
              <a:buFont typeface="Wingdings" panose="05000000000000000000" pitchFamily="2" charset="2"/>
              <a:buChar char="§"/>
              <a:defRPr/>
            </a:pPr>
            <a:endParaRPr lang="en-US" altLang="en-US" sz="2000" dirty="0">
              <a:solidFill>
                <a:srgbClr val="000000"/>
              </a:solidFill>
              <a:ea typeface="Verdana" pitchFamily="34" charset="0"/>
              <a:cs typeface="Verdana" pitchFamily="34" charset="0"/>
            </a:endParaRPr>
          </a:p>
        </p:txBody>
      </p:sp>
      <p:sp>
        <p:nvSpPr>
          <p:cNvPr id="7" name="Title 2"/>
          <p:cNvSpPr>
            <a:spLocks noGrp="1"/>
          </p:cNvSpPr>
          <p:nvPr>
            <p:ph type="ctrTitle"/>
          </p:nvPr>
        </p:nvSpPr>
        <p:spPr>
          <a:xfrm>
            <a:off x="457200" y="1106488"/>
            <a:ext cx="4876800" cy="798511"/>
          </a:xfrm>
        </p:spPr>
        <p:txBody>
          <a:bodyPr/>
          <a:lstStyle/>
          <a:p>
            <a:pPr algn="l"/>
            <a:r>
              <a:rPr lang="en-US" sz="2000" b="1" dirty="0">
                <a:solidFill>
                  <a:schemeClr val="tx1"/>
                </a:solidFill>
              </a:rPr>
              <a:t>Non-CEP Schools</a:t>
            </a:r>
          </a:p>
        </p:txBody>
      </p:sp>
      <p:sp>
        <p:nvSpPr>
          <p:cNvPr id="6150"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rgbClr val="FFFFFF"/>
                </a:solidFill>
                <a:ea typeface="Verdana" pitchFamily="34" charset="0"/>
                <a:cs typeface="Verdana" pitchFamily="34" charset="0"/>
              </a:rPr>
              <a:t>2022-23 October Student Data Set</a:t>
            </a:r>
            <a:endParaRPr lang="en-US" altLang="en-US" sz="2400" dirty="0">
              <a:solidFill>
                <a:srgbClr val="FFFFFF"/>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966041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11686"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Slide Number Placeholder 3"/>
          <p:cNvSpPr>
            <a:spLocks noGrp="1"/>
          </p:cNvSpPr>
          <p:nvPr>
            <p:ph type="sldNum" sz="quarter" idx="12"/>
          </p:nvPr>
        </p:nvSpPr>
        <p:spPr>
          <a:xfrm>
            <a:off x="8686800" y="6400800"/>
            <a:ext cx="3048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02521BFB-FE69-43AC-9A64-98FCFC952CC0}" type="slidenum">
              <a:rPr lang="en-US" altLang="en-US" sz="1200" smtClean="0">
                <a:solidFill>
                  <a:srgbClr val="000000"/>
                </a:solidFill>
                <a:latin typeface="Verdana" pitchFamily="34" charset="0"/>
                <a:ea typeface="Verdana" pitchFamily="34" charset="0"/>
                <a:cs typeface="Verdana" pitchFamily="34" charset="0"/>
              </a:rPr>
              <a:pPr eaLnBrk="1" hangingPunct="1">
                <a:spcBef>
                  <a:spcPct val="0"/>
                </a:spcBef>
                <a:buFontTx/>
                <a:buNone/>
              </a:pPr>
              <a:t>11</a:t>
            </a:fld>
            <a:endParaRPr lang="en-US" altLang="en-US" sz="1200" dirty="0">
              <a:solidFill>
                <a:srgbClr val="000000"/>
              </a:solidFill>
              <a:latin typeface="Verdana" pitchFamily="34" charset="0"/>
              <a:ea typeface="Verdana" pitchFamily="34" charset="0"/>
              <a:cs typeface="Verdana" pitchFamily="34" charset="0"/>
            </a:endParaRPr>
          </a:p>
        </p:txBody>
      </p:sp>
      <p:sp>
        <p:nvSpPr>
          <p:cNvPr id="8" name="TextBox 4"/>
          <p:cNvSpPr txBox="1">
            <a:spLocks noChangeArrowheads="1"/>
          </p:cNvSpPr>
          <p:nvPr/>
        </p:nvSpPr>
        <p:spPr bwMode="auto">
          <a:xfrm>
            <a:off x="513196" y="1600200"/>
            <a:ext cx="8178800" cy="4624279"/>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eaLnBrk="1" hangingPunct="1">
              <a:lnSpc>
                <a:spcPct val="114000"/>
              </a:lnSpc>
              <a:buFont typeface="Wingdings" panose="05000000000000000000" pitchFamily="2" charset="2"/>
              <a:buChar char="§"/>
              <a:defRPr/>
            </a:pPr>
            <a:r>
              <a:rPr lang="en-US" sz="2000" dirty="0">
                <a:solidFill>
                  <a:srgbClr val="000000"/>
                </a:solidFill>
              </a:rPr>
              <a:t>Indicates the economically disadvantaged status of </a:t>
            </a:r>
            <a:r>
              <a:rPr lang="en-US" sz="2000" i="1" dirty="0">
                <a:solidFill>
                  <a:srgbClr val="000000"/>
                </a:solidFill>
              </a:rPr>
              <a:t>each</a:t>
            </a:r>
            <a:r>
              <a:rPr lang="en-US" sz="2000" dirty="0">
                <a:solidFill>
                  <a:srgbClr val="000000"/>
                </a:solidFill>
              </a:rPr>
              <a:t> student</a:t>
            </a:r>
          </a:p>
          <a:p>
            <a:pPr marL="1085850" lvl="1" indent="-342900" eaLnBrk="1" hangingPunct="1">
              <a:lnSpc>
                <a:spcPct val="114000"/>
              </a:lnSpc>
              <a:buFont typeface="Wingdings" panose="05000000000000000000" pitchFamily="2" charset="2"/>
              <a:buChar char="§"/>
              <a:defRPr/>
            </a:pPr>
            <a:r>
              <a:rPr lang="en-US" altLang="en-US" sz="2000" dirty="0">
                <a:solidFill>
                  <a:srgbClr val="000000"/>
                </a:solidFill>
              </a:rPr>
              <a:t>Data sources available to determine economically disadvantaged students</a:t>
            </a:r>
          </a:p>
          <a:p>
            <a:pPr marL="1663700" lvl="3" indent="-342900" eaLnBrk="1" hangingPunct="1">
              <a:lnSpc>
                <a:spcPct val="114000"/>
              </a:lnSpc>
              <a:buFont typeface="Wingdings" panose="05000000000000000000" pitchFamily="2" charset="2"/>
              <a:buChar char="§"/>
              <a:defRPr/>
            </a:pPr>
            <a:r>
              <a:rPr lang="en-US" altLang="en-US" sz="2000" dirty="0">
                <a:solidFill>
                  <a:srgbClr val="000000"/>
                </a:solidFill>
              </a:rPr>
              <a:t>Temporary Assistance for Needy Families (TANF), Census poor, Medicaid, Children living in institutions for the neglected or delinquent (all students at SJCI), Children living in foster homes</a:t>
            </a:r>
          </a:p>
          <a:p>
            <a:pPr marL="1085850" lvl="1" indent="-342900" eaLnBrk="1" hangingPunct="1">
              <a:lnSpc>
                <a:spcPct val="114000"/>
              </a:lnSpc>
              <a:buFont typeface="Wingdings" panose="05000000000000000000" pitchFamily="2" charset="2"/>
              <a:buChar char="§"/>
              <a:defRPr/>
            </a:pPr>
            <a:r>
              <a:rPr lang="en-US" altLang="en-US" sz="2000" dirty="0">
                <a:solidFill>
                  <a:srgbClr val="000000"/>
                </a:solidFill>
              </a:rPr>
              <a:t>Food Program Participation Code (field 33) should never be used </a:t>
            </a:r>
            <a:r>
              <a:rPr lang="en-US" sz="2000" dirty="0">
                <a:solidFill>
                  <a:srgbClr val="000000"/>
                </a:solidFill>
                <a:latin typeface="Arial"/>
                <a:ea typeface="Verdana" pitchFamily="34" charset="0"/>
                <a:cs typeface="Verdana" pitchFamily="34" charset="0"/>
              </a:rPr>
              <a:t>to determine low-income</a:t>
            </a:r>
          </a:p>
          <a:p>
            <a:pPr marL="1085850" lvl="1" indent="-342900" eaLnBrk="1" hangingPunct="1">
              <a:lnSpc>
                <a:spcPct val="114000"/>
              </a:lnSpc>
              <a:buFont typeface="Wingdings" panose="05000000000000000000" pitchFamily="2" charset="2"/>
              <a:buChar char="§"/>
              <a:defRPr/>
            </a:pPr>
            <a:endParaRPr lang="en-US" sz="2000" dirty="0">
              <a:solidFill>
                <a:srgbClr val="000000"/>
              </a:solidFill>
              <a:latin typeface="Arial"/>
              <a:ea typeface="Verdana" pitchFamily="34" charset="0"/>
              <a:cs typeface="Verdana" pitchFamily="34" charset="0"/>
            </a:endParaRPr>
          </a:p>
          <a:p>
            <a:pPr marL="342900" indent="-342900" eaLnBrk="1" hangingPunct="1">
              <a:lnSpc>
                <a:spcPct val="114000"/>
              </a:lnSpc>
              <a:buFont typeface="Wingdings" panose="05000000000000000000" pitchFamily="2" charset="2"/>
              <a:buChar char="§"/>
              <a:defRPr/>
            </a:pPr>
            <a:r>
              <a:rPr lang="en-US" sz="2000" dirty="0">
                <a:solidFill>
                  <a:srgbClr val="000000"/>
                </a:solidFill>
              </a:rPr>
              <a:t>Official low-income count for Teacher Loan Forgiveness Program</a:t>
            </a:r>
          </a:p>
          <a:p>
            <a:pPr marL="342900" indent="-342900" eaLnBrk="1" hangingPunct="1">
              <a:lnSpc>
                <a:spcPct val="114000"/>
              </a:lnSpc>
              <a:buFont typeface="Wingdings" panose="05000000000000000000" pitchFamily="2" charset="2"/>
              <a:buChar char="§"/>
              <a:defRPr/>
            </a:pPr>
            <a:endParaRPr lang="en-US" sz="2000" dirty="0">
              <a:solidFill>
                <a:srgbClr val="000000"/>
              </a:solidFill>
              <a:latin typeface="Arial"/>
              <a:ea typeface="Verdana" pitchFamily="34" charset="0"/>
              <a:cs typeface="Verdana" pitchFamily="34" charset="0"/>
            </a:endParaRPr>
          </a:p>
          <a:p>
            <a:pPr marL="457200" lvl="1" indent="0" eaLnBrk="1" hangingPunct="1">
              <a:lnSpc>
                <a:spcPct val="114000"/>
              </a:lnSpc>
              <a:defRPr/>
            </a:pPr>
            <a:endParaRPr lang="en-US" sz="2000" dirty="0">
              <a:solidFill>
                <a:srgbClr val="000000"/>
              </a:solidFill>
            </a:endParaRPr>
          </a:p>
        </p:txBody>
      </p:sp>
      <p:sp>
        <p:nvSpPr>
          <p:cNvPr id="7" name="Title 2"/>
          <p:cNvSpPr>
            <a:spLocks noGrp="1"/>
          </p:cNvSpPr>
          <p:nvPr>
            <p:ph type="ctrTitle"/>
          </p:nvPr>
        </p:nvSpPr>
        <p:spPr>
          <a:xfrm>
            <a:off x="457200" y="1106488"/>
            <a:ext cx="5954486" cy="798511"/>
          </a:xfrm>
        </p:spPr>
        <p:txBody>
          <a:bodyPr/>
          <a:lstStyle/>
          <a:p>
            <a:pPr algn="l"/>
            <a:r>
              <a:rPr lang="en-US" sz="2000" b="1" dirty="0">
                <a:solidFill>
                  <a:schemeClr val="tx1"/>
                </a:solidFill>
              </a:rPr>
              <a:t>Economic Disadvantaged Status Code (field 88)</a:t>
            </a:r>
          </a:p>
        </p:txBody>
      </p:sp>
      <p:sp>
        <p:nvSpPr>
          <p:cNvPr id="5126"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0" eaLnBrk="1" hangingPunct="1">
              <a:spcBef>
                <a:spcPct val="0"/>
              </a:spcBef>
              <a:buNone/>
              <a:defRPr/>
            </a:pPr>
            <a:r>
              <a:rPr lang="en-US" altLang="en-US" sz="2400" dirty="0">
                <a:solidFill>
                  <a:srgbClr val="FFFFFF"/>
                </a:solidFill>
                <a:latin typeface="Arial"/>
                <a:ea typeface="Verdana" pitchFamily="34" charset="0"/>
                <a:cs typeface="Verdana" pitchFamily="34" charset="0"/>
              </a:rPr>
              <a:t>2022-23 October Student Data Set</a:t>
            </a:r>
            <a:r>
              <a:rPr lang="en-US" altLang="en-US" sz="2400" dirty="0">
                <a:solidFill>
                  <a:srgbClr val="FFFFFF"/>
                </a:solidFill>
                <a:latin typeface="Verdana" pitchFamily="34" charset="0"/>
                <a:ea typeface="Verdana" pitchFamily="34" charset="0"/>
                <a:cs typeface="Verdana" pitchFamily="34" charset="0"/>
              </a:rPr>
              <a:t> </a:t>
            </a:r>
          </a:p>
        </p:txBody>
      </p:sp>
    </p:spTree>
    <p:extLst>
      <p:ext uri="{BB962C8B-B14F-4D97-AF65-F5344CB8AC3E}">
        <p14:creationId xmlns:p14="http://schemas.microsoft.com/office/powerpoint/2010/main" val="1425978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11686"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Slide Number Placeholder 3"/>
          <p:cNvSpPr>
            <a:spLocks noGrp="1"/>
          </p:cNvSpPr>
          <p:nvPr>
            <p:ph type="sldNum" sz="quarter" idx="12"/>
          </p:nvPr>
        </p:nvSpPr>
        <p:spPr>
          <a:xfrm>
            <a:off x="8686800" y="6400800"/>
            <a:ext cx="3048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02521BFB-FE69-43AC-9A64-98FCFC952CC0}" type="slidenum">
              <a:rPr lang="en-US" altLang="en-US" sz="1200" smtClean="0">
                <a:solidFill>
                  <a:srgbClr val="000000"/>
                </a:solidFill>
                <a:latin typeface="Verdana" pitchFamily="34" charset="0"/>
                <a:ea typeface="Verdana" pitchFamily="34" charset="0"/>
                <a:cs typeface="Verdana" pitchFamily="34" charset="0"/>
              </a:rPr>
              <a:pPr eaLnBrk="1" hangingPunct="1">
                <a:spcBef>
                  <a:spcPct val="0"/>
                </a:spcBef>
                <a:buFontTx/>
                <a:buNone/>
              </a:pPr>
              <a:t>12</a:t>
            </a:fld>
            <a:endParaRPr lang="en-US" altLang="en-US" sz="1200" dirty="0">
              <a:solidFill>
                <a:srgbClr val="000000"/>
              </a:solidFill>
              <a:latin typeface="Verdana" pitchFamily="34" charset="0"/>
              <a:ea typeface="Verdana" pitchFamily="34" charset="0"/>
              <a:cs typeface="Verdana" pitchFamily="34" charset="0"/>
            </a:endParaRPr>
          </a:p>
        </p:txBody>
      </p:sp>
      <p:sp>
        <p:nvSpPr>
          <p:cNvPr id="7" name="Title 2"/>
          <p:cNvSpPr>
            <a:spLocks noGrp="1"/>
          </p:cNvSpPr>
          <p:nvPr>
            <p:ph type="ctrTitle"/>
          </p:nvPr>
        </p:nvSpPr>
        <p:spPr>
          <a:xfrm>
            <a:off x="457200" y="1106488"/>
            <a:ext cx="2707574" cy="798511"/>
          </a:xfrm>
        </p:spPr>
        <p:txBody>
          <a:bodyPr/>
          <a:lstStyle/>
          <a:p>
            <a:pPr algn="l"/>
            <a:r>
              <a:rPr lang="en-US" sz="2000" dirty="0">
                <a:solidFill>
                  <a:schemeClr val="tx1"/>
                </a:solidFill>
              </a:rPr>
              <a:t>Fields 88/33/131</a:t>
            </a:r>
          </a:p>
        </p:txBody>
      </p:sp>
      <p:sp>
        <p:nvSpPr>
          <p:cNvPr id="5126"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0" eaLnBrk="1" hangingPunct="1">
              <a:spcBef>
                <a:spcPct val="0"/>
              </a:spcBef>
              <a:buNone/>
              <a:defRPr/>
            </a:pPr>
            <a:r>
              <a:rPr lang="en-US" altLang="en-US" sz="2400" dirty="0">
                <a:solidFill>
                  <a:srgbClr val="FFFFFF"/>
                </a:solidFill>
                <a:latin typeface="Arial"/>
                <a:ea typeface="Verdana" pitchFamily="34" charset="0"/>
                <a:cs typeface="Verdana" pitchFamily="34" charset="0"/>
              </a:rPr>
              <a:t>2022-23 October Student Data Set</a:t>
            </a:r>
            <a:r>
              <a:rPr lang="en-US" altLang="en-US" sz="2400" dirty="0">
                <a:solidFill>
                  <a:srgbClr val="FFFFFF"/>
                </a:solidFill>
                <a:latin typeface="Verdana" pitchFamily="34" charset="0"/>
                <a:ea typeface="Verdana" pitchFamily="34" charset="0"/>
                <a:cs typeface="Verdana" pitchFamily="34" charset="0"/>
              </a:rPr>
              <a:t> </a:t>
            </a:r>
          </a:p>
        </p:txBody>
      </p:sp>
      <p:sp>
        <p:nvSpPr>
          <p:cNvPr id="2" name="Rectangle 1">
            <a:extLst>
              <a:ext uri="{FF2B5EF4-FFF2-40B4-BE49-F238E27FC236}">
                <a16:creationId xmlns:a16="http://schemas.microsoft.com/office/drawing/2014/main" id="{C51428CC-AE18-4ADC-87A3-98495617765C}"/>
              </a:ext>
            </a:extLst>
          </p:cNvPr>
          <p:cNvSpPr/>
          <p:nvPr/>
        </p:nvSpPr>
        <p:spPr>
          <a:xfrm>
            <a:off x="3408713" y="1600199"/>
            <a:ext cx="2326574"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Are you a CEP school?</a:t>
            </a:r>
          </a:p>
        </p:txBody>
      </p:sp>
      <p:cxnSp>
        <p:nvCxnSpPr>
          <p:cNvPr id="4" name="Straight Arrow Connector 3">
            <a:extLst>
              <a:ext uri="{FF2B5EF4-FFF2-40B4-BE49-F238E27FC236}">
                <a16:creationId xmlns:a16="http://schemas.microsoft.com/office/drawing/2014/main" id="{1FAB963C-8E6A-45A2-9F19-BC95EAA3823C}"/>
              </a:ext>
              <a:ext uri="{C183D7F6-B498-43B3-948B-1728B52AA6E4}">
                <adec:decorative xmlns:adec="http://schemas.microsoft.com/office/drawing/2017/decorative" val="1"/>
              </a:ext>
            </a:extLst>
          </p:cNvPr>
          <p:cNvCxnSpPr/>
          <p:nvPr/>
        </p:nvCxnSpPr>
        <p:spPr>
          <a:xfrm>
            <a:off x="5729515" y="2019299"/>
            <a:ext cx="0" cy="381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96C4B6C8-ACD3-4482-B57F-CA790FE4B160}"/>
              </a:ext>
            </a:extLst>
          </p:cNvPr>
          <p:cNvSpPr txBox="1"/>
          <p:nvPr/>
        </p:nvSpPr>
        <p:spPr>
          <a:xfrm>
            <a:off x="5407630" y="2614138"/>
            <a:ext cx="518475" cy="338554"/>
          </a:xfrm>
          <a:prstGeom prst="rect">
            <a:avLst/>
          </a:prstGeom>
          <a:noFill/>
        </p:spPr>
        <p:txBody>
          <a:bodyPr wrap="none" rtlCol="0">
            <a:spAutoFit/>
          </a:bodyPr>
          <a:lstStyle/>
          <a:p>
            <a:r>
              <a:rPr lang="en-US" sz="1600" dirty="0"/>
              <a:t>Yes</a:t>
            </a:r>
          </a:p>
        </p:txBody>
      </p:sp>
      <p:sp>
        <p:nvSpPr>
          <p:cNvPr id="10" name="TextBox 9">
            <a:extLst>
              <a:ext uri="{FF2B5EF4-FFF2-40B4-BE49-F238E27FC236}">
                <a16:creationId xmlns:a16="http://schemas.microsoft.com/office/drawing/2014/main" id="{879A16E2-0ABE-4A6C-B75F-E5B1B03F0F72}"/>
              </a:ext>
            </a:extLst>
          </p:cNvPr>
          <p:cNvSpPr txBox="1"/>
          <p:nvPr/>
        </p:nvSpPr>
        <p:spPr>
          <a:xfrm>
            <a:off x="3164774" y="2614138"/>
            <a:ext cx="445956" cy="338554"/>
          </a:xfrm>
          <a:prstGeom prst="rect">
            <a:avLst/>
          </a:prstGeom>
          <a:noFill/>
        </p:spPr>
        <p:txBody>
          <a:bodyPr wrap="none" rtlCol="0">
            <a:spAutoFit/>
          </a:bodyPr>
          <a:lstStyle/>
          <a:p>
            <a:r>
              <a:rPr lang="en-US" sz="1600" dirty="0"/>
              <a:t>No</a:t>
            </a:r>
          </a:p>
        </p:txBody>
      </p:sp>
      <p:cxnSp>
        <p:nvCxnSpPr>
          <p:cNvPr id="16" name="Straight Arrow Connector 15">
            <a:extLst>
              <a:ext uri="{FF2B5EF4-FFF2-40B4-BE49-F238E27FC236}">
                <a16:creationId xmlns:a16="http://schemas.microsoft.com/office/drawing/2014/main" id="{8EED408B-BFF0-492F-898B-9F70C58971AE}"/>
              </a:ext>
              <a:ext uri="{C183D7F6-B498-43B3-948B-1728B52AA6E4}">
                <adec:decorative xmlns:adec="http://schemas.microsoft.com/office/drawing/2017/decorative" val="1"/>
              </a:ext>
            </a:extLst>
          </p:cNvPr>
          <p:cNvCxnSpPr/>
          <p:nvPr/>
        </p:nvCxnSpPr>
        <p:spPr>
          <a:xfrm>
            <a:off x="3404583" y="2069336"/>
            <a:ext cx="0" cy="381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E0884257-CCB7-4050-BFA8-E6B9251A4BF4}"/>
              </a:ext>
              <a:ext uri="{C183D7F6-B498-43B3-948B-1728B52AA6E4}">
                <adec:decorative xmlns:adec="http://schemas.microsoft.com/office/drawing/2017/decorative" val="1"/>
              </a:ext>
            </a:extLst>
          </p:cNvPr>
          <p:cNvCxnSpPr/>
          <p:nvPr/>
        </p:nvCxnSpPr>
        <p:spPr>
          <a:xfrm>
            <a:off x="3404583" y="2981488"/>
            <a:ext cx="0" cy="381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3A565E12-1370-49F5-9C3A-4AE8C1ED4A21}"/>
              </a:ext>
              <a:ext uri="{C183D7F6-B498-43B3-948B-1728B52AA6E4}">
                <adec:decorative xmlns:adec="http://schemas.microsoft.com/office/drawing/2017/decorative" val="1"/>
              </a:ext>
            </a:extLst>
          </p:cNvPr>
          <p:cNvCxnSpPr>
            <a:cxnSpLocks/>
          </p:cNvCxnSpPr>
          <p:nvPr/>
        </p:nvCxnSpPr>
        <p:spPr>
          <a:xfrm flipH="1">
            <a:off x="5181600" y="2901435"/>
            <a:ext cx="381000" cy="15181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E9F94F97-FC30-4E48-8317-F5400950804C}"/>
              </a:ext>
              <a:ext uri="{C183D7F6-B498-43B3-948B-1728B52AA6E4}">
                <adec:decorative xmlns:adec="http://schemas.microsoft.com/office/drawing/2017/decorative" val="1"/>
              </a:ext>
            </a:extLst>
          </p:cNvPr>
          <p:cNvCxnSpPr>
            <a:cxnSpLocks/>
            <a:stCxn id="10" idx="3"/>
          </p:cNvCxnSpPr>
          <p:nvPr/>
        </p:nvCxnSpPr>
        <p:spPr>
          <a:xfrm>
            <a:off x="3610730" y="2783415"/>
            <a:ext cx="1418470" cy="163618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EC99C3BB-39B7-4CE4-9314-BB6F22953672}"/>
              </a:ext>
              <a:ext uri="{C183D7F6-B498-43B3-948B-1728B52AA6E4}">
                <adec:decorative xmlns:adec="http://schemas.microsoft.com/office/drawing/2017/decorative" val="1"/>
              </a:ext>
            </a:extLst>
          </p:cNvPr>
          <p:cNvCxnSpPr/>
          <p:nvPr/>
        </p:nvCxnSpPr>
        <p:spPr>
          <a:xfrm>
            <a:off x="5733574" y="2981488"/>
            <a:ext cx="0" cy="381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7FDABF8B-0690-4203-B5F7-7C743760FA40}"/>
              </a:ext>
            </a:extLst>
          </p:cNvPr>
          <p:cNvSpPr/>
          <p:nvPr/>
        </p:nvSpPr>
        <p:spPr>
          <a:xfrm>
            <a:off x="704715" y="3380910"/>
            <a:ext cx="2707552" cy="9624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Mark your students who are eligible for free or reduced-price lunch as food program eligible (field 131)</a:t>
            </a:r>
          </a:p>
        </p:txBody>
      </p:sp>
      <p:sp>
        <p:nvSpPr>
          <p:cNvPr id="22" name="Rectangle 21">
            <a:extLst>
              <a:ext uri="{FF2B5EF4-FFF2-40B4-BE49-F238E27FC236}">
                <a16:creationId xmlns:a16="http://schemas.microsoft.com/office/drawing/2014/main" id="{D11B0B4C-0A49-4B67-AF48-BBE4EB42B8D0}"/>
              </a:ext>
            </a:extLst>
          </p:cNvPr>
          <p:cNvSpPr/>
          <p:nvPr/>
        </p:nvSpPr>
        <p:spPr>
          <a:xfrm>
            <a:off x="5748875" y="3380910"/>
            <a:ext cx="2305049" cy="9624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Mark all of your students as food program eligible (field 131)</a:t>
            </a:r>
          </a:p>
        </p:txBody>
      </p:sp>
      <p:sp>
        <p:nvSpPr>
          <p:cNvPr id="23" name="Rectangle 22">
            <a:extLst>
              <a:ext uri="{FF2B5EF4-FFF2-40B4-BE49-F238E27FC236}">
                <a16:creationId xmlns:a16="http://schemas.microsoft.com/office/drawing/2014/main" id="{8689198E-4EC1-431A-8AC9-12D683F25D32}"/>
              </a:ext>
            </a:extLst>
          </p:cNvPr>
          <p:cNvSpPr/>
          <p:nvPr/>
        </p:nvSpPr>
        <p:spPr>
          <a:xfrm>
            <a:off x="2347026" y="4492772"/>
            <a:ext cx="2326574" cy="115164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Mark your students who participate in free or reduced-price lunch in food program participant (field 33)</a:t>
            </a:r>
          </a:p>
        </p:txBody>
      </p:sp>
      <p:sp>
        <p:nvSpPr>
          <p:cNvPr id="24" name="Rectangle 23">
            <a:extLst>
              <a:ext uri="{FF2B5EF4-FFF2-40B4-BE49-F238E27FC236}">
                <a16:creationId xmlns:a16="http://schemas.microsoft.com/office/drawing/2014/main" id="{6E4BA7F8-2F86-43FB-B8D3-4D6934BC5BC0}"/>
              </a:ext>
            </a:extLst>
          </p:cNvPr>
          <p:cNvSpPr/>
          <p:nvPr/>
        </p:nvSpPr>
        <p:spPr>
          <a:xfrm>
            <a:off x="4852525" y="4492772"/>
            <a:ext cx="2326574" cy="115164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Verify the economically disadvantaged status (field 88) of each individual student at your school</a:t>
            </a:r>
          </a:p>
        </p:txBody>
      </p:sp>
      <p:cxnSp>
        <p:nvCxnSpPr>
          <p:cNvPr id="25" name="Straight Arrow Connector 24">
            <a:extLst>
              <a:ext uri="{FF2B5EF4-FFF2-40B4-BE49-F238E27FC236}">
                <a16:creationId xmlns:a16="http://schemas.microsoft.com/office/drawing/2014/main" id="{CA0D844D-3ED2-4734-8E0F-B178111DE9B0}"/>
              </a:ext>
              <a:ext uri="{C183D7F6-B498-43B3-948B-1728B52AA6E4}">
                <adec:decorative xmlns:adec="http://schemas.microsoft.com/office/drawing/2017/decorative" val="1"/>
              </a:ext>
            </a:extLst>
          </p:cNvPr>
          <p:cNvCxnSpPr>
            <a:cxnSpLocks/>
          </p:cNvCxnSpPr>
          <p:nvPr/>
        </p:nvCxnSpPr>
        <p:spPr>
          <a:xfrm flipH="1">
            <a:off x="4343646" y="2901435"/>
            <a:ext cx="1218954" cy="15181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71E52CC5-415B-4F41-B4D7-1DBD70DEADD2}"/>
              </a:ext>
              <a:ext uri="{C183D7F6-B498-43B3-948B-1728B52AA6E4}">
                <adec:decorative xmlns:adec="http://schemas.microsoft.com/office/drawing/2017/decorative" val="1"/>
              </a:ext>
            </a:extLst>
          </p:cNvPr>
          <p:cNvCxnSpPr>
            <a:cxnSpLocks/>
            <a:stCxn id="10" idx="3"/>
          </p:cNvCxnSpPr>
          <p:nvPr/>
        </p:nvCxnSpPr>
        <p:spPr>
          <a:xfrm>
            <a:off x="3610730" y="2783415"/>
            <a:ext cx="427870" cy="163618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5480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5"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6" name="Slide Number Placeholder 3"/>
          <p:cNvSpPr>
            <a:spLocks noGrp="1"/>
          </p:cNvSpPr>
          <p:nvPr>
            <p:ph type="sldNum" sz="quarter" idx="12"/>
          </p:nvPr>
        </p:nvSpPr>
        <p:spPr>
          <a:xfrm>
            <a:off x="8610600" y="6400800"/>
            <a:ext cx="3810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8EA01EDE-B5C4-4BE8-ADA2-FE640BB9FAA4}" type="slidenum">
              <a:rPr lang="en-US" altLang="en-US" sz="1200" smtClean="0">
                <a:latin typeface="Verdana" pitchFamily="34" charset="0"/>
                <a:ea typeface="Verdana" pitchFamily="34" charset="0"/>
                <a:cs typeface="Verdana" pitchFamily="34" charset="0"/>
              </a:rPr>
              <a:pPr eaLnBrk="1" hangingPunct="1">
                <a:spcBef>
                  <a:spcPct val="0"/>
                </a:spcBef>
                <a:buFontTx/>
                <a:buNone/>
              </a:pPr>
              <a:t>13</a:t>
            </a:fld>
            <a:endParaRPr lang="en-US" altLang="en-US" sz="1200" dirty="0">
              <a:latin typeface="Verdana" pitchFamily="34" charset="0"/>
              <a:ea typeface="Verdana" pitchFamily="34" charset="0"/>
              <a:cs typeface="Verdana" pitchFamily="34" charset="0"/>
            </a:endParaRPr>
          </a:p>
        </p:txBody>
      </p:sp>
      <p:sp>
        <p:nvSpPr>
          <p:cNvPr id="8" name="TextBox 4"/>
          <p:cNvSpPr txBox="1">
            <a:spLocks noChangeArrowheads="1"/>
          </p:cNvSpPr>
          <p:nvPr/>
        </p:nvSpPr>
        <p:spPr bwMode="auto">
          <a:xfrm>
            <a:off x="508000" y="1752600"/>
            <a:ext cx="8178800" cy="2869953"/>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lnSpc>
                <a:spcPct val="114000"/>
              </a:lnSpc>
              <a:buFont typeface="Wingdings" pitchFamily="2" charset="2"/>
              <a:buChar char="§"/>
              <a:defRPr/>
            </a:pPr>
            <a:r>
              <a:rPr lang="en-US" sz="2000" dirty="0">
                <a:latin typeface="+mn-lt"/>
                <a:ea typeface="Verdana" pitchFamily="34" charset="0"/>
                <a:cs typeface="Verdana" pitchFamily="34" charset="0"/>
              </a:rPr>
              <a:t>Pre-Kindergarten students	</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Record all students enrolled in an LEA’s Pre-K program, regardless of funding source</a:t>
            </a:r>
          </a:p>
          <a:p>
            <a:pPr marL="463550" lvl="1" indent="0">
              <a:lnSpc>
                <a:spcPct val="114000"/>
              </a:lnSpc>
              <a:defRPr/>
            </a:pPr>
            <a:endParaRPr lang="en-US" sz="2000" dirty="0">
              <a:latin typeface="+mn-lt"/>
              <a:ea typeface="Verdana" pitchFamily="34" charset="0"/>
              <a:cs typeface="Verdana" pitchFamily="34" charset="0"/>
            </a:endParaRP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PA Pre-K Counts membership and attendance should be excluded from the child accounting data in the Student Calendar Fact template</a:t>
            </a:r>
          </a:p>
          <a:p>
            <a:pPr marL="1195388" lvl="2" indent="-331788">
              <a:lnSpc>
                <a:spcPct val="114000"/>
              </a:lnSpc>
              <a:buFont typeface="Wingdings" pitchFamily="2" charset="2"/>
              <a:buChar char="§"/>
              <a:defRPr/>
            </a:pPr>
            <a:endParaRPr lang="en-US" sz="2000" dirty="0">
              <a:latin typeface="+mn-lt"/>
              <a:ea typeface="Verdana" pitchFamily="34" charset="0"/>
              <a:cs typeface="Verdana" pitchFamily="34" charset="0"/>
            </a:endParaRPr>
          </a:p>
        </p:txBody>
      </p:sp>
      <p:sp>
        <p:nvSpPr>
          <p:cNvPr id="7" name="Title 2"/>
          <p:cNvSpPr>
            <a:spLocks noGrp="1"/>
          </p:cNvSpPr>
          <p:nvPr>
            <p:ph type="ctrTitle"/>
          </p:nvPr>
        </p:nvSpPr>
        <p:spPr>
          <a:xfrm>
            <a:off x="457200" y="1106488"/>
            <a:ext cx="2707574" cy="798511"/>
          </a:xfrm>
        </p:spPr>
        <p:txBody>
          <a:bodyPr/>
          <a:lstStyle/>
          <a:p>
            <a:pPr algn="l"/>
            <a:r>
              <a:rPr lang="en-US" sz="2000" b="1" dirty="0">
                <a:solidFill>
                  <a:schemeClr val="tx1"/>
                </a:solidFill>
              </a:rPr>
              <a:t>What is reported?</a:t>
            </a: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0" eaLnBrk="1" hangingPunct="1">
              <a:defRPr/>
            </a:pPr>
            <a:r>
              <a:rPr lang="en-US" altLang="en-US" sz="2400" dirty="0">
                <a:solidFill>
                  <a:srgbClr val="FFFFFF"/>
                </a:solidFill>
                <a:latin typeface="Arial"/>
                <a:ea typeface="Verdana" pitchFamily="34" charset="0"/>
                <a:cs typeface="Verdana" pitchFamily="34" charset="0"/>
              </a:rPr>
              <a:t>2022-23 October Student Data Set</a:t>
            </a:r>
            <a:r>
              <a:rPr lang="en-US" altLang="en-US" sz="2400" dirty="0">
                <a:solidFill>
                  <a:srgbClr val="FFFFFF"/>
                </a:solidFill>
                <a:latin typeface="Verdana" pitchFamily="34" charset="0"/>
                <a:ea typeface="Verdana" pitchFamily="34" charset="0"/>
                <a:cs typeface="Verdana" pitchFamily="34" charset="0"/>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9"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Slide Number Placeholder 3"/>
          <p:cNvSpPr>
            <a:spLocks noGrp="1"/>
          </p:cNvSpPr>
          <p:nvPr>
            <p:ph type="sldNum" sz="quarter" idx="12"/>
          </p:nvPr>
        </p:nvSpPr>
        <p:spPr>
          <a:xfrm>
            <a:off x="8610600" y="6400800"/>
            <a:ext cx="3810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5E1AD94C-134A-460D-9369-139370A8ED4D}" type="slidenum">
              <a:rPr lang="en-US" altLang="en-US" sz="1200" smtClean="0">
                <a:latin typeface="Verdana" pitchFamily="34" charset="0"/>
                <a:ea typeface="Verdana" pitchFamily="34" charset="0"/>
                <a:cs typeface="Verdana" pitchFamily="34" charset="0"/>
              </a:rPr>
              <a:pPr eaLnBrk="1" hangingPunct="1">
                <a:spcBef>
                  <a:spcPct val="0"/>
                </a:spcBef>
                <a:buFontTx/>
                <a:buNone/>
              </a:pPr>
              <a:t>14</a:t>
            </a:fld>
            <a:endParaRPr lang="en-US" altLang="en-US" sz="1200" dirty="0">
              <a:latin typeface="Verdana" pitchFamily="34" charset="0"/>
              <a:ea typeface="Verdana" pitchFamily="34" charset="0"/>
              <a:cs typeface="Verdana" pitchFamily="34" charset="0"/>
            </a:endParaRPr>
          </a:p>
        </p:txBody>
      </p:sp>
      <p:sp>
        <p:nvSpPr>
          <p:cNvPr id="8" name="TextBox 4"/>
          <p:cNvSpPr txBox="1">
            <a:spLocks noChangeArrowheads="1"/>
          </p:cNvSpPr>
          <p:nvPr/>
        </p:nvSpPr>
        <p:spPr bwMode="auto">
          <a:xfrm>
            <a:off x="457200" y="1752600"/>
            <a:ext cx="8458200" cy="3571683"/>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lnSpc>
                <a:spcPct val="114000"/>
              </a:lnSpc>
              <a:buFont typeface="Wingdings" pitchFamily="2" charset="2"/>
              <a:buChar char="§"/>
              <a:defRPr/>
            </a:pPr>
            <a:r>
              <a:rPr lang="en-US" sz="2000" dirty="0">
                <a:latin typeface="+mn-lt"/>
                <a:ea typeface="Verdana" pitchFamily="34" charset="0"/>
                <a:cs typeface="Verdana" pitchFamily="34" charset="0"/>
              </a:rPr>
              <a:t>Virtual programs</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Resident student attending a virtual program </a:t>
            </a:r>
          </a:p>
          <a:p>
            <a:pPr marL="1258888" lvl="1" indent="-344488">
              <a:lnSpc>
                <a:spcPct val="114000"/>
              </a:lnSpc>
              <a:buFont typeface="Wingdings" pitchFamily="2" charset="2"/>
              <a:buChar char="§"/>
              <a:defRPr/>
            </a:pPr>
            <a:r>
              <a:rPr lang="en-US" altLang="en-US" sz="2000" dirty="0">
                <a:latin typeface="+mn-lt"/>
                <a:ea typeface="Verdana" pitchFamily="34" charset="0"/>
                <a:cs typeface="Verdana" pitchFamily="34" charset="0"/>
              </a:rPr>
              <a:t>Report the student in the school number in which the student would attend if they were not in a virtual program</a:t>
            </a:r>
            <a:r>
              <a:rPr lang="en-US" altLang="en-US" sz="2000" dirty="0"/>
              <a:t> </a:t>
            </a:r>
          </a:p>
          <a:p>
            <a:pPr marL="795338" lvl="1" indent="-331788">
              <a:lnSpc>
                <a:spcPct val="114000"/>
              </a:lnSpc>
              <a:buFont typeface="Wingdings" pitchFamily="2" charset="2"/>
              <a:buChar char="§"/>
              <a:defRPr/>
            </a:pPr>
            <a:r>
              <a:rPr lang="en-US" altLang="en-US" sz="2000" dirty="0"/>
              <a:t>Nonresident student attending a virtual program</a:t>
            </a:r>
          </a:p>
          <a:p>
            <a:pPr marL="1258888" lvl="2" indent="-344488">
              <a:lnSpc>
                <a:spcPct val="114000"/>
              </a:lnSpc>
              <a:buFont typeface="Wingdings" pitchFamily="2" charset="2"/>
              <a:buChar char="§"/>
              <a:defRPr/>
            </a:pPr>
            <a:r>
              <a:rPr lang="en-US" altLang="en-US" sz="2000" dirty="0"/>
              <a:t>The sending LEA reports the student</a:t>
            </a:r>
          </a:p>
          <a:p>
            <a:pPr marL="1485900" lvl="2" indent="-342900">
              <a:lnSpc>
                <a:spcPct val="114000"/>
              </a:lnSpc>
              <a:buFont typeface="Wingdings" pitchFamily="2" charset="2"/>
              <a:buChar char="§"/>
              <a:defRPr/>
            </a:pPr>
            <a:endParaRPr lang="en-US" altLang="en-US" sz="2000" dirty="0"/>
          </a:p>
          <a:p>
            <a:pPr>
              <a:lnSpc>
                <a:spcPct val="114000"/>
              </a:lnSpc>
              <a:defRPr/>
            </a:pPr>
            <a:r>
              <a:rPr lang="en-US" altLang="en-US" sz="2000" b="1" dirty="0"/>
              <a:t>Note</a:t>
            </a:r>
            <a:r>
              <a:rPr lang="en-US" altLang="en-US" sz="2000" dirty="0"/>
              <a:t>: This is not the same as a cyber charter school. Cyber charter schools are recognized as separate LEAs that assume accountability for their cyber students and report them in the October Student Data Set.</a:t>
            </a:r>
          </a:p>
        </p:txBody>
      </p:sp>
      <p:sp>
        <p:nvSpPr>
          <p:cNvPr id="7" name="Title 2"/>
          <p:cNvSpPr>
            <a:spLocks noGrp="1"/>
          </p:cNvSpPr>
          <p:nvPr>
            <p:ph type="ctrTitle"/>
          </p:nvPr>
        </p:nvSpPr>
        <p:spPr>
          <a:xfrm>
            <a:off x="457200" y="1106488"/>
            <a:ext cx="2707574" cy="798511"/>
          </a:xfrm>
        </p:spPr>
        <p:txBody>
          <a:bodyPr/>
          <a:lstStyle/>
          <a:p>
            <a:pPr algn="l"/>
            <a:r>
              <a:rPr lang="en-US" sz="2000" b="1" dirty="0">
                <a:solidFill>
                  <a:schemeClr val="tx1"/>
                </a:solidFill>
              </a:rPr>
              <a:t>What is reported?</a:t>
            </a: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0" eaLnBrk="1" hangingPunct="1">
              <a:defRPr/>
            </a:pPr>
            <a:r>
              <a:rPr lang="en-US" altLang="en-US" sz="2400" dirty="0">
                <a:solidFill>
                  <a:srgbClr val="FFFFFF"/>
                </a:solidFill>
                <a:latin typeface="Arial"/>
                <a:ea typeface="Verdana" pitchFamily="34" charset="0"/>
                <a:cs typeface="Verdana" pitchFamily="34" charset="0"/>
              </a:rPr>
              <a:t>2022-23 October Student Data Set</a:t>
            </a:r>
            <a:r>
              <a:rPr lang="en-US" altLang="en-US" sz="2400" dirty="0">
                <a:solidFill>
                  <a:srgbClr val="FFFFFF"/>
                </a:solidFill>
                <a:latin typeface="Verdana" pitchFamily="34" charset="0"/>
                <a:ea typeface="Verdana" pitchFamily="34" charset="0"/>
                <a:cs typeface="Verdana" pitchFamily="34" charset="0"/>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3"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Slide Number Placeholder 3"/>
          <p:cNvSpPr>
            <a:spLocks noGrp="1"/>
          </p:cNvSpPr>
          <p:nvPr>
            <p:ph type="sldNum" sz="quarter" idx="12"/>
          </p:nvPr>
        </p:nvSpPr>
        <p:spPr>
          <a:xfrm>
            <a:off x="8610600" y="6400800"/>
            <a:ext cx="3810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08FE4572-464F-4DDA-8070-4338CFF4DE75}" type="slidenum">
              <a:rPr lang="en-US" altLang="en-US" sz="1200" smtClean="0">
                <a:latin typeface="Verdana" pitchFamily="34" charset="0"/>
                <a:ea typeface="Verdana" pitchFamily="34" charset="0"/>
                <a:cs typeface="Verdana" pitchFamily="34" charset="0"/>
              </a:rPr>
              <a:pPr eaLnBrk="1" hangingPunct="1">
                <a:spcBef>
                  <a:spcPct val="0"/>
                </a:spcBef>
                <a:buFontTx/>
                <a:buNone/>
              </a:pPr>
              <a:t>15</a:t>
            </a:fld>
            <a:endParaRPr lang="en-US" altLang="en-US" sz="1200" dirty="0">
              <a:latin typeface="Verdana" pitchFamily="34" charset="0"/>
              <a:ea typeface="Verdana" pitchFamily="34" charset="0"/>
              <a:cs typeface="Verdana" pitchFamily="34" charset="0"/>
            </a:endParaRPr>
          </a:p>
        </p:txBody>
      </p:sp>
      <p:sp>
        <p:nvSpPr>
          <p:cNvPr id="8" name="TextBox 4"/>
          <p:cNvSpPr txBox="1">
            <a:spLocks noChangeArrowheads="1"/>
          </p:cNvSpPr>
          <p:nvPr/>
        </p:nvSpPr>
        <p:spPr bwMode="auto">
          <a:xfrm>
            <a:off x="508000" y="1676400"/>
            <a:ext cx="8178800" cy="2869953"/>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lnSpc>
                <a:spcPct val="114000"/>
              </a:lnSpc>
              <a:buFont typeface="Wingdings" pitchFamily="2" charset="2"/>
              <a:buChar char="§"/>
              <a:defRPr/>
            </a:pPr>
            <a:r>
              <a:rPr lang="en-US" sz="2000" dirty="0">
                <a:latin typeface="+mn-lt"/>
                <a:ea typeface="Verdana" pitchFamily="34" charset="0"/>
                <a:cs typeface="Verdana" pitchFamily="34" charset="0"/>
              </a:rPr>
              <a:t>Alternative Education for Disruptive Youth (AEDY) Program or Keystone State Challenge Academy (KSCA)</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Program is extension of LEA</a:t>
            </a:r>
          </a:p>
          <a:p>
            <a:pPr marL="795338" lvl="1" indent="-331788">
              <a:lnSpc>
                <a:spcPct val="114000"/>
              </a:lnSpc>
              <a:buFont typeface="Wingdings" pitchFamily="2" charset="2"/>
              <a:buChar char="§"/>
              <a:defRPr/>
            </a:pPr>
            <a:r>
              <a:rPr lang="en-US" altLang="en-US" sz="2000" dirty="0">
                <a:latin typeface="+mn-lt"/>
                <a:ea typeface="Verdana" pitchFamily="34" charset="0"/>
                <a:cs typeface="Verdana" pitchFamily="34" charset="0"/>
              </a:rPr>
              <a:t>LEA is responsible for student regardless of program location </a:t>
            </a:r>
          </a:p>
          <a:p>
            <a:pPr marL="795338" lvl="1" indent="-331788">
              <a:lnSpc>
                <a:spcPct val="114000"/>
              </a:lnSpc>
              <a:buFont typeface="Wingdings" pitchFamily="2" charset="2"/>
              <a:buChar char="§"/>
              <a:defRPr/>
            </a:pPr>
            <a:r>
              <a:rPr lang="en-US" altLang="en-US" sz="2000" dirty="0"/>
              <a:t>Report student with the school number they would attend if not in one of these programs, not at 9999</a:t>
            </a:r>
          </a:p>
          <a:p>
            <a:pPr marL="795338" lvl="1" indent="-331788">
              <a:lnSpc>
                <a:spcPct val="114000"/>
              </a:lnSpc>
              <a:buFont typeface="Wingdings" pitchFamily="2" charset="2"/>
              <a:buChar char="§"/>
              <a:defRPr/>
            </a:pPr>
            <a:r>
              <a:rPr lang="en-US" altLang="en-US" sz="2000" dirty="0"/>
              <a:t>Report students in Programs Fact Template with the appropriate AEDY or KSCA program code</a:t>
            </a:r>
          </a:p>
        </p:txBody>
      </p:sp>
      <p:sp>
        <p:nvSpPr>
          <p:cNvPr id="7" name="Title 2"/>
          <p:cNvSpPr>
            <a:spLocks noGrp="1"/>
          </p:cNvSpPr>
          <p:nvPr>
            <p:ph type="ctrTitle"/>
          </p:nvPr>
        </p:nvSpPr>
        <p:spPr>
          <a:xfrm>
            <a:off x="457200" y="1106488"/>
            <a:ext cx="2707574" cy="798511"/>
          </a:xfrm>
        </p:spPr>
        <p:txBody>
          <a:bodyPr/>
          <a:lstStyle/>
          <a:p>
            <a:pPr algn="l"/>
            <a:r>
              <a:rPr lang="en-US" sz="2000" b="1" dirty="0">
                <a:solidFill>
                  <a:schemeClr val="tx1"/>
                </a:solidFill>
              </a:rPr>
              <a:t>What is reported?</a:t>
            </a: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400" dirty="0">
                <a:solidFill>
                  <a:schemeClr val="bg1"/>
                </a:solidFill>
                <a:latin typeface="+mj-lt"/>
                <a:ea typeface="Verdana" pitchFamily="34" charset="0"/>
                <a:cs typeface="Verdana" pitchFamily="34" charset="0"/>
              </a:rPr>
              <a:t>2022-23 October Student Data Set </a:t>
            </a:r>
            <a:endParaRPr lang="en-US" altLang="en-US" sz="2400" dirty="0">
              <a:solidFill>
                <a:schemeClr val="bg1"/>
              </a:solidFill>
              <a:latin typeface="Verdana" pitchFamily="34" charset="0"/>
              <a:ea typeface="Verdana" pitchFamily="34" charset="0"/>
              <a:cs typeface="Verdana"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7"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Slide Number Placeholder 3"/>
          <p:cNvSpPr>
            <a:spLocks noGrp="1"/>
          </p:cNvSpPr>
          <p:nvPr>
            <p:ph type="sldNum" sz="quarter" idx="12"/>
          </p:nvPr>
        </p:nvSpPr>
        <p:spPr>
          <a:xfrm>
            <a:off x="8458200" y="6400800"/>
            <a:ext cx="5334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DAEE27A-767C-44D2-B3D1-7FB93B3D0B1C}" type="slidenum">
              <a:rPr lang="en-US" altLang="en-US" sz="1200" smtClean="0">
                <a:latin typeface="Verdana" pitchFamily="34" charset="0"/>
                <a:ea typeface="Verdana" pitchFamily="34" charset="0"/>
                <a:cs typeface="Verdana" pitchFamily="34" charset="0"/>
              </a:rPr>
              <a:pPr eaLnBrk="1" hangingPunct="1">
                <a:spcBef>
                  <a:spcPct val="0"/>
                </a:spcBef>
                <a:buFontTx/>
                <a:buNone/>
              </a:pPr>
              <a:t>16</a:t>
            </a:fld>
            <a:endParaRPr lang="en-US" altLang="en-US" sz="1200" dirty="0">
              <a:latin typeface="Verdana" pitchFamily="34" charset="0"/>
              <a:ea typeface="Verdana" pitchFamily="34" charset="0"/>
              <a:cs typeface="Verdana" pitchFamily="34" charset="0"/>
            </a:endParaRPr>
          </a:p>
        </p:txBody>
      </p:sp>
      <p:sp>
        <p:nvSpPr>
          <p:cNvPr id="8" name="TextBox 4"/>
          <p:cNvSpPr txBox="1">
            <a:spLocks noChangeArrowheads="1"/>
          </p:cNvSpPr>
          <p:nvPr/>
        </p:nvSpPr>
        <p:spPr bwMode="auto">
          <a:xfrm>
            <a:off x="482600" y="1752600"/>
            <a:ext cx="8178800" cy="3922549"/>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lnSpc>
                <a:spcPct val="114000"/>
              </a:lnSpc>
              <a:spcBef>
                <a:spcPts val="0"/>
              </a:spcBef>
              <a:spcAft>
                <a:spcPts val="0"/>
              </a:spcAft>
              <a:buFont typeface="Wingdings" pitchFamily="2" charset="2"/>
              <a:buChar char="§"/>
              <a:defRPr/>
            </a:pPr>
            <a:r>
              <a:rPr lang="en-US" sz="2000" dirty="0">
                <a:latin typeface="+mn-lt"/>
                <a:ea typeface="Verdana" pitchFamily="34" charset="0"/>
                <a:cs typeface="Verdana" pitchFamily="34" charset="0"/>
              </a:rPr>
              <a:t>Alternative education students</a:t>
            </a:r>
          </a:p>
          <a:p>
            <a:pPr marL="795338" lvl="1" indent="-331788">
              <a:lnSpc>
                <a:spcPct val="114000"/>
              </a:lnSpc>
              <a:spcBef>
                <a:spcPts val="0"/>
              </a:spcBef>
              <a:spcAft>
                <a:spcPts val="0"/>
              </a:spcAft>
              <a:buFont typeface="Wingdings" pitchFamily="2" charset="2"/>
              <a:buChar char="§"/>
              <a:defRPr/>
            </a:pPr>
            <a:r>
              <a:rPr lang="en-US" sz="2000" dirty="0">
                <a:latin typeface="+mn-lt"/>
                <a:ea typeface="Verdana" pitchFamily="34" charset="0"/>
                <a:cs typeface="Verdana" pitchFamily="34" charset="0"/>
              </a:rPr>
              <a:t>Not AEDY programs</a:t>
            </a:r>
          </a:p>
          <a:p>
            <a:pPr marL="795338" lvl="1" indent="-331788" eaLnBrk="1" hangingPunct="1">
              <a:lnSpc>
                <a:spcPct val="114000"/>
              </a:lnSpc>
              <a:spcBef>
                <a:spcPts val="0"/>
              </a:spcBef>
              <a:spcAft>
                <a:spcPts val="0"/>
              </a:spcAft>
              <a:buFont typeface="Wingdings" panose="05000000000000000000" pitchFamily="2" charset="2"/>
              <a:buChar char="§"/>
              <a:defRPr/>
            </a:pPr>
            <a:r>
              <a:rPr lang="en-US" altLang="en-US" sz="2000" kern="0" dirty="0">
                <a:solidFill>
                  <a:srgbClr val="000000"/>
                </a:solidFill>
                <a:latin typeface="+mn-lt"/>
              </a:rPr>
              <a:t>Private Residential Rehabilitation Institution (PRRI), Approved Private School (APS), court/agency placed, students educated in:  Detention centers, Residential treatment facilities, Day treatment, Partial hospitalization</a:t>
            </a:r>
          </a:p>
          <a:p>
            <a:pPr marL="795338" lvl="1" indent="-331788" eaLnBrk="1" hangingPunct="1">
              <a:lnSpc>
                <a:spcPct val="114000"/>
              </a:lnSpc>
              <a:spcBef>
                <a:spcPts val="0"/>
              </a:spcBef>
              <a:spcAft>
                <a:spcPts val="0"/>
              </a:spcAft>
              <a:buFont typeface="Wingdings" panose="05000000000000000000" pitchFamily="2" charset="2"/>
              <a:buChar char="§"/>
              <a:defRPr/>
            </a:pPr>
            <a:r>
              <a:rPr lang="en-US" altLang="en-US" sz="2000" kern="0" dirty="0">
                <a:solidFill>
                  <a:srgbClr val="000000"/>
                </a:solidFill>
                <a:latin typeface="+mn-lt"/>
              </a:rPr>
              <a:t>PRRI or APS reports the student with correct district of residence and school number of residence</a:t>
            </a:r>
          </a:p>
          <a:p>
            <a:pPr marL="795338" lvl="1" indent="-331788" eaLnBrk="1" hangingPunct="1">
              <a:lnSpc>
                <a:spcPct val="114000"/>
              </a:lnSpc>
              <a:spcBef>
                <a:spcPts val="0"/>
              </a:spcBef>
              <a:spcAft>
                <a:spcPts val="0"/>
              </a:spcAft>
              <a:buFont typeface="Wingdings" panose="05000000000000000000" pitchFamily="2" charset="2"/>
              <a:buChar char="§"/>
              <a:defRPr/>
            </a:pPr>
            <a:r>
              <a:rPr lang="en-US" altLang="en-US" sz="2000" kern="0" dirty="0">
                <a:solidFill>
                  <a:srgbClr val="000000"/>
                </a:solidFill>
                <a:latin typeface="+mn-lt"/>
              </a:rPr>
              <a:t>Non-PIMS reporting entity:</a:t>
            </a:r>
          </a:p>
          <a:p>
            <a:pPr marL="1258888" lvl="2" indent="-344488" eaLnBrk="1" hangingPunct="1">
              <a:lnSpc>
                <a:spcPct val="114000"/>
              </a:lnSpc>
              <a:spcBef>
                <a:spcPts val="0"/>
              </a:spcBef>
              <a:spcAft>
                <a:spcPts val="0"/>
              </a:spcAft>
              <a:buFont typeface="Wingdings" panose="05000000000000000000" pitchFamily="2" charset="2"/>
              <a:buChar char="§"/>
              <a:defRPr/>
            </a:pPr>
            <a:r>
              <a:rPr lang="en-US" altLang="en-US" sz="2000" kern="0" dirty="0">
                <a:solidFill>
                  <a:srgbClr val="000000"/>
                </a:solidFill>
                <a:latin typeface="+mn-lt"/>
              </a:rPr>
              <a:t>Sending LEA reports student at school number 9999 in the student snapshot template</a:t>
            </a:r>
          </a:p>
        </p:txBody>
      </p:sp>
      <p:sp>
        <p:nvSpPr>
          <p:cNvPr id="7" name="Title 2"/>
          <p:cNvSpPr>
            <a:spLocks noGrp="1"/>
          </p:cNvSpPr>
          <p:nvPr>
            <p:ph type="ctrTitle"/>
          </p:nvPr>
        </p:nvSpPr>
        <p:spPr>
          <a:xfrm>
            <a:off x="457200" y="1106488"/>
            <a:ext cx="2707574" cy="798511"/>
          </a:xfrm>
        </p:spPr>
        <p:txBody>
          <a:bodyPr/>
          <a:lstStyle/>
          <a:p>
            <a:pPr algn="l"/>
            <a:r>
              <a:rPr lang="en-US" sz="2000" b="1" dirty="0">
                <a:solidFill>
                  <a:schemeClr val="tx1"/>
                </a:solidFill>
              </a:rPr>
              <a:t>What is reported?</a:t>
            </a: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400" dirty="0">
                <a:solidFill>
                  <a:schemeClr val="bg1"/>
                </a:solidFill>
                <a:latin typeface="+mj-lt"/>
                <a:ea typeface="Verdana" pitchFamily="34" charset="0"/>
                <a:cs typeface="Verdana" pitchFamily="34" charset="0"/>
              </a:rPr>
              <a:t>2022-23 October Student Data Set </a:t>
            </a:r>
            <a:endParaRPr lang="en-US" altLang="en-US" sz="2400" dirty="0">
              <a:solidFill>
                <a:schemeClr val="bg1"/>
              </a:solidFill>
              <a:latin typeface="Verdana" pitchFamily="34" charset="0"/>
              <a:ea typeface="Verdana" pitchFamily="34" charset="0"/>
              <a:cs typeface="Verdana"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1"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Slide Number Placeholder 3"/>
          <p:cNvSpPr>
            <a:spLocks noGrp="1"/>
          </p:cNvSpPr>
          <p:nvPr>
            <p:ph type="sldNum" sz="quarter" idx="12"/>
          </p:nvPr>
        </p:nvSpPr>
        <p:spPr>
          <a:xfrm>
            <a:off x="8610600" y="6400800"/>
            <a:ext cx="3810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9D64369-C8FC-442A-A76E-83C53F2BC233}" type="slidenum">
              <a:rPr lang="en-US" altLang="en-US" sz="1200" smtClean="0">
                <a:latin typeface="Verdana" pitchFamily="34" charset="0"/>
                <a:ea typeface="Verdana" pitchFamily="34" charset="0"/>
                <a:cs typeface="Verdana" pitchFamily="34" charset="0"/>
              </a:rPr>
              <a:pPr eaLnBrk="1" hangingPunct="1">
                <a:spcBef>
                  <a:spcPct val="0"/>
                </a:spcBef>
                <a:buFontTx/>
                <a:buNone/>
              </a:pPr>
              <a:t>17</a:t>
            </a:fld>
            <a:endParaRPr lang="en-US" altLang="en-US" sz="1200" dirty="0">
              <a:latin typeface="Verdana" pitchFamily="34" charset="0"/>
              <a:ea typeface="Verdana" pitchFamily="34" charset="0"/>
              <a:cs typeface="Verdana" pitchFamily="34" charset="0"/>
            </a:endParaRPr>
          </a:p>
        </p:txBody>
      </p:sp>
      <p:sp>
        <p:nvSpPr>
          <p:cNvPr id="8" name="TextBox 4"/>
          <p:cNvSpPr txBox="1">
            <a:spLocks noChangeArrowheads="1"/>
          </p:cNvSpPr>
          <p:nvPr/>
        </p:nvSpPr>
        <p:spPr bwMode="auto">
          <a:xfrm>
            <a:off x="495135" y="1752600"/>
            <a:ext cx="8178800" cy="3571683"/>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lnSpc>
                <a:spcPct val="114000"/>
              </a:lnSpc>
              <a:spcBef>
                <a:spcPts val="0"/>
              </a:spcBef>
              <a:spcAft>
                <a:spcPts val="0"/>
              </a:spcAft>
              <a:buFont typeface="Wingdings" pitchFamily="2" charset="2"/>
              <a:buChar char="§"/>
              <a:defRPr/>
            </a:pPr>
            <a:r>
              <a:rPr lang="en-US" sz="2000" dirty="0">
                <a:latin typeface="+mn-lt"/>
                <a:ea typeface="Verdana" pitchFamily="34" charset="0"/>
                <a:cs typeface="Verdana" pitchFamily="34" charset="0"/>
              </a:rPr>
              <a:t>Special Education </a:t>
            </a:r>
          </a:p>
          <a:p>
            <a:pPr marL="795338" lvl="1" indent="-331788">
              <a:lnSpc>
                <a:spcPct val="114000"/>
              </a:lnSpc>
              <a:spcBef>
                <a:spcPts val="0"/>
              </a:spcBef>
              <a:spcAft>
                <a:spcPts val="0"/>
              </a:spcAft>
              <a:buFont typeface="Wingdings" pitchFamily="2" charset="2"/>
              <a:buChar char="§"/>
              <a:defRPr/>
            </a:pPr>
            <a:r>
              <a:rPr lang="en-US" sz="2000" dirty="0">
                <a:latin typeface="+mn-lt"/>
                <a:ea typeface="Verdana" pitchFamily="34" charset="0"/>
                <a:cs typeface="Verdana" pitchFamily="34" charset="0"/>
              </a:rPr>
              <a:t>Report grade indicated in Individualized Education Plan (IEP)</a:t>
            </a:r>
          </a:p>
          <a:p>
            <a:pPr marL="795338" lvl="1" indent="-331788">
              <a:lnSpc>
                <a:spcPct val="114000"/>
              </a:lnSpc>
              <a:spcBef>
                <a:spcPts val="0"/>
              </a:spcBef>
              <a:spcAft>
                <a:spcPts val="0"/>
              </a:spcAft>
              <a:buFont typeface="Wingdings" pitchFamily="2" charset="2"/>
              <a:buChar char="§"/>
              <a:defRPr/>
            </a:pPr>
            <a:r>
              <a:rPr lang="en-US" sz="2000" dirty="0">
                <a:latin typeface="+mn-lt"/>
                <a:ea typeface="Verdana" pitchFamily="34" charset="0"/>
                <a:cs typeface="Verdana" pitchFamily="34" charset="0"/>
              </a:rPr>
              <a:t>Do not report grade by student's age</a:t>
            </a:r>
          </a:p>
          <a:p>
            <a:pPr marL="795338" lvl="1" indent="-331788">
              <a:lnSpc>
                <a:spcPct val="114000"/>
              </a:lnSpc>
              <a:spcBef>
                <a:spcPts val="0"/>
              </a:spcBef>
              <a:spcAft>
                <a:spcPts val="0"/>
              </a:spcAft>
              <a:buFont typeface="Wingdings" pitchFamily="2" charset="2"/>
              <a:buChar char="§"/>
              <a:defRPr/>
            </a:pPr>
            <a:r>
              <a:rPr lang="en-US" sz="2000" dirty="0">
                <a:latin typeface="+mn-lt"/>
                <a:ea typeface="Verdana" pitchFamily="34" charset="0"/>
                <a:cs typeface="Verdana" pitchFamily="34" charset="0"/>
              </a:rPr>
              <a:t>Do not report grade by number of years in school</a:t>
            </a:r>
          </a:p>
          <a:p>
            <a:pPr marL="52388" indent="-331788">
              <a:lnSpc>
                <a:spcPct val="114000"/>
              </a:lnSpc>
              <a:spcBef>
                <a:spcPts val="0"/>
              </a:spcBef>
              <a:spcAft>
                <a:spcPts val="0"/>
              </a:spcAft>
              <a:buFont typeface="Wingdings" pitchFamily="2" charset="2"/>
              <a:buChar char="§"/>
              <a:defRPr/>
            </a:pPr>
            <a:r>
              <a:rPr lang="en-US" sz="2000" dirty="0">
                <a:latin typeface="+mn-lt"/>
                <a:ea typeface="Verdana" pitchFamily="34" charset="0"/>
                <a:cs typeface="Verdana" pitchFamily="34" charset="0"/>
              </a:rPr>
              <a:t>Special Education (field 38)</a:t>
            </a:r>
          </a:p>
          <a:p>
            <a:pPr marL="795338" lvl="1" indent="-331788">
              <a:lnSpc>
                <a:spcPct val="114000"/>
              </a:lnSpc>
              <a:spcBef>
                <a:spcPts val="0"/>
              </a:spcBef>
              <a:spcAft>
                <a:spcPts val="0"/>
              </a:spcAft>
              <a:buFont typeface="Wingdings" pitchFamily="2" charset="2"/>
              <a:buChar char="§"/>
              <a:defRPr/>
            </a:pPr>
            <a:r>
              <a:rPr lang="en-US" sz="2000" dirty="0">
                <a:latin typeface="+mn-lt"/>
                <a:ea typeface="Verdana" pitchFamily="34" charset="0"/>
                <a:cs typeface="Verdana" pitchFamily="34" charset="0"/>
              </a:rPr>
              <a:t>Y = has IEP</a:t>
            </a:r>
          </a:p>
          <a:p>
            <a:pPr marL="795338" lvl="1" indent="-331788">
              <a:lnSpc>
                <a:spcPct val="114000"/>
              </a:lnSpc>
              <a:spcBef>
                <a:spcPts val="0"/>
              </a:spcBef>
              <a:spcAft>
                <a:spcPts val="0"/>
              </a:spcAft>
              <a:buFont typeface="Wingdings" pitchFamily="2" charset="2"/>
              <a:buChar char="§"/>
              <a:defRPr/>
            </a:pPr>
            <a:r>
              <a:rPr lang="en-US" sz="2000" dirty="0">
                <a:latin typeface="+mn-lt"/>
                <a:ea typeface="Verdana" pitchFamily="34" charset="0"/>
                <a:cs typeface="Verdana" pitchFamily="34" charset="0"/>
              </a:rPr>
              <a:t>E = exited IEP and transferred to Regular Ed this school year</a:t>
            </a:r>
          </a:p>
          <a:p>
            <a:pPr marL="795338" lvl="1" indent="-331788">
              <a:lnSpc>
                <a:spcPct val="114000"/>
              </a:lnSpc>
              <a:spcBef>
                <a:spcPts val="0"/>
              </a:spcBef>
              <a:spcAft>
                <a:spcPts val="0"/>
              </a:spcAft>
              <a:buFont typeface="Wingdings" pitchFamily="2" charset="2"/>
              <a:buChar char="§"/>
              <a:defRPr/>
            </a:pPr>
            <a:r>
              <a:rPr lang="en-US" sz="2000" dirty="0">
                <a:latin typeface="+mn-lt"/>
                <a:ea typeface="Verdana" pitchFamily="34" charset="0"/>
                <a:cs typeface="Verdana" pitchFamily="34" charset="0"/>
              </a:rPr>
              <a:t>N = no IEP</a:t>
            </a:r>
          </a:p>
          <a:p>
            <a:pPr marL="52388" indent="-331788">
              <a:lnSpc>
                <a:spcPct val="114000"/>
              </a:lnSpc>
              <a:spcBef>
                <a:spcPts val="0"/>
              </a:spcBef>
              <a:spcAft>
                <a:spcPts val="0"/>
              </a:spcAft>
              <a:buFont typeface="Wingdings" pitchFamily="2" charset="2"/>
              <a:buChar char="§"/>
              <a:defRPr/>
            </a:pPr>
            <a:r>
              <a:rPr lang="en-US" sz="2000" dirty="0">
                <a:latin typeface="+mn-lt"/>
                <a:ea typeface="Verdana" pitchFamily="34" charset="0"/>
                <a:cs typeface="Verdana" pitchFamily="34" charset="0"/>
              </a:rPr>
              <a:t>Students taking the PASA should be indicated with A in field 212 and PASA testing agency (field )</a:t>
            </a:r>
          </a:p>
        </p:txBody>
      </p:sp>
      <p:sp>
        <p:nvSpPr>
          <p:cNvPr id="7" name="Title 2"/>
          <p:cNvSpPr>
            <a:spLocks noGrp="1"/>
          </p:cNvSpPr>
          <p:nvPr>
            <p:ph type="ctrTitle"/>
          </p:nvPr>
        </p:nvSpPr>
        <p:spPr>
          <a:xfrm>
            <a:off x="457200" y="1106488"/>
            <a:ext cx="2707574" cy="798511"/>
          </a:xfrm>
        </p:spPr>
        <p:txBody>
          <a:bodyPr/>
          <a:lstStyle/>
          <a:p>
            <a:pPr algn="l"/>
            <a:r>
              <a:rPr lang="en-US" sz="2000" b="1" dirty="0">
                <a:solidFill>
                  <a:schemeClr val="tx1"/>
                </a:solidFill>
              </a:rPr>
              <a:t>What is reported?</a:t>
            </a: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400" dirty="0">
                <a:solidFill>
                  <a:schemeClr val="bg1"/>
                </a:solidFill>
                <a:latin typeface="+mj-lt"/>
                <a:ea typeface="Verdana" pitchFamily="34" charset="0"/>
                <a:cs typeface="Verdana" pitchFamily="34" charset="0"/>
              </a:rPr>
              <a:t>2022-23 October Student Data Set </a:t>
            </a:r>
            <a:endParaRPr lang="en-US" altLang="en-US" sz="2400" dirty="0">
              <a:solidFill>
                <a:schemeClr val="bg1"/>
              </a:solidFill>
              <a:latin typeface="Verdana" pitchFamily="34" charset="0"/>
              <a:ea typeface="Verdana" pitchFamily="34" charset="0"/>
              <a:cs typeface="Verdana"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1"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Slide Number Placeholder 3"/>
          <p:cNvSpPr>
            <a:spLocks noGrp="1"/>
          </p:cNvSpPr>
          <p:nvPr>
            <p:ph type="sldNum" sz="quarter" idx="12"/>
          </p:nvPr>
        </p:nvSpPr>
        <p:spPr>
          <a:xfrm>
            <a:off x="8610600" y="6400800"/>
            <a:ext cx="3810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9D64369-C8FC-442A-A76E-83C53F2BC233}" type="slidenum">
              <a:rPr lang="en-US" altLang="en-US" sz="1200" smtClean="0">
                <a:latin typeface="Verdana" pitchFamily="34" charset="0"/>
                <a:ea typeface="Verdana" pitchFamily="34" charset="0"/>
                <a:cs typeface="Verdana" pitchFamily="34" charset="0"/>
              </a:rPr>
              <a:pPr eaLnBrk="1" hangingPunct="1">
                <a:spcBef>
                  <a:spcPct val="0"/>
                </a:spcBef>
                <a:buFontTx/>
                <a:buNone/>
              </a:pPr>
              <a:t>18</a:t>
            </a:fld>
            <a:endParaRPr lang="en-US" altLang="en-US" sz="1200" dirty="0">
              <a:latin typeface="Verdana" pitchFamily="34" charset="0"/>
              <a:ea typeface="Verdana" pitchFamily="34" charset="0"/>
              <a:cs typeface="Verdana" pitchFamily="34" charset="0"/>
            </a:endParaRPr>
          </a:p>
        </p:txBody>
      </p:sp>
      <p:sp>
        <p:nvSpPr>
          <p:cNvPr id="8" name="TextBox 4"/>
          <p:cNvSpPr txBox="1">
            <a:spLocks noChangeArrowheads="1"/>
          </p:cNvSpPr>
          <p:nvPr/>
        </p:nvSpPr>
        <p:spPr bwMode="auto">
          <a:xfrm>
            <a:off x="495135" y="1752600"/>
            <a:ext cx="8178800" cy="4273414"/>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114000"/>
              </a:lnSpc>
              <a:spcBef>
                <a:spcPts val="0"/>
              </a:spcBef>
              <a:spcAft>
                <a:spcPts val="0"/>
              </a:spcAft>
              <a:defRPr/>
            </a:pPr>
            <a:r>
              <a:rPr lang="en-US" sz="2000" dirty="0">
                <a:latin typeface="+mn-lt"/>
                <a:ea typeface="Verdana" pitchFamily="34" charset="0"/>
                <a:cs typeface="Verdana" pitchFamily="34" charset="0"/>
              </a:rPr>
              <a:t>English Learners (EL)</a:t>
            </a:r>
          </a:p>
          <a:p>
            <a:pPr marL="342900" indent="-342900">
              <a:lnSpc>
                <a:spcPct val="114000"/>
              </a:lnSpc>
              <a:spcBef>
                <a:spcPts val="0"/>
              </a:spcBef>
              <a:spcAft>
                <a:spcPts val="0"/>
              </a:spcAft>
              <a:buFont typeface="Wingdings" pitchFamily="2" charset="2"/>
              <a:buChar char="§"/>
              <a:defRPr/>
            </a:pPr>
            <a:r>
              <a:rPr lang="en-US" sz="2000" dirty="0">
                <a:latin typeface="+mn-lt"/>
                <a:ea typeface="Verdana" pitchFamily="34" charset="0"/>
                <a:cs typeface="Verdana" pitchFamily="34" charset="0"/>
              </a:rPr>
              <a:t>EL Status (field 41)</a:t>
            </a:r>
          </a:p>
          <a:p>
            <a:pPr marL="1085850" lvl="1" indent="-342900">
              <a:lnSpc>
                <a:spcPct val="114000"/>
              </a:lnSpc>
              <a:spcBef>
                <a:spcPts val="0"/>
              </a:spcBef>
              <a:spcAft>
                <a:spcPts val="0"/>
              </a:spcAft>
              <a:buFont typeface="Wingdings" pitchFamily="2" charset="2"/>
              <a:buChar char="§"/>
              <a:defRPr/>
            </a:pPr>
            <a:r>
              <a:rPr lang="en-US" sz="2000" dirty="0">
                <a:latin typeface="+mn-lt"/>
                <a:ea typeface="Verdana" pitchFamily="34" charset="0"/>
                <a:cs typeface="Verdana" pitchFamily="34" charset="0"/>
              </a:rPr>
              <a:t>01 – current EL, not LIFE</a:t>
            </a:r>
          </a:p>
          <a:p>
            <a:pPr marL="1085850" lvl="1" indent="-342900">
              <a:lnSpc>
                <a:spcPct val="114000"/>
              </a:lnSpc>
              <a:spcBef>
                <a:spcPts val="0"/>
              </a:spcBef>
              <a:spcAft>
                <a:spcPts val="0"/>
              </a:spcAft>
              <a:buFont typeface="Wingdings" pitchFamily="2" charset="2"/>
              <a:buChar char="§"/>
              <a:defRPr/>
            </a:pPr>
            <a:r>
              <a:rPr lang="en-US" sz="2000" dirty="0">
                <a:latin typeface="+mn-lt"/>
                <a:ea typeface="Verdana" pitchFamily="34" charset="0"/>
                <a:cs typeface="Verdana" pitchFamily="34" charset="0"/>
              </a:rPr>
              <a:t>06 – current EL, LIFE (Limited or interrupted formal education)</a:t>
            </a:r>
          </a:p>
          <a:p>
            <a:pPr marL="1085850" lvl="1" indent="-342900">
              <a:lnSpc>
                <a:spcPct val="114000"/>
              </a:lnSpc>
              <a:spcBef>
                <a:spcPts val="0"/>
              </a:spcBef>
              <a:spcAft>
                <a:spcPts val="0"/>
              </a:spcAft>
              <a:buFont typeface="Wingdings" pitchFamily="2" charset="2"/>
              <a:buChar char="§"/>
              <a:defRPr/>
            </a:pPr>
            <a:r>
              <a:rPr lang="en-US" sz="2000" dirty="0">
                <a:latin typeface="+mn-lt"/>
                <a:ea typeface="Verdana" pitchFamily="34" charset="0"/>
                <a:cs typeface="Verdana" pitchFamily="34" charset="0"/>
              </a:rPr>
              <a:t>03 – former EL, exited, and in 1st year of monitoring</a:t>
            </a:r>
          </a:p>
          <a:p>
            <a:pPr marL="1085850" lvl="1" indent="-342900">
              <a:lnSpc>
                <a:spcPct val="114000"/>
              </a:lnSpc>
              <a:spcBef>
                <a:spcPts val="0"/>
              </a:spcBef>
              <a:spcAft>
                <a:spcPts val="0"/>
              </a:spcAft>
              <a:buFont typeface="Wingdings" pitchFamily="2" charset="2"/>
              <a:buChar char="§"/>
              <a:defRPr/>
            </a:pPr>
            <a:r>
              <a:rPr lang="en-US" sz="2000" dirty="0">
                <a:latin typeface="+mn-lt"/>
                <a:ea typeface="Verdana" pitchFamily="34" charset="0"/>
                <a:cs typeface="Verdana" pitchFamily="34" charset="0"/>
              </a:rPr>
              <a:t>04 – former EL, exited, and in 2nd year of monitoring</a:t>
            </a:r>
          </a:p>
          <a:p>
            <a:pPr marL="1085850" lvl="1" indent="-342900">
              <a:lnSpc>
                <a:spcPct val="114000"/>
              </a:lnSpc>
              <a:spcBef>
                <a:spcPts val="0"/>
              </a:spcBef>
              <a:spcAft>
                <a:spcPts val="0"/>
              </a:spcAft>
              <a:buFont typeface="Wingdings" pitchFamily="2" charset="2"/>
              <a:buChar char="§"/>
              <a:defRPr/>
            </a:pPr>
            <a:r>
              <a:rPr lang="en-US" sz="2000" dirty="0">
                <a:latin typeface="+mn-lt"/>
                <a:ea typeface="Verdana" pitchFamily="34" charset="0"/>
                <a:cs typeface="Verdana" pitchFamily="34" charset="0"/>
              </a:rPr>
              <a:t>05 – former EL, exited, and no longer monitored</a:t>
            </a:r>
          </a:p>
          <a:p>
            <a:pPr marL="1085850" lvl="1" indent="-342900">
              <a:lnSpc>
                <a:spcPct val="114000"/>
              </a:lnSpc>
              <a:spcBef>
                <a:spcPts val="0"/>
              </a:spcBef>
              <a:spcAft>
                <a:spcPts val="0"/>
              </a:spcAft>
              <a:buFont typeface="Wingdings" pitchFamily="2" charset="2"/>
              <a:buChar char="§"/>
              <a:defRPr/>
            </a:pPr>
            <a:r>
              <a:rPr lang="en-US" sz="2000" dirty="0">
                <a:latin typeface="+mn-lt"/>
                <a:ea typeface="Verdana" pitchFamily="34" charset="0"/>
                <a:cs typeface="Verdana" pitchFamily="34" charset="0"/>
              </a:rPr>
              <a:t>07- former EL, exited, and in 3rd year of monitoring</a:t>
            </a:r>
          </a:p>
          <a:p>
            <a:pPr marL="1085850" lvl="1" indent="-342900">
              <a:lnSpc>
                <a:spcPct val="114000"/>
              </a:lnSpc>
              <a:spcBef>
                <a:spcPts val="0"/>
              </a:spcBef>
              <a:spcAft>
                <a:spcPts val="0"/>
              </a:spcAft>
              <a:buFont typeface="Wingdings" pitchFamily="2" charset="2"/>
              <a:buChar char="§"/>
              <a:defRPr/>
            </a:pPr>
            <a:r>
              <a:rPr lang="en-US" sz="2000" dirty="0">
                <a:latin typeface="+mn-lt"/>
                <a:ea typeface="Verdana" pitchFamily="34" charset="0"/>
                <a:cs typeface="Verdana" pitchFamily="34" charset="0"/>
              </a:rPr>
              <a:t>08- former EL, exited, and in 4th year of monitoring</a:t>
            </a:r>
          </a:p>
          <a:p>
            <a:pPr marL="1085850" lvl="1" indent="-342900">
              <a:lnSpc>
                <a:spcPct val="114000"/>
              </a:lnSpc>
              <a:spcBef>
                <a:spcPts val="0"/>
              </a:spcBef>
              <a:spcAft>
                <a:spcPts val="0"/>
              </a:spcAft>
              <a:buFont typeface="Wingdings" pitchFamily="2" charset="2"/>
              <a:buChar char="§"/>
              <a:defRPr/>
            </a:pPr>
            <a:r>
              <a:rPr lang="en-US" sz="2000" dirty="0">
                <a:latin typeface="+mn-lt"/>
                <a:ea typeface="Verdana" pitchFamily="34" charset="0"/>
                <a:cs typeface="Verdana" pitchFamily="34" charset="0"/>
              </a:rPr>
              <a:t>99 – never EL</a:t>
            </a:r>
          </a:p>
          <a:p>
            <a:pPr marL="1085850" lvl="1" indent="-342900">
              <a:lnSpc>
                <a:spcPct val="114000"/>
              </a:lnSpc>
              <a:spcBef>
                <a:spcPts val="0"/>
              </a:spcBef>
              <a:spcAft>
                <a:spcPts val="0"/>
              </a:spcAft>
              <a:buFont typeface="Wingdings" pitchFamily="2" charset="2"/>
              <a:buChar char="§"/>
              <a:defRPr/>
            </a:pPr>
            <a:endParaRPr lang="en-US" sz="2000" dirty="0">
              <a:latin typeface="+mn-lt"/>
              <a:ea typeface="Verdana" pitchFamily="34" charset="0"/>
              <a:cs typeface="Verdana" pitchFamily="34" charset="0"/>
            </a:endParaRPr>
          </a:p>
        </p:txBody>
      </p:sp>
      <p:sp>
        <p:nvSpPr>
          <p:cNvPr id="7" name="Title 2"/>
          <p:cNvSpPr>
            <a:spLocks noGrp="1"/>
          </p:cNvSpPr>
          <p:nvPr>
            <p:ph type="ctrTitle"/>
          </p:nvPr>
        </p:nvSpPr>
        <p:spPr>
          <a:xfrm>
            <a:off x="457200" y="1106488"/>
            <a:ext cx="2707574" cy="798511"/>
          </a:xfrm>
        </p:spPr>
        <p:txBody>
          <a:bodyPr/>
          <a:lstStyle/>
          <a:p>
            <a:pPr algn="l"/>
            <a:r>
              <a:rPr lang="en-US" sz="2000" b="1" dirty="0">
                <a:solidFill>
                  <a:schemeClr val="tx1"/>
                </a:solidFill>
              </a:rPr>
              <a:t>What is reported?</a:t>
            </a: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400" dirty="0">
                <a:solidFill>
                  <a:schemeClr val="bg1"/>
                </a:solidFill>
                <a:latin typeface="+mj-lt"/>
                <a:ea typeface="Verdana" pitchFamily="34" charset="0"/>
                <a:cs typeface="Verdana" pitchFamily="34" charset="0"/>
              </a:rPr>
              <a:t>2022-23 October Student Data Set </a:t>
            </a:r>
            <a:endParaRPr lang="en-US" altLang="en-US" sz="2400" dirty="0">
              <a:solidFill>
                <a:schemeClr val="bg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8548471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1"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Slide Number Placeholder 3"/>
          <p:cNvSpPr>
            <a:spLocks noGrp="1"/>
          </p:cNvSpPr>
          <p:nvPr>
            <p:ph type="sldNum" sz="quarter" idx="12"/>
          </p:nvPr>
        </p:nvSpPr>
        <p:spPr>
          <a:xfrm>
            <a:off x="8610600" y="6400800"/>
            <a:ext cx="3810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9D64369-C8FC-442A-A76E-83C53F2BC233}" type="slidenum">
              <a:rPr lang="en-US" altLang="en-US" sz="1200" smtClean="0">
                <a:latin typeface="Verdana" pitchFamily="34" charset="0"/>
                <a:ea typeface="Verdana" pitchFamily="34" charset="0"/>
                <a:cs typeface="Verdana" pitchFamily="34" charset="0"/>
              </a:rPr>
              <a:pPr eaLnBrk="1" hangingPunct="1">
                <a:spcBef>
                  <a:spcPct val="0"/>
                </a:spcBef>
                <a:buFontTx/>
                <a:buNone/>
              </a:pPr>
              <a:t>19</a:t>
            </a:fld>
            <a:endParaRPr lang="en-US" altLang="en-US" sz="1200" dirty="0">
              <a:latin typeface="Verdana" pitchFamily="34" charset="0"/>
              <a:ea typeface="Verdana" pitchFamily="34" charset="0"/>
              <a:cs typeface="Verdana" pitchFamily="34" charset="0"/>
            </a:endParaRPr>
          </a:p>
        </p:txBody>
      </p:sp>
      <p:sp>
        <p:nvSpPr>
          <p:cNvPr id="8" name="TextBox 4"/>
          <p:cNvSpPr txBox="1">
            <a:spLocks noChangeArrowheads="1"/>
          </p:cNvSpPr>
          <p:nvPr/>
        </p:nvSpPr>
        <p:spPr bwMode="auto">
          <a:xfrm>
            <a:off x="495135" y="1752600"/>
            <a:ext cx="8178800" cy="4273414"/>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114000"/>
              </a:lnSpc>
              <a:spcBef>
                <a:spcPts val="0"/>
              </a:spcBef>
              <a:spcAft>
                <a:spcPts val="0"/>
              </a:spcAft>
              <a:defRPr/>
            </a:pPr>
            <a:r>
              <a:rPr lang="en-US" sz="2000" dirty="0">
                <a:latin typeface="+mn-lt"/>
                <a:ea typeface="Verdana" pitchFamily="34" charset="0"/>
                <a:cs typeface="Verdana" pitchFamily="34" charset="0"/>
              </a:rPr>
              <a:t>English Learners (EL)</a:t>
            </a:r>
          </a:p>
          <a:p>
            <a:pPr marL="342900" indent="-342900">
              <a:lnSpc>
                <a:spcPct val="114000"/>
              </a:lnSpc>
              <a:spcBef>
                <a:spcPts val="0"/>
              </a:spcBef>
              <a:spcAft>
                <a:spcPts val="0"/>
              </a:spcAft>
              <a:buFont typeface="Wingdings" pitchFamily="2" charset="2"/>
              <a:buChar char="§"/>
              <a:defRPr/>
            </a:pPr>
            <a:r>
              <a:rPr lang="en-US" sz="2000" dirty="0">
                <a:latin typeface="+mn-lt"/>
                <a:ea typeface="Verdana" pitchFamily="34" charset="0"/>
                <a:cs typeface="Verdana" pitchFamily="34" charset="0"/>
              </a:rPr>
              <a:t>LIEP Program Type (Language Instruction Education Program) (field 45)</a:t>
            </a:r>
          </a:p>
          <a:p>
            <a:pPr marL="1085850" lvl="1" indent="-342900">
              <a:lnSpc>
                <a:spcPct val="114000"/>
              </a:lnSpc>
              <a:spcBef>
                <a:spcPts val="0"/>
              </a:spcBef>
              <a:spcAft>
                <a:spcPts val="0"/>
              </a:spcAft>
              <a:buFont typeface="Wingdings" pitchFamily="2" charset="2"/>
              <a:buChar char="§"/>
              <a:defRPr/>
            </a:pPr>
            <a:r>
              <a:rPr lang="en-US" sz="2000" dirty="0">
                <a:latin typeface="+mn-lt"/>
                <a:ea typeface="Verdana" pitchFamily="34" charset="0"/>
                <a:cs typeface="Verdana" pitchFamily="34" charset="0"/>
              </a:rPr>
              <a:t>21-Mixed Bilingual</a:t>
            </a:r>
          </a:p>
          <a:p>
            <a:pPr marL="1085850" lvl="1" indent="-342900">
              <a:lnSpc>
                <a:spcPct val="114000"/>
              </a:lnSpc>
              <a:spcBef>
                <a:spcPts val="0"/>
              </a:spcBef>
              <a:spcAft>
                <a:spcPts val="0"/>
              </a:spcAft>
              <a:buFont typeface="Wingdings" pitchFamily="2" charset="2"/>
              <a:buChar char="§"/>
              <a:defRPr/>
            </a:pPr>
            <a:r>
              <a:rPr lang="en-US" sz="2000" dirty="0">
                <a:latin typeface="+mn-lt"/>
                <a:ea typeface="Verdana" pitchFamily="34" charset="0"/>
                <a:cs typeface="Verdana" pitchFamily="34" charset="0"/>
              </a:rPr>
              <a:t>22-EL Bilingual</a:t>
            </a:r>
          </a:p>
          <a:p>
            <a:pPr marL="1085850" lvl="1" indent="-342900">
              <a:lnSpc>
                <a:spcPct val="114000"/>
              </a:lnSpc>
              <a:spcBef>
                <a:spcPts val="0"/>
              </a:spcBef>
              <a:spcAft>
                <a:spcPts val="0"/>
              </a:spcAft>
              <a:buFont typeface="Wingdings" pitchFamily="2" charset="2"/>
              <a:buChar char="§"/>
              <a:defRPr/>
            </a:pPr>
            <a:r>
              <a:rPr lang="en-US" sz="2000" dirty="0">
                <a:latin typeface="+mn-lt"/>
                <a:ea typeface="Verdana" pitchFamily="34" charset="0"/>
                <a:cs typeface="Verdana" pitchFamily="34" charset="0"/>
              </a:rPr>
              <a:t>23-EL Specific Transitional Instruction</a:t>
            </a:r>
          </a:p>
          <a:p>
            <a:pPr marL="1085850" lvl="1" indent="-342900">
              <a:lnSpc>
                <a:spcPct val="114000"/>
              </a:lnSpc>
              <a:spcBef>
                <a:spcPts val="0"/>
              </a:spcBef>
              <a:spcAft>
                <a:spcPts val="0"/>
              </a:spcAft>
              <a:buFont typeface="Wingdings" pitchFamily="2" charset="2"/>
              <a:buChar char="§"/>
              <a:defRPr/>
            </a:pPr>
            <a:r>
              <a:rPr lang="en-US" sz="2000" dirty="0">
                <a:latin typeface="+mn-lt"/>
                <a:ea typeface="Verdana" pitchFamily="34" charset="0"/>
                <a:cs typeface="Verdana" pitchFamily="34" charset="0"/>
              </a:rPr>
              <a:t>24-Mixed Classes with Native Language Support</a:t>
            </a:r>
          </a:p>
          <a:p>
            <a:pPr marL="1085850" lvl="1" indent="-342900">
              <a:lnSpc>
                <a:spcPct val="114000"/>
              </a:lnSpc>
              <a:spcBef>
                <a:spcPts val="0"/>
              </a:spcBef>
              <a:spcAft>
                <a:spcPts val="0"/>
              </a:spcAft>
              <a:buFont typeface="Wingdings" pitchFamily="2" charset="2"/>
              <a:buChar char="§"/>
              <a:defRPr/>
            </a:pPr>
            <a:r>
              <a:rPr lang="en-US" sz="2000" dirty="0">
                <a:latin typeface="+mn-lt"/>
                <a:ea typeface="Verdana" pitchFamily="34" charset="0"/>
                <a:cs typeface="Verdana" pitchFamily="34" charset="0"/>
              </a:rPr>
              <a:t>25-EL Specific English-only</a:t>
            </a:r>
          </a:p>
          <a:p>
            <a:pPr marL="1085850" lvl="1" indent="-342900">
              <a:lnSpc>
                <a:spcPct val="114000"/>
              </a:lnSpc>
              <a:spcBef>
                <a:spcPts val="0"/>
              </a:spcBef>
              <a:spcAft>
                <a:spcPts val="0"/>
              </a:spcAft>
              <a:buFont typeface="Wingdings" pitchFamily="2" charset="2"/>
              <a:buChar char="§"/>
              <a:defRPr/>
            </a:pPr>
            <a:r>
              <a:rPr lang="en-US" sz="2000" dirty="0">
                <a:latin typeface="+mn-lt"/>
                <a:ea typeface="Verdana" pitchFamily="34" charset="0"/>
                <a:cs typeface="Verdana" pitchFamily="34" charset="0"/>
              </a:rPr>
              <a:t>26-Mixed Classes with English-only Support</a:t>
            </a:r>
          </a:p>
          <a:p>
            <a:pPr marL="1085850" lvl="1" indent="-342900">
              <a:lnSpc>
                <a:spcPct val="114000"/>
              </a:lnSpc>
              <a:spcBef>
                <a:spcPts val="0"/>
              </a:spcBef>
              <a:spcAft>
                <a:spcPts val="0"/>
              </a:spcAft>
              <a:buFont typeface="Wingdings" pitchFamily="2" charset="2"/>
              <a:buChar char="§"/>
              <a:defRPr/>
            </a:pPr>
            <a:r>
              <a:rPr lang="en-US" sz="2000" dirty="0">
                <a:latin typeface="+mn-lt"/>
                <a:ea typeface="Verdana" pitchFamily="34" charset="0"/>
                <a:cs typeface="Verdana" pitchFamily="34" charset="0"/>
              </a:rPr>
              <a:t>27-Parental refusal-mixed classes with English-only support</a:t>
            </a:r>
          </a:p>
          <a:p>
            <a:pPr marL="1085850" lvl="1" indent="-342900">
              <a:lnSpc>
                <a:spcPct val="114000"/>
              </a:lnSpc>
              <a:spcBef>
                <a:spcPts val="0"/>
              </a:spcBef>
              <a:spcAft>
                <a:spcPts val="0"/>
              </a:spcAft>
              <a:buFont typeface="Wingdings" pitchFamily="2" charset="2"/>
              <a:buChar char="§"/>
              <a:defRPr/>
            </a:pPr>
            <a:r>
              <a:rPr lang="en-US" sz="2000" dirty="0">
                <a:latin typeface="+mn-lt"/>
                <a:ea typeface="Verdana" pitchFamily="34" charset="0"/>
                <a:cs typeface="Verdana" pitchFamily="34" charset="0"/>
              </a:rPr>
              <a:t>98-No official program-services provided by another entity</a:t>
            </a:r>
          </a:p>
          <a:p>
            <a:pPr marL="1085850" lvl="1" indent="-342900">
              <a:lnSpc>
                <a:spcPct val="114000"/>
              </a:lnSpc>
              <a:spcBef>
                <a:spcPts val="0"/>
              </a:spcBef>
              <a:spcAft>
                <a:spcPts val="0"/>
              </a:spcAft>
              <a:buFont typeface="Wingdings" pitchFamily="2" charset="2"/>
              <a:buChar char="§"/>
              <a:defRPr/>
            </a:pPr>
            <a:endParaRPr lang="en-US" sz="2000" dirty="0">
              <a:latin typeface="+mn-lt"/>
              <a:ea typeface="Verdana" pitchFamily="34" charset="0"/>
              <a:cs typeface="Verdana" pitchFamily="34" charset="0"/>
            </a:endParaRPr>
          </a:p>
        </p:txBody>
      </p:sp>
      <p:sp>
        <p:nvSpPr>
          <p:cNvPr id="7" name="Title 2"/>
          <p:cNvSpPr>
            <a:spLocks noGrp="1"/>
          </p:cNvSpPr>
          <p:nvPr>
            <p:ph type="ctrTitle"/>
          </p:nvPr>
        </p:nvSpPr>
        <p:spPr>
          <a:xfrm>
            <a:off x="457200" y="1106488"/>
            <a:ext cx="2707574" cy="798511"/>
          </a:xfrm>
        </p:spPr>
        <p:txBody>
          <a:bodyPr/>
          <a:lstStyle/>
          <a:p>
            <a:pPr algn="l"/>
            <a:r>
              <a:rPr lang="en-US" sz="2000" b="1" dirty="0">
                <a:solidFill>
                  <a:schemeClr val="tx1"/>
                </a:solidFill>
              </a:rPr>
              <a:t>What is reported?</a:t>
            </a: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400" dirty="0">
                <a:solidFill>
                  <a:schemeClr val="bg1"/>
                </a:solidFill>
                <a:latin typeface="+mj-lt"/>
                <a:ea typeface="Verdana" pitchFamily="34" charset="0"/>
                <a:cs typeface="Verdana" pitchFamily="34" charset="0"/>
              </a:rPr>
              <a:t>2022-23 October Student Data Set </a:t>
            </a:r>
            <a:endParaRPr lang="en-US" altLang="en-US" sz="2400" dirty="0">
              <a:solidFill>
                <a:schemeClr val="bg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490225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Slide Number Placeholder 3"/>
          <p:cNvSpPr>
            <a:spLocks noGrp="1"/>
          </p:cNvSpPr>
          <p:nvPr>
            <p:ph type="sldNum" sz="quarter" idx="12"/>
          </p:nvPr>
        </p:nvSpPr>
        <p:spPr>
          <a:xfrm>
            <a:off x="6858000" y="6377792"/>
            <a:ext cx="2133600" cy="47625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6E4ED3E2-59B4-4800-8A3E-DAF4F08C6972}" type="slidenum">
              <a:rPr lang="en-US" altLang="en-US" sz="1200" smtClean="0">
                <a:latin typeface="+mj-lt"/>
                <a:ea typeface="Verdana" pitchFamily="34" charset="0"/>
                <a:cs typeface="Verdana" pitchFamily="34" charset="0"/>
              </a:rPr>
              <a:pPr eaLnBrk="1" hangingPunct="1">
                <a:spcBef>
                  <a:spcPct val="0"/>
                </a:spcBef>
                <a:buFontTx/>
                <a:buNone/>
              </a:pPr>
              <a:t>2</a:t>
            </a:fld>
            <a:endParaRPr lang="en-US" altLang="en-US" sz="1200" dirty="0">
              <a:latin typeface="+mj-lt"/>
              <a:ea typeface="Verdana" pitchFamily="34" charset="0"/>
              <a:cs typeface="Verdana" pitchFamily="34" charset="0"/>
            </a:endParaRPr>
          </a:p>
        </p:txBody>
      </p:sp>
      <p:pic>
        <p:nvPicPr>
          <p:cNvPr id="3074"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Content Placeholder 3"/>
          <p:cNvSpPr>
            <a:spLocks noGrp="1"/>
          </p:cNvSpPr>
          <p:nvPr>
            <p:ph sz="quarter" idx="4"/>
          </p:nvPr>
        </p:nvSpPr>
        <p:spPr/>
        <p:txBody>
          <a:bodyPr/>
          <a:lstStyle/>
          <a:p>
            <a:pPr lvl="0">
              <a:buFont typeface="Wingdings" panose="05000000000000000000" pitchFamily="2" charset="2"/>
              <a:buChar char="§"/>
              <a:defRPr/>
            </a:pPr>
            <a:r>
              <a:rPr lang="en-US" sz="2000" dirty="0">
                <a:solidFill>
                  <a:srgbClr val="000000"/>
                </a:solidFill>
              </a:rPr>
              <a:t>Common Errors</a:t>
            </a:r>
          </a:p>
          <a:p>
            <a:pPr>
              <a:buFont typeface="Wingdings" pitchFamily="2" charset="2"/>
              <a:buChar char="§"/>
            </a:pPr>
            <a:endParaRPr lang="en-US" altLang="en-US" sz="2000" dirty="0"/>
          </a:p>
          <a:p>
            <a:pPr>
              <a:buFont typeface="Wingdings" pitchFamily="2" charset="2"/>
              <a:buChar char="§"/>
            </a:pPr>
            <a:r>
              <a:rPr lang="en-US" altLang="en-US" sz="2000" dirty="0"/>
              <a:t>Data Quality Engine Rules</a:t>
            </a:r>
          </a:p>
          <a:p>
            <a:pPr>
              <a:buFont typeface="Wingdings" pitchFamily="2" charset="2"/>
              <a:buChar char="§"/>
            </a:pPr>
            <a:endParaRPr lang="en-US" altLang="en-US" sz="2000" dirty="0"/>
          </a:p>
          <a:p>
            <a:pPr>
              <a:buFont typeface="Wingdings" pitchFamily="2" charset="2"/>
              <a:buChar char="§"/>
            </a:pPr>
            <a:r>
              <a:rPr lang="en-US" altLang="en-US" sz="2000" dirty="0"/>
              <a:t>Frequently Asked Questions</a:t>
            </a:r>
          </a:p>
          <a:p>
            <a:pPr marL="0" indent="0">
              <a:buNone/>
            </a:pPr>
            <a:endParaRPr lang="en-US" altLang="en-US" sz="2000" dirty="0"/>
          </a:p>
          <a:p>
            <a:pPr>
              <a:buFont typeface="Wingdings" pitchFamily="2" charset="2"/>
              <a:buChar char="§"/>
            </a:pPr>
            <a:r>
              <a:rPr lang="en-US" altLang="en-US" sz="2000" dirty="0"/>
              <a:t>Contact Information</a:t>
            </a:r>
          </a:p>
          <a:p>
            <a:pPr>
              <a:buFont typeface="Wingdings" pitchFamily="2" charset="2"/>
              <a:buChar char="§"/>
            </a:pPr>
            <a:endParaRPr lang="en-US" altLang="en-US" sz="2000" dirty="0"/>
          </a:p>
          <a:p>
            <a:pPr marL="0" indent="0">
              <a:buNone/>
            </a:pPr>
            <a:endParaRPr lang="en-US" altLang="en-US" sz="2000" dirty="0"/>
          </a:p>
        </p:txBody>
      </p:sp>
      <p:sp>
        <p:nvSpPr>
          <p:cNvPr id="3" name="Content Placeholder 2"/>
          <p:cNvSpPr>
            <a:spLocks noGrp="1"/>
          </p:cNvSpPr>
          <p:nvPr>
            <p:ph sz="half" idx="2"/>
          </p:nvPr>
        </p:nvSpPr>
        <p:spPr>
          <a:xfrm>
            <a:off x="457200" y="2174875"/>
            <a:ext cx="3902075" cy="3951288"/>
          </a:xfrm>
        </p:spPr>
        <p:txBody>
          <a:bodyPr/>
          <a:lstStyle/>
          <a:p>
            <a:pPr>
              <a:buFont typeface="Wingdings" panose="05000000000000000000" pitchFamily="2" charset="2"/>
              <a:buChar char="§"/>
              <a:defRPr/>
            </a:pPr>
            <a:r>
              <a:rPr lang="en-US" sz="2000" dirty="0"/>
              <a:t>October Student Templates</a:t>
            </a:r>
          </a:p>
          <a:p>
            <a:pPr>
              <a:buFont typeface="Wingdings" panose="05000000000000000000" pitchFamily="2" charset="2"/>
              <a:buChar char="§"/>
              <a:defRPr/>
            </a:pPr>
            <a:endParaRPr lang="en-US" sz="2000" dirty="0"/>
          </a:p>
          <a:p>
            <a:pPr>
              <a:buFont typeface="Wingdings" panose="05000000000000000000" pitchFamily="2" charset="2"/>
              <a:buChar char="§"/>
              <a:defRPr/>
            </a:pPr>
            <a:r>
              <a:rPr lang="en-US" sz="2000" dirty="0"/>
              <a:t>Who, What, Why, and When of Data Collection</a:t>
            </a:r>
          </a:p>
          <a:p>
            <a:pPr>
              <a:buFont typeface="Wingdings" panose="05000000000000000000" pitchFamily="2" charset="2"/>
              <a:buChar char="§"/>
              <a:defRPr/>
            </a:pPr>
            <a:endParaRPr lang="en-US" sz="2000" dirty="0"/>
          </a:p>
          <a:p>
            <a:pPr>
              <a:buFont typeface="Wingdings" panose="05000000000000000000" pitchFamily="2" charset="2"/>
              <a:buChar char="§"/>
              <a:defRPr/>
            </a:pPr>
            <a:r>
              <a:rPr lang="en-US" sz="2000" dirty="0"/>
              <a:t>PIMS Reports</a:t>
            </a:r>
          </a:p>
          <a:p>
            <a:pPr>
              <a:buFont typeface="Wingdings" panose="05000000000000000000" pitchFamily="2" charset="2"/>
              <a:buChar char="§"/>
              <a:defRPr/>
            </a:pPr>
            <a:endParaRPr lang="en-US" sz="2000" dirty="0"/>
          </a:p>
          <a:p>
            <a:pPr>
              <a:buFont typeface="Wingdings" panose="05000000000000000000" pitchFamily="2" charset="2"/>
              <a:buChar char="§"/>
              <a:defRPr/>
            </a:pPr>
            <a:r>
              <a:rPr lang="en-US" sz="2000" dirty="0"/>
              <a:t>What’s New for 2022-23</a:t>
            </a:r>
          </a:p>
          <a:p>
            <a:pPr>
              <a:buFont typeface="Wingdings" panose="05000000000000000000" pitchFamily="2" charset="2"/>
              <a:buChar char="§"/>
              <a:defRPr/>
            </a:pPr>
            <a:endParaRPr lang="en-US" sz="2000" dirty="0"/>
          </a:p>
        </p:txBody>
      </p:sp>
      <p:sp>
        <p:nvSpPr>
          <p:cNvPr id="2"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400" dirty="0">
                <a:solidFill>
                  <a:schemeClr val="bg1"/>
                </a:solidFill>
                <a:latin typeface="+mj-lt"/>
                <a:ea typeface="Verdana" pitchFamily="34" charset="0"/>
                <a:cs typeface="Verdana" pitchFamily="34" charset="0"/>
              </a:rPr>
              <a:t>2022-23 October Student Data Set</a:t>
            </a:r>
            <a:r>
              <a:rPr lang="en-US" altLang="en-US" sz="2400" dirty="0">
                <a:solidFill>
                  <a:schemeClr val="bg1"/>
                </a:solidFill>
                <a:latin typeface="Verdana" pitchFamily="34" charset="0"/>
                <a:ea typeface="Verdana" pitchFamily="34" charset="0"/>
                <a:cs typeface="Verdana" pitchFamily="34" charset="0"/>
              </a:rPr>
              <a:t> </a:t>
            </a:r>
          </a:p>
        </p:txBody>
      </p:sp>
      <p:sp>
        <p:nvSpPr>
          <p:cNvPr id="10" name="Title 9"/>
          <p:cNvSpPr>
            <a:spLocks noGrp="1"/>
          </p:cNvSpPr>
          <p:nvPr>
            <p:ph type="title"/>
          </p:nvPr>
        </p:nvSpPr>
        <p:spPr>
          <a:xfrm>
            <a:off x="354281" y="1295400"/>
            <a:ext cx="8229600" cy="990600"/>
          </a:xfrm>
        </p:spPr>
        <p:txBody>
          <a:bodyPr/>
          <a:lstStyle/>
          <a:p>
            <a:pPr marL="0" indent="0" algn="l">
              <a:defRPr/>
            </a:pPr>
            <a:r>
              <a:rPr lang="en-US" sz="2400" b="1" dirty="0">
                <a:solidFill>
                  <a:schemeClr val="tx1"/>
                </a:solidFill>
              </a:rPr>
              <a:t>Agenda</a:t>
            </a:r>
            <a:endParaRPr lang="en-US" sz="2000" b="1"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Slide Number Placeholder 3"/>
          <p:cNvSpPr>
            <a:spLocks noGrp="1"/>
          </p:cNvSpPr>
          <p:nvPr>
            <p:ph type="sldNum" sz="quarter" idx="12"/>
          </p:nvPr>
        </p:nvSpPr>
        <p:spPr>
          <a:xfrm>
            <a:off x="8534400" y="6400800"/>
            <a:ext cx="4572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32D66B8-2AE4-49A6-AB20-DE97BAC9E652}" type="slidenum">
              <a:rPr lang="en-US" altLang="en-US" sz="1200" smtClean="0">
                <a:solidFill>
                  <a:srgbClr val="000000"/>
                </a:solidFill>
                <a:latin typeface="Verdana" pitchFamily="34" charset="0"/>
                <a:ea typeface="Verdana" pitchFamily="34" charset="0"/>
                <a:cs typeface="Verdana" pitchFamily="34" charset="0"/>
              </a:rPr>
              <a:pPr eaLnBrk="1" hangingPunct="1">
                <a:spcBef>
                  <a:spcPct val="0"/>
                </a:spcBef>
                <a:buFontTx/>
                <a:buNone/>
              </a:pPr>
              <a:t>20</a:t>
            </a:fld>
            <a:endParaRPr lang="en-US" altLang="en-US" sz="1200" dirty="0">
              <a:solidFill>
                <a:srgbClr val="000000"/>
              </a:solidFill>
              <a:latin typeface="Verdana" pitchFamily="34" charset="0"/>
              <a:ea typeface="Verdana" pitchFamily="34" charset="0"/>
              <a:cs typeface="Verdana" pitchFamily="34" charset="0"/>
            </a:endParaRPr>
          </a:p>
        </p:txBody>
      </p:sp>
      <p:pic>
        <p:nvPicPr>
          <p:cNvPr id="21510"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66205" y="1371600"/>
            <a:ext cx="8268195" cy="4955203"/>
          </a:xfrm>
          <a:prstGeom prst="rect">
            <a:avLst/>
          </a:prstGeom>
          <a:noFill/>
        </p:spPr>
        <p:txBody>
          <a:bodyPr wrap="square" rtlCol="0">
            <a:spAutoFit/>
          </a:bodyPr>
          <a:lstStyle/>
          <a:p>
            <a:r>
              <a:rPr lang="en-US" sz="2000" b="1" dirty="0"/>
              <a:t>Reporting Student Gender (field 15) and Gender Identity (field 225)</a:t>
            </a:r>
          </a:p>
          <a:p>
            <a:br>
              <a:rPr lang="en-US" dirty="0"/>
            </a:br>
            <a:r>
              <a:rPr lang="en-US" sz="2000" dirty="0"/>
              <a:t>A student or parent/guardian may request a change of the student’s listed gender information, first name, or middle name on their records.  </a:t>
            </a:r>
            <a:br>
              <a:rPr lang="en-US" sz="2000" dirty="0"/>
            </a:br>
            <a:r>
              <a:rPr lang="en-US" sz="2000" dirty="0"/>
              <a:t>If this request occurs, the LEA may report the student’s preferred information using the following guidelines:</a:t>
            </a:r>
          </a:p>
          <a:p>
            <a:pPr marL="800100" lvl="1" indent="-342900">
              <a:buFont typeface="Arial" panose="020B0604020202020204" pitchFamily="34" charset="0"/>
              <a:buChar char="•"/>
            </a:pPr>
            <a:r>
              <a:rPr lang="en-US" sz="2000" dirty="0"/>
              <a:t>The change must first be made in </a:t>
            </a:r>
            <a:r>
              <a:rPr lang="en-US" sz="2000" dirty="0" err="1"/>
              <a:t>PAsecureID</a:t>
            </a:r>
            <a:r>
              <a:rPr lang="en-US" sz="2000" dirty="0"/>
              <a:t>.</a:t>
            </a:r>
          </a:p>
          <a:p>
            <a:pPr marL="800100" lvl="1" indent="-342900">
              <a:buFont typeface="Arial" panose="020B0604020202020204" pitchFamily="34" charset="0"/>
              <a:buChar char="•"/>
            </a:pPr>
            <a:r>
              <a:rPr lang="en-US" sz="2000" dirty="0"/>
              <a:t>The PIMS data (first name, gender, and date of birth) must match what is reported in </a:t>
            </a:r>
            <a:r>
              <a:rPr lang="en-US" sz="2000" dirty="0" err="1"/>
              <a:t>PAsecureID</a:t>
            </a:r>
            <a:r>
              <a:rPr lang="en-US" sz="2000" dirty="0"/>
              <a:t>.</a:t>
            </a:r>
          </a:p>
          <a:p>
            <a:pPr marL="800100" lvl="1" indent="-342900">
              <a:buFont typeface="Arial" panose="020B0604020202020204" pitchFamily="34" charset="0"/>
              <a:buChar char="•"/>
            </a:pPr>
            <a:r>
              <a:rPr lang="en-US" sz="2000" dirty="0"/>
              <a:t>Gender identity (field 225) in PIMS must be updated to reflect the student’s personal conception if they are “Nonbinary or Not Listed”.</a:t>
            </a:r>
          </a:p>
          <a:p>
            <a:pPr marL="800100" lvl="1" indent="-342900">
              <a:buFont typeface="Arial" panose="020B0604020202020204" pitchFamily="34" charset="0"/>
              <a:buChar char="•"/>
            </a:pPr>
            <a:r>
              <a:rPr lang="en-US" sz="2000" dirty="0"/>
              <a:t>The student’s name and gender information reported in prior school years will not be updated.</a:t>
            </a:r>
          </a:p>
          <a:p>
            <a:pPr marL="800100" lvl="1" indent="-342900">
              <a:buFont typeface="Arial" panose="020B0604020202020204" pitchFamily="34" charset="0"/>
              <a:buChar char="•"/>
            </a:pPr>
            <a:r>
              <a:rPr lang="en-US" sz="2000" dirty="0"/>
              <a:t>The student’s PAsecureID will not be changed.</a:t>
            </a:r>
          </a:p>
          <a:p>
            <a:endParaRPr lang="en-US" u="sng" dirty="0"/>
          </a:p>
        </p:txBody>
      </p:sp>
      <p:sp>
        <p:nvSpPr>
          <p:cNvPr id="21509"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0" eaLnBrk="1" hangingPunct="1">
              <a:spcBef>
                <a:spcPct val="0"/>
              </a:spcBef>
              <a:buNone/>
              <a:defRPr/>
            </a:pPr>
            <a:r>
              <a:rPr lang="en-US" altLang="en-US" sz="2400" dirty="0">
                <a:solidFill>
                  <a:srgbClr val="FFFFFF"/>
                </a:solidFill>
                <a:latin typeface="Arial"/>
                <a:ea typeface="Verdana" pitchFamily="34" charset="0"/>
                <a:cs typeface="Verdana" pitchFamily="34" charset="0"/>
              </a:rPr>
              <a:t>2022-23 October Student Data Set </a:t>
            </a:r>
            <a:endParaRPr lang="en-US" altLang="en-US" sz="2400" dirty="0">
              <a:solidFill>
                <a:srgbClr val="FFFFFF"/>
              </a:solidFill>
              <a:latin typeface="Verdana" pitchFamily="34" charset="0"/>
              <a:ea typeface="Verdana" pitchFamily="34" charset="0"/>
              <a:cs typeface="Verdana" pitchFamily="34" charset="0"/>
            </a:endParaRPr>
          </a:p>
        </p:txBody>
      </p:sp>
      <p:sp>
        <p:nvSpPr>
          <p:cNvPr id="3" name="Title 2" hidden="1">
            <a:extLst>
              <a:ext uri="{FF2B5EF4-FFF2-40B4-BE49-F238E27FC236}">
                <a16:creationId xmlns:a16="http://schemas.microsoft.com/office/drawing/2014/main" id="{3E9175FD-B160-BC3E-9A82-71DDA47A6174}"/>
              </a:ext>
            </a:extLst>
          </p:cNvPr>
          <p:cNvSpPr>
            <a:spLocks noGrp="1"/>
          </p:cNvSpPr>
          <p:nvPr>
            <p:ph type="ctrTitle"/>
          </p:nvPr>
        </p:nvSpPr>
        <p:spPr/>
        <p:txBody>
          <a:bodyPr/>
          <a:lstStyle/>
          <a:p>
            <a:r>
              <a:rPr lang="en-US" dirty="0"/>
              <a:t>Reporting Student Gender (field 15) and Gender </a:t>
            </a:r>
            <a:r>
              <a:rPr lang="en-US" dirty="0" err="1"/>
              <a:t>Identy</a:t>
            </a:r>
            <a:r>
              <a:rPr lang="en-US" dirty="0"/>
              <a:t> (field 225)</a:t>
            </a:r>
          </a:p>
        </p:txBody>
      </p:sp>
    </p:spTree>
    <p:extLst>
      <p:ext uri="{BB962C8B-B14F-4D97-AF65-F5344CB8AC3E}">
        <p14:creationId xmlns:p14="http://schemas.microsoft.com/office/powerpoint/2010/main" val="42081105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Slide Number Placeholder 3"/>
          <p:cNvSpPr>
            <a:spLocks noGrp="1"/>
          </p:cNvSpPr>
          <p:nvPr>
            <p:ph type="sldNum" sz="quarter" idx="12"/>
          </p:nvPr>
        </p:nvSpPr>
        <p:spPr>
          <a:xfrm>
            <a:off x="8534400" y="6400800"/>
            <a:ext cx="4572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6B175E1E-C0D6-4BDA-BD3B-9E41F44CF767}" type="slidenum">
              <a:rPr lang="en-US" altLang="en-US" sz="1200" smtClean="0">
                <a:latin typeface="Verdana" pitchFamily="34" charset="0"/>
                <a:ea typeface="Verdana" pitchFamily="34" charset="0"/>
                <a:cs typeface="Verdana" pitchFamily="34" charset="0"/>
              </a:rPr>
              <a:pPr eaLnBrk="1" hangingPunct="1">
                <a:spcBef>
                  <a:spcPct val="0"/>
                </a:spcBef>
                <a:buFontTx/>
                <a:buNone/>
              </a:pPr>
              <a:t>21</a:t>
            </a:fld>
            <a:endParaRPr lang="en-US" altLang="en-US" sz="1200" dirty="0">
              <a:latin typeface="Verdana" pitchFamily="34" charset="0"/>
              <a:ea typeface="Verdana" pitchFamily="34" charset="0"/>
              <a:cs typeface="Verdana" pitchFamily="34" charset="0"/>
            </a:endParaRPr>
          </a:p>
        </p:txBody>
      </p:sp>
      <p:sp>
        <p:nvSpPr>
          <p:cNvPr id="8" name="TextBox 4"/>
          <p:cNvSpPr txBox="1">
            <a:spLocks noChangeArrowheads="1"/>
          </p:cNvSpPr>
          <p:nvPr/>
        </p:nvSpPr>
        <p:spPr bwMode="auto">
          <a:xfrm>
            <a:off x="500331" y="1828800"/>
            <a:ext cx="8178800" cy="3177729"/>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eaLnBrk="1" hangingPunct="1">
              <a:buFont typeface="Wingdings" panose="05000000000000000000" pitchFamily="2" charset="2"/>
              <a:buChar char="§"/>
              <a:defRPr/>
            </a:pPr>
            <a:r>
              <a:rPr lang="en-US" sz="2000" dirty="0">
                <a:latin typeface="+mn-lt"/>
                <a:ea typeface="Verdana" pitchFamily="34" charset="0"/>
                <a:cs typeface="Verdana" pitchFamily="34" charset="0"/>
              </a:rPr>
              <a:t>Mandated by state and federal regulations</a:t>
            </a:r>
          </a:p>
          <a:p>
            <a:pPr marL="342900" indent="-342900">
              <a:lnSpc>
                <a:spcPct val="114000"/>
              </a:lnSpc>
              <a:buFont typeface="Wingdings" pitchFamily="2" charset="2"/>
              <a:buChar char="§"/>
              <a:defRPr/>
            </a:pPr>
            <a:endParaRPr lang="en-US" sz="2000" dirty="0">
              <a:latin typeface="+mn-lt"/>
              <a:ea typeface="Verdana" pitchFamily="34" charset="0"/>
              <a:cs typeface="Verdana" pitchFamily="34" charset="0"/>
            </a:endParaRPr>
          </a:p>
          <a:p>
            <a:pPr marL="342900" indent="-342900">
              <a:lnSpc>
                <a:spcPct val="114000"/>
              </a:lnSpc>
              <a:buFont typeface="Wingdings" pitchFamily="2" charset="2"/>
              <a:buChar char="§"/>
              <a:defRPr/>
            </a:pPr>
            <a:r>
              <a:rPr lang="en-US" sz="2000" dirty="0">
                <a:latin typeface="+mn-lt"/>
                <a:ea typeface="Verdana" pitchFamily="34" charset="0"/>
                <a:cs typeface="Verdana" pitchFamily="34" charset="0"/>
              </a:rPr>
              <a:t>Act 82 Building Level Score</a:t>
            </a:r>
          </a:p>
          <a:p>
            <a:pPr marL="795338" lvl="1" indent="-331788">
              <a:lnSpc>
                <a:spcPct val="114000"/>
              </a:lnSpc>
              <a:buFont typeface="Wingdings" pitchFamily="2" charset="2"/>
              <a:buChar char="§"/>
              <a:defRPr/>
            </a:pPr>
            <a:endParaRPr lang="en-US" sz="2000" dirty="0">
              <a:ea typeface="Verdana" pitchFamily="34" charset="0"/>
              <a:cs typeface="Verdana" pitchFamily="34" charset="0"/>
            </a:endParaRPr>
          </a:p>
          <a:p>
            <a:pPr marL="52388" indent="-331788">
              <a:lnSpc>
                <a:spcPct val="114000"/>
              </a:lnSpc>
              <a:buFont typeface="Wingdings" pitchFamily="2" charset="2"/>
              <a:buChar char="§"/>
              <a:defRPr/>
            </a:pPr>
            <a:r>
              <a:rPr lang="en-US" sz="2000" dirty="0">
                <a:ea typeface="Verdana" pitchFamily="34" charset="0"/>
                <a:cs typeface="Verdana" pitchFamily="34" charset="0"/>
              </a:rPr>
              <a:t>Every Student Succeeds Act (ESSA)</a:t>
            </a:r>
          </a:p>
          <a:p>
            <a:pPr marL="52388" indent="-331788">
              <a:lnSpc>
                <a:spcPct val="114000"/>
              </a:lnSpc>
              <a:buFont typeface="Wingdings" pitchFamily="2" charset="2"/>
              <a:buChar char="§"/>
              <a:defRPr/>
            </a:pPr>
            <a:endParaRPr lang="en-US" sz="2000" dirty="0">
              <a:ea typeface="Verdana" pitchFamily="34" charset="0"/>
              <a:cs typeface="Verdana" pitchFamily="34" charset="0"/>
            </a:endParaRPr>
          </a:p>
          <a:p>
            <a:pPr marL="52388" indent="-331788">
              <a:lnSpc>
                <a:spcPct val="114000"/>
              </a:lnSpc>
              <a:buFont typeface="Wingdings" pitchFamily="2" charset="2"/>
              <a:buChar char="§"/>
              <a:defRPr/>
            </a:pPr>
            <a:r>
              <a:rPr lang="en-US" sz="2000" dirty="0">
                <a:ea typeface="Verdana" pitchFamily="34" charset="0"/>
                <a:cs typeface="Verdana" pitchFamily="34" charset="0"/>
              </a:rPr>
              <a:t>Future Ready PA Index</a:t>
            </a:r>
          </a:p>
          <a:p>
            <a:pPr lvl="2" indent="0">
              <a:lnSpc>
                <a:spcPct val="114000"/>
              </a:lnSpc>
              <a:defRPr/>
            </a:pPr>
            <a:endParaRPr lang="en-US" sz="2000" dirty="0">
              <a:latin typeface="+mn-lt"/>
              <a:ea typeface="Verdana" pitchFamily="34" charset="0"/>
              <a:cs typeface="Verdana" pitchFamily="34" charset="0"/>
            </a:endParaRPr>
          </a:p>
          <a:p>
            <a:pPr>
              <a:lnSpc>
                <a:spcPct val="114000"/>
              </a:lnSpc>
              <a:defRPr/>
            </a:pPr>
            <a:endParaRPr lang="en-US" sz="2000" dirty="0">
              <a:latin typeface="+mn-lt"/>
              <a:ea typeface="Verdana" pitchFamily="34" charset="0"/>
              <a:cs typeface="Verdana" pitchFamily="34" charset="0"/>
            </a:endParaRPr>
          </a:p>
        </p:txBody>
      </p:sp>
      <p:sp>
        <p:nvSpPr>
          <p:cNvPr id="7" name="Title 2"/>
          <p:cNvSpPr>
            <a:spLocks noGrp="1"/>
          </p:cNvSpPr>
          <p:nvPr>
            <p:ph type="ctrTitle"/>
          </p:nvPr>
        </p:nvSpPr>
        <p:spPr>
          <a:xfrm>
            <a:off x="457200" y="1106488"/>
            <a:ext cx="2707574" cy="798511"/>
          </a:xfrm>
        </p:spPr>
        <p:txBody>
          <a:bodyPr/>
          <a:lstStyle/>
          <a:p>
            <a:pPr algn="l"/>
            <a:r>
              <a:rPr lang="en-US" sz="2000" b="1" dirty="0">
                <a:solidFill>
                  <a:schemeClr val="tx1"/>
                </a:solidFill>
              </a:rPr>
              <a:t>Why is it reported?</a:t>
            </a: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400" dirty="0">
                <a:solidFill>
                  <a:schemeClr val="bg1"/>
                </a:solidFill>
                <a:latin typeface="+mj-lt"/>
                <a:ea typeface="Verdana" pitchFamily="34" charset="0"/>
                <a:cs typeface="Verdana" pitchFamily="34" charset="0"/>
              </a:rPr>
              <a:t>2022-23 October Student Data Set </a:t>
            </a:r>
            <a:endParaRPr lang="en-US" altLang="en-US" sz="2400" dirty="0">
              <a:solidFill>
                <a:schemeClr val="bg1"/>
              </a:solidFill>
              <a:latin typeface="Verdana" pitchFamily="34" charset="0"/>
              <a:ea typeface="Verdana" pitchFamily="34" charset="0"/>
              <a:cs typeface="Verdana"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9"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0" name="Slide Number Placeholder 3"/>
          <p:cNvSpPr>
            <a:spLocks noGrp="1"/>
          </p:cNvSpPr>
          <p:nvPr>
            <p:ph type="sldNum" sz="quarter" idx="12"/>
          </p:nvPr>
        </p:nvSpPr>
        <p:spPr>
          <a:xfrm>
            <a:off x="8610600" y="6400800"/>
            <a:ext cx="3810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69B1DE9-415E-4A77-9B02-8B835CA56DB4}" type="slidenum">
              <a:rPr lang="en-US" altLang="en-US" sz="1200" smtClean="0">
                <a:latin typeface="Verdana" pitchFamily="34" charset="0"/>
                <a:ea typeface="Verdana" pitchFamily="34" charset="0"/>
                <a:cs typeface="Verdana" pitchFamily="34" charset="0"/>
              </a:rPr>
              <a:pPr eaLnBrk="1" hangingPunct="1">
                <a:spcBef>
                  <a:spcPct val="0"/>
                </a:spcBef>
                <a:buFontTx/>
                <a:buNone/>
              </a:pPr>
              <a:t>22</a:t>
            </a:fld>
            <a:endParaRPr lang="en-US" altLang="en-US" sz="1200" dirty="0">
              <a:latin typeface="Verdana" pitchFamily="34" charset="0"/>
              <a:ea typeface="Verdana" pitchFamily="34" charset="0"/>
              <a:cs typeface="Verdana" pitchFamily="34" charset="0"/>
            </a:endParaRPr>
          </a:p>
        </p:txBody>
      </p:sp>
      <p:sp>
        <p:nvSpPr>
          <p:cNvPr id="8" name="TextBox 4"/>
          <p:cNvSpPr txBox="1">
            <a:spLocks noChangeArrowheads="1"/>
          </p:cNvSpPr>
          <p:nvPr/>
        </p:nvSpPr>
        <p:spPr bwMode="auto">
          <a:xfrm>
            <a:off x="482600" y="1823446"/>
            <a:ext cx="8178800" cy="3220818"/>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lnSpc>
                <a:spcPct val="114000"/>
              </a:lnSpc>
              <a:buFont typeface="Wingdings" pitchFamily="2" charset="2"/>
              <a:buChar char="§"/>
              <a:defRPr/>
            </a:pPr>
            <a:r>
              <a:rPr lang="en-US" sz="2000" dirty="0">
                <a:latin typeface="+mn-lt"/>
                <a:ea typeface="Verdana" pitchFamily="34" charset="0"/>
                <a:cs typeface="Verdana" pitchFamily="34" charset="0"/>
              </a:rPr>
              <a:t>Collection 1 Window</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October 3, 2022 to October 14, 2022 at noon</a:t>
            </a:r>
          </a:p>
          <a:p>
            <a:pPr marL="52388" indent="-331788">
              <a:lnSpc>
                <a:spcPct val="114000"/>
              </a:lnSpc>
              <a:buFont typeface="Wingdings" pitchFamily="2" charset="2"/>
              <a:buChar char="§"/>
              <a:defRPr/>
            </a:pPr>
            <a:r>
              <a:rPr lang="en-US" sz="2000" dirty="0">
                <a:latin typeface="+mn-lt"/>
                <a:ea typeface="Verdana" pitchFamily="34" charset="0"/>
                <a:cs typeface="Verdana" pitchFamily="34" charset="0"/>
              </a:rPr>
              <a:t>Correction Window</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October 18, 2022 to October 31, 2022 at noon</a:t>
            </a:r>
          </a:p>
          <a:p>
            <a:pPr marL="795338" lvl="1" indent="-331788">
              <a:lnSpc>
                <a:spcPct val="114000"/>
              </a:lnSpc>
              <a:buFont typeface="Wingdings" pitchFamily="2" charset="2"/>
              <a:buChar char="§"/>
              <a:defRPr/>
            </a:pPr>
            <a:endParaRPr lang="en-US" sz="2000" dirty="0">
              <a:latin typeface="+mn-lt"/>
              <a:ea typeface="Verdana" pitchFamily="34" charset="0"/>
              <a:cs typeface="Verdana" pitchFamily="34" charset="0"/>
            </a:endParaRPr>
          </a:p>
          <a:p>
            <a:pPr lvl="1" indent="0">
              <a:lnSpc>
                <a:spcPct val="114000"/>
              </a:lnSpc>
              <a:defRPr/>
            </a:pPr>
            <a:endParaRPr lang="en-US" sz="2000" dirty="0">
              <a:latin typeface="+mn-lt"/>
              <a:ea typeface="Verdana" pitchFamily="34" charset="0"/>
              <a:cs typeface="Verdana" pitchFamily="34" charset="0"/>
            </a:endParaRPr>
          </a:p>
          <a:p>
            <a:pPr marL="1085850" lvl="1" indent="-342900">
              <a:lnSpc>
                <a:spcPct val="114000"/>
              </a:lnSpc>
              <a:buFont typeface="Wingdings" pitchFamily="2" charset="2"/>
              <a:buChar char="§"/>
              <a:defRPr/>
            </a:pPr>
            <a:endParaRPr lang="en-US" sz="2000" dirty="0">
              <a:latin typeface="+mn-lt"/>
              <a:ea typeface="Verdana" pitchFamily="34" charset="0"/>
              <a:cs typeface="Verdana" pitchFamily="34" charset="0"/>
            </a:endParaRPr>
          </a:p>
          <a:p>
            <a:pPr marL="342900" indent="-342900">
              <a:lnSpc>
                <a:spcPct val="114000"/>
              </a:lnSpc>
              <a:buFont typeface="Wingdings" pitchFamily="2" charset="2"/>
              <a:buChar char="§"/>
              <a:defRPr/>
            </a:pPr>
            <a:r>
              <a:rPr lang="en-US" sz="2000" b="1" dirty="0">
                <a:solidFill>
                  <a:srgbClr val="FF0000"/>
                </a:solidFill>
                <a:latin typeface="+mn-lt"/>
                <a:ea typeface="Verdana" pitchFamily="34" charset="0"/>
                <a:cs typeface="Verdana" pitchFamily="34" charset="0"/>
              </a:rPr>
              <a:t>Accuracy Certification Statement (ACS) Due Date</a:t>
            </a:r>
          </a:p>
          <a:p>
            <a:pPr marL="795338" lvl="1" indent="-331788">
              <a:lnSpc>
                <a:spcPct val="114000"/>
              </a:lnSpc>
              <a:buFont typeface="Wingdings" pitchFamily="2" charset="2"/>
              <a:buChar char="§"/>
              <a:defRPr/>
            </a:pPr>
            <a:r>
              <a:rPr lang="en-US" sz="2000" b="1" dirty="0">
                <a:solidFill>
                  <a:srgbClr val="FF0000"/>
                </a:solidFill>
                <a:latin typeface="+mn-lt"/>
                <a:ea typeface="Verdana" pitchFamily="34" charset="0"/>
                <a:cs typeface="Verdana" pitchFamily="34" charset="0"/>
              </a:rPr>
              <a:t>November 16, 2022</a:t>
            </a:r>
          </a:p>
        </p:txBody>
      </p:sp>
      <p:sp>
        <p:nvSpPr>
          <p:cNvPr id="7" name="Title 2"/>
          <p:cNvSpPr>
            <a:spLocks noGrp="1"/>
          </p:cNvSpPr>
          <p:nvPr>
            <p:ph type="ctrTitle"/>
          </p:nvPr>
        </p:nvSpPr>
        <p:spPr>
          <a:xfrm>
            <a:off x="457200" y="1106488"/>
            <a:ext cx="2707574" cy="798511"/>
          </a:xfrm>
        </p:spPr>
        <p:txBody>
          <a:bodyPr/>
          <a:lstStyle/>
          <a:p>
            <a:pPr algn="l"/>
            <a:r>
              <a:rPr lang="en-US" sz="2000" b="1" dirty="0">
                <a:solidFill>
                  <a:schemeClr val="tx1"/>
                </a:solidFill>
              </a:rPr>
              <a:t>When is it reported?</a:t>
            </a: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400" dirty="0">
                <a:solidFill>
                  <a:schemeClr val="bg1"/>
                </a:solidFill>
                <a:latin typeface="+mj-lt"/>
                <a:ea typeface="Verdana" pitchFamily="34" charset="0"/>
                <a:cs typeface="Verdana" pitchFamily="34" charset="0"/>
              </a:rPr>
              <a:t>2022-23 October Student Data Set </a:t>
            </a:r>
            <a:endParaRPr lang="en-US" altLang="en-US" sz="2400" dirty="0">
              <a:solidFill>
                <a:schemeClr val="bg1"/>
              </a:solidFill>
              <a:latin typeface="Verdana" pitchFamily="34" charset="0"/>
              <a:ea typeface="Verdana" pitchFamily="34" charset="0"/>
              <a:cs typeface="Verdana"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3"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p:cNvSpPr>
            <a:spLocks noGrp="1"/>
          </p:cNvSpPr>
          <p:nvPr>
            <p:ph type="ctrTitle"/>
          </p:nvPr>
        </p:nvSpPr>
        <p:spPr/>
        <p:txBody>
          <a:bodyPr/>
          <a:lstStyle/>
          <a:p>
            <a:r>
              <a:rPr lang="en-US" b="1" dirty="0">
                <a:solidFill>
                  <a:schemeClr val="tx1"/>
                </a:solidFill>
              </a:rPr>
              <a:t>PIMS Reports</a:t>
            </a:r>
          </a:p>
        </p:txBody>
      </p:sp>
      <p:sp>
        <p:nvSpPr>
          <p:cNvPr id="15364" name="Slide Number Placeholder 3"/>
          <p:cNvSpPr>
            <a:spLocks noGrp="1"/>
          </p:cNvSpPr>
          <p:nvPr>
            <p:ph type="sldNum" sz="quarter" idx="12"/>
          </p:nvPr>
        </p:nvSpPr>
        <p:spPr>
          <a:xfrm>
            <a:off x="6858000" y="6400800"/>
            <a:ext cx="2133600" cy="476250"/>
          </a:xfrm>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fld id="{2C681EE6-9EFA-4DA7-9BE3-EF45608CE11B}" type="slidenum">
              <a:rPr lang="en-US" altLang="en-US" sz="1200" smtClean="0">
                <a:latin typeface="Verdana" panose="020B0604030504040204" pitchFamily="34" charset="0"/>
                <a:ea typeface="Verdana" panose="020B0604030504040204" pitchFamily="34" charset="0"/>
                <a:cs typeface="Verdana" panose="020B0604030504040204" pitchFamily="34" charset="0"/>
              </a:rPr>
              <a:pPr>
                <a:buNone/>
              </a:pPr>
              <a:t>23</a:t>
            </a:fld>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400" dirty="0">
                <a:solidFill>
                  <a:schemeClr val="bg1"/>
                </a:solidFill>
                <a:latin typeface="+mj-lt"/>
                <a:ea typeface="Verdana" pitchFamily="34" charset="0"/>
                <a:cs typeface="Verdana" pitchFamily="34" charset="0"/>
              </a:rPr>
              <a:t>2022-23 October Student Data Set </a:t>
            </a:r>
            <a:endParaRPr lang="en-US" altLang="en-US" sz="2400" dirty="0">
              <a:solidFill>
                <a:schemeClr val="bg1"/>
              </a:solidFill>
              <a:latin typeface="Verdana" pitchFamily="34" charset="0"/>
              <a:ea typeface="Verdana" pitchFamily="34" charset="0"/>
              <a:cs typeface="Verdana"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Slide Number Placeholder 3"/>
          <p:cNvSpPr>
            <a:spLocks noGrp="1"/>
          </p:cNvSpPr>
          <p:nvPr>
            <p:ph type="sldNum" sz="quarter" idx="12"/>
          </p:nvPr>
        </p:nvSpPr>
        <p:spPr>
          <a:xfrm>
            <a:off x="8534400" y="6400800"/>
            <a:ext cx="4572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6B175E1E-C0D6-4BDA-BD3B-9E41F44CF767}" type="slidenum">
              <a:rPr lang="en-US" altLang="en-US" sz="1200" smtClean="0">
                <a:solidFill>
                  <a:srgbClr val="000000"/>
                </a:solidFill>
                <a:latin typeface="Verdana" pitchFamily="34" charset="0"/>
                <a:ea typeface="Verdana" pitchFamily="34" charset="0"/>
                <a:cs typeface="Verdana" pitchFamily="34" charset="0"/>
              </a:rPr>
              <a:pPr eaLnBrk="1" hangingPunct="1">
                <a:spcBef>
                  <a:spcPct val="0"/>
                </a:spcBef>
                <a:buFontTx/>
                <a:buNone/>
              </a:pPr>
              <a:t>24</a:t>
            </a:fld>
            <a:endParaRPr lang="en-US" altLang="en-US" sz="1200" dirty="0">
              <a:solidFill>
                <a:srgbClr val="000000"/>
              </a:solidFill>
              <a:latin typeface="Verdana" pitchFamily="34" charset="0"/>
              <a:ea typeface="Verdana" pitchFamily="34" charset="0"/>
              <a:cs typeface="Verdana" pitchFamily="34" charset="0"/>
            </a:endParaRPr>
          </a:p>
        </p:txBody>
      </p:sp>
      <p:sp>
        <p:nvSpPr>
          <p:cNvPr id="8" name="TextBox 4"/>
          <p:cNvSpPr txBox="1">
            <a:spLocks noChangeArrowheads="1"/>
          </p:cNvSpPr>
          <p:nvPr/>
        </p:nvSpPr>
        <p:spPr bwMode="auto">
          <a:xfrm>
            <a:off x="527050" y="1753717"/>
            <a:ext cx="8178800" cy="5326010"/>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Select report and fill prompts, then click the button </a:t>
            </a:r>
            <a:r>
              <a:rPr lang="en-US" sz="2000" i="1" dirty="0">
                <a:solidFill>
                  <a:srgbClr val="000000"/>
                </a:solidFill>
                <a:latin typeface="Arial"/>
                <a:ea typeface="Verdana" pitchFamily="34" charset="0"/>
                <a:cs typeface="Verdana" pitchFamily="34" charset="0"/>
              </a:rPr>
              <a:t>Schedule Report</a:t>
            </a:r>
          </a:p>
          <a:p>
            <a:pPr marL="1085850" lvl="1" indent="-342900">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Run in the background</a:t>
            </a:r>
          </a:p>
          <a:p>
            <a:pPr marL="1485900" lvl="2" indent="-342900">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Now (Runs in the background now)</a:t>
            </a:r>
          </a:p>
          <a:p>
            <a:pPr marL="1485900" lvl="2" indent="-342900">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Later (Runs later at a specified date/time)</a:t>
            </a:r>
          </a:p>
          <a:p>
            <a:pPr marL="1485900" lvl="2" indent="-342900">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Recurring (Runs on a recurring basis – daily/weekly/monthly)</a:t>
            </a:r>
          </a:p>
          <a:p>
            <a:pPr marL="1085850" lvl="1" indent="-342900">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Selected Format</a:t>
            </a:r>
          </a:p>
          <a:p>
            <a:pPr marL="1085850" lvl="1" indent="-342900">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Save As: Here you can rename the report output.</a:t>
            </a:r>
          </a:p>
          <a:p>
            <a:pPr marL="1085850" lvl="1" indent="-342900">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Run</a:t>
            </a:r>
          </a:p>
          <a:p>
            <a:pPr marL="342900" indent="-342900">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Once complete, the report can be found in Report Menu &gt; My Folder &gt; Saved Reports</a:t>
            </a:r>
          </a:p>
          <a:p>
            <a:pPr marL="342900" indent="-342900">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If you have questions about this process, contact PIMS Application Support at 1.800.661.2423.</a:t>
            </a:r>
          </a:p>
          <a:p>
            <a:pPr marL="795338" lvl="1" indent="-331788">
              <a:lnSpc>
                <a:spcPct val="114000"/>
              </a:lnSpc>
              <a:buFont typeface="Wingdings" pitchFamily="2" charset="2"/>
              <a:buChar char="§"/>
              <a:defRPr/>
            </a:pPr>
            <a:endParaRPr lang="en-US" sz="2000" dirty="0">
              <a:solidFill>
                <a:srgbClr val="000000"/>
              </a:solidFill>
              <a:latin typeface="Arial"/>
              <a:ea typeface="Verdana" pitchFamily="34" charset="0"/>
              <a:cs typeface="Verdana" pitchFamily="34" charset="0"/>
            </a:endParaRPr>
          </a:p>
          <a:p>
            <a:pPr marL="342900" indent="-342900">
              <a:lnSpc>
                <a:spcPct val="114000"/>
              </a:lnSpc>
              <a:buFont typeface="Wingdings" pitchFamily="2" charset="2"/>
              <a:buChar char="§"/>
              <a:defRPr/>
            </a:pPr>
            <a:endParaRPr lang="en-US" sz="2000" dirty="0">
              <a:solidFill>
                <a:srgbClr val="000000"/>
              </a:solidFill>
              <a:latin typeface="Arial"/>
              <a:ea typeface="Verdana" pitchFamily="34" charset="0"/>
              <a:cs typeface="Verdana" pitchFamily="34" charset="0"/>
            </a:endParaRPr>
          </a:p>
        </p:txBody>
      </p:sp>
      <p:sp>
        <p:nvSpPr>
          <p:cNvPr id="7" name="Title 2"/>
          <p:cNvSpPr>
            <a:spLocks noGrp="1"/>
          </p:cNvSpPr>
          <p:nvPr>
            <p:ph type="ctrTitle"/>
          </p:nvPr>
        </p:nvSpPr>
        <p:spPr>
          <a:xfrm>
            <a:off x="527050" y="1106488"/>
            <a:ext cx="7804150" cy="798511"/>
          </a:xfrm>
        </p:spPr>
        <p:txBody>
          <a:bodyPr/>
          <a:lstStyle/>
          <a:p>
            <a:pPr algn="l">
              <a:lnSpc>
                <a:spcPct val="114000"/>
              </a:lnSpc>
              <a:defRPr/>
            </a:pPr>
            <a:r>
              <a:rPr lang="en-US" sz="2000" dirty="0">
                <a:solidFill>
                  <a:srgbClr val="000000"/>
                </a:solidFill>
                <a:ea typeface="Verdana" pitchFamily="34" charset="0"/>
                <a:cs typeface="Verdana" pitchFamily="34" charset="0"/>
              </a:rPr>
              <a:t>PIMS Reports should ALWAYS be run “in the background” </a:t>
            </a: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0" eaLnBrk="1" hangingPunct="1">
              <a:defRPr/>
            </a:pPr>
            <a:r>
              <a:rPr lang="en-US" altLang="en-US" sz="2400" dirty="0">
                <a:solidFill>
                  <a:srgbClr val="FFFFFF"/>
                </a:solidFill>
                <a:latin typeface="Arial"/>
                <a:ea typeface="Verdana" pitchFamily="34" charset="0"/>
                <a:cs typeface="Verdana" pitchFamily="34" charset="0"/>
              </a:rPr>
              <a:t>2022-23 October Student Data Set </a:t>
            </a:r>
            <a:endParaRPr lang="en-US" altLang="en-US" sz="2400" dirty="0">
              <a:solidFill>
                <a:srgbClr val="FFFFFF"/>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0967239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Slide Number Placeholder 3"/>
          <p:cNvSpPr>
            <a:spLocks noGrp="1"/>
          </p:cNvSpPr>
          <p:nvPr>
            <p:ph type="sldNum" sz="quarter" idx="12"/>
          </p:nvPr>
        </p:nvSpPr>
        <p:spPr>
          <a:xfrm>
            <a:off x="8534400" y="6400800"/>
            <a:ext cx="4572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6B175E1E-C0D6-4BDA-BD3B-9E41F44CF767}" type="slidenum">
              <a:rPr lang="en-US" altLang="en-US" sz="1200" smtClean="0">
                <a:solidFill>
                  <a:srgbClr val="000000"/>
                </a:solidFill>
                <a:latin typeface="Verdana" pitchFamily="34" charset="0"/>
                <a:ea typeface="Verdana" pitchFamily="34" charset="0"/>
                <a:cs typeface="Verdana" pitchFamily="34" charset="0"/>
              </a:rPr>
              <a:pPr eaLnBrk="1" hangingPunct="1">
                <a:spcBef>
                  <a:spcPct val="0"/>
                </a:spcBef>
                <a:buFontTx/>
                <a:buNone/>
              </a:pPr>
              <a:t>25</a:t>
            </a:fld>
            <a:endParaRPr lang="en-US" altLang="en-US" sz="1200" dirty="0">
              <a:solidFill>
                <a:srgbClr val="000000"/>
              </a:solidFill>
              <a:latin typeface="Verdana" pitchFamily="34" charset="0"/>
              <a:ea typeface="Verdana" pitchFamily="34" charset="0"/>
              <a:cs typeface="Verdana" pitchFamily="34" charset="0"/>
            </a:endParaRPr>
          </a:p>
        </p:txBody>
      </p:sp>
      <p:sp>
        <p:nvSpPr>
          <p:cNvPr id="8" name="TextBox 4"/>
          <p:cNvSpPr txBox="1">
            <a:spLocks noChangeArrowheads="1"/>
          </p:cNvSpPr>
          <p:nvPr/>
        </p:nvSpPr>
        <p:spPr bwMode="auto">
          <a:xfrm>
            <a:off x="527050" y="1752600"/>
            <a:ext cx="8178800" cy="3922549"/>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Run the template verification reports after each successful submission of data to PIMS</a:t>
            </a:r>
          </a:p>
          <a:p>
            <a:pPr marL="795338" lvl="1" indent="-331788">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October Student Data Set Reports</a:t>
            </a:r>
          </a:p>
          <a:p>
            <a:pPr marL="1258888" lvl="2" indent="-344488">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Student Template Details Report</a:t>
            </a:r>
          </a:p>
          <a:p>
            <a:pPr marL="1258888" lvl="2" indent="-344488">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Student Snapshot Template Details Report</a:t>
            </a:r>
          </a:p>
          <a:p>
            <a:pPr marL="1709738" lvl="3" indent="-331788">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Select October Student Snapshot date </a:t>
            </a:r>
          </a:p>
          <a:p>
            <a:pPr marL="2166938" lvl="4" indent="-331788">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October 3, 2022</a:t>
            </a:r>
          </a:p>
          <a:p>
            <a:pPr marL="1258888" lvl="2" indent="-344488">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School Enrollment Template Details Report</a:t>
            </a:r>
          </a:p>
          <a:p>
            <a:pPr marL="1085850" lvl="1" indent="-342900">
              <a:lnSpc>
                <a:spcPct val="114000"/>
              </a:lnSpc>
              <a:buFont typeface="Wingdings" pitchFamily="2" charset="2"/>
              <a:buChar char="§"/>
              <a:defRPr/>
            </a:pPr>
            <a:endParaRPr lang="en-US" sz="2000" dirty="0">
              <a:solidFill>
                <a:srgbClr val="000000"/>
              </a:solidFill>
              <a:latin typeface="Arial"/>
              <a:ea typeface="Verdana" pitchFamily="34" charset="0"/>
              <a:cs typeface="Verdana" pitchFamily="34" charset="0"/>
            </a:endParaRPr>
          </a:p>
          <a:p>
            <a:pPr marL="342900" indent="-342900">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Location: PIMS Reports V2 &gt; Template Verification‬ Reports</a:t>
            </a:r>
          </a:p>
          <a:p>
            <a:pPr marL="342900" indent="-342900">
              <a:lnSpc>
                <a:spcPct val="114000"/>
              </a:lnSpc>
              <a:buFont typeface="Wingdings" pitchFamily="2" charset="2"/>
              <a:buChar char="§"/>
              <a:defRPr/>
            </a:pPr>
            <a:endParaRPr lang="en-US" sz="2000" dirty="0">
              <a:solidFill>
                <a:srgbClr val="000000"/>
              </a:solidFill>
              <a:latin typeface="Arial"/>
              <a:ea typeface="Verdana" pitchFamily="34" charset="0"/>
              <a:cs typeface="Verdana" pitchFamily="34" charset="0"/>
            </a:endParaRPr>
          </a:p>
        </p:txBody>
      </p:sp>
      <p:sp>
        <p:nvSpPr>
          <p:cNvPr id="7" name="Title 2"/>
          <p:cNvSpPr>
            <a:spLocks noGrp="1"/>
          </p:cNvSpPr>
          <p:nvPr>
            <p:ph type="ctrTitle"/>
          </p:nvPr>
        </p:nvSpPr>
        <p:spPr>
          <a:xfrm>
            <a:off x="457200" y="1106488"/>
            <a:ext cx="3276600" cy="798511"/>
          </a:xfrm>
        </p:spPr>
        <p:txBody>
          <a:bodyPr/>
          <a:lstStyle/>
          <a:p>
            <a:pPr algn="l"/>
            <a:r>
              <a:rPr lang="en-US" sz="2000" b="1" dirty="0">
                <a:solidFill>
                  <a:schemeClr val="tx1"/>
                </a:solidFill>
              </a:rPr>
              <a:t>PIMS Validation Reports</a:t>
            </a: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0" eaLnBrk="1" hangingPunct="1">
              <a:defRPr/>
            </a:pPr>
            <a:r>
              <a:rPr lang="en-US" altLang="en-US" sz="2400" dirty="0">
                <a:solidFill>
                  <a:srgbClr val="FFFFFF"/>
                </a:solidFill>
                <a:latin typeface="Arial"/>
                <a:ea typeface="Verdana" pitchFamily="34" charset="0"/>
                <a:cs typeface="Verdana" pitchFamily="34" charset="0"/>
              </a:rPr>
              <a:t>2022-23 October Student Data Set </a:t>
            </a:r>
            <a:endParaRPr lang="en-US" altLang="en-US" sz="2400" dirty="0">
              <a:solidFill>
                <a:srgbClr val="FFFFFF"/>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3227685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Slide Number Placeholder 3"/>
          <p:cNvSpPr>
            <a:spLocks noGrp="1"/>
          </p:cNvSpPr>
          <p:nvPr>
            <p:ph type="sldNum" sz="quarter" idx="12"/>
          </p:nvPr>
        </p:nvSpPr>
        <p:spPr>
          <a:xfrm>
            <a:off x="8534400" y="6400800"/>
            <a:ext cx="4572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6B175E1E-C0D6-4BDA-BD3B-9E41F44CF767}" type="slidenum">
              <a:rPr lang="en-US" altLang="en-US" sz="1200" smtClean="0">
                <a:solidFill>
                  <a:srgbClr val="000000"/>
                </a:solidFill>
                <a:latin typeface="Verdana" pitchFamily="34" charset="0"/>
                <a:ea typeface="Verdana" pitchFamily="34" charset="0"/>
                <a:cs typeface="Verdana" pitchFamily="34" charset="0"/>
              </a:rPr>
              <a:pPr eaLnBrk="1" hangingPunct="1">
                <a:spcBef>
                  <a:spcPct val="0"/>
                </a:spcBef>
                <a:buFontTx/>
                <a:buNone/>
              </a:pPr>
              <a:t>26</a:t>
            </a:fld>
            <a:endParaRPr lang="en-US" altLang="en-US" sz="1200" dirty="0">
              <a:solidFill>
                <a:srgbClr val="000000"/>
              </a:solidFill>
              <a:latin typeface="Verdana" pitchFamily="34" charset="0"/>
              <a:ea typeface="Verdana" pitchFamily="34" charset="0"/>
              <a:cs typeface="Verdana" pitchFamily="34" charset="0"/>
            </a:endParaRPr>
          </a:p>
        </p:txBody>
      </p:sp>
      <p:sp>
        <p:nvSpPr>
          <p:cNvPr id="8" name="TextBox 4"/>
          <p:cNvSpPr txBox="1">
            <a:spLocks noChangeArrowheads="1"/>
          </p:cNvSpPr>
          <p:nvPr/>
        </p:nvSpPr>
        <p:spPr bwMode="auto">
          <a:xfrm>
            <a:off x="508000" y="1752600"/>
            <a:ext cx="8178800" cy="3220818"/>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Run production reports after the noon or 5:30 a.m. refresh</a:t>
            </a:r>
          </a:p>
          <a:p>
            <a:pPr marL="795338" lvl="1" indent="-331788">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October Student Snapshot:</a:t>
            </a:r>
          </a:p>
          <a:p>
            <a:pPr marL="1258888" lvl="2" indent="-344488">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Home Schooled Students </a:t>
            </a:r>
          </a:p>
          <a:p>
            <a:pPr marL="1258888" lvl="2" indent="-344488">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LEA October Student Verification – LEA Level</a:t>
            </a:r>
          </a:p>
          <a:p>
            <a:pPr marL="1258888" lvl="2" indent="-344488">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LEA October Student Verification – School Level</a:t>
            </a:r>
          </a:p>
          <a:p>
            <a:pPr marL="1258888" lvl="2" indent="-344488">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Open Schools with No Enrollment Reported</a:t>
            </a:r>
          </a:p>
          <a:p>
            <a:pPr marL="1258888" lvl="2" indent="-344488">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Enrollment Snapshot Subgroup Comparison</a:t>
            </a:r>
          </a:p>
          <a:p>
            <a:pPr marL="1485900" lvl="2" indent="-342900">
              <a:lnSpc>
                <a:spcPct val="114000"/>
              </a:lnSpc>
              <a:buFont typeface="Wingdings" pitchFamily="2" charset="2"/>
              <a:buChar char="§"/>
              <a:defRPr/>
            </a:pPr>
            <a:endParaRPr lang="en-US" sz="2000" dirty="0">
              <a:solidFill>
                <a:srgbClr val="000000"/>
              </a:solidFill>
              <a:latin typeface="Arial"/>
              <a:ea typeface="Verdana" pitchFamily="34" charset="0"/>
              <a:cs typeface="Verdana" pitchFamily="34" charset="0"/>
            </a:endParaRPr>
          </a:p>
          <a:p>
            <a:pPr marL="342900" indent="-342900">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Location: ‪PIMS Reports V2 &gt; October Student Snapshot</a:t>
            </a:r>
          </a:p>
        </p:txBody>
      </p:sp>
      <p:sp>
        <p:nvSpPr>
          <p:cNvPr id="7" name="Title 2"/>
          <p:cNvSpPr>
            <a:spLocks noGrp="1"/>
          </p:cNvSpPr>
          <p:nvPr>
            <p:ph type="ctrTitle"/>
          </p:nvPr>
        </p:nvSpPr>
        <p:spPr>
          <a:xfrm>
            <a:off x="457200" y="1106488"/>
            <a:ext cx="3276600" cy="798511"/>
          </a:xfrm>
        </p:spPr>
        <p:txBody>
          <a:bodyPr/>
          <a:lstStyle/>
          <a:p>
            <a:pPr algn="l"/>
            <a:r>
              <a:rPr lang="en-US" sz="2000" b="1" dirty="0">
                <a:solidFill>
                  <a:schemeClr val="tx1"/>
                </a:solidFill>
              </a:rPr>
              <a:t>PIMS Production Reports</a:t>
            </a: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0" eaLnBrk="1" hangingPunct="1">
              <a:defRPr/>
            </a:pPr>
            <a:r>
              <a:rPr lang="en-US" altLang="en-US" sz="2400" dirty="0">
                <a:solidFill>
                  <a:srgbClr val="FFFFFF"/>
                </a:solidFill>
                <a:latin typeface="Arial"/>
                <a:ea typeface="Verdana" pitchFamily="34" charset="0"/>
                <a:cs typeface="Verdana" pitchFamily="34" charset="0"/>
              </a:rPr>
              <a:t>2022-23 October Student Data Set </a:t>
            </a:r>
            <a:endParaRPr lang="en-US" altLang="en-US" sz="2400" dirty="0">
              <a:solidFill>
                <a:srgbClr val="FFFFFF"/>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4619229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Slide Number Placeholder 3"/>
          <p:cNvSpPr>
            <a:spLocks noGrp="1"/>
          </p:cNvSpPr>
          <p:nvPr>
            <p:ph type="sldNum" sz="quarter" idx="12"/>
          </p:nvPr>
        </p:nvSpPr>
        <p:spPr>
          <a:xfrm>
            <a:off x="8534400" y="6400800"/>
            <a:ext cx="4572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6B175E1E-C0D6-4BDA-BD3B-9E41F44CF767}" type="slidenum">
              <a:rPr lang="en-US" altLang="en-US" sz="1200" smtClean="0">
                <a:solidFill>
                  <a:srgbClr val="000000"/>
                </a:solidFill>
                <a:latin typeface="Verdana" pitchFamily="34" charset="0"/>
                <a:ea typeface="Verdana" pitchFamily="34" charset="0"/>
                <a:cs typeface="Verdana" pitchFamily="34" charset="0"/>
              </a:rPr>
              <a:pPr eaLnBrk="1" hangingPunct="1">
                <a:spcBef>
                  <a:spcPct val="0"/>
                </a:spcBef>
                <a:buFontTx/>
                <a:buNone/>
              </a:pPr>
              <a:t>27</a:t>
            </a:fld>
            <a:endParaRPr lang="en-US" altLang="en-US" sz="1200" dirty="0">
              <a:solidFill>
                <a:srgbClr val="000000"/>
              </a:solidFill>
              <a:latin typeface="Verdana" pitchFamily="34" charset="0"/>
              <a:ea typeface="Verdana" pitchFamily="34" charset="0"/>
              <a:cs typeface="Verdana" pitchFamily="34" charset="0"/>
            </a:endParaRPr>
          </a:p>
        </p:txBody>
      </p:sp>
      <p:sp>
        <p:nvSpPr>
          <p:cNvPr id="8" name="TextBox 4"/>
          <p:cNvSpPr txBox="1">
            <a:spLocks noChangeArrowheads="1"/>
          </p:cNvSpPr>
          <p:nvPr/>
        </p:nvSpPr>
        <p:spPr bwMode="auto">
          <a:xfrm>
            <a:off x="514185" y="1676400"/>
            <a:ext cx="8178800" cy="3571683"/>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Run production reports after the noon or 5:30 a.m. refresh</a:t>
            </a:r>
          </a:p>
          <a:p>
            <a:pPr marL="795338" lvl="1" indent="-331788">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Student or October Student Snapshot:</a:t>
            </a:r>
          </a:p>
          <a:p>
            <a:pPr marL="1258888" lvl="2" indent="-344488">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Schools with staff but no students</a:t>
            </a:r>
          </a:p>
          <a:p>
            <a:pPr marL="1258888" lvl="2" indent="-344488">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Schools with zero females or zero males (field 15)</a:t>
            </a:r>
          </a:p>
          <a:p>
            <a:pPr marL="1258888" lvl="2" indent="-344488">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Students at 0000 and 9999 school numbers</a:t>
            </a:r>
          </a:p>
          <a:p>
            <a:pPr marL="1258888" lvl="2" indent="-344488">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School Number of Residence Verification Report</a:t>
            </a:r>
          </a:p>
          <a:p>
            <a:pPr marL="1258888" lvl="2" indent="-344488">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Resident District Students Reported by Other LEAs</a:t>
            </a:r>
          </a:p>
          <a:p>
            <a:pPr marL="1485900" lvl="2" indent="-342900">
              <a:lnSpc>
                <a:spcPct val="114000"/>
              </a:lnSpc>
              <a:buFont typeface="Wingdings" pitchFamily="2" charset="2"/>
              <a:buChar char="§"/>
              <a:defRPr/>
            </a:pPr>
            <a:endParaRPr lang="en-US" sz="2000" dirty="0">
              <a:solidFill>
                <a:srgbClr val="000000"/>
              </a:solidFill>
              <a:latin typeface="Arial"/>
              <a:ea typeface="Verdana" pitchFamily="34" charset="0"/>
              <a:cs typeface="Verdana" pitchFamily="34" charset="0"/>
            </a:endParaRPr>
          </a:p>
          <a:p>
            <a:pPr marL="342900" indent="-342900">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Location: ‪PIMS Reports V2 &gt; Student and October Student Snapshot</a:t>
            </a:r>
          </a:p>
        </p:txBody>
      </p:sp>
      <p:sp>
        <p:nvSpPr>
          <p:cNvPr id="7" name="Title 2"/>
          <p:cNvSpPr>
            <a:spLocks noGrp="1"/>
          </p:cNvSpPr>
          <p:nvPr>
            <p:ph type="ctrTitle"/>
          </p:nvPr>
        </p:nvSpPr>
        <p:spPr>
          <a:xfrm>
            <a:off x="457200" y="1106488"/>
            <a:ext cx="3276600" cy="798511"/>
          </a:xfrm>
        </p:spPr>
        <p:txBody>
          <a:bodyPr/>
          <a:lstStyle/>
          <a:p>
            <a:pPr algn="l"/>
            <a:r>
              <a:rPr lang="en-US" sz="2000" b="1" dirty="0">
                <a:solidFill>
                  <a:schemeClr val="tx1"/>
                </a:solidFill>
              </a:rPr>
              <a:t>PIMS Production Reports</a:t>
            </a: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400" dirty="0">
                <a:solidFill>
                  <a:srgbClr val="FFFFFF"/>
                </a:solidFill>
                <a:latin typeface="Arial"/>
                <a:ea typeface="Verdana" pitchFamily="34" charset="0"/>
                <a:cs typeface="Verdana" pitchFamily="34" charset="0"/>
              </a:rPr>
              <a:t>2022-23 October Student Data Set </a:t>
            </a:r>
            <a:endParaRPr lang="en-US" altLang="en-US" sz="2400" dirty="0">
              <a:solidFill>
                <a:srgbClr val="FFFFFF"/>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4544243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Slide Number Placeholder 3"/>
          <p:cNvSpPr>
            <a:spLocks noGrp="1"/>
          </p:cNvSpPr>
          <p:nvPr>
            <p:ph type="sldNum" sz="quarter" idx="12"/>
          </p:nvPr>
        </p:nvSpPr>
        <p:spPr>
          <a:xfrm>
            <a:off x="8534400" y="6400800"/>
            <a:ext cx="4572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6B175E1E-C0D6-4BDA-BD3B-9E41F44CF767}" type="slidenum">
              <a:rPr lang="en-US" altLang="en-US" sz="1200" smtClean="0">
                <a:solidFill>
                  <a:srgbClr val="000000"/>
                </a:solidFill>
                <a:latin typeface="Verdana" pitchFamily="34" charset="0"/>
                <a:ea typeface="Verdana" pitchFamily="34" charset="0"/>
                <a:cs typeface="Verdana" pitchFamily="34" charset="0"/>
              </a:rPr>
              <a:pPr eaLnBrk="1" hangingPunct="1">
                <a:spcBef>
                  <a:spcPct val="0"/>
                </a:spcBef>
                <a:buFontTx/>
                <a:buNone/>
              </a:pPr>
              <a:t>28</a:t>
            </a:fld>
            <a:endParaRPr lang="en-US" altLang="en-US" sz="1200" dirty="0">
              <a:solidFill>
                <a:srgbClr val="000000"/>
              </a:solidFill>
              <a:latin typeface="Verdana" pitchFamily="34" charset="0"/>
              <a:ea typeface="Verdana" pitchFamily="34" charset="0"/>
              <a:cs typeface="Verdana" pitchFamily="34" charset="0"/>
            </a:endParaRPr>
          </a:p>
        </p:txBody>
      </p:sp>
      <p:sp>
        <p:nvSpPr>
          <p:cNvPr id="8" name="TextBox 4"/>
          <p:cNvSpPr txBox="1">
            <a:spLocks noChangeArrowheads="1"/>
          </p:cNvSpPr>
          <p:nvPr/>
        </p:nvSpPr>
        <p:spPr bwMode="auto">
          <a:xfrm>
            <a:off x="498351" y="1752600"/>
            <a:ext cx="8178800" cy="3571683"/>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Run production reports after the noon or 5:30 a.m. refresh</a:t>
            </a:r>
          </a:p>
          <a:p>
            <a:pPr marL="795338" lvl="1" indent="-331788">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Student</a:t>
            </a:r>
          </a:p>
          <a:p>
            <a:pPr marL="1258888" lvl="2" indent="-344488">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Duplicate students reported – details – with other LEA</a:t>
            </a:r>
          </a:p>
          <a:p>
            <a:pPr marL="858838" lvl="1" indent="-344488">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October Student Snapshot</a:t>
            </a:r>
          </a:p>
          <a:p>
            <a:pPr marL="1258888" lvl="2" indent="-344488">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Enrollment verification </a:t>
            </a:r>
          </a:p>
          <a:p>
            <a:pPr marL="1258888" lvl="2" indent="-344488">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October 1 Enrollment, Low Income, and EL Data LEA Profile and ACS</a:t>
            </a:r>
          </a:p>
          <a:p>
            <a:pPr marL="1085850" lvl="1" indent="-342900">
              <a:lnSpc>
                <a:spcPct val="114000"/>
              </a:lnSpc>
              <a:buFont typeface="Wingdings" pitchFamily="2" charset="2"/>
              <a:buChar char="§"/>
              <a:defRPr/>
            </a:pPr>
            <a:endParaRPr lang="en-US" sz="2000" dirty="0">
              <a:solidFill>
                <a:srgbClr val="000000"/>
              </a:solidFill>
              <a:latin typeface="Arial"/>
              <a:ea typeface="Verdana" pitchFamily="34" charset="0"/>
              <a:cs typeface="Verdana" pitchFamily="34" charset="0"/>
            </a:endParaRPr>
          </a:p>
          <a:p>
            <a:pPr marL="342900" indent="-342900">
              <a:lnSpc>
                <a:spcPct val="114000"/>
              </a:lnSpc>
              <a:buFont typeface="Wingdings" pitchFamily="2" charset="2"/>
              <a:buChar char="§"/>
              <a:defRPr/>
            </a:pPr>
            <a:r>
              <a:rPr lang="en-US" sz="2000" dirty="0">
                <a:solidFill>
                  <a:srgbClr val="000000"/>
                </a:solidFill>
                <a:latin typeface="Arial"/>
                <a:ea typeface="Verdana" pitchFamily="34" charset="0"/>
                <a:cs typeface="Verdana" pitchFamily="34" charset="0"/>
              </a:rPr>
              <a:t>Location: ‪PIMS Reports V2 &gt; Student and October Student Snapshot</a:t>
            </a:r>
          </a:p>
        </p:txBody>
      </p:sp>
      <p:sp>
        <p:nvSpPr>
          <p:cNvPr id="7" name="Title 2"/>
          <p:cNvSpPr>
            <a:spLocks noGrp="1"/>
          </p:cNvSpPr>
          <p:nvPr>
            <p:ph type="ctrTitle"/>
          </p:nvPr>
        </p:nvSpPr>
        <p:spPr>
          <a:xfrm>
            <a:off x="457200" y="1106488"/>
            <a:ext cx="3276600" cy="798511"/>
          </a:xfrm>
        </p:spPr>
        <p:txBody>
          <a:bodyPr/>
          <a:lstStyle/>
          <a:p>
            <a:pPr algn="l"/>
            <a:r>
              <a:rPr lang="en-US" sz="2000" b="1" dirty="0">
                <a:solidFill>
                  <a:schemeClr val="tx1"/>
                </a:solidFill>
              </a:rPr>
              <a:t>PIMS Production Reports</a:t>
            </a: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400" dirty="0">
                <a:solidFill>
                  <a:srgbClr val="FFFFFF"/>
                </a:solidFill>
                <a:latin typeface="Arial"/>
                <a:ea typeface="Verdana" pitchFamily="34" charset="0"/>
                <a:cs typeface="Verdana" pitchFamily="34" charset="0"/>
              </a:rPr>
              <a:t>2022-23 October Student Data Set </a:t>
            </a:r>
            <a:endParaRPr lang="en-US" altLang="en-US" sz="2400" dirty="0">
              <a:solidFill>
                <a:srgbClr val="FFFFFF"/>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9032727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63835" y="1783557"/>
            <a:ext cx="8229600" cy="4489450"/>
          </a:xfrm>
        </p:spPr>
        <p:txBody>
          <a:bodyPr/>
          <a:lstStyle/>
          <a:p>
            <a:pPr eaLnBrk="1" hangingPunct="1">
              <a:lnSpc>
                <a:spcPct val="114000"/>
              </a:lnSpc>
              <a:spcBef>
                <a:spcPct val="0"/>
              </a:spcBef>
              <a:buFont typeface="Wingdings" pitchFamily="2" charset="2"/>
              <a:buChar char="§"/>
              <a:defRPr/>
            </a:pPr>
            <a:r>
              <a:rPr lang="en-US" altLang="en-US" sz="2000" dirty="0">
                <a:solidFill>
                  <a:srgbClr val="000000"/>
                </a:solidFill>
                <a:ea typeface="Verdana" pitchFamily="34" charset="0"/>
                <a:cs typeface="Verdana" pitchFamily="34" charset="0"/>
              </a:rPr>
              <a:t>Submission process</a:t>
            </a:r>
          </a:p>
          <a:p>
            <a:pPr marL="795338" lvl="1" indent="-338138" eaLnBrk="1" hangingPunct="1">
              <a:lnSpc>
                <a:spcPct val="114000"/>
              </a:lnSpc>
              <a:spcBef>
                <a:spcPct val="0"/>
              </a:spcBef>
              <a:buFont typeface="Wingdings" pitchFamily="2" charset="2"/>
              <a:buChar char="§"/>
              <a:defRPr/>
            </a:pPr>
            <a:r>
              <a:rPr lang="en-US" altLang="en-US" sz="2000" dirty="0">
                <a:solidFill>
                  <a:srgbClr val="000000"/>
                </a:solidFill>
                <a:ea typeface="Verdana" pitchFamily="34" charset="0"/>
                <a:cs typeface="Verdana" pitchFamily="34" charset="0"/>
              </a:rPr>
              <a:t>Email address: </a:t>
            </a:r>
          </a:p>
          <a:p>
            <a:pPr marL="1258888" lvl="3" indent="-344488" eaLnBrk="1" hangingPunct="1">
              <a:lnSpc>
                <a:spcPct val="114000"/>
              </a:lnSpc>
              <a:spcBef>
                <a:spcPct val="0"/>
              </a:spcBef>
              <a:buFont typeface="Wingdings" pitchFamily="2" charset="2"/>
              <a:buChar char="§"/>
              <a:defRPr/>
            </a:pPr>
            <a:r>
              <a:rPr lang="en-US" altLang="en-US" dirty="0">
                <a:solidFill>
                  <a:srgbClr val="000000"/>
                </a:solidFill>
                <a:ea typeface="Verdana" pitchFamily="34" charset="0"/>
                <a:cs typeface="Verdana" pitchFamily="34" charset="0"/>
                <a:hlinkClick r:id="rId4"/>
              </a:rPr>
              <a:t>RA-EDACSSubmission@pa.gov</a:t>
            </a:r>
            <a:endParaRPr lang="en-US" altLang="en-US" dirty="0">
              <a:solidFill>
                <a:srgbClr val="000000"/>
              </a:solidFill>
              <a:ea typeface="Verdana" pitchFamily="34" charset="0"/>
              <a:cs typeface="Verdana" pitchFamily="34" charset="0"/>
            </a:endParaRPr>
          </a:p>
          <a:p>
            <a:pPr marL="795338" lvl="1" indent="-338138" eaLnBrk="1" hangingPunct="1">
              <a:lnSpc>
                <a:spcPct val="114000"/>
              </a:lnSpc>
              <a:spcBef>
                <a:spcPct val="0"/>
              </a:spcBef>
              <a:buFont typeface="Wingdings" pitchFamily="2" charset="2"/>
              <a:buChar char="§"/>
              <a:defRPr/>
            </a:pPr>
            <a:r>
              <a:rPr lang="en-US" altLang="en-US" sz="2000" dirty="0">
                <a:solidFill>
                  <a:srgbClr val="000000"/>
                </a:solidFill>
                <a:ea typeface="Verdana" pitchFamily="34" charset="0"/>
                <a:cs typeface="Verdana" pitchFamily="34" charset="0"/>
              </a:rPr>
              <a:t>Email subject line:</a:t>
            </a:r>
          </a:p>
          <a:p>
            <a:pPr marL="1258888" lvl="3" indent="-344488" eaLnBrk="1" hangingPunct="1">
              <a:lnSpc>
                <a:spcPct val="114000"/>
              </a:lnSpc>
              <a:spcBef>
                <a:spcPct val="0"/>
              </a:spcBef>
              <a:buFont typeface="Wingdings" pitchFamily="2" charset="2"/>
              <a:buChar char="§"/>
              <a:defRPr/>
            </a:pPr>
            <a:r>
              <a:rPr lang="en-US" altLang="en-US" dirty="0">
                <a:solidFill>
                  <a:srgbClr val="000000"/>
                </a:solidFill>
                <a:ea typeface="Verdana" pitchFamily="34" charset="0"/>
                <a:cs typeface="Verdana" pitchFamily="34" charset="0"/>
              </a:rPr>
              <a:t>ACS_Oct_2022-23</a:t>
            </a:r>
          </a:p>
          <a:p>
            <a:pPr marL="795338" lvl="1" indent="-338138" eaLnBrk="1" hangingPunct="1">
              <a:lnSpc>
                <a:spcPct val="114000"/>
              </a:lnSpc>
              <a:spcBef>
                <a:spcPct val="0"/>
              </a:spcBef>
              <a:buFont typeface="Wingdings" pitchFamily="2" charset="2"/>
              <a:buChar char="§"/>
              <a:defRPr/>
            </a:pPr>
            <a:r>
              <a:rPr lang="en-US" altLang="en-US" sz="2000" dirty="0">
                <a:solidFill>
                  <a:srgbClr val="000000"/>
                </a:solidFill>
                <a:ea typeface="Verdana" pitchFamily="34" charset="0"/>
                <a:cs typeface="Verdana" pitchFamily="34" charset="0"/>
              </a:rPr>
              <a:t>ACS file name:</a:t>
            </a:r>
          </a:p>
          <a:p>
            <a:pPr marL="1258888" lvl="3" indent="-344488" eaLnBrk="1" hangingPunct="1">
              <a:lnSpc>
                <a:spcPct val="114000"/>
              </a:lnSpc>
              <a:spcBef>
                <a:spcPct val="0"/>
              </a:spcBef>
              <a:buFont typeface="Wingdings" pitchFamily="2" charset="2"/>
              <a:buChar char="§"/>
              <a:defRPr/>
            </a:pPr>
            <a:r>
              <a:rPr lang="en-US" altLang="en-US" dirty="0">
                <a:solidFill>
                  <a:srgbClr val="000000"/>
                </a:solidFill>
                <a:ea typeface="Verdana" pitchFamily="34" charset="0"/>
                <a:cs typeface="Verdana" pitchFamily="34" charset="0"/>
              </a:rPr>
              <a:t>ACS_</a:t>
            </a:r>
            <a:r>
              <a:rPr lang="en-US" altLang="en-US" dirty="0">
                <a:solidFill>
                  <a:srgbClr val="FF0000"/>
                </a:solidFill>
                <a:ea typeface="Verdana" pitchFamily="34" charset="0"/>
                <a:cs typeface="Verdana" pitchFamily="34" charset="0"/>
              </a:rPr>
              <a:t>123460302</a:t>
            </a:r>
            <a:r>
              <a:rPr lang="en-US" altLang="en-US" dirty="0">
                <a:solidFill>
                  <a:srgbClr val="000000"/>
                </a:solidFill>
                <a:ea typeface="Verdana" pitchFamily="34" charset="0"/>
                <a:cs typeface="Verdana" pitchFamily="34" charset="0"/>
              </a:rPr>
              <a:t>_</a:t>
            </a:r>
            <a:r>
              <a:rPr lang="en-US" altLang="en-US" dirty="0">
                <a:solidFill>
                  <a:srgbClr val="0000FF"/>
                </a:solidFill>
                <a:ea typeface="Verdana" pitchFamily="34" charset="0"/>
                <a:cs typeface="Verdana" pitchFamily="34" charset="0"/>
              </a:rPr>
              <a:t>Oct_Student</a:t>
            </a:r>
            <a:r>
              <a:rPr lang="en-US" altLang="en-US" dirty="0">
                <a:solidFill>
                  <a:srgbClr val="000000"/>
                </a:solidFill>
                <a:ea typeface="Verdana" pitchFamily="34" charset="0"/>
                <a:cs typeface="Verdana" pitchFamily="34" charset="0"/>
              </a:rPr>
              <a:t>_</a:t>
            </a:r>
            <a:r>
              <a:rPr lang="en-US" altLang="en-US" dirty="0">
                <a:solidFill>
                  <a:srgbClr val="CC00CC"/>
                </a:solidFill>
                <a:ea typeface="Verdana" pitchFamily="34" charset="0"/>
                <a:cs typeface="Verdana" pitchFamily="34" charset="0"/>
              </a:rPr>
              <a:t>2022-23</a:t>
            </a:r>
            <a:r>
              <a:rPr lang="en-US" altLang="en-US" dirty="0">
                <a:solidFill>
                  <a:srgbClr val="000000"/>
                </a:solidFill>
                <a:ea typeface="Verdana" pitchFamily="34" charset="0"/>
                <a:cs typeface="Verdana" pitchFamily="34" charset="0"/>
              </a:rPr>
              <a:t>_ </a:t>
            </a:r>
            <a:r>
              <a:rPr lang="en-US" altLang="en-US" dirty="0">
                <a:solidFill>
                  <a:srgbClr val="FF6600"/>
                </a:solidFill>
                <a:ea typeface="Verdana" pitchFamily="34" charset="0"/>
                <a:cs typeface="Verdana" pitchFamily="34" charset="0"/>
              </a:rPr>
              <a:t>2022XXXX</a:t>
            </a:r>
            <a:r>
              <a:rPr lang="en-US" altLang="en-US" dirty="0">
                <a:solidFill>
                  <a:srgbClr val="000000"/>
                </a:solidFill>
                <a:ea typeface="Verdana" pitchFamily="34" charset="0"/>
                <a:cs typeface="Verdana" pitchFamily="34" charset="0"/>
              </a:rPr>
              <a:t>_</a:t>
            </a:r>
            <a:r>
              <a:rPr lang="en-US" altLang="en-US" dirty="0">
                <a:solidFill>
                  <a:srgbClr val="CC0099"/>
                </a:solidFill>
                <a:ea typeface="Verdana" pitchFamily="34" charset="0"/>
                <a:cs typeface="Verdana" pitchFamily="34" charset="0"/>
              </a:rPr>
              <a:t>XXXX</a:t>
            </a:r>
            <a:r>
              <a:rPr lang="en-US" altLang="en-US" dirty="0">
                <a:solidFill>
                  <a:srgbClr val="000000"/>
                </a:solidFill>
                <a:ea typeface="Verdana" pitchFamily="34" charset="0"/>
                <a:cs typeface="Verdana" pitchFamily="34" charset="0"/>
              </a:rPr>
              <a:t>.pdf</a:t>
            </a:r>
          </a:p>
          <a:p>
            <a:pPr marL="1258888" lvl="3" indent="-344488" eaLnBrk="1" hangingPunct="1">
              <a:lnSpc>
                <a:spcPct val="114000"/>
              </a:lnSpc>
              <a:spcBef>
                <a:spcPct val="0"/>
              </a:spcBef>
              <a:buNone/>
              <a:tabLst>
                <a:tab pos="1638300" algn="l"/>
              </a:tabLst>
              <a:defRPr/>
            </a:pPr>
            <a:r>
              <a:rPr lang="en-US" altLang="en-US" dirty="0">
                <a:ea typeface="Verdana" pitchFamily="34" charset="0"/>
                <a:cs typeface="Verdana" pitchFamily="34" charset="0"/>
              </a:rPr>
              <a:t>	(</a:t>
            </a:r>
            <a:r>
              <a:rPr lang="en-US" altLang="en-US" dirty="0">
                <a:solidFill>
                  <a:srgbClr val="000000"/>
                </a:solidFill>
                <a:ea typeface="Verdana" pitchFamily="34" charset="0"/>
                <a:cs typeface="Verdana" pitchFamily="34" charset="0"/>
              </a:rPr>
              <a:t>ACS_</a:t>
            </a:r>
            <a:r>
              <a:rPr lang="en-US" altLang="en-US" dirty="0">
                <a:solidFill>
                  <a:srgbClr val="FF0000"/>
                </a:solidFill>
                <a:ea typeface="Verdana" pitchFamily="34" charset="0"/>
                <a:cs typeface="Verdana" pitchFamily="34" charset="0"/>
              </a:rPr>
              <a:t>SubmittingAUN</a:t>
            </a:r>
            <a:r>
              <a:rPr lang="en-US" altLang="en-US" dirty="0">
                <a:solidFill>
                  <a:srgbClr val="000000"/>
                </a:solidFill>
                <a:ea typeface="Verdana" pitchFamily="34" charset="0"/>
                <a:cs typeface="Verdana" pitchFamily="34" charset="0"/>
              </a:rPr>
              <a:t>_</a:t>
            </a:r>
            <a:r>
              <a:rPr lang="en-US" altLang="en-US" dirty="0">
                <a:solidFill>
                  <a:srgbClr val="0000FF"/>
                </a:solidFill>
                <a:ea typeface="Verdana" pitchFamily="34" charset="0"/>
                <a:cs typeface="Verdana" pitchFamily="34" charset="0"/>
              </a:rPr>
              <a:t>Collection</a:t>
            </a:r>
            <a:r>
              <a:rPr lang="en-US" altLang="en-US" dirty="0">
                <a:solidFill>
                  <a:srgbClr val="000000"/>
                </a:solidFill>
                <a:ea typeface="Verdana" pitchFamily="34" charset="0"/>
                <a:cs typeface="Verdana" pitchFamily="34" charset="0"/>
              </a:rPr>
              <a:t>_</a:t>
            </a:r>
            <a:r>
              <a:rPr lang="en-US" altLang="en-US" dirty="0">
                <a:solidFill>
                  <a:srgbClr val="CC00CC"/>
                </a:solidFill>
                <a:ea typeface="Verdana" pitchFamily="34" charset="0"/>
                <a:cs typeface="Verdana" pitchFamily="34" charset="0"/>
              </a:rPr>
              <a:t>CollectionYear</a:t>
            </a:r>
            <a:r>
              <a:rPr lang="en-US" altLang="en-US" dirty="0">
                <a:solidFill>
                  <a:srgbClr val="000000"/>
                </a:solidFill>
                <a:ea typeface="Verdana" pitchFamily="34" charset="0"/>
                <a:cs typeface="Verdana" pitchFamily="34" charset="0"/>
              </a:rPr>
              <a:t>_</a:t>
            </a:r>
            <a:r>
              <a:rPr lang="en-US" altLang="en-US" dirty="0">
                <a:solidFill>
                  <a:srgbClr val="FF6600"/>
                </a:solidFill>
                <a:ea typeface="Verdana" pitchFamily="34" charset="0"/>
                <a:cs typeface="Verdana" pitchFamily="34" charset="0"/>
              </a:rPr>
              <a:t>Date</a:t>
            </a:r>
            <a:r>
              <a:rPr lang="en-US" altLang="en-US" dirty="0">
                <a:solidFill>
                  <a:srgbClr val="000000"/>
                </a:solidFill>
                <a:ea typeface="Verdana" pitchFamily="34" charset="0"/>
                <a:cs typeface="Verdana" pitchFamily="34" charset="0"/>
              </a:rPr>
              <a:t>_</a:t>
            </a:r>
            <a:r>
              <a:rPr lang="en-US" altLang="en-US" dirty="0">
                <a:solidFill>
                  <a:srgbClr val="CC0099"/>
                </a:solidFill>
                <a:ea typeface="Verdana" pitchFamily="34" charset="0"/>
                <a:cs typeface="Verdana" pitchFamily="34" charset="0"/>
              </a:rPr>
              <a:t>Time</a:t>
            </a:r>
            <a:r>
              <a:rPr lang="en-US" altLang="en-US" dirty="0">
                <a:ea typeface="Verdana" pitchFamily="34" charset="0"/>
                <a:cs typeface="Verdana" pitchFamily="34" charset="0"/>
              </a:rPr>
              <a:t>)</a:t>
            </a:r>
            <a:r>
              <a:rPr lang="en-US" altLang="en-US" dirty="0">
                <a:solidFill>
                  <a:srgbClr val="000000"/>
                </a:solidFill>
                <a:ea typeface="Verdana" pitchFamily="34" charset="0"/>
                <a:cs typeface="Verdana" pitchFamily="34" charset="0"/>
              </a:rPr>
              <a:t>	</a:t>
            </a:r>
          </a:p>
          <a:p>
            <a:pPr marL="114300" indent="0" eaLnBrk="1" hangingPunct="1">
              <a:lnSpc>
                <a:spcPct val="114000"/>
              </a:lnSpc>
              <a:spcBef>
                <a:spcPct val="0"/>
              </a:spcBef>
              <a:buNone/>
              <a:defRPr/>
            </a:pPr>
            <a:r>
              <a:rPr lang="en-US" altLang="en-US" sz="2000" dirty="0">
                <a:solidFill>
                  <a:srgbClr val="000000"/>
                </a:solidFill>
                <a:ea typeface="Verdana" pitchFamily="34" charset="0"/>
                <a:cs typeface="Verdana" pitchFamily="34" charset="0"/>
              </a:rPr>
              <a:t>Note: The email must contain this information or it will be returned. </a:t>
            </a:r>
          </a:p>
          <a:p>
            <a:endParaRPr lang="en-US" dirty="0"/>
          </a:p>
        </p:txBody>
      </p:sp>
      <p:sp>
        <p:nvSpPr>
          <p:cNvPr id="21507" name="Slide Number Placeholder 3"/>
          <p:cNvSpPr>
            <a:spLocks noGrp="1"/>
          </p:cNvSpPr>
          <p:nvPr>
            <p:ph type="sldNum" sz="quarter" idx="12"/>
          </p:nvPr>
        </p:nvSpPr>
        <p:spPr>
          <a:xfrm>
            <a:off x="8610600" y="6400800"/>
            <a:ext cx="381000" cy="345621"/>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32D66B8-2AE4-49A6-AB20-DE97BAC9E652}" type="slidenum">
              <a:rPr lang="en-US" altLang="en-US" sz="1200" smtClean="0">
                <a:solidFill>
                  <a:srgbClr val="000000"/>
                </a:solidFill>
                <a:latin typeface="Verdana" pitchFamily="34" charset="0"/>
                <a:ea typeface="Verdana" pitchFamily="34" charset="0"/>
                <a:cs typeface="Verdana" pitchFamily="34" charset="0"/>
              </a:rPr>
              <a:pPr eaLnBrk="1" hangingPunct="1">
                <a:spcBef>
                  <a:spcPct val="0"/>
                </a:spcBef>
                <a:buFontTx/>
                <a:buNone/>
              </a:pPr>
              <a:t>29</a:t>
            </a:fld>
            <a:endParaRPr lang="en-US" altLang="en-US" sz="1200" dirty="0">
              <a:solidFill>
                <a:srgbClr val="000000"/>
              </a:solidFill>
              <a:latin typeface="Verdana" pitchFamily="34" charset="0"/>
              <a:ea typeface="Verdana" pitchFamily="34" charset="0"/>
              <a:cs typeface="Verdana" pitchFamily="34" charset="0"/>
            </a:endParaRPr>
          </a:p>
        </p:txBody>
      </p:sp>
      <p:pic>
        <p:nvPicPr>
          <p:cNvPr id="21510" name="Picture 14" descr="Pennylvania Department of Education (PDE) logo" title="Pennylvania Department of Education (PDE) logo"/>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2"/>
          <p:cNvSpPr txBox="1">
            <a:spLocks/>
          </p:cNvSpPr>
          <p:nvPr/>
        </p:nvSpPr>
        <p:spPr bwMode="auto">
          <a:xfrm>
            <a:off x="457200" y="1180370"/>
            <a:ext cx="8153400" cy="798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000" b="1" kern="0" dirty="0">
                <a:solidFill>
                  <a:schemeClr val="tx1"/>
                </a:solidFill>
              </a:rPr>
              <a:t>LEA Profile and ACS</a:t>
            </a:r>
          </a:p>
        </p:txBody>
      </p:sp>
      <p:sp>
        <p:nvSpPr>
          <p:cNvPr id="21509"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0" eaLnBrk="1" hangingPunct="1">
              <a:spcBef>
                <a:spcPct val="0"/>
              </a:spcBef>
              <a:buNone/>
              <a:defRPr/>
            </a:pPr>
            <a:r>
              <a:rPr lang="en-US" altLang="en-US" sz="2400" dirty="0">
                <a:solidFill>
                  <a:srgbClr val="FFFFFF"/>
                </a:solidFill>
                <a:latin typeface="Arial"/>
                <a:ea typeface="Verdana" pitchFamily="34" charset="0"/>
                <a:cs typeface="Verdana" pitchFamily="34" charset="0"/>
              </a:rPr>
              <a:t>2022-23 October Student Data Set </a:t>
            </a:r>
            <a:endParaRPr lang="en-US" altLang="en-US" sz="2400" dirty="0">
              <a:solidFill>
                <a:srgbClr val="FFFFFF"/>
              </a:solidFill>
              <a:latin typeface="Verdana" pitchFamily="34" charset="0"/>
              <a:ea typeface="Verdana" pitchFamily="34" charset="0"/>
              <a:cs typeface="Verdana" pitchFamily="34" charset="0"/>
            </a:endParaRPr>
          </a:p>
        </p:txBody>
      </p:sp>
      <p:sp>
        <p:nvSpPr>
          <p:cNvPr id="2" name="Title 1" hidden="1">
            <a:extLst>
              <a:ext uri="{FF2B5EF4-FFF2-40B4-BE49-F238E27FC236}">
                <a16:creationId xmlns:a16="http://schemas.microsoft.com/office/drawing/2014/main" id="{42DE8009-B74D-C1D3-398E-A7845EED001C}"/>
              </a:ext>
            </a:extLst>
          </p:cNvPr>
          <p:cNvSpPr>
            <a:spLocks noGrp="1"/>
          </p:cNvSpPr>
          <p:nvPr>
            <p:ph type="title"/>
          </p:nvPr>
        </p:nvSpPr>
        <p:spPr/>
        <p:txBody>
          <a:bodyPr/>
          <a:lstStyle/>
          <a:p>
            <a:r>
              <a:rPr lang="en-US" dirty="0"/>
              <a:t>LEA Profile and ACS</a:t>
            </a:r>
          </a:p>
        </p:txBody>
      </p:sp>
    </p:spTree>
    <p:extLst>
      <p:ext uri="{BB962C8B-B14F-4D97-AF65-F5344CB8AC3E}">
        <p14:creationId xmlns:p14="http://schemas.microsoft.com/office/powerpoint/2010/main" val="3662051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3"/>
          <p:cNvSpPr>
            <a:spLocks noGrp="1"/>
          </p:cNvSpPr>
          <p:nvPr>
            <p:ph type="sldNum" sz="quarter" idx="12"/>
          </p:nvPr>
        </p:nvSpPr>
        <p:spPr>
          <a:xfrm>
            <a:off x="6858000" y="6400800"/>
            <a:ext cx="2133600" cy="476250"/>
          </a:xfrm>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fld id="{2C681EE6-9EFA-4DA7-9BE3-EF45608CE11B}" type="slidenum">
              <a:rPr lang="en-US" altLang="en-US" sz="1200" smtClean="0"/>
              <a:pPr>
                <a:buNone/>
              </a:pPr>
              <a:t>3</a:t>
            </a:fld>
            <a:endParaRPr lang="en-US" altLang="en-US" sz="1200" dirty="0"/>
          </a:p>
        </p:txBody>
      </p:sp>
      <p:pic>
        <p:nvPicPr>
          <p:cNvPr id="15362"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3"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p:cNvSpPr>
            <a:spLocks noGrp="1"/>
          </p:cNvSpPr>
          <p:nvPr>
            <p:ph type="ctrTitle"/>
          </p:nvPr>
        </p:nvSpPr>
        <p:spPr>
          <a:xfrm>
            <a:off x="685800" y="2565158"/>
            <a:ext cx="7772400" cy="1470025"/>
          </a:xfrm>
        </p:spPr>
        <p:txBody>
          <a:bodyPr/>
          <a:lstStyle/>
          <a:p>
            <a:r>
              <a:rPr lang="en-US" altLang="en-US" b="1" dirty="0">
                <a:solidFill>
                  <a:srgbClr val="000000"/>
                </a:solidFill>
                <a:ea typeface="Verdana" pitchFamily="34" charset="0"/>
                <a:cs typeface="Verdana" pitchFamily="34" charset="0"/>
              </a:rPr>
              <a:t>October Student Templates</a:t>
            </a:r>
            <a:endParaRPr lang="en-US" b="1" dirty="0"/>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400" dirty="0">
                <a:solidFill>
                  <a:srgbClr val="FFFFFF"/>
                </a:solidFill>
                <a:latin typeface="Arial"/>
                <a:ea typeface="Verdana" pitchFamily="34" charset="0"/>
                <a:cs typeface="Verdana" pitchFamily="34" charset="0"/>
              </a:rPr>
              <a:t>2022-23 October Student Data Set </a:t>
            </a:r>
            <a:endParaRPr lang="en-US" altLang="en-US" sz="2400" dirty="0">
              <a:solidFill>
                <a:srgbClr val="FFFFFF"/>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4618726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p:cNvSpPr>
            <a:spLocks noGrp="1"/>
          </p:cNvSpPr>
          <p:nvPr>
            <p:ph type="ctrTitle"/>
          </p:nvPr>
        </p:nvSpPr>
        <p:spPr/>
        <p:txBody>
          <a:bodyPr/>
          <a:lstStyle/>
          <a:p>
            <a:pPr eaLnBrk="1" hangingPunct="1">
              <a:defRPr/>
            </a:pPr>
            <a:r>
              <a:rPr lang="en-US" b="1" dirty="0">
                <a:solidFill>
                  <a:srgbClr val="000000"/>
                </a:solidFill>
                <a:ea typeface="Verdana" pitchFamily="34" charset="0"/>
                <a:cs typeface="Verdana" pitchFamily="34" charset="0"/>
              </a:rPr>
              <a:t>What’s New in 2022-23?</a:t>
            </a:r>
            <a:br>
              <a:rPr lang="en-US" u="sng" dirty="0">
                <a:solidFill>
                  <a:srgbClr val="000000"/>
                </a:solidFill>
                <a:ea typeface="Verdana" pitchFamily="34" charset="0"/>
                <a:cs typeface="Verdana" pitchFamily="34" charset="0"/>
              </a:rPr>
            </a:br>
            <a:endParaRPr lang="en-US" dirty="0"/>
          </a:p>
        </p:txBody>
      </p:sp>
      <p:sp>
        <p:nvSpPr>
          <p:cNvPr id="20483" name="Slide Number Placeholder 3"/>
          <p:cNvSpPr>
            <a:spLocks noGrp="1"/>
          </p:cNvSpPr>
          <p:nvPr>
            <p:ph type="sldNum" sz="quarter" idx="12"/>
          </p:nvPr>
        </p:nvSpPr>
        <p:spPr>
          <a:xfrm>
            <a:off x="6858000" y="6400800"/>
            <a:ext cx="2133600" cy="476250"/>
          </a:xfrm>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fld id="{3DB5508D-F432-4FC3-871E-8803781AC507}" type="slidenum">
              <a:rPr lang="en-US" altLang="en-US" sz="1200" smtClean="0">
                <a:latin typeface="Verdana" panose="020B0604030504040204" pitchFamily="34" charset="0"/>
                <a:ea typeface="Verdana" panose="020B0604030504040204" pitchFamily="34" charset="0"/>
                <a:cs typeface="Verdana" panose="020B0604030504040204" pitchFamily="34" charset="0"/>
              </a:rPr>
              <a:pPr>
                <a:buNone/>
              </a:pPr>
              <a:t>30</a:t>
            </a:fld>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sp>
        <p:nvSpPr>
          <p:cNvPr id="20485"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0" eaLnBrk="1" hangingPunct="1">
              <a:spcBef>
                <a:spcPct val="0"/>
              </a:spcBef>
              <a:buNone/>
              <a:defRPr/>
            </a:pPr>
            <a:r>
              <a:rPr lang="en-US" altLang="en-US" sz="2400" dirty="0">
                <a:solidFill>
                  <a:srgbClr val="FFFFFF"/>
                </a:solidFill>
                <a:latin typeface="Arial"/>
                <a:ea typeface="Verdana" pitchFamily="34" charset="0"/>
                <a:cs typeface="Verdana" pitchFamily="34" charset="0"/>
              </a:rPr>
              <a:t>2022-23 October Student Data Set </a:t>
            </a:r>
            <a:endParaRPr lang="en-US" altLang="en-US" sz="2400" dirty="0">
              <a:solidFill>
                <a:srgbClr val="FFFFFF"/>
              </a:solidFill>
              <a:latin typeface="Verdana" pitchFamily="34" charset="0"/>
              <a:ea typeface="Verdana" pitchFamily="34" charset="0"/>
              <a:cs typeface="Verdana" pitchFamily="34" charset="0"/>
            </a:endParaRPr>
          </a:p>
        </p:txBody>
      </p:sp>
      <p:pic>
        <p:nvPicPr>
          <p:cNvPr id="20486"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Slide Number Placeholder 3"/>
          <p:cNvSpPr>
            <a:spLocks noGrp="1"/>
          </p:cNvSpPr>
          <p:nvPr>
            <p:ph type="sldNum" sz="quarter" idx="12"/>
          </p:nvPr>
        </p:nvSpPr>
        <p:spPr>
          <a:xfrm>
            <a:off x="8610600" y="6400800"/>
            <a:ext cx="3810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27807C3C-827C-4598-9378-DBA3D03B8575}" type="slidenum">
              <a:rPr lang="en-US" altLang="en-US" sz="1200" smtClean="0">
                <a:solidFill>
                  <a:srgbClr val="000000"/>
                </a:solidFill>
                <a:latin typeface="Verdana" pitchFamily="34" charset="0"/>
                <a:ea typeface="Verdana" pitchFamily="34" charset="0"/>
                <a:cs typeface="Verdana" pitchFamily="34" charset="0"/>
              </a:rPr>
              <a:pPr eaLnBrk="1" hangingPunct="1">
                <a:spcBef>
                  <a:spcPct val="0"/>
                </a:spcBef>
                <a:buFontTx/>
                <a:buNone/>
              </a:pPr>
              <a:t>31</a:t>
            </a:fld>
            <a:endParaRPr lang="en-US" altLang="en-US" sz="1200" dirty="0">
              <a:solidFill>
                <a:srgbClr val="000000"/>
              </a:solidFill>
              <a:latin typeface="Verdana" pitchFamily="34" charset="0"/>
              <a:ea typeface="Verdana" pitchFamily="34" charset="0"/>
              <a:cs typeface="Verdana" pitchFamily="34" charset="0"/>
            </a:endParaRPr>
          </a:p>
        </p:txBody>
      </p:sp>
      <p:sp>
        <p:nvSpPr>
          <p:cNvPr id="8" name="TextBox 4"/>
          <p:cNvSpPr txBox="1">
            <a:spLocks noChangeArrowheads="1"/>
          </p:cNvSpPr>
          <p:nvPr/>
        </p:nvSpPr>
        <p:spPr bwMode="auto">
          <a:xfrm>
            <a:off x="457200" y="1600200"/>
            <a:ext cx="8178800" cy="3220818"/>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eaLnBrk="1" hangingPunct="1">
              <a:lnSpc>
                <a:spcPct val="114000"/>
              </a:lnSpc>
              <a:buFont typeface="Wingdings" panose="05000000000000000000" pitchFamily="2" charset="2"/>
              <a:buChar char="§"/>
              <a:defRPr/>
            </a:pPr>
            <a:r>
              <a:rPr lang="en-US" altLang="en-US" sz="2000" dirty="0">
                <a:solidFill>
                  <a:srgbClr val="000000"/>
                </a:solidFill>
                <a:ea typeface="Verdana" pitchFamily="34" charset="0"/>
                <a:cs typeface="Verdana" pitchFamily="34" charset="0"/>
              </a:rPr>
              <a:t>Special Ed Referral definition and rule change:</a:t>
            </a:r>
          </a:p>
          <a:p>
            <a:pPr marL="1085850" lvl="1" indent="-342900" eaLnBrk="1" hangingPunct="1">
              <a:lnSpc>
                <a:spcPct val="114000"/>
              </a:lnSpc>
              <a:buFont typeface="Wingdings" panose="05000000000000000000" pitchFamily="2" charset="2"/>
              <a:buChar char="§"/>
              <a:defRPr/>
            </a:pPr>
            <a:r>
              <a:rPr lang="en-US" altLang="en-US" sz="2000" dirty="0">
                <a:solidFill>
                  <a:srgbClr val="000000"/>
                </a:solidFill>
                <a:ea typeface="Verdana" pitchFamily="34" charset="0"/>
                <a:cs typeface="Verdana" pitchFamily="34" charset="0"/>
              </a:rPr>
              <a:t>If Submitting AUN (field 1) = AUN of Enrollment (field 217) then Special Ed Referral must be N.</a:t>
            </a:r>
          </a:p>
          <a:p>
            <a:pPr marL="1085850" lvl="1" indent="-342900" eaLnBrk="1" hangingPunct="1">
              <a:lnSpc>
                <a:spcPct val="114000"/>
              </a:lnSpc>
              <a:buFont typeface="Wingdings" panose="05000000000000000000" pitchFamily="2" charset="2"/>
              <a:buChar char="§"/>
              <a:defRPr/>
            </a:pPr>
            <a:endParaRPr lang="en-US" altLang="en-US" sz="2000" dirty="0">
              <a:solidFill>
                <a:srgbClr val="000000"/>
              </a:solidFill>
              <a:ea typeface="Verdana" pitchFamily="34" charset="0"/>
              <a:cs typeface="Verdana" pitchFamily="34" charset="0"/>
            </a:endParaRPr>
          </a:p>
          <a:p>
            <a:pPr marL="342900" indent="-342900" eaLnBrk="1" hangingPunct="1">
              <a:lnSpc>
                <a:spcPct val="114000"/>
              </a:lnSpc>
              <a:buFont typeface="Wingdings" panose="05000000000000000000" pitchFamily="2" charset="2"/>
              <a:buChar char="§"/>
              <a:defRPr/>
            </a:pPr>
            <a:r>
              <a:rPr lang="en-US" altLang="en-US" sz="2000" dirty="0">
                <a:solidFill>
                  <a:srgbClr val="000000"/>
                </a:solidFill>
                <a:ea typeface="Verdana" pitchFamily="34" charset="0"/>
                <a:cs typeface="Verdana" pitchFamily="34" charset="0"/>
              </a:rPr>
              <a:t>School Number of Residence (field 165)</a:t>
            </a:r>
          </a:p>
          <a:p>
            <a:pPr marL="1085850" lvl="1" indent="-342900" eaLnBrk="1" hangingPunct="1">
              <a:lnSpc>
                <a:spcPct val="114000"/>
              </a:lnSpc>
              <a:buFont typeface="Wingdings" panose="05000000000000000000" pitchFamily="2" charset="2"/>
              <a:buChar char="§"/>
              <a:defRPr/>
            </a:pPr>
            <a:r>
              <a:rPr lang="en-US" altLang="en-US" sz="2000" dirty="0">
                <a:solidFill>
                  <a:srgbClr val="000000"/>
                </a:solidFill>
                <a:ea typeface="Verdana" pitchFamily="34" charset="0"/>
                <a:cs typeface="Verdana" pitchFamily="34" charset="0"/>
              </a:rPr>
              <a:t>No longer required when submitting LEA (field 1) is a charter school</a:t>
            </a:r>
          </a:p>
          <a:p>
            <a:pPr marL="1085850" lvl="1" indent="-342900" eaLnBrk="1" hangingPunct="1">
              <a:lnSpc>
                <a:spcPct val="114000"/>
              </a:lnSpc>
              <a:buFont typeface="Wingdings" panose="05000000000000000000" pitchFamily="2" charset="2"/>
              <a:buChar char="§"/>
              <a:defRPr/>
            </a:pPr>
            <a:r>
              <a:rPr lang="en-US" altLang="en-US" sz="2000" dirty="0">
                <a:solidFill>
                  <a:srgbClr val="000000"/>
                </a:solidFill>
                <a:ea typeface="Verdana" pitchFamily="34" charset="0"/>
                <a:cs typeface="Verdana" pitchFamily="34" charset="0"/>
              </a:rPr>
              <a:t>If reported, usual rules apply.</a:t>
            </a:r>
          </a:p>
          <a:p>
            <a:pPr marL="1085850" lvl="1" indent="-342900" eaLnBrk="1" hangingPunct="1">
              <a:lnSpc>
                <a:spcPct val="114000"/>
              </a:lnSpc>
              <a:buFont typeface="Wingdings" panose="05000000000000000000" pitchFamily="2" charset="2"/>
              <a:buChar char="§"/>
              <a:defRPr/>
            </a:pPr>
            <a:endParaRPr lang="en-US" altLang="en-US" sz="2000" dirty="0">
              <a:solidFill>
                <a:srgbClr val="000000"/>
              </a:solidFill>
              <a:ea typeface="Verdana" pitchFamily="34" charset="0"/>
              <a:cs typeface="Verdana" pitchFamily="34" charset="0"/>
            </a:endParaRPr>
          </a:p>
        </p:txBody>
      </p:sp>
      <p:sp>
        <p:nvSpPr>
          <p:cNvPr id="7" name="Title 2"/>
          <p:cNvSpPr>
            <a:spLocks noGrp="1"/>
          </p:cNvSpPr>
          <p:nvPr>
            <p:ph type="ctrTitle"/>
          </p:nvPr>
        </p:nvSpPr>
        <p:spPr>
          <a:xfrm>
            <a:off x="457200" y="1106488"/>
            <a:ext cx="4876800" cy="649289"/>
          </a:xfrm>
        </p:spPr>
        <p:txBody>
          <a:bodyPr/>
          <a:lstStyle/>
          <a:p>
            <a:pPr algn="l"/>
            <a:r>
              <a:rPr lang="en-US" sz="2000" b="1" dirty="0">
                <a:solidFill>
                  <a:schemeClr val="tx1"/>
                </a:solidFill>
              </a:rPr>
              <a:t>New/Updates for 2022-23</a:t>
            </a:r>
          </a:p>
        </p:txBody>
      </p:sp>
      <p:sp>
        <p:nvSpPr>
          <p:cNvPr id="6150"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rgbClr val="FFFFFF"/>
                </a:solidFill>
                <a:ea typeface="Verdana" pitchFamily="34" charset="0"/>
                <a:cs typeface="Verdana" pitchFamily="34" charset="0"/>
              </a:rPr>
              <a:t>2022-23 October Student Data Set</a:t>
            </a:r>
            <a:endParaRPr lang="en-US" altLang="en-US" sz="2400" dirty="0">
              <a:solidFill>
                <a:srgbClr val="FFFFFF"/>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6791037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Slide Number Placeholder 3"/>
          <p:cNvSpPr>
            <a:spLocks noGrp="1"/>
          </p:cNvSpPr>
          <p:nvPr>
            <p:ph type="sldNum" sz="quarter" idx="12"/>
          </p:nvPr>
        </p:nvSpPr>
        <p:spPr>
          <a:xfrm>
            <a:off x="8610600" y="6400800"/>
            <a:ext cx="3810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27807C3C-827C-4598-9378-DBA3D03B8575}" type="slidenum">
              <a:rPr lang="en-US" altLang="en-US" sz="1200" smtClean="0">
                <a:solidFill>
                  <a:srgbClr val="000000"/>
                </a:solidFill>
                <a:latin typeface="Verdana" pitchFamily="34" charset="0"/>
                <a:ea typeface="Verdana" pitchFamily="34" charset="0"/>
                <a:cs typeface="Verdana" pitchFamily="34" charset="0"/>
              </a:rPr>
              <a:pPr eaLnBrk="1" hangingPunct="1">
                <a:spcBef>
                  <a:spcPct val="0"/>
                </a:spcBef>
                <a:buFontTx/>
                <a:buNone/>
              </a:pPr>
              <a:t>32</a:t>
            </a:fld>
            <a:endParaRPr lang="en-US" altLang="en-US" sz="1200" dirty="0">
              <a:solidFill>
                <a:srgbClr val="000000"/>
              </a:solidFill>
              <a:latin typeface="Verdana" pitchFamily="34" charset="0"/>
              <a:ea typeface="Verdana" pitchFamily="34" charset="0"/>
              <a:cs typeface="Verdana" pitchFamily="34" charset="0"/>
            </a:endParaRPr>
          </a:p>
        </p:txBody>
      </p:sp>
      <p:sp>
        <p:nvSpPr>
          <p:cNvPr id="8" name="TextBox 4"/>
          <p:cNvSpPr txBox="1">
            <a:spLocks noChangeArrowheads="1"/>
          </p:cNvSpPr>
          <p:nvPr/>
        </p:nvSpPr>
        <p:spPr bwMode="auto">
          <a:xfrm>
            <a:off x="457200" y="1588811"/>
            <a:ext cx="8178800" cy="6027740"/>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eaLnBrk="1" hangingPunct="1">
              <a:lnSpc>
                <a:spcPct val="114000"/>
              </a:lnSpc>
              <a:buFont typeface="Wingdings" panose="05000000000000000000" pitchFamily="2" charset="2"/>
              <a:buChar char="§"/>
              <a:defRPr/>
            </a:pPr>
            <a:r>
              <a:rPr lang="en-US" altLang="en-US" sz="2000" dirty="0">
                <a:solidFill>
                  <a:srgbClr val="000000"/>
                </a:solidFill>
                <a:ea typeface="Verdana" pitchFamily="34" charset="0"/>
                <a:cs typeface="Verdana" pitchFamily="34" charset="0"/>
              </a:rPr>
              <a:t>Diploma type code (field 91)</a:t>
            </a:r>
          </a:p>
          <a:p>
            <a:pPr marL="1085850" lvl="1" indent="-342900" eaLnBrk="1" hangingPunct="1">
              <a:lnSpc>
                <a:spcPct val="114000"/>
              </a:lnSpc>
              <a:buFont typeface="Wingdings" panose="05000000000000000000" pitchFamily="2" charset="2"/>
              <a:buChar char="§"/>
              <a:defRPr/>
            </a:pPr>
            <a:r>
              <a:rPr lang="en-US" altLang="en-US" sz="2000" dirty="0">
                <a:solidFill>
                  <a:srgbClr val="000000"/>
                </a:solidFill>
                <a:ea typeface="Verdana" pitchFamily="34" charset="0"/>
                <a:cs typeface="Verdana" pitchFamily="34" charset="0"/>
              </a:rPr>
              <a:t>826 - Keystone Diploma – Act 1 of 2022</a:t>
            </a:r>
          </a:p>
          <a:p>
            <a:pPr marL="1485900" lvl="2" indent="-342900" eaLnBrk="1" hangingPunct="1">
              <a:lnSpc>
                <a:spcPct val="114000"/>
              </a:lnSpc>
              <a:buFont typeface="Wingdings" panose="05000000000000000000" pitchFamily="2" charset="2"/>
              <a:buChar char="§"/>
              <a:defRPr/>
            </a:pPr>
            <a:r>
              <a:rPr lang="en-US" altLang="en-US" sz="2000" dirty="0">
                <a:solidFill>
                  <a:srgbClr val="000000"/>
                </a:solidFill>
                <a:ea typeface="Verdana" pitchFamily="34" charset="0"/>
                <a:cs typeface="Verdana" pitchFamily="34" charset="0"/>
              </a:rPr>
              <a:t>o	BEC/Purdon: </a:t>
            </a:r>
            <a:r>
              <a:rPr lang="en-US" altLang="en-US" sz="2000" dirty="0">
                <a:solidFill>
                  <a:srgbClr val="000000"/>
                </a:solidFill>
                <a:ea typeface="Verdana" pitchFamily="34" charset="0"/>
                <a:cs typeface="Verdana" pitchFamily="34" charset="0"/>
                <a:hlinkClick r:id="rId5"/>
              </a:rPr>
              <a:t>https://www.education.pa.gov/Policy-Funding/BECS/Purdons/Pages/Act1of2022AssistingStudentsExperiencingEducationInstability--.aspx</a:t>
            </a:r>
            <a:r>
              <a:rPr lang="en-US" altLang="en-US" sz="2000" dirty="0">
                <a:solidFill>
                  <a:srgbClr val="000000"/>
                </a:solidFill>
                <a:ea typeface="Verdana" pitchFamily="34" charset="0"/>
                <a:cs typeface="Verdana" pitchFamily="34" charset="0"/>
              </a:rPr>
              <a:t> </a:t>
            </a:r>
          </a:p>
          <a:p>
            <a:pPr marL="1485900" lvl="2" indent="-342900" eaLnBrk="1" hangingPunct="1">
              <a:lnSpc>
                <a:spcPct val="114000"/>
              </a:lnSpc>
              <a:buFont typeface="Wingdings" panose="05000000000000000000" pitchFamily="2" charset="2"/>
              <a:buChar char="§"/>
              <a:defRPr/>
            </a:pPr>
            <a:r>
              <a:rPr lang="en-US" altLang="en-US" sz="2000" dirty="0">
                <a:solidFill>
                  <a:srgbClr val="000000"/>
                </a:solidFill>
                <a:ea typeface="Verdana" pitchFamily="34" charset="0"/>
                <a:cs typeface="Verdana" pitchFamily="34" charset="0"/>
              </a:rPr>
              <a:t>o	Dear Colleague Letter: </a:t>
            </a:r>
            <a:r>
              <a:rPr lang="en-US" altLang="en-US" sz="2000" dirty="0">
                <a:solidFill>
                  <a:srgbClr val="000000"/>
                </a:solidFill>
                <a:ea typeface="Verdana" pitchFamily="34" charset="0"/>
                <a:cs typeface="Verdana" pitchFamily="34" charset="0"/>
                <a:hlinkClick r:id="rId6"/>
              </a:rPr>
              <a:t>https://www.education.pa.gov/K-12/Pages/Act1of2022.aspx</a:t>
            </a:r>
            <a:r>
              <a:rPr lang="en-US" altLang="en-US" sz="2000" dirty="0">
                <a:solidFill>
                  <a:srgbClr val="000000"/>
                </a:solidFill>
                <a:ea typeface="Verdana" pitchFamily="34" charset="0"/>
                <a:cs typeface="Verdana" pitchFamily="34" charset="0"/>
              </a:rPr>
              <a:t> </a:t>
            </a:r>
          </a:p>
          <a:p>
            <a:pPr marL="342900" indent="-342900" eaLnBrk="1" hangingPunct="1">
              <a:lnSpc>
                <a:spcPct val="114000"/>
              </a:lnSpc>
              <a:buFont typeface="Wingdings" panose="05000000000000000000" pitchFamily="2" charset="2"/>
              <a:buChar char="§"/>
              <a:defRPr/>
            </a:pPr>
            <a:endParaRPr lang="en-US" altLang="en-US" sz="2000" dirty="0">
              <a:solidFill>
                <a:srgbClr val="000000"/>
              </a:solidFill>
              <a:ea typeface="Verdana" pitchFamily="34" charset="0"/>
              <a:cs typeface="Verdana" pitchFamily="34" charset="0"/>
            </a:endParaRPr>
          </a:p>
          <a:p>
            <a:pPr marL="342900" indent="-342900" eaLnBrk="1" hangingPunct="1">
              <a:lnSpc>
                <a:spcPct val="114000"/>
              </a:lnSpc>
              <a:buFont typeface="Wingdings" panose="05000000000000000000" pitchFamily="2" charset="2"/>
              <a:buChar char="§"/>
              <a:defRPr/>
            </a:pPr>
            <a:r>
              <a:rPr lang="en-US" altLang="en-US" sz="2000" dirty="0">
                <a:solidFill>
                  <a:srgbClr val="000000"/>
                </a:solidFill>
                <a:ea typeface="Verdana" pitchFamily="34" charset="0"/>
                <a:cs typeface="Verdana" pitchFamily="34" charset="0"/>
              </a:rPr>
              <a:t>Special Education PASA:</a:t>
            </a:r>
          </a:p>
          <a:p>
            <a:pPr marL="1085850" lvl="1" indent="-342900" eaLnBrk="1" hangingPunct="1">
              <a:lnSpc>
                <a:spcPct val="114000"/>
              </a:lnSpc>
              <a:buFont typeface="Wingdings" panose="05000000000000000000" pitchFamily="2" charset="2"/>
              <a:buChar char="§"/>
              <a:defRPr/>
            </a:pPr>
            <a:r>
              <a:rPr lang="en-US" altLang="en-US" sz="2000" dirty="0">
                <a:solidFill>
                  <a:srgbClr val="000000"/>
                </a:solidFill>
                <a:ea typeface="Verdana" pitchFamily="34" charset="0"/>
                <a:cs typeface="Verdana" pitchFamily="34" charset="0"/>
              </a:rPr>
              <a:t>M is no longer a valid value for (field 212)</a:t>
            </a:r>
          </a:p>
          <a:p>
            <a:pPr marL="1085850" lvl="1" indent="-342900" eaLnBrk="1" hangingPunct="1">
              <a:lnSpc>
                <a:spcPct val="114000"/>
              </a:lnSpc>
              <a:buFont typeface="Wingdings" panose="05000000000000000000" pitchFamily="2" charset="2"/>
              <a:buChar char="§"/>
              <a:defRPr/>
            </a:pPr>
            <a:r>
              <a:rPr lang="en-US" altLang="en-US" sz="2000" dirty="0">
                <a:solidFill>
                  <a:srgbClr val="000000"/>
                </a:solidFill>
                <a:ea typeface="Verdana" pitchFamily="34" charset="0"/>
                <a:cs typeface="Verdana" pitchFamily="34" charset="0"/>
              </a:rPr>
              <a:t>PASA Testing Agency (field 226)</a:t>
            </a:r>
          </a:p>
          <a:p>
            <a:pPr marL="1485900" lvl="2" indent="-342900" eaLnBrk="1" hangingPunct="1">
              <a:lnSpc>
                <a:spcPct val="114000"/>
              </a:lnSpc>
              <a:buFont typeface="Wingdings" panose="05000000000000000000" pitchFamily="2" charset="2"/>
              <a:buChar char="§"/>
              <a:defRPr/>
            </a:pPr>
            <a:r>
              <a:rPr lang="en-US" altLang="en-US" sz="2000" dirty="0">
                <a:solidFill>
                  <a:srgbClr val="000000"/>
                </a:solidFill>
                <a:ea typeface="Verdana" pitchFamily="34" charset="0"/>
                <a:cs typeface="Verdana" pitchFamily="34" charset="0"/>
              </a:rPr>
              <a:t>Required if field 212 is A - PASA</a:t>
            </a:r>
          </a:p>
          <a:p>
            <a:pPr marL="1485900" lvl="2" indent="-342900" eaLnBrk="1" hangingPunct="1">
              <a:lnSpc>
                <a:spcPct val="114000"/>
              </a:lnSpc>
              <a:buFont typeface="Wingdings" panose="05000000000000000000" pitchFamily="2" charset="2"/>
              <a:buChar char="§"/>
              <a:defRPr/>
            </a:pPr>
            <a:r>
              <a:rPr lang="en-US" altLang="en-US" sz="2000" dirty="0">
                <a:solidFill>
                  <a:srgbClr val="000000"/>
                </a:solidFill>
                <a:ea typeface="Verdana" pitchFamily="34" charset="0"/>
                <a:cs typeface="Verdana" pitchFamily="34" charset="0"/>
              </a:rPr>
              <a:t>Must be valid AUN in EdNA</a:t>
            </a:r>
          </a:p>
          <a:p>
            <a:pPr marL="342900" indent="-342900" eaLnBrk="1" hangingPunct="1">
              <a:lnSpc>
                <a:spcPct val="114000"/>
              </a:lnSpc>
              <a:buFont typeface="Wingdings" panose="05000000000000000000" pitchFamily="2" charset="2"/>
              <a:buChar char="§"/>
              <a:defRPr/>
            </a:pPr>
            <a:endParaRPr lang="en-US" altLang="en-US" sz="2000" dirty="0">
              <a:solidFill>
                <a:srgbClr val="000000"/>
              </a:solidFill>
              <a:ea typeface="Verdana" pitchFamily="34" charset="0"/>
              <a:cs typeface="Verdana" pitchFamily="34" charset="0"/>
            </a:endParaRPr>
          </a:p>
          <a:p>
            <a:pPr marL="1085850" lvl="1" indent="-342900" eaLnBrk="1" hangingPunct="1">
              <a:lnSpc>
                <a:spcPct val="114000"/>
              </a:lnSpc>
              <a:buFont typeface="Wingdings" panose="05000000000000000000" pitchFamily="2" charset="2"/>
              <a:buChar char="§"/>
              <a:defRPr/>
            </a:pPr>
            <a:endParaRPr lang="en-US" altLang="en-US" sz="2000" dirty="0">
              <a:solidFill>
                <a:srgbClr val="000000"/>
              </a:solidFill>
              <a:ea typeface="Verdana" pitchFamily="34" charset="0"/>
              <a:cs typeface="Verdana" pitchFamily="34" charset="0"/>
            </a:endParaRPr>
          </a:p>
          <a:p>
            <a:pPr marL="1085850" lvl="1" indent="-342900" eaLnBrk="1" hangingPunct="1">
              <a:lnSpc>
                <a:spcPct val="114000"/>
              </a:lnSpc>
              <a:buFont typeface="Wingdings" panose="05000000000000000000" pitchFamily="2" charset="2"/>
              <a:buChar char="§"/>
              <a:defRPr/>
            </a:pPr>
            <a:endParaRPr lang="en-US" altLang="en-US" sz="2000" dirty="0">
              <a:solidFill>
                <a:srgbClr val="000000"/>
              </a:solidFill>
              <a:ea typeface="Verdana" pitchFamily="34" charset="0"/>
              <a:cs typeface="Verdana" pitchFamily="34" charset="0"/>
            </a:endParaRPr>
          </a:p>
        </p:txBody>
      </p:sp>
      <p:sp>
        <p:nvSpPr>
          <p:cNvPr id="7" name="Title 2"/>
          <p:cNvSpPr>
            <a:spLocks noGrp="1"/>
          </p:cNvSpPr>
          <p:nvPr>
            <p:ph type="ctrTitle"/>
          </p:nvPr>
        </p:nvSpPr>
        <p:spPr>
          <a:xfrm>
            <a:off x="457200" y="1106488"/>
            <a:ext cx="4876800" cy="649289"/>
          </a:xfrm>
        </p:spPr>
        <p:txBody>
          <a:bodyPr/>
          <a:lstStyle/>
          <a:p>
            <a:pPr algn="l"/>
            <a:r>
              <a:rPr lang="en-US" sz="2000" b="1" dirty="0">
                <a:solidFill>
                  <a:schemeClr val="tx1"/>
                </a:solidFill>
              </a:rPr>
              <a:t>New/Updates for 2022-23</a:t>
            </a:r>
            <a:endParaRPr lang="en-US" sz="2000" dirty="0">
              <a:solidFill>
                <a:schemeClr val="tx1"/>
              </a:solidFill>
            </a:endParaRPr>
          </a:p>
        </p:txBody>
      </p:sp>
      <p:sp>
        <p:nvSpPr>
          <p:cNvPr id="6150"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rgbClr val="FFFFFF"/>
                </a:solidFill>
                <a:ea typeface="Verdana" pitchFamily="34" charset="0"/>
                <a:cs typeface="Verdana" pitchFamily="34" charset="0"/>
              </a:rPr>
              <a:t>2022-23 October Student Data Set</a:t>
            </a:r>
            <a:endParaRPr lang="en-US" altLang="en-US" sz="2400" dirty="0">
              <a:solidFill>
                <a:srgbClr val="FFFFFF"/>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5108868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Slide Number Placeholder 3"/>
          <p:cNvSpPr>
            <a:spLocks noGrp="1"/>
          </p:cNvSpPr>
          <p:nvPr>
            <p:ph type="sldNum" sz="quarter" idx="12"/>
          </p:nvPr>
        </p:nvSpPr>
        <p:spPr>
          <a:xfrm>
            <a:off x="8610600" y="6400800"/>
            <a:ext cx="3810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27807C3C-827C-4598-9378-DBA3D03B8575}" type="slidenum">
              <a:rPr lang="en-US" altLang="en-US" sz="1200" smtClean="0">
                <a:solidFill>
                  <a:srgbClr val="000000"/>
                </a:solidFill>
                <a:latin typeface="Verdana" pitchFamily="34" charset="0"/>
                <a:ea typeface="Verdana" pitchFamily="34" charset="0"/>
                <a:cs typeface="Verdana" pitchFamily="34" charset="0"/>
              </a:rPr>
              <a:pPr eaLnBrk="1" hangingPunct="1">
                <a:spcBef>
                  <a:spcPct val="0"/>
                </a:spcBef>
                <a:buFontTx/>
                <a:buNone/>
              </a:pPr>
              <a:t>33</a:t>
            </a:fld>
            <a:endParaRPr lang="en-US" altLang="en-US" sz="1200" dirty="0">
              <a:solidFill>
                <a:srgbClr val="000000"/>
              </a:solidFill>
              <a:latin typeface="Verdana" pitchFamily="34" charset="0"/>
              <a:ea typeface="Verdana" pitchFamily="34" charset="0"/>
              <a:cs typeface="Verdana" pitchFamily="34" charset="0"/>
            </a:endParaRPr>
          </a:p>
        </p:txBody>
      </p:sp>
      <p:sp>
        <p:nvSpPr>
          <p:cNvPr id="7" name="Title 2"/>
          <p:cNvSpPr>
            <a:spLocks noGrp="1"/>
          </p:cNvSpPr>
          <p:nvPr>
            <p:ph type="ctrTitle"/>
          </p:nvPr>
        </p:nvSpPr>
        <p:spPr>
          <a:xfrm>
            <a:off x="457200" y="1106488"/>
            <a:ext cx="4876800" cy="649289"/>
          </a:xfrm>
        </p:spPr>
        <p:txBody>
          <a:bodyPr/>
          <a:lstStyle/>
          <a:p>
            <a:pPr algn="l"/>
            <a:r>
              <a:rPr lang="en-US" sz="2000" b="1" dirty="0">
                <a:solidFill>
                  <a:schemeClr val="tx1"/>
                </a:solidFill>
              </a:rPr>
              <a:t>New/Updates for 2022-23</a:t>
            </a:r>
            <a:endParaRPr lang="en-US" sz="2000" dirty="0">
              <a:solidFill>
                <a:schemeClr val="tx1"/>
              </a:solidFill>
            </a:endParaRPr>
          </a:p>
        </p:txBody>
      </p:sp>
      <p:sp>
        <p:nvSpPr>
          <p:cNvPr id="6150"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rgbClr val="FFFFFF"/>
                </a:solidFill>
                <a:ea typeface="Verdana" pitchFamily="34" charset="0"/>
                <a:cs typeface="Verdana" pitchFamily="34" charset="0"/>
              </a:rPr>
              <a:t>2022-23 October Student Data Set</a:t>
            </a:r>
            <a:endParaRPr lang="en-US" altLang="en-US" sz="2400" dirty="0">
              <a:solidFill>
                <a:srgbClr val="FFFFFF"/>
              </a:solidFill>
              <a:latin typeface="Verdana" pitchFamily="34" charset="0"/>
              <a:ea typeface="Verdana" pitchFamily="34" charset="0"/>
              <a:cs typeface="Verdana" pitchFamily="34" charset="0"/>
            </a:endParaRPr>
          </a:p>
        </p:txBody>
      </p:sp>
      <p:sp>
        <p:nvSpPr>
          <p:cNvPr id="10" name="TextBox 4">
            <a:extLst>
              <a:ext uri="{FF2B5EF4-FFF2-40B4-BE49-F238E27FC236}">
                <a16:creationId xmlns:a16="http://schemas.microsoft.com/office/drawing/2014/main" id="{A5A9A7A8-D6FE-293D-E179-1CCFC94770D2}"/>
              </a:ext>
            </a:extLst>
          </p:cNvPr>
          <p:cNvSpPr txBox="1">
            <a:spLocks noChangeArrowheads="1"/>
          </p:cNvSpPr>
          <p:nvPr/>
        </p:nvSpPr>
        <p:spPr bwMode="auto">
          <a:xfrm>
            <a:off x="457200" y="1588811"/>
            <a:ext cx="8178800" cy="5291064"/>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eaLnBrk="1" hangingPunct="1">
              <a:lnSpc>
                <a:spcPct val="114000"/>
              </a:lnSpc>
              <a:buFont typeface="Wingdings" panose="05000000000000000000" pitchFamily="2" charset="2"/>
              <a:buChar char="§"/>
              <a:defRPr/>
            </a:pPr>
            <a:r>
              <a:rPr lang="en-US" altLang="en-US" sz="2000" dirty="0">
                <a:solidFill>
                  <a:srgbClr val="000000"/>
                </a:solidFill>
                <a:ea typeface="Verdana" pitchFamily="34" charset="0"/>
                <a:cs typeface="Verdana" pitchFamily="34" charset="0"/>
              </a:rPr>
              <a:t>Best Interest Determination (BID)</a:t>
            </a:r>
          </a:p>
          <a:p>
            <a:pPr marL="1085850" lvl="1" indent="-342900" eaLnBrk="1" hangingPunct="1">
              <a:lnSpc>
                <a:spcPct val="114000"/>
              </a:lnSpc>
              <a:buFont typeface="Wingdings" panose="05000000000000000000" pitchFamily="2" charset="2"/>
              <a:buChar char="§"/>
              <a:defRPr/>
            </a:pPr>
            <a:r>
              <a:rPr lang="en-US" altLang="en-US" sz="2000" dirty="0">
                <a:solidFill>
                  <a:srgbClr val="000000"/>
                </a:solidFill>
                <a:ea typeface="Verdana" pitchFamily="34" charset="0"/>
                <a:cs typeface="Verdana" pitchFamily="34" charset="0"/>
              </a:rPr>
              <a:t>BID AUN (field 51) – will NOT match Field 1</a:t>
            </a:r>
          </a:p>
          <a:p>
            <a:pPr marL="1085850" lvl="1" indent="-342900" eaLnBrk="1" hangingPunct="1">
              <a:lnSpc>
                <a:spcPct val="114000"/>
              </a:lnSpc>
              <a:buFont typeface="Wingdings" panose="05000000000000000000" pitchFamily="2" charset="2"/>
              <a:buChar char="§"/>
              <a:defRPr/>
            </a:pPr>
            <a:r>
              <a:rPr lang="en-US" altLang="en-US" sz="2000" dirty="0">
                <a:solidFill>
                  <a:srgbClr val="000000"/>
                </a:solidFill>
                <a:ea typeface="Verdana" pitchFamily="34" charset="0"/>
                <a:cs typeface="Verdana" pitchFamily="34" charset="0"/>
              </a:rPr>
              <a:t>BID School Number (field 50) – cannot be 0000/9999</a:t>
            </a:r>
          </a:p>
          <a:p>
            <a:pPr marL="1085850" lvl="1" indent="-342900" eaLnBrk="1" hangingPunct="1">
              <a:lnSpc>
                <a:spcPct val="114000"/>
              </a:lnSpc>
              <a:buFont typeface="Wingdings" panose="05000000000000000000" pitchFamily="2" charset="2"/>
              <a:buChar char="§"/>
              <a:defRPr/>
            </a:pPr>
            <a:r>
              <a:rPr lang="en-US" altLang="en-US" dirty="0">
                <a:solidFill>
                  <a:srgbClr val="000000"/>
                </a:solidFill>
                <a:ea typeface="Verdana" pitchFamily="34" charset="0"/>
                <a:cs typeface="Verdana" pitchFamily="34" charset="0"/>
              </a:rPr>
              <a:t>Example: Student in District A gets placed in District B, but BID determines the student will remain with District A. Student also attends IU. </a:t>
            </a:r>
          </a:p>
          <a:p>
            <a:pPr marL="1485900" lvl="2" indent="-342900" eaLnBrk="1" hangingPunct="1">
              <a:lnSpc>
                <a:spcPct val="114000"/>
              </a:lnSpc>
              <a:buFont typeface="Wingdings" panose="05000000000000000000" pitchFamily="2" charset="2"/>
              <a:buChar char="§"/>
              <a:defRPr/>
            </a:pPr>
            <a:r>
              <a:rPr lang="en-US" altLang="en-US" dirty="0">
                <a:solidFill>
                  <a:srgbClr val="000000"/>
                </a:solidFill>
                <a:ea typeface="Verdana" pitchFamily="34" charset="0"/>
                <a:cs typeface="Verdana" pitchFamily="34" charset="0"/>
              </a:rPr>
              <a:t>District A will update District of Residence, School Number of Residence, and Funding District AUN to reflect District B, but will not report anything in BID AUN and BID School Number because BID AUN = Submitting AUN.</a:t>
            </a:r>
          </a:p>
          <a:p>
            <a:pPr marL="1485900" lvl="2" indent="-342900" eaLnBrk="1" hangingPunct="1">
              <a:lnSpc>
                <a:spcPct val="114000"/>
              </a:lnSpc>
              <a:buFont typeface="Wingdings" panose="05000000000000000000" pitchFamily="2" charset="2"/>
              <a:buChar char="§"/>
              <a:defRPr/>
            </a:pPr>
            <a:r>
              <a:rPr lang="en-US" altLang="en-US" dirty="0">
                <a:solidFill>
                  <a:srgbClr val="000000"/>
                </a:solidFill>
                <a:ea typeface="Verdana" pitchFamily="34" charset="0"/>
                <a:cs typeface="Verdana" pitchFamily="34" charset="0"/>
              </a:rPr>
              <a:t>The IU will update District of Residence, School Number of Residence, and Funding District AUN to reflect District B – but will also reflect BID AUN as District A, and the appropriate school number in BID School Number.</a:t>
            </a:r>
          </a:p>
          <a:p>
            <a:pPr marL="1085850" lvl="1" indent="-342900" eaLnBrk="1" hangingPunct="1">
              <a:lnSpc>
                <a:spcPct val="114000"/>
              </a:lnSpc>
              <a:buFont typeface="Wingdings" panose="05000000000000000000" pitchFamily="2" charset="2"/>
              <a:buChar char="§"/>
              <a:defRPr/>
            </a:pPr>
            <a:endParaRPr lang="en-US" altLang="en-US" sz="2000" dirty="0">
              <a:solidFill>
                <a:srgbClr val="000000"/>
              </a:solidFill>
              <a:ea typeface="Verdana" pitchFamily="34" charset="0"/>
              <a:cs typeface="Verdana" pitchFamily="34" charset="0"/>
            </a:endParaRPr>
          </a:p>
          <a:p>
            <a:pPr marL="1085850" lvl="1" indent="-342900" eaLnBrk="1" hangingPunct="1">
              <a:lnSpc>
                <a:spcPct val="114000"/>
              </a:lnSpc>
              <a:buFont typeface="Wingdings" panose="05000000000000000000" pitchFamily="2" charset="2"/>
              <a:buChar char="§"/>
              <a:defRPr/>
            </a:pPr>
            <a:endParaRPr lang="en-US" altLang="en-US" sz="2000" dirty="0">
              <a:solidFill>
                <a:srgbClr val="000000"/>
              </a:solidFill>
              <a:ea typeface="Verdana" pitchFamily="34" charset="0"/>
              <a:cs typeface="Verdana" pitchFamily="34" charset="0"/>
            </a:endParaRPr>
          </a:p>
        </p:txBody>
      </p:sp>
    </p:spTree>
    <p:extLst>
      <p:ext uri="{BB962C8B-B14F-4D97-AF65-F5344CB8AC3E}">
        <p14:creationId xmlns:p14="http://schemas.microsoft.com/office/powerpoint/2010/main" val="42441810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Slide Number Placeholder 3"/>
          <p:cNvSpPr>
            <a:spLocks noGrp="1"/>
          </p:cNvSpPr>
          <p:nvPr>
            <p:ph type="sldNum" sz="quarter" idx="12"/>
          </p:nvPr>
        </p:nvSpPr>
        <p:spPr>
          <a:xfrm>
            <a:off x="8610600" y="6400800"/>
            <a:ext cx="3810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27807C3C-827C-4598-9378-DBA3D03B8575}" type="slidenum">
              <a:rPr lang="en-US" altLang="en-US" sz="1200" smtClean="0">
                <a:solidFill>
                  <a:srgbClr val="000000"/>
                </a:solidFill>
                <a:latin typeface="Verdana" pitchFamily="34" charset="0"/>
                <a:ea typeface="Verdana" pitchFamily="34" charset="0"/>
                <a:cs typeface="Verdana" pitchFamily="34" charset="0"/>
              </a:rPr>
              <a:pPr eaLnBrk="1" hangingPunct="1">
                <a:spcBef>
                  <a:spcPct val="0"/>
                </a:spcBef>
                <a:buFontTx/>
                <a:buNone/>
              </a:pPr>
              <a:t>34</a:t>
            </a:fld>
            <a:endParaRPr lang="en-US" altLang="en-US" sz="1200" dirty="0">
              <a:solidFill>
                <a:srgbClr val="000000"/>
              </a:solidFill>
              <a:latin typeface="Verdana" pitchFamily="34" charset="0"/>
              <a:ea typeface="Verdana" pitchFamily="34" charset="0"/>
              <a:cs typeface="Verdana" pitchFamily="34" charset="0"/>
            </a:endParaRPr>
          </a:p>
        </p:txBody>
      </p:sp>
      <p:sp>
        <p:nvSpPr>
          <p:cNvPr id="8" name="TextBox 4"/>
          <p:cNvSpPr txBox="1">
            <a:spLocks noChangeArrowheads="1"/>
          </p:cNvSpPr>
          <p:nvPr/>
        </p:nvSpPr>
        <p:spPr bwMode="auto">
          <a:xfrm>
            <a:off x="457200" y="1588811"/>
            <a:ext cx="8178800" cy="1576137"/>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eaLnBrk="1" hangingPunct="1">
              <a:lnSpc>
                <a:spcPct val="114000"/>
              </a:lnSpc>
              <a:buFont typeface="Wingdings" panose="05000000000000000000" pitchFamily="2" charset="2"/>
              <a:buChar char="§"/>
              <a:defRPr/>
            </a:pPr>
            <a:r>
              <a:rPr lang="en-US" altLang="en-US" dirty="0">
                <a:solidFill>
                  <a:srgbClr val="000000"/>
                </a:solidFill>
                <a:ea typeface="Verdana" pitchFamily="34" charset="0"/>
                <a:cs typeface="Verdana" pitchFamily="34" charset="0"/>
              </a:rPr>
              <a:t>Programs Fact template:</a:t>
            </a:r>
          </a:p>
          <a:p>
            <a:pPr marL="1085850" lvl="1" indent="-342900" eaLnBrk="1" hangingPunct="1">
              <a:lnSpc>
                <a:spcPct val="114000"/>
              </a:lnSpc>
              <a:buFont typeface="Wingdings" panose="05000000000000000000" pitchFamily="2" charset="2"/>
              <a:buChar char="§"/>
              <a:defRPr/>
            </a:pPr>
            <a:r>
              <a:rPr lang="en-US" altLang="en-US" sz="1700" b="1" dirty="0">
                <a:solidFill>
                  <a:srgbClr val="000000"/>
                </a:solidFill>
                <a:ea typeface="Verdana" pitchFamily="34" charset="0"/>
                <a:cs typeface="Verdana" pitchFamily="34" charset="0"/>
              </a:rPr>
              <a:t>062</a:t>
            </a:r>
            <a:r>
              <a:rPr lang="en-US" altLang="en-US" sz="1700" dirty="0">
                <a:solidFill>
                  <a:srgbClr val="000000"/>
                </a:solidFill>
                <a:ea typeface="Verdana" pitchFamily="34" charset="0"/>
                <a:cs typeface="Verdana" pitchFamily="34" charset="0"/>
              </a:rPr>
              <a:t>: Keystone State </a:t>
            </a:r>
            <a:r>
              <a:rPr lang="en-US" altLang="en-US" sz="1700" dirty="0" err="1">
                <a:solidFill>
                  <a:srgbClr val="000000"/>
                </a:solidFill>
                <a:ea typeface="Verdana" pitchFamily="34" charset="0"/>
                <a:cs typeface="Verdana" pitchFamily="34" charset="0"/>
              </a:rPr>
              <a:t>ChalleNGe</a:t>
            </a:r>
            <a:r>
              <a:rPr lang="en-US" altLang="en-US" sz="1700" dirty="0">
                <a:solidFill>
                  <a:srgbClr val="000000"/>
                </a:solidFill>
                <a:ea typeface="Verdana" pitchFamily="34" charset="0"/>
                <a:cs typeface="Verdana" pitchFamily="34" charset="0"/>
              </a:rPr>
              <a:t> Academy (KSCA) - Report if the student participates in the Keystone State Challenge Academy</a:t>
            </a:r>
          </a:p>
          <a:p>
            <a:pPr marL="1485900" lvl="2" indent="-342900" eaLnBrk="1" hangingPunct="1">
              <a:lnSpc>
                <a:spcPct val="114000"/>
              </a:lnSpc>
              <a:buFont typeface="Wingdings" panose="05000000000000000000" pitchFamily="2" charset="2"/>
              <a:buChar char="§"/>
              <a:defRPr/>
            </a:pPr>
            <a:r>
              <a:rPr lang="en-US" altLang="en-US" sz="1700" dirty="0">
                <a:solidFill>
                  <a:srgbClr val="000000"/>
                </a:solidFill>
                <a:ea typeface="Verdana" pitchFamily="34" charset="0"/>
                <a:cs typeface="Verdana" pitchFamily="34" charset="0"/>
                <a:hlinkClick r:id="rId5"/>
              </a:rPr>
              <a:t>https://www.dmva.pa.gov/KeystoneStateChallengeAcademy/Pages/default.aspx</a:t>
            </a:r>
            <a:r>
              <a:rPr lang="en-US" altLang="en-US" sz="1700" dirty="0">
                <a:solidFill>
                  <a:srgbClr val="000000"/>
                </a:solidFill>
                <a:ea typeface="Verdana" pitchFamily="34" charset="0"/>
                <a:cs typeface="Verdana" pitchFamily="34" charset="0"/>
              </a:rPr>
              <a:t> </a:t>
            </a:r>
          </a:p>
        </p:txBody>
      </p:sp>
      <p:sp>
        <p:nvSpPr>
          <p:cNvPr id="7" name="Title 2"/>
          <p:cNvSpPr>
            <a:spLocks noGrp="1"/>
          </p:cNvSpPr>
          <p:nvPr>
            <p:ph type="ctrTitle"/>
          </p:nvPr>
        </p:nvSpPr>
        <p:spPr>
          <a:xfrm>
            <a:off x="457200" y="1106488"/>
            <a:ext cx="4876800" cy="649289"/>
          </a:xfrm>
        </p:spPr>
        <p:txBody>
          <a:bodyPr/>
          <a:lstStyle/>
          <a:p>
            <a:pPr algn="l"/>
            <a:r>
              <a:rPr lang="en-US" sz="2000" b="1" dirty="0">
                <a:solidFill>
                  <a:schemeClr val="tx1"/>
                </a:solidFill>
              </a:rPr>
              <a:t>New/Updates for 2022-23</a:t>
            </a:r>
            <a:endParaRPr lang="en-US" sz="2000" dirty="0">
              <a:solidFill>
                <a:schemeClr val="tx1"/>
              </a:solidFill>
            </a:endParaRPr>
          </a:p>
        </p:txBody>
      </p:sp>
      <p:sp>
        <p:nvSpPr>
          <p:cNvPr id="6150"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rgbClr val="FFFFFF"/>
                </a:solidFill>
                <a:ea typeface="Verdana" pitchFamily="34" charset="0"/>
                <a:cs typeface="Verdana" pitchFamily="34" charset="0"/>
              </a:rPr>
              <a:t>2022-23 October Student Data Set</a:t>
            </a:r>
            <a:endParaRPr lang="en-US" altLang="en-US" sz="2400" dirty="0">
              <a:solidFill>
                <a:srgbClr val="FFFFFF"/>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864612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Slide Number Placeholder 3"/>
          <p:cNvSpPr>
            <a:spLocks noGrp="1"/>
          </p:cNvSpPr>
          <p:nvPr>
            <p:ph type="sldNum" sz="quarter" idx="12"/>
          </p:nvPr>
        </p:nvSpPr>
        <p:spPr>
          <a:xfrm>
            <a:off x="8534400" y="6400800"/>
            <a:ext cx="4572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32D66B8-2AE4-49A6-AB20-DE97BAC9E652}" type="slidenum">
              <a:rPr lang="en-US" altLang="en-US" sz="1200" smtClean="0">
                <a:solidFill>
                  <a:srgbClr val="000000"/>
                </a:solidFill>
                <a:latin typeface="Verdana" pitchFamily="34" charset="0"/>
                <a:ea typeface="Verdana" pitchFamily="34" charset="0"/>
                <a:cs typeface="Verdana" pitchFamily="34" charset="0"/>
              </a:rPr>
              <a:pPr eaLnBrk="1" hangingPunct="1">
                <a:spcBef>
                  <a:spcPct val="0"/>
                </a:spcBef>
                <a:buFontTx/>
                <a:buNone/>
              </a:pPr>
              <a:t>35</a:t>
            </a:fld>
            <a:endParaRPr lang="en-US" altLang="en-US" sz="1200" dirty="0">
              <a:solidFill>
                <a:srgbClr val="000000"/>
              </a:solidFill>
              <a:latin typeface="Verdana" pitchFamily="34" charset="0"/>
              <a:ea typeface="Verdana" pitchFamily="34" charset="0"/>
              <a:cs typeface="Verdana" pitchFamily="34" charset="0"/>
            </a:endParaRPr>
          </a:p>
        </p:txBody>
      </p:sp>
      <p:pic>
        <p:nvPicPr>
          <p:cNvPr id="21510"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2"/>
          <p:cNvSpPr txBox="1">
            <a:spLocks/>
          </p:cNvSpPr>
          <p:nvPr/>
        </p:nvSpPr>
        <p:spPr bwMode="auto">
          <a:xfrm>
            <a:off x="491836" y="1144093"/>
            <a:ext cx="6594764"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000" kern="0" dirty="0">
                <a:solidFill>
                  <a:schemeClr val="tx1"/>
                </a:solidFill>
              </a:rPr>
              <a:t>Reminder of School Enrollment template rules</a:t>
            </a:r>
          </a:p>
        </p:txBody>
      </p:sp>
      <p:sp>
        <p:nvSpPr>
          <p:cNvPr id="21509"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0" eaLnBrk="1" hangingPunct="1">
              <a:spcBef>
                <a:spcPct val="0"/>
              </a:spcBef>
              <a:buNone/>
              <a:defRPr/>
            </a:pPr>
            <a:r>
              <a:rPr lang="en-US" altLang="en-US" sz="2400" dirty="0">
                <a:solidFill>
                  <a:srgbClr val="FFFFFF"/>
                </a:solidFill>
                <a:latin typeface="Arial"/>
                <a:ea typeface="Verdana" pitchFamily="34" charset="0"/>
                <a:cs typeface="Verdana" pitchFamily="34" charset="0"/>
              </a:rPr>
              <a:t>2022-23 October Student Data Set </a:t>
            </a:r>
            <a:endParaRPr lang="en-US" altLang="en-US" sz="2400" dirty="0">
              <a:solidFill>
                <a:srgbClr val="FFFFFF"/>
              </a:solidFill>
              <a:latin typeface="Verdana" pitchFamily="34" charset="0"/>
              <a:ea typeface="Verdana" pitchFamily="34" charset="0"/>
              <a:cs typeface="Verdana" pitchFamily="34" charset="0"/>
            </a:endParaRPr>
          </a:p>
        </p:txBody>
      </p:sp>
      <p:sp>
        <p:nvSpPr>
          <p:cNvPr id="8" name="TextBox 4">
            <a:extLst>
              <a:ext uri="{FF2B5EF4-FFF2-40B4-BE49-F238E27FC236}">
                <a16:creationId xmlns:a16="http://schemas.microsoft.com/office/drawing/2014/main" id="{682A6B37-8F4D-4F75-9533-80C3A3871A0D}"/>
              </a:ext>
            </a:extLst>
          </p:cNvPr>
          <p:cNvSpPr txBox="1">
            <a:spLocks noChangeArrowheads="1"/>
          </p:cNvSpPr>
          <p:nvPr/>
        </p:nvSpPr>
        <p:spPr bwMode="auto">
          <a:xfrm>
            <a:off x="491836" y="1688997"/>
            <a:ext cx="8178800" cy="4401205"/>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buFont typeface="Wingdings" panose="05000000000000000000" pitchFamily="2" charset="2"/>
              <a:buChar char="§"/>
            </a:pPr>
            <a:r>
              <a:rPr lang="en-US" sz="2000" dirty="0"/>
              <a:t>School Enrollment Records are required for all students reported by CTCs with the exception of the following:</a:t>
            </a:r>
          </a:p>
          <a:p>
            <a:pPr marL="1085850" lvl="1" indent="-342900">
              <a:buFont typeface="Wingdings" panose="05000000000000000000" pitchFamily="2" charset="2"/>
              <a:buChar char="§"/>
            </a:pPr>
            <a:r>
              <a:rPr lang="en-US" sz="2000" dirty="0"/>
              <a:t>Student Template Field 65 Grad Status Code of S or J</a:t>
            </a:r>
          </a:p>
          <a:p>
            <a:pPr marL="1085850" lvl="1" indent="-342900">
              <a:buFont typeface="Wingdings" panose="05000000000000000000" pitchFamily="2" charset="2"/>
              <a:buChar char="§"/>
            </a:pPr>
            <a:r>
              <a:rPr lang="en-US" sz="2000" dirty="0"/>
              <a:t>Adult Affidavit Program (AAP) students</a:t>
            </a:r>
          </a:p>
          <a:p>
            <a:pPr marL="342900" indent="-342900">
              <a:buFont typeface="Wingdings" panose="05000000000000000000" pitchFamily="2" charset="2"/>
              <a:buChar char="§"/>
            </a:pPr>
            <a:r>
              <a:rPr lang="en-US" sz="2000" dirty="0"/>
              <a:t>All other LEA types must report School Enrollment Records for all students with the following exceptions:</a:t>
            </a:r>
          </a:p>
          <a:p>
            <a:pPr marL="1085850" lvl="1" indent="-342900">
              <a:buFont typeface="Wingdings" panose="05000000000000000000" pitchFamily="2" charset="2"/>
              <a:buChar char="§"/>
            </a:pPr>
            <a:r>
              <a:rPr lang="en-US" sz="2000" dirty="0"/>
              <a:t>Student Template Field 65 Grad Status Code of S or J</a:t>
            </a:r>
          </a:p>
          <a:p>
            <a:pPr marL="1085850" lvl="1" indent="-342900">
              <a:buFont typeface="Wingdings" panose="05000000000000000000" pitchFamily="2" charset="2"/>
              <a:buChar char="§"/>
            </a:pPr>
            <a:r>
              <a:rPr lang="en-US" sz="2000" dirty="0"/>
              <a:t>Student Template Field 167 Special Ed Referral = Y</a:t>
            </a:r>
          </a:p>
          <a:p>
            <a:pPr marL="1085850" lvl="1" indent="-342900">
              <a:buFont typeface="Wingdings" panose="05000000000000000000" pitchFamily="2" charset="2"/>
              <a:buChar char="§"/>
            </a:pPr>
            <a:r>
              <a:rPr lang="en-US" sz="2000" dirty="0"/>
              <a:t>Student Template Field 217 AUN of Enrollment is not equal to Field 1 Submitting AUN</a:t>
            </a:r>
          </a:p>
          <a:p>
            <a:pPr marL="1085850" lvl="1" indent="-342900">
              <a:buFont typeface="Arial" panose="020B0604020202020204" pitchFamily="34" charset="0"/>
              <a:buChar char="•"/>
            </a:pPr>
            <a:endParaRPr lang="en-US" sz="2000" dirty="0"/>
          </a:p>
          <a:p>
            <a:endParaRPr lang="en-US" sz="2000" dirty="0"/>
          </a:p>
          <a:p>
            <a:pPr marL="1085850" lvl="1" indent="-342900">
              <a:buFont typeface="Arial" panose="020B0604020202020204" pitchFamily="34" charset="0"/>
              <a:buChar char="•"/>
            </a:pPr>
            <a:endParaRPr lang="en-US" sz="2000" dirty="0"/>
          </a:p>
          <a:p>
            <a:pPr marL="1085850" lvl="1" indent="-342900">
              <a:buFont typeface="Arial" panose="020B0604020202020204" pitchFamily="34" charset="0"/>
              <a:buChar char="•"/>
            </a:pPr>
            <a:endParaRPr lang="en-US" sz="2000" dirty="0"/>
          </a:p>
        </p:txBody>
      </p:sp>
      <p:sp>
        <p:nvSpPr>
          <p:cNvPr id="2" name="Title 1" hidden="1">
            <a:extLst>
              <a:ext uri="{FF2B5EF4-FFF2-40B4-BE49-F238E27FC236}">
                <a16:creationId xmlns:a16="http://schemas.microsoft.com/office/drawing/2014/main" id="{E18B3F16-CB60-5E04-6E09-C3EA4AAA4CDB}"/>
              </a:ext>
            </a:extLst>
          </p:cNvPr>
          <p:cNvSpPr>
            <a:spLocks noGrp="1"/>
          </p:cNvSpPr>
          <p:nvPr>
            <p:ph type="ctrTitle"/>
          </p:nvPr>
        </p:nvSpPr>
        <p:spPr/>
        <p:txBody>
          <a:bodyPr/>
          <a:lstStyle/>
          <a:p>
            <a:r>
              <a:rPr lang="en-US" dirty="0"/>
              <a:t>Template Rules</a:t>
            </a:r>
          </a:p>
        </p:txBody>
      </p:sp>
    </p:spTree>
    <p:extLst>
      <p:ext uri="{BB962C8B-B14F-4D97-AF65-F5344CB8AC3E}">
        <p14:creationId xmlns:p14="http://schemas.microsoft.com/office/powerpoint/2010/main" val="13005551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7"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p:cNvSpPr>
            <a:spLocks noGrp="1"/>
          </p:cNvSpPr>
          <p:nvPr>
            <p:ph type="ctrTitle"/>
          </p:nvPr>
        </p:nvSpPr>
        <p:spPr/>
        <p:txBody>
          <a:bodyPr/>
          <a:lstStyle/>
          <a:p>
            <a:r>
              <a:rPr lang="en-US" b="1" dirty="0">
                <a:solidFill>
                  <a:schemeClr val="tx1"/>
                </a:solidFill>
              </a:rPr>
              <a:t>Common Errors</a:t>
            </a:r>
          </a:p>
        </p:txBody>
      </p:sp>
      <p:sp>
        <p:nvSpPr>
          <p:cNvPr id="31748" name="Slide Number Placeholder 3"/>
          <p:cNvSpPr>
            <a:spLocks noGrp="1"/>
          </p:cNvSpPr>
          <p:nvPr>
            <p:ph type="sldNum" sz="quarter" idx="12"/>
          </p:nvPr>
        </p:nvSpPr>
        <p:spPr>
          <a:xfrm>
            <a:off x="6858000" y="6400800"/>
            <a:ext cx="2133600" cy="476250"/>
          </a:xfrm>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fld id="{9366D8FE-31B1-414A-B867-5E7E0A8D083E}" type="slidenum">
              <a:rPr lang="en-US" altLang="en-US" sz="1200" smtClean="0">
                <a:latin typeface="Verdana" panose="020B0604030504040204" pitchFamily="34" charset="0"/>
                <a:ea typeface="Verdana" panose="020B0604030504040204" pitchFamily="34" charset="0"/>
                <a:cs typeface="Verdana" panose="020B0604030504040204" pitchFamily="34" charset="0"/>
              </a:rPr>
              <a:pPr>
                <a:buNone/>
              </a:pPr>
              <a:t>36</a:t>
            </a:fld>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400" dirty="0">
                <a:solidFill>
                  <a:schemeClr val="bg1"/>
                </a:solidFill>
                <a:latin typeface="+mj-lt"/>
                <a:ea typeface="Verdana" pitchFamily="34" charset="0"/>
                <a:cs typeface="Verdana" pitchFamily="34" charset="0"/>
              </a:rPr>
              <a:t>2022-23 October Student Data Set </a:t>
            </a:r>
            <a:endParaRPr lang="en-US" altLang="en-US" sz="2400" dirty="0">
              <a:solidFill>
                <a:schemeClr val="bg1"/>
              </a:solidFill>
              <a:latin typeface="Verdana" pitchFamily="34" charset="0"/>
              <a:ea typeface="Verdana" pitchFamily="34" charset="0"/>
              <a:cs typeface="Verdana"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1"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2" name="Slide Number Placeholder 3"/>
          <p:cNvSpPr>
            <a:spLocks noGrp="1"/>
          </p:cNvSpPr>
          <p:nvPr>
            <p:ph type="sldNum" sz="quarter" idx="12"/>
          </p:nvPr>
        </p:nvSpPr>
        <p:spPr>
          <a:xfrm>
            <a:off x="8534400" y="6400800"/>
            <a:ext cx="4572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A61A6AC0-D6E9-479F-BB20-9A7E6A6193D9}" type="slidenum">
              <a:rPr lang="en-US" altLang="en-US" sz="1200" smtClean="0">
                <a:latin typeface="Verdana" pitchFamily="34" charset="0"/>
                <a:ea typeface="Verdana" pitchFamily="34" charset="0"/>
                <a:cs typeface="Verdana" pitchFamily="34" charset="0"/>
              </a:rPr>
              <a:pPr eaLnBrk="1" hangingPunct="1">
                <a:spcBef>
                  <a:spcPct val="0"/>
                </a:spcBef>
                <a:buFontTx/>
                <a:buNone/>
              </a:pPr>
              <a:t>37</a:t>
            </a:fld>
            <a:endParaRPr lang="en-US" altLang="en-US" sz="1200" dirty="0">
              <a:latin typeface="Verdana" pitchFamily="34" charset="0"/>
              <a:ea typeface="Verdana" pitchFamily="34" charset="0"/>
              <a:cs typeface="Verdana" pitchFamily="34" charset="0"/>
            </a:endParaRPr>
          </a:p>
        </p:txBody>
      </p:sp>
      <p:sp>
        <p:nvSpPr>
          <p:cNvPr id="8" name="TextBox 4"/>
          <p:cNvSpPr txBox="1">
            <a:spLocks noChangeArrowheads="1"/>
          </p:cNvSpPr>
          <p:nvPr/>
        </p:nvSpPr>
        <p:spPr bwMode="auto">
          <a:xfrm>
            <a:off x="502863" y="1699917"/>
            <a:ext cx="8178800" cy="3600986"/>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lnSpc>
                <a:spcPct val="114000"/>
              </a:lnSpc>
              <a:buFont typeface="Wingdings" pitchFamily="2" charset="2"/>
              <a:buChar char="§"/>
              <a:defRPr/>
            </a:pPr>
            <a:r>
              <a:rPr lang="en-US" sz="2000" dirty="0">
                <a:latin typeface="+mn-lt"/>
                <a:ea typeface="Verdana" pitchFamily="34" charset="0"/>
                <a:cs typeface="Verdana" pitchFamily="34" charset="0"/>
              </a:rPr>
              <a:t>PIMS templates “Code” column </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Code “K” is a key field indicator</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Data in PIMS cannot be overwritten if code is “K”</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Only PDE staff can delete key fields data in PIMS</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PIMS Data Maintenance Request form is required </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Correct data must be submitted after PDE deletes the incorrect data in PIMS</a:t>
            </a:r>
          </a:p>
          <a:p>
            <a:pPr marL="1085850" lvl="1" indent="-342900">
              <a:lnSpc>
                <a:spcPct val="114000"/>
              </a:lnSpc>
              <a:buFont typeface="Wingdings" pitchFamily="2" charset="2"/>
              <a:buChar char="§"/>
              <a:defRPr/>
            </a:pPr>
            <a:endParaRPr lang="en-US" sz="2000" dirty="0">
              <a:latin typeface="+mn-lt"/>
              <a:ea typeface="Verdana" pitchFamily="34" charset="0"/>
              <a:cs typeface="Verdana" pitchFamily="34" charset="0"/>
            </a:endParaRPr>
          </a:p>
          <a:p>
            <a:pPr>
              <a:lnSpc>
                <a:spcPct val="114000"/>
              </a:lnSpc>
              <a:defRPr/>
            </a:pPr>
            <a:r>
              <a:rPr lang="en-US" sz="2000" b="1" dirty="0">
                <a:latin typeface="+mn-lt"/>
                <a:ea typeface="Verdana" pitchFamily="34" charset="0"/>
                <a:cs typeface="Verdana" pitchFamily="34" charset="0"/>
              </a:rPr>
              <a:t>Note</a:t>
            </a:r>
            <a:r>
              <a:rPr lang="en-US" sz="2000" dirty="0">
                <a:latin typeface="+mn-lt"/>
                <a:ea typeface="Verdana" pitchFamily="34" charset="0"/>
                <a:cs typeface="Verdana" pitchFamily="34" charset="0"/>
              </a:rPr>
              <a:t>: A duplicate record is created if data is submitted to PIMS before PDE deletes the incorrect data</a:t>
            </a:r>
          </a:p>
        </p:txBody>
      </p:sp>
      <p:sp>
        <p:nvSpPr>
          <p:cNvPr id="7" name="Title 2"/>
          <p:cNvSpPr txBox="1">
            <a:spLocks/>
          </p:cNvSpPr>
          <p:nvPr/>
        </p:nvSpPr>
        <p:spPr bwMode="auto">
          <a:xfrm>
            <a:off x="457200" y="1144093"/>
            <a:ext cx="39624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000" b="1" kern="0" dirty="0">
                <a:solidFill>
                  <a:schemeClr val="tx1"/>
                </a:solidFill>
              </a:rPr>
              <a:t>Common Errors: Key Fields</a:t>
            </a: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400" dirty="0">
                <a:solidFill>
                  <a:schemeClr val="bg1"/>
                </a:solidFill>
                <a:latin typeface="+mj-lt"/>
                <a:ea typeface="Verdana" pitchFamily="34" charset="0"/>
                <a:cs typeface="Verdana" pitchFamily="34" charset="0"/>
              </a:rPr>
              <a:t>2022-23 October Student Data Set </a:t>
            </a:r>
            <a:endParaRPr lang="en-US" altLang="en-US" sz="2400" dirty="0">
              <a:solidFill>
                <a:schemeClr val="bg1"/>
              </a:solidFill>
              <a:latin typeface="Verdana" pitchFamily="34" charset="0"/>
              <a:ea typeface="Verdana" pitchFamily="34" charset="0"/>
              <a:cs typeface="Verdana" pitchFamily="34" charset="0"/>
            </a:endParaRPr>
          </a:p>
        </p:txBody>
      </p:sp>
      <p:sp>
        <p:nvSpPr>
          <p:cNvPr id="2" name="Title 1" hidden="1">
            <a:extLst>
              <a:ext uri="{FF2B5EF4-FFF2-40B4-BE49-F238E27FC236}">
                <a16:creationId xmlns:a16="http://schemas.microsoft.com/office/drawing/2014/main" id="{0EC0E7AB-74D8-93D4-0F21-F45A3311553E}"/>
              </a:ext>
            </a:extLst>
          </p:cNvPr>
          <p:cNvSpPr>
            <a:spLocks noGrp="1"/>
          </p:cNvSpPr>
          <p:nvPr>
            <p:ph type="ctrTitle"/>
          </p:nvPr>
        </p:nvSpPr>
        <p:spPr/>
        <p:txBody>
          <a:bodyPr/>
          <a:lstStyle/>
          <a:p>
            <a:r>
              <a:rPr lang="en-US" dirty="0"/>
              <a:t>Common Errors: Key Fields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1"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2" name="Slide Number Placeholder 3"/>
          <p:cNvSpPr>
            <a:spLocks noGrp="1"/>
          </p:cNvSpPr>
          <p:nvPr>
            <p:ph type="sldNum" sz="quarter" idx="12"/>
          </p:nvPr>
        </p:nvSpPr>
        <p:spPr>
          <a:xfrm>
            <a:off x="8534400" y="6400800"/>
            <a:ext cx="4572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A61A6AC0-D6E9-479F-BB20-9A7E6A6193D9}" type="slidenum">
              <a:rPr lang="en-US" altLang="en-US" sz="1200" smtClean="0">
                <a:latin typeface="Verdana" pitchFamily="34" charset="0"/>
                <a:ea typeface="Verdana" pitchFamily="34" charset="0"/>
                <a:cs typeface="Verdana" pitchFamily="34" charset="0"/>
              </a:rPr>
              <a:pPr eaLnBrk="1" hangingPunct="1">
                <a:spcBef>
                  <a:spcPct val="0"/>
                </a:spcBef>
                <a:buFontTx/>
                <a:buNone/>
              </a:pPr>
              <a:t>38</a:t>
            </a:fld>
            <a:endParaRPr lang="en-US" altLang="en-US" sz="1200" dirty="0">
              <a:latin typeface="Verdana" pitchFamily="34" charset="0"/>
              <a:ea typeface="Verdana" pitchFamily="34" charset="0"/>
              <a:cs typeface="Verdana" pitchFamily="34" charset="0"/>
            </a:endParaRPr>
          </a:p>
        </p:txBody>
      </p:sp>
      <p:sp>
        <p:nvSpPr>
          <p:cNvPr id="8" name="TextBox 4"/>
          <p:cNvSpPr txBox="1">
            <a:spLocks noChangeArrowheads="1"/>
          </p:cNvSpPr>
          <p:nvPr/>
        </p:nvSpPr>
        <p:spPr bwMode="auto">
          <a:xfrm>
            <a:off x="508000" y="1676400"/>
            <a:ext cx="8178800" cy="6378606"/>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lnSpc>
                <a:spcPct val="114000"/>
              </a:lnSpc>
              <a:buFont typeface="Wingdings" pitchFamily="2" charset="2"/>
              <a:buChar char="§"/>
              <a:defRPr/>
            </a:pPr>
            <a:r>
              <a:rPr lang="en-US" sz="2000" dirty="0">
                <a:latin typeface="+mn-lt"/>
                <a:ea typeface="Verdana" pitchFamily="34" charset="0"/>
                <a:cs typeface="Verdana" pitchFamily="34" charset="0"/>
              </a:rPr>
              <a:t>PIMS and </a:t>
            </a:r>
            <a:r>
              <a:rPr lang="en-US" sz="2000" dirty="0" err="1">
                <a:latin typeface="+mn-lt"/>
                <a:ea typeface="Verdana" pitchFamily="34" charset="0"/>
                <a:cs typeface="Verdana" pitchFamily="34" charset="0"/>
              </a:rPr>
              <a:t>PAsecureID</a:t>
            </a:r>
            <a:r>
              <a:rPr lang="en-US" sz="2000" dirty="0">
                <a:latin typeface="+mn-lt"/>
                <a:ea typeface="Verdana" pitchFamily="34" charset="0"/>
                <a:cs typeface="Verdana" pitchFamily="34" charset="0"/>
              </a:rPr>
              <a:t> data mismatch</a:t>
            </a:r>
          </a:p>
          <a:p>
            <a:pPr marL="1085850" lvl="1" indent="-342900">
              <a:lnSpc>
                <a:spcPct val="114000"/>
              </a:lnSpc>
              <a:buFont typeface="Wingdings" pitchFamily="2" charset="2"/>
              <a:buChar char="§"/>
              <a:defRPr/>
            </a:pPr>
            <a:r>
              <a:rPr lang="en-US" sz="2000" dirty="0">
                <a:latin typeface="+mn-lt"/>
                <a:ea typeface="Verdana" pitchFamily="34" charset="0"/>
                <a:cs typeface="Verdana" pitchFamily="34" charset="0"/>
              </a:rPr>
              <a:t>First Name (field 134), Last Name (field 133), Birth Date (field 14), and Gender (field 15) MUST match the data reported in </a:t>
            </a:r>
            <a:r>
              <a:rPr lang="en-US" sz="2000" dirty="0" err="1">
                <a:latin typeface="+mn-lt"/>
                <a:ea typeface="Verdana" pitchFamily="34" charset="0"/>
                <a:cs typeface="Verdana" pitchFamily="34" charset="0"/>
              </a:rPr>
              <a:t>PAsecureID</a:t>
            </a:r>
            <a:endParaRPr lang="en-US" sz="2000" dirty="0">
              <a:latin typeface="+mn-lt"/>
              <a:ea typeface="Verdana" pitchFamily="34" charset="0"/>
              <a:cs typeface="Verdana" pitchFamily="34" charset="0"/>
            </a:endParaRPr>
          </a:p>
          <a:p>
            <a:pPr marL="342900" indent="-342900">
              <a:lnSpc>
                <a:spcPct val="114000"/>
              </a:lnSpc>
              <a:buFont typeface="Wingdings" pitchFamily="2" charset="2"/>
              <a:buChar char="§"/>
              <a:defRPr/>
            </a:pPr>
            <a:endParaRPr lang="en-US" sz="2000" dirty="0">
              <a:latin typeface="+mn-lt"/>
              <a:ea typeface="Verdana" pitchFamily="34" charset="0"/>
              <a:cs typeface="Verdana" pitchFamily="34" charset="0"/>
            </a:endParaRPr>
          </a:p>
          <a:p>
            <a:pPr marL="342900" indent="-342900">
              <a:lnSpc>
                <a:spcPct val="114000"/>
              </a:lnSpc>
              <a:buFont typeface="Wingdings" pitchFamily="2" charset="2"/>
              <a:buChar char="§"/>
              <a:defRPr/>
            </a:pPr>
            <a:r>
              <a:rPr lang="en-US" sz="2000" dirty="0">
                <a:latin typeface="+mn-lt"/>
                <a:ea typeface="Verdana" pitchFamily="34" charset="0"/>
                <a:cs typeface="Verdana" pitchFamily="34" charset="0"/>
              </a:rPr>
              <a:t>School Number of Residence (field 165)</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Must be the School Number the student would attend within the District of Residence AUN (field 117) based on grade (field 10)</a:t>
            </a:r>
          </a:p>
          <a:p>
            <a:pPr marL="795338" lvl="1" indent="-331788">
              <a:lnSpc>
                <a:spcPct val="114000"/>
              </a:lnSpc>
              <a:buFont typeface="Wingdings" pitchFamily="2" charset="2"/>
              <a:buChar char="§"/>
              <a:defRPr/>
            </a:pPr>
            <a:endParaRPr lang="en-US" sz="2000" dirty="0">
              <a:latin typeface="+mn-lt"/>
              <a:ea typeface="Verdana" pitchFamily="34" charset="0"/>
              <a:cs typeface="Verdana" pitchFamily="34" charset="0"/>
            </a:endParaRPr>
          </a:p>
          <a:p>
            <a:pPr marL="52388" indent="-331788">
              <a:lnSpc>
                <a:spcPct val="114000"/>
              </a:lnSpc>
              <a:buFont typeface="Wingdings" pitchFamily="2" charset="2"/>
              <a:buChar char="§"/>
              <a:defRPr/>
            </a:pPr>
            <a:r>
              <a:rPr lang="en-US" sz="2000" dirty="0">
                <a:latin typeface="+mn-lt"/>
                <a:ea typeface="Verdana" pitchFamily="34" charset="0"/>
                <a:cs typeface="Verdana" pitchFamily="34" charset="0"/>
              </a:rPr>
              <a:t>Grade vs Age</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Ensure that the student’s DOB is correct.  If grade and age are correct, request an exception with</a:t>
            </a:r>
            <a:br>
              <a:rPr lang="en-US" sz="2000" dirty="0">
                <a:latin typeface="+mn-lt"/>
                <a:ea typeface="Verdana" pitchFamily="34" charset="0"/>
                <a:cs typeface="Verdana" pitchFamily="34" charset="0"/>
              </a:rPr>
            </a:br>
            <a:r>
              <a:rPr lang="en-US" sz="2000" dirty="0">
                <a:latin typeface="+mn-lt"/>
                <a:ea typeface="Verdana" pitchFamily="34" charset="0"/>
                <a:cs typeface="Verdana" pitchFamily="34" charset="0"/>
              </a:rPr>
              <a:t>an explanation.</a:t>
            </a:r>
          </a:p>
          <a:p>
            <a:pPr marL="795338" lvl="1" indent="-331788">
              <a:lnSpc>
                <a:spcPct val="114000"/>
              </a:lnSpc>
              <a:buFont typeface="Wingdings" pitchFamily="2" charset="2"/>
              <a:buChar char="§"/>
              <a:defRPr/>
            </a:pPr>
            <a:endParaRPr lang="en-US" sz="2000" dirty="0">
              <a:latin typeface="+mn-lt"/>
              <a:ea typeface="Verdana" pitchFamily="34" charset="0"/>
              <a:cs typeface="Verdana" pitchFamily="34" charset="0"/>
            </a:endParaRPr>
          </a:p>
          <a:p>
            <a:pPr marL="52388" indent="-331788">
              <a:lnSpc>
                <a:spcPct val="114000"/>
              </a:lnSpc>
              <a:buFont typeface="Wingdings" pitchFamily="2" charset="2"/>
              <a:buChar char="§"/>
              <a:defRPr/>
            </a:pPr>
            <a:endParaRPr lang="en-US" sz="2000" dirty="0">
              <a:latin typeface="+mn-lt"/>
              <a:ea typeface="Verdana" pitchFamily="34" charset="0"/>
              <a:cs typeface="Verdana" pitchFamily="34" charset="0"/>
            </a:endParaRPr>
          </a:p>
          <a:p>
            <a:pPr marL="52388" indent="-331788">
              <a:lnSpc>
                <a:spcPct val="114000"/>
              </a:lnSpc>
              <a:buFont typeface="Wingdings" pitchFamily="2" charset="2"/>
              <a:buChar char="§"/>
              <a:defRPr/>
            </a:pPr>
            <a:endParaRPr lang="en-US" sz="2000" dirty="0">
              <a:latin typeface="+mn-lt"/>
              <a:ea typeface="Verdana" pitchFamily="34" charset="0"/>
              <a:cs typeface="Verdana" pitchFamily="34" charset="0"/>
            </a:endParaRPr>
          </a:p>
          <a:p>
            <a:pPr marL="795338" lvl="1" indent="-331788">
              <a:lnSpc>
                <a:spcPct val="114000"/>
              </a:lnSpc>
              <a:buFont typeface="Wingdings" pitchFamily="2" charset="2"/>
              <a:buChar char="§"/>
              <a:defRPr/>
            </a:pPr>
            <a:endParaRPr lang="en-US" sz="2000" dirty="0">
              <a:latin typeface="+mn-lt"/>
              <a:ea typeface="Verdana" pitchFamily="34" charset="0"/>
              <a:cs typeface="Verdana" pitchFamily="34" charset="0"/>
            </a:endParaRPr>
          </a:p>
          <a:p>
            <a:pPr marL="1085850" lvl="1" indent="-342900">
              <a:lnSpc>
                <a:spcPct val="114000"/>
              </a:lnSpc>
              <a:buFont typeface="Wingdings" pitchFamily="2" charset="2"/>
              <a:buChar char="§"/>
              <a:defRPr/>
            </a:pPr>
            <a:endParaRPr lang="en-US" sz="2000" dirty="0">
              <a:latin typeface="+mn-lt"/>
              <a:ea typeface="Verdana" pitchFamily="34" charset="0"/>
              <a:cs typeface="Verdana" pitchFamily="34" charset="0"/>
            </a:endParaRPr>
          </a:p>
        </p:txBody>
      </p:sp>
      <p:sp>
        <p:nvSpPr>
          <p:cNvPr id="7" name="Title 2"/>
          <p:cNvSpPr txBox="1">
            <a:spLocks/>
          </p:cNvSpPr>
          <p:nvPr/>
        </p:nvSpPr>
        <p:spPr bwMode="auto">
          <a:xfrm>
            <a:off x="457200" y="1144093"/>
            <a:ext cx="47244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000" b="1" kern="0" dirty="0">
                <a:solidFill>
                  <a:schemeClr val="tx1"/>
                </a:solidFill>
              </a:rPr>
              <a:t>Common Errors: Student Template</a:t>
            </a: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400" dirty="0">
                <a:solidFill>
                  <a:schemeClr val="bg1"/>
                </a:solidFill>
                <a:latin typeface="+mj-lt"/>
                <a:ea typeface="Verdana" pitchFamily="34" charset="0"/>
                <a:cs typeface="Verdana" pitchFamily="34" charset="0"/>
              </a:rPr>
              <a:t>2022-23 October Student Data Set </a:t>
            </a:r>
            <a:endParaRPr lang="en-US" altLang="en-US" sz="2400" dirty="0">
              <a:solidFill>
                <a:schemeClr val="bg1"/>
              </a:solidFill>
              <a:latin typeface="Verdana" pitchFamily="34" charset="0"/>
              <a:ea typeface="Verdana" pitchFamily="34" charset="0"/>
              <a:cs typeface="Verdana" pitchFamily="34" charset="0"/>
            </a:endParaRPr>
          </a:p>
        </p:txBody>
      </p:sp>
      <p:sp>
        <p:nvSpPr>
          <p:cNvPr id="2" name="Title 1" hidden="1">
            <a:extLst>
              <a:ext uri="{FF2B5EF4-FFF2-40B4-BE49-F238E27FC236}">
                <a16:creationId xmlns:a16="http://schemas.microsoft.com/office/drawing/2014/main" id="{7F2777C5-E838-0481-7279-E59C5AF3BB14}"/>
              </a:ext>
            </a:extLst>
          </p:cNvPr>
          <p:cNvSpPr>
            <a:spLocks noGrp="1"/>
          </p:cNvSpPr>
          <p:nvPr>
            <p:ph type="ctrTitle"/>
          </p:nvPr>
        </p:nvSpPr>
        <p:spPr/>
        <p:txBody>
          <a:bodyPr/>
          <a:lstStyle/>
          <a:p>
            <a:r>
              <a:rPr lang="en-US" dirty="0"/>
              <a:t>Common</a:t>
            </a:r>
            <a:r>
              <a:rPr lang="en-US" baseline="0" dirty="0"/>
              <a:t> Errors: Student Template</a:t>
            </a:r>
            <a:endParaRPr lang="en-US" dirty="0"/>
          </a:p>
        </p:txBody>
      </p:sp>
    </p:spTree>
    <p:extLst>
      <p:ext uri="{BB962C8B-B14F-4D97-AF65-F5344CB8AC3E}">
        <p14:creationId xmlns:p14="http://schemas.microsoft.com/office/powerpoint/2010/main" val="40134046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1"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2" name="Slide Number Placeholder 3"/>
          <p:cNvSpPr>
            <a:spLocks noGrp="1"/>
          </p:cNvSpPr>
          <p:nvPr>
            <p:ph type="sldNum" sz="quarter" idx="12"/>
          </p:nvPr>
        </p:nvSpPr>
        <p:spPr>
          <a:xfrm>
            <a:off x="8534400" y="6400800"/>
            <a:ext cx="4572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A61A6AC0-D6E9-479F-BB20-9A7E6A6193D9}" type="slidenum">
              <a:rPr lang="en-US" altLang="en-US" sz="1200" smtClean="0">
                <a:latin typeface="Verdana" pitchFamily="34" charset="0"/>
                <a:ea typeface="Verdana" pitchFamily="34" charset="0"/>
                <a:cs typeface="Verdana" pitchFamily="34" charset="0"/>
              </a:rPr>
              <a:pPr eaLnBrk="1" hangingPunct="1">
                <a:spcBef>
                  <a:spcPct val="0"/>
                </a:spcBef>
                <a:buFontTx/>
                <a:buNone/>
              </a:pPr>
              <a:t>39</a:t>
            </a:fld>
            <a:endParaRPr lang="en-US" altLang="en-US" sz="1200" dirty="0">
              <a:latin typeface="Verdana" pitchFamily="34" charset="0"/>
              <a:ea typeface="Verdana" pitchFamily="34" charset="0"/>
              <a:cs typeface="Verdana" pitchFamily="34" charset="0"/>
            </a:endParaRPr>
          </a:p>
        </p:txBody>
      </p:sp>
      <p:sp>
        <p:nvSpPr>
          <p:cNvPr id="8" name="TextBox 4"/>
          <p:cNvSpPr txBox="1">
            <a:spLocks noChangeArrowheads="1"/>
          </p:cNvSpPr>
          <p:nvPr/>
        </p:nvSpPr>
        <p:spPr bwMode="auto">
          <a:xfrm>
            <a:off x="508000" y="1846407"/>
            <a:ext cx="8178800" cy="6027740"/>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2388" indent="-331788">
              <a:lnSpc>
                <a:spcPct val="114000"/>
              </a:lnSpc>
              <a:buFont typeface="Wingdings" pitchFamily="2" charset="2"/>
              <a:buChar char="§"/>
              <a:defRPr/>
            </a:pPr>
            <a:r>
              <a:rPr lang="en-US" sz="2000" dirty="0">
                <a:latin typeface="+mn-lt"/>
                <a:ea typeface="Verdana" pitchFamily="34" charset="0"/>
                <a:cs typeface="Verdana" pitchFamily="34" charset="0"/>
              </a:rPr>
              <a:t>Grade 09 Entry Date (field 97)</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The school year that a student enters grade 9 for the first time.</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Repeating grade 9 will not change a student’s grade 09 entry date.</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If the data error appears, either change your system to reflect the correct date or send proof of a different earliest grade 9 entry date and request an exception.</a:t>
            </a:r>
          </a:p>
          <a:p>
            <a:pPr marL="795338" lvl="1" indent="-331788">
              <a:lnSpc>
                <a:spcPct val="114000"/>
              </a:lnSpc>
              <a:buFont typeface="Wingdings" pitchFamily="2" charset="2"/>
              <a:buChar char="§"/>
              <a:defRPr/>
            </a:pPr>
            <a:endParaRPr lang="en-US" sz="2000" dirty="0">
              <a:latin typeface="+mn-lt"/>
              <a:ea typeface="Verdana" pitchFamily="34" charset="0"/>
              <a:cs typeface="Verdana" pitchFamily="34" charset="0"/>
            </a:endParaRPr>
          </a:p>
          <a:p>
            <a:pPr marL="52388" indent="-331788">
              <a:lnSpc>
                <a:spcPct val="114000"/>
              </a:lnSpc>
              <a:buFont typeface="Wingdings" pitchFamily="2" charset="2"/>
              <a:buChar char="§"/>
              <a:defRPr/>
            </a:pPr>
            <a:r>
              <a:rPr lang="en-US" sz="2000" dirty="0">
                <a:latin typeface="+mn-lt"/>
                <a:ea typeface="Verdana" pitchFamily="34" charset="0"/>
                <a:cs typeface="Verdana" pitchFamily="34" charset="0"/>
              </a:rPr>
              <a:t>Grade 09 Entry RANGE (field 97)</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Expected grade 09 entry dates based on the current grade reported</a:t>
            </a:r>
          </a:p>
          <a:p>
            <a:pPr marL="1195388" lvl="2" indent="-331788">
              <a:lnSpc>
                <a:spcPct val="114000"/>
              </a:lnSpc>
              <a:buFont typeface="Wingdings" pitchFamily="2" charset="2"/>
              <a:buChar char="§"/>
              <a:defRPr/>
            </a:pPr>
            <a:endParaRPr lang="en-US" sz="2000" dirty="0">
              <a:latin typeface="+mn-lt"/>
              <a:ea typeface="Verdana" pitchFamily="34" charset="0"/>
              <a:cs typeface="Verdana" pitchFamily="34" charset="0"/>
            </a:endParaRPr>
          </a:p>
          <a:p>
            <a:pPr marL="795338" lvl="1" indent="-331788">
              <a:lnSpc>
                <a:spcPct val="114000"/>
              </a:lnSpc>
              <a:buFont typeface="Wingdings" pitchFamily="2" charset="2"/>
              <a:buChar char="§"/>
              <a:defRPr/>
            </a:pPr>
            <a:endParaRPr lang="en-US" sz="2000" dirty="0">
              <a:latin typeface="+mn-lt"/>
              <a:ea typeface="Verdana" pitchFamily="34" charset="0"/>
              <a:cs typeface="Verdana" pitchFamily="34" charset="0"/>
            </a:endParaRPr>
          </a:p>
          <a:p>
            <a:pPr marL="52388" indent="-331788">
              <a:lnSpc>
                <a:spcPct val="114000"/>
              </a:lnSpc>
              <a:buFont typeface="Wingdings" pitchFamily="2" charset="2"/>
              <a:buChar char="§"/>
              <a:defRPr/>
            </a:pPr>
            <a:endParaRPr lang="en-US" sz="2000" dirty="0">
              <a:latin typeface="+mn-lt"/>
              <a:ea typeface="Verdana" pitchFamily="34" charset="0"/>
              <a:cs typeface="Verdana" pitchFamily="34" charset="0"/>
            </a:endParaRPr>
          </a:p>
          <a:p>
            <a:pPr marL="52388" indent="-331788">
              <a:lnSpc>
                <a:spcPct val="114000"/>
              </a:lnSpc>
              <a:buFont typeface="Wingdings" pitchFamily="2" charset="2"/>
              <a:buChar char="§"/>
              <a:defRPr/>
            </a:pPr>
            <a:endParaRPr lang="en-US" sz="2000" dirty="0">
              <a:latin typeface="+mn-lt"/>
              <a:ea typeface="Verdana" pitchFamily="34" charset="0"/>
              <a:cs typeface="Verdana" pitchFamily="34" charset="0"/>
            </a:endParaRPr>
          </a:p>
          <a:p>
            <a:pPr marL="795338" lvl="1" indent="-331788">
              <a:lnSpc>
                <a:spcPct val="114000"/>
              </a:lnSpc>
              <a:buFont typeface="Wingdings" pitchFamily="2" charset="2"/>
              <a:buChar char="§"/>
              <a:defRPr/>
            </a:pPr>
            <a:endParaRPr lang="en-US" sz="2000" dirty="0">
              <a:latin typeface="+mn-lt"/>
              <a:ea typeface="Verdana" pitchFamily="34" charset="0"/>
              <a:cs typeface="Verdana" pitchFamily="34" charset="0"/>
            </a:endParaRPr>
          </a:p>
          <a:p>
            <a:pPr marL="1085850" lvl="1" indent="-342900">
              <a:lnSpc>
                <a:spcPct val="114000"/>
              </a:lnSpc>
              <a:buFont typeface="Wingdings" pitchFamily="2" charset="2"/>
              <a:buChar char="§"/>
              <a:defRPr/>
            </a:pPr>
            <a:endParaRPr lang="en-US" sz="2000" dirty="0">
              <a:latin typeface="+mn-lt"/>
              <a:ea typeface="Verdana" pitchFamily="34" charset="0"/>
              <a:cs typeface="Verdana" pitchFamily="34" charset="0"/>
            </a:endParaRPr>
          </a:p>
        </p:txBody>
      </p:sp>
      <p:sp>
        <p:nvSpPr>
          <p:cNvPr id="7" name="Title 2"/>
          <p:cNvSpPr txBox="1">
            <a:spLocks/>
          </p:cNvSpPr>
          <p:nvPr/>
        </p:nvSpPr>
        <p:spPr bwMode="auto">
          <a:xfrm>
            <a:off x="457200" y="1144093"/>
            <a:ext cx="47244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000" b="1" kern="0" dirty="0">
                <a:solidFill>
                  <a:schemeClr val="tx1"/>
                </a:solidFill>
              </a:rPr>
              <a:t>Common Errors: Student Template</a:t>
            </a: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400" dirty="0">
                <a:solidFill>
                  <a:schemeClr val="bg1"/>
                </a:solidFill>
                <a:latin typeface="+mj-lt"/>
                <a:ea typeface="Verdana" pitchFamily="34" charset="0"/>
                <a:cs typeface="Verdana" pitchFamily="34" charset="0"/>
              </a:rPr>
              <a:t>2022-23 October Student Data Set </a:t>
            </a:r>
            <a:endParaRPr lang="en-US" altLang="en-US" sz="2400" dirty="0">
              <a:solidFill>
                <a:schemeClr val="bg1"/>
              </a:solidFill>
              <a:latin typeface="Verdana" pitchFamily="34" charset="0"/>
              <a:ea typeface="Verdana" pitchFamily="34" charset="0"/>
              <a:cs typeface="Verdana" pitchFamily="34" charset="0"/>
            </a:endParaRPr>
          </a:p>
        </p:txBody>
      </p:sp>
      <p:sp>
        <p:nvSpPr>
          <p:cNvPr id="2" name="Title 1" hidden="1">
            <a:extLst>
              <a:ext uri="{FF2B5EF4-FFF2-40B4-BE49-F238E27FC236}">
                <a16:creationId xmlns:a16="http://schemas.microsoft.com/office/drawing/2014/main" id="{EF58D682-2DC0-B99F-2120-399C91120BAF}"/>
              </a:ext>
            </a:extLst>
          </p:cNvPr>
          <p:cNvSpPr>
            <a:spLocks noGrp="1"/>
          </p:cNvSpPr>
          <p:nvPr>
            <p:ph type="ctrTitle"/>
          </p:nvPr>
        </p:nvSpPr>
        <p:spPr/>
        <p:txBody>
          <a:bodyPr/>
          <a:lstStyle/>
          <a:p>
            <a:r>
              <a:rPr lang="en-US" dirty="0"/>
              <a:t>Common Errors: Student Template</a:t>
            </a:r>
          </a:p>
        </p:txBody>
      </p:sp>
    </p:spTree>
    <p:extLst>
      <p:ext uri="{BB962C8B-B14F-4D97-AF65-F5344CB8AC3E}">
        <p14:creationId xmlns:p14="http://schemas.microsoft.com/office/powerpoint/2010/main" val="1353732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Slide Number Placeholder 3"/>
          <p:cNvSpPr>
            <a:spLocks noGrp="1"/>
          </p:cNvSpPr>
          <p:nvPr>
            <p:ph type="sldNum" sz="quarter" idx="12"/>
          </p:nvPr>
        </p:nvSpPr>
        <p:spPr>
          <a:xfrm>
            <a:off x="6858000" y="6408717"/>
            <a:ext cx="2133600" cy="476250"/>
          </a:xfrm>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fld id="{4EBB2F84-D51D-4716-850E-01560B02BCEC}" type="slidenum">
              <a:rPr lang="en-US" altLang="en-US" sz="1200" smtClean="0">
                <a:latin typeface="Verdana" panose="020B0604030504040204" pitchFamily="34" charset="0"/>
                <a:ea typeface="Verdana" panose="020B0604030504040204" pitchFamily="34" charset="0"/>
                <a:cs typeface="Verdana" panose="020B0604030504040204" pitchFamily="34" charset="0"/>
              </a:rPr>
              <a:pPr>
                <a:buNone/>
              </a:pPr>
              <a:t>4</a:t>
            </a:fld>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sp>
        <p:nvSpPr>
          <p:cNvPr id="8" name="TextBox 4"/>
          <p:cNvSpPr txBox="1">
            <a:spLocks noChangeArrowheads="1"/>
          </p:cNvSpPr>
          <p:nvPr/>
        </p:nvSpPr>
        <p:spPr bwMode="auto">
          <a:xfrm>
            <a:off x="550553" y="2133600"/>
            <a:ext cx="8178800" cy="4273414"/>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lnSpc>
                <a:spcPct val="114000"/>
              </a:lnSpc>
              <a:buFont typeface="Wingdings" pitchFamily="2" charset="2"/>
              <a:buChar char="§"/>
              <a:defRPr/>
            </a:pPr>
            <a:r>
              <a:rPr lang="en-US" sz="2000" dirty="0">
                <a:latin typeface="+mn-lt"/>
                <a:ea typeface="Verdana" pitchFamily="34" charset="0"/>
                <a:cs typeface="Verdana" pitchFamily="34" charset="0"/>
              </a:rPr>
              <a:t>Student Template</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Cumulative list of all students in a Local Education Agency (LEA) on a year-to-date basis</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Required template for all student related templates</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Foundation for Graduates, Dropouts, and Cohort</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Internal snapshots</a:t>
            </a:r>
          </a:p>
          <a:p>
            <a:pPr marL="342900" indent="-342900">
              <a:lnSpc>
                <a:spcPct val="114000"/>
              </a:lnSpc>
              <a:buFont typeface="Wingdings" pitchFamily="2" charset="2"/>
              <a:buChar char="§"/>
              <a:defRPr/>
            </a:pPr>
            <a:endParaRPr lang="en-US" sz="2000" dirty="0">
              <a:latin typeface="+mn-lt"/>
              <a:ea typeface="Verdana" pitchFamily="34" charset="0"/>
              <a:cs typeface="Verdana" pitchFamily="34" charset="0"/>
            </a:endParaRPr>
          </a:p>
          <a:p>
            <a:pPr marL="342900" indent="-342900">
              <a:lnSpc>
                <a:spcPct val="114000"/>
              </a:lnSpc>
              <a:buFont typeface="Wingdings" pitchFamily="2" charset="2"/>
              <a:buChar char="§"/>
              <a:defRPr/>
            </a:pPr>
            <a:r>
              <a:rPr lang="en-US" sz="2000" dirty="0">
                <a:latin typeface="+mn-lt"/>
                <a:ea typeface="Verdana" pitchFamily="34" charset="0"/>
                <a:cs typeface="Verdana" pitchFamily="34" charset="0"/>
              </a:rPr>
              <a:t>October Student Snapshot Template</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Subset of Student Template</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Focus on enrollments, low-income, Community Eligibility Provision (CEP), English Learner (EL)</a:t>
            </a:r>
          </a:p>
          <a:p>
            <a:pPr marL="342900" indent="-342900">
              <a:lnSpc>
                <a:spcPct val="114000"/>
              </a:lnSpc>
              <a:buFont typeface="Wingdings" pitchFamily="2" charset="2"/>
              <a:buChar char="§"/>
              <a:defRPr/>
            </a:pPr>
            <a:endParaRPr lang="en-US" sz="2000" dirty="0">
              <a:latin typeface="+mn-lt"/>
              <a:ea typeface="Verdana" pitchFamily="34" charset="0"/>
              <a:cs typeface="Verdana" pitchFamily="34" charset="0"/>
            </a:endParaRPr>
          </a:p>
        </p:txBody>
      </p:sp>
      <p:sp>
        <p:nvSpPr>
          <p:cNvPr id="5" name="Title 4"/>
          <p:cNvSpPr>
            <a:spLocks noGrp="1"/>
          </p:cNvSpPr>
          <p:nvPr>
            <p:ph type="title"/>
          </p:nvPr>
        </p:nvSpPr>
        <p:spPr>
          <a:xfrm>
            <a:off x="550553" y="1676400"/>
            <a:ext cx="4292600" cy="457200"/>
          </a:xfrm>
        </p:spPr>
        <p:txBody>
          <a:bodyPr/>
          <a:lstStyle/>
          <a:p>
            <a:pPr algn="l"/>
            <a:r>
              <a:rPr lang="en-US" sz="2000" b="1" dirty="0">
                <a:solidFill>
                  <a:schemeClr val="tx1"/>
                </a:solidFill>
                <a:ea typeface="Verdana" pitchFamily="34" charset="0"/>
                <a:cs typeface="Verdana" pitchFamily="34" charset="0"/>
              </a:rPr>
              <a:t>October Student Templates</a:t>
            </a:r>
            <a:br>
              <a:rPr lang="en-US" u="sng" dirty="0">
                <a:ea typeface="Verdana" pitchFamily="34" charset="0"/>
                <a:cs typeface="Verdana" pitchFamily="34" charset="0"/>
              </a:rPr>
            </a:br>
            <a:endParaRPr lang="en-US" dirty="0"/>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0" eaLnBrk="1" hangingPunct="1">
              <a:defRPr/>
            </a:pPr>
            <a:r>
              <a:rPr lang="en-US" altLang="en-US" sz="2400" dirty="0">
                <a:solidFill>
                  <a:srgbClr val="FFFFFF"/>
                </a:solidFill>
                <a:latin typeface="Arial"/>
                <a:ea typeface="Verdana" pitchFamily="34" charset="0"/>
                <a:cs typeface="Verdana" pitchFamily="34" charset="0"/>
              </a:rPr>
              <a:t>2022-23 October Student Data Set</a:t>
            </a:r>
            <a:r>
              <a:rPr lang="en-US" altLang="en-US" sz="2400" dirty="0">
                <a:solidFill>
                  <a:srgbClr val="FFFFFF"/>
                </a:solidFill>
                <a:latin typeface="Verdana" pitchFamily="34" charset="0"/>
                <a:ea typeface="Verdana" pitchFamily="34" charset="0"/>
                <a:cs typeface="Verdana" pitchFamily="34" charset="0"/>
              </a:rPr>
              <a:t>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1"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2" name="Slide Number Placeholder 3"/>
          <p:cNvSpPr>
            <a:spLocks noGrp="1"/>
          </p:cNvSpPr>
          <p:nvPr>
            <p:ph type="sldNum" sz="quarter" idx="12"/>
          </p:nvPr>
        </p:nvSpPr>
        <p:spPr>
          <a:xfrm>
            <a:off x="8534400" y="6400800"/>
            <a:ext cx="4572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A61A6AC0-D6E9-479F-BB20-9A7E6A6193D9}" type="slidenum">
              <a:rPr lang="en-US" altLang="en-US" sz="1200" smtClean="0">
                <a:latin typeface="Verdana" pitchFamily="34" charset="0"/>
                <a:ea typeface="Verdana" pitchFamily="34" charset="0"/>
                <a:cs typeface="Verdana" pitchFamily="34" charset="0"/>
              </a:rPr>
              <a:pPr eaLnBrk="1" hangingPunct="1">
                <a:spcBef>
                  <a:spcPct val="0"/>
                </a:spcBef>
                <a:buFontTx/>
                <a:buNone/>
              </a:pPr>
              <a:t>40</a:t>
            </a:fld>
            <a:endParaRPr lang="en-US" altLang="en-US" sz="1200" dirty="0">
              <a:latin typeface="Verdana" pitchFamily="34" charset="0"/>
              <a:ea typeface="Verdana" pitchFamily="34" charset="0"/>
              <a:cs typeface="Verdana" pitchFamily="34" charset="0"/>
            </a:endParaRPr>
          </a:p>
        </p:txBody>
      </p:sp>
      <p:sp>
        <p:nvSpPr>
          <p:cNvPr id="8" name="TextBox 4"/>
          <p:cNvSpPr txBox="1">
            <a:spLocks noChangeArrowheads="1"/>
          </p:cNvSpPr>
          <p:nvPr/>
        </p:nvSpPr>
        <p:spPr bwMode="auto">
          <a:xfrm>
            <a:off x="508000" y="1846407"/>
            <a:ext cx="8178800" cy="6378606"/>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lnSpc>
                <a:spcPct val="114000"/>
              </a:lnSpc>
              <a:buFont typeface="Wingdings" pitchFamily="2" charset="2"/>
              <a:buChar char="§"/>
              <a:defRPr/>
            </a:pPr>
            <a:r>
              <a:rPr lang="en-US" sz="2000" dirty="0">
                <a:latin typeface="+mn-lt"/>
                <a:ea typeface="Verdana" pitchFamily="34" charset="0"/>
                <a:cs typeface="Verdana" pitchFamily="34" charset="0"/>
              </a:rPr>
              <a:t>Valid EL Status (field 41) Reported CY-PY</a:t>
            </a:r>
          </a:p>
          <a:p>
            <a:pPr marL="1085850" lvl="1" indent="-342900">
              <a:lnSpc>
                <a:spcPct val="114000"/>
              </a:lnSpc>
              <a:buFont typeface="Wingdings" pitchFamily="2" charset="2"/>
              <a:buChar char="§"/>
              <a:defRPr/>
            </a:pPr>
            <a:r>
              <a:rPr lang="en-US" sz="2000" dirty="0">
                <a:latin typeface="+mn-lt"/>
              </a:rPr>
              <a:t>Expected sequence:</a:t>
            </a:r>
          </a:p>
          <a:p>
            <a:pPr marL="1485900" lvl="2" indent="-342900">
              <a:lnSpc>
                <a:spcPct val="114000"/>
              </a:lnSpc>
              <a:buFont typeface="Wingdings" pitchFamily="2" charset="2"/>
              <a:buChar char="§"/>
              <a:defRPr/>
            </a:pPr>
            <a:r>
              <a:rPr lang="en-US" sz="2000" dirty="0">
                <a:latin typeface="+mn-lt"/>
              </a:rPr>
              <a:t>P</a:t>
            </a:r>
            <a:r>
              <a:rPr lang="en-US" sz="2000" dirty="0"/>
              <a:t>Y = 01, 03, 04, 06, 07, 08, 98 or 99 THEN CY = 01</a:t>
            </a:r>
          </a:p>
          <a:p>
            <a:pPr marL="1485900" lvl="2" indent="-342900">
              <a:lnSpc>
                <a:spcPct val="114000"/>
              </a:lnSpc>
              <a:buFont typeface="Wingdings" pitchFamily="2" charset="2"/>
              <a:buChar char="§"/>
              <a:defRPr/>
            </a:pPr>
            <a:r>
              <a:rPr lang="en-US" sz="2000" dirty="0"/>
              <a:t>PY = 01, 06 or 98 THEN CY = 03</a:t>
            </a:r>
          </a:p>
          <a:p>
            <a:pPr marL="1485900" lvl="2" indent="-342900">
              <a:lnSpc>
                <a:spcPct val="114000"/>
              </a:lnSpc>
              <a:buFont typeface="Wingdings" pitchFamily="2" charset="2"/>
              <a:buChar char="§"/>
              <a:defRPr/>
            </a:pPr>
            <a:r>
              <a:rPr lang="en-US" sz="2000" dirty="0"/>
              <a:t>PY = 03 THEN CY = 04</a:t>
            </a:r>
          </a:p>
          <a:p>
            <a:pPr marL="1485900" lvl="2" indent="-342900">
              <a:lnSpc>
                <a:spcPct val="114000"/>
              </a:lnSpc>
              <a:buFont typeface="Wingdings" pitchFamily="2" charset="2"/>
              <a:buChar char="§"/>
              <a:defRPr/>
            </a:pPr>
            <a:r>
              <a:rPr lang="en-US" sz="2000" dirty="0"/>
              <a:t>PY = 05 or 08 THEN CY = 05</a:t>
            </a:r>
          </a:p>
          <a:p>
            <a:pPr marL="1485900" lvl="2" indent="-342900">
              <a:lnSpc>
                <a:spcPct val="114000"/>
              </a:lnSpc>
              <a:buFont typeface="Wingdings" pitchFamily="2" charset="2"/>
              <a:buChar char="§"/>
              <a:defRPr/>
            </a:pPr>
            <a:r>
              <a:rPr lang="en-US" sz="2000" dirty="0"/>
              <a:t>PY = 01, 03, 06, 98 or 99 THEN CY = 06</a:t>
            </a:r>
          </a:p>
          <a:p>
            <a:pPr marL="1485900" lvl="2" indent="-342900">
              <a:lnSpc>
                <a:spcPct val="114000"/>
              </a:lnSpc>
              <a:buFont typeface="Wingdings" pitchFamily="2" charset="2"/>
              <a:buChar char="§"/>
              <a:defRPr/>
            </a:pPr>
            <a:r>
              <a:rPr lang="en-US" sz="2000" dirty="0"/>
              <a:t>PY = 04 THEN CY = 07</a:t>
            </a:r>
          </a:p>
          <a:p>
            <a:pPr marL="1485900" lvl="2" indent="-342900">
              <a:lnSpc>
                <a:spcPct val="114000"/>
              </a:lnSpc>
              <a:buFont typeface="Wingdings" pitchFamily="2" charset="2"/>
              <a:buChar char="§"/>
              <a:defRPr/>
            </a:pPr>
            <a:r>
              <a:rPr lang="en-US" sz="2000" dirty="0"/>
              <a:t>PY = 07 THEN CY = 08</a:t>
            </a:r>
          </a:p>
          <a:p>
            <a:pPr marL="1485900" lvl="2" indent="-342900">
              <a:lnSpc>
                <a:spcPct val="114000"/>
              </a:lnSpc>
              <a:buFont typeface="Wingdings" pitchFamily="2" charset="2"/>
              <a:buChar char="§"/>
              <a:defRPr/>
            </a:pPr>
            <a:r>
              <a:rPr lang="en-US" sz="2000" dirty="0"/>
              <a:t>PY = 99 THEN CY = 99</a:t>
            </a:r>
          </a:p>
          <a:p>
            <a:pPr marL="1085850" lvl="1" indent="-342900">
              <a:lnSpc>
                <a:spcPct val="114000"/>
              </a:lnSpc>
              <a:buFont typeface="Wingdings" pitchFamily="2" charset="2"/>
              <a:buChar char="§"/>
              <a:defRPr/>
            </a:pPr>
            <a:endParaRPr lang="en-US" sz="2000" dirty="0">
              <a:latin typeface="+mn-lt"/>
              <a:ea typeface="Verdana" pitchFamily="34" charset="0"/>
              <a:cs typeface="Verdana" pitchFamily="34" charset="0"/>
            </a:endParaRPr>
          </a:p>
          <a:p>
            <a:pPr marL="342900" indent="-342900">
              <a:lnSpc>
                <a:spcPct val="114000"/>
              </a:lnSpc>
              <a:buFont typeface="Wingdings" pitchFamily="2" charset="2"/>
              <a:buChar char="§"/>
              <a:defRPr/>
            </a:pPr>
            <a:endParaRPr lang="en-US" sz="2000" dirty="0">
              <a:latin typeface="+mn-lt"/>
              <a:ea typeface="Verdana" pitchFamily="34" charset="0"/>
              <a:cs typeface="Verdana" pitchFamily="34" charset="0"/>
            </a:endParaRPr>
          </a:p>
          <a:p>
            <a:pPr marL="342900" indent="-342900">
              <a:lnSpc>
                <a:spcPct val="114000"/>
              </a:lnSpc>
              <a:buFont typeface="Wingdings" pitchFamily="2" charset="2"/>
              <a:buChar char="§"/>
              <a:defRPr/>
            </a:pPr>
            <a:endParaRPr lang="en-US" sz="2000" dirty="0">
              <a:latin typeface="+mn-lt"/>
              <a:ea typeface="Verdana" pitchFamily="34" charset="0"/>
              <a:cs typeface="Verdana" pitchFamily="34" charset="0"/>
            </a:endParaRPr>
          </a:p>
          <a:p>
            <a:pPr marL="795338" lvl="1" indent="-331788">
              <a:lnSpc>
                <a:spcPct val="114000"/>
              </a:lnSpc>
              <a:buFont typeface="Wingdings" pitchFamily="2" charset="2"/>
              <a:buChar char="§"/>
              <a:defRPr/>
            </a:pPr>
            <a:endParaRPr lang="en-US" sz="2000" dirty="0">
              <a:latin typeface="+mn-lt"/>
              <a:ea typeface="Verdana" pitchFamily="34" charset="0"/>
              <a:cs typeface="Verdana" pitchFamily="34" charset="0"/>
            </a:endParaRPr>
          </a:p>
          <a:p>
            <a:pPr marL="52388" indent="-331788">
              <a:lnSpc>
                <a:spcPct val="114000"/>
              </a:lnSpc>
              <a:buFont typeface="Wingdings" pitchFamily="2" charset="2"/>
              <a:buChar char="§"/>
              <a:defRPr/>
            </a:pPr>
            <a:endParaRPr lang="en-US" sz="2000" dirty="0">
              <a:latin typeface="+mn-lt"/>
              <a:ea typeface="Verdana" pitchFamily="34" charset="0"/>
              <a:cs typeface="Verdana" pitchFamily="34" charset="0"/>
            </a:endParaRPr>
          </a:p>
          <a:p>
            <a:pPr marL="52388" indent="-331788">
              <a:lnSpc>
                <a:spcPct val="114000"/>
              </a:lnSpc>
              <a:buFont typeface="Wingdings" pitchFamily="2" charset="2"/>
              <a:buChar char="§"/>
              <a:defRPr/>
            </a:pPr>
            <a:endParaRPr lang="en-US" sz="2000" dirty="0">
              <a:latin typeface="+mn-lt"/>
              <a:ea typeface="Verdana" pitchFamily="34" charset="0"/>
              <a:cs typeface="Verdana" pitchFamily="34" charset="0"/>
            </a:endParaRPr>
          </a:p>
          <a:p>
            <a:pPr marL="795338" lvl="1" indent="-331788">
              <a:lnSpc>
                <a:spcPct val="114000"/>
              </a:lnSpc>
              <a:buFont typeface="Wingdings" pitchFamily="2" charset="2"/>
              <a:buChar char="§"/>
              <a:defRPr/>
            </a:pPr>
            <a:endParaRPr lang="en-US" sz="2000" dirty="0">
              <a:latin typeface="+mn-lt"/>
              <a:ea typeface="Verdana" pitchFamily="34" charset="0"/>
              <a:cs typeface="Verdana" pitchFamily="34" charset="0"/>
            </a:endParaRPr>
          </a:p>
          <a:p>
            <a:pPr marL="1085850" lvl="1" indent="-342900">
              <a:lnSpc>
                <a:spcPct val="114000"/>
              </a:lnSpc>
              <a:buFont typeface="Wingdings" pitchFamily="2" charset="2"/>
              <a:buChar char="§"/>
              <a:defRPr/>
            </a:pPr>
            <a:endParaRPr lang="en-US" sz="2000" dirty="0">
              <a:latin typeface="+mn-lt"/>
              <a:ea typeface="Verdana" pitchFamily="34" charset="0"/>
              <a:cs typeface="Verdana" pitchFamily="34" charset="0"/>
            </a:endParaRPr>
          </a:p>
        </p:txBody>
      </p:sp>
      <p:sp>
        <p:nvSpPr>
          <p:cNvPr id="7" name="Title 2"/>
          <p:cNvSpPr txBox="1">
            <a:spLocks/>
          </p:cNvSpPr>
          <p:nvPr/>
        </p:nvSpPr>
        <p:spPr bwMode="auto">
          <a:xfrm>
            <a:off x="457200" y="1144093"/>
            <a:ext cx="47244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000" b="1" kern="0" dirty="0">
                <a:solidFill>
                  <a:schemeClr val="tx1"/>
                </a:solidFill>
              </a:rPr>
              <a:t>Common Errors: Student Template</a:t>
            </a: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400" dirty="0">
                <a:solidFill>
                  <a:schemeClr val="bg1"/>
                </a:solidFill>
                <a:latin typeface="+mj-lt"/>
                <a:ea typeface="Verdana" pitchFamily="34" charset="0"/>
                <a:cs typeface="Verdana" pitchFamily="34" charset="0"/>
              </a:rPr>
              <a:t>2022-23 October Student Data Set </a:t>
            </a:r>
            <a:endParaRPr lang="en-US" altLang="en-US" sz="2400" dirty="0">
              <a:solidFill>
                <a:schemeClr val="bg1"/>
              </a:solidFill>
              <a:latin typeface="Verdana" pitchFamily="34" charset="0"/>
              <a:ea typeface="Verdana" pitchFamily="34" charset="0"/>
              <a:cs typeface="Verdana" pitchFamily="34" charset="0"/>
            </a:endParaRPr>
          </a:p>
        </p:txBody>
      </p:sp>
      <p:sp>
        <p:nvSpPr>
          <p:cNvPr id="2" name="Title 1" hidden="1">
            <a:extLst>
              <a:ext uri="{FF2B5EF4-FFF2-40B4-BE49-F238E27FC236}">
                <a16:creationId xmlns:a16="http://schemas.microsoft.com/office/drawing/2014/main" id="{4B3A4D15-95B4-9092-B77F-484D32AC125A}"/>
              </a:ext>
            </a:extLst>
          </p:cNvPr>
          <p:cNvSpPr>
            <a:spLocks noGrp="1"/>
          </p:cNvSpPr>
          <p:nvPr>
            <p:ph type="ctrTitle"/>
          </p:nvPr>
        </p:nvSpPr>
        <p:spPr/>
        <p:txBody>
          <a:bodyPr/>
          <a:lstStyle/>
          <a:p>
            <a:r>
              <a:rPr lang="en-US" dirty="0"/>
              <a:t>Common Errors: Student Template</a:t>
            </a:r>
          </a:p>
        </p:txBody>
      </p:sp>
    </p:spTree>
    <p:extLst>
      <p:ext uri="{BB962C8B-B14F-4D97-AF65-F5344CB8AC3E}">
        <p14:creationId xmlns:p14="http://schemas.microsoft.com/office/powerpoint/2010/main" val="586595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5"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6" name="Slide Number Placeholder 3"/>
          <p:cNvSpPr>
            <a:spLocks noGrp="1"/>
          </p:cNvSpPr>
          <p:nvPr>
            <p:ph type="sldNum" sz="quarter" idx="12"/>
          </p:nvPr>
        </p:nvSpPr>
        <p:spPr>
          <a:xfrm>
            <a:off x="8534400" y="6400800"/>
            <a:ext cx="4572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4ADEDE2-8E23-4AA8-A279-99C72A828F7D}" type="slidenum">
              <a:rPr lang="en-US" altLang="en-US" sz="1200" smtClean="0">
                <a:latin typeface="Verdana" pitchFamily="34" charset="0"/>
                <a:ea typeface="Verdana" pitchFamily="34" charset="0"/>
                <a:cs typeface="Verdana" pitchFamily="34" charset="0"/>
              </a:rPr>
              <a:pPr eaLnBrk="1" hangingPunct="1">
                <a:spcBef>
                  <a:spcPct val="0"/>
                </a:spcBef>
                <a:buFontTx/>
                <a:buNone/>
              </a:pPr>
              <a:t>41</a:t>
            </a:fld>
            <a:endParaRPr lang="en-US" altLang="en-US" sz="1200" dirty="0">
              <a:latin typeface="Verdana" pitchFamily="34" charset="0"/>
              <a:ea typeface="Verdana" pitchFamily="34" charset="0"/>
              <a:cs typeface="Verdana" pitchFamily="34" charset="0"/>
            </a:endParaRPr>
          </a:p>
        </p:txBody>
      </p:sp>
      <p:sp>
        <p:nvSpPr>
          <p:cNvPr id="8" name="TextBox 4"/>
          <p:cNvSpPr txBox="1">
            <a:spLocks noChangeArrowheads="1"/>
          </p:cNvSpPr>
          <p:nvPr/>
        </p:nvSpPr>
        <p:spPr bwMode="auto">
          <a:xfrm>
            <a:off x="508000" y="1825335"/>
            <a:ext cx="8178800" cy="4197431"/>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lnSpc>
                <a:spcPct val="114000"/>
              </a:lnSpc>
              <a:buFont typeface="Wingdings" pitchFamily="2" charset="2"/>
              <a:buChar char="§"/>
              <a:defRPr/>
            </a:pPr>
            <a:r>
              <a:rPr lang="en-US" sz="2000" dirty="0">
                <a:latin typeface="+mn-lt"/>
                <a:ea typeface="Verdana" pitchFamily="34" charset="0"/>
                <a:cs typeface="Verdana" pitchFamily="34" charset="0"/>
              </a:rPr>
              <a:t>Delete process</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Delete record must be a duplicate of the incorrect record in PIMS</a:t>
            </a:r>
          </a:p>
          <a:p>
            <a:pPr marL="795338" lvl="1" indent="-331788">
              <a:lnSpc>
                <a:spcPct val="114000"/>
              </a:lnSpc>
              <a:buFont typeface="Wingdings" pitchFamily="2" charset="2"/>
              <a:buChar char="§"/>
              <a:defRPr/>
            </a:pPr>
            <a:r>
              <a:rPr lang="en-US" sz="2000" dirty="0">
                <a:ea typeface="Verdana" pitchFamily="34" charset="0"/>
                <a:cs typeface="Verdana" pitchFamily="34" charset="0"/>
              </a:rPr>
              <a:t>Enter “DELETE” in Comment (field 8) </a:t>
            </a:r>
          </a:p>
          <a:p>
            <a:pPr marL="1252538" lvl="3" indent="-331788">
              <a:lnSpc>
                <a:spcPct val="114000"/>
              </a:lnSpc>
              <a:buFont typeface="Wingdings" pitchFamily="2" charset="2"/>
              <a:buChar char="§"/>
              <a:defRPr/>
            </a:pPr>
            <a:r>
              <a:rPr lang="en-US" sz="2000" dirty="0">
                <a:latin typeface="+mn-lt"/>
                <a:ea typeface="Verdana" pitchFamily="34" charset="0"/>
                <a:cs typeface="Verdana" pitchFamily="34" charset="0"/>
              </a:rPr>
              <a:t>All capital letters</a:t>
            </a:r>
          </a:p>
          <a:p>
            <a:pPr marL="1252538" lvl="3" indent="-331788">
              <a:lnSpc>
                <a:spcPct val="114000"/>
              </a:lnSpc>
              <a:buFont typeface="Wingdings" pitchFamily="2" charset="2"/>
              <a:buChar char="§"/>
              <a:defRPr/>
            </a:pPr>
            <a:r>
              <a:rPr lang="en-US" sz="2000" dirty="0">
                <a:latin typeface="+mn-lt"/>
                <a:ea typeface="Verdana" pitchFamily="34" charset="0"/>
                <a:cs typeface="Verdana" pitchFamily="34" charset="0"/>
              </a:rPr>
              <a:t>No spaces or punctuation</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Upon submission, this will:</a:t>
            </a:r>
          </a:p>
          <a:p>
            <a:pPr marL="1252538" lvl="3" indent="-331788">
              <a:lnSpc>
                <a:spcPct val="114000"/>
              </a:lnSpc>
              <a:buFont typeface="Wingdings" pitchFamily="2" charset="2"/>
              <a:buChar char="§"/>
              <a:defRPr/>
            </a:pPr>
            <a:r>
              <a:rPr lang="en-US" sz="2000" dirty="0">
                <a:latin typeface="+mn-lt"/>
                <a:ea typeface="Verdana" pitchFamily="34" charset="0"/>
                <a:cs typeface="Verdana" pitchFamily="34" charset="0"/>
              </a:rPr>
              <a:t>Copy the erroneous record to an audit table in PIMS</a:t>
            </a:r>
          </a:p>
          <a:p>
            <a:pPr marL="1252538" lvl="3" indent="-331788">
              <a:lnSpc>
                <a:spcPct val="114000"/>
              </a:lnSpc>
              <a:buFont typeface="Wingdings" pitchFamily="2" charset="2"/>
              <a:buChar char="§"/>
              <a:defRPr/>
            </a:pPr>
            <a:r>
              <a:rPr lang="en-US" sz="2000" dirty="0">
                <a:latin typeface="+mn-lt"/>
                <a:ea typeface="Verdana" pitchFamily="34" charset="0"/>
                <a:cs typeface="Verdana" pitchFamily="34" charset="0"/>
              </a:rPr>
              <a:t>Delete the erroneous record from the school enrollment table </a:t>
            </a:r>
          </a:p>
          <a:p>
            <a:pPr marL="1485900" lvl="2" indent="-342900">
              <a:lnSpc>
                <a:spcPct val="114000"/>
              </a:lnSpc>
              <a:buFont typeface="Wingdings" pitchFamily="2" charset="2"/>
              <a:buChar char="§"/>
              <a:defRPr/>
            </a:pPr>
            <a:endParaRPr lang="en-US" sz="1400" dirty="0">
              <a:latin typeface="+mn-lt"/>
              <a:ea typeface="Verdana" pitchFamily="34" charset="0"/>
              <a:cs typeface="Verdana" pitchFamily="34" charset="0"/>
            </a:endParaRPr>
          </a:p>
          <a:p>
            <a:pPr>
              <a:lnSpc>
                <a:spcPct val="114000"/>
              </a:lnSpc>
              <a:defRPr/>
            </a:pPr>
            <a:r>
              <a:rPr lang="en-US" sz="2000" b="1" dirty="0">
                <a:latin typeface="+mn-lt"/>
                <a:ea typeface="Verdana" pitchFamily="34" charset="0"/>
                <a:cs typeface="Verdana" pitchFamily="34" charset="0"/>
              </a:rPr>
              <a:t>Note</a:t>
            </a:r>
            <a:r>
              <a:rPr lang="en-US" sz="2000" dirty="0">
                <a:latin typeface="+mn-lt"/>
                <a:ea typeface="Verdana" pitchFamily="34" charset="0"/>
                <a:cs typeface="Verdana" pitchFamily="34" charset="0"/>
              </a:rPr>
              <a:t>: PDE cannot delete the incorrect data </a:t>
            </a:r>
          </a:p>
        </p:txBody>
      </p:sp>
      <p:sp>
        <p:nvSpPr>
          <p:cNvPr id="7" name="Title 2"/>
          <p:cNvSpPr txBox="1">
            <a:spLocks/>
          </p:cNvSpPr>
          <p:nvPr/>
        </p:nvSpPr>
        <p:spPr bwMode="auto">
          <a:xfrm>
            <a:off x="457200" y="1144093"/>
            <a:ext cx="59436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000" b="1" kern="0" dirty="0">
                <a:solidFill>
                  <a:schemeClr val="tx1"/>
                </a:solidFill>
              </a:rPr>
              <a:t>Common Errors: School Enrollment Template</a:t>
            </a: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400" dirty="0">
                <a:solidFill>
                  <a:schemeClr val="bg1"/>
                </a:solidFill>
                <a:latin typeface="+mj-lt"/>
                <a:ea typeface="Verdana" pitchFamily="34" charset="0"/>
                <a:cs typeface="Verdana" pitchFamily="34" charset="0"/>
              </a:rPr>
              <a:t>2022-23 October Student Data Set </a:t>
            </a:r>
            <a:endParaRPr lang="en-US" altLang="en-US" sz="2400" dirty="0">
              <a:solidFill>
                <a:schemeClr val="bg1"/>
              </a:solidFill>
              <a:latin typeface="Verdana" pitchFamily="34" charset="0"/>
              <a:ea typeface="Verdana" pitchFamily="34" charset="0"/>
              <a:cs typeface="Verdana" pitchFamily="34" charset="0"/>
            </a:endParaRPr>
          </a:p>
        </p:txBody>
      </p:sp>
      <p:sp>
        <p:nvSpPr>
          <p:cNvPr id="2" name="Title 1" hidden="1">
            <a:extLst>
              <a:ext uri="{FF2B5EF4-FFF2-40B4-BE49-F238E27FC236}">
                <a16:creationId xmlns:a16="http://schemas.microsoft.com/office/drawing/2014/main" id="{03475F28-575B-FB62-BD01-9C03272B4878}"/>
              </a:ext>
            </a:extLst>
          </p:cNvPr>
          <p:cNvSpPr>
            <a:spLocks noGrp="1"/>
          </p:cNvSpPr>
          <p:nvPr>
            <p:ph type="ctrTitle"/>
          </p:nvPr>
        </p:nvSpPr>
        <p:spPr/>
        <p:txBody>
          <a:bodyPr/>
          <a:lstStyle/>
          <a:p>
            <a:r>
              <a:rPr lang="en-US" dirty="0"/>
              <a:t>Common</a:t>
            </a:r>
            <a:r>
              <a:rPr lang="en-US" baseline="0" dirty="0"/>
              <a:t> Errors: School Enrollment Template</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19"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0" name="Slide Number Placeholder 3"/>
          <p:cNvSpPr>
            <a:spLocks noGrp="1"/>
          </p:cNvSpPr>
          <p:nvPr>
            <p:ph type="sldNum" sz="quarter" idx="12"/>
          </p:nvPr>
        </p:nvSpPr>
        <p:spPr>
          <a:xfrm>
            <a:off x="8534400" y="6400800"/>
            <a:ext cx="4572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B0A8870A-6ADE-401D-8C90-736D6533A690}" type="slidenum">
              <a:rPr lang="en-US" altLang="en-US" sz="1200" smtClean="0">
                <a:latin typeface="Verdana" pitchFamily="34" charset="0"/>
                <a:ea typeface="Verdana" pitchFamily="34" charset="0"/>
                <a:cs typeface="Verdana" pitchFamily="34" charset="0"/>
              </a:rPr>
              <a:pPr eaLnBrk="1" hangingPunct="1">
                <a:spcBef>
                  <a:spcPct val="0"/>
                </a:spcBef>
                <a:buFontTx/>
                <a:buNone/>
              </a:pPr>
              <a:t>42</a:t>
            </a:fld>
            <a:endParaRPr lang="en-US" altLang="en-US" sz="1200" dirty="0">
              <a:latin typeface="Verdana" pitchFamily="34" charset="0"/>
              <a:ea typeface="Verdana" pitchFamily="34" charset="0"/>
              <a:cs typeface="Verdana" pitchFamily="34" charset="0"/>
            </a:endParaRPr>
          </a:p>
        </p:txBody>
      </p:sp>
      <p:sp>
        <p:nvSpPr>
          <p:cNvPr id="29701" name="TextBox 4"/>
          <p:cNvSpPr txBox="1">
            <a:spLocks noChangeArrowheads="1"/>
          </p:cNvSpPr>
          <p:nvPr/>
        </p:nvSpPr>
        <p:spPr bwMode="auto">
          <a:xfrm>
            <a:off x="527050" y="1804533"/>
            <a:ext cx="8178800" cy="4302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1085850" indent="-342900" eaLnBrk="0" hangingPunct="0">
              <a:spcBef>
                <a:spcPct val="20000"/>
              </a:spcBef>
              <a:buChar char="–"/>
              <a:defRPr sz="2800">
                <a:solidFill>
                  <a:schemeClr val="tx1"/>
                </a:solidFill>
                <a:latin typeface="Arial" charset="0"/>
              </a:defRPr>
            </a:lvl2pPr>
            <a:lvl3pPr marL="1600200" indent="-457200" eaLnBrk="0" hangingPunct="0">
              <a:spcBef>
                <a:spcPct val="20000"/>
              </a:spcBef>
              <a:buChar char="•"/>
              <a:defRPr sz="2400">
                <a:solidFill>
                  <a:schemeClr val="tx1"/>
                </a:solidFill>
                <a:latin typeface="Arial" charset="0"/>
              </a:defRPr>
            </a:lvl3pPr>
            <a:lvl4pPr marL="2057400" indent="-4572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lnSpc>
                <a:spcPct val="114000"/>
              </a:lnSpc>
              <a:spcBef>
                <a:spcPct val="0"/>
              </a:spcBef>
              <a:buFont typeface="Wingdings" panose="05000000000000000000" pitchFamily="2" charset="2"/>
              <a:buChar char="§"/>
              <a:defRPr/>
            </a:pPr>
            <a:r>
              <a:rPr lang="en-US" altLang="en-US" sz="2000" dirty="0">
                <a:ea typeface="Verdana" pitchFamily="34" charset="0"/>
                <a:cs typeface="Verdana" pitchFamily="34" charset="0"/>
              </a:rPr>
              <a:t>Special Education Referral “Y” process</a:t>
            </a:r>
          </a:p>
          <a:p>
            <a:pPr marL="795338" lvl="1" indent="-331788">
              <a:lnSpc>
                <a:spcPct val="114000"/>
              </a:lnSpc>
              <a:spcBef>
                <a:spcPct val="0"/>
              </a:spcBef>
              <a:buFont typeface="Wingdings" pitchFamily="2" charset="2"/>
              <a:buChar char="§"/>
              <a:defRPr/>
            </a:pPr>
            <a:r>
              <a:rPr lang="en-US" altLang="en-US" sz="2000" dirty="0">
                <a:ea typeface="Verdana" pitchFamily="34" charset="0"/>
                <a:cs typeface="Verdana" pitchFamily="34" charset="0"/>
              </a:rPr>
              <a:t>Special education students referred to another LEA after the students are reported as enrolled by the district of residence</a:t>
            </a:r>
          </a:p>
          <a:p>
            <a:pPr marL="1258888" lvl="1" indent="-344488">
              <a:lnSpc>
                <a:spcPct val="114000"/>
              </a:lnSpc>
              <a:spcBef>
                <a:spcPct val="0"/>
              </a:spcBef>
              <a:buFontTx/>
              <a:buAutoNum type="arabicPeriod"/>
              <a:defRPr/>
            </a:pPr>
            <a:r>
              <a:rPr lang="en-US" altLang="en-US" sz="2000" dirty="0">
                <a:ea typeface="Verdana" pitchFamily="34" charset="0"/>
                <a:cs typeface="Verdana" pitchFamily="34" charset="0"/>
              </a:rPr>
              <a:t>Submit the appropriate withdrawal code in the School Enrollment Template</a:t>
            </a:r>
          </a:p>
          <a:p>
            <a:pPr marL="1258888" lvl="1" indent="-344488">
              <a:lnSpc>
                <a:spcPct val="114000"/>
              </a:lnSpc>
              <a:spcBef>
                <a:spcPct val="0"/>
              </a:spcBef>
              <a:buFontTx/>
              <a:buAutoNum type="arabicPeriod"/>
              <a:defRPr/>
            </a:pPr>
            <a:r>
              <a:rPr lang="en-US" altLang="en-US" sz="2000" dirty="0">
                <a:ea typeface="Verdana" pitchFamily="34" charset="0"/>
                <a:cs typeface="Verdana" pitchFamily="34" charset="0"/>
              </a:rPr>
              <a:t>Change code in Special Education Referral (field 167) to “Y” in Student Template </a:t>
            </a:r>
          </a:p>
          <a:p>
            <a:pPr marL="1258888" lvl="1" indent="-344488">
              <a:lnSpc>
                <a:spcPct val="114000"/>
              </a:lnSpc>
              <a:spcBef>
                <a:spcPct val="0"/>
              </a:spcBef>
              <a:buFont typeface="Arial" charset="0"/>
              <a:buAutoNum type="arabicPeriod"/>
              <a:defRPr/>
            </a:pPr>
            <a:r>
              <a:rPr lang="en-US" altLang="en-US" sz="2000" dirty="0">
                <a:ea typeface="Verdana" pitchFamily="34" charset="0"/>
                <a:cs typeface="Verdana" pitchFamily="34" charset="0"/>
              </a:rPr>
              <a:t>Do not submit a School Enrollment record</a:t>
            </a:r>
          </a:p>
          <a:p>
            <a:pPr>
              <a:lnSpc>
                <a:spcPct val="114000"/>
              </a:lnSpc>
              <a:spcBef>
                <a:spcPct val="0"/>
              </a:spcBef>
              <a:buFontTx/>
              <a:buNone/>
              <a:defRPr/>
            </a:pPr>
            <a:endParaRPr lang="en-US" altLang="en-US" sz="2000" dirty="0">
              <a:ea typeface="Verdana" pitchFamily="34" charset="0"/>
              <a:cs typeface="Verdana" pitchFamily="34" charset="0"/>
            </a:endParaRPr>
          </a:p>
          <a:p>
            <a:pPr>
              <a:lnSpc>
                <a:spcPct val="114000"/>
              </a:lnSpc>
              <a:spcBef>
                <a:spcPct val="0"/>
              </a:spcBef>
              <a:buFontTx/>
              <a:buNone/>
              <a:defRPr/>
            </a:pPr>
            <a:r>
              <a:rPr lang="en-US" altLang="en-US" sz="2000" b="1" dirty="0">
                <a:ea typeface="Verdana" pitchFamily="34" charset="0"/>
                <a:cs typeface="Verdana" pitchFamily="34" charset="0"/>
              </a:rPr>
              <a:t>Note</a:t>
            </a:r>
            <a:r>
              <a:rPr lang="en-US" altLang="en-US" sz="2000" dirty="0">
                <a:ea typeface="Verdana" pitchFamily="34" charset="0"/>
                <a:cs typeface="Verdana" pitchFamily="34" charset="0"/>
              </a:rPr>
              <a:t>: School Enrollment withdrawal code must be successfully submitted to PIMS before submitting the Student Template with Special Education Referral code “Y”</a:t>
            </a:r>
          </a:p>
        </p:txBody>
      </p:sp>
      <p:sp>
        <p:nvSpPr>
          <p:cNvPr id="7" name="Title 2"/>
          <p:cNvSpPr txBox="1">
            <a:spLocks/>
          </p:cNvSpPr>
          <p:nvPr/>
        </p:nvSpPr>
        <p:spPr bwMode="auto">
          <a:xfrm>
            <a:off x="457200" y="1144093"/>
            <a:ext cx="59436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000" b="1" kern="0" dirty="0">
                <a:solidFill>
                  <a:schemeClr val="tx1"/>
                </a:solidFill>
              </a:rPr>
              <a:t>Common Errors: School Enrollment Template</a:t>
            </a: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400" dirty="0">
                <a:solidFill>
                  <a:schemeClr val="bg1"/>
                </a:solidFill>
                <a:latin typeface="+mj-lt"/>
                <a:ea typeface="Verdana" pitchFamily="34" charset="0"/>
                <a:cs typeface="Verdana" pitchFamily="34" charset="0"/>
              </a:rPr>
              <a:t>2022-23 October Student Data Set </a:t>
            </a:r>
            <a:endParaRPr lang="en-US" altLang="en-US" sz="2400" dirty="0">
              <a:solidFill>
                <a:schemeClr val="bg1"/>
              </a:solidFill>
              <a:latin typeface="Verdana" pitchFamily="34" charset="0"/>
              <a:ea typeface="Verdana" pitchFamily="34" charset="0"/>
              <a:cs typeface="Verdana" pitchFamily="34" charset="0"/>
            </a:endParaRPr>
          </a:p>
        </p:txBody>
      </p:sp>
      <p:sp>
        <p:nvSpPr>
          <p:cNvPr id="2" name="Title 1" hidden="1">
            <a:extLst>
              <a:ext uri="{FF2B5EF4-FFF2-40B4-BE49-F238E27FC236}">
                <a16:creationId xmlns:a16="http://schemas.microsoft.com/office/drawing/2014/main" id="{771640E7-F0C3-0BFF-D5C5-B528988E79BF}"/>
              </a:ext>
            </a:extLst>
          </p:cNvPr>
          <p:cNvSpPr>
            <a:spLocks noGrp="1"/>
          </p:cNvSpPr>
          <p:nvPr>
            <p:ph type="ctrTitle"/>
          </p:nvPr>
        </p:nvSpPr>
        <p:spPr/>
        <p:txBody>
          <a:bodyPr/>
          <a:lstStyle/>
          <a:p>
            <a:r>
              <a:rPr lang="en-US" dirty="0"/>
              <a:t>Common Errors:</a:t>
            </a:r>
            <a:r>
              <a:rPr lang="en-US" baseline="0" dirty="0"/>
              <a:t> School Enrollment Template</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3"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4" name="Slide Number Placeholder 3"/>
          <p:cNvSpPr>
            <a:spLocks noGrp="1"/>
          </p:cNvSpPr>
          <p:nvPr>
            <p:ph type="sldNum" sz="quarter" idx="12"/>
          </p:nvPr>
        </p:nvSpPr>
        <p:spPr>
          <a:xfrm>
            <a:off x="8534400" y="6400800"/>
            <a:ext cx="4572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59489AE4-69C4-437A-8081-4DBC70CA2CD0}" type="slidenum">
              <a:rPr lang="en-US" altLang="en-US" sz="1200" smtClean="0">
                <a:latin typeface="Verdana" pitchFamily="34" charset="0"/>
                <a:ea typeface="Verdana" pitchFamily="34" charset="0"/>
                <a:cs typeface="Verdana" pitchFamily="34" charset="0"/>
              </a:rPr>
              <a:pPr eaLnBrk="1" hangingPunct="1">
                <a:spcBef>
                  <a:spcPct val="0"/>
                </a:spcBef>
                <a:buFontTx/>
                <a:buNone/>
              </a:pPr>
              <a:t>43</a:t>
            </a:fld>
            <a:endParaRPr lang="en-US" altLang="en-US" sz="1200" dirty="0">
              <a:latin typeface="Verdana" pitchFamily="34" charset="0"/>
              <a:ea typeface="Verdana" pitchFamily="34" charset="0"/>
              <a:cs typeface="Verdana" pitchFamily="34" charset="0"/>
            </a:endParaRPr>
          </a:p>
        </p:txBody>
      </p:sp>
      <p:sp>
        <p:nvSpPr>
          <p:cNvPr id="30725" name="TextBox 4"/>
          <p:cNvSpPr txBox="1">
            <a:spLocks noChangeArrowheads="1"/>
          </p:cNvSpPr>
          <p:nvPr/>
        </p:nvSpPr>
        <p:spPr bwMode="auto">
          <a:xfrm>
            <a:off x="521855" y="1752600"/>
            <a:ext cx="8178800"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1085850" indent="-342900" eaLnBrk="0" hangingPunct="0">
              <a:spcBef>
                <a:spcPct val="20000"/>
              </a:spcBef>
              <a:buChar char="–"/>
              <a:defRPr sz="2800">
                <a:solidFill>
                  <a:schemeClr val="tx1"/>
                </a:solidFill>
                <a:latin typeface="Arial" charset="0"/>
              </a:defRPr>
            </a:lvl2pPr>
            <a:lvl3pPr marL="1600200" indent="-4572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lnSpc>
                <a:spcPct val="114000"/>
              </a:lnSpc>
              <a:spcBef>
                <a:spcPct val="0"/>
              </a:spcBef>
              <a:buFont typeface="Wingdings" panose="05000000000000000000" pitchFamily="2" charset="2"/>
              <a:buChar char="§"/>
              <a:defRPr/>
            </a:pPr>
            <a:r>
              <a:rPr lang="en-US" altLang="en-US" sz="2000" dirty="0">
                <a:ea typeface="Verdana" pitchFamily="34" charset="0"/>
                <a:cs typeface="Verdana" pitchFamily="34" charset="0"/>
              </a:rPr>
              <a:t>Data quality engine overlapping enrollment or withdrawal code error message:</a:t>
            </a:r>
          </a:p>
          <a:p>
            <a:pPr marL="795338" lvl="1" indent="-331788">
              <a:lnSpc>
                <a:spcPct val="114000"/>
              </a:lnSpc>
              <a:spcBef>
                <a:spcPct val="0"/>
              </a:spcBef>
              <a:buFont typeface="Wingdings" pitchFamily="2" charset="2"/>
              <a:buChar char="§"/>
              <a:defRPr/>
            </a:pPr>
            <a:r>
              <a:rPr lang="en-US" altLang="en-US" sz="2000" dirty="0">
                <a:ea typeface="Verdana" pitchFamily="34" charset="0"/>
                <a:cs typeface="Verdana" pitchFamily="34" charset="0"/>
              </a:rPr>
              <a:t>Two records submitted with the same enrollment or withdrawal codes, but different dates; or different codes with same date</a:t>
            </a:r>
          </a:p>
          <a:p>
            <a:pPr marL="1258888" lvl="1" indent="-344488">
              <a:lnSpc>
                <a:spcPct val="114000"/>
              </a:lnSpc>
              <a:spcBef>
                <a:spcPct val="0"/>
              </a:spcBef>
              <a:buFontTx/>
              <a:buAutoNum type="arabicPeriod"/>
              <a:defRPr/>
            </a:pPr>
            <a:r>
              <a:rPr lang="en-US" altLang="en-US" sz="2000" dirty="0">
                <a:ea typeface="Verdana" pitchFamily="34" charset="0"/>
                <a:cs typeface="Verdana" pitchFamily="34" charset="0"/>
              </a:rPr>
              <a:t>Submit a delete record for the incorrect record</a:t>
            </a:r>
          </a:p>
          <a:p>
            <a:pPr marL="1258888" lvl="1" indent="-344488">
              <a:lnSpc>
                <a:spcPct val="114000"/>
              </a:lnSpc>
              <a:spcBef>
                <a:spcPct val="0"/>
              </a:spcBef>
              <a:buFontTx/>
              <a:buAutoNum type="arabicPeriod"/>
              <a:defRPr/>
            </a:pPr>
            <a:r>
              <a:rPr lang="en-US" altLang="en-US" sz="2000" dirty="0">
                <a:ea typeface="Verdana" pitchFamily="34" charset="0"/>
                <a:cs typeface="Verdana" pitchFamily="34" charset="0"/>
              </a:rPr>
              <a:t>Submit the correct enrollment or withdrawal code</a:t>
            </a:r>
          </a:p>
          <a:p>
            <a:pPr>
              <a:lnSpc>
                <a:spcPct val="114000"/>
              </a:lnSpc>
              <a:spcBef>
                <a:spcPct val="0"/>
              </a:spcBef>
              <a:buFontTx/>
              <a:buNone/>
              <a:defRPr/>
            </a:pPr>
            <a:endParaRPr lang="en-US" altLang="en-US" sz="2000" dirty="0">
              <a:ea typeface="Verdana" pitchFamily="34" charset="0"/>
              <a:cs typeface="Verdana" pitchFamily="34" charset="0"/>
            </a:endParaRPr>
          </a:p>
          <a:p>
            <a:pPr>
              <a:lnSpc>
                <a:spcPct val="114000"/>
              </a:lnSpc>
              <a:spcBef>
                <a:spcPct val="0"/>
              </a:spcBef>
              <a:buFontTx/>
              <a:buNone/>
              <a:defRPr/>
            </a:pPr>
            <a:r>
              <a:rPr lang="en-US" altLang="en-US" sz="2000" b="1" dirty="0">
                <a:ea typeface="Verdana" pitchFamily="34" charset="0"/>
                <a:cs typeface="Verdana" pitchFamily="34" charset="0"/>
              </a:rPr>
              <a:t>Note</a:t>
            </a:r>
            <a:r>
              <a:rPr lang="en-US" altLang="en-US" sz="2000" dirty="0">
                <a:ea typeface="Verdana" pitchFamily="34" charset="0"/>
                <a:cs typeface="Verdana" pitchFamily="34" charset="0"/>
              </a:rPr>
              <a:t>: The delete record and the correct record can be submitted at the same time if the correct record is listed after the delete record in the school enrollment template</a:t>
            </a:r>
          </a:p>
        </p:txBody>
      </p:sp>
      <p:sp>
        <p:nvSpPr>
          <p:cNvPr id="7" name="Title 2"/>
          <p:cNvSpPr txBox="1">
            <a:spLocks/>
          </p:cNvSpPr>
          <p:nvPr/>
        </p:nvSpPr>
        <p:spPr bwMode="auto">
          <a:xfrm>
            <a:off x="457200" y="1144093"/>
            <a:ext cx="59436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000" b="1" kern="0" dirty="0">
                <a:solidFill>
                  <a:schemeClr val="tx1"/>
                </a:solidFill>
              </a:rPr>
              <a:t>Common Errors: School Enrollment Template</a:t>
            </a: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400" dirty="0">
                <a:solidFill>
                  <a:schemeClr val="bg1"/>
                </a:solidFill>
                <a:latin typeface="+mj-lt"/>
                <a:ea typeface="Verdana" pitchFamily="34" charset="0"/>
                <a:cs typeface="Verdana" pitchFamily="34" charset="0"/>
              </a:rPr>
              <a:t>2022-23 October Student Data Set </a:t>
            </a:r>
            <a:endParaRPr lang="en-US" altLang="en-US" sz="2400" dirty="0">
              <a:solidFill>
                <a:schemeClr val="bg1"/>
              </a:solidFill>
              <a:latin typeface="Verdana" pitchFamily="34" charset="0"/>
              <a:ea typeface="Verdana" pitchFamily="34" charset="0"/>
              <a:cs typeface="Verdana" pitchFamily="34" charset="0"/>
            </a:endParaRPr>
          </a:p>
        </p:txBody>
      </p:sp>
      <p:sp>
        <p:nvSpPr>
          <p:cNvPr id="2" name="Title 1" hidden="1">
            <a:extLst>
              <a:ext uri="{FF2B5EF4-FFF2-40B4-BE49-F238E27FC236}">
                <a16:creationId xmlns:a16="http://schemas.microsoft.com/office/drawing/2014/main" id="{2572107C-53AF-9F92-1BCF-86FE9894B460}"/>
              </a:ext>
            </a:extLst>
          </p:cNvPr>
          <p:cNvSpPr>
            <a:spLocks noGrp="1"/>
          </p:cNvSpPr>
          <p:nvPr>
            <p:ph type="ctrTitle"/>
          </p:nvPr>
        </p:nvSpPr>
        <p:spPr/>
        <p:txBody>
          <a:bodyPr/>
          <a:lstStyle/>
          <a:p>
            <a:r>
              <a:rPr lang="en-US" dirty="0"/>
              <a:t>Common Errors: School</a:t>
            </a:r>
            <a:r>
              <a:rPr lang="en-US" baseline="0" dirty="0"/>
              <a:t> Enrollment Template</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7"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8" name="Slide Number Placeholder 3"/>
          <p:cNvSpPr>
            <a:spLocks noGrp="1"/>
          </p:cNvSpPr>
          <p:nvPr>
            <p:ph type="sldNum" sz="quarter" idx="12"/>
          </p:nvPr>
        </p:nvSpPr>
        <p:spPr>
          <a:xfrm>
            <a:off x="8534400" y="6400800"/>
            <a:ext cx="4572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10AAF795-20AC-4D55-8077-391EE7688C37}" type="slidenum">
              <a:rPr lang="en-US" altLang="en-US" sz="1200" smtClean="0">
                <a:latin typeface="Verdana" pitchFamily="34" charset="0"/>
                <a:ea typeface="Verdana" pitchFamily="34" charset="0"/>
                <a:cs typeface="Verdana" pitchFamily="34" charset="0"/>
              </a:rPr>
              <a:pPr eaLnBrk="1" hangingPunct="1">
                <a:spcBef>
                  <a:spcPct val="0"/>
                </a:spcBef>
                <a:buFontTx/>
                <a:buNone/>
              </a:pPr>
              <a:t>44</a:t>
            </a:fld>
            <a:endParaRPr lang="en-US" altLang="en-US" sz="1200" dirty="0">
              <a:latin typeface="Verdana" pitchFamily="34" charset="0"/>
              <a:ea typeface="Verdana" pitchFamily="34" charset="0"/>
              <a:cs typeface="Verdana" pitchFamily="34" charset="0"/>
            </a:endParaRPr>
          </a:p>
        </p:txBody>
      </p:sp>
      <p:sp>
        <p:nvSpPr>
          <p:cNvPr id="31749" name="TextBox 4"/>
          <p:cNvSpPr txBox="1">
            <a:spLocks noChangeArrowheads="1"/>
          </p:cNvSpPr>
          <p:nvPr/>
        </p:nvSpPr>
        <p:spPr bwMode="auto">
          <a:xfrm>
            <a:off x="495135" y="1823446"/>
            <a:ext cx="8178800" cy="3922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1085850" indent="-342900" eaLnBrk="0" hangingPunct="0">
              <a:spcBef>
                <a:spcPct val="20000"/>
              </a:spcBef>
              <a:buChar char="–"/>
              <a:defRPr sz="2800">
                <a:solidFill>
                  <a:schemeClr val="tx1"/>
                </a:solidFill>
                <a:latin typeface="Arial" charset="0"/>
              </a:defRPr>
            </a:lvl2pPr>
            <a:lvl3pPr marL="1600200" indent="-4572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lnSpc>
                <a:spcPct val="114000"/>
              </a:lnSpc>
              <a:spcBef>
                <a:spcPct val="0"/>
              </a:spcBef>
              <a:buFont typeface="Wingdings" panose="05000000000000000000" pitchFamily="2" charset="2"/>
              <a:buChar char="§"/>
              <a:defRPr/>
            </a:pPr>
            <a:r>
              <a:rPr lang="en-US" altLang="en-US" sz="2000" dirty="0">
                <a:ea typeface="Verdana" pitchFamily="34" charset="0"/>
                <a:cs typeface="Verdana" pitchFamily="34" charset="0"/>
              </a:rPr>
              <a:t>Grade or school number change process</a:t>
            </a:r>
          </a:p>
          <a:p>
            <a:pPr marL="795338" lvl="1" indent="-331788">
              <a:lnSpc>
                <a:spcPct val="114000"/>
              </a:lnSpc>
              <a:spcBef>
                <a:spcPct val="0"/>
              </a:spcBef>
              <a:buFont typeface="Wingdings" pitchFamily="2" charset="2"/>
              <a:buChar char="§"/>
              <a:defRPr/>
            </a:pPr>
            <a:r>
              <a:rPr lang="en-US" altLang="en-US" sz="2000" dirty="0">
                <a:ea typeface="Verdana" pitchFamily="34" charset="0"/>
                <a:cs typeface="Verdana" pitchFamily="34" charset="0"/>
              </a:rPr>
              <a:t>A student who changes grade or school number within the LEA during the school year:</a:t>
            </a:r>
          </a:p>
          <a:p>
            <a:pPr marL="1252538" lvl="4" indent="-331788">
              <a:lnSpc>
                <a:spcPct val="114000"/>
              </a:lnSpc>
              <a:spcBef>
                <a:spcPct val="0"/>
              </a:spcBef>
              <a:buFontTx/>
              <a:buAutoNum type="arabicPeriod"/>
              <a:defRPr/>
            </a:pPr>
            <a:r>
              <a:rPr lang="en-US" altLang="en-US" dirty="0">
                <a:ea typeface="Verdana" pitchFamily="34" charset="0"/>
                <a:cs typeface="Verdana" pitchFamily="34" charset="0"/>
              </a:rPr>
              <a:t>Submit the appropriate withdrawal code (WD11 or WD12) in the School Enrollment Template</a:t>
            </a:r>
          </a:p>
          <a:p>
            <a:pPr marL="1252538" lvl="4" indent="-331788">
              <a:lnSpc>
                <a:spcPct val="114000"/>
              </a:lnSpc>
              <a:spcBef>
                <a:spcPct val="0"/>
              </a:spcBef>
              <a:buFontTx/>
              <a:buAutoNum type="arabicPeriod"/>
              <a:defRPr/>
            </a:pPr>
            <a:r>
              <a:rPr lang="en-US" altLang="en-US" dirty="0">
                <a:ea typeface="Verdana" pitchFamily="34" charset="0"/>
                <a:cs typeface="Verdana" pitchFamily="34" charset="0"/>
              </a:rPr>
              <a:t>Submit the Student and the School Enrollment Template with the correct grade or school number</a:t>
            </a:r>
          </a:p>
          <a:p>
            <a:pPr lvl="2">
              <a:lnSpc>
                <a:spcPct val="114000"/>
              </a:lnSpc>
              <a:spcBef>
                <a:spcPct val="0"/>
              </a:spcBef>
              <a:buFontTx/>
              <a:buAutoNum type="arabicPeriod"/>
              <a:defRPr/>
            </a:pPr>
            <a:endParaRPr lang="en-US" altLang="en-US" sz="2000" dirty="0">
              <a:ea typeface="Verdana" pitchFamily="34" charset="0"/>
              <a:cs typeface="Verdana" pitchFamily="34" charset="0"/>
            </a:endParaRPr>
          </a:p>
          <a:p>
            <a:pPr>
              <a:lnSpc>
                <a:spcPct val="114000"/>
              </a:lnSpc>
              <a:spcBef>
                <a:spcPct val="0"/>
              </a:spcBef>
              <a:buFontTx/>
              <a:buNone/>
              <a:defRPr/>
            </a:pPr>
            <a:r>
              <a:rPr lang="en-US" altLang="en-US" sz="2000" b="1" dirty="0">
                <a:ea typeface="Verdana" pitchFamily="34" charset="0"/>
                <a:cs typeface="Verdana" pitchFamily="34" charset="0"/>
              </a:rPr>
              <a:t>Note</a:t>
            </a:r>
            <a:r>
              <a:rPr lang="en-US" altLang="en-US" sz="2000" dirty="0">
                <a:ea typeface="Verdana" pitchFamily="34" charset="0"/>
                <a:cs typeface="Verdana" pitchFamily="34" charset="0"/>
              </a:rPr>
              <a:t>: School enrollment withdrawal code must be successfully submitted to PIMS before submitting the Student, Student Snapshot, and school enrollment templates with the new grade or school number</a:t>
            </a:r>
          </a:p>
        </p:txBody>
      </p:sp>
      <p:sp>
        <p:nvSpPr>
          <p:cNvPr id="7" name="Title 2"/>
          <p:cNvSpPr txBox="1">
            <a:spLocks/>
          </p:cNvSpPr>
          <p:nvPr/>
        </p:nvSpPr>
        <p:spPr bwMode="auto">
          <a:xfrm>
            <a:off x="457200" y="1144093"/>
            <a:ext cx="66294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000" b="1" kern="0" dirty="0">
                <a:solidFill>
                  <a:schemeClr val="tx1"/>
                </a:solidFill>
              </a:rPr>
              <a:t>Common Errors: School Enrollment Template</a:t>
            </a: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400" dirty="0">
                <a:solidFill>
                  <a:schemeClr val="bg1"/>
                </a:solidFill>
                <a:latin typeface="+mj-lt"/>
                <a:ea typeface="Verdana" pitchFamily="34" charset="0"/>
                <a:cs typeface="Verdana" pitchFamily="34" charset="0"/>
              </a:rPr>
              <a:t>2022-23 October Student Data Set </a:t>
            </a:r>
            <a:endParaRPr lang="en-US" altLang="en-US" sz="2400" dirty="0">
              <a:solidFill>
                <a:schemeClr val="bg1"/>
              </a:solidFill>
              <a:latin typeface="Verdana" pitchFamily="34" charset="0"/>
              <a:ea typeface="Verdana" pitchFamily="34" charset="0"/>
              <a:cs typeface="Verdana" pitchFamily="34" charset="0"/>
            </a:endParaRPr>
          </a:p>
        </p:txBody>
      </p:sp>
      <p:sp>
        <p:nvSpPr>
          <p:cNvPr id="2" name="Title 1" hidden="1">
            <a:extLst>
              <a:ext uri="{FF2B5EF4-FFF2-40B4-BE49-F238E27FC236}">
                <a16:creationId xmlns:a16="http://schemas.microsoft.com/office/drawing/2014/main" id="{9E91E323-E072-4EDD-ABFE-5B153A6D53C5}"/>
              </a:ext>
            </a:extLst>
          </p:cNvPr>
          <p:cNvSpPr>
            <a:spLocks noGrp="1"/>
          </p:cNvSpPr>
          <p:nvPr>
            <p:ph type="ctrTitle"/>
          </p:nvPr>
        </p:nvSpPr>
        <p:spPr/>
        <p:txBody>
          <a:bodyPr/>
          <a:lstStyle/>
          <a:p>
            <a:r>
              <a:rPr lang="en-US" dirty="0"/>
              <a:t>Common</a:t>
            </a:r>
            <a:r>
              <a:rPr lang="en-US" baseline="0" dirty="0"/>
              <a:t> Errors: School Enrollment </a:t>
            </a:r>
            <a:r>
              <a:rPr lang="en-US" baseline="0" dirty="0" err="1"/>
              <a:t>Tempalte</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39"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p:cNvSpPr>
            <a:spLocks noGrp="1"/>
          </p:cNvSpPr>
          <p:nvPr>
            <p:ph type="ctrTitle"/>
          </p:nvPr>
        </p:nvSpPr>
        <p:spPr/>
        <p:txBody>
          <a:bodyPr/>
          <a:lstStyle/>
          <a:p>
            <a:r>
              <a:rPr lang="en-US" b="1" dirty="0">
                <a:solidFill>
                  <a:schemeClr val="tx1"/>
                </a:solidFill>
              </a:rPr>
              <a:t>Data Quality Engine Rules</a:t>
            </a:r>
          </a:p>
        </p:txBody>
      </p:sp>
      <p:sp>
        <p:nvSpPr>
          <p:cNvPr id="39940" name="Slide Number Placeholder 3"/>
          <p:cNvSpPr>
            <a:spLocks noGrp="1"/>
          </p:cNvSpPr>
          <p:nvPr>
            <p:ph type="sldNum" sz="quarter" idx="12"/>
          </p:nvPr>
        </p:nvSpPr>
        <p:spPr>
          <a:xfrm>
            <a:off x="6781800" y="6400800"/>
            <a:ext cx="2133600" cy="476250"/>
          </a:xfrm>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fld id="{183C91BE-382F-4CDE-8EF0-DA5D3D2DEE3A}" type="slidenum">
              <a:rPr lang="en-US" altLang="en-US" sz="1200" smtClean="0">
                <a:latin typeface="Verdana" panose="020B0604030504040204" pitchFamily="34" charset="0"/>
                <a:ea typeface="Verdana" panose="020B0604030504040204" pitchFamily="34" charset="0"/>
                <a:cs typeface="Verdana" panose="020B0604030504040204" pitchFamily="34" charset="0"/>
              </a:rPr>
              <a:pPr>
                <a:buNone/>
              </a:pPr>
              <a:t>45</a:t>
            </a:fld>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400" dirty="0">
                <a:solidFill>
                  <a:schemeClr val="bg1"/>
                </a:solidFill>
                <a:latin typeface="+mj-lt"/>
                <a:ea typeface="Verdana" pitchFamily="34" charset="0"/>
                <a:cs typeface="Verdana" pitchFamily="34" charset="0"/>
              </a:rPr>
              <a:t>2022-23 October Student Data Set </a:t>
            </a:r>
            <a:endParaRPr lang="en-US" altLang="en-US" sz="2400" dirty="0">
              <a:solidFill>
                <a:schemeClr val="bg1"/>
              </a:solidFill>
              <a:latin typeface="Verdana" pitchFamily="34" charset="0"/>
              <a:ea typeface="Verdana" pitchFamily="34" charset="0"/>
              <a:cs typeface="Verdana"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3" name="Slide Number Placeholder 3"/>
          <p:cNvSpPr>
            <a:spLocks noGrp="1"/>
          </p:cNvSpPr>
          <p:nvPr>
            <p:ph type="sldNum" sz="quarter" idx="12"/>
          </p:nvPr>
        </p:nvSpPr>
        <p:spPr>
          <a:xfrm>
            <a:off x="8534400" y="6400800"/>
            <a:ext cx="4572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CDE2DEB-3773-4E2E-B57B-FCE7BF4F28D3}" type="slidenum">
              <a:rPr lang="en-US" altLang="en-US" sz="1200" smtClean="0">
                <a:solidFill>
                  <a:srgbClr val="000000"/>
                </a:solidFill>
                <a:latin typeface="Verdana" pitchFamily="34" charset="0"/>
                <a:ea typeface="Verdana" pitchFamily="34" charset="0"/>
                <a:cs typeface="Verdana" pitchFamily="34" charset="0"/>
              </a:rPr>
              <a:pPr eaLnBrk="1" hangingPunct="1">
                <a:spcBef>
                  <a:spcPct val="0"/>
                </a:spcBef>
                <a:buFontTx/>
                <a:buNone/>
              </a:pPr>
              <a:t>46</a:t>
            </a:fld>
            <a:endParaRPr lang="en-US" altLang="en-US" sz="1200" dirty="0">
              <a:solidFill>
                <a:srgbClr val="000000"/>
              </a:solidFill>
              <a:latin typeface="Verdana" pitchFamily="34" charset="0"/>
              <a:ea typeface="Verdana" pitchFamily="34" charset="0"/>
              <a:cs typeface="Verdana" pitchFamily="34" charset="0"/>
            </a:endParaRPr>
          </a:p>
        </p:txBody>
      </p:sp>
      <p:sp>
        <p:nvSpPr>
          <p:cNvPr id="36868" name="TextBox 4"/>
          <p:cNvSpPr txBox="1">
            <a:spLocks noChangeArrowheads="1"/>
          </p:cNvSpPr>
          <p:nvPr/>
        </p:nvSpPr>
        <p:spPr bwMode="auto">
          <a:xfrm>
            <a:off x="508000" y="1827918"/>
            <a:ext cx="8178800" cy="3016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eaLnBrk="1" hangingPunct="1">
              <a:spcBef>
                <a:spcPts val="300"/>
              </a:spcBef>
              <a:spcAft>
                <a:spcPts val="300"/>
              </a:spcAft>
              <a:buFont typeface="Wingdings" panose="05000000000000000000" pitchFamily="2" charset="2"/>
              <a:buChar char="§"/>
              <a:defRPr/>
            </a:pPr>
            <a:r>
              <a:rPr lang="en-US" sz="2000" dirty="0">
                <a:solidFill>
                  <a:srgbClr val="000000"/>
                </a:solidFill>
                <a:latin typeface="Arial"/>
                <a:ea typeface="Verdana" pitchFamily="34" charset="0"/>
                <a:cs typeface="Verdana" pitchFamily="34" charset="0"/>
              </a:rPr>
              <a:t>Data validation in:</a:t>
            </a:r>
          </a:p>
          <a:p>
            <a:pPr marL="795338" lvl="1" indent="-331788" eaLnBrk="1" hangingPunct="1">
              <a:spcBef>
                <a:spcPts val="300"/>
              </a:spcBef>
              <a:spcAft>
                <a:spcPts val="300"/>
              </a:spcAft>
              <a:buFont typeface="Wingdings" panose="05000000000000000000" pitchFamily="2" charset="2"/>
              <a:buChar char="§"/>
              <a:defRPr/>
            </a:pPr>
            <a:r>
              <a:rPr lang="en-US" sz="2000" dirty="0">
                <a:solidFill>
                  <a:srgbClr val="000000"/>
                </a:solidFill>
                <a:latin typeface="Arial"/>
                <a:ea typeface="Verdana" pitchFamily="34" charset="0"/>
                <a:cs typeface="Verdana" pitchFamily="34" charset="0"/>
              </a:rPr>
              <a:t>File Manager </a:t>
            </a:r>
          </a:p>
          <a:p>
            <a:pPr marL="795338" lvl="1" indent="-331788" eaLnBrk="1" hangingPunct="1">
              <a:spcBef>
                <a:spcPts val="300"/>
              </a:spcBef>
              <a:spcAft>
                <a:spcPts val="300"/>
              </a:spcAft>
              <a:buFont typeface="Wingdings" panose="05000000000000000000" pitchFamily="2" charset="2"/>
              <a:buChar char="§"/>
              <a:defRPr/>
            </a:pPr>
            <a:r>
              <a:rPr lang="en-US" sz="2000" dirty="0">
                <a:solidFill>
                  <a:srgbClr val="000000"/>
                </a:solidFill>
                <a:latin typeface="Arial"/>
                <a:ea typeface="Verdana" pitchFamily="34" charset="0"/>
                <a:cs typeface="Verdana" pitchFamily="34" charset="0"/>
              </a:rPr>
              <a:t>Batch Manager</a:t>
            </a:r>
          </a:p>
          <a:p>
            <a:pPr marL="338138" indent="-338138" eaLnBrk="1" hangingPunct="1">
              <a:spcBef>
                <a:spcPts val="300"/>
              </a:spcBef>
              <a:spcAft>
                <a:spcPts val="300"/>
              </a:spcAft>
              <a:buFont typeface="Wingdings" panose="05000000000000000000" pitchFamily="2" charset="2"/>
              <a:buChar char="§"/>
              <a:defRPr/>
            </a:pPr>
            <a:r>
              <a:rPr lang="en-US" sz="2000" dirty="0">
                <a:solidFill>
                  <a:srgbClr val="000000"/>
                </a:solidFill>
                <a:latin typeface="Arial"/>
                <a:ea typeface="Verdana" pitchFamily="34" charset="0"/>
                <a:cs typeface="Verdana" pitchFamily="34" charset="0"/>
              </a:rPr>
              <a:t>Improves data quality prior to data entering the PIMS warehouse</a:t>
            </a:r>
          </a:p>
          <a:p>
            <a:pPr marL="52388" indent="-331788" eaLnBrk="1" hangingPunct="1">
              <a:spcBef>
                <a:spcPts val="300"/>
              </a:spcBef>
              <a:spcAft>
                <a:spcPts val="300"/>
              </a:spcAft>
              <a:buFont typeface="Wingdings" panose="05000000000000000000" pitchFamily="2" charset="2"/>
              <a:buChar char="§"/>
              <a:defRPr/>
            </a:pPr>
            <a:r>
              <a:rPr lang="en-US" sz="2000" dirty="0">
                <a:solidFill>
                  <a:srgbClr val="000000"/>
                </a:solidFill>
                <a:latin typeface="Arial"/>
                <a:ea typeface="Verdana" pitchFamily="34" charset="0"/>
                <a:cs typeface="Verdana" pitchFamily="34" charset="0"/>
              </a:rPr>
              <a:t>Reduces data clean-up after data enters the PIMS warehouse</a:t>
            </a:r>
          </a:p>
          <a:p>
            <a:pPr marL="52388" indent="-331788" eaLnBrk="1" hangingPunct="1">
              <a:spcBef>
                <a:spcPts val="300"/>
              </a:spcBef>
              <a:spcAft>
                <a:spcPts val="300"/>
              </a:spcAft>
              <a:buFont typeface="Wingdings" panose="05000000000000000000" pitchFamily="2" charset="2"/>
              <a:buChar char="§"/>
              <a:defRPr/>
            </a:pPr>
            <a:r>
              <a:rPr lang="en-US" sz="2000" dirty="0">
                <a:solidFill>
                  <a:srgbClr val="000000"/>
                </a:solidFill>
                <a:latin typeface="Arial"/>
                <a:ea typeface="Verdana" pitchFamily="34" charset="0"/>
                <a:cs typeface="Verdana" pitchFamily="34" charset="0"/>
              </a:rPr>
              <a:t>Creates consistency between PIMS data collections</a:t>
            </a:r>
          </a:p>
          <a:p>
            <a:pPr marL="52388" indent="-331788" eaLnBrk="1" hangingPunct="1">
              <a:spcBef>
                <a:spcPts val="300"/>
              </a:spcBef>
              <a:spcAft>
                <a:spcPts val="300"/>
              </a:spcAft>
              <a:buFont typeface="Wingdings" panose="05000000000000000000" pitchFamily="2" charset="2"/>
              <a:buChar char="§"/>
              <a:defRPr/>
            </a:pPr>
            <a:r>
              <a:rPr lang="en-US" sz="2000" dirty="0">
                <a:solidFill>
                  <a:srgbClr val="000000"/>
                </a:solidFill>
                <a:latin typeface="Arial"/>
                <a:ea typeface="Verdana" pitchFamily="34" charset="0"/>
                <a:cs typeface="Verdana" pitchFamily="34" charset="0"/>
              </a:rPr>
              <a:t>To view the DQE rules for each open collection, click the button that says “View DQE rules”</a:t>
            </a:r>
          </a:p>
        </p:txBody>
      </p:sp>
      <p:pic>
        <p:nvPicPr>
          <p:cNvPr id="40966"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2"/>
          <p:cNvSpPr txBox="1">
            <a:spLocks/>
          </p:cNvSpPr>
          <p:nvPr/>
        </p:nvSpPr>
        <p:spPr bwMode="auto">
          <a:xfrm>
            <a:off x="457200" y="1144093"/>
            <a:ext cx="39624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000" b="1" kern="0" dirty="0">
                <a:solidFill>
                  <a:schemeClr val="tx1"/>
                </a:solidFill>
              </a:rPr>
              <a:t>Data Quality Engine (DQE)</a:t>
            </a:r>
          </a:p>
        </p:txBody>
      </p:sp>
      <p:sp>
        <p:nvSpPr>
          <p:cNvPr id="40965"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rgbClr val="FFFFFF"/>
                </a:solidFill>
                <a:ea typeface="Verdana" pitchFamily="34" charset="0"/>
                <a:cs typeface="Verdana" pitchFamily="34" charset="0"/>
              </a:rPr>
              <a:t>2022-23 October Student Data Set</a:t>
            </a:r>
            <a:endParaRPr lang="en-US" altLang="en-US" sz="2400" dirty="0">
              <a:solidFill>
                <a:srgbClr val="FFFFFF"/>
              </a:solidFill>
              <a:latin typeface="Verdana" pitchFamily="34" charset="0"/>
              <a:ea typeface="Verdana" pitchFamily="34" charset="0"/>
              <a:cs typeface="Verdana" pitchFamily="34" charset="0"/>
            </a:endParaRPr>
          </a:p>
        </p:txBody>
      </p:sp>
      <p:sp>
        <p:nvSpPr>
          <p:cNvPr id="2" name="Title 1" hidden="1">
            <a:extLst>
              <a:ext uri="{FF2B5EF4-FFF2-40B4-BE49-F238E27FC236}">
                <a16:creationId xmlns:a16="http://schemas.microsoft.com/office/drawing/2014/main" id="{728E5469-DDCD-E6FA-B063-9FA9CBF6D577}"/>
              </a:ext>
            </a:extLst>
          </p:cNvPr>
          <p:cNvSpPr>
            <a:spLocks noGrp="1"/>
          </p:cNvSpPr>
          <p:nvPr>
            <p:ph type="ctrTitle"/>
          </p:nvPr>
        </p:nvSpPr>
        <p:spPr/>
        <p:txBody>
          <a:bodyPr/>
          <a:lstStyle/>
          <a:p>
            <a:r>
              <a:rPr lang="en-US" dirty="0"/>
              <a:t>Data Quality Engine (DQE)</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1"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87" name="Slide Number Placeholder 3"/>
          <p:cNvSpPr>
            <a:spLocks noGrp="1"/>
          </p:cNvSpPr>
          <p:nvPr>
            <p:ph type="sldNum" sz="quarter" idx="12"/>
          </p:nvPr>
        </p:nvSpPr>
        <p:spPr>
          <a:xfrm>
            <a:off x="8534400" y="6400800"/>
            <a:ext cx="4572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B1309AB7-34B9-4FAF-868B-FFC4A136E33D}" type="slidenum">
              <a:rPr lang="en-US" altLang="en-US" sz="1200" smtClean="0">
                <a:solidFill>
                  <a:srgbClr val="000000"/>
                </a:solidFill>
                <a:latin typeface="Verdana" pitchFamily="34" charset="0"/>
                <a:ea typeface="Verdana" pitchFamily="34" charset="0"/>
                <a:cs typeface="Verdana" pitchFamily="34" charset="0"/>
              </a:rPr>
              <a:pPr eaLnBrk="1" hangingPunct="1">
                <a:spcBef>
                  <a:spcPct val="0"/>
                </a:spcBef>
                <a:buFontTx/>
                <a:buNone/>
              </a:pPr>
              <a:t>47</a:t>
            </a:fld>
            <a:endParaRPr lang="en-US" altLang="en-US" sz="1200" dirty="0">
              <a:solidFill>
                <a:srgbClr val="000000"/>
              </a:solidFill>
              <a:latin typeface="Verdana" pitchFamily="34" charset="0"/>
              <a:ea typeface="Verdana" pitchFamily="34" charset="0"/>
              <a:cs typeface="Verdana" pitchFamily="34" charset="0"/>
            </a:endParaRPr>
          </a:p>
        </p:txBody>
      </p:sp>
      <p:grpSp>
        <p:nvGrpSpPr>
          <p:cNvPr id="9" name="Group 8" descr="screen shot of DQE rules in file manager" title="screen shot of DQE rules in file manager"/>
          <p:cNvGrpSpPr/>
          <p:nvPr/>
        </p:nvGrpSpPr>
        <p:grpSpPr>
          <a:xfrm>
            <a:off x="533400" y="1585394"/>
            <a:ext cx="7315200" cy="4272980"/>
            <a:chOff x="508000" y="1853182"/>
            <a:chExt cx="7315200" cy="4272980"/>
          </a:xfrm>
        </p:grpSpPr>
        <p:pic>
          <p:nvPicPr>
            <p:cNvPr id="15" name="Picture 14" descr="screen shot of DQE rules for file manager" title="screen shot of DQE rules for file manager"/>
            <p:cNvPicPr/>
            <p:nvPr/>
          </p:nvPicPr>
          <p:blipFill rotWithShape="1">
            <a:blip r:embed="rId5" cstate="print">
              <a:extLst>
                <a:ext uri="{28A0092B-C50C-407E-A947-70E740481C1C}">
                  <a14:useLocalDpi xmlns:a14="http://schemas.microsoft.com/office/drawing/2010/main" val="0"/>
                </a:ext>
              </a:extLst>
            </a:blip>
            <a:srcRect/>
            <a:stretch/>
          </p:blipFill>
          <p:spPr bwMode="auto">
            <a:xfrm>
              <a:off x="508000" y="1865058"/>
              <a:ext cx="7315200" cy="4261104"/>
            </a:xfrm>
            <a:prstGeom prst="rect">
              <a:avLst/>
            </a:prstGeom>
            <a:ln>
              <a:noFill/>
            </a:ln>
            <a:extLst>
              <a:ext uri="{53640926-AAD7-44D8-BBD7-CCE9431645EC}">
                <a14:shadowObscured xmlns:a14="http://schemas.microsoft.com/office/drawing/2010/main"/>
              </a:ext>
            </a:extLst>
          </p:spPr>
        </p:pic>
        <p:sp>
          <p:nvSpPr>
            <p:cNvPr id="4" name="Rectangle 3" descr="red box around words FILE MANAGER" title="red box around words FILE MANAGER"/>
            <p:cNvSpPr/>
            <p:nvPr/>
          </p:nvSpPr>
          <p:spPr>
            <a:xfrm>
              <a:off x="5872348" y="1853182"/>
              <a:ext cx="680852" cy="166089"/>
            </a:xfrm>
            <a:prstGeom prst="rect">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 name="Straight Arrow Connector 6" descr="red arrow pointing to box around file manager to emphasize that these rules apply to file manager" title="red arrow pointing to box around file manager"/>
            <p:cNvCxnSpPr/>
            <p:nvPr/>
          </p:nvCxnSpPr>
          <p:spPr>
            <a:xfrm flipV="1">
              <a:off x="6216732" y="2019271"/>
              <a:ext cx="0" cy="833281"/>
            </a:xfrm>
            <a:prstGeom prst="straightConnector1">
              <a:avLst/>
            </a:prstGeom>
            <a:ln w="5080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
        <p:nvSpPr>
          <p:cNvPr id="11" name="Title 2"/>
          <p:cNvSpPr txBox="1">
            <a:spLocks/>
          </p:cNvSpPr>
          <p:nvPr/>
        </p:nvSpPr>
        <p:spPr bwMode="auto">
          <a:xfrm>
            <a:off x="457200" y="1106488"/>
            <a:ext cx="76962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000" kern="0" dirty="0">
                <a:solidFill>
                  <a:schemeClr val="tx1"/>
                </a:solidFill>
              </a:rPr>
              <a:t>Data Quality Engine Rules – File Manager</a:t>
            </a:r>
          </a:p>
        </p:txBody>
      </p:sp>
      <p:sp>
        <p:nvSpPr>
          <p:cNvPr id="41989"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rgbClr val="FFFFFF"/>
                </a:solidFill>
                <a:ea typeface="Verdana" pitchFamily="34" charset="0"/>
                <a:cs typeface="Verdana" pitchFamily="34" charset="0"/>
              </a:rPr>
              <a:t>2022-23 October Student Data Set</a:t>
            </a:r>
            <a:endParaRPr lang="en-US" altLang="en-US" sz="2400" dirty="0">
              <a:solidFill>
                <a:srgbClr val="FFFFFF"/>
              </a:solidFill>
              <a:latin typeface="Verdana" pitchFamily="34" charset="0"/>
              <a:ea typeface="Verdana" pitchFamily="34" charset="0"/>
              <a:cs typeface="Verdana" pitchFamily="34" charset="0"/>
            </a:endParaRPr>
          </a:p>
        </p:txBody>
      </p:sp>
      <p:sp>
        <p:nvSpPr>
          <p:cNvPr id="2" name="Title 1" hidden="1">
            <a:extLst>
              <a:ext uri="{FF2B5EF4-FFF2-40B4-BE49-F238E27FC236}">
                <a16:creationId xmlns:a16="http://schemas.microsoft.com/office/drawing/2014/main" id="{26906B3D-83E6-99BB-ECDF-7148AD92173D}"/>
              </a:ext>
            </a:extLst>
          </p:cNvPr>
          <p:cNvSpPr>
            <a:spLocks noGrp="1"/>
          </p:cNvSpPr>
          <p:nvPr>
            <p:ph type="ctrTitle"/>
          </p:nvPr>
        </p:nvSpPr>
        <p:spPr/>
        <p:txBody>
          <a:bodyPr/>
          <a:lstStyle/>
          <a:p>
            <a:r>
              <a:rPr lang="en-US" dirty="0"/>
              <a:t>Data Quality Engine Rules – File Manager</a:t>
            </a:r>
          </a:p>
        </p:txBody>
      </p:sp>
    </p:spTree>
    <p:extLst>
      <p:ext uri="{BB962C8B-B14F-4D97-AF65-F5344CB8AC3E}">
        <p14:creationId xmlns:p14="http://schemas.microsoft.com/office/powerpoint/2010/main" val="12972668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1"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87" name="Slide Number Placeholder 3"/>
          <p:cNvSpPr>
            <a:spLocks noGrp="1"/>
          </p:cNvSpPr>
          <p:nvPr>
            <p:ph type="sldNum" sz="quarter" idx="12"/>
          </p:nvPr>
        </p:nvSpPr>
        <p:spPr>
          <a:xfrm>
            <a:off x="8534400" y="6400800"/>
            <a:ext cx="4572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B1309AB7-34B9-4FAF-868B-FFC4A136E33D}" type="slidenum">
              <a:rPr lang="en-US" altLang="en-US" sz="1200" smtClean="0">
                <a:solidFill>
                  <a:srgbClr val="000000"/>
                </a:solidFill>
                <a:latin typeface="Verdana" pitchFamily="34" charset="0"/>
                <a:ea typeface="Verdana" pitchFamily="34" charset="0"/>
                <a:cs typeface="Verdana" pitchFamily="34" charset="0"/>
              </a:rPr>
              <a:pPr eaLnBrk="1" hangingPunct="1">
                <a:spcBef>
                  <a:spcPct val="0"/>
                </a:spcBef>
                <a:buFontTx/>
                <a:buNone/>
              </a:pPr>
              <a:t>48</a:t>
            </a:fld>
            <a:endParaRPr lang="en-US" altLang="en-US" sz="1200" dirty="0">
              <a:solidFill>
                <a:srgbClr val="000000"/>
              </a:solidFill>
              <a:latin typeface="Verdana" pitchFamily="34" charset="0"/>
              <a:ea typeface="Verdana" pitchFamily="34" charset="0"/>
              <a:cs typeface="Verdana" pitchFamily="34" charset="0"/>
            </a:endParaRPr>
          </a:p>
        </p:txBody>
      </p:sp>
      <p:grpSp>
        <p:nvGrpSpPr>
          <p:cNvPr id="41990" name="Group 6" descr="screen shot of DQE rules in batch manager" title="screen shot of DQE rules in batch manager"/>
          <p:cNvGrpSpPr>
            <a:grpSpLocks/>
          </p:cNvGrpSpPr>
          <p:nvPr/>
        </p:nvGrpSpPr>
        <p:grpSpPr bwMode="auto">
          <a:xfrm>
            <a:off x="646906" y="1592262"/>
            <a:ext cx="7316787" cy="4259263"/>
            <a:chOff x="718787" y="1866197"/>
            <a:chExt cx="7317216" cy="4259965"/>
          </a:xfrm>
        </p:grpSpPr>
        <p:grpSp>
          <p:nvGrpSpPr>
            <p:cNvPr id="41992" name="Group 4"/>
            <p:cNvGrpSpPr>
              <a:grpSpLocks/>
            </p:cNvGrpSpPr>
            <p:nvPr/>
          </p:nvGrpSpPr>
          <p:grpSpPr bwMode="auto">
            <a:xfrm>
              <a:off x="718787" y="1866197"/>
              <a:ext cx="7317216" cy="4259965"/>
              <a:chOff x="718787" y="1866197"/>
              <a:chExt cx="7317216" cy="4259965"/>
            </a:xfrm>
          </p:grpSpPr>
          <p:pic>
            <p:nvPicPr>
              <p:cNvPr id="41994" name="Picture 1" descr="https://www.pims.state.pa.us/?collection_id=217&amp;pageStart=&amp;sort=&amp;direction= - eScholar Data Man - Windows Internet Explorer pro"/>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18787" y="1913698"/>
                <a:ext cx="7317216" cy="4212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descr="red box around words BATCH MANAGER" title="red box around words BATCH MANAGER"/>
              <p:cNvSpPr/>
              <p:nvPr/>
            </p:nvSpPr>
            <p:spPr>
              <a:xfrm>
                <a:off x="5616511" y="1866197"/>
                <a:ext cx="773158" cy="223875"/>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cxnSp>
          <p:nvCxnSpPr>
            <p:cNvPr id="11" name="Straight Arrow Connector 10" descr="red arrow pointing to box around batch manager" title="red arrow pointing to box around batch manager"/>
            <p:cNvCxnSpPr>
              <a:cxnSpLocks noChangeAspect="1"/>
            </p:cNvCxnSpPr>
            <p:nvPr/>
          </p:nvCxnSpPr>
          <p:spPr>
            <a:xfrm flipV="1">
              <a:off x="6022935" y="2090072"/>
              <a:ext cx="0" cy="887558"/>
            </a:xfrm>
            <a:prstGeom prst="straightConnector1">
              <a:avLst/>
            </a:prstGeom>
            <a:ln w="5080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
        <p:nvSpPr>
          <p:cNvPr id="12" name="Title 2"/>
          <p:cNvSpPr txBox="1">
            <a:spLocks/>
          </p:cNvSpPr>
          <p:nvPr/>
        </p:nvSpPr>
        <p:spPr bwMode="auto">
          <a:xfrm>
            <a:off x="457200" y="1144093"/>
            <a:ext cx="76962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000" kern="0" dirty="0">
                <a:solidFill>
                  <a:schemeClr val="tx1"/>
                </a:solidFill>
              </a:rPr>
              <a:t>Data Quality Engine Rules – Batch Manager</a:t>
            </a:r>
          </a:p>
        </p:txBody>
      </p:sp>
      <p:sp>
        <p:nvSpPr>
          <p:cNvPr id="41989"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rgbClr val="FFFFFF"/>
                </a:solidFill>
                <a:ea typeface="Verdana" pitchFamily="34" charset="0"/>
                <a:cs typeface="Verdana" pitchFamily="34" charset="0"/>
              </a:rPr>
              <a:t>2022-23 October Student Data Set</a:t>
            </a:r>
            <a:endParaRPr lang="en-US" altLang="en-US" sz="2400" dirty="0">
              <a:solidFill>
                <a:srgbClr val="FFFFFF"/>
              </a:solidFill>
              <a:latin typeface="Verdana" pitchFamily="34" charset="0"/>
              <a:ea typeface="Verdana" pitchFamily="34" charset="0"/>
              <a:cs typeface="Verdana" pitchFamily="34" charset="0"/>
            </a:endParaRPr>
          </a:p>
        </p:txBody>
      </p:sp>
      <p:sp>
        <p:nvSpPr>
          <p:cNvPr id="2" name="Title 1" hidden="1">
            <a:extLst>
              <a:ext uri="{FF2B5EF4-FFF2-40B4-BE49-F238E27FC236}">
                <a16:creationId xmlns:a16="http://schemas.microsoft.com/office/drawing/2014/main" id="{A5E2B931-8DCF-2890-75F6-DA3D6A3BA068}"/>
              </a:ext>
            </a:extLst>
          </p:cNvPr>
          <p:cNvSpPr>
            <a:spLocks noGrp="1"/>
          </p:cNvSpPr>
          <p:nvPr>
            <p:ph type="ctrTitle"/>
          </p:nvPr>
        </p:nvSpPr>
        <p:spPr/>
        <p:txBody>
          <a:bodyPr/>
          <a:lstStyle/>
          <a:p>
            <a:r>
              <a:rPr lang="en-US" dirty="0"/>
              <a:t>Data</a:t>
            </a:r>
            <a:r>
              <a:rPr lang="en-US" baseline="0" dirty="0"/>
              <a:t> Quality Engine Rules – Batch Manager</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1"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p:cNvSpPr>
            <a:spLocks noGrp="1"/>
          </p:cNvSpPr>
          <p:nvPr>
            <p:ph type="ctrTitle"/>
          </p:nvPr>
        </p:nvSpPr>
        <p:spPr/>
        <p:txBody>
          <a:bodyPr/>
          <a:lstStyle/>
          <a:p>
            <a:r>
              <a:rPr lang="en-US" b="1" dirty="0">
                <a:solidFill>
                  <a:schemeClr val="tx1"/>
                </a:solidFill>
              </a:rPr>
              <a:t>Answers to </a:t>
            </a:r>
            <a:br>
              <a:rPr lang="en-US" b="1" dirty="0">
                <a:solidFill>
                  <a:schemeClr val="tx1"/>
                </a:solidFill>
              </a:rPr>
            </a:br>
            <a:r>
              <a:rPr lang="en-US" b="1" dirty="0">
                <a:solidFill>
                  <a:schemeClr val="tx1"/>
                </a:solidFill>
              </a:rPr>
              <a:t>Frequently Asked Questions</a:t>
            </a:r>
          </a:p>
        </p:txBody>
      </p:sp>
      <p:sp>
        <p:nvSpPr>
          <p:cNvPr id="43012" name="Slide Number Placeholder 3"/>
          <p:cNvSpPr>
            <a:spLocks noGrp="1"/>
          </p:cNvSpPr>
          <p:nvPr>
            <p:ph type="sldNum" sz="quarter" idx="12"/>
          </p:nvPr>
        </p:nvSpPr>
        <p:spPr>
          <a:xfrm>
            <a:off x="6858000" y="6400800"/>
            <a:ext cx="2133600" cy="476250"/>
          </a:xfrm>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fld id="{96691A5E-5560-4C61-9D91-5A2CA12689F0}" type="slidenum">
              <a:rPr lang="en-US" altLang="en-US" sz="1200" smtClean="0">
                <a:latin typeface="Verdana" panose="020B0604030504040204" pitchFamily="34" charset="0"/>
                <a:ea typeface="Verdana" panose="020B0604030504040204" pitchFamily="34" charset="0"/>
                <a:cs typeface="Verdana" panose="020B0604030504040204" pitchFamily="34" charset="0"/>
              </a:rPr>
              <a:pPr>
                <a:buNone/>
              </a:pPr>
              <a:t>49</a:t>
            </a:fld>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400" dirty="0">
                <a:solidFill>
                  <a:schemeClr val="bg1"/>
                </a:solidFill>
                <a:latin typeface="+mj-lt"/>
                <a:ea typeface="Verdana" pitchFamily="34" charset="0"/>
                <a:cs typeface="Verdana" pitchFamily="34" charset="0"/>
              </a:rPr>
              <a:t>2022-23 October Student Data Set </a:t>
            </a:r>
            <a:endParaRPr lang="en-US" altLang="en-US" sz="2400" dirty="0">
              <a:solidFill>
                <a:schemeClr val="bg1"/>
              </a:solidFill>
              <a:latin typeface="Verdana" pitchFamily="34" charset="0"/>
              <a:ea typeface="Verdana" pitchFamily="34" charset="0"/>
              <a:cs typeface="Verdana"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Slide Number Placeholder 3"/>
          <p:cNvSpPr>
            <a:spLocks noGrp="1"/>
          </p:cNvSpPr>
          <p:nvPr>
            <p:ph type="sldNum" sz="quarter" idx="12"/>
          </p:nvPr>
        </p:nvSpPr>
        <p:spPr>
          <a:xfrm>
            <a:off x="6858000" y="6400800"/>
            <a:ext cx="2133600" cy="476250"/>
          </a:xfrm>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fld id="{F7F90E9D-75FB-4E15-AFC9-EA846F5FA01F}" type="slidenum">
              <a:rPr lang="en-US" altLang="en-US" sz="1200" smtClean="0">
                <a:latin typeface="+mj-lt"/>
                <a:ea typeface="Verdana" panose="020B0604030504040204" pitchFamily="34" charset="0"/>
                <a:cs typeface="Verdana" panose="020B0604030504040204" pitchFamily="34" charset="0"/>
              </a:rPr>
              <a:pPr>
                <a:buNone/>
              </a:pPr>
              <a:t>5</a:t>
            </a:fld>
            <a:endParaRPr lang="en-US" altLang="en-US" sz="1200" dirty="0">
              <a:latin typeface="+mj-lt"/>
              <a:ea typeface="Verdana" panose="020B0604030504040204" pitchFamily="34" charset="0"/>
              <a:cs typeface="Verdana" panose="020B0604030504040204" pitchFamily="34" charset="0"/>
            </a:endParaRPr>
          </a:p>
        </p:txBody>
      </p:sp>
      <p:sp>
        <p:nvSpPr>
          <p:cNvPr id="8" name="TextBox 4"/>
          <p:cNvSpPr txBox="1">
            <a:spLocks noChangeArrowheads="1"/>
          </p:cNvSpPr>
          <p:nvPr/>
        </p:nvSpPr>
        <p:spPr bwMode="auto">
          <a:xfrm>
            <a:off x="508000" y="2133600"/>
            <a:ext cx="8178800" cy="3922549"/>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lnSpc>
                <a:spcPct val="114000"/>
              </a:lnSpc>
              <a:buFont typeface="Wingdings" pitchFamily="2" charset="2"/>
              <a:buChar char="§"/>
              <a:defRPr/>
            </a:pPr>
            <a:r>
              <a:rPr lang="en-US" sz="2000" dirty="0">
                <a:latin typeface="+mn-lt"/>
                <a:ea typeface="Verdana" pitchFamily="34" charset="0"/>
                <a:cs typeface="Verdana" pitchFamily="34" charset="0"/>
              </a:rPr>
              <a:t>School Enrollment Template</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Tracks student mobility </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Used by PDE with the Student template to generate internal student snapshots</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Historical audit table </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Appendix E in PIMS Manual Volume 2</a:t>
            </a:r>
          </a:p>
          <a:p>
            <a:pPr marL="1085850" lvl="1" indent="-342900">
              <a:lnSpc>
                <a:spcPct val="114000"/>
              </a:lnSpc>
              <a:buFont typeface="Wingdings" pitchFamily="2" charset="2"/>
              <a:buChar char="§"/>
              <a:defRPr/>
            </a:pPr>
            <a:endParaRPr lang="en-US" sz="2000" dirty="0">
              <a:latin typeface="+mn-lt"/>
              <a:ea typeface="Verdana" pitchFamily="34" charset="0"/>
              <a:cs typeface="Verdana" pitchFamily="34" charset="0"/>
            </a:endParaRPr>
          </a:p>
          <a:p>
            <a:pPr marL="342900" indent="-342900">
              <a:lnSpc>
                <a:spcPct val="114000"/>
              </a:lnSpc>
              <a:buFont typeface="Wingdings" pitchFamily="2" charset="2"/>
              <a:buChar char="§"/>
              <a:defRPr/>
            </a:pPr>
            <a:r>
              <a:rPr lang="en-US" sz="2000" dirty="0">
                <a:latin typeface="+mn-lt"/>
                <a:ea typeface="Verdana" pitchFamily="34" charset="0"/>
                <a:cs typeface="Verdana" pitchFamily="34" charset="0"/>
              </a:rPr>
              <a:t>Programs Fact Template</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Tracks program participation</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Appendix F in PIMS Manual Volume 2</a:t>
            </a:r>
          </a:p>
          <a:p>
            <a:pPr marL="342900" indent="-342900">
              <a:lnSpc>
                <a:spcPct val="114000"/>
              </a:lnSpc>
              <a:buFont typeface="Wingdings" pitchFamily="2" charset="2"/>
              <a:buChar char="§"/>
              <a:defRPr/>
            </a:pPr>
            <a:endParaRPr lang="en-US" sz="2000" dirty="0">
              <a:latin typeface="+mn-lt"/>
              <a:ea typeface="Verdana" pitchFamily="34" charset="0"/>
              <a:cs typeface="Verdana" pitchFamily="34" charset="0"/>
            </a:endParaRPr>
          </a:p>
        </p:txBody>
      </p:sp>
      <p:sp>
        <p:nvSpPr>
          <p:cNvPr id="7" name="Title 5">
            <a:extLst>
              <a:ext uri="{C183D7F6-B498-43B3-948B-1728B52AA6E4}">
                <adec:decorative xmlns:adec="http://schemas.microsoft.com/office/drawing/2017/decorative" val="0"/>
              </a:ext>
            </a:extLst>
          </p:cNvPr>
          <p:cNvSpPr txBox="1">
            <a:spLocks/>
          </p:cNvSpPr>
          <p:nvPr/>
        </p:nvSpPr>
        <p:spPr bwMode="auto">
          <a:xfrm>
            <a:off x="550553" y="1676400"/>
            <a:ext cx="4292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000" b="1" kern="0" dirty="0">
                <a:solidFill>
                  <a:schemeClr val="tx1"/>
                </a:solidFill>
                <a:ea typeface="Verdana" pitchFamily="34" charset="0"/>
                <a:cs typeface="Verdana" pitchFamily="34" charset="0"/>
              </a:rPr>
              <a:t>October Student Templates</a:t>
            </a:r>
            <a:br>
              <a:rPr lang="en-US" kern="0" dirty="0">
                <a:ea typeface="Verdana" pitchFamily="34" charset="0"/>
                <a:cs typeface="Verdana" pitchFamily="34" charset="0"/>
              </a:rPr>
            </a:br>
            <a:endParaRPr lang="en-US" kern="0" dirty="0"/>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0" eaLnBrk="1" hangingPunct="1">
              <a:defRPr/>
            </a:pPr>
            <a:r>
              <a:rPr lang="en-US" altLang="en-US" sz="2400" dirty="0">
                <a:solidFill>
                  <a:srgbClr val="FFFFFF"/>
                </a:solidFill>
                <a:latin typeface="Arial"/>
                <a:ea typeface="Verdana" pitchFamily="34" charset="0"/>
                <a:cs typeface="Verdana" pitchFamily="34" charset="0"/>
              </a:rPr>
              <a:t>2022-23 October Student Data Set</a:t>
            </a:r>
            <a:r>
              <a:rPr lang="en-US" altLang="en-US" sz="2400" dirty="0">
                <a:solidFill>
                  <a:srgbClr val="FFFFFF"/>
                </a:solidFill>
                <a:latin typeface="Verdana" pitchFamily="34" charset="0"/>
                <a:ea typeface="Verdana" pitchFamily="34" charset="0"/>
                <a:cs typeface="Verdana" pitchFamily="34" charset="0"/>
              </a:rPr>
              <a:t> </a:t>
            </a:r>
          </a:p>
        </p:txBody>
      </p:sp>
      <p:sp>
        <p:nvSpPr>
          <p:cNvPr id="2" name="Title 1" hidden="1">
            <a:extLst>
              <a:ext uri="{FF2B5EF4-FFF2-40B4-BE49-F238E27FC236}">
                <a16:creationId xmlns:a16="http://schemas.microsoft.com/office/drawing/2014/main" id="{500A8C9F-8588-AD68-8CBF-55A560806964}"/>
              </a:ext>
              <a:ext uri="{C183D7F6-B498-43B3-948B-1728B52AA6E4}">
                <adec:decorative xmlns:adec="http://schemas.microsoft.com/office/drawing/2017/decorative" val="0"/>
              </a:ext>
            </a:extLst>
          </p:cNvPr>
          <p:cNvSpPr>
            <a:spLocks noGrp="1"/>
          </p:cNvSpPr>
          <p:nvPr>
            <p:ph type="ctrTitle"/>
          </p:nvPr>
        </p:nvSpPr>
        <p:spPr/>
        <p:txBody>
          <a:bodyPr/>
          <a:lstStyle/>
          <a:p>
            <a:r>
              <a:rPr lang="en-US" dirty="0"/>
              <a:t>October Student Templates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5"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6" name="Slide Number Placeholder 3"/>
          <p:cNvSpPr>
            <a:spLocks noGrp="1"/>
          </p:cNvSpPr>
          <p:nvPr>
            <p:ph type="sldNum" sz="quarter" idx="12"/>
          </p:nvPr>
        </p:nvSpPr>
        <p:spPr>
          <a:xfrm>
            <a:off x="8610600" y="6400800"/>
            <a:ext cx="3810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10CCB6DD-2CFA-4704-84D7-8C8ABC865455}" type="slidenum">
              <a:rPr lang="en-US" altLang="en-US" sz="1200" smtClean="0">
                <a:solidFill>
                  <a:srgbClr val="000000"/>
                </a:solidFill>
                <a:latin typeface="Verdana" pitchFamily="34" charset="0"/>
                <a:ea typeface="Verdana" pitchFamily="34" charset="0"/>
                <a:cs typeface="Verdana" pitchFamily="34" charset="0"/>
              </a:rPr>
              <a:pPr eaLnBrk="1" hangingPunct="1">
                <a:spcBef>
                  <a:spcPct val="0"/>
                </a:spcBef>
                <a:buFontTx/>
                <a:buNone/>
              </a:pPr>
              <a:t>50</a:t>
            </a:fld>
            <a:endParaRPr lang="en-US" altLang="en-US" sz="1200" dirty="0">
              <a:solidFill>
                <a:srgbClr val="000000"/>
              </a:solidFill>
              <a:latin typeface="Verdana" pitchFamily="34" charset="0"/>
              <a:ea typeface="Verdana" pitchFamily="34" charset="0"/>
              <a:cs typeface="Verdana" pitchFamily="34" charset="0"/>
            </a:endParaRPr>
          </a:p>
        </p:txBody>
      </p:sp>
      <p:sp>
        <p:nvSpPr>
          <p:cNvPr id="32773" name="TextBox 4"/>
          <p:cNvSpPr txBox="1">
            <a:spLocks noChangeArrowheads="1"/>
          </p:cNvSpPr>
          <p:nvPr/>
        </p:nvSpPr>
        <p:spPr bwMode="auto">
          <a:xfrm>
            <a:off x="527050" y="1696541"/>
            <a:ext cx="8178800" cy="397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342900" indent="-342900" eaLnBrk="0" hangingPunct="0">
              <a:spcBef>
                <a:spcPct val="20000"/>
              </a:spcBef>
              <a:buChar char="•"/>
              <a:defRPr sz="2400">
                <a:solidFill>
                  <a:schemeClr val="tx1"/>
                </a:solidFill>
                <a:latin typeface="Arial" charset="0"/>
              </a:defRPr>
            </a:lvl3pPr>
            <a:lvl4pPr marL="800100" indent="-3429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lvl="2" indent="0">
              <a:spcBef>
                <a:spcPct val="0"/>
              </a:spcBef>
              <a:spcAft>
                <a:spcPts val="300"/>
              </a:spcAft>
              <a:buFontTx/>
              <a:buNone/>
              <a:defRPr/>
            </a:pPr>
            <a:endParaRPr lang="en-US" altLang="en-US" sz="2000" b="1" dirty="0">
              <a:solidFill>
                <a:srgbClr val="000000"/>
              </a:solidFill>
              <a:ea typeface="Verdana" pitchFamily="34" charset="0"/>
              <a:cs typeface="Verdana" pitchFamily="34" charset="0"/>
            </a:endParaRPr>
          </a:p>
          <a:p>
            <a:pPr marL="0" lvl="2" indent="0">
              <a:spcBef>
                <a:spcPct val="0"/>
              </a:spcBef>
              <a:spcAft>
                <a:spcPts val="300"/>
              </a:spcAft>
              <a:buFontTx/>
              <a:buNone/>
              <a:defRPr/>
            </a:pPr>
            <a:r>
              <a:rPr lang="en-US" altLang="en-US" sz="2000" b="1" dirty="0">
                <a:solidFill>
                  <a:srgbClr val="000000"/>
                </a:solidFill>
                <a:ea typeface="Verdana" pitchFamily="34" charset="0"/>
                <a:cs typeface="Verdana" pitchFamily="34" charset="0"/>
              </a:rPr>
              <a:t>Which students should be included when submitting the Student and Student Snapshot Templates? </a:t>
            </a:r>
          </a:p>
          <a:p>
            <a:pPr marL="0" lvl="2" indent="0">
              <a:spcBef>
                <a:spcPct val="0"/>
              </a:spcBef>
              <a:spcAft>
                <a:spcPts val="300"/>
              </a:spcAft>
              <a:buFontTx/>
              <a:buNone/>
              <a:defRPr/>
            </a:pPr>
            <a:endParaRPr lang="en-US" altLang="en-US" sz="2000" dirty="0">
              <a:solidFill>
                <a:srgbClr val="000000"/>
              </a:solidFill>
              <a:ea typeface="Verdana" pitchFamily="34" charset="0"/>
              <a:cs typeface="Verdana" pitchFamily="34" charset="0"/>
            </a:endParaRPr>
          </a:p>
          <a:p>
            <a:pPr marL="0" lvl="2" indent="0">
              <a:spcBef>
                <a:spcPct val="0"/>
              </a:spcBef>
              <a:spcAft>
                <a:spcPts val="300"/>
              </a:spcAft>
              <a:buFontTx/>
              <a:buNone/>
              <a:defRPr/>
            </a:pPr>
            <a:r>
              <a:rPr lang="en-US" altLang="en-US" sz="2000" dirty="0">
                <a:solidFill>
                  <a:srgbClr val="000000"/>
                </a:solidFill>
                <a:ea typeface="Verdana" pitchFamily="34" charset="0"/>
                <a:cs typeface="Verdana" pitchFamily="34" charset="0"/>
              </a:rPr>
              <a:t>The Student Template should be submitted for all students in the school on a year-to-date basis. This includes special education students referred to another LEA.</a:t>
            </a:r>
          </a:p>
          <a:p>
            <a:pPr marL="0" lvl="2" indent="0">
              <a:spcBef>
                <a:spcPct val="0"/>
              </a:spcBef>
              <a:spcAft>
                <a:spcPts val="300"/>
              </a:spcAft>
              <a:buFontTx/>
              <a:buNone/>
              <a:defRPr/>
            </a:pPr>
            <a:endParaRPr lang="en-US" altLang="en-US" sz="2000" dirty="0">
              <a:solidFill>
                <a:srgbClr val="000000"/>
              </a:solidFill>
              <a:ea typeface="Verdana" pitchFamily="34" charset="0"/>
              <a:cs typeface="Verdana" pitchFamily="34" charset="0"/>
            </a:endParaRPr>
          </a:p>
          <a:p>
            <a:pPr marL="0" lvl="2" indent="0">
              <a:spcBef>
                <a:spcPct val="0"/>
              </a:spcBef>
              <a:spcAft>
                <a:spcPts val="300"/>
              </a:spcAft>
              <a:buFontTx/>
              <a:buNone/>
              <a:defRPr/>
            </a:pPr>
            <a:r>
              <a:rPr lang="en-US" altLang="en-US" sz="2000" dirty="0">
                <a:solidFill>
                  <a:srgbClr val="000000"/>
                </a:solidFill>
                <a:ea typeface="Verdana" pitchFamily="34" charset="0"/>
                <a:cs typeface="Verdana" pitchFamily="34" charset="0"/>
              </a:rPr>
              <a:t>The Student Snapshot Template should include </a:t>
            </a:r>
            <a:r>
              <a:rPr lang="en-US" altLang="en-US" sz="2000" i="1" dirty="0">
                <a:solidFill>
                  <a:srgbClr val="000000"/>
                </a:solidFill>
                <a:ea typeface="Verdana" pitchFamily="34" charset="0"/>
                <a:cs typeface="Verdana" pitchFamily="34" charset="0"/>
              </a:rPr>
              <a:t>only</a:t>
            </a:r>
            <a:r>
              <a:rPr lang="en-US" altLang="en-US" sz="2000" dirty="0">
                <a:solidFill>
                  <a:srgbClr val="000000"/>
                </a:solidFill>
                <a:ea typeface="Verdana" pitchFamily="34" charset="0"/>
                <a:cs typeface="Verdana" pitchFamily="34" charset="0"/>
              </a:rPr>
              <a:t> students being educated by the LEA (students being served either directly, in person, via an LEA virtual instruction program, or placed in a program by the LEA) on the first business day in October. </a:t>
            </a:r>
          </a:p>
        </p:txBody>
      </p:sp>
      <p:sp>
        <p:nvSpPr>
          <p:cNvPr id="7" name="Title 2"/>
          <p:cNvSpPr txBox="1">
            <a:spLocks/>
          </p:cNvSpPr>
          <p:nvPr/>
        </p:nvSpPr>
        <p:spPr bwMode="auto">
          <a:xfrm>
            <a:off x="457200" y="1144093"/>
            <a:ext cx="76962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400" b="1" kern="0" dirty="0">
                <a:solidFill>
                  <a:schemeClr val="tx1"/>
                </a:solidFill>
              </a:rPr>
              <a:t>Student and Student Snapshot Template</a:t>
            </a:r>
          </a:p>
        </p:txBody>
      </p:sp>
      <p:sp>
        <p:nvSpPr>
          <p:cNvPr id="4403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rgbClr val="FFFFFF"/>
                </a:solidFill>
                <a:ea typeface="Verdana" pitchFamily="34" charset="0"/>
                <a:cs typeface="Verdana" pitchFamily="34" charset="0"/>
              </a:rPr>
              <a:t>2022-23 October Student Data Set</a:t>
            </a:r>
            <a:endParaRPr lang="en-US" altLang="en-US" sz="2400" dirty="0">
              <a:solidFill>
                <a:srgbClr val="FFFFFF"/>
              </a:solidFill>
              <a:latin typeface="Verdana" pitchFamily="34" charset="0"/>
              <a:ea typeface="Verdana" pitchFamily="34" charset="0"/>
              <a:cs typeface="Verdana" pitchFamily="34" charset="0"/>
            </a:endParaRPr>
          </a:p>
        </p:txBody>
      </p:sp>
      <p:sp>
        <p:nvSpPr>
          <p:cNvPr id="2" name="Title 1" hidden="1">
            <a:extLst>
              <a:ext uri="{FF2B5EF4-FFF2-40B4-BE49-F238E27FC236}">
                <a16:creationId xmlns:a16="http://schemas.microsoft.com/office/drawing/2014/main" id="{BB9B371F-7CE3-5918-E596-893CE200D3B2}"/>
              </a:ext>
            </a:extLst>
          </p:cNvPr>
          <p:cNvSpPr>
            <a:spLocks noGrp="1"/>
          </p:cNvSpPr>
          <p:nvPr>
            <p:ph type="ctrTitle"/>
          </p:nvPr>
        </p:nvSpPr>
        <p:spPr/>
        <p:txBody>
          <a:bodyPr/>
          <a:lstStyle/>
          <a:p>
            <a:r>
              <a:rPr lang="en-US" dirty="0"/>
              <a:t>Student and Student Snapshot Template</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59"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0" name="Slide Number Placeholder 3"/>
          <p:cNvSpPr>
            <a:spLocks noGrp="1"/>
          </p:cNvSpPr>
          <p:nvPr>
            <p:ph type="sldNum" sz="quarter" idx="12"/>
          </p:nvPr>
        </p:nvSpPr>
        <p:spPr>
          <a:xfrm>
            <a:off x="8610600" y="6400800"/>
            <a:ext cx="3810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FE594EE2-316D-443D-A103-0DB8E74D319F}" type="slidenum">
              <a:rPr lang="en-US" altLang="en-US" sz="1200" smtClean="0">
                <a:solidFill>
                  <a:srgbClr val="000000"/>
                </a:solidFill>
                <a:latin typeface="Verdana" pitchFamily="34" charset="0"/>
                <a:ea typeface="Verdana" pitchFamily="34" charset="0"/>
                <a:cs typeface="Verdana" pitchFamily="34" charset="0"/>
              </a:rPr>
              <a:pPr eaLnBrk="1" hangingPunct="1">
                <a:spcBef>
                  <a:spcPct val="0"/>
                </a:spcBef>
                <a:buFontTx/>
                <a:buNone/>
              </a:pPr>
              <a:t>51</a:t>
            </a:fld>
            <a:endParaRPr lang="en-US" altLang="en-US" sz="1200" dirty="0">
              <a:solidFill>
                <a:srgbClr val="000000"/>
              </a:solidFill>
              <a:latin typeface="Verdana" pitchFamily="34" charset="0"/>
              <a:ea typeface="Verdana" pitchFamily="34" charset="0"/>
              <a:cs typeface="Verdana" pitchFamily="34" charset="0"/>
            </a:endParaRPr>
          </a:p>
        </p:txBody>
      </p:sp>
      <p:sp>
        <p:nvSpPr>
          <p:cNvPr id="8" name="Title 2"/>
          <p:cNvSpPr txBox="1">
            <a:spLocks/>
          </p:cNvSpPr>
          <p:nvPr/>
        </p:nvSpPr>
        <p:spPr bwMode="auto">
          <a:xfrm>
            <a:off x="457200" y="1144093"/>
            <a:ext cx="76962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400" b="1" kern="0" dirty="0">
                <a:solidFill>
                  <a:schemeClr val="tx1"/>
                </a:solidFill>
              </a:rPr>
              <a:t>Student and Student Snapshot Template</a:t>
            </a:r>
          </a:p>
        </p:txBody>
      </p:sp>
      <p:sp>
        <p:nvSpPr>
          <p:cNvPr id="45062"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rgbClr val="FFFFFF"/>
                </a:solidFill>
                <a:ea typeface="Verdana" pitchFamily="34" charset="0"/>
                <a:cs typeface="Verdana" pitchFamily="34" charset="0"/>
              </a:rPr>
              <a:t>2022-23 October Student Data Set</a:t>
            </a:r>
            <a:endParaRPr lang="en-US" altLang="en-US" sz="2400" dirty="0">
              <a:solidFill>
                <a:srgbClr val="FFFFFF"/>
              </a:solidFill>
              <a:latin typeface="Verdana" pitchFamily="34" charset="0"/>
              <a:ea typeface="Verdana" pitchFamily="34" charset="0"/>
              <a:cs typeface="Verdana" pitchFamily="34" charset="0"/>
            </a:endParaRPr>
          </a:p>
        </p:txBody>
      </p:sp>
      <p:sp>
        <p:nvSpPr>
          <p:cNvPr id="2" name="TextBox 1">
            <a:extLst>
              <a:ext uri="{FF2B5EF4-FFF2-40B4-BE49-F238E27FC236}">
                <a16:creationId xmlns:a16="http://schemas.microsoft.com/office/drawing/2014/main" id="{3B36D552-DCFB-46F5-B40A-EC7ED5F393ED}"/>
              </a:ext>
            </a:extLst>
          </p:cNvPr>
          <p:cNvSpPr txBox="1"/>
          <p:nvPr/>
        </p:nvSpPr>
        <p:spPr>
          <a:xfrm>
            <a:off x="457200" y="2133600"/>
            <a:ext cx="8229600" cy="2246769"/>
          </a:xfrm>
          <a:prstGeom prst="rect">
            <a:avLst/>
          </a:prstGeom>
          <a:noFill/>
        </p:spPr>
        <p:txBody>
          <a:bodyPr wrap="square" rtlCol="0">
            <a:spAutoFit/>
          </a:bodyPr>
          <a:lstStyle/>
          <a:p>
            <a:r>
              <a:rPr lang="en-US" sz="2000" b="1" dirty="0"/>
              <a:t>How do I report the AUN of Enrollment (field 217) and the School Enrollment Template?</a:t>
            </a:r>
          </a:p>
          <a:p>
            <a:endParaRPr lang="en-US" sz="2000" dirty="0"/>
          </a:p>
          <a:p>
            <a:r>
              <a:rPr lang="en-US" sz="2000" dirty="0"/>
              <a:t>The AUN of enrollment (field 217) should be the LEA that is providing the majority of the core academics for the student. All educating LEAs should report the school enrollment template unless one of the school enrollment template exceptions exists. </a:t>
            </a:r>
          </a:p>
        </p:txBody>
      </p:sp>
      <p:sp>
        <p:nvSpPr>
          <p:cNvPr id="3" name="Title 2" hidden="1">
            <a:extLst>
              <a:ext uri="{FF2B5EF4-FFF2-40B4-BE49-F238E27FC236}">
                <a16:creationId xmlns:a16="http://schemas.microsoft.com/office/drawing/2014/main" id="{4CC97D2D-A9FA-2281-39A9-88E23C898F4A}"/>
              </a:ext>
            </a:extLst>
          </p:cNvPr>
          <p:cNvSpPr>
            <a:spLocks noGrp="1"/>
          </p:cNvSpPr>
          <p:nvPr>
            <p:ph type="ctrTitle"/>
          </p:nvPr>
        </p:nvSpPr>
        <p:spPr/>
        <p:txBody>
          <a:bodyPr/>
          <a:lstStyle/>
          <a:p>
            <a:r>
              <a:rPr lang="en-US" dirty="0"/>
              <a:t>Student and Student Snapshot Template</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83"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4" name="Slide Number Placeholder 3"/>
          <p:cNvSpPr>
            <a:spLocks noGrp="1"/>
          </p:cNvSpPr>
          <p:nvPr>
            <p:ph type="sldNum" sz="quarter" idx="12"/>
          </p:nvPr>
        </p:nvSpPr>
        <p:spPr>
          <a:xfrm>
            <a:off x="8610600" y="6400800"/>
            <a:ext cx="3810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8BDF843A-0403-4CB2-B5B1-1A30D199E2E2}" type="slidenum">
              <a:rPr lang="en-US" altLang="en-US" sz="1200" smtClean="0">
                <a:solidFill>
                  <a:srgbClr val="000000"/>
                </a:solidFill>
                <a:latin typeface="Verdana" pitchFamily="34" charset="0"/>
                <a:ea typeface="Verdana" pitchFamily="34" charset="0"/>
                <a:cs typeface="Verdana" pitchFamily="34" charset="0"/>
              </a:rPr>
              <a:pPr eaLnBrk="1" hangingPunct="1">
                <a:spcBef>
                  <a:spcPct val="0"/>
                </a:spcBef>
                <a:buFontTx/>
                <a:buNone/>
              </a:pPr>
              <a:t>52</a:t>
            </a:fld>
            <a:endParaRPr lang="en-US" altLang="en-US" sz="1200" dirty="0">
              <a:solidFill>
                <a:srgbClr val="000000"/>
              </a:solidFill>
              <a:latin typeface="Verdana" pitchFamily="34" charset="0"/>
              <a:ea typeface="Verdana" pitchFamily="34" charset="0"/>
              <a:cs typeface="Verdana" pitchFamily="34" charset="0"/>
            </a:endParaRPr>
          </a:p>
        </p:txBody>
      </p:sp>
      <p:sp>
        <p:nvSpPr>
          <p:cNvPr id="7" name="Title 2"/>
          <p:cNvSpPr txBox="1">
            <a:spLocks/>
          </p:cNvSpPr>
          <p:nvPr/>
        </p:nvSpPr>
        <p:spPr bwMode="auto">
          <a:xfrm>
            <a:off x="457200" y="1144093"/>
            <a:ext cx="76962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400" b="1" kern="0" dirty="0">
                <a:solidFill>
                  <a:schemeClr val="tx1"/>
                </a:solidFill>
              </a:rPr>
              <a:t>Student and Student Snapshot Template</a:t>
            </a:r>
          </a:p>
        </p:txBody>
      </p:sp>
      <p:sp>
        <p:nvSpPr>
          <p:cNvPr id="46086"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rgbClr val="FFFFFF"/>
                </a:solidFill>
                <a:ea typeface="Verdana" pitchFamily="34" charset="0"/>
                <a:cs typeface="Verdana" pitchFamily="34" charset="0"/>
              </a:rPr>
              <a:t>2022-23 October Student Data Set</a:t>
            </a:r>
            <a:endParaRPr lang="en-US" altLang="en-US" sz="2400" dirty="0">
              <a:solidFill>
                <a:srgbClr val="FFFFFF"/>
              </a:solidFill>
              <a:latin typeface="Verdana" pitchFamily="34" charset="0"/>
              <a:ea typeface="Verdana" pitchFamily="34" charset="0"/>
              <a:cs typeface="Verdana" pitchFamily="34" charset="0"/>
            </a:endParaRPr>
          </a:p>
        </p:txBody>
      </p:sp>
      <p:sp>
        <p:nvSpPr>
          <p:cNvPr id="3" name="TextBox 2">
            <a:extLst>
              <a:ext uri="{FF2B5EF4-FFF2-40B4-BE49-F238E27FC236}">
                <a16:creationId xmlns:a16="http://schemas.microsoft.com/office/drawing/2014/main" id="{C3BB5E41-9098-4E3D-9AAF-9B22052E4C58}"/>
              </a:ext>
            </a:extLst>
          </p:cNvPr>
          <p:cNvSpPr txBox="1"/>
          <p:nvPr/>
        </p:nvSpPr>
        <p:spPr>
          <a:xfrm>
            <a:off x="420757" y="2116300"/>
            <a:ext cx="8077200" cy="1938992"/>
          </a:xfrm>
          <a:prstGeom prst="rect">
            <a:avLst/>
          </a:prstGeom>
          <a:noFill/>
        </p:spPr>
        <p:txBody>
          <a:bodyPr wrap="square" rtlCol="0">
            <a:spAutoFit/>
          </a:bodyPr>
          <a:lstStyle/>
          <a:p>
            <a:r>
              <a:rPr lang="en-US" sz="2000" b="1" dirty="0"/>
              <a:t>One of my educators teaches a course to students from several school LEAs as part of a consortium. What do I report in AUN of enrollment (field 217)?</a:t>
            </a:r>
          </a:p>
          <a:p>
            <a:endParaRPr lang="en-US" sz="2000" dirty="0"/>
          </a:p>
          <a:p>
            <a:r>
              <a:rPr lang="en-US" sz="2000" dirty="0"/>
              <a:t>Report the student’s District of Residence in the AUN of Enrollment (field 217).</a:t>
            </a:r>
          </a:p>
        </p:txBody>
      </p:sp>
      <p:sp>
        <p:nvSpPr>
          <p:cNvPr id="2" name="Title 1" hidden="1">
            <a:extLst>
              <a:ext uri="{FF2B5EF4-FFF2-40B4-BE49-F238E27FC236}">
                <a16:creationId xmlns:a16="http://schemas.microsoft.com/office/drawing/2014/main" id="{B8836A5E-0738-F9B9-264F-C6018EBC00E4}"/>
              </a:ext>
            </a:extLst>
          </p:cNvPr>
          <p:cNvSpPr>
            <a:spLocks noGrp="1"/>
          </p:cNvSpPr>
          <p:nvPr>
            <p:ph type="ctrTitle"/>
          </p:nvPr>
        </p:nvSpPr>
        <p:spPr/>
        <p:txBody>
          <a:bodyPr/>
          <a:lstStyle/>
          <a:p>
            <a:r>
              <a:rPr lang="en-US" dirty="0"/>
              <a:t>Student and Student Snapshot Template</a:t>
            </a:r>
          </a:p>
        </p:txBody>
      </p:sp>
    </p:spTree>
    <p:extLst>
      <p:ext uri="{BB962C8B-B14F-4D97-AF65-F5344CB8AC3E}">
        <p14:creationId xmlns:p14="http://schemas.microsoft.com/office/powerpoint/2010/main" val="13093951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07"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8" name="Slide Number Placeholder 3"/>
          <p:cNvSpPr>
            <a:spLocks noGrp="1"/>
          </p:cNvSpPr>
          <p:nvPr>
            <p:ph type="sldNum" sz="quarter" idx="12"/>
          </p:nvPr>
        </p:nvSpPr>
        <p:spPr>
          <a:xfrm>
            <a:off x="8610600" y="6400800"/>
            <a:ext cx="3810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8FD86623-DA92-4DDA-ABA1-F4D9157A004E}" type="slidenum">
              <a:rPr lang="en-US" altLang="en-US" sz="1200" smtClean="0">
                <a:solidFill>
                  <a:srgbClr val="000000"/>
                </a:solidFill>
                <a:latin typeface="Verdana" pitchFamily="34" charset="0"/>
                <a:ea typeface="Verdana" pitchFamily="34" charset="0"/>
                <a:cs typeface="Verdana" pitchFamily="34" charset="0"/>
              </a:rPr>
              <a:pPr eaLnBrk="1" hangingPunct="1">
                <a:spcBef>
                  <a:spcPct val="0"/>
                </a:spcBef>
                <a:buFontTx/>
                <a:buNone/>
              </a:pPr>
              <a:t>53</a:t>
            </a:fld>
            <a:endParaRPr lang="en-US" altLang="en-US" sz="1200" dirty="0">
              <a:solidFill>
                <a:srgbClr val="000000"/>
              </a:solidFill>
              <a:latin typeface="Verdana" pitchFamily="34" charset="0"/>
              <a:ea typeface="Verdana" pitchFamily="34" charset="0"/>
              <a:cs typeface="Verdana" pitchFamily="34" charset="0"/>
            </a:endParaRPr>
          </a:p>
        </p:txBody>
      </p:sp>
      <p:sp>
        <p:nvSpPr>
          <p:cNvPr id="7" name="Title 2"/>
          <p:cNvSpPr txBox="1">
            <a:spLocks/>
          </p:cNvSpPr>
          <p:nvPr/>
        </p:nvSpPr>
        <p:spPr bwMode="auto">
          <a:xfrm>
            <a:off x="457200" y="1144093"/>
            <a:ext cx="76962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400" b="1" kern="0" dirty="0">
                <a:solidFill>
                  <a:schemeClr val="tx1"/>
                </a:solidFill>
              </a:rPr>
              <a:t>Student and Student Snapshot Template</a:t>
            </a:r>
          </a:p>
        </p:txBody>
      </p:sp>
      <p:sp>
        <p:nvSpPr>
          <p:cNvPr id="47110"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rgbClr val="FFFFFF"/>
                </a:solidFill>
                <a:ea typeface="Verdana" pitchFamily="34" charset="0"/>
                <a:cs typeface="Verdana" pitchFamily="34" charset="0"/>
              </a:rPr>
              <a:t>2022-23 October Student Data Set</a:t>
            </a:r>
            <a:endParaRPr lang="en-US" altLang="en-US" sz="2400" dirty="0">
              <a:solidFill>
                <a:srgbClr val="FFFFFF"/>
              </a:solidFill>
              <a:latin typeface="Verdana" pitchFamily="34" charset="0"/>
              <a:ea typeface="Verdana" pitchFamily="34" charset="0"/>
              <a:cs typeface="Verdana" pitchFamily="34" charset="0"/>
            </a:endParaRPr>
          </a:p>
        </p:txBody>
      </p:sp>
      <p:sp>
        <p:nvSpPr>
          <p:cNvPr id="2" name="TextBox 1">
            <a:extLst>
              <a:ext uri="{FF2B5EF4-FFF2-40B4-BE49-F238E27FC236}">
                <a16:creationId xmlns:a16="http://schemas.microsoft.com/office/drawing/2014/main" id="{684E228E-E401-4E8C-9516-A8AE6AB6BC46}"/>
              </a:ext>
            </a:extLst>
          </p:cNvPr>
          <p:cNvSpPr txBox="1"/>
          <p:nvPr/>
        </p:nvSpPr>
        <p:spPr>
          <a:xfrm>
            <a:off x="609600" y="1866405"/>
            <a:ext cx="8077200" cy="2554545"/>
          </a:xfrm>
          <a:prstGeom prst="rect">
            <a:avLst/>
          </a:prstGeom>
          <a:noFill/>
        </p:spPr>
        <p:txBody>
          <a:bodyPr wrap="square" rtlCol="0">
            <a:spAutoFit/>
          </a:bodyPr>
          <a:lstStyle/>
          <a:p>
            <a:r>
              <a:rPr lang="en-US" sz="2000" b="1" dirty="0"/>
              <a:t>My LEA provides space for an IU run classroom for students who receive special education services in one of our schools. One of the students participates in courses taught by our teachers at that school. How do I report the AUN of Enrollment (field 217) for this student?</a:t>
            </a:r>
          </a:p>
          <a:p>
            <a:endParaRPr lang="en-US" sz="2000" dirty="0"/>
          </a:p>
          <a:p>
            <a:r>
              <a:rPr lang="en-US" sz="2000" dirty="0"/>
              <a:t>If the IU is providing the majority of the student’s core academics, report the IU in the AUN of Enrollment (field 217). </a:t>
            </a:r>
          </a:p>
        </p:txBody>
      </p:sp>
      <p:sp>
        <p:nvSpPr>
          <p:cNvPr id="3" name="Title 2" hidden="1">
            <a:extLst>
              <a:ext uri="{FF2B5EF4-FFF2-40B4-BE49-F238E27FC236}">
                <a16:creationId xmlns:a16="http://schemas.microsoft.com/office/drawing/2014/main" id="{582A9F60-96EE-9153-9241-6E0433F157C6}"/>
              </a:ext>
            </a:extLst>
          </p:cNvPr>
          <p:cNvSpPr>
            <a:spLocks noGrp="1"/>
          </p:cNvSpPr>
          <p:nvPr>
            <p:ph type="ctrTitle"/>
          </p:nvPr>
        </p:nvSpPr>
        <p:spPr/>
        <p:txBody>
          <a:bodyPr/>
          <a:lstStyle/>
          <a:p>
            <a:r>
              <a:rPr lang="en-US" dirty="0"/>
              <a:t>Student and Student Snapshot Template</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07"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8" name="Slide Number Placeholder 3"/>
          <p:cNvSpPr>
            <a:spLocks noGrp="1"/>
          </p:cNvSpPr>
          <p:nvPr>
            <p:ph type="sldNum" sz="quarter" idx="12"/>
          </p:nvPr>
        </p:nvSpPr>
        <p:spPr>
          <a:xfrm>
            <a:off x="8610600" y="6400800"/>
            <a:ext cx="3810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8FD86623-DA92-4DDA-ABA1-F4D9157A004E}" type="slidenum">
              <a:rPr lang="en-US" altLang="en-US" sz="1200" smtClean="0">
                <a:solidFill>
                  <a:srgbClr val="000000"/>
                </a:solidFill>
                <a:latin typeface="Verdana" pitchFamily="34" charset="0"/>
                <a:ea typeface="Verdana" pitchFamily="34" charset="0"/>
                <a:cs typeface="Verdana" pitchFamily="34" charset="0"/>
              </a:rPr>
              <a:pPr eaLnBrk="1" hangingPunct="1">
                <a:spcBef>
                  <a:spcPct val="0"/>
                </a:spcBef>
                <a:buFontTx/>
                <a:buNone/>
              </a:pPr>
              <a:t>54</a:t>
            </a:fld>
            <a:endParaRPr lang="en-US" altLang="en-US" sz="1200" dirty="0">
              <a:solidFill>
                <a:srgbClr val="000000"/>
              </a:solidFill>
              <a:latin typeface="Verdana" pitchFamily="34" charset="0"/>
              <a:ea typeface="Verdana" pitchFamily="34" charset="0"/>
              <a:cs typeface="Verdana" pitchFamily="34" charset="0"/>
            </a:endParaRPr>
          </a:p>
        </p:txBody>
      </p:sp>
      <p:sp>
        <p:nvSpPr>
          <p:cNvPr id="7" name="Title 2"/>
          <p:cNvSpPr txBox="1">
            <a:spLocks/>
          </p:cNvSpPr>
          <p:nvPr/>
        </p:nvSpPr>
        <p:spPr bwMode="auto">
          <a:xfrm>
            <a:off x="457200" y="1144093"/>
            <a:ext cx="76962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400" b="1" kern="0" dirty="0">
                <a:solidFill>
                  <a:schemeClr val="tx1"/>
                </a:solidFill>
              </a:rPr>
              <a:t>Student and Student Snapshot Template</a:t>
            </a:r>
          </a:p>
        </p:txBody>
      </p:sp>
      <p:sp>
        <p:nvSpPr>
          <p:cNvPr id="47110"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rgbClr val="FFFFFF"/>
                </a:solidFill>
                <a:ea typeface="Verdana" pitchFamily="34" charset="0"/>
                <a:cs typeface="Verdana" pitchFamily="34" charset="0"/>
              </a:rPr>
              <a:t>2022-23 October Student Data Set</a:t>
            </a:r>
            <a:endParaRPr lang="en-US" altLang="en-US" sz="2400" dirty="0">
              <a:solidFill>
                <a:srgbClr val="FFFFFF"/>
              </a:solidFill>
              <a:latin typeface="Verdana" pitchFamily="34" charset="0"/>
              <a:ea typeface="Verdana" pitchFamily="34" charset="0"/>
              <a:cs typeface="Verdana" pitchFamily="34" charset="0"/>
            </a:endParaRPr>
          </a:p>
        </p:txBody>
      </p:sp>
      <p:sp>
        <p:nvSpPr>
          <p:cNvPr id="2" name="TextBox 1">
            <a:extLst>
              <a:ext uri="{FF2B5EF4-FFF2-40B4-BE49-F238E27FC236}">
                <a16:creationId xmlns:a16="http://schemas.microsoft.com/office/drawing/2014/main" id="{B3AB5E2A-830F-4833-8104-F70189A999DB}"/>
              </a:ext>
            </a:extLst>
          </p:cNvPr>
          <p:cNvSpPr txBox="1"/>
          <p:nvPr/>
        </p:nvSpPr>
        <p:spPr>
          <a:xfrm>
            <a:off x="609600" y="1981200"/>
            <a:ext cx="8001000" cy="1938992"/>
          </a:xfrm>
          <a:prstGeom prst="rect">
            <a:avLst/>
          </a:prstGeom>
          <a:noFill/>
        </p:spPr>
        <p:txBody>
          <a:bodyPr wrap="square" rtlCol="0">
            <a:spAutoFit/>
          </a:bodyPr>
          <a:lstStyle/>
          <a:p>
            <a:r>
              <a:rPr lang="en-US" sz="2000" b="1" dirty="0"/>
              <a:t>I am a CEP school, so all of my students are reported as economically disadvantaged (field 88), right?</a:t>
            </a:r>
          </a:p>
          <a:p>
            <a:endParaRPr lang="en-US" sz="2000" dirty="0"/>
          </a:p>
          <a:p>
            <a:r>
              <a:rPr lang="en-US" sz="2000" dirty="0"/>
              <a:t>No. This should be determined for each individual student. However, your school will report all of your students as food program eligible (field 131) = F. </a:t>
            </a:r>
          </a:p>
        </p:txBody>
      </p:sp>
      <p:sp>
        <p:nvSpPr>
          <p:cNvPr id="3" name="Title 2" hidden="1">
            <a:extLst>
              <a:ext uri="{FF2B5EF4-FFF2-40B4-BE49-F238E27FC236}">
                <a16:creationId xmlns:a16="http://schemas.microsoft.com/office/drawing/2014/main" id="{1BE01520-3033-1FD9-701F-5D646AA6F213}"/>
              </a:ext>
            </a:extLst>
          </p:cNvPr>
          <p:cNvSpPr>
            <a:spLocks noGrp="1"/>
          </p:cNvSpPr>
          <p:nvPr>
            <p:ph type="ctrTitle"/>
          </p:nvPr>
        </p:nvSpPr>
        <p:spPr/>
        <p:txBody>
          <a:bodyPr/>
          <a:lstStyle/>
          <a:p>
            <a:r>
              <a:rPr lang="en-US" dirty="0"/>
              <a:t>Student and Student Snapshot Template</a:t>
            </a:r>
          </a:p>
        </p:txBody>
      </p:sp>
    </p:spTree>
    <p:extLst>
      <p:ext uri="{BB962C8B-B14F-4D97-AF65-F5344CB8AC3E}">
        <p14:creationId xmlns:p14="http://schemas.microsoft.com/office/powerpoint/2010/main" val="16388134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27"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p:cNvSpPr>
            <a:spLocks noGrp="1"/>
          </p:cNvSpPr>
          <p:nvPr>
            <p:ph type="ctrTitle"/>
          </p:nvPr>
        </p:nvSpPr>
        <p:spPr/>
        <p:txBody>
          <a:bodyPr/>
          <a:lstStyle/>
          <a:p>
            <a:r>
              <a:rPr lang="en-US" b="1" dirty="0">
                <a:solidFill>
                  <a:schemeClr val="tx1"/>
                </a:solidFill>
              </a:rPr>
              <a:t>Contact Information</a:t>
            </a:r>
          </a:p>
        </p:txBody>
      </p:sp>
      <p:sp>
        <p:nvSpPr>
          <p:cNvPr id="52228" name="Slide Number Placeholder 3"/>
          <p:cNvSpPr>
            <a:spLocks noGrp="1"/>
          </p:cNvSpPr>
          <p:nvPr>
            <p:ph type="sldNum" sz="quarter" idx="12"/>
          </p:nvPr>
        </p:nvSpPr>
        <p:spPr>
          <a:xfrm>
            <a:off x="6705600" y="6400800"/>
            <a:ext cx="2133600" cy="476250"/>
          </a:xfrm>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fld id="{50693AD8-4C2C-4D6A-840F-069D266DD006}" type="slidenum">
              <a:rPr lang="en-US" altLang="en-US" sz="1200" smtClean="0">
                <a:latin typeface="Verdana" panose="020B0604030504040204" pitchFamily="34" charset="0"/>
                <a:ea typeface="Verdana" panose="020B0604030504040204" pitchFamily="34" charset="0"/>
                <a:cs typeface="Verdana" panose="020B0604030504040204" pitchFamily="34" charset="0"/>
              </a:rPr>
              <a:pPr>
                <a:buNone/>
              </a:pPr>
              <a:t>55</a:t>
            </a:fld>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400" dirty="0">
                <a:solidFill>
                  <a:schemeClr val="bg1"/>
                </a:solidFill>
                <a:latin typeface="+mj-lt"/>
                <a:ea typeface="Verdana" pitchFamily="34" charset="0"/>
                <a:cs typeface="Verdana" pitchFamily="34" charset="0"/>
              </a:rPr>
              <a:t>2022-23 October Student Data Set</a:t>
            </a:r>
            <a:endParaRPr lang="en-US" altLang="en-US" sz="2400" dirty="0">
              <a:solidFill>
                <a:schemeClr val="bg1"/>
              </a:solidFill>
              <a:latin typeface="Verdana" pitchFamily="34" charset="0"/>
              <a:ea typeface="Verdana" pitchFamily="34" charset="0"/>
              <a:cs typeface="Verdana" pitchFamily="34"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27"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8" name="Slide Number Placeholder 3"/>
          <p:cNvSpPr>
            <a:spLocks noGrp="1"/>
          </p:cNvSpPr>
          <p:nvPr>
            <p:ph type="sldNum" sz="quarter" idx="12"/>
          </p:nvPr>
        </p:nvSpPr>
        <p:spPr>
          <a:xfrm>
            <a:off x="8382000" y="6400800"/>
            <a:ext cx="498475"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50693AD8-4C2C-4D6A-840F-069D266DD006}" type="slidenum">
              <a:rPr lang="en-US" altLang="en-US" sz="1200" smtClean="0">
                <a:latin typeface="Verdana" pitchFamily="34" charset="0"/>
                <a:ea typeface="Verdana" pitchFamily="34" charset="0"/>
                <a:cs typeface="Verdana" pitchFamily="34" charset="0"/>
              </a:rPr>
              <a:pPr eaLnBrk="1" hangingPunct="1">
                <a:spcBef>
                  <a:spcPct val="0"/>
                </a:spcBef>
                <a:buFontTx/>
                <a:buNone/>
              </a:pPr>
              <a:t>56</a:t>
            </a:fld>
            <a:endParaRPr lang="en-US" altLang="en-US" sz="1200" dirty="0">
              <a:latin typeface="Verdana" pitchFamily="34" charset="0"/>
              <a:ea typeface="Verdana" pitchFamily="34" charset="0"/>
              <a:cs typeface="Verdana" pitchFamily="34" charset="0"/>
            </a:endParaRPr>
          </a:p>
        </p:txBody>
      </p:sp>
      <p:sp>
        <p:nvSpPr>
          <p:cNvPr id="8" name="TextBox 4"/>
          <p:cNvSpPr txBox="1">
            <a:spLocks noChangeArrowheads="1"/>
          </p:cNvSpPr>
          <p:nvPr/>
        </p:nvSpPr>
        <p:spPr bwMode="auto">
          <a:xfrm>
            <a:off x="527050" y="1753837"/>
            <a:ext cx="8178800" cy="4259628"/>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lnSpc>
                <a:spcPct val="114000"/>
              </a:lnSpc>
              <a:spcBef>
                <a:spcPts val="0"/>
              </a:spcBef>
              <a:spcAft>
                <a:spcPts val="0"/>
              </a:spcAft>
              <a:buFont typeface="Wingdings" panose="05000000000000000000" pitchFamily="2" charset="2"/>
              <a:buChar char="§"/>
              <a:defRPr/>
            </a:pPr>
            <a:r>
              <a:rPr lang="en-US" altLang="en-US" sz="2000" dirty="0">
                <a:solidFill>
                  <a:prstClr val="black"/>
                </a:solidFill>
                <a:ea typeface="Verdana" panose="020B0604030504040204" pitchFamily="34" charset="0"/>
                <a:cs typeface="Verdana" panose="020B0604030504040204" pitchFamily="34" charset="0"/>
              </a:rPr>
              <a:t>Technical assistance</a:t>
            </a:r>
          </a:p>
          <a:p>
            <a:pPr marL="806450" lvl="1" indent="-342900">
              <a:lnSpc>
                <a:spcPct val="114000"/>
              </a:lnSpc>
              <a:spcBef>
                <a:spcPts val="0"/>
              </a:spcBef>
              <a:spcAft>
                <a:spcPts val="0"/>
              </a:spcAft>
              <a:buFont typeface="Wingdings" panose="05000000000000000000" pitchFamily="2" charset="2"/>
              <a:buChar char="§"/>
              <a:defRPr/>
            </a:pPr>
            <a:r>
              <a:rPr lang="en-US" altLang="en-US" sz="2000" dirty="0">
                <a:solidFill>
                  <a:prstClr val="black"/>
                </a:solidFill>
                <a:ea typeface="Verdana" panose="020B0604030504040204" pitchFamily="34" charset="0"/>
                <a:cs typeface="Verdana" panose="020B0604030504040204" pitchFamily="34" charset="0"/>
              </a:rPr>
              <a:t>PIMS Application Support</a:t>
            </a:r>
          </a:p>
          <a:p>
            <a:pPr marL="1257300" lvl="2" indent="-342900">
              <a:lnSpc>
                <a:spcPct val="114000"/>
              </a:lnSpc>
              <a:spcBef>
                <a:spcPts val="0"/>
              </a:spcBef>
              <a:spcAft>
                <a:spcPts val="0"/>
              </a:spcAft>
              <a:buFont typeface="Wingdings" panose="05000000000000000000" pitchFamily="2" charset="2"/>
              <a:buChar char="§"/>
              <a:defRPr/>
            </a:pPr>
            <a:r>
              <a:rPr lang="en-US" altLang="en-US" sz="2000" dirty="0">
                <a:solidFill>
                  <a:prstClr val="black"/>
                </a:solidFill>
                <a:ea typeface="Verdana" panose="020B0604030504040204" pitchFamily="34" charset="0"/>
                <a:cs typeface="Verdana" panose="020B0604030504040204" pitchFamily="34" charset="0"/>
              </a:rPr>
              <a:t>1-800-661-2423</a:t>
            </a:r>
          </a:p>
          <a:p>
            <a:pPr marL="1257300" lvl="2" indent="-342900">
              <a:lnSpc>
                <a:spcPct val="114000"/>
              </a:lnSpc>
              <a:spcBef>
                <a:spcPts val="0"/>
              </a:spcBef>
              <a:spcAft>
                <a:spcPts val="0"/>
              </a:spcAft>
              <a:buFont typeface="Wingdings" panose="05000000000000000000" pitchFamily="2" charset="2"/>
              <a:buChar char="§"/>
              <a:defRPr/>
            </a:pPr>
            <a:endParaRPr lang="en-US" altLang="en-US" sz="2000" dirty="0">
              <a:solidFill>
                <a:prstClr val="black"/>
              </a:solidFill>
              <a:ea typeface="Verdana" panose="020B0604030504040204" pitchFamily="34" charset="0"/>
              <a:cs typeface="Verdana" panose="020B0604030504040204" pitchFamily="34" charset="0"/>
            </a:endParaRPr>
          </a:p>
          <a:p>
            <a:pPr marL="342900" indent="-342900">
              <a:lnSpc>
                <a:spcPct val="114000"/>
              </a:lnSpc>
              <a:spcBef>
                <a:spcPts val="0"/>
              </a:spcBef>
              <a:spcAft>
                <a:spcPts val="0"/>
              </a:spcAft>
              <a:buFont typeface="Wingdings" panose="05000000000000000000" pitchFamily="2" charset="2"/>
              <a:buChar char="§"/>
              <a:defRPr/>
            </a:pPr>
            <a:r>
              <a:rPr lang="en-US" altLang="en-US" sz="2000" dirty="0">
                <a:solidFill>
                  <a:prstClr val="black"/>
                </a:solidFill>
                <a:ea typeface="Verdana" panose="020B0604030504040204" pitchFamily="34" charset="0"/>
                <a:cs typeface="Verdana" panose="020B0604030504040204" pitchFamily="34" charset="0"/>
              </a:rPr>
              <a:t>Enrollment and low-income assistance</a:t>
            </a:r>
          </a:p>
          <a:p>
            <a:pPr marL="806450" lvl="1" indent="-342900">
              <a:lnSpc>
                <a:spcPct val="114000"/>
              </a:lnSpc>
              <a:spcBef>
                <a:spcPts val="0"/>
              </a:spcBef>
              <a:spcAft>
                <a:spcPts val="0"/>
              </a:spcAft>
              <a:buFont typeface="Wingdings" panose="05000000000000000000" pitchFamily="2" charset="2"/>
              <a:buChar char="§"/>
              <a:defRPr/>
            </a:pPr>
            <a:r>
              <a:rPr lang="en-US" altLang="en-US" sz="2000" dirty="0">
                <a:solidFill>
                  <a:prstClr val="black"/>
                </a:solidFill>
                <a:ea typeface="Verdana" panose="020B0604030504040204" pitchFamily="34" charset="0"/>
                <a:cs typeface="Verdana" panose="020B0604030504040204" pitchFamily="34" charset="0"/>
              </a:rPr>
              <a:t>ODQ Data Collection Team</a:t>
            </a:r>
          </a:p>
          <a:p>
            <a:pPr marL="1257300" lvl="2" indent="-342900">
              <a:lnSpc>
                <a:spcPct val="114000"/>
              </a:lnSpc>
              <a:spcBef>
                <a:spcPts val="0"/>
              </a:spcBef>
              <a:spcAft>
                <a:spcPts val="0"/>
              </a:spcAft>
              <a:buFont typeface="Wingdings" panose="05000000000000000000" pitchFamily="2" charset="2"/>
              <a:buChar char="§"/>
              <a:defRPr/>
            </a:pPr>
            <a:r>
              <a:rPr lang="en-US" altLang="en-US" sz="2000" dirty="0">
                <a:solidFill>
                  <a:prstClr val="black"/>
                </a:solidFill>
                <a:ea typeface="Verdana" panose="020B0604030504040204" pitchFamily="34" charset="0"/>
                <a:cs typeface="Verdana" panose="020B0604030504040204" pitchFamily="34" charset="0"/>
                <a:hlinkClick r:id="rId5"/>
              </a:rPr>
              <a:t>Ra-DDQDataCollection@pa.gov</a:t>
            </a:r>
            <a:endParaRPr lang="en-US" altLang="en-US" sz="2000" dirty="0">
              <a:solidFill>
                <a:prstClr val="black"/>
              </a:solidFill>
              <a:ea typeface="Verdana" panose="020B0604030504040204" pitchFamily="34" charset="0"/>
              <a:cs typeface="Verdana" panose="020B0604030504040204" pitchFamily="34" charset="0"/>
            </a:endParaRPr>
          </a:p>
          <a:p>
            <a:pPr marL="1257300" lvl="2" indent="-342900">
              <a:lnSpc>
                <a:spcPct val="114000"/>
              </a:lnSpc>
              <a:spcBef>
                <a:spcPts val="0"/>
              </a:spcBef>
              <a:spcAft>
                <a:spcPts val="0"/>
              </a:spcAft>
              <a:buFont typeface="Wingdings" panose="05000000000000000000" pitchFamily="2" charset="2"/>
              <a:buChar char="§"/>
              <a:defRPr/>
            </a:pPr>
            <a:endParaRPr lang="en-US" altLang="en-US" sz="2000" dirty="0">
              <a:solidFill>
                <a:prstClr val="black"/>
              </a:solidFill>
              <a:ea typeface="Verdana" panose="020B0604030504040204" pitchFamily="34" charset="0"/>
              <a:cs typeface="Verdana" panose="020B0604030504040204" pitchFamily="34" charset="0"/>
            </a:endParaRPr>
          </a:p>
          <a:p>
            <a:pPr marL="406400" indent="-342900">
              <a:lnSpc>
                <a:spcPct val="114000"/>
              </a:lnSpc>
              <a:spcBef>
                <a:spcPts val="0"/>
              </a:spcBef>
              <a:spcAft>
                <a:spcPts val="0"/>
              </a:spcAft>
              <a:buFont typeface="Wingdings" panose="05000000000000000000" pitchFamily="2" charset="2"/>
              <a:buChar char="§"/>
              <a:defRPr/>
            </a:pPr>
            <a:r>
              <a:rPr lang="en-US" altLang="en-US" sz="2000" dirty="0">
                <a:solidFill>
                  <a:prstClr val="black"/>
                </a:solidFill>
                <a:ea typeface="Verdana" panose="020B0604030504040204" pitchFamily="34" charset="0"/>
                <a:cs typeface="Verdana" panose="020B0604030504040204" pitchFamily="34" charset="0"/>
              </a:rPr>
              <a:t>EL assistance</a:t>
            </a:r>
          </a:p>
          <a:p>
            <a:pPr marL="806450" lvl="1" indent="-342900">
              <a:lnSpc>
                <a:spcPct val="114000"/>
              </a:lnSpc>
              <a:spcBef>
                <a:spcPts val="0"/>
              </a:spcBef>
              <a:spcAft>
                <a:spcPts val="0"/>
              </a:spcAft>
              <a:buFont typeface="Wingdings" panose="05000000000000000000" pitchFamily="2" charset="2"/>
              <a:buChar char="§"/>
              <a:defRPr/>
            </a:pPr>
            <a:r>
              <a:rPr lang="en-US" altLang="en-US" sz="2000" dirty="0">
                <a:solidFill>
                  <a:prstClr val="black"/>
                </a:solidFill>
                <a:ea typeface="Verdana" panose="020B0604030504040204" pitchFamily="34" charset="0"/>
                <a:cs typeface="Verdana" panose="020B0604030504040204" pitchFamily="34" charset="0"/>
              </a:rPr>
              <a:t>Instructional Quality</a:t>
            </a:r>
          </a:p>
          <a:p>
            <a:pPr marL="1206500" lvl="2" indent="-342900">
              <a:lnSpc>
                <a:spcPct val="114000"/>
              </a:lnSpc>
              <a:spcBef>
                <a:spcPts val="0"/>
              </a:spcBef>
              <a:spcAft>
                <a:spcPts val="0"/>
              </a:spcAft>
              <a:buFont typeface="Wingdings" panose="05000000000000000000" pitchFamily="2" charset="2"/>
              <a:buChar char="§"/>
              <a:defRPr/>
            </a:pPr>
            <a:r>
              <a:rPr lang="en-US" altLang="en-US" sz="2000" dirty="0">
                <a:solidFill>
                  <a:prstClr val="black"/>
                </a:solidFill>
                <a:ea typeface="Verdana" panose="020B0604030504040204" pitchFamily="34" charset="0"/>
                <a:cs typeface="Verdana" panose="020B0604030504040204" pitchFamily="34" charset="0"/>
                <a:hlinkClick r:id="rId6"/>
              </a:rPr>
              <a:t>RA-EDELD@pa.gov</a:t>
            </a:r>
            <a:endParaRPr lang="en-US" altLang="en-US" sz="2000" dirty="0">
              <a:solidFill>
                <a:prstClr val="black"/>
              </a:solidFill>
              <a:ea typeface="Verdana" panose="020B0604030504040204" pitchFamily="34" charset="0"/>
              <a:cs typeface="Verdana" panose="020B0604030504040204" pitchFamily="34" charset="0"/>
            </a:endParaRPr>
          </a:p>
          <a:p>
            <a:pPr eaLnBrk="1" hangingPunct="1">
              <a:defRPr/>
            </a:pPr>
            <a:endParaRPr lang="en-US" sz="2000" dirty="0">
              <a:latin typeface="+mn-lt"/>
              <a:ea typeface="Verdana" pitchFamily="34" charset="0"/>
              <a:cs typeface="Verdana" pitchFamily="34" charset="0"/>
            </a:endParaRP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400" dirty="0">
                <a:solidFill>
                  <a:schemeClr val="bg1"/>
                </a:solidFill>
                <a:latin typeface="+mj-lt"/>
                <a:ea typeface="Verdana" pitchFamily="34" charset="0"/>
                <a:cs typeface="Verdana" pitchFamily="34" charset="0"/>
              </a:rPr>
              <a:t>2022-23 October Student Data Set</a:t>
            </a:r>
            <a:endParaRPr lang="en-US" altLang="en-US" sz="2400" dirty="0">
              <a:solidFill>
                <a:schemeClr val="bg1"/>
              </a:solidFill>
              <a:latin typeface="Verdana" pitchFamily="34" charset="0"/>
              <a:ea typeface="Verdana" pitchFamily="34" charset="0"/>
              <a:cs typeface="Verdana" pitchFamily="34" charset="0"/>
            </a:endParaRPr>
          </a:p>
        </p:txBody>
      </p:sp>
      <p:sp>
        <p:nvSpPr>
          <p:cNvPr id="7" name="Title 2"/>
          <p:cNvSpPr txBox="1">
            <a:spLocks/>
          </p:cNvSpPr>
          <p:nvPr/>
        </p:nvSpPr>
        <p:spPr bwMode="auto">
          <a:xfrm>
            <a:off x="457200" y="1144093"/>
            <a:ext cx="76962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000" b="1" kern="0" dirty="0">
                <a:solidFill>
                  <a:schemeClr val="tx1"/>
                </a:solidFill>
              </a:rPr>
              <a:t>Contact Information</a:t>
            </a:r>
          </a:p>
        </p:txBody>
      </p:sp>
      <p:sp>
        <p:nvSpPr>
          <p:cNvPr id="2" name="Title 1" hidden="1">
            <a:extLst>
              <a:ext uri="{FF2B5EF4-FFF2-40B4-BE49-F238E27FC236}">
                <a16:creationId xmlns:a16="http://schemas.microsoft.com/office/drawing/2014/main" id="{9CA3F856-5244-8088-D59A-522C755B1D83}"/>
              </a:ext>
            </a:extLst>
          </p:cNvPr>
          <p:cNvSpPr>
            <a:spLocks noGrp="1"/>
          </p:cNvSpPr>
          <p:nvPr>
            <p:ph type="ctrTitle"/>
          </p:nvPr>
        </p:nvSpPr>
        <p:spPr/>
        <p:txBody>
          <a:bodyPr/>
          <a:lstStyle/>
          <a:p>
            <a:r>
              <a:rPr lang="en-US" dirty="0"/>
              <a:t>Contact Information</a:t>
            </a:r>
          </a:p>
        </p:txBody>
      </p:sp>
    </p:spTree>
    <p:extLst>
      <p:ext uri="{BB962C8B-B14F-4D97-AF65-F5344CB8AC3E}">
        <p14:creationId xmlns:p14="http://schemas.microsoft.com/office/powerpoint/2010/main" val="75296029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51"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hidden="1"/>
          <p:cNvSpPr>
            <a:spLocks noGrp="1"/>
          </p:cNvSpPr>
          <p:nvPr>
            <p:ph type="ctrTitle"/>
          </p:nvPr>
        </p:nvSpPr>
        <p:spPr>
          <a:xfrm>
            <a:off x="704850" y="1219200"/>
            <a:ext cx="7772400" cy="1470025"/>
          </a:xfrm>
        </p:spPr>
        <p:txBody>
          <a:bodyPr/>
          <a:lstStyle/>
          <a:p>
            <a:r>
              <a:rPr lang="en-US" dirty="0"/>
              <a:t>For more information</a:t>
            </a:r>
          </a:p>
        </p:txBody>
      </p:sp>
      <p:sp>
        <p:nvSpPr>
          <p:cNvPr id="53252" name="Slide Number Placeholder 3"/>
          <p:cNvSpPr>
            <a:spLocks noGrp="1"/>
          </p:cNvSpPr>
          <p:nvPr>
            <p:ph type="sldNum" sz="quarter" idx="12"/>
          </p:nvPr>
        </p:nvSpPr>
        <p:spPr>
          <a:xfrm>
            <a:off x="6781800" y="6400800"/>
            <a:ext cx="2133600" cy="476250"/>
          </a:xfrm>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fld id="{54624DF5-D816-429E-A6D4-3800F105E893}" type="slidenum">
              <a:rPr lang="en-US" altLang="en-US" sz="1200" smtClean="0">
                <a:latin typeface="Verdana" panose="020B0604030504040204" pitchFamily="34" charset="0"/>
                <a:ea typeface="Verdana" panose="020B0604030504040204" pitchFamily="34" charset="0"/>
                <a:cs typeface="Verdana" panose="020B0604030504040204" pitchFamily="34" charset="0"/>
              </a:rPr>
              <a:pPr>
                <a:buNone/>
              </a:pPr>
              <a:t>57</a:t>
            </a:fld>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sp>
        <p:nvSpPr>
          <p:cNvPr id="4102" name="TextBox 9"/>
          <p:cNvSpPr txBox="1">
            <a:spLocks noChangeArrowheads="1"/>
          </p:cNvSpPr>
          <p:nvPr/>
        </p:nvSpPr>
        <p:spPr bwMode="auto">
          <a:xfrm>
            <a:off x="457200" y="4462463"/>
            <a:ext cx="8229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altLang="en-US" sz="1600" i="1" dirty="0">
                <a:solidFill>
                  <a:srgbClr val="000000"/>
                </a:solidFill>
                <a:latin typeface="+mn-lt"/>
                <a:ea typeface="Verdana" pitchFamily="34" charset="0"/>
                <a:cs typeface="Verdana" pitchFamily="34" charset="0"/>
              </a:rPr>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altLang="en-US" sz="1400" i="1" dirty="0">
              <a:solidFill>
                <a:srgbClr val="000000"/>
              </a:solidFill>
              <a:latin typeface="+mn-lt"/>
              <a:ea typeface="Verdana" pitchFamily="34" charset="0"/>
              <a:cs typeface="Verdana" pitchFamily="34" charset="0"/>
            </a:endParaRPr>
          </a:p>
        </p:txBody>
      </p:sp>
      <p:sp>
        <p:nvSpPr>
          <p:cNvPr id="4101" name="TextBox 6"/>
          <p:cNvSpPr txBox="1">
            <a:spLocks noChangeArrowheads="1"/>
          </p:cNvSpPr>
          <p:nvPr/>
        </p:nvSpPr>
        <p:spPr bwMode="auto">
          <a:xfrm>
            <a:off x="476250" y="2430463"/>
            <a:ext cx="8229600"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altLang="en-US" sz="2000" dirty="0">
                <a:solidFill>
                  <a:srgbClr val="000000"/>
                </a:solidFill>
                <a:latin typeface="+mn-lt"/>
                <a:ea typeface="Verdana" pitchFamily="34" charset="0"/>
                <a:cs typeface="Verdana" pitchFamily="34" charset="0"/>
              </a:rPr>
              <a:t>For more information on the 2022-23 October Student Data Set, please visit PDE’s website at </a:t>
            </a:r>
            <a:r>
              <a:rPr lang="en-US" altLang="en-US" sz="2000" u="sng" dirty="0">
                <a:solidFill>
                  <a:srgbClr val="0000FF"/>
                </a:solidFill>
                <a:latin typeface="+mn-lt"/>
                <a:ea typeface="Verdana" pitchFamily="34" charset="0"/>
                <a:cs typeface="Verdana" pitchFamily="34" charset="0"/>
                <a:hlinkClick r:id="rId5"/>
              </a:rPr>
              <a:t>www.education.pa.gov</a:t>
            </a:r>
            <a:r>
              <a:rPr lang="en-US" altLang="en-US" sz="2000" dirty="0">
                <a:solidFill>
                  <a:srgbClr val="000000"/>
                </a:solidFill>
                <a:latin typeface="+mn-lt"/>
                <a:ea typeface="Verdana" pitchFamily="34" charset="0"/>
                <a:cs typeface="Verdana" pitchFamily="34" charset="0"/>
              </a:rPr>
              <a:t> </a:t>
            </a:r>
          </a:p>
          <a:p>
            <a:pPr algn="ctr" eaLnBrk="1" hangingPunct="1">
              <a:defRPr/>
            </a:pPr>
            <a:r>
              <a:rPr lang="en-US" altLang="en-US" sz="2000" dirty="0">
                <a:solidFill>
                  <a:srgbClr val="000000"/>
                </a:solidFill>
                <a:latin typeface="+mn-lt"/>
                <a:ea typeface="Verdana" pitchFamily="34" charset="0"/>
                <a:cs typeface="Verdana" pitchFamily="34" charset="0"/>
              </a:rPr>
              <a:t>&gt; Data and Reporting &gt; PIMS </a:t>
            </a:r>
          </a:p>
          <a:p>
            <a:pPr algn="ctr" eaLnBrk="1" hangingPunct="1">
              <a:defRPr/>
            </a:pPr>
            <a:r>
              <a:rPr lang="en-US" altLang="en-US" sz="2000" dirty="0">
                <a:solidFill>
                  <a:srgbClr val="000000"/>
                </a:solidFill>
                <a:latin typeface="+mn-lt"/>
                <a:ea typeface="Verdana" pitchFamily="34" charset="0"/>
                <a:cs typeface="Verdana" pitchFamily="34" charset="0"/>
              </a:rPr>
              <a:t>&gt; Resources and Trainings </a:t>
            </a:r>
          </a:p>
          <a:p>
            <a:pPr algn="ctr" eaLnBrk="1" hangingPunct="1">
              <a:defRPr/>
            </a:pPr>
            <a:r>
              <a:rPr lang="en-US" altLang="en-US" sz="2000" dirty="0">
                <a:solidFill>
                  <a:srgbClr val="000000"/>
                </a:solidFill>
                <a:latin typeface="+mn-lt"/>
                <a:ea typeface="Verdana" pitchFamily="34" charset="0"/>
                <a:cs typeface="Verdana" pitchFamily="34" charset="0"/>
              </a:rPr>
              <a:t>&gt; How-To Guides</a:t>
            </a:r>
            <a:endParaRPr lang="en-US" altLang="en-US" dirty="0">
              <a:solidFill>
                <a:srgbClr val="000000"/>
              </a:solidFill>
              <a:latin typeface="+mn-lt"/>
              <a:ea typeface="Verdana" pitchFamily="34" charset="0"/>
              <a:cs typeface="Verdana"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3"/>
          <p:cNvSpPr>
            <a:spLocks noGrp="1"/>
          </p:cNvSpPr>
          <p:nvPr>
            <p:ph type="sldNum" sz="quarter" idx="12"/>
          </p:nvPr>
        </p:nvSpPr>
        <p:spPr>
          <a:xfrm>
            <a:off x="6858000" y="6413665"/>
            <a:ext cx="2133600" cy="476250"/>
          </a:xfrm>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fld id="{2C681EE6-9EFA-4DA7-9BE3-EF45608CE11B}" type="slidenum">
              <a:rPr lang="en-US" altLang="en-US" sz="1200" smtClean="0">
                <a:latin typeface="+mj-lt"/>
                <a:ea typeface="Verdana" panose="020B0604030504040204" pitchFamily="34" charset="0"/>
                <a:cs typeface="Verdana" panose="020B0604030504040204" pitchFamily="34" charset="0"/>
              </a:rPr>
              <a:pPr>
                <a:buNone/>
              </a:pPr>
              <a:t>6</a:t>
            </a:fld>
            <a:endParaRPr lang="en-US" altLang="en-US" sz="1200" dirty="0">
              <a:latin typeface="+mj-lt"/>
              <a:ea typeface="Verdana" panose="020B0604030504040204" pitchFamily="34" charset="0"/>
              <a:cs typeface="Verdana" panose="020B0604030504040204" pitchFamily="34" charset="0"/>
            </a:endParaRPr>
          </a:p>
        </p:txBody>
      </p:sp>
      <p:pic>
        <p:nvPicPr>
          <p:cNvPr id="15362"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3"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p:cNvSpPr>
            <a:spLocks noGrp="1"/>
          </p:cNvSpPr>
          <p:nvPr>
            <p:ph type="ctrTitle"/>
          </p:nvPr>
        </p:nvSpPr>
        <p:spPr>
          <a:xfrm>
            <a:off x="685800" y="2551906"/>
            <a:ext cx="7772400" cy="1470025"/>
          </a:xfrm>
        </p:spPr>
        <p:txBody>
          <a:bodyPr/>
          <a:lstStyle/>
          <a:p>
            <a:pPr>
              <a:defRPr/>
            </a:pPr>
            <a:r>
              <a:rPr lang="en-US" b="1" dirty="0">
                <a:solidFill>
                  <a:schemeClr val="tx1"/>
                </a:solidFill>
              </a:rPr>
              <a:t>Who, What, Why, and </a:t>
            </a:r>
            <a:br>
              <a:rPr lang="en-US" b="1" dirty="0">
                <a:solidFill>
                  <a:schemeClr val="tx1"/>
                </a:solidFill>
              </a:rPr>
            </a:br>
            <a:r>
              <a:rPr lang="en-US" b="1" dirty="0">
                <a:solidFill>
                  <a:schemeClr val="tx1"/>
                </a:solidFill>
              </a:rPr>
              <a:t>When of Data Collection</a:t>
            </a:r>
            <a:br>
              <a:rPr lang="en-US" dirty="0"/>
            </a:br>
            <a:endParaRPr lang="en-US" dirty="0"/>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400" dirty="0">
                <a:solidFill>
                  <a:srgbClr val="FFFFFF"/>
                </a:solidFill>
                <a:latin typeface="Arial"/>
                <a:ea typeface="Verdana" pitchFamily="34" charset="0"/>
                <a:cs typeface="Verdana" pitchFamily="34" charset="0"/>
              </a:rPr>
              <a:t>2022-23 October Student Data Set </a:t>
            </a:r>
            <a:endParaRPr lang="en-US" altLang="en-US" sz="2400" dirty="0">
              <a:solidFill>
                <a:srgbClr val="FFFFFF"/>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461872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ubtitle 3" hidden="1"/>
          <p:cNvSpPr>
            <a:spLocks noGrp="1"/>
          </p:cNvSpPr>
          <p:nvPr>
            <p:ph type="subTitle" idx="1"/>
          </p:nvPr>
        </p:nvSpPr>
        <p:spPr/>
        <p:txBody>
          <a:bodyPr/>
          <a:lstStyle/>
          <a:p>
            <a:endParaRPr lang="en-US" dirty="0"/>
          </a:p>
        </p:txBody>
      </p:sp>
      <p:sp>
        <p:nvSpPr>
          <p:cNvPr id="6148" name="Slide Number Placeholder 3"/>
          <p:cNvSpPr>
            <a:spLocks noGrp="1"/>
          </p:cNvSpPr>
          <p:nvPr>
            <p:ph type="sldNum" sz="quarter" idx="12"/>
          </p:nvPr>
        </p:nvSpPr>
        <p:spPr>
          <a:xfrm>
            <a:off x="6858000" y="6377792"/>
            <a:ext cx="2133600" cy="476250"/>
          </a:xfrm>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fld id="{D0718426-46B0-4460-8387-479FC15F8769}" type="slidenum">
              <a:rPr lang="en-US" altLang="en-US" sz="1200" smtClean="0">
                <a:latin typeface="+mj-lt"/>
                <a:ea typeface="Verdana" panose="020B0604030504040204" pitchFamily="34" charset="0"/>
                <a:cs typeface="Verdana" panose="020B0604030504040204" pitchFamily="34" charset="0"/>
              </a:rPr>
              <a:pPr>
                <a:buNone/>
              </a:pPr>
              <a:t>7</a:t>
            </a:fld>
            <a:endParaRPr lang="en-US" altLang="en-US" sz="1200" dirty="0">
              <a:latin typeface="+mj-lt"/>
              <a:ea typeface="Verdana" panose="020B0604030504040204" pitchFamily="34" charset="0"/>
              <a:cs typeface="Verdana" panose="020B0604030504040204" pitchFamily="34" charset="0"/>
            </a:endParaRPr>
          </a:p>
        </p:txBody>
      </p:sp>
      <p:sp>
        <p:nvSpPr>
          <p:cNvPr id="8" name="TextBox 4"/>
          <p:cNvSpPr txBox="1">
            <a:spLocks noChangeArrowheads="1"/>
          </p:cNvSpPr>
          <p:nvPr/>
        </p:nvSpPr>
        <p:spPr bwMode="auto">
          <a:xfrm>
            <a:off x="558718" y="1758097"/>
            <a:ext cx="8178800" cy="4093428"/>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buFont typeface="Wingdings" pitchFamily="2" charset="2"/>
              <a:buChar char="§"/>
              <a:defRPr/>
            </a:pPr>
            <a:r>
              <a:rPr lang="en-US" sz="2000" dirty="0">
                <a:latin typeface="+mn-lt"/>
                <a:ea typeface="Verdana" pitchFamily="34" charset="0"/>
                <a:cs typeface="Verdana" pitchFamily="34" charset="0"/>
              </a:rPr>
              <a:t>School Districts (SD)</a:t>
            </a:r>
          </a:p>
          <a:p>
            <a:pPr marL="342900" indent="-342900">
              <a:buFont typeface="Wingdings" pitchFamily="2" charset="2"/>
              <a:buChar char="§"/>
              <a:defRPr/>
            </a:pPr>
            <a:endParaRPr lang="en-US" sz="2000" dirty="0">
              <a:latin typeface="+mn-lt"/>
              <a:ea typeface="Verdana" pitchFamily="34" charset="0"/>
              <a:cs typeface="Verdana" pitchFamily="34" charset="0"/>
            </a:endParaRPr>
          </a:p>
          <a:p>
            <a:pPr marL="342900" indent="-342900">
              <a:buFont typeface="Wingdings" pitchFamily="2" charset="2"/>
              <a:buChar char="§"/>
              <a:defRPr/>
            </a:pPr>
            <a:r>
              <a:rPr lang="en-US" sz="2000" dirty="0">
                <a:latin typeface="+mn-lt"/>
                <a:ea typeface="Verdana" pitchFamily="34" charset="0"/>
                <a:cs typeface="Verdana" pitchFamily="34" charset="0"/>
              </a:rPr>
              <a:t>Intermediate Units (IU)</a:t>
            </a:r>
          </a:p>
          <a:p>
            <a:pPr marL="342900" indent="-342900">
              <a:buFont typeface="Wingdings" pitchFamily="2" charset="2"/>
              <a:buChar char="§"/>
              <a:defRPr/>
            </a:pPr>
            <a:endParaRPr lang="en-US" sz="2000" dirty="0">
              <a:latin typeface="+mn-lt"/>
              <a:ea typeface="Verdana" pitchFamily="34" charset="0"/>
              <a:cs typeface="Verdana" pitchFamily="34" charset="0"/>
            </a:endParaRPr>
          </a:p>
          <a:p>
            <a:pPr marL="342900" indent="-342900">
              <a:buFont typeface="Wingdings" pitchFamily="2" charset="2"/>
              <a:buChar char="§"/>
              <a:defRPr/>
            </a:pPr>
            <a:r>
              <a:rPr lang="en-US" sz="2000" dirty="0">
                <a:latin typeface="+mn-lt"/>
                <a:ea typeface="Verdana" pitchFamily="34" charset="0"/>
                <a:cs typeface="Verdana" pitchFamily="34" charset="0"/>
              </a:rPr>
              <a:t>Career and Technical Education Centers (CTC)</a:t>
            </a:r>
          </a:p>
          <a:p>
            <a:pPr marL="342900" indent="-342900">
              <a:buFont typeface="Wingdings" pitchFamily="2" charset="2"/>
              <a:buChar char="§"/>
              <a:defRPr/>
            </a:pPr>
            <a:endParaRPr lang="en-US" sz="2000" dirty="0">
              <a:latin typeface="+mn-lt"/>
              <a:ea typeface="Verdana" pitchFamily="34" charset="0"/>
              <a:cs typeface="Verdana" pitchFamily="34" charset="0"/>
            </a:endParaRPr>
          </a:p>
          <a:p>
            <a:pPr marL="342900" indent="-342900">
              <a:buFont typeface="Wingdings" pitchFamily="2" charset="2"/>
              <a:buChar char="§"/>
              <a:defRPr/>
            </a:pPr>
            <a:r>
              <a:rPr lang="en-US" sz="2000" dirty="0">
                <a:latin typeface="+mn-lt"/>
                <a:ea typeface="Verdana" pitchFamily="34" charset="0"/>
                <a:cs typeface="Verdana" pitchFamily="34" charset="0"/>
              </a:rPr>
              <a:t>Charter Schools (CS) - including cyber charter schools</a:t>
            </a:r>
          </a:p>
          <a:p>
            <a:pPr marL="342900" indent="-342900">
              <a:buFont typeface="Wingdings" pitchFamily="2" charset="2"/>
              <a:buChar char="§"/>
              <a:defRPr/>
            </a:pPr>
            <a:endParaRPr lang="en-US" sz="2000" dirty="0">
              <a:latin typeface="+mn-lt"/>
              <a:ea typeface="Verdana" pitchFamily="34" charset="0"/>
              <a:cs typeface="Verdana" pitchFamily="34" charset="0"/>
            </a:endParaRPr>
          </a:p>
          <a:p>
            <a:pPr marL="342900" indent="-342900">
              <a:buFont typeface="Wingdings" pitchFamily="2" charset="2"/>
              <a:buChar char="§"/>
              <a:defRPr/>
            </a:pPr>
            <a:r>
              <a:rPr lang="en-US" sz="2000" dirty="0">
                <a:latin typeface="+mn-lt"/>
                <a:ea typeface="Verdana" pitchFamily="34" charset="0"/>
                <a:cs typeface="Verdana" pitchFamily="34" charset="0"/>
              </a:rPr>
              <a:t>Approved Private Schools (APS)</a:t>
            </a:r>
          </a:p>
          <a:p>
            <a:pPr marL="342900" indent="-342900">
              <a:buFont typeface="Wingdings" pitchFamily="2" charset="2"/>
              <a:buChar char="§"/>
              <a:defRPr/>
            </a:pPr>
            <a:endParaRPr lang="en-US" sz="2000" dirty="0">
              <a:latin typeface="+mn-lt"/>
              <a:ea typeface="Verdana" pitchFamily="34" charset="0"/>
              <a:cs typeface="Verdana" pitchFamily="34" charset="0"/>
            </a:endParaRPr>
          </a:p>
          <a:p>
            <a:pPr marL="342900" indent="-342900">
              <a:buFont typeface="Wingdings" pitchFamily="2" charset="2"/>
              <a:buChar char="§"/>
              <a:defRPr/>
            </a:pPr>
            <a:r>
              <a:rPr lang="en-US" sz="2000" dirty="0">
                <a:latin typeface="+mn-lt"/>
                <a:ea typeface="Verdana" pitchFamily="34" charset="0"/>
                <a:cs typeface="Verdana" pitchFamily="34" charset="0"/>
              </a:rPr>
              <a:t>Private Residential Rehabilitation Institutions (PRRI)</a:t>
            </a:r>
          </a:p>
          <a:p>
            <a:pPr marL="342900" indent="-342900">
              <a:buFont typeface="Wingdings" pitchFamily="2" charset="2"/>
              <a:buChar char="§"/>
              <a:defRPr/>
            </a:pPr>
            <a:endParaRPr lang="en-US" sz="2000" dirty="0">
              <a:latin typeface="+mn-lt"/>
              <a:ea typeface="Verdana" pitchFamily="34" charset="0"/>
              <a:cs typeface="Verdana" pitchFamily="34" charset="0"/>
            </a:endParaRPr>
          </a:p>
          <a:p>
            <a:pPr marL="342900" indent="-342900">
              <a:buFont typeface="Wingdings" pitchFamily="2" charset="2"/>
              <a:buChar char="§"/>
              <a:defRPr/>
            </a:pPr>
            <a:r>
              <a:rPr lang="en-US" sz="2000" dirty="0">
                <a:latin typeface="+mn-lt"/>
                <a:ea typeface="Verdana" pitchFamily="34" charset="0"/>
                <a:cs typeface="Verdana" pitchFamily="34" charset="0"/>
              </a:rPr>
              <a:t>State Juvenile Correctional Institutions (SJCI)</a:t>
            </a:r>
          </a:p>
        </p:txBody>
      </p:sp>
      <p:sp>
        <p:nvSpPr>
          <p:cNvPr id="3" name="Title 2"/>
          <p:cNvSpPr>
            <a:spLocks noGrp="1"/>
          </p:cNvSpPr>
          <p:nvPr>
            <p:ph type="ctrTitle"/>
          </p:nvPr>
        </p:nvSpPr>
        <p:spPr>
          <a:xfrm>
            <a:off x="685800" y="1106489"/>
            <a:ext cx="3200400" cy="798511"/>
          </a:xfrm>
        </p:spPr>
        <p:txBody>
          <a:bodyPr/>
          <a:lstStyle/>
          <a:p>
            <a:pPr algn="l"/>
            <a:r>
              <a:rPr lang="en-US" sz="2400" b="1" dirty="0">
                <a:solidFill>
                  <a:schemeClr val="tx1"/>
                </a:solidFill>
              </a:rPr>
              <a:t>Who reports?</a:t>
            </a: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400" dirty="0">
                <a:solidFill>
                  <a:srgbClr val="FFFFFF"/>
                </a:solidFill>
                <a:latin typeface="Arial"/>
                <a:ea typeface="Verdana" pitchFamily="34" charset="0"/>
                <a:cs typeface="Verdana" pitchFamily="34" charset="0"/>
              </a:rPr>
              <a:t>2022-23 October Student Data Set </a:t>
            </a:r>
            <a:endParaRPr lang="en-US" altLang="en-US" sz="2400" dirty="0">
              <a:solidFill>
                <a:srgbClr val="FFFFFF"/>
              </a:solidFill>
              <a:latin typeface="Verdana" pitchFamily="34" charset="0"/>
              <a:ea typeface="Verdana" pitchFamily="34" charset="0"/>
              <a:cs typeface="Verdana"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Slide Number Placeholder 3"/>
          <p:cNvSpPr>
            <a:spLocks noGrp="1"/>
          </p:cNvSpPr>
          <p:nvPr>
            <p:ph type="sldNum" sz="quarter" idx="12"/>
          </p:nvPr>
        </p:nvSpPr>
        <p:spPr>
          <a:xfrm>
            <a:off x="8686800" y="6400800"/>
            <a:ext cx="3048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366B53DF-D49B-4F06-917E-E0745D48CAB8}" type="slidenum">
              <a:rPr lang="en-US" altLang="en-US" sz="1200" smtClean="0">
                <a:latin typeface="+mj-lt"/>
                <a:ea typeface="Verdana" pitchFamily="34" charset="0"/>
                <a:cs typeface="Verdana" pitchFamily="34" charset="0"/>
              </a:rPr>
              <a:pPr eaLnBrk="1" hangingPunct="1">
                <a:spcBef>
                  <a:spcPct val="0"/>
                </a:spcBef>
                <a:buFontTx/>
                <a:buNone/>
              </a:pPr>
              <a:t>8</a:t>
            </a:fld>
            <a:endParaRPr lang="en-US" altLang="en-US" sz="1200" dirty="0">
              <a:latin typeface="+mj-lt"/>
              <a:ea typeface="Verdana" pitchFamily="34" charset="0"/>
              <a:cs typeface="Verdana" pitchFamily="34" charset="0"/>
            </a:endParaRPr>
          </a:p>
        </p:txBody>
      </p:sp>
      <p:sp>
        <p:nvSpPr>
          <p:cNvPr id="8" name="TextBox 4"/>
          <p:cNvSpPr txBox="1">
            <a:spLocks noChangeArrowheads="1"/>
          </p:cNvSpPr>
          <p:nvPr/>
        </p:nvSpPr>
        <p:spPr bwMode="auto">
          <a:xfrm>
            <a:off x="457200" y="1828800"/>
            <a:ext cx="8026400" cy="2869953"/>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lnSpc>
                <a:spcPct val="114000"/>
              </a:lnSpc>
              <a:buFont typeface="Wingdings" pitchFamily="2" charset="2"/>
              <a:buChar char="§"/>
              <a:defRPr/>
            </a:pPr>
            <a:r>
              <a:rPr lang="en-US" sz="2000" dirty="0">
                <a:latin typeface="+mn-lt"/>
                <a:ea typeface="Verdana" pitchFamily="34" charset="0"/>
                <a:cs typeface="Verdana" pitchFamily="34" charset="0"/>
              </a:rPr>
              <a:t>October Student Data Set	</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Students educated by the LEA for one or more classes on the first business day in October</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Students taught by the LEA’s teachers at an offsite location on the first business day in October</a:t>
            </a:r>
          </a:p>
          <a:p>
            <a:pPr marL="1195388" lvl="2" indent="-331788">
              <a:lnSpc>
                <a:spcPct val="114000"/>
              </a:lnSpc>
              <a:buFont typeface="Wingdings" pitchFamily="2" charset="2"/>
              <a:buChar char="§"/>
              <a:defRPr/>
            </a:pPr>
            <a:r>
              <a:rPr lang="en-US" sz="2000" dirty="0">
                <a:latin typeface="+mn-lt"/>
                <a:ea typeface="Verdana" pitchFamily="34" charset="0"/>
                <a:cs typeface="Verdana" pitchFamily="34" charset="0"/>
              </a:rPr>
              <a:t>IU-rented classroom within a SD building </a:t>
            </a:r>
            <a:r>
              <a:rPr lang="en-US" sz="2000" dirty="0">
                <a:latin typeface="+mn-lt"/>
                <a:ea typeface="Verdana" pitchFamily="34" charset="0"/>
                <a:cs typeface="Verdana" pitchFamily="34" charset="0"/>
                <a:sym typeface="Wingdings" panose="05000000000000000000" pitchFamily="2" charset="2"/>
              </a:rPr>
              <a:t> IU students</a:t>
            </a:r>
          </a:p>
          <a:p>
            <a:pPr marL="795338" lvl="1" indent="-331788">
              <a:lnSpc>
                <a:spcPct val="114000"/>
              </a:lnSpc>
              <a:buFont typeface="Wingdings" pitchFamily="2" charset="2"/>
              <a:buChar char="§"/>
              <a:defRPr/>
            </a:pPr>
            <a:r>
              <a:rPr lang="en-US" sz="2000" dirty="0">
                <a:latin typeface="+mn-lt"/>
                <a:ea typeface="Verdana" pitchFamily="34" charset="0"/>
                <a:cs typeface="Verdana" pitchFamily="34" charset="0"/>
              </a:rPr>
              <a:t>Students referred to a non-PIMS-reporting entity (at 9999)</a:t>
            </a:r>
          </a:p>
          <a:p>
            <a:pPr marL="342900" indent="-342900">
              <a:lnSpc>
                <a:spcPct val="114000"/>
              </a:lnSpc>
              <a:buFont typeface="Wingdings" pitchFamily="2" charset="2"/>
              <a:buChar char="§"/>
              <a:defRPr/>
            </a:pPr>
            <a:endParaRPr lang="en-US" sz="2000" dirty="0">
              <a:latin typeface="+mn-lt"/>
              <a:ea typeface="Verdana" pitchFamily="34" charset="0"/>
              <a:cs typeface="Verdana" pitchFamily="34" charset="0"/>
            </a:endParaRPr>
          </a:p>
        </p:txBody>
      </p:sp>
      <p:sp>
        <p:nvSpPr>
          <p:cNvPr id="7" name="Title 2"/>
          <p:cNvSpPr>
            <a:spLocks noGrp="1"/>
          </p:cNvSpPr>
          <p:nvPr>
            <p:ph type="ctrTitle"/>
          </p:nvPr>
        </p:nvSpPr>
        <p:spPr>
          <a:xfrm>
            <a:off x="457200" y="1106488"/>
            <a:ext cx="4419600" cy="798511"/>
          </a:xfrm>
        </p:spPr>
        <p:txBody>
          <a:bodyPr/>
          <a:lstStyle/>
          <a:p>
            <a:pPr algn="l"/>
            <a:r>
              <a:rPr lang="en-US" sz="2400" b="1" dirty="0">
                <a:solidFill>
                  <a:schemeClr val="tx1"/>
                </a:solidFill>
              </a:rPr>
              <a:t>What is reported?</a:t>
            </a: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0" eaLnBrk="1" hangingPunct="1">
              <a:defRPr/>
            </a:pPr>
            <a:r>
              <a:rPr lang="en-US" altLang="en-US" sz="2400" dirty="0">
                <a:solidFill>
                  <a:srgbClr val="FFFFFF"/>
                </a:solidFill>
                <a:latin typeface="Arial"/>
                <a:ea typeface="Verdana" pitchFamily="34" charset="0"/>
                <a:cs typeface="Verdana" pitchFamily="34" charset="0"/>
              </a:rPr>
              <a:t>2022-23 October Student Data Set</a:t>
            </a:r>
            <a:r>
              <a:rPr lang="en-US" altLang="en-US" sz="2400" dirty="0">
                <a:solidFill>
                  <a:srgbClr val="FFFFFF"/>
                </a:solidFill>
                <a:latin typeface="Verdana" pitchFamily="34" charset="0"/>
                <a:ea typeface="Verdana" pitchFamily="34" charset="0"/>
                <a:cs typeface="Verdana" pitchFamily="34" charset="0"/>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Slide Number Placeholder 3"/>
          <p:cNvSpPr>
            <a:spLocks noGrp="1"/>
          </p:cNvSpPr>
          <p:nvPr>
            <p:ph type="sldNum" sz="quarter" idx="12"/>
          </p:nvPr>
        </p:nvSpPr>
        <p:spPr>
          <a:xfrm>
            <a:off x="8610600" y="6400800"/>
            <a:ext cx="3810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27807C3C-827C-4598-9378-DBA3D03B8575}" type="slidenum">
              <a:rPr lang="en-US" altLang="en-US" sz="1200" smtClean="0">
                <a:solidFill>
                  <a:srgbClr val="000000"/>
                </a:solidFill>
                <a:latin typeface="Verdana" pitchFamily="34" charset="0"/>
                <a:ea typeface="Verdana" pitchFamily="34" charset="0"/>
                <a:cs typeface="Verdana" pitchFamily="34" charset="0"/>
              </a:rPr>
              <a:pPr eaLnBrk="1" hangingPunct="1">
                <a:spcBef>
                  <a:spcPct val="0"/>
                </a:spcBef>
                <a:buFontTx/>
                <a:buNone/>
              </a:pPr>
              <a:t>9</a:t>
            </a:fld>
            <a:endParaRPr lang="en-US" altLang="en-US" sz="1200" dirty="0">
              <a:solidFill>
                <a:srgbClr val="000000"/>
              </a:solidFill>
              <a:latin typeface="Verdana" pitchFamily="34" charset="0"/>
              <a:ea typeface="Verdana" pitchFamily="34" charset="0"/>
              <a:cs typeface="Verdana" pitchFamily="34" charset="0"/>
            </a:endParaRPr>
          </a:p>
        </p:txBody>
      </p:sp>
      <p:sp>
        <p:nvSpPr>
          <p:cNvPr id="8" name="TextBox 4"/>
          <p:cNvSpPr txBox="1">
            <a:spLocks noChangeArrowheads="1"/>
          </p:cNvSpPr>
          <p:nvPr/>
        </p:nvSpPr>
        <p:spPr bwMode="auto">
          <a:xfrm>
            <a:off x="457200" y="1588811"/>
            <a:ext cx="8178800" cy="4975145"/>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eaLnBrk="1" hangingPunct="1">
              <a:lnSpc>
                <a:spcPct val="114000"/>
              </a:lnSpc>
              <a:buFont typeface="Wingdings" panose="05000000000000000000" pitchFamily="2" charset="2"/>
              <a:buChar char="§"/>
              <a:defRPr/>
            </a:pPr>
            <a:r>
              <a:rPr lang="en-US" altLang="en-US" sz="2000" dirty="0">
                <a:solidFill>
                  <a:srgbClr val="000000"/>
                </a:solidFill>
                <a:ea typeface="Verdana" pitchFamily="34" charset="0"/>
                <a:cs typeface="Verdana" pitchFamily="34" charset="0"/>
              </a:rPr>
              <a:t>Community Eligibility Provision (CEP) is a reimbursement option for eligible LEAs and schools that wish to offer free meals to all children in high poverty schools without a Household Application for Free and Reduced-Price Meals.</a:t>
            </a:r>
          </a:p>
          <a:p>
            <a:pPr marL="1085850" lvl="1" indent="-342900" eaLnBrk="1" hangingPunct="1">
              <a:lnSpc>
                <a:spcPct val="114000"/>
              </a:lnSpc>
              <a:buFont typeface="Wingdings" panose="05000000000000000000" pitchFamily="2" charset="2"/>
              <a:buChar char="§"/>
              <a:defRPr/>
            </a:pPr>
            <a:r>
              <a:rPr lang="en-US" altLang="en-US" sz="2000" dirty="0">
                <a:solidFill>
                  <a:srgbClr val="000000"/>
                </a:solidFill>
                <a:ea typeface="Verdana" pitchFamily="34" charset="0"/>
                <a:cs typeface="Verdana" pitchFamily="34" charset="0"/>
              </a:rPr>
              <a:t>All students in CEP schools are to be reported as food program eligible (field 131) = F</a:t>
            </a:r>
          </a:p>
          <a:p>
            <a:pPr marL="1085850" lvl="1" indent="-342900" eaLnBrk="1" hangingPunct="1">
              <a:lnSpc>
                <a:spcPct val="114000"/>
              </a:lnSpc>
              <a:buFont typeface="Wingdings" panose="05000000000000000000" pitchFamily="2" charset="2"/>
              <a:buChar char="§"/>
              <a:defRPr/>
            </a:pPr>
            <a:r>
              <a:rPr lang="en-US" altLang="en-US" sz="2000" dirty="0">
                <a:solidFill>
                  <a:srgbClr val="000000"/>
                </a:solidFill>
                <a:ea typeface="Verdana" pitchFamily="34" charset="0"/>
                <a:cs typeface="Verdana" pitchFamily="34" charset="0"/>
              </a:rPr>
              <a:t>This does not guarantee that all students are food program participants (field 33)</a:t>
            </a:r>
          </a:p>
          <a:p>
            <a:pPr marL="1085850" lvl="1" indent="-342900" eaLnBrk="1" hangingPunct="1">
              <a:lnSpc>
                <a:spcPct val="114000"/>
              </a:lnSpc>
              <a:buFont typeface="Wingdings" panose="05000000000000000000" pitchFamily="2" charset="2"/>
              <a:buChar char="§"/>
              <a:defRPr/>
            </a:pPr>
            <a:r>
              <a:rPr lang="en-US" altLang="en-US" sz="2000" dirty="0">
                <a:solidFill>
                  <a:srgbClr val="000000"/>
                </a:solidFill>
                <a:ea typeface="Verdana" pitchFamily="34" charset="0"/>
                <a:cs typeface="Verdana" pitchFamily="34" charset="0"/>
              </a:rPr>
              <a:t>Economic disadvantaged status code (field 88) is to be determined for each individual student. Since all students are marked F for food program eligible (field 131), this cannot be used to determine economically disadvantaged status. Not all students in a CEP school are considered</a:t>
            </a:r>
            <a:br>
              <a:rPr lang="en-US" altLang="en-US" sz="2000" dirty="0">
                <a:solidFill>
                  <a:srgbClr val="000000"/>
                </a:solidFill>
                <a:ea typeface="Verdana" pitchFamily="34" charset="0"/>
                <a:cs typeface="Verdana" pitchFamily="34" charset="0"/>
              </a:rPr>
            </a:br>
            <a:r>
              <a:rPr lang="en-US" altLang="en-US" sz="2000" dirty="0">
                <a:solidFill>
                  <a:srgbClr val="000000"/>
                </a:solidFill>
                <a:ea typeface="Verdana" pitchFamily="34" charset="0"/>
                <a:cs typeface="Verdana" pitchFamily="34" charset="0"/>
              </a:rPr>
              <a:t>economically disadvantaged.</a:t>
            </a:r>
          </a:p>
        </p:txBody>
      </p:sp>
      <p:sp>
        <p:nvSpPr>
          <p:cNvPr id="7" name="Title 2"/>
          <p:cNvSpPr>
            <a:spLocks noGrp="1"/>
          </p:cNvSpPr>
          <p:nvPr>
            <p:ph type="ctrTitle"/>
          </p:nvPr>
        </p:nvSpPr>
        <p:spPr>
          <a:xfrm>
            <a:off x="457200" y="1106488"/>
            <a:ext cx="4876800" cy="649289"/>
          </a:xfrm>
        </p:spPr>
        <p:txBody>
          <a:bodyPr/>
          <a:lstStyle/>
          <a:p>
            <a:pPr algn="l"/>
            <a:r>
              <a:rPr lang="en-US" sz="2000" b="1" dirty="0">
                <a:solidFill>
                  <a:schemeClr val="tx1"/>
                </a:solidFill>
              </a:rPr>
              <a:t>Community Eligibility Provision (CEP)</a:t>
            </a:r>
          </a:p>
        </p:txBody>
      </p:sp>
      <p:sp>
        <p:nvSpPr>
          <p:cNvPr id="6150"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rgbClr val="FFFFFF"/>
                </a:solidFill>
                <a:ea typeface="Verdana" pitchFamily="34" charset="0"/>
                <a:cs typeface="Verdana" pitchFamily="34" charset="0"/>
              </a:rPr>
              <a:t>2022-23 October Student Data Set</a:t>
            </a:r>
            <a:endParaRPr lang="en-US" altLang="en-US" sz="2400" dirty="0">
              <a:solidFill>
                <a:srgbClr val="FFFFFF"/>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430632937"/>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fault Design">
  <a:themeElements>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A4E9D8B9AE294BB8664582FC3229C4" ma:contentTypeVersion="3" ma:contentTypeDescription="Create a new document." ma:contentTypeScope="" ma:versionID="cf1e4c4ca9d7da6aad23c111eea9510d">
  <xsd:schema xmlns:xsd="http://www.w3.org/2001/XMLSchema" xmlns:xs="http://www.w3.org/2001/XMLSchema" xmlns:p="http://schemas.microsoft.com/office/2006/metadata/properties" xmlns:ns1="http://schemas.microsoft.com/sharepoint/v3" xmlns:ns2="a7af8e22-4aad-4637-bdfe-8881feb25ebc" targetNamespace="http://schemas.microsoft.com/office/2006/metadata/properties" ma:root="true" ma:fieldsID="333eeef662f33d827901a6908d0661d8" ns1:_="" ns2:_="">
    <xsd:import namespace="http://schemas.microsoft.com/sharepoint/v3"/>
    <xsd:import namespace="a7af8e22-4aad-4637-bdfe-8881feb25ebc"/>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7af8e22-4aad-4637-bdfe-8881feb25eb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StartDate xmlns="http://schemas.microsoft.com/sharepoint/v3" xsi:nil="true"/>
    <PublishingExpirationDate xmlns="http://schemas.microsoft.com/sharepoint/v3" xsi:nil="true"/>
  </documentManagement>
</p:properties>
</file>

<file path=customXml/itemProps1.xml><?xml version="1.0" encoding="utf-8"?>
<ds:datastoreItem xmlns:ds="http://schemas.openxmlformats.org/officeDocument/2006/customXml" ds:itemID="{041DBBCB-24A3-4E18-8D94-A34CBF6A4871}"/>
</file>

<file path=customXml/itemProps2.xml><?xml version="1.0" encoding="utf-8"?>
<ds:datastoreItem xmlns:ds="http://schemas.openxmlformats.org/officeDocument/2006/customXml" ds:itemID="{1B1B4530-5167-4AC1-AE9E-8C1100CDB377}"/>
</file>

<file path=customXml/itemProps3.xml><?xml version="1.0" encoding="utf-8"?>
<ds:datastoreItem xmlns:ds="http://schemas.openxmlformats.org/officeDocument/2006/customXml" ds:itemID="{28C84580-DDA7-4350-BA40-A44A1B57D95D}"/>
</file>

<file path=docProps/app.xml><?xml version="1.0" encoding="utf-8"?>
<Properties xmlns="http://schemas.openxmlformats.org/officeDocument/2006/extended-properties" xmlns:vt="http://schemas.openxmlformats.org/officeDocument/2006/docPropsVTypes">
  <TotalTime>15800</TotalTime>
  <Words>8718</Words>
  <Application>Microsoft Office PowerPoint</Application>
  <PresentationFormat>On-screen Show (4:3)</PresentationFormat>
  <Paragraphs>769</Paragraphs>
  <Slides>57</Slides>
  <Notes>57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57</vt:i4>
      </vt:variant>
    </vt:vector>
  </HeadingPairs>
  <TitlesOfParts>
    <vt:vector size="63" baseType="lpstr">
      <vt:lpstr>Arial</vt:lpstr>
      <vt:lpstr>Calibri</vt:lpstr>
      <vt:lpstr>Verdana</vt:lpstr>
      <vt:lpstr>Wingdings</vt:lpstr>
      <vt:lpstr>Default Design</vt:lpstr>
      <vt:lpstr>2_Default Design</vt:lpstr>
      <vt:lpstr>Collections 1 &amp; 6 October Student  Data Set</vt:lpstr>
      <vt:lpstr>Agenda</vt:lpstr>
      <vt:lpstr>October Student Templates</vt:lpstr>
      <vt:lpstr>October Student Templates </vt:lpstr>
      <vt:lpstr>October Student Templates</vt:lpstr>
      <vt:lpstr>Who, What, Why, and  When of Data Collection </vt:lpstr>
      <vt:lpstr>Who reports?</vt:lpstr>
      <vt:lpstr>What is reported?</vt:lpstr>
      <vt:lpstr>Community Eligibility Provision (CEP)</vt:lpstr>
      <vt:lpstr>Non-CEP Schools</vt:lpstr>
      <vt:lpstr>Economic Disadvantaged Status Code (field 88)</vt:lpstr>
      <vt:lpstr>Fields 88/33/131</vt:lpstr>
      <vt:lpstr>What is reported?</vt:lpstr>
      <vt:lpstr>What is reported?</vt:lpstr>
      <vt:lpstr>What is reported?</vt:lpstr>
      <vt:lpstr>What is reported?</vt:lpstr>
      <vt:lpstr>What is reported?</vt:lpstr>
      <vt:lpstr>What is reported?</vt:lpstr>
      <vt:lpstr>What is reported?</vt:lpstr>
      <vt:lpstr>Reporting Student Gender (field 15) and Gender Identy (field 225)</vt:lpstr>
      <vt:lpstr>Why is it reported?</vt:lpstr>
      <vt:lpstr>When is it reported?</vt:lpstr>
      <vt:lpstr>PIMS Reports</vt:lpstr>
      <vt:lpstr>PIMS Reports should ALWAYS be run “in the background” </vt:lpstr>
      <vt:lpstr>PIMS Validation Reports</vt:lpstr>
      <vt:lpstr>PIMS Production Reports</vt:lpstr>
      <vt:lpstr>PIMS Production Reports</vt:lpstr>
      <vt:lpstr>PIMS Production Reports</vt:lpstr>
      <vt:lpstr>LEA Profile and ACS</vt:lpstr>
      <vt:lpstr>What’s New in 2022-23? </vt:lpstr>
      <vt:lpstr>New/Updates for 2022-23</vt:lpstr>
      <vt:lpstr>New/Updates for 2022-23</vt:lpstr>
      <vt:lpstr>New/Updates for 2022-23</vt:lpstr>
      <vt:lpstr>New/Updates for 2022-23</vt:lpstr>
      <vt:lpstr>Template Rules</vt:lpstr>
      <vt:lpstr>Common Errors</vt:lpstr>
      <vt:lpstr>Common Errors: Key Fields</vt:lpstr>
      <vt:lpstr>Common Errors: Student Template</vt:lpstr>
      <vt:lpstr>Common Errors: Student Template</vt:lpstr>
      <vt:lpstr>Common Errors: Student Template</vt:lpstr>
      <vt:lpstr>Common Errors: School Enrollment Template</vt:lpstr>
      <vt:lpstr>Common Errors: School Enrollment Template</vt:lpstr>
      <vt:lpstr>Common Errors: School Enrollment Template</vt:lpstr>
      <vt:lpstr>Common Errors: School Enrollment Tempalte</vt:lpstr>
      <vt:lpstr>Data Quality Engine Rules</vt:lpstr>
      <vt:lpstr>Data Quality Engine (DQE)</vt:lpstr>
      <vt:lpstr>Data Quality Engine Rules – File Manager</vt:lpstr>
      <vt:lpstr>Data Quality Engine Rules – Batch Manager</vt:lpstr>
      <vt:lpstr>Answers to  Frequently Asked Questions</vt:lpstr>
      <vt:lpstr>Student and Student Snapshot Template</vt:lpstr>
      <vt:lpstr>Student and Student Snapshot Template</vt:lpstr>
      <vt:lpstr>Student and Student Snapshot Template</vt:lpstr>
      <vt:lpstr>Student and Student Snapshot Template</vt:lpstr>
      <vt:lpstr>Student and Student Snapshot Template</vt:lpstr>
      <vt:lpstr>Contact Information</vt:lpstr>
      <vt:lpstr>Contact Information</vt:lpstr>
      <vt:lpstr>For more information</vt:lpstr>
    </vt:vector>
  </TitlesOfParts>
  <Company>Office of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October Student PowerPoint Presentation</dc:title>
  <dc:creator>aforsman</dc:creator>
  <cp:lastModifiedBy>Henry, Rachel</cp:lastModifiedBy>
  <cp:revision>447</cp:revision>
  <cp:lastPrinted>2019-07-17T15:26:19Z</cp:lastPrinted>
  <dcterms:created xsi:type="dcterms:W3CDTF">2011-11-29T20:35:02Z</dcterms:created>
  <dcterms:modified xsi:type="dcterms:W3CDTF">2022-08-29T12:44:03Z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0x01010063A4E9D8B9AE294BB8664582FC3229C4</vt:lpwstr>
  </property>
</Properties>
</file>