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2"/>
  </p:notesMasterIdLst>
  <p:sldIdLst>
    <p:sldId id="256" r:id="rId5"/>
    <p:sldId id="257" r:id="rId6"/>
    <p:sldId id="287" r:id="rId7"/>
    <p:sldId id="261" r:id="rId8"/>
    <p:sldId id="260" r:id="rId9"/>
    <p:sldId id="280" r:id="rId10"/>
    <p:sldId id="282" r:id="rId11"/>
    <p:sldId id="281" r:id="rId12"/>
    <p:sldId id="262" r:id="rId13"/>
    <p:sldId id="263" r:id="rId14"/>
    <p:sldId id="286" r:id="rId15"/>
    <p:sldId id="288" r:id="rId16"/>
    <p:sldId id="264" r:id="rId17"/>
    <p:sldId id="259" r:id="rId18"/>
    <p:sldId id="289" r:id="rId19"/>
    <p:sldId id="285" r:id="rId20"/>
    <p:sldId id="301" r:id="rId21"/>
    <p:sldId id="297" r:id="rId22"/>
    <p:sldId id="284" r:id="rId23"/>
    <p:sldId id="270" r:id="rId24"/>
    <p:sldId id="298" r:id="rId25"/>
    <p:sldId id="299" r:id="rId26"/>
    <p:sldId id="300" r:id="rId27"/>
    <p:sldId id="290" r:id="rId28"/>
    <p:sldId id="295" r:id="rId29"/>
    <p:sldId id="269" r:id="rId30"/>
    <p:sldId id="271" r:id="rId31"/>
    <p:sldId id="291" r:id="rId32"/>
    <p:sldId id="267" r:id="rId33"/>
    <p:sldId id="268" r:id="rId34"/>
    <p:sldId id="272" r:id="rId35"/>
    <p:sldId id="275" r:id="rId36"/>
    <p:sldId id="294" r:id="rId37"/>
    <p:sldId id="292" r:id="rId38"/>
    <p:sldId id="293" r:id="rId39"/>
    <p:sldId id="296" r:id="rId40"/>
    <p:sldId id="25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4673" autoAdjust="0"/>
  </p:normalViewPr>
  <p:slideViewPr>
    <p:cSldViewPr>
      <p:cViewPr varScale="1">
        <p:scale>
          <a:sx n="105" d="100"/>
          <a:sy n="105" d="100"/>
        </p:scale>
        <p:origin x="18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EBFCE-E1AD-4C66-8436-2B854631725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DDAA2-1C43-4F84-BCB8-BB799C3B5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7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to today’s webinar!  We will be discussing the changes in the test sessions for PSSA and Keystone assessments.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12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37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E2B88-E3E9-AC95-490B-E592D31BF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CC21BC-CCDC-EF6B-9D0B-EF82D3C31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051305-8E2B-30E6-0047-F808DE9AD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 fields are on the Student Template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E807B-473E-1A9B-FE21-C693AE1981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07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24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with a “I” will still be sent to testing vendor.</a:t>
            </a:r>
          </a:p>
          <a:p>
            <a:r>
              <a:rPr lang="en-US" dirty="0"/>
              <a:t>Go over the possibility of PSSA with an “I”, not creating test sessions, but will still send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34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17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3D97C-75B0-4411-4428-882F6C5D2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1AA6BC-A709-33ED-2A3D-121771FBB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C1A63A-3B54-731B-0004-598853CD91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182A4-6D7A-675C-BEEA-BF586F73DD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03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 parameters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Valid school enrollment on the selected date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 Status not S or J – from Appendix AL – S – Grads between dates of July 1 and Sept 30,  J – Incorrectly reported, but cannot be deleted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Grades 3 – 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Special Education field is NOT 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PSSA/PASA Assessment field is not 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Highlighted portion in red is the Test Session Name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circled yellow is the name of the test session from what was in Student template field 13 – homeroom field.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test sessions can be edited, changed, overwritten within DRC’s </a:t>
            </a:r>
            <a:r>
              <a:rPr lang="en-US" dirty="0" err="1"/>
              <a:t>eDirect</a:t>
            </a:r>
            <a:r>
              <a:rPr lang="en-US" dirty="0"/>
              <a:t> system.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36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24A5C-9F9E-2232-BFBE-356105A26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4EF006-DCB4-E06C-A705-D92B6282B5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02EA0-6B44-66A6-801B-76F73553D4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 parameters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Valid school enrollment on the selected date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 Status not S or J – from Appendix AL – S – Grads between dates of July 1 and Sept 30,  J – Incorrectly reported, but cannot be deleted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Grades 3 – 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Special Education field is NOT 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PSSA/PASA Assessment field is not 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Highlighted portion in red is the Test Session Name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circled yellow is the name of the test session from what was in Student template field 13 – homeroom field.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test sessions can be edited, changed, overwritten within DRC’s </a:t>
            </a:r>
            <a:r>
              <a:rPr lang="en-US" dirty="0" err="1"/>
              <a:t>eDirect</a:t>
            </a:r>
            <a:r>
              <a:rPr lang="en-US" dirty="0"/>
              <a:t> system.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BF64E-1633-71D6-A1BA-80A345D57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30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0ADB1-51D3-4430-6E56-490B2A4A1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CAD9E4-5AA7-EA1B-F05E-AFB45EADBA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ACD6DD-EC10-6D85-19C6-A7ED9AD52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 parameters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Valid school enrollment on the selected date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 Status not S or J – from Appendix AL – S – Grads between dates of July 1 and Sept 30,  J – Incorrectly reported, but cannot be deleted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Grades 3 – 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Special Education field is NOT 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PSSA/PASA Assessment field is not 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Highlighted portion in red is the Test Session Name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circled yellow is the name of the test session from what was in Student template field 13 – homeroom field.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test sessions can be edited, changed, overwritten within DRC’s </a:t>
            </a:r>
            <a:r>
              <a:rPr lang="en-US" dirty="0" err="1"/>
              <a:t>eDirect</a:t>
            </a:r>
            <a:r>
              <a:rPr lang="en-US" dirty="0"/>
              <a:t> system.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2D442-C446-5C79-3665-B7EDDDE4C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28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C5F45-EAE8-BBF4-4170-356AEF01A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712BFB-7808-3409-F277-8264AD662D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3FA29D-F727-B635-E2C8-7E2FFA9E7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 parameters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Valid school enrollment on the selected date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 Status not S or J – from Appendix AL – S – Grads between dates of July 1 and Sept 30,  J – Incorrectly reported, but cannot be deleted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Grades 3 – 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Special Education field is NOT 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PSSA/PASA Assessment field is not 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Highlighted portion in red is the Test Session Name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circled yellow is the name of the test session from what was in Student template field 13 – homeroom field.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test sessions can be edited, changed, overwritten within DRC’s </a:t>
            </a:r>
            <a:r>
              <a:rPr lang="en-US" dirty="0" err="1"/>
              <a:t>eDirect</a:t>
            </a:r>
            <a:r>
              <a:rPr lang="en-US" dirty="0"/>
              <a:t> system.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9589A-570B-66CC-C643-426C8D6113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76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on how report will display – if it will be complete with PSSA B and I from 212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00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value in fields 214-216 – depending on the assessment will determine if a test session or how many test sessions are created.</a:t>
            </a:r>
          </a:p>
          <a:p>
            <a:r>
              <a:rPr lang="en-US" dirty="0"/>
              <a:t>A value of 0 does not create any test sessions</a:t>
            </a:r>
          </a:p>
          <a:p>
            <a:r>
              <a:rPr lang="en-US" dirty="0"/>
              <a:t>The test session name is based on what is in field 13 – homeroom field</a:t>
            </a:r>
          </a:p>
          <a:p>
            <a:endParaRPr lang="en-US" dirty="0"/>
          </a:p>
          <a:p>
            <a:r>
              <a:rPr lang="en-US" dirty="0"/>
              <a:t>The homeroom field is an updateable field, meaning it can be changed before and after snapshots if you want to name a specific test session and then return the field to the home room number/name</a:t>
            </a:r>
          </a:p>
          <a:p>
            <a:r>
              <a:rPr lang="en-US" dirty="0"/>
              <a:t>As with PSSA, the test sessions can be updated, edited, deleted, overwritten in </a:t>
            </a:r>
            <a:r>
              <a:rPr lang="en-US" dirty="0" err="1"/>
              <a:t>eDirect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81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 Parameters: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Valid school enrollment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 Status not S or J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Grade 3-12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Special Education field is NOT 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Assessment Value ‘0’ excluded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Same information as in the PSSA test session report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7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9438F-3F08-63AC-DD96-5BF73E96F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533D2E-6CB5-D0A5-349C-1787B22FC1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10F5A-51C7-5957-E0F6-483C8B614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 Parameters: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Valid school enrollment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 Status not S or J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Grade 3-12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Special Education field is NOT 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Assessment Value ‘0’ excluded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Same information as in the PSSA test session report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19429-5529-BFEC-C61C-DBBEC49479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05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5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DDAA2-1C43-4F84-BCB8-BB799C3B521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21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630A-B4C6-440D-8DFA-092D64E442B8}" type="datetime1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1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BFCA-7A7C-4191-8BC8-370AEEE02C16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6EB9F-620D-4745-B0DC-239369A89773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7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0D5E9-816A-404D-95C5-1BCCD4E30359}" type="datetime1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8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4DF-3504-4A5A-ACA1-B091F23F45D1}" type="datetime1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9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F1-C86A-40F8-B29C-18DAE3D14AAE}" type="datetime1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58EE-A39A-4E93-949A-DFFC70D6E94B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Click to edit title </a:t>
            </a:r>
          </a:p>
        </p:txBody>
      </p:sp>
    </p:spTree>
    <p:extLst>
      <p:ext uri="{BB962C8B-B14F-4D97-AF65-F5344CB8AC3E}">
        <p14:creationId xmlns:p14="http://schemas.microsoft.com/office/powerpoint/2010/main" val="206465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FC4D-F93B-431C-B876-5FCBBC91611E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1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8029-EA98-428C-9C94-99DDD0A03049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2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F0A0D-70E5-4974-AD90-8DA8B9AC48B2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0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296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0341-FC7F-406E-BA30-1FF03FFEEBCF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C5762-CF65-4775-9966-A58D40CC61B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Pennsylvania Department of Education Logo">
            <a:extLst>
              <a:ext uri="{FF2B5EF4-FFF2-40B4-BE49-F238E27FC236}">
                <a16:creationId xmlns:a16="http://schemas.microsoft.com/office/drawing/2014/main" id="{0CD1C4D6-D900-70A3-5D19-2FF0B0709CA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6297852" y="5849714"/>
            <a:ext cx="2401888" cy="38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173038" indent="0"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pa.gov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Assessment Test Session Fields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Changes to the creation of test sessions for PSSA and Keystone Assessments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6293612"/>
            <a:ext cx="2133600" cy="365125"/>
          </a:xfrm>
        </p:spPr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34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Session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Goals for today: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Review the new Test Session Name fields on the Student template.</a:t>
            </a:r>
          </a:p>
          <a:p>
            <a:pPr lvl="1"/>
            <a:r>
              <a:rPr lang="en-US" sz="2000" dirty="0"/>
              <a:t>Go over the changes related to the fields.</a:t>
            </a:r>
          </a:p>
          <a:p>
            <a:pPr lvl="1"/>
            <a:r>
              <a:rPr lang="en-US" sz="2000" dirty="0"/>
              <a:t>Discuss when test sessions will be created.</a:t>
            </a:r>
          </a:p>
          <a:p>
            <a:pPr lvl="1"/>
            <a:r>
              <a:rPr lang="en-US" sz="2000" dirty="0"/>
              <a:t>Look at the reports affected.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83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82B3A-AE4A-CD45-3D3D-821A83E44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A7558-4DA7-C4DB-7BB9-AF7B5CEF7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Session Webinar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0E812-30B0-5396-7CBB-32E45D728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Changes for 2026-27 School Year: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The Homeroom field (field 13) will </a:t>
            </a:r>
            <a:r>
              <a:rPr lang="en-US" sz="2000" b="1" i="1" dirty="0"/>
              <a:t>not</a:t>
            </a:r>
            <a:r>
              <a:rPr lang="en-US" sz="2000" dirty="0"/>
              <a:t> be used for Test Session creation.</a:t>
            </a:r>
          </a:p>
          <a:p>
            <a:pPr lvl="1"/>
            <a:r>
              <a:rPr lang="en-US" sz="2000" dirty="0"/>
              <a:t>Three new fields have been created specifically for naming the assessment test sessions.</a:t>
            </a:r>
          </a:p>
          <a:p>
            <a:pPr lvl="1"/>
            <a:r>
              <a:rPr lang="en-US" sz="2000" dirty="0"/>
              <a:t>Winter Keystone Assessment will be online.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6230A-EFA9-0F37-AC88-5FE799D98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EDC3B-B935-F737-3623-B2FA89460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5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DE055-9D0B-6670-B635-AC25A1C5F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FDECB-A226-76B5-76A8-5CF24860A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Not Changing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E207-5E83-EC3A-3878-BFEA50181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7426"/>
            <a:ext cx="8229600" cy="4525963"/>
          </a:xfrm>
        </p:spPr>
        <p:txBody>
          <a:bodyPr>
            <a:normAutofit/>
          </a:bodyPr>
          <a:lstStyle/>
          <a:p>
            <a:r>
              <a:rPr lang="en-US" sz="2200" dirty="0"/>
              <a:t>Test session files will still be sent to the testing vendor for PSSA and Keystones.</a:t>
            </a:r>
          </a:p>
          <a:p>
            <a:r>
              <a:rPr lang="en-US" sz="2200" dirty="0"/>
              <a:t>Separate Student files will also still be sent.</a:t>
            </a:r>
          </a:p>
          <a:p>
            <a:r>
              <a:rPr lang="en-US" sz="2200" dirty="0"/>
              <a:t>PIMS test session names can be updated.</a:t>
            </a:r>
          </a:p>
          <a:p>
            <a:r>
              <a:rPr lang="en-US" sz="2200" dirty="0"/>
              <a:t>Still have the option to not have test session created for Keystone assessments.</a:t>
            </a:r>
          </a:p>
          <a:p>
            <a:r>
              <a:rPr lang="en-US" sz="2200" dirty="0"/>
              <a:t>Test sessions can still be changed, deleted, edited, created within the testing vendor’s system.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13D2A-C76A-6D08-9A96-F3970EC0F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8AA56-C3DC-05B7-95C8-AE9AA7D60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69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3FC54-B79D-FE73-EB9F-0AA48A4A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AB0B0-A1E1-E102-AAA9-E61C28430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Test Session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90A10-DA01-8D49-7B18-6439AA656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Three new fields were added to the Student Template: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800" dirty="0"/>
              <a:t>Field 228 – ELA Assessment Test Session Name</a:t>
            </a:r>
          </a:p>
          <a:p>
            <a:r>
              <a:rPr lang="en-US" sz="2800" dirty="0"/>
              <a:t>Field 229 – Math Assessment Test Session Name</a:t>
            </a:r>
          </a:p>
          <a:p>
            <a:r>
              <a:rPr lang="en-US" sz="2800" dirty="0"/>
              <a:t>Field 230 – Science Assessment Test Session Name</a:t>
            </a:r>
          </a:p>
          <a:p>
            <a:pPr marL="0" indent="0" algn="ctr">
              <a:buNone/>
            </a:pPr>
            <a:r>
              <a:rPr lang="en-US" sz="2800" dirty="0"/>
              <a:t>(Page 181, 182 in PIMS Manual Vol. 1)</a:t>
            </a:r>
          </a:p>
          <a:p>
            <a:endParaRPr lang="en-US" sz="2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266ED-65A8-424C-F647-DEBCF502C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F92A6-9065-4FEC-F9BF-F9C24DBD0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73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20987-58FF-1CC1-4F75-D8D82636F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C00F5-26DC-F529-04D8-6AF1D4E15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Session Specifics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B2584-A23E-8533-3F2F-F007A7F96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71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Each field is a 20-character alpha numeric field.</a:t>
            </a:r>
          </a:p>
          <a:p>
            <a:r>
              <a:rPr lang="en-US" dirty="0"/>
              <a:t>Special characters allowed: /  (  )  .  -  _</a:t>
            </a:r>
          </a:p>
          <a:p>
            <a:r>
              <a:rPr lang="en-US" dirty="0"/>
              <a:t>Spaces are allowed between words</a:t>
            </a:r>
          </a:p>
          <a:p>
            <a:r>
              <a:rPr lang="en-US" dirty="0"/>
              <a:t>They are updateable</a:t>
            </a:r>
          </a:p>
          <a:p>
            <a:r>
              <a:rPr lang="en-US" dirty="0"/>
              <a:t>They will be used for both PSSA and Keystone assessments</a:t>
            </a:r>
          </a:p>
          <a:p>
            <a:r>
              <a:rPr lang="en-US" dirty="0"/>
              <a:t>The fields are Conditionally Required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CB34D-8E7D-CB5F-8A83-71FCE054C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4B3D1-6EE4-7486-4975-AFCCB5109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972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8C37F-BE0A-B762-EFFA-1A53F5AD8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B2AD8-D501-45C0-74F5-E57365BC4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to Test Session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46F01-0E18-1704-DBD6-CF11E8126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Test Session fields are used in conjunction with:</a:t>
            </a:r>
          </a:p>
          <a:p>
            <a:endParaRPr lang="en-US" sz="2800" u="sng" dirty="0"/>
          </a:p>
          <a:p>
            <a:r>
              <a:rPr lang="en-US" sz="2800" dirty="0"/>
              <a:t>Field 212 – PSSA/PASA Assessment </a:t>
            </a:r>
          </a:p>
          <a:p>
            <a:r>
              <a:rPr lang="en-US" sz="2800" dirty="0"/>
              <a:t>Field 214 – Keystone Winter Assessment </a:t>
            </a:r>
          </a:p>
          <a:p>
            <a:r>
              <a:rPr lang="en-US" sz="2800" dirty="0"/>
              <a:t>Field 215 – Keystone Spring Assessment </a:t>
            </a:r>
          </a:p>
          <a:p>
            <a:r>
              <a:rPr lang="en-US" sz="2800" dirty="0"/>
              <a:t>Field 216 – Keystone Summer Assessment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D89145-881C-903F-4CC6-0BB8586E3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DE2D1-7BC3-948B-97BA-DD021977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4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D045C-3336-9391-7159-C44970EA3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A1833-6D45-3A51-A65F-A2CFB165F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Conditionally Required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12AD2-353A-3CFF-99D8-9A72AFE81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AE34B-C339-5D84-98D4-23737E0B9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8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8FE299-C6CB-F104-899B-E4F967645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field 212 – PSSA/PASA Assessment = “B”, then the Assessment Test Session Name field will be required.</a:t>
            </a:r>
          </a:p>
          <a:p>
            <a:endParaRPr lang="en-US" dirty="0"/>
          </a:p>
          <a:p>
            <a:r>
              <a:rPr lang="en-US" dirty="0"/>
              <a:t>If field 214-216 – Keystone Assessment = “1-7”, then the Assessment Test Session Name field will be required.</a:t>
            </a:r>
          </a:p>
        </p:txBody>
      </p:sp>
    </p:spTree>
    <p:extLst>
      <p:ext uri="{BB962C8B-B14F-4D97-AF65-F5344CB8AC3E}">
        <p14:creationId xmlns:p14="http://schemas.microsoft.com/office/powerpoint/2010/main" val="3943548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7B5FE-C07A-C85D-8BDE-42D89DF1C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09CB-83C1-DAFE-9A71-EA0BA45C3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PSSA Test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B5464-B88A-FADD-2A03-C8088BCEE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dirty="0"/>
              <a:t>When field 212 = “B”, then the student’s grade is checked.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For students in grades 3, 4, 6, 7 then the following are required:</a:t>
            </a:r>
          </a:p>
          <a:p>
            <a:pPr lvl="3"/>
            <a:r>
              <a:rPr lang="en-US" dirty="0"/>
              <a:t>Field 228 – ELA Assessment Test Session Name field</a:t>
            </a:r>
          </a:p>
          <a:p>
            <a:pPr lvl="3"/>
            <a:r>
              <a:rPr lang="en-US" dirty="0"/>
              <a:t>Field 229 – Math Assessment Test Session Name field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For students in grades 5, 8 then the following are required:</a:t>
            </a:r>
          </a:p>
          <a:p>
            <a:pPr lvl="3"/>
            <a:r>
              <a:rPr lang="en-US" dirty="0"/>
              <a:t>Field 228 – ELA Assessment Test Session Name field</a:t>
            </a:r>
          </a:p>
          <a:p>
            <a:pPr lvl="3"/>
            <a:r>
              <a:rPr lang="en-US" dirty="0"/>
              <a:t>Field 229 – Math Assessment Test Session Name field</a:t>
            </a:r>
          </a:p>
          <a:p>
            <a:pPr lvl="3"/>
            <a:r>
              <a:rPr lang="en-US" dirty="0"/>
              <a:t>Field 230 – Science Assessment Test Session Name field</a:t>
            </a:r>
          </a:p>
          <a:p>
            <a:pPr lvl="3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B28BB-484F-4947-9932-D980728C6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8FC1F-AECD-7150-F6FB-1E0B2F215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51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4D61F-30B8-67F6-6AC7-19ECEFE16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F490C-6BE1-58F9-63A1-5EEC44DC9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PSSA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144B0-52BA-0507-DFD4-85D7BDD37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in the 4</a:t>
            </a:r>
            <a:r>
              <a:rPr lang="en-US" baseline="30000" dirty="0"/>
              <a:t>th</a:t>
            </a:r>
            <a:r>
              <a:rPr lang="en-US" dirty="0"/>
              <a:t> grade, with a “B” in field 212.</a:t>
            </a:r>
          </a:p>
          <a:p>
            <a:r>
              <a:rPr lang="en-US" dirty="0"/>
              <a:t>Then the following fields are required:</a:t>
            </a:r>
          </a:p>
          <a:p>
            <a:pPr lvl="1"/>
            <a:r>
              <a:rPr lang="en-US" dirty="0"/>
              <a:t>Field 228: ELA Assessment Test Session Name</a:t>
            </a:r>
          </a:p>
          <a:p>
            <a:pPr lvl="1"/>
            <a:r>
              <a:rPr lang="en-US" dirty="0"/>
              <a:t>Field 229: Math Assessment Test Session Name</a:t>
            </a:r>
          </a:p>
          <a:p>
            <a:pPr marL="457200" lvl="1" indent="0">
              <a:buNone/>
            </a:pPr>
            <a:r>
              <a:rPr lang="en-US" dirty="0"/>
              <a:t>* Different information can be in each test session field.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EF4C3-7F98-BE7A-571B-11148D2F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278564"/>
            <a:ext cx="2209800" cy="442912"/>
          </a:xfrm>
        </p:spPr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0CD8A-26EB-E557-4F8A-9DB5FCF54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17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5B47C-B54C-0CA6-7705-BEB541B0E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E7473-B4BE-145D-1986-FF9C1D377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PSSA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D1C0E-CB81-0CEE-D9B4-043FDED63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Coding students in Field 212 with “I” – not participating:</a:t>
            </a:r>
          </a:p>
          <a:p>
            <a:pPr lvl="1"/>
            <a:r>
              <a:rPr lang="en-US" dirty="0"/>
              <a:t>Students grades 3-8 with an “I” in field 212 will still be sent to the testing vendor.</a:t>
            </a:r>
          </a:p>
          <a:p>
            <a:pPr lvl="1"/>
            <a:r>
              <a:rPr lang="en-US" dirty="0"/>
              <a:t>The Test Session Name fields would not be required.</a:t>
            </a:r>
          </a:p>
          <a:p>
            <a:pPr lvl="1"/>
            <a:r>
              <a:rPr lang="en-US" dirty="0"/>
              <a:t>The PSSA Assessment Subgroup ACS – </a:t>
            </a:r>
            <a:r>
              <a:rPr lang="en-US" dirty="0" err="1"/>
              <a:t>Precodes</a:t>
            </a:r>
            <a:r>
              <a:rPr lang="en-US" dirty="0"/>
              <a:t> will count both students coded with “B” and “I” in field 212.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56B4E-D3F7-52D3-8449-5AB071771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6B260-0724-79F4-E2B2-E9AD8B3A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518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ADEAD-C650-2108-E80B-73DCD8750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6F081-C896-BD75-B247-1442A471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PSSA Coding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FBF28-9AF8-0E1F-55F9-F7019842D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Coding students in Field 212 with “A” – PASA.</a:t>
            </a:r>
          </a:p>
          <a:p>
            <a:pPr lvl="1"/>
            <a:r>
              <a:rPr lang="en-US" dirty="0"/>
              <a:t>Students grades 3-8 with an “A” in field 212 will not be sent to the testing vendor.</a:t>
            </a:r>
          </a:p>
          <a:p>
            <a:pPr lvl="1"/>
            <a:r>
              <a:rPr lang="en-US" dirty="0"/>
              <a:t>Will not require test session names.</a:t>
            </a:r>
            <a:endParaRPr lang="en-U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847771-8DCD-5481-3B01-FBFBE4B55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917A-5B73-F0EB-BD2E-CBF797A7F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72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30E0B-D791-8FF8-3BDE-E6926DD91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2E948-D0A3-C3F0-CEF7-C09361CF6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PSSA Test Session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32341-96C7-0AC9-BF30-CE58F8997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Test Session Files - PSSA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PSSA Test Sessions – All Students in grades 3-8</a:t>
            </a:r>
          </a:p>
          <a:p>
            <a:pPr lvl="1"/>
            <a:r>
              <a:rPr lang="en-US" dirty="0"/>
              <a:t>Sent after an internal snapshot: </a:t>
            </a:r>
          </a:p>
          <a:p>
            <a:pPr lvl="2"/>
            <a:r>
              <a:rPr lang="en-US" dirty="0"/>
              <a:t>PSSA Test Sessions on </a:t>
            </a:r>
            <a:r>
              <a:rPr lang="en-US" b="1" i="1" dirty="0">
                <a:solidFill>
                  <a:srgbClr val="FF0000"/>
                </a:solidFill>
              </a:rPr>
              <a:t>March 17, 2027</a:t>
            </a:r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075F37-CAB5-6DA5-9849-AC88B8BE1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44E34-3EB0-1132-56FE-50978CCB9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0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02FF0-2D49-7DE5-B93D-E6EB49FC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A9666-816E-F1A5-D9BA-52FF8192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Test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0C8F4-2311-0220-6F0A-26C2B598D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678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fields 214-216 are populated with (1-7):</a:t>
            </a:r>
          </a:p>
          <a:p>
            <a:pPr marL="0" indent="0">
              <a:buNone/>
            </a:pPr>
            <a:r>
              <a:rPr lang="en-US" sz="2000" dirty="0"/>
              <a:t>Values:</a:t>
            </a:r>
          </a:p>
          <a:p>
            <a:r>
              <a:rPr lang="en-US" sz="2000" b="1" dirty="0"/>
              <a:t>1</a:t>
            </a:r>
            <a:r>
              <a:rPr lang="en-US" sz="2000" dirty="0"/>
              <a:t> – </a:t>
            </a:r>
            <a:r>
              <a:rPr lang="en-US" sz="2000" dirty="0">
                <a:solidFill>
                  <a:srgbClr val="00B050"/>
                </a:solidFill>
              </a:rPr>
              <a:t>KALG</a:t>
            </a:r>
            <a:r>
              <a:rPr lang="en-US" sz="2000" dirty="0"/>
              <a:t> - Math Assessment Test Session Name</a:t>
            </a:r>
          </a:p>
          <a:p>
            <a:r>
              <a:rPr lang="en-US" sz="2000" b="1" dirty="0"/>
              <a:t>2</a:t>
            </a:r>
            <a:r>
              <a:rPr lang="en-US" sz="2000" dirty="0"/>
              <a:t> – </a:t>
            </a:r>
            <a:r>
              <a:rPr lang="en-US" sz="2000" dirty="0">
                <a:solidFill>
                  <a:srgbClr val="0070C0"/>
                </a:solidFill>
              </a:rPr>
              <a:t>KBIO</a:t>
            </a:r>
            <a:r>
              <a:rPr lang="en-US" sz="2000" dirty="0"/>
              <a:t> – Science Assessment Test Session Name</a:t>
            </a:r>
          </a:p>
          <a:p>
            <a:r>
              <a:rPr lang="en-US" sz="2000" b="1" dirty="0"/>
              <a:t>3</a:t>
            </a:r>
            <a:r>
              <a:rPr lang="en-US" sz="2000" dirty="0"/>
              <a:t> – </a:t>
            </a:r>
            <a:r>
              <a:rPr lang="en-US" sz="2000" dirty="0">
                <a:solidFill>
                  <a:srgbClr val="00B050"/>
                </a:solidFill>
              </a:rPr>
              <a:t>KALG</a:t>
            </a:r>
            <a:r>
              <a:rPr lang="en-US" sz="2000" dirty="0"/>
              <a:t> &amp; </a:t>
            </a:r>
            <a:r>
              <a:rPr lang="en-US" sz="2000" dirty="0">
                <a:solidFill>
                  <a:srgbClr val="0070C0"/>
                </a:solidFill>
              </a:rPr>
              <a:t>KBIO</a:t>
            </a:r>
            <a:r>
              <a:rPr lang="en-US" sz="2000" dirty="0"/>
              <a:t> – Math AND Science Assessment Test Session Name</a:t>
            </a:r>
          </a:p>
          <a:p>
            <a:r>
              <a:rPr lang="en-US" sz="2000" b="1" dirty="0"/>
              <a:t>4</a:t>
            </a:r>
            <a:r>
              <a:rPr lang="en-US" sz="2000" dirty="0"/>
              <a:t> – </a:t>
            </a:r>
            <a:r>
              <a:rPr lang="en-US" sz="2000" dirty="0">
                <a:solidFill>
                  <a:srgbClr val="7030A0"/>
                </a:solidFill>
              </a:rPr>
              <a:t>KLIT</a:t>
            </a:r>
            <a:r>
              <a:rPr lang="en-US" sz="2000" dirty="0"/>
              <a:t> – ELA Assessment Test Session Name</a:t>
            </a:r>
          </a:p>
          <a:p>
            <a:r>
              <a:rPr lang="en-US" sz="2000" b="1" dirty="0"/>
              <a:t>5</a:t>
            </a:r>
            <a:r>
              <a:rPr lang="en-US" sz="2000" dirty="0"/>
              <a:t> – </a:t>
            </a:r>
            <a:r>
              <a:rPr lang="en-US" sz="2000" dirty="0">
                <a:solidFill>
                  <a:srgbClr val="00B050"/>
                </a:solidFill>
              </a:rPr>
              <a:t>KALG</a:t>
            </a:r>
            <a:r>
              <a:rPr lang="en-US" sz="2000" dirty="0"/>
              <a:t> &amp; </a:t>
            </a:r>
            <a:r>
              <a:rPr lang="en-US" sz="2000" dirty="0">
                <a:solidFill>
                  <a:srgbClr val="7030A0"/>
                </a:solidFill>
              </a:rPr>
              <a:t>KLIT</a:t>
            </a:r>
            <a:r>
              <a:rPr lang="en-US" sz="2000" dirty="0"/>
              <a:t> – Math AND ELA Assessment Test Session Name</a:t>
            </a:r>
          </a:p>
          <a:p>
            <a:r>
              <a:rPr lang="en-US" sz="2000" b="1" dirty="0"/>
              <a:t>6</a:t>
            </a:r>
            <a:r>
              <a:rPr lang="en-US" sz="2000" dirty="0"/>
              <a:t> – </a:t>
            </a:r>
            <a:r>
              <a:rPr lang="en-US" sz="2000" dirty="0">
                <a:solidFill>
                  <a:srgbClr val="0070C0"/>
                </a:solidFill>
              </a:rPr>
              <a:t>KBIO</a:t>
            </a:r>
            <a:r>
              <a:rPr lang="en-US" sz="2000" dirty="0"/>
              <a:t> &amp; </a:t>
            </a:r>
            <a:r>
              <a:rPr lang="en-US" sz="2000" dirty="0">
                <a:solidFill>
                  <a:srgbClr val="7030A0"/>
                </a:solidFill>
              </a:rPr>
              <a:t>KLIT</a:t>
            </a:r>
            <a:r>
              <a:rPr lang="en-US" sz="2000" dirty="0"/>
              <a:t> – Science AND ELA Assessment Test Session Name</a:t>
            </a:r>
          </a:p>
          <a:p>
            <a:r>
              <a:rPr lang="en-US" sz="2000" b="1" dirty="0"/>
              <a:t>7</a:t>
            </a:r>
            <a:r>
              <a:rPr lang="en-US" sz="2000" dirty="0"/>
              <a:t> – </a:t>
            </a:r>
            <a:r>
              <a:rPr lang="en-US" sz="2000" dirty="0">
                <a:solidFill>
                  <a:srgbClr val="00B050"/>
                </a:solidFill>
              </a:rPr>
              <a:t>KALG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70C0"/>
                </a:solidFill>
              </a:rPr>
              <a:t>KBIO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7030A0"/>
                </a:solidFill>
              </a:rPr>
              <a:t>KLIT</a:t>
            </a:r>
            <a:r>
              <a:rPr lang="en-US" sz="2000" dirty="0"/>
              <a:t> – Math, Science AND ELA Assessment Test Session Name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5CB97A-36E1-88F1-B5AC-C2568FDCB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FFA68-38BE-6DE7-FE0F-8473D7A4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19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ACC73-A0C9-3C24-13BF-891E6A8A1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0DBEC-8A57-3FC1-B320-11D478C35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Field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A29B4-8335-3985-DA09-C74615943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678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fields 214-216 are populated with “0”:</a:t>
            </a:r>
          </a:p>
          <a:p>
            <a:endParaRPr lang="en-US" dirty="0"/>
          </a:p>
          <a:p>
            <a:r>
              <a:rPr lang="en-US" dirty="0"/>
              <a:t>No test sessions will be required or sent</a:t>
            </a:r>
          </a:p>
          <a:p>
            <a:r>
              <a:rPr lang="en-US" dirty="0"/>
              <a:t>Test sessions will need to be created in the testing vendor’s site.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D8704-3C66-3C08-8226-6DF255881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C5E641-D602-9A0E-3021-4D9A80FF7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355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5014C-BD3E-DD0C-1009-265FD4882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114AF-14C7-CD6F-16BD-F0F5AE3D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3E50E-4E53-F1EF-A18D-5A18448B6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is in 10</a:t>
            </a:r>
            <a:r>
              <a:rPr lang="en-US" baseline="30000" dirty="0"/>
              <a:t>th</a:t>
            </a:r>
            <a:r>
              <a:rPr lang="en-US" dirty="0"/>
              <a:t> grade with a “3” in field 215 (Spring Keystones)</a:t>
            </a:r>
          </a:p>
          <a:p>
            <a:r>
              <a:rPr lang="en-US" dirty="0"/>
              <a:t>Then the following will be required:</a:t>
            </a:r>
          </a:p>
          <a:p>
            <a:pPr lvl="1"/>
            <a:r>
              <a:rPr lang="en-US" dirty="0"/>
              <a:t>Field 229: Math Assessment Test Session Name</a:t>
            </a:r>
          </a:p>
          <a:p>
            <a:pPr lvl="1"/>
            <a:r>
              <a:rPr lang="en-US" dirty="0"/>
              <a:t>Field 230: Science Assessment Test Session Name</a:t>
            </a:r>
          </a:p>
          <a:p>
            <a:pPr marL="457200" lvl="1" indent="0">
              <a:buNone/>
            </a:pPr>
            <a:r>
              <a:rPr lang="en-US" dirty="0"/>
              <a:t>* Different information can be in each test session field.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32CCF-149D-2252-63EC-44FE24113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A090E-5D86-2545-3C3B-7A6661D4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74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5AE54-D28D-2349-E3BF-058A35F85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520BF-5E12-2083-7A73-B1E349700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Test Session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406D2-D488-D358-0F91-907D5DE75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Students grades 3-12 with (1-7) in fields 214-216</a:t>
            </a:r>
          </a:p>
          <a:p>
            <a:r>
              <a:rPr lang="en-US" dirty="0"/>
              <a:t>Test Session Snapshot Dates:</a:t>
            </a:r>
          </a:p>
          <a:p>
            <a:pPr lvl="1"/>
            <a:r>
              <a:rPr lang="en-US" dirty="0"/>
              <a:t>Winter:	</a:t>
            </a:r>
            <a:r>
              <a:rPr lang="en-US" b="1" i="1" dirty="0">
                <a:solidFill>
                  <a:srgbClr val="FF0000"/>
                </a:solidFill>
              </a:rPr>
              <a:t>October 27, 2026</a:t>
            </a:r>
          </a:p>
          <a:p>
            <a:pPr lvl="1"/>
            <a:r>
              <a:rPr lang="en-US" dirty="0"/>
              <a:t>Spring:	</a:t>
            </a:r>
            <a:r>
              <a:rPr lang="en-US" b="1" i="1" dirty="0">
                <a:solidFill>
                  <a:srgbClr val="00B050"/>
                </a:solidFill>
              </a:rPr>
              <a:t>April 7, 2027</a:t>
            </a:r>
          </a:p>
          <a:p>
            <a:pPr lvl="1"/>
            <a:r>
              <a:rPr lang="en-US" dirty="0"/>
              <a:t>Summer:	</a:t>
            </a:r>
            <a:r>
              <a:rPr lang="en-US" b="1" i="1" dirty="0">
                <a:solidFill>
                  <a:srgbClr val="0070C0"/>
                </a:solidFill>
              </a:rPr>
              <a:t>May 27, 2027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A7F5A-0DC1-1FD7-6E57-00ED68A62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C94B2-6EA4-10E1-8399-3B56BDDAC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78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63FB2-D1D4-5C3A-908D-5A319BB6F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Session Administrations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1ADFB-F464-4BEA-ECC1-EBC29E46B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Please work with your Assessment Coordinator.</a:t>
            </a:r>
          </a:p>
          <a:p>
            <a:pPr lvl="1"/>
            <a:r>
              <a:rPr lang="en-US" dirty="0"/>
              <a:t>Either in PIMS or at the testing vendor, sessions need to be created.</a:t>
            </a:r>
          </a:p>
          <a:p>
            <a:endParaRPr lang="en-US" dirty="0"/>
          </a:p>
          <a:p>
            <a:r>
              <a:rPr lang="en-US" dirty="0"/>
              <a:t>Consider after each assessment, the test session may be updated.</a:t>
            </a:r>
          </a:p>
          <a:p>
            <a:pPr lvl="1"/>
            <a:r>
              <a:rPr lang="en-US" sz="2400" dirty="0"/>
              <a:t>Example: Student taking Winter and Spring Keystone.</a:t>
            </a:r>
          </a:p>
          <a:p>
            <a:pPr lvl="1"/>
            <a:r>
              <a:rPr lang="en-US" sz="2400" dirty="0"/>
              <a:t>Example: Student taking PSSA and Keystone.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01AA8-51E9-08BD-B9AF-2CBAD2B4C9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187332-0347-A5AE-5414-451C4A6D6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34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CF319-D881-6D34-0A84-A3BC047A9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3A6EF-CF2E-3454-6406-CEA1DA7A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Not Affect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ECA1B-DEE9-4EBC-89FB-DABB3BE72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use or nonuse of test sessions does not affect:</a:t>
            </a:r>
          </a:p>
          <a:p>
            <a:pPr lvl="1"/>
            <a:r>
              <a:rPr lang="en-US" dirty="0"/>
              <a:t>Participation counts</a:t>
            </a:r>
          </a:p>
          <a:p>
            <a:pPr lvl="1"/>
            <a:r>
              <a:rPr lang="en-US" dirty="0"/>
              <a:t>Accountability</a:t>
            </a:r>
          </a:p>
          <a:p>
            <a:pPr lvl="1"/>
            <a:r>
              <a:rPr lang="en-US" dirty="0"/>
              <a:t>Reporting</a:t>
            </a:r>
          </a:p>
          <a:p>
            <a:pPr lvl="1"/>
            <a:r>
              <a:rPr lang="en-US" dirty="0"/>
              <a:t>Most ACS’s</a:t>
            </a:r>
          </a:p>
          <a:p>
            <a:pPr lvl="2"/>
            <a:r>
              <a:rPr lang="en-US" sz="2000" dirty="0"/>
              <a:t>Difference between PSSA and Keystone Test Session (</a:t>
            </a:r>
            <a:r>
              <a:rPr lang="en-US" sz="2000" dirty="0" err="1"/>
              <a:t>precode</a:t>
            </a:r>
            <a:r>
              <a:rPr lang="en-US" sz="2000" dirty="0"/>
              <a:t>) ACS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28C282-9EB1-BBF9-E328-ACE156278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56849-774E-5108-B156-ACC6669BB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893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5A8C2-502F-FDFC-A4F3-ED1818C1E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A4A03-33B2-7AF0-C3D5-C344814DC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Information (Presnap)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71B3F-10A3-B9AB-241D-A56C272FE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446985"/>
            <a:ext cx="8229600" cy="12191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V2 Report - Student &gt; Internal Snapshots &gt; Presnap &gt; Keystone/PSSA - </a:t>
            </a:r>
            <a:r>
              <a:rPr lang="en-US" dirty="0">
                <a:solidFill>
                  <a:srgbClr val="FF0000"/>
                </a:solidFill>
              </a:rPr>
              <a:t>Presnap </a:t>
            </a:r>
            <a:r>
              <a:rPr lang="en-US" sz="3000" dirty="0">
                <a:solidFill>
                  <a:srgbClr val="FF0000"/>
                </a:solidFill>
              </a:rPr>
              <a:t>Verification</a:t>
            </a:r>
            <a:r>
              <a:rPr lang="en-US" dirty="0">
                <a:solidFill>
                  <a:srgbClr val="FF0000"/>
                </a:solidFill>
              </a:rPr>
              <a:t> Report – Test Session PSSA</a:t>
            </a:r>
          </a:p>
          <a:p>
            <a:pPr lvl="1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57431C-510B-48F4-349E-ADA101DAC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02F81-0935-A2A2-C7D5-99AEF35FA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20</a:t>
            </a:fld>
            <a:endParaRPr lang="en-US"/>
          </a:p>
        </p:txBody>
      </p:sp>
      <p:pic>
        <p:nvPicPr>
          <p:cNvPr id="10" name="Picture 9" descr="Image is a screen print of the PSSA Test Session Report">
            <a:extLst>
              <a:ext uri="{FF2B5EF4-FFF2-40B4-BE49-F238E27FC236}">
                <a16:creationId xmlns:a16="http://schemas.microsoft.com/office/drawing/2014/main" id="{9E6377F6-A709-EED4-0871-1908914D1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49" y="2666184"/>
            <a:ext cx="8796371" cy="297261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83F1AE-D429-D251-B613-DE6348DE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286500" y="3505200"/>
            <a:ext cx="3810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80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C5ECF-47FB-1229-66AD-1BA64BCBE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755D-B831-44A0-4D3C-F8713C05F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Breakout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E941A-0759-C7DA-6881-79D43E2F1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446985"/>
            <a:ext cx="8229600" cy="610415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sz="1600" dirty="0"/>
              <a:t>This student in sixth grade is coded in field 212 with “B”.</a:t>
            </a:r>
          </a:p>
          <a:p>
            <a:pPr marL="457200" lvl="1" indent="0">
              <a:buNone/>
            </a:pPr>
            <a:r>
              <a:rPr lang="en-US" sz="1600" dirty="0"/>
              <a:t>Test Session Names: ELA Session 1, Math Session 2</a:t>
            </a:r>
          </a:p>
          <a:p>
            <a:pPr marL="457200" lvl="1" indent="0">
              <a:buNone/>
            </a:pPr>
            <a:r>
              <a:rPr lang="en-US" sz="1600" dirty="0"/>
              <a:t>Test Session Name field includes Test Session Name, Assessment, grade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A73CD-308E-4626-7E2A-85BA15AEE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8D795A-0C80-3F26-6551-6FCF460F1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286500" y="3505200"/>
            <a:ext cx="3810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50DF7-4DDA-8B87-C0D6-C8F65D0D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21</a:t>
            </a:fld>
            <a:endParaRPr lang="en-US"/>
          </a:p>
        </p:txBody>
      </p:sp>
      <p:pic>
        <p:nvPicPr>
          <p:cNvPr id="10" name="Picture 9" descr="Image is a screen shot of the PSSA test session report ">
            <a:extLst>
              <a:ext uri="{FF2B5EF4-FFF2-40B4-BE49-F238E27FC236}">
                <a16:creationId xmlns:a16="http://schemas.microsoft.com/office/drawing/2014/main" id="{67E8889C-4AB5-E7BE-8F2C-FF39E32EA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33" y="2270125"/>
            <a:ext cx="8796371" cy="3536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BB3AA0-7AEA-6772-249F-BB2B8BCD4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505200"/>
            <a:ext cx="8229600" cy="533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9577F40-ADDF-9F72-5CAE-7740D593D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934200" y="2514600"/>
            <a:ext cx="1295400" cy="99060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552C1B3-B14F-ED37-7074-E8F163E73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6019800" y="4038600"/>
            <a:ext cx="647700" cy="10668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005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9A701-D6C7-91B4-E266-3BEB08B04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5B032-1265-DA70-2150-88FF515C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Breakout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5E4C2-7B83-1A28-9F81-B8162A601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446985"/>
            <a:ext cx="8229600" cy="610415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sz="1600" dirty="0"/>
              <a:t>This student in eighth grade is coded in field 212 with “B”.</a:t>
            </a:r>
          </a:p>
          <a:p>
            <a:pPr marL="457200" lvl="1" indent="0">
              <a:buNone/>
            </a:pPr>
            <a:r>
              <a:rPr lang="en-US" sz="1600" dirty="0"/>
              <a:t>Test Session Names: Smith Room 3, Allison Room 1, Jones Room 14</a:t>
            </a:r>
          </a:p>
          <a:p>
            <a:pPr marL="457200" lvl="1" indent="0">
              <a:buNone/>
            </a:pPr>
            <a:r>
              <a:rPr lang="en-US" sz="1600" dirty="0"/>
              <a:t>Test Session Name field includes Test Session Name, Assessment, grade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C716B-5D90-0B6E-4920-32499A187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B9123-BE03-3583-106D-3345C6B0B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22</a:t>
            </a:fld>
            <a:endParaRPr lang="en-US"/>
          </a:p>
        </p:txBody>
      </p:sp>
      <p:pic>
        <p:nvPicPr>
          <p:cNvPr id="10" name="Picture 9" descr="Image is a screen print of the PSSA Test Session report highlighting a student">
            <a:extLst>
              <a:ext uri="{FF2B5EF4-FFF2-40B4-BE49-F238E27FC236}">
                <a16:creationId xmlns:a16="http://schemas.microsoft.com/office/drawing/2014/main" id="{EE88BF44-4B2D-EA58-1B47-1FDDA3364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71" y="2232025"/>
            <a:ext cx="8796371" cy="3536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A017B2-E024-16B3-8DF2-BB3182705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4000500"/>
            <a:ext cx="8229600" cy="6794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A6EE41-AFF4-A806-656F-6601CC804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781800" y="2987675"/>
            <a:ext cx="1295400" cy="99060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1ADE8E-86F9-A99D-B5F7-8C9BDD748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905500" y="4679950"/>
            <a:ext cx="647700" cy="10668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7BD04F3-BAD2-C7A0-B901-C6A565F90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876800" y="4340225"/>
            <a:ext cx="1600200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36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88D7E-7771-FCBF-D849-953E9D6D2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6C47F-2354-5F1E-898E-9D5B4DAD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Breakout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326B5-0273-D84F-A15E-87547CA63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446985"/>
            <a:ext cx="8229600" cy="610415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sz="1600" dirty="0"/>
              <a:t>This student in seventh grade is coded in field 212 with “I”.</a:t>
            </a:r>
          </a:p>
          <a:p>
            <a:pPr marL="457200" lvl="1" indent="0">
              <a:buNone/>
            </a:pPr>
            <a:r>
              <a:rPr lang="en-US" sz="1600" dirty="0"/>
              <a:t>Test Session Names are not required and space for the Test Session Name is blank</a:t>
            </a:r>
          </a:p>
          <a:p>
            <a:pPr marL="457200" lvl="1" indent="0">
              <a:buNone/>
            </a:pPr>
            <a:r>
              <a:rPr lang="en-US" sz="1600" dirty="0"/>
              <a:t>Test Session Name field includes Test Session Name (blank), Assessment, grade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pic>
        <p:nvPicPr>
          <p:cNvPr id="10" name="Picture 9" descr="Image is a screen print of PSSA test session report highlighting a student without test session information.">
            <a:extLst>
              <a:ext uri="{FF2B5EF4-FFF2-40B4-BE49-F238E27FC236}">
                <a16:creationId xmlns:a16="http://schemas.microsoft.com/office/drawing/2014/main" id="{BF739D05-B57B-0D8B-9770-06513831A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9" y="2077065"/>
            <a:ext cx="8796371" cy="353695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D444B-DE42-E382-9516-E7F670704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D08C8-1A63-EB4D-D082-7E987F4B7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89C8E7-C2B8-159A-88C5-99E8450FA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5010150"/>
            <a:ext cx="8229600" cy="5273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A1CE14-F065-7F22-B60F-B458230D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504432" y="4110164"/>
            <a:ext cx="1295400" cy="99060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822669-C7A7-B439-7655-D098DDD7E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811012" y="5480304"/>
            <a:ext cx="647700" cy="10668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383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6067E-AB74-9ED9-4B53-339121AB0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F27A-D89B-23E4-3031-01A76A5A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Snapshot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64BD9-7902-1609-9885-03F58B4B9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V2 Report - Student &gt; Internal Snapshots &gt; Snapshot &gt; Keystone &gt; PSSA </a:t>
            </a:r>
            <a:r>
              <a:rPr lang="en-US" dirty="0">
                <a:solidFill>
                  <a:srgbClr val="FF0000"/>
                </a:solidFill>
              </a:rPr>
              <a:t>– PSSA Test Session Verification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B25BF-C4F8-C9BE-EBA3-D8CB8A29E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C34AD6-E621-3032-E920-5D501B0B1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76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C6162-1CEA-8D65-6527-CCA1CBE2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0AF44-B9B8-E856-F694-06D18A70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2211EF-0487-AA55-8D84-2F66F0A6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25</a:t>
            </a:fld>
            <a:endParaRPr lang="en-US"/>
          </a:p>
        </p:txBody>
      </p:sp>
      <p:pic>
        <p:nvPicPr>
          <p:cNvPr id="11" name="Content Placeholder 10" descr="Image is an example of the PSSA post snapshot test sesssion report">
            <a:extLst>
              <a:ext uri="{FF2B5EF4-FFF2-40B4-BE49-F238E27FC236}">
                <a16:creationId xmlns:a16="http://schemas.microsoft.com/office/drawing/2014/main" id="{25FC419F-1708-DE24-8552-55FE9FBEDD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1447800"/>
            <a:ext cx="8229600" cy="425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82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36756-3E3B-9047-80E5-AAC0C78F0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DE47-6525-F8F5-BB9A-1EA36987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Test Session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BDE81-F923-51B5-1A17-B86FDCA96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Test Session Files - Keystones</a:t>
            </a:r>
          </a:p>
          <a:p>
            <a:pPr lvl="1"/>
            <a:r>
              <a:rPr lang="en-US" dirty="0"/>
              <a:t>Depends on value in the Keystone Assessment fields (214, 215, 216) on the Student template.</a:t>
            </a:r>
          </a:p>
          <a:p>
            <a:pPr lvl="1"/>
            <a:r>
              <a:rPr lang="en-US" dirty="0"/>
              <a:t>Sent after an internal snapshot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Purpose</a:t>
            </a:r>
            <a:r>
              <a:rPr lang="en-US" dirty="0"/>
              <a:t>: Give the option to have test sessions created in PIMS for test takers.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87D4D6-ED71-0F91-BCA5-71AE2F587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CCCD6-B838-1676-A45E-42DFDE3C6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36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1E219-AAFB-AC65-CAFD-98A2BB139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874E-4700-F7BB-9AE8-33EF46034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Presnap Test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1C97B-519B-C20F-6960-CAE9524B2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71601"/>
            <a:ext cx="8839200" cy="121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V2 Report – Student &gt; Internal Snapshots &gt; Presnap &gt; Keystone/PSSA - </a:t>
            </a:r>
            <a:r>
              <a:rPr lang="en-US" dirty="0">
                <a:solidFill>
                  <a:srgbClr val="FF0000"/>
                </a:solidFill>
              </a:rPr>
              <a:t>Presnap Verification Report Test Sessions Keystones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" name="Picture 13" descr="Image is a detailed example with report criteria of the keystone test session report">
            <a:extLst>
              <a:ext uri="{FF2B5EF4-FFF2-40B4-BE49-F238E27FC236}">
                <a16:creationId xmlns:a16="http://schemas.microsoft.com/office/drawing/2014/main" id="{D39FFF04-2656-7C9A-E119-69C09A482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590801"/>
            <a:ext cx="7430144" cy="321591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FEAAA-246F-FC85-CFB4-00290646B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C2CD8-5F38-BE98-4A08-C4C0F8E4D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27</a:t>
            </a:fld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E88C85B-2DB1-4285-4F1F-C12A561F3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5867400" y="3505200"/>
            <a:ext cx="152400" cy="1295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A0A687-1CEE-55A9-54D2-D38994E42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705600" y="3429000"/>
            <a:ext cx="1143000" cy="13716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951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6CEB0-B8D4-D448-2C1D-7D3526A9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E4D86-AAE1-460E-0CD2-A15929150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Test Session Post Snapshot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94C0B-E4EF-62B0-7F97-C442D88CC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71601"/>
            <a:ext cx="8839200" cy="121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V2 Report – Student &gt; Internal Snapshot &gt; Snapshot &gt; Keystone/PSSA - </a:t>
            </a:r>
            <a:r>
              <a:rPr lang="en-US" dirty="0">
                <a:solidFill>
                  <a:srgbClr val="FF0000"/>
                </a:solidFill>
              </a:rPr>
              <a:t>Test Sessions Keystones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Image is an example of the post snapshot Keystone test session report.">
            <a:extLst>
              <a:ext uri="{FF2B5EF4-FFF2-40B4-BE49-F238E27FC236}">
                <a16:creationId xmlns:a16="http://schemas.microsoft.com/office/drawing/2014/main" id="{8B8AE19F-C742-04DA-F55E-A4BA08779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3621026"/>
            <a:ext cx="8381999" cy="1760274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C0D3A-155C-C5AD-024A-345466EFD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F9BE6-EC98-0E1E-0E7A-C1DE3F915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28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7ABA30-AF01-142E-10FD-4FD7298F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67400" y="3505200"/>
            <a:ext cx="1219200" cy="2209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F78453C-41E5-865E-B3B3-16A8BD1FE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15000" y="4120163"/>
            <a:ext cx="990600" cy="3810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95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BDBCC-C8DD-B652-6FA9-2E428369A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87C47-1898-8FD6-55AE-5B028F87A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PSSA Test Session ACS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874B1-E8C8-A575-3A36-A325858A1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PSSA Assessment Subgroup ACS – </a:t>
            </a:r>
            <a:r>
              <a:rPr lang="en-US" dirty="0" err="1"/>
              <a:t>Precodes</a:t>
            </a:r>
            <a:endParaRPr lang="en-US" dirty="0"/>
          </a:p>
          <a:p>
            <a:pPr lvl="1"/>
            <a:r>
              <a:rPr lang="en-US" dirty="0"/>
              <a:t>Due after the PSSA Test Session snapshot.</a:t>
            </a:r>
          </a:p>
          <a:p>
            <a:pPr lvl="1"/>
            <a:r>
              <a:rPr lang="en-US" dirty="0"/>
              <a:t>ACS measures:</a:t>
            </a:r>
          </a:p>
          <a:p>
            <a:pPr lvl="2"/>
            <a:r>
              <a:rPr lang="en-US" dirty="0"/>
              <a:t>Number of students in grades 3-8</a:t>
            </a:r>
          </a:p>
          <a:p>
            <a:pPr lvl="2"/>
            <a:r>
              <a:rPr lang="en-US" dirty="0"/>
              <a:t>With “B” or “I” in field 212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6E73A-AE80-E580-E7F3-BAA658CBB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5BCF13-487D-C792-B436-9CBEEDD0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43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6250F-5C7F-9618-7D87-610147877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BB52D-F6F9-7267-671E-E498FA811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Keystone Test Session ACS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0B9269-36D6-19AC-736B-94221D92B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69AF3-ECBA-7C4C-F2E6-58A968A44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30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5DF8D50-A97A-7C0A-55B0-6ACE9660C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Keystone Assessment Subgroup ACS – </a:t>
            </a:r>
            <a:r>
              <a:rPr lang="en-US" dirty="0" err="1"/>
              <a:t>Precodes</a:t>
            </a:r>
            <a:endParaRPr lang="en-US" dirty="0"/>
          </a:p>
          <a:p>
            <a:pPr lvl="1"/>
            <a:r>
              <a:rPr lang="en-US" dirty="0"/>
              <a:t>Does not measure students who are or are not taking the Keystone Assessment.</a:t>
            </a:r>
          </a:p>
          <a:p>
            <a:pPr lvl="1"/>
            <a:r>
              <a:rPr lang="en-US" dirty="0"/>
              <a:t>Measures the number of Test Sessions created.</a:t>
            </a:r>
          </a:p>
          <a:p>
            <a:pPr lvl="1"/>
            <a:r>
              <a:rPr lang="en-US" dirty="0"/>
              <a:t>A “0” in fields 214-216 are filtered out of the report.</a:t>
            </a:r>
          </a:p>
        </p:txBody>
      </p:sp>
    </p:spTree>
    <p:extLst>
      <p:ext uri="{BB962C8B-B14F-4D97-AF65-F5344CB8AC3E}">
        <p14:creationId xmlns:p14="http://schemas.microsoft.com/office/powerpoint/2010/main" val="2843864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AFFB1-8FD4-78D6-F00B-E98A43A0E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C293-44AB-CCD2-C109-13053B1C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Vendor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193BA-DBD4-478D-C358-98639B72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62400"/>
          </a:xfrm>
        </p:spPr>
        <p:txBody>
          <a:bodyPr/>
          <a:lstStyle/>
          <a:p>
            <a:r>
              <a:rPr lang="en-US" dirty="0"/>
              <a:t>Files sent to the testing vendor:</a:t>
            </a:r>
          </a:p>
          <a:p>
            <a:pPr lvl="1"/>
            <a:r>
              <a:rPr lang="en-US" dirty="0"/>
              <a:t>Shipment Files</a:t>
            </a:r>
          </a:p>
          <a:p>
            <a:pPr lvl="1"/>
            <a:r>
              <a:rPr lang="en-US" dirty="0"/>
              <a:t>Student Files</a:t>
            </a:r>
          </a:p>
          <a:p>
            <a:pPr lvl="1"/>
            <a:r>
              <a:rPr lang="en-US" dirty="0"/>
              <a:t>Test Session Files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F6670-4343-5B0A-BAB8-3C1636A69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8D0D4-0F09-4319-B698-6893BCC6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10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B3E5F-D839-F36B-443F-44C07733E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D1F30-F95E-1E63-0CA3-1B005F589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67462-2185-0EC1-EE36-5A5B9F1F6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Assessment Data Set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PDE Website &gt; Programs and Services &gt; Instruction &gt; Elementary and Secondary Education &gt; Assessments &gt; Pennsylvania Accountability </a:t>
            </a:r>
            <a:r>
              <a:rPr lang="en-US" dirty="0" err="1"/>
              <a:t>Sytem</a:t>
            </a:r>
            <a:r>
              <a:rPr lang="en-US" dirty="0"/>
              <a:t> (PAS)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Scroll down to Trainings – Assessment and Accountability Trainings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26E7D-8596-C278-9211-03335D3E78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9659" y="6356350"/>
            <a:ext cx="2133600" cy="365125"/>
          </a:xfrm>
        </p:spPr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FDB65-7E68-7DFD-D213-8FF122BA6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694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96E7E-77D0-96B5-4F78-51B8F37C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</a:t>
            </a:r>
          </a:p>
        </p:txBody>
      </p:sp>
      <p:pic>
        <p:nvPicPr>
          <p:cNvPr id="7" name="Content Placeholder 6" descr="Image is a screen shot of the Pennsylvania Accountability System screen on the PDE website">
            <a:extLst>
              <a:ext uri="{FF2B5EF4-FFF2-40B4-BE49-F238E27FC236}">
                <a16:creationId xmlns:a16="http://schemas.microsoft.com/office/drawing/2014/main" id="{B8E338C4-7C3C-A83E-8B87-48EC5214A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1" y="1554911"/>
            <a:ext cx="5679992" cy="2102689"/>
          </a:xfrm>
          <a:prstGeom prst="rect">
            <a:avLst/>
          </a:prstGeom>
        </p:spPr>
      </p:pic>
      <p:pic>
        <p:nvPicPr>
          <p:cNvPr id="10" name="Picture 9" descr="Image is a screen shot of the trainings available on the PAS website">
            <a:extLst>
              <a:ext uri="{FF2B5EF4-FFF2-40B4-BE49-F238E27FC236}">
                <a16:creationId xmlns:a16="http://schemas.microsoft.com/office/drawing/2014/main" id="{872172BA-4C16-177B-5BCF-5316F9FAE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" y="3757186"/>
            <a:ext cx="6486525" cy="239862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A2FB2-5920-298A-2FEE-1B95C3522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9E62BC-1127-8BC6-8F9D-357728287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33</a:t>
            </a:fld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B295D5F2-452E-0388-D5FC-36D8AF2DD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0" y="31683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6006A34-63C7-6114-D0E6-F4A59D6B5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7675" y="5893807"/>
            <a:ext cx="2667000" cy="3117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119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0B6B0-24D1-BB00-82DF-185587B17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9E4EC-D99A-B06F-9EB7-A58ABD76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PIMS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EB3DD-B4B8-E254-BCE6-8D27F8526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PIMS Resources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PDE Website &gt; Data and Reporting &gt; Pennsylvania Information Management System (PIMS) &gt; Manuals and Calendar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Volume 1 &amp; 2 of the PIMS Manual</a:t>
            </a:r>
          </a:p>
          <a:p>
            <a:pPr lvl="1"/>
            <a:r>
              <a:rPr lang="en-US" dirty="0"/>
              <a:t>Data Reporting Calendar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7AC3C-2F58-CBA2-0B74-9EAC406F4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6E857-EE91-A3C9-578F-9ECB807B4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68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6229C-A9CB-27C2-A6F2-8E082D65F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and Calendar</a:t>
            </a:r>
          </a:p>
        </p:txBody>
      </p:sp>
      <p:pic>
        <p:nvPicPr>
          <p:cNvPr id="7" name="Content Placeholder 6" descr="Image is of the manuals and calendar screen from the PDE website">
            <a:extLst>
              <a:ext uri="{FF2B5EF4-FFF2-40B4-BE49-F238E27FC236}">
                <a16:creationId xmlns:a16="http://schemas.microsoft.com/office/drawing/2014/main" id="{A00820C4-5211-D47E-CE18-0DC9CDB6F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5674" y="1600200"/>
            <a:ext cx="6412651" cy="452596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4A25B-0B6E-ECD2-DC71-FFBB7DCEE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DE1A14-370C-B137-248A-83C4397E2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0FD40C-F6AC-2DAA-C1BE-5C6A6CEB8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29000" y="3352800"/>
            <a:ext cx="1981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57C7481-3CF5-E757-CBDF-F353EB5F4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800" y="5486400"/>
            <a:ext cx="3276600" cy="5334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224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4FAD3-91BA-FD0B-1932-1BCADBD83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323A5-8361-2B3A-76C8-0A93AB2E8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the PIMS Application Support Desk:</a:t>
            </a:r>
          </a:p>
          <a:p>
            <a:r>
              <a:rPr lang="en-US" dirty="0"/>
              <a:t>1-800-661-2423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the Data Quality Office:</a:t>
            </a:r>
          </a:p>
          <a:p>
            <a:r>
              <a:rPr lang="en-US" dirty="0"/>
              <a:t>RA-DDQDataCollection@pa.gov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2EC76-90DF-8DA4-80F7-B71046191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CE8BFF-CBE3-3329-E9C3-1517F62F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690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Test Session Name Fields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9204ED-2DC1-8BBC-57A9-83A525129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For more information on the (the topic of the presentation) please visit PDE’s website at 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hlinkClick r:id="rId3"/>
              </a:rPr>
              <a:t>www.education.pa.gov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400" i="1" dirty="0"/>
              <a:t>The mission of the Department of Education is to ensure that every learner has access to a world-class education system that academically prepares children and adults to succeed as productive citizens. Further, the Department seeks to establish a culture that is committed to improving opportunities throughout the commonwealth by ensuring that technical support, resources, and optimal learning environments are available for all students, whether children or adults.</a:t>
            </a:r>
            <a:endParaRPr lang="en-US" sz="1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School Year 2026-27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14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DE PowerPoint Template - ADA Accessible  -  version 1.0: 7/21/23 10:12 AM  -  Read-Only" id="{B60E4BA7-3D23-914F-9F78-57D86BC0AAA8}" vid="{7552D814-C380-D742-A299-4A10415536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8732BA1DA0FD429E90BF33985FD1A9" ma:contentTypeVersion="11" ma:contentTypeDescription="Create a new document." ma:contentTypeScope="" ma:versionID="45031beb6a0051b9035a4987cee0bfd9">
  <xsd:schema xmlns:xsd="http://www.w3.org/2001/XMLSchema" xmlns:xs="http://www.w3.org/2001/XMLSchema" xmlns:p="http://schemas.microsoft.com/office/2006/metadata/properties" xmlns:ns2="a4d6b4e1-a671-4dd6-b6f1-ff96368bd6b7" xmlns:ns3="cc953627-79e3-4c20-8eca-a8a5f59d25ba" targetNamespace="http://schemas.microsoft.com/office/2006/metadata/properties" ma:root="true" ma:fieldsID="a834761f2f038bdb126ac3e813ae27f0" ns2:_="" ns3:_="">
    <xsd:import namespace="a4d6b4e1-a671-4dd6-b6f1-ff96368bd6b7"/>
    <xsd:import namespace="cc953627-79e3-4c20-8eca-a8a5f59d2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6b4e1-a671-4dd6-b6f1-ff96368bd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3380fc7-fa52-4f73-84dd-cd41989e36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53627-79e3-4c20-8eca-a8a5f59d25b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d98fe64-e192-425d-b8d4-2bb1d206eb07}" ma:internalName="TaxCatchAll" ma:showField="CatchAllData" ma:web="cc953627-79e3-4c20-8eca-a8a5f59d2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6b4e1-a671-4dd6-b6f1-ff96368bd6b7">
      <Terms xmlns="http://schemas.microsoft.com/office/infopath/2007/PartnerControls"/>
    </lcf76f155ced4ddcb4097134ff3c332f>
    <TaxCatchAll xmlns="cc953627-79e3-4c20-8eca-a8a5f59d25ba" xsi:nil="true"/>
  </documentManagement>
</p:properties>
</file>

<file path=customXml/itemProps1.xml><?xml version="1.0" encoding="utf-8"?>
<ds:datastoreItem xmlns:ds="http://schemas.openxmlformats.org/officeDocument/2006/customXml" ds:itemID="{C12A4EA4-2FD6-46CD-858F-1ABF09EFBD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39507B-72FC-4AB9-83C0-EC17C351A0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6b4e1-a671-4dd6-b6f1-ff96368bd6b7"/>
    <ds:schemaRef ds:uri="cc953627-79e3-4c20-8eca-a8a5f59d2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45E959-B139-4928-B6C0-4290FBE61FC4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3213682c-4f9e-4663-bc64-712dd7ba0278"/>
    <ds:schemaRef ds:uri="http://schemas.microsoft.com/office/2006/documentManagement/types"/>
    <ds:schemaRef ds:uri="342dd3fb-a6df-412b-a44c-ee47df77da92"/>
    <ds:schemaRef ds:uri="http://schemas.microsoft.com/office/2006/metadata/properties"/>
    <ds:schemaRef ds:uri="http://www.w3.org/XML/1998/namespace"/>
    <ds:schemaRef ds:uri="http://purl.org/dc/dcmitype/"/>
    <ds:schemaRef ds:uri="a4d6b4e1-a671-4dd6-b6f1-ff96368bd6b7"/>
    <ds:schemaRef ds:uri="cc953627-79e3-4c20-8eca-a8a5f59d25b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4326</TotalTime>
  <Words>2366</Words>
  <Application>Microsoft Office PowerPoint</Application>
  <PresentationFormat>On-screen Show (4:3)</PresentationFormat>
  <Paragraphs>343</Paragraphs>
  <Slides>37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Assessment Test Session Fields</vt:lpstr>
      <vt:lpstr>Test Session Information</vt:lpstr>
      <vt:lpstr>Test Session Webinar</vt:lpstr>
      <vt:lpstr>What Is Not Changing</vt:lpstr>
      <vt:lpstr>New Test Session Fields</vt:lpstr>
      <vt:lpstr>Test Session Specifics</vt:lpstr>
      <vt:lpstr>Connect to Test Session Fields</vt:lpstr>
      <vt:lpstr>Conditionally Required</vt:lpstr>
      <vt:lpstr>PSSA Test Session</vt:lpstr>
      <vt:lpstr>PSSA Example</vt:lpstr>
      <vt:lpstr>PSSA Coding</vt:lpstr>
      <vt:lpstr>PSSA Coding 2</vt:lpstr>
      <vt:lpstr>PSSA Test Session File</vt:lpstr>
      <vt:lpstr>Keystone Test Session</vt:lpstr>
      <vt:lpstr>Keystone Field Information</vt:lpstr>
      <vt:lpstr>Keystone Example</vt:lpstr>
      <vt:lpstr>Keystone Test Session File</vt:lpstr>
      <vt:lpstr>Test Session Administrations</vt:lpstr>
      <vt:lpstr>Does Not Affect</vt:lpstr>
      <vt:lpstr>Report Information (Presnap)</vt:lpstr>
      <vt:lpstr>Report Breakout 1</vt:lpstr>
      <vt:lpstr>Report Breakout 2</vt:lpstr>
      <vt:lpstr>Report Breakout 3</vt:lpstr>
      <vt:lpstr>Post Snapshot Report</vt:lpstr>
      <vt:lpstr>Report Example</vt:lpstr>
      <vt:lpstr>Keystone Test Session Files</vt:lpstr>
      <vt:lpstr>Keystone Presnap Test Session</vt:lpstr>
      <vt:lpstr>Keystone Test Session Post Snapshot</vt:lpstr>
      <vt:lpstr>PSSA Test Session ACS</vt:lpstr>
      <vt:lpstr>Keystone Test Session ACS</vt:lpstr>
      <vt:lpstr>Testing Vendor Information</vt:lpstr>
      <vt:lpstr>Resources</vt:lpstr>
      <vt:lpstr>PAS</vt:lpstr>
      <vt:lpstr>PIMS Resources</vt:lpstr>
      <vt:lpstr>Manual and Calendar</vt:lpstr>
      <vt:lpstr>Contacts</vt:lpstr>
      <vt:lpstr>Assessment Test Session Name Fields</vt:lpstr>
    </vt:vector>
  </TitlesOfParts>
  <Company>PA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pdeadmin</dc:creator>
  <cp:lastModifiedBy>Snyder, Douglas</cp:lastModifiedBy>
  <cp:revision>58</cp:revision>
  <dcterms:created xsi:type="dcterms:W3CDTF">2017-02-01T18:23:33Z</dcterms:created>
  <dcterms:modified xsi:type="dcterms:W3CDTF">2026-09-18T19:42:21Z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33500</vt:r8>
  </property>
  <property fmtid="{D5CDD505-2E9C-101B-9397-08002B2CF9AE}" pid="3" name="_dlc_policyId">
    <vt:lpwstr>/InsidePDE/Documents</vt:lpwstr>
  </property>
  <property fmtid="{D5CDD505-2E9C-101B-9397-08002B2CF9AE}" pid="4" name="xd_ProgID">
    <vt:lpwstr/>
  </property>
  <property fmtid="{D5CDD505-2E9C-101B-9397-08002B2CF9AE}" pid="5" name="_CopySource">
    <vt:lpwstr>https://collab.pde.pa.gov/InsidePDE/Documents/Getting My Job Done/Accessibility/PDE PowerPoint Template - ADA Accessible.pptx</vt:lpwstr>
  </property>
  <property fmtid="{D5CDD505-2E9C-101B-9397-08002B2CF9AE}" pid="6" name="ContentTypeId">
    <vt:lpwstr>0x0101007E8732BA1DA0FD429E90BF33985FD1A9</vt:lpwstr>
  </property>
  <property fmtid="{D5CDD505-2E9C-101B-9397-08002B2CF9AE}" pid="7" name="ItemRetentionFormula">
    <vt:lpwstr>&lt;formula id="Microsoft.Office.RecordsManagement.PolicyFeatures.Expiration.Formula.BuiltIn"&gt;&lt;number&gt;1&lt;/number&gt;&lt;property&gt;Post_x005f_x0020_End_x005f_x0020_Date&lt;/property&gt;&lt;propertyId&gt;00000000-0000-0000-0000-000000000000&lt;/propertyId&gt;&lt;period&gt;days&lt;/period&gt;&lt;/formula&gt;</vt:lpwstr>
  </property>
  <property fmtid="{D5CDD505-2E9C-101B-9397-08002B2CF9AE}" pid="8" name="TemplateUrl">
    <vt:lpwstr/>
  </property>
</Properties>
</file>