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56" r:id="rId5"/>
    <p:sldId id="262" r:id="rId6"/>
    <p:sldId id="257" r:id="rId7"/>
    <p:sldId id="264" r:id="rId8"/>
    <p:sldId id="295" r:id="rId9"/>
    <p:sldId id="298" r:id="rId10"/>
    <p:sldId id="299" r:id="rId11"/>
    <p:sldId id="300" r:id="rId12"/>
    <p:sldId id="266" r:id="rId13"/>
    <p:sldId id="267" r:id="rId14"/>
    <p:sldId id="268" r:id="rId15"/>
    <p:sldId id="269" r:id="rId16"/>
    <p:sldId id="271" r:id="rId17"/>
    <p:sldId id="272" r:id="rId18"/>
    <p:sldId id="273" r:id="rId19"/>
    <p:sldId id="274" r:id="rId20"/>
    <p:sldId id="275" r:id="rId21"/>
    <p:sldId id="276" r:id="rId22"/>
    <p:sldId id="287" r:id="rId23"/>
    <p:sldId id="288" r:id="rId24"/>
    <p:sldId id="286" r:id="rId25"/>
    <p:sldId id="278" r:id="rId26"/>
    <p:sldId id="279" r:id="rId27"/>
    <p:sldId id="281" r:id="rId28"/>
    <p:sldId id="282" r:id="rId29"/>
    <p:sldId id="283" r:id="rId30"/>
    <p:sldId id="284" r:id="rId31"/>
    <p:sldId id="285" r:id="rId32"/>
    <p:sldId id="290" r:id="rId33"/>
    <p:sldId id="259"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618F"/>
    <a:srgbClr val="1A5A7A"/>
    <a:srgbClr val="135270"/>
    <a:srgbClr val="2F6781"/>
    <a:srgbClr val="13516E"/>
    <a:srgbClr val="156393"/>
    <a:srgbClr val="14577A"/>
    <a:srgbClr val="155A80"/>
    <a:srgbClr val="165E88"/>
    <a:srgbClr val="156496"/>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4637" autoAdjust="0"/>
  </p:normalViewPr>
  <p:slideViewPr>
    <p:cSldViewPr snapToGrid="0">
      <p:cViewPr varScale="1">
        <p:scale>
          <a:sx n="56" d="100"/>
          <a:sy n="56" d="100"/>
        </p:scale>
        <p:origin x="2574" y="78"/>
      </p:cViewPr>
      <p:guideLst/>
    </p:cSldViewPr>
  </p:slideViewPr>
  <p:outlineViewPr>
    <p:cViewPr>
      <p:scale>
        <a:sx n="33" d="100"/>
        <a:sy n="33" d="100"/>
      </p:scale>
      <p:origin x="0" y="0"/>
    </p:cViewPr>
  </p:outlin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94993-336E-4449-87F7-E5B567E39011}" type="datetimeFigureOut">
              <a:rPr lang="en-US" smtClean="0"/>
              <a:t>3/30/2026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012C48-CBE3-4456-858D-2A38C9D9ED43}" type="slidenum">
              <a:rPr lang="en-US" smtClean="0"/>
              <a:t>‹#›</a:t>
            </a:fld>
            <a:endParaRPr lang="en-US"/>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The Follow-Up Survey: Purpose, Process and Proven Strategies.</a:t>
            </a:r>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a:p>
        </p:txBody>
      </p:sp>
    </p:spTree>
    <p:extLst>
      <p:ext uri="{BB962C8B-B14F-4D97-AF65-F5344CB8AC3E}">
        <p14:creationId xmlns:p14="http://schemas.microsoft.com/office/powerpoint/2010/main" val="26074920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276E8-272D-5B49-2239-0349BC258E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80FBF4-1BC5-DC4A-8412-D22DB8CE09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0A223-3519-BD05-B1D9-14D92B4986CC}"/>
              </a:ext>
            </a:extLst>
          </p:cNvPr>
          <p:cNvSpPr>
            <a:spLocks noGrp="1"/>
          </p:cNvSpPr>
          <p:nvPr>
            <p:ph type="body" idx="1"/>
          </p:nvPr>
        </p:nvSpPr>
        <p:spPr/>
        <p:txBody>
          <a:bodyPr/>
          <a:lstStyle/>
          <a:p>
            <a:r>
              <a:rPr lang="en-US" dirty="0"/>
              <a:t>So we've established why the survey matters and how it affects </a:t>
            </a:r>
            <a:r>
              <a:rPr lang="en-US"/>
              <a:t>your reportingnow </a:t>
            </a:r>
            <a:r>
              <a:rPr lang="en-US" dirty="0"/>
              <a:t>let's talk about the practical side of things. How do you actually get students to complete it?</a:t>
            </a:r>
          </a:p>
          <a:p>
            <a:endParaRPr lang="en-US" dirty="0"/>
          </a:p>
          <a:p>
            <a:r>
              <a:rPr lang="en-US" dirty="0"/>
              <a:t>The first thing to know is that </a:t>
            </a:r>
            <a:r>
              <a:rPr lang="en-US" b="1" dirty="0"/>
              <a:t>LEAs are responsible for reaching out to their own students</a:t>
            </a:r>
            <a:r>
              <a:rPr lang="en-US" dirty="0"/>
              <a:t>. This isn't something that happens automatically. It takes a proactive effort on your part, and that effort is what makes the difference between a strong response rate and a weak one. The more diligently you reach out, the more accurate and complete your data will be.</a:t>
            </a:r>
          </a:p>
          <a:p>
            <a:endParaRPr lang="en-US" dirty="0"/>
          </a:p>
          <a:p>
            <a:r>
              <a:rPr lang="en-US" dirty="0"/>
              <a:t>Now, when it comes to </a:t>
            </a:r>
            <a:r>
              <a:rPr lang="en-US" i="1" dirty="0"/>
              <a:t>how</a:t>
            </a:r>
            <a:r>
              <a:rPr lang="en-US" dirty="0"/>
              <a:t> you contact students, you have several options at your disposal.</a:t>
            </a:r>
          </a:p>
          <a:p>
            <a:endParaRPr lang="en-US" dirty="0"/>
          </a:p>
          <a:p>
            <a:r>
              <a:rPr lang="en-US" b="1" dirty="0"/>
              <a:t>Phone calls</a:t>
            </a:r>
            <a:r>
              <a:rPr lang="en-US" dirty="0"/>
              <a:t> are one of the most personal and effective methods. A direct call shows students that someone is genuinely following up, it's harder to ignore than a message sitting in an inbox.</a:t>
            </a:r>
          </a:p>
          <a:p>
            <a:endParaRPr lang="en-US" dirty="0"/>
          </a:p>
          <a:p>
            <a:r>
              <a:rPr lang="en-US" b="1" dirty="0"/>
              <a:t>Email</a:t>
            </a:r>
            <a:r>
              <a:rPr lang="en-US" dirty="0"/>
              <a:t> is quick, easy, and low-cost. It works especially well for graduates who are actively checking their messages and are comfortable with digital communication.</a:t>
            </a:r>
          </a:p>
          <a:p>
            <a:endParaRPr lang="en-US" dirty="0"/>
          </a:p>
          <a:p>
            <a:r>
              <a:rPr lang="en-US" b="1" dirty="0"/>
              <a:t>Social media</a:t>
            </a:r>
            <a:r>
              <a:rPr lang="en-US" dirty="0"/>
              <a:t> has become one of the most powerful tools for reaching younger graduates. If your students are on Instagram, Facebook, or other platforms, meeting them where they already are can make a big difference.</a:t>
            </a:r>
          </a:p>
          <a:p>
            <a:endParaRPr lang="en-US" dirty="0"/>
          </a:p>
          <a:p>
            <a:r>
              <a:rPr lang="en-US" dirty="0"/>
              <a:t>And don't count out </a:t>
            </a:r>
            <a:r>
              <a:rPr lang="en-US" b="1" dirty="0"/>
              <a:t>snail mail</a:t>
            </a:r>
            <a:r>
              <a:rPr lang="en-US" dirty="0"/>
              <a:t>. For some students, a physical piece of mail actually stands out more than anything digital, especially if it comes from a familiar school or program.</a:t>
            </a:r>
          </a:p>
          <a:p>
            <a:endParaRPr lang="en-US" dirty="0"/>
          </a:p>
          <a:p>
            <a:r>
              <a:rPr lang="en-US" dirty="0"/>
              <a:t>The bottom line here is this, don't limit yourself to just one method. The more ways you reach out, the better your chances of making contact. Mix and match, follow up more than once, and remember, </a:t>
            </a:r>
            <a:r>
              <a:rPr lang="en-US" b="1" dirty="0"/>
              <a:t>the more the merrier</a:t>
            </a:r>
            <a:r>
              <a:rPr lang="en-US" dirty="0"/>
              <a:t> when it comes to getting those responses back.</a:t>
            </a:r>
          </a:p>
        </p:txBody>
      </p:sp>
      <p:sp>
        <p:nvSpPr>
          <p:cNvPr id="4" name="Slide Number Placeholder 3">
            <a:extLst>
              <a:ext uri="{FF2B5EF4-FFF2-40B4-BE49-F238E27FC236}">
                <a16:creationId xmlns:a16="http://schemas.microsoft.com/office/drawing/2014/main" id="{C0D347CE-09BE-668A-57CC-5F067DDCD929}"/>
              </a:ext>
            </a:extLst>
          </p:cNvPr>
          <p:cNvSpPr>
            <a:spLocks noGrp="1"/>
          </p:cNvSpPr>
          <p:nvPr>
            <p:ph type="sldNum" sz="quarter" idx="5"/>
          </p:nvPr>
        </p:nvSpPr>
        <p:spPr/>
        <p:txBody>
          <a:bodyPr/>
          <a:lstStyle/>
          <a:p>
            <a:fld id="{5B012C48-CBE3-4456-858D-2A38C9D9ED43}" type="slidenum">
              <a:rPr lang="en-US" smtClean="0"/>
              <a:t>10</a:t>
            </a:fld>
            <a:endParaRPr lang="en-US"/>
          </a:p>
        </p:txBody>
      </p:sp>
    </p:spTree>
    <p:extLst>
      <p:ext uri="{BB962C8B-B14F-4D97-AF65-F5344CB8AC3E}">
        <p14:creationId xmlns:p14="http://schemas.microsoft.com/office/powerpoint/2010/main" val="2214220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12F1F-AD5A-C190-F08F-4D667CD808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BBF622-D313-2571-2C24-E28B2E6194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3083CD-BA64-D6F8-CB7E-666F93052919}"/>
              </a:ext>
            </a:extLst>
          </p:cNvPr>
          <p:cNvSpPr>
            <a:spLocks noGrp="1"/>
          </p:cNvSpPr>
          <p:nvPr>
            <p:ph type="body" idx="1"/>
          </p:nvPr>
        </p:nvSpPr>
        <p:spPr/>
        <p:txBody>
          <a:bodyPr/>
          <a:lstStyle/>
          <a:p>
            <a:r>
              <a:rPr lang="en-US" dirty="0"/>
              <a:t>Now let's talk about who is actually being surveyed on the adult side.</a:t>
            </a:r>
          </a:p>
          <a:p>
            <a:endParaRPr lang="en-US" dirty="0"/>
          </a:p>
          <a:p>
            <a:r>
              <a:rPr lang="en-US" dirty="0"/>
              <a:t>For the </a:t>
            </a:r>
            <a:r>
              <a:rPr lang="en-US" b="1" dirty="0"/>
              <a:t>2026 Survey</a:t>
            </a:r>
            <a:r>
              <a:rPr lang="en-US" dirty="0"/>
              <a:t>, Perkins V accountability requirements direct PDE to survey adult CTE students who </a:t>
            </a:r>
            <a:r>
              <a:rPr lang="en-US" b="1" dirty="0"/>
              <a:t>completed</a:t>
            </a:r>
            <a:r>
              <a:rPr lang="en-US" dirty="0"/>
              <a:t> their CTE program during the </a:t>
            </a:r>
            <a:r>
              <a:rPr lang="en-US" b="1" dirty="0"/>
              <a:t>2024-25 reporting year</a:t>
            </a:r>
            <a:r>
              <a:rPr lang="en-US" dirty="0"/>
              <a:t>. In your data, these are students with a CTE status type code of </a:t>
            </a:r>
            <a:r>
              <a:rPr lang="en-US" b="1" dirty="0"/>
              <a:t>41, </a:t>
            </a:r>
            <a:r>
              <a:rPr lang="en-US" dirty="0"/>
              <a:t> that completion code is what flags a student as eligible for the survey.</a:t>
            </a:r>
          </a:p>
          <a:p>
            <a:r>
              <a:rPr lang="en-US" dirty="0"/>
              <a:t>Making sure those students are accurately identified and reported is critical. If they're in your records correctly, they'll be included. If they're not — they won't be.</a:t>
            </a:r>
          </a:p>
          <a:p>
            <a:endParaRPr lang="en-US" dirty="0"/>
          </a:p>
          <a:p>
            <a:r>
              <a:rPr lang="en-US" dirty="0"/>
              <a:t>And that brings me to a really important point. </a:t>
            </a:r>
            <a:r>
              <a:rPr lang="en-US" b="1" dirty="0"/>
              <a:t>If a student is incorrectly reported in the C4 CTE Collection, they will not be surveyed.</a:t>
            </a:r>
            <a:r>
              <a:rPr lang="en-US" dirty="0"/>
              <a:t> It's that straightforward. Errors in reporting mean those students get left out entirely, which affects your response pool, your data, and ultimately your performance metrics.</a:t>
            </a:r>
          </a:p>
          <a:p>
            <a:endParaRPr lang="en-US" dirty="0"/>
          </a:p>
          <a:p>
            <a:r>
              <a:rPr lang="en-US" dirty="0"/>
              <a:t>So my strong encouragement to everyone watching is this, </a:t>
            </a:r>
            <a:r>
              <a:rPr lang="en-US" b="1" dirty="0"/>
              <a:t>after you submit your data, check your QC reports.</a:t>
            </a:r>
            <a:r>
              <a:rPr lang="en-US" dirty="0"/>
              <a:t> Make it a habit. That's your opportunity to catch any errors before they become a problem. Accurate data in means accurate survey results out.</a:t>
            </a:r>
          </a:p>
          <a:p>
            <a:endParaRPr lang="en-US" dirty="0"/>
          </a:p>
          <a:p>
            <a:r>
              <a:rPr lang="en-US" dirty="0"/>
              <a:t>We want every eligible student to have the chance to be counted, and that starts with clean, correct reporting on your end.</a:t>
            </a:r>
          </a:p>
        </p:txBody>
      </p:sp>
      <p:sp>
        <p:nvSpPr>
          <p:cNvPr id="4" name="Slide Number Placeholder 3">
            <a:extLst>
              <a:ext uri="{FF2B5EF4-FFF2-40B4-BE49-F238E27FC236}">
                <a16:creationId xmlns:a16="http://schemas.microsoft.com/office/drawing/2014/main" id="{813B450D-99D8-FECE-A3B7-FA88B77305A0}"/>
              </a:ext>
            </a:extLst>
          </p:cNvPr>
          <p:cNvSpPr>
            <a:spLocks noGrp="1"/>
          </p:cNvSpPr>
          <p:nvPr>
            <p:ph type="sldNum" sz="quarter" idx="5"/>
          </p:nvPr>
        </p:nvSpPr>
        <p:spPr/>
        <p:txBody>
          <a:bodyPr/>
          <a:lstStyle/>
          <a:p>
            <a:fld id="{5B012C48-CBE3-4456-858D-2A38C9D9ED43}" type="slidenum">
              <a:rPr lang="en-US" smtClean="0"/>
              <a:t>11</a:t>
            </a:fld>
            <a:endParaRPr lang="en-US"/>
          </a:p>
        </p:txBody>
      </p:sp>
    </p:spTree>
    <p:extLst>
      <p:ext uri="{BB962C8B-B14F-4D97-AF65-F5344CB8AC3E}">
        <p14:creationId xmlns:p14="http://schemas.microsoft.com/office/powerpoint/2010/main" val="1501548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FABE3-40FE-6625-4C77-F3FB6CF754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7530D-57A5-12CD-084F-931E15801A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2AAAA1-243F-9254-754D-79359A816929}"/>
              </a:ext>
            </a:extLst>
          </p:cNvPr>
          <p:cNvSpPr>
            <a:spLocks noGrp="1"/>
          </p:cNvSpPr>
          <p:nvPr>
            <p:ph type="body" idx="1"/>
          </p:nvPr>
        </p:nvSpPr>
        <p:spPr/>
        <p:txBody>
          <a:bodyPr/>
          <a:lstStyle/>
          <a:p>
            <a:r>
              <a:rPr lang="en-US" dirty="0"/>
              <a:t>Now let's shift over to the secondary side and talk about which students fall into this category.</a:t>
            </a:r>
          </a:p>
          <a:p>
            <a:endParaRPr lang="en-US" dirty="0"/>
          </a:p>
          <a:p>
            <a:r>
              <a:rPr lang="en-US" dirty="0"/>
              <a:t>Under Perkins V accountability definitions, PDE is required to survey CTE concentrators who exited a secondary CTE program during the </a:t>
            </a:r>
            <a:r>
              <a:rPr lang="en-US" b="1" dirty="0"/>
              <a:t>2024-25 reporting year</a:t>
            </a:r>
            <a:r>
              <a:rPr lang="en-US" dirty="0"/>
              <a:t>. These are the students we are focused on for this survey cycle.</a:t>
            </a:r>
          </a:p>
          <a:p>
            <a:endParaRPr lang="en-US" dirty="0"/>
          </a:p>
          <a:p>
            <a:r>
              <a:rPr lang="en-US" dirty="0"/>
              <a:t>To be included, a student needs to meet two criteria. First, they must be a </a:t>
            </a:r>
            <a:r>
              <a:rPr lang="en-US" b="1" dirty="0"/>
              <a:t>Perkins Concentrator</a:t>
            </a:r>
            <a:r>
              <a:rPr lang="en-US" dirty="0"/>
              <a:t>, meaning they completed a significant portion of their CTE program. Second, they need to have one of three specific CTE Status Type Codes in PIMS. Those codes are </a:t>
            </a:r>
            <a:r>
              <a:rPr lang="en-US" b="1" dirty="0"/>
              <a:t>40</a:t>
            </a:r>
            <a:r>
              <a:rPr lang="en-US" dirty="0"/>
              <a:t>, which indicates the student graduated; </a:t>
            </a:r>
            <a:r>
              <a:rPr lang="en-US" b="1" dirty="0"/>
              <a:t>60</a:t>
            </a:r>
            <a:r>
              <a:rPr lang="en-US" dirty="0"/>
              <a:t>, which indicates the student dropped out; or </a:t>
            </a:r>
            <a:r>
              <a:rPr lang="en-US" b="1" dirty="0"/>
              <a:t>71</a:t>
            </a:r>
            <a:r>
              <a:rPr lang="en-US" dirty="0"/>
              <a:t>, which indicates the student exited without a diploma.</a:t>
            </a:r>
          </a:p>
          <a:p>
            <a:endParaRPr lang="en-US" dirty="0"/>
          </a:p>
          <a:p>
            <a:r>
              <a:rPr lang="en-US" dirty="0"/>
              <a:t>Both of those criteria need to be present. Concentrator status plus one of those three codes is what makes a student eligible for the survey.</a:t>
            </a:r>
          </a:p>
          <a:p>
            <a:endParaRPr lang="en-US" dirty="0"/>
          </a:p>
          <a:p>
            <a:r>
              <a:rPr lang="en-US" dirty="0"/>
              <a:t>And just like on the adult side, this same rule applies here: </a:t>
            </a:r>
            <a:r>
              <a:rPr lang="en-US" b="1" dirty="0"/>
              <a:t>if a student is incorrectly reported in the C4 CTE Collection, they will not be surveyed.</a:t>
            </a:r>
            <a:r>
              <a:rPr lang="en-US" dirty="0"/>
              <a:t> Wrong data means missed students, and missed students means gaps in your reporting.</a:t>
            </a:r>
          </a:p>
          <a:p>
            <a:endParaRPr lang="en-US" dirty="0"/>
          </a:p>
          <a:p>
            <a:r>
              <a:rPr lang="en-US" dirty="0"/>
              <a:t>After you submit, please take the time to review your QC reports and verify that your secondary students are reported accurately. It is a simple step that makes a significant difference.</a:t>
            </a:r>
          </a:p>
        </p:txBody>
      </p:sp>
      <p:sp>
        <p:nvSpPr>
          <p:cNvPr id="4" name="Slide Number Placeholder 3">
            <a:extLst>
              <a:ext uri="{FF2B5EF4-FFF2-40B4-BE49-F238E27FC236}">
                <a16:creationId xmlns:a16="http://schemas.microsoft.com/office/drawing/2014/main" id="{9ACAD18C-70FB-6F3B-4443-0F88E42F18F8}"/>
              </a:ext>
            </a:extLst>
          </p:cNvPr>
          <p:cNvSpPr>
            <a:spLocks noGrp="1"/>
          </p:cNvSpPr>
          <p:nvPr>
            <p:ph type="sldNum" sz="quarter" idx="5"/>
          </p:nvPr>
        </p:nvSpPr>
        <p:spPr/>
        <p:txBody>
          <a:bodyPr/>
          <a:lstStyle/>
          <a:p>
            <a:fld id="{5B012C48-CBE3-4456-858D-2A38C9D9ED43}" type="slidenum">
              <a:rPr lang="en-US" smtClean="0"/>
              <a:t>12</a:t>
            </a:fld>
            <a:endParaRPr lang="en-US"/>
          </a:p>
        </p:txBody>
      </p:sp>
    </p:spTree>
    <p:extLst>
      <p:ext uri="{BB962C8B-B14F-4D97-AF65-F5344CB8AC3E}">
        <p14:creationId xmlns:p14="http://schemas.microsoft.com/office/powerpoint/2010/main" val="2900905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813E0-B6AD-7139-458C-B7B8A60F59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4C2C97-BCE6-F1B3-306C-D5E7D48E92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E444D-24D9-EB8B-F0E7-6E6C087F19B1}"/>
              </a:ext>
            </a:extLst>
          </p:cNvPr>
          <p:cNvSpPr>
            <a:spLocks noGrp="1"/>
          </p:cNvSpPr>
          <p:nvPr>
            <p:ph type="body" idx="1"/>
          </p:nvPr>
        </p:nvSpPr>
        <p:spPr/>
        <p:txBody>
          <a:bodyPr/>
          <a:lstStyle/>
          <a:p>
            <a:r>
              <a:rPr lang="en-US" dirty="0"/>
              <a:t>Now let's walk through how the survey process actually works from start to finish.</a:t>
            </a:r>
          </a:p>
          <a:p>
            <a:endParaRPr lang="en-US" dirty="0"/>
          </a:p>
          <a:p>
            <a:r>
              <a:rPr lang="en-US" dirty="0"/>
              <a:t>It all begins with accurate LEA reporting from the previous year. The data you submit is the foundation that the entire survey process is built on. Students must meet all of the criteria we covered on the previous slides, whether that is Perkins Concentrator status, the correct exit codes, or completion status on the adult side. If that data is solid going in, everything that follows runs smoothly.</a:t>
            </a:r>
          </a:p>
          <a:p>
            <a:endParaRPr lang="en-US" dirty="0"/>
          </a:p>
          <a:p>
            <a:r>
              <a:rPr lang="en-US" dirty="0"/>
              <a:t>Once LEAs report their data through the C4 CTE Collection, PDE takes that information and builds the list of students who will be surveyed. There is no separate nomination process or manual list. The survey list comes directly from what you report. That connection is important to understand because it means the quality of your reporting has a direct impact on who gets surveyed and how useful that data ends up being for your CAR report and performance metrics.</a:t>
            </a:r>
          </a:p>
          <a:p>
            <a:endParaRPr lang="en-US" dirty="0"/>
          </a:p>
          <a:p>
            <a:r>
              <a:rPr lang="en-US" dirty="0"/>
              <a:t>So where do you actually find this list? Once PDE generates it, you can access it in </a:t>
            </a:r>
            <a:r>
              <a:rPr lang="en-US" b="1" dirty="0"/>
              <a:t>PIMSReports_V2</a:t>
            </a:r>
            <a:r>
              <a:rPr lang="en-US" dirty="0"/>
              <a:t>. That is your go-to resource for confirming which students from your LEA are included in the survey pool. We encourage you to check it, review it, and make sure the students who should be on that list are actually there.</a:t>
            </a:r>
          </a:p>
          <a:p>
            <a:endParaRPr lang="en-US" dirty="0"/>
          </a:p>
          <a:p>
            <a:r>
              <a:rPr lang="en-US" dirty="0"/>
              <a:t>The whole process starts and ends with accurate data. Get that right, and everything else falls into place.</a:t>
            </a:r>
          </a:p>
        </p:txBody>
      </p:sp>
      <p:sp>
        <p:nvSpPr>
          <p:cNvPr id="4" name="Slide Number Placeholder 3">
            <a:extLst>
              <a:ext uri="{FF2B5EF4-FFF2-40B4-BE49-F238E27FC236}">
                <a16:creationId xmlns:a16="http://schemas.microsoft.com/office/drawing/2014/main" id="{346EB329-F627-61A5-89C2-59B5A21A4C89}"/>
              </a:ext>
            </a:extLst>
          </p:cNvPr>
          <p:cNvSpPr>
            <a:spLocks noGrp="1"/>
          </p:cNvSpPr>
          <p:nvPr>
            <p:ph type="sldNum" sz="quarter" idx="5"/>
          </p:nvPr>
        </p:nvSpPr>
        <p:spPr/>
        <p:txBody>
          <a:bodyPr/>
          <a:lstStyle/>
          <a:p>
            <a:fld id="{5B012C48-CBE3-4456-858D-2A38C9D9ED43}" type="slidenum">
              <a:rPr lang="en-US" smtClean="0"/>
              <a:t>13</a:t>
            </a:fld>
            <a:endParaRPr lang="en-US"/>
          </a:p>
        </p:txBody>
      </p:sp>
    </p:spTree>
    <p:extLst>
      <p:ext uri="{BB962C8B-B14F-4D97-AF65-F5344CB8AC3E}">
        <p14:creationId xmlns:p14="http://schemas.microsoft.com/office/powerpoint/2010/main" val="3823414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61C6E-5721-1FDA-25E4-B417C425B5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8A54E0-E94A-44C9-C9E2-7BB27157AE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A8236D-EF2B-9E7A-A403-DBCC57917E2F}"/>
              </a:ext>
            </a:extLst>
          </p:cNvPr>
          <p:cNvSpPr>
            <a:spLocks noGrp="1"/>
          </p:cNvSpPr>
          <p:nvPr>
            <p:ph type="body" idx="1"/>
          </p:nvPr>
        </p:nvSpPr>
        <p:spPr/>
        <p:txBody>
          <a:bodyPr/>
          <a:lstStyle/>
          <a:p>
            <a:r>
              <a:rPr lang="en-US" dirty="0"/>
              <a:t>Let's take a look at exactly where you can find your student survey lists inside PIMSReports_V2.</a:t>
            </a:r>
            <a:br>
              <a:rPr lang="en-US" dirty="0"/>
            </a:br>
            <a:endParaRPr lang="en-US" dirty="0"/>
          </a:p>
          <a:p>
            <a:r>
              <a:rPr lang="en-US" dirty="0"/>
              <a:t>For </a:t>
            </a:r>
            <a:r>
              <a:rPr lang="en-US" b="1" dirty="0"/>
              <a:t>secondary students</a:t>
            </a:r>
            <a:r>
              <a:rPr lang="en-US" dirty="0"/>
              <a:t>, you will follow this path: PIMSReports_V2, then CTE, then Secondary, then Follow-Up, and you will find the List of Secondary CTE Students to Survey right there.</a:t>
            </a:r>
          </a:p>
          <a:p>
            <a:endParaRPr lang="en-US" dirty="0"/>
          </a:p>
          <a:p>
            <a:r>
              <a:rPr lang="en-US" dirty="0"/>
              <a:t>For </a:t>
            </a:r>
            <a:r>
              <a:rPr lang="en-US" b="1" dirty="0"/>
              <a:t>adult students</a:t>
            </a:r>
            <a:r>
              <a:rPr lang="en-US" dirty="0"/>
              <a:t>, the path is almost identical: PIMSReports_V2, then CTE, then Adult, then Follow-Up, and there you will find the List of Adult CTE Students to Survey.</a:t>
            </a:r>
          </a:p>
          <a:p>
            <a:endParaRPr lang="en-US" dirty="0"/>
          </a:p>
          <a:p>
            <a:r>
              <a:rPr lang="en-US" dirty="0"/>
              <a:t>You can see both of those locations highlighted in the screenshot on this slide. When you are in PIMSReports_V2, you are looking for that Follow-Up folder within whichever category applies to you, whether that is Secondary or Adult.</a:t>
            </a:r>
          </a:p>
        </p:txBody>
      </p:sp>
      <p:sp>
        <p:nvSpPr>
          <p:cNvPr id="4" name="Slide Number Placeholder 3">
            <a:extLst>
              <a:ext uri="{FF2B5EF4-FFF2-40B4-BE49-F238E27FC236}">
                <a16:creationId xmlns:a16="http://schemas.microsoft.com/office/drawing/2014/main" id="{39EFB685-265F-08DB-AF2F-1C5EC9A076CD}"/>
              </a:ext>
            </a:extLst>
          </p:cNvPr>
          <p:cNvSpPr>
            <a:spLocks noGrp="1"/>
          </p:cNvSpPr>
          <p:nvPr>
            <p:ph type="sldNum" sz="quarter" idx="5"/>
          </p:nvPr>
        </p:nvSpPr>
        <p:spPr/>
        <p:txBody>
          <a:bodyPr/>
          <a:lstStyle/>
          <a:p>
            <a:fld id="{5B012C48-CBE3-4456-858D-2A38C9D9ED43}" type="slidenum">
              <a:rPr lang="en-US" smtClean="0"/>
              <a:t>14</a:t>
            </a:fld>
            <a:endParaRPr lang="en-US"/>
          </a:p>
        </p:txBody>
      </p:sp>
    </p:spTree>
    <p:extLst>
      <p:ext uri="{BB962C8B-B14F-4D97-AF65-F5344CB8AC3E}">
        <p14:creationId xmlns:p14="http://schemas.microsoft.com/office/powerpoint/2010/main" val="6536815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FDFEF-DE78-B9F2-3F66-CDFFB5B471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67980E-266E-9CA7-2A53-D5A2A6AB5E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17DEB1-61C3-9EA1-B815-828E2F242EEB}"/>
              </a:ext>
            </a:extLst>
          </p:cNvPr>
          <p:cNvSpPr>
            <a:spLocks noGrp="1"/>
          </p:cNvSpPr>
          <p:nvPr>
            <p:ph type="body" idx="1"/>
          </p:nvPr>
        </p:nvSpPr>
        <p:spPr/>
        <p:txBody>
          <a:bodyPr/>
          <a:lstStyle/>
          <a:p>
            <a:r>
              <a:rPr lang="en-US" dirty="0"/>
              <a:t>Now let's walk through how to actually download the list. The screenshot here shows the secondary version of this page, but the steps are exactly the same for adult education, so everything I am about to cover applies to both.</a:t>
            </a:r>
          </a:p>
          <a:p>
            <a:endParaRPr lang="en-US" dirty="0"/>
          </a:p>
          <a:p>
            <a:r>
              <a:rPr lang="en-US" dirty="0"/>
              <a:t>When you land on this page, you will see a few fields to fill in before downloading.</a:t>
            </a:r>
          </a:p>
          <a:p>
            <a:endParaRPr lang="en-US" dirty="0"/>
          </a:p>
          <a:p>
            <a:r>
              <a:rPr lang="en-US" dirty="0"/>
              <a:t>The first is </a:t>
            </a:r>
            <a:r>
              <a:rPr lang="en-US" b="1" dirty="0"/>
              <a:t>Select Year</a:t>
            </a:r>
            <a:r>
              <a:rPr lang="en-US" dirty="0"/>
              <a:t>. Choose the reporting year that aligns with the survey you are working on. Make sure that year matches the survey cycle you are conducting outreach for.</a:t>
            </a:r>
          </a:p>
          <a:p>
            <a:r>
              <a:rPr lang="en-US" dirty="0"/>
              <a:t>Next, </a:t>
            </a:r>
            <a:r>
              <a:rPr lang="en-US" b="1" dirty="0"/>
              <a:t>Select Your LEA</a:t>
            </a:r>
            <a:r>
              <a:rPr lang="en-US" dirty="0"/>
              <a:t>. Choose your district or institution from the dropdown. This filters the list down to only your students, so what you download is specific to you.</a:t>
            </a:r>
          </a:p>
          <a:p>
            <a:endParaRPr lang="en-US" dirty="0"/>
          </a:p>
          <a:p>
            <a:r>
              <a:rPr lang="en-US" dirty="0"/>
              <a:t>There is also a </a:t>
            </a:r>
            <a:r>
              <a:rPr lang="en-US" b="1" dirty="0"/>
              <a:t>Survey Submitted</a:t>
            </a:r>
            <a:r>
              <a:rPr lang="en-US" dirty="0"/>
              <a:t> field with a yes or no option. This is a helpful one. If a student already completed the survey, it will show as yes, and you can take them off your outreach list. No need to follow up with students who have already responded.</a:t>
            </a:r>
          </a:p>
          <a:p>
            <a:endParaRPr lang="en-US" dirty="0"/>
          </a:p>
          <a:p>
            <a:r>
              <a:rPr lang="en-US" dirty="0"/>
              <a:t>Finally, for </a:t>
            </a:r>
            <a:r>
              <a:rPr lang="en-US" b="1" dirty="0"/>
              <a:t>format</a:t>
            </a:r>
            <a:r>
              <a:rPr lang="en-US" dirty="0"/>
              <a:t>, we strongly recommend selecting </a:t>
            </a:r>
            <a:r>
              <a:rPr lang="en-US" b="1" dirty="0"/>
              <a:t>Excel</a:t>
            </a:r>
            <a:r>
              <a:rPr lang="en-US" dirty="0"/>
              <a:t>. It gives you the flexibility to sort, filter, and track your outreach efforts in a way that a PDF or other format simply does not allow.</a:t>
            </a:r>
          </a:p>
          <a:p>
            <a:endParaRPr lang="en-US" dirty="0"/>
          </a:p>
          <a:p>
            <a:r>
              <a:rPr lang="en-US" dirty="0"/>
              <a:t>Now, a couple of important things to keep in mind about this list. It is updated </a:t>
            </a:r>
            <a:r>
              <a:rPr lang="en-US" b="1" dirty="0"/>
              <a:t>every Tuesday</a:t>
            </a:r>
            <a:r>
              <a:rPr lang="en-US" dirty="0"/>
              <a:t>, so you will want to check back weekly as your outreach is underway. And unlike some other PIMS data, this list does not refresh automatically with each PIMS update. PDE has to manually apply changes, so that Tuesday cadence is something to build into your routine.</a:t>
            </a:r>
          </a:p>
          <a:p>
            <a:endParaRPr lang="en-US" dirty="0"/>
          </a:p>
          <a:p>
            <a:r>
              <a:rPr lang="en-US" dirty="0"/>
              <a:t>Check it weekly, keep your outreach list current, and you will be in good shape.</a:t>
            </a:r>
          </a:p>
        </p:txBody>
      </p:sp>
      <p:sp>
        <p:nvSpPr>
          <p:cNvPr id="4" name="Slide Number Placeholder 3">
            <a:extLst>
              <a:ext uri="{FF2B5EF4-FFF2-40B4-BE49-F238E27FC236}">
                <a16:creationId xmlns:a16="http://schemas.microsoft.com/office/drawing/2014/main" id="{2738FC1E-62F4-3F2B-C941-C9CED79D4A15}"/>
              </a:ext>
            </a:extLst>
          </p:cNvPr>
          <p:cNvSpPr>
            <a:spLocks noGrp="1"/>
          </p:cNvSpPr>
          <p:nvPr>
            <p:ph type="sldNum" sz="quarter" idx="5"/>
          </p:nvPr>
        </p:nvSpPr>
        <p:spPr/>
        <p:txBody>
          <a:bodyPr/>
          <a:lstStyle/>
          <a:p>
            <a:fld id="{5B012C48-CBE3-4456-858D-2A38C9D9ED43}" type="slidenum">
              <a:rPr lang="en-US" smtClean="0"/>
              <a:t>15</a:t>
            </a:fld>
            <a:endParaRPr lang="en-US"/>
          </a:p>
        </p:txBody>
      </p:sp>
    </p:spTree>
    <p:extLst>
      <p:ext uri="{BB962C8B-B14F-4D97-AF65-F5344CB8AC3E}">
        <p14:creationId xmlns:p14="http://schemas.microsoft.com/office/powerpoint/2010/main" val="4142086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8AEA0-2E4E-5039-9604-C3E40641D0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6351E7-F74C-D39B-9597-4123DED41D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0BA83B-DA89-0A79-3A03-795FE61D916D}"/>
              </a:ext>
            </a:extLst>
          </p:cNvPr>
          <p:cNvSpPr>
            <a:spLocks noGrp="1"/>
          </p:cNvSpPr>
          <p:nvPr>
            <p:ph type="body" idx="1"/>
          </p:nvPr>
        </p:nvSpPr>
        <p:spPr/>
        <p:txBody>
          <a:bodyPr/>
          <a:lstStyle/>
          <a:p>
            <a:r>
              <a:rPr lang="en-US" dirty="0"/>
              <a:t>Let's take a quick look at what is actually included in the report once you download it.</a:t>
            </a:r>
          </a:p>
          <a:p>
            <a:endParaRPr lang="en-US" dirty="0"/>
          </a:p>
          <a:p>
            <a:r>
              <a:rPr lang="en-US" dirty="0"/>
              <a:t>The first column you will want to pay attention to is the </a:t>
            </a:r>
            <a:r>
              <a:rPr lang="en-US" b="1" dirty="0"/>
              <a:t>Security Code</a:t>
            </a:r>
            <a:r>
              <a:rPr lang="en-US" dirty="0"/>
              <a:t>. This is a follow-up survey specific code that is unique to this process. It is important to note that this is not the student's </a:t>
            </a:r>
            <a:r>
              <a:rPr lang="en-US" dirty="0" err="1"/>
              <a:t>PASecureID</a:t>
            </a:r>
            <a:r>
              <a:rPr lang="en-US" dirty="0"/>
              <a:t>. This is the code students will use to access and complete the survey, so it is a critical piece of information when you are reaching out to them.</a:t>
            </a:r>
          </a:p>
          <a:p>
            <a:endParaRPr lang="en-US" dirty="0"/>
          </a:p>
          <a:p>
            <a:r>
              <a:rPr lang="en-US" dirty="0"/>
              <a:t>Next is the </a:t>
            </a:r>
            <a:r>
              <a:rPr lang="en-US" b="1" dirty="0"/>
              <a:t>Survey Submitted</a:t>
            </a:r>
            <a:r>
              <a:rPr lang="en-US" dirty="0"/>
              <a:t> column. This is a simple yes or no field, but it is incredibly useful for managing your outreach. Anyone marked yes has already completed the survey and does not need to be contacted. Anyone marked no is still on your list. As you work through your outreach efforts, this column is what tells you where to focus your energy.</a:t>
            </a:r>
          </a:p>
          <a:p>
            <a:endParaRPr lang="en-US" dirty="0"/>
          </a:p>
          <a:p>
            <a:r>
              <a:rPr lang="en-US" dirty="0"/>
              <a:t>And then you have the </a:t>
            </a:r>
            <a:r>
              <a:rPr lang="en-US" b="1" dirty="0"/>
              <a:t>student demographic data</a:t>
            </a:r>
            <a:r>
              <a:rPr lang="en-US" dirty="0"/>
              <a:t>. The report includes each student's name, </a:t>
            </a:r>
            <a:r>
              <a:rPr lang="en-US" dirty="0" err="1"/>
              <a:t>PASecureID</a:t>
            </a:r>
            <a:r>
              <a:rPr lang="en-US" dirty="0"/>
              <a:t>, CIP code, address, and other relevant details. This is the information you will use to actually locate and contact your students through whichever outreach methods work best for your LEA.</a:t>
            </a:r>
          </a:p>
          <a:p>
            <a:endParaRPr lang="en-US" dirty="0"/>
          </a:p>
          <a:p>
            <a:r>
              <a:rPr lang="en-US" dirty="0"/>
              <a:t>Together, these three pieces give you everything you need to manage your follow-up outreach in an organized and efficient way. Download it, sort it, and get to work.</a:t>
            </a:r>
          </a:p>
        </p:txBody>
      </p:sp>
      <p:sp>
        <p:nvSpPr>
          <p:cNvPr id="4" name="Slide Number Placeholder 3">
            <a:extLst>
              <a:ext uri="{FF2B5EF4-FFF2-40B4-BE49-F238E27FC236}">
                <a16:creationId xmlns:a16="http://schemas.microsoft.com/office/drawing/2014/main" id="{41025033-6A65-619B-A895-1510B6E8F576}"/>
              </a:ext>
            </a:extLst>
          </p:cNvPr>
          <p:cNvSpPr>
            <a:spLocks noGrp="1"/>
          </p:cNvSpPr>
          <p:nvPr>
            <p:ph type="sldNum" sz="quarter" idx="5"/>
          </p:nvPr>
        </p:nvSpPr>
        <p:spPr/>
        <p:txBody>
          <a:bodyPr/>
          <a:lstStyle/>
          <a:p>
            <a:fld id="{5B012C48-CBE3-4456-858D-2A38C9D9ED43}" type="slidenum">
              <a:rPr lang="en-US" smtClean="0"/>
              <a:t>16</a:t>
            </a:fld>
            <a:endParaRPr lang="en-US"/>
          </a:p>
        </p:txBody>
      </p:sp>
    </p:spTree>
    <p:extLst>
      <p:ext uri="{BB962C8B-B14F-4D97-AF65-F5344CB8AC3E}">
        <p14:creationId xmlns:p14="http://schemas.microsoft.com/office/powerpoint/2010/main" val="1939580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5440E-AE47-AD4D-D486-E7058BD9B6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5CECE-7B99-CBC8-CE9A-A835D73E7A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2BBF09-C02C-8796-EB62-62F47DD2C40A}"/>
              </a:ext>
            </a:extLst>
          </p:cNvPr>
          <p:cNvSpPr>
            <a:spLocks noGrp="1"/>
          </p:cNvSpPr>
          <p:nvPr>
            <p:ph type="body" idx="1"/>
          </p:nvPr>
        </p:nvSpPr>
        <p:spPr/>
        <p:txBody>
          <a:bodyPr/>
          <a:lstStyle/>
          <a:p>
            <a:r>
              <a:rPr lang="en-US" dirty="0"/>
              <a:t>Here is a look at what the actual report looks like when you pull it from PIMSReports_V2.</a:t>
            </a:r>
          </a:p>
          <a:p>
            <a:endParaRPr lang="en-US" dirty="0"/>
          </a:p>
          <a:p>
            <a:r>
              <a:rPr lang="en-US" dirty="0"/>
              <a:t>As you can see, it is laid out in a clean, straightforward format. All of the data points we just covered are right there in front of you, student names, addresses, CIP codes, security codes, and the survey submitted status.</a:t>
            </a:r>
          </a:p>
          <a:p>
            <a:endParaRPr lang="en-US" dirty="0"/>
          </a:p>
          <a:p>
            <a:r>
              <a:rPr lang="en-US" dirty="0"/>
              <a:t>This is your working document throughout the survey window. Use it to organize your outreach, track who has responded, and identify who still needs to be contacted. Whether you are reaching out by phone, email, mail, or social media, everything you need to make that contact is in this report.</a:t>
            </a:r>
          </a:p>
          <a:p>
            <a:endParaRPr lang="en-US" dirty="0"/>
          </a:p>
          <a:p>
            <a:r>
              <a:rPr lang="en-US" dirty="0"/>
              <a:t>Get familiar with it, and you will find the outreach process is much easier to manage than it might seem at first.</a:t>
            </a:r>
          </a:p>
        </p:txBody>
      </p:sp>
      <p:sp>
        <p:nvSpPr>
          <p:cNvPr id="4" name="Slide Number Placeholder 3">
            <a:extLst>
              <a:ext uri="{FF2B5EF4-FFF2-40B4-BE49-F238E27FC236}">
                <a16:creationId xmlns:a16="http://schemas.microsoft.com/office/drawing/2014/main" id="{10779B2A-68BC-25CD-4CF7-DEB420AC322C}"/>
              </a:ext>
            </a:extLst>
          </p:cNvPr>
          <p:cNvSpPr>
            <a:spLocks noGrp="1"/>
          </p:cNvSpPr>
          <p:nvPr>
            <p:ph type="sldNum" sz="quarter" idx="5"/>
          </p:nvPr>
        </p:nvSpPr>
        <p:spPr/>
        <p:txBody>
          <a:bodyPr/>
          <a:lstStyle/>
          <a:p>
            <a:fld id="{5B012C48-CBE3-4456-858D-2A38C9D9ED43}" type="slidenum">
              <a:rPr lang="en-US" smtClean="0"/>
              <a:t>17</a:t>
            </a:fld>
            <a:endParaRPr lang="en-US"/>
          </a:p>
        </p:txBody>
      </p:sp>
    </p:spTree>
    <p:extLst>
      <p:ext uri="{BB962C8B-B14F-4D97-AF65-F5344CB8AC3E}">
        <p14:creationId xmlns:p14="http://schemas.microsoft.com/office/powerpoint/2010/main" val="1942228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AA4EF-4491-2B31-D7DB-88638CEF7B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7DBC4A-9A13-15B9-04EB-58E489052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E0E0FB-E2CC-7800-B6CA-7D001B596A86}"/>
              </a:ext>
            </a:extLst>
          </p:cNvPr>
          <p:cNvSpPr>
            <a:spLocks noGrp="1"/>
          </p:cNvSpPr>
          <p:nvPr>
            <p:ph type="body" idx="1"/>
          </p:nvPr>
        </p:nvSpPr>
        <p:spPr/>
        <p:txBody>
          <a:bodyPr/>
          <a:lstStyle/>
          <a:p>
            <a:r>
              <a:rPr lang="en-US" dirty="0"/>
              <a:t>Let's take a closer look at the report and break down what each column actually means.</a:t>
            </a:r>
          </a:p>
          <a:p>
            <a:endParaRPr lang="en-US" dirty="0"/>
          </a:p>
          <a:p>
            <a:endParaRPr lang="en-US" dirty="0"/>
          </a:p>
          <a:p>
            <a:r>
              <a:rPr lang="en-US" dirty="0"/>
              <a:t>Starting with the </a:t>
            </a:r>
            <a:r>
              <a:rPr lang="en-US" b="1" dirty="0"/>
              <a:t>Security Code</a:t>
            </a:r>
            <a:r>
              <a:rPr lang="en-US" dirty="0"/>
              <a:t>. As we mentioned before, this is a survey-specific code assigned to each individual student. It is not their </a:t>
            </a:r>
            <a:r>
              <a:rPr lang="en-US" dirty="0" err="1"/>
              <a:t>PASecureID</a:t>
            </a:r>
            <a:r>
              <a:rPr lang="en-US" dirty="0"/>
              <a:t>. This code is what the student uses to access the survey, so when you are reaching out to them, this is the code you will be passing along. Keep it handy.</a:t>
            </a:r>
          </a:p>
          <a:p>
            <a:endParaRPr lang="en-US" dirty="0"/>
          </a:p>
          <a:p>
            <a:r>
              <a:rPr lang="en-US" dirty="0"/>
              <a:t>Moving to the </a:t>
            </a:r>
            <a:r>
              <a:rPr lang="en-US" b="1" dirty="0"/>
              <a:t>Survey Submitted</a:t>
            </a:r>
            <a:r>
              <a:rPr lang="en-US" dirty="0"/>
              <a:t> column. A quick yes or no tells you exactly where each student stands. Anyone showing yes is done and off your list. Anyone showing no still needs to hear from you. This column is what lets you work efficiently and make sure your outreach is targeted toward the students who actually still need to respond.</a:t>
            </a:r>
          </a:p>
          <a:p>
            <a:endParaRPr lang="en-US" dirty="0"/>
          </a:p>
          <a:p>
            <a:r>
              <a:rPr lang="en-US" dirty="0"/>
              <a:t>And then the </a:t>
            </a:r>
            <a:r>
              <a:rPr lang="en-US" b="1" dirty="0"/>
              <a:t>demographic data</a:t>
            </a:r>
            <a:r>
              <a:rPr lang="en-US" dirty="0"/>
              <a:t> rounding out the report. You have the student's name for personalized outreach, their </a:t>
            </a:r>
            <a:r>
              <a:rPr lang="en-US" dirty="0" err="1"/>
              <a:t>PASecureID</a:t>
            </a:r>
            <a:r>
              <a:rPr lang="en-US" dirty="0"/>
              <a:t> for identification and verification, the CIP code which tells you which program they completed, and their address for anyone using direct mail as part of their contact strategy.</a:t>
            </a:r>
          </a:p>
          <a:p>
            <a:endParaRPr lang="en-US" dirty="0"/>
          </a:p>
          <a:p>
            <a:r>
              <a:rPr lang="en-US" dirty="0"/>
              <a:t>Everything in this report has a purpose. The security code gets students into the survey, the submitted status tells you who to focus on, and the demographic data gives you the tools to actually reach them. Use all of it together and you will have a well-organized, efficient outreach process that makes sure no student falls through the cracks.</a:t>
            </a:r>
          </a:p>
          <a:p>
            <a:endParaRPr lang="en-US" dirty="0"/>
          </a:p>
        </p:txBody>
      </p:sp>
      <p:sp>
        <p:nvSpPr>
          <p:cNvPr id="4" name="Slide Number Placeholder 3">
            <a:extLst>
              <a:ext uri="{FF2B5EF4-FFF2-40B4-BE49-F238E27FC236}">
                <a16:creationId xmlns:a16="http://schemas.microsoft.com/office/drawing/2014/main" id="{C527C6CE-D382-A9FC-5E5C-C4E1E32945BA}"/>
              </a:ext>
            </a:extLst>
          </p:cNvPr>
          <p:cNvSpPr>
            <a:spLocks noGrp="1"/>
          </p:cNvSpPr>
          <p:nvPr>
            <p:ph type="sldNum" sz="quarter" idx="5"/>
          </p:nvPr>
        </p:nvSpPr>
        <p:spPr/>
        <p:txBody>
          <a:bodyPr/>
          <a:lstStyle/>
          <a:p>
            <a:fld id="{5B012C48-CBE3-4456-858D-2A38C9D9ED43}" type="slidenum">
              <a:rPr lang="en-US" smtClean="0"/>
              <a:t>18</a:t>
            </a:fld>
            <a:endParaRPr lang="en-US"/>
          </a:p>
        </p:txBody>
      </p:sp>
    </p:spTree>
    <p:extLst>
      <p:ext uri="{BB962C8B-B14F-4D97-AF65-F5344CB8AC3E}">
        <p14:creationId xmlns:p14="http://schemas.microsoft.com/office/powerpoint/2010/main" val="3407671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C49D1-C9B2-5546-134F-5E7D23178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79795-FE7E-A9EF-8755-60515D6B64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D81A62-A736-7C01-1BCB-2D4A09A5B6F1}"/>
              </a:ext>
            </a:extLst>
          </p:cNvPr>
          <p:cNvSpPr>
            <a:spLocks noGrp="1"/>
          </p:cNvSpPr>
          <p:nvPr>
            <p:ph type="body" idx="1"/>
          </p:nvPr>
        </p:nvSpPr>
        <p:spPr/>
        <p:txBody>
          <a:bodyPr/>
          <a:lstStyle/>
          <a:p>
            <a:r>
              <a:rPr lang="en-US" dirty="0"/>
              <a:t>So once a student has their personalized security code, the next step is simple. They visit the survey site, enter their code, and complete the survey.</a:t>
            </a:r>
          </a:p>
          <a:p>
            <a:endParaRPr lang="en-US" dirty="0"/>
          </a:p>
          <a:p>
            <a:r>
              <a:rPr lang="en-US" dirty="0"/>
              <a:t>The website is </a:t>
            </a:r>
            <a:r>
              <a:rPr lang="en-US" b="1" dirty="0"/>
              <a:t>flp.pa.gov</a:t>
            </a:r>
            <a:r>
              <a:rPr lang="en-US" dirty="0"/>
              <a:t>, and this is something you will want to include in every single communication you send out. Whether you are reaching out by email, phone, social media, or mail, make sure that link is front and center. The easier you make it for students to find the survey, the more likely they are to complete it.</a:t>
            </a:r>
          </a:p>
          <a:p>
            <a:endParaRPr lang="en-US" dirty="0"/>
          </a:p>
          <a:p>
            <a:r>
              <a:rPr lang="en-US" dirty="0"/>
              <a:t>Think of your outreach as a package deal. The security code gets them in, and the website link tells them where to go. Both pieces need to be in every message.</a:t>
            </a:r>
          </a:p>
          <a:p>
            <a:endParaRPr lang="en-US" dirty="0"/>
          </a:p>
          <a:p>
            <a:r>
              <a:rPr lang="en-US" dirty="0"/>
              <a:t>Write it down, save it, and start including it in your templates now: </a:t>
            </a:r>
            <a:r>
              <a:rPr lang="en-US" b="1" dirty="0"/>
              <a:t>flp.pa.gov</a:t>
            </a:r>
            <a:r>
              <a:rPr lang="en-US" dirty="0"/>
              <a:t>.</a:t>
            </a:r>
          </a:p>
        </p:txBody>
      </p:sp>
      <p:sp>
        <p:nvSpPr>
          <p:cNvPr id="4" name="Slide Number Placeholder 3">
            <a:extLst>
              <a:ext uri="{FF2B5EF4-FFF2-40B4-BE49-F238E27FC236}">
                <a16:creationId xmlns:a16="http://schemas.microsoft.com/office/drawing/2014/main" id="{C62DAA9D-09EC-2B3F-11E4-0228214774F5}"/>
              </a:ext>
            </a:extLst>
          </p:cNvPr>
          <p:cNvSpPr>
            <a:spLocks noGrp="1"/>
          </p:cNvSpPr>
          <p:nvPr>
            <p:ph type="sldNum" sz="quarter" idx="5"/>
          </p:nvPr>
        </p:nvSpPr>
        <p:spPr/>
        <p:txBody>
          <a:bodyPr/>
          <a:lstStyle/>
          <a:p>
            <a:fld id="{5B012C48-CBE3-4456-858D-2A38C9D9ED43}" type="slidenum">
              <a:rPr lang="en-US" smtClean="0"/>
              <a:t>19</a:t>
            </a:fld>
            <a:endParaRPr lang="en-US"/>
          </a:p>
        </p:txBody>
      </p:sp>
    </p:spTree>
    <p:extLst>
      <p:ext uri="{BB962C8B-B14F-4D97-AF65-F5344CB8AC3E}">
        <p14:creationId xmlns:p14="http://schemas.microsoft.com/office/powerpoint/2010/main" val="3054140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and thank you for being here today.</a:t>
            </a:r>
          </a:p>
          <a:p>
            <a:endParaRPr lang="en-US" dirty="0"/>
          </a:p>
          <a:p>
            <a:r>
              <a:rPr lang="en-US" dirty="0"/>
              <a:t>Before we dive in, let me give you a quick roadmap of what we're going to cover, and more importantly, what you're going to walk away with.</a:t>
            </a:r>
          </a:p>
          <a:p>
            <a:endParaRPr lang="en-US" dirty="0"/>
          </a:p>
          <a:p>
            <a:r>
              <a:rPr lang="en-US" dirty="0"/>
              <a:t>First, we're going to talk about the </a:t>
            </a:r>
            <a:r>
              <a:rPr lang="en-US" b="1" dirty="0"/>
              <a:t>benefits of conducting follow-up surveys effectively</a:t>
            </a:r>
            <a:r>
              <a:rPr lang="en-US" dirty="0"/>
              <a:t>. Not just why they matter in theory, but how they actually help you gather meaningful feedback, track outcomes, and drive real, continuous improvement in your programs and services.</a:t>
            </a:r>
          </a:p>
          <a:p>
            <a:endParaRPr lang="en-US" dirty="0"/>
          </a:p>
          <a:p>
            <a:r>
              <a:rPr lang="en-US" dirty="0"/>
              <a:t>Second, we'll walk through some </a:t>
            </a:r>
            <a:r>
              <a:rPr lang="en-US" b="1" dirty="0"/>
              <a:t>proven methods for increasing your survey response rates</a:t>
            </a:r>
            <a:r>
              <a:rPr lang="en-US" dirty="0"/>
              <a:t>. Because let's be honest, even the best survey is only as good as the data it collects. We'll give you practical strategies you can put to use right away.</a:t>
            </a:r>
          </a:p>
          <a:p>
            <a:endParaRPr lang="en-US" dirty="0"/>
          </a:p>
          <a:p>
            <a:r>
              <a:rPr lang="en-US" dirty="0"/>
              <a:t>And third, we'll look at </a:t>
            </a:r>
            <a:r>
              <a:rPr lang="en-US" b="1" dirty="0"/>
              <a:t>how to actually use that data</a:t>
            </a:r>
            <a:r>
              <a:rPr lang="en-US" dirty="0"/>
              <a:t> once you have it. Collecting feedback is step one — turning it into action is where the real impact happens. We'll show you how to translate survey results into meaningful improvements for both your students and your programs.</a:t>
            </a:r>
          </a:p>
          <a:p>
            <a:r>
              <a:rPr lang="en-US" dirty="0"/>
              <a:t>So with that, let's get started.</a:t>
            </a:r>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a:p>
        </p:txBody>
      </p:sp>
    </p:spTree>
    <p:extLst>
      <p:ext uri="{BB962C8B-B14F-4D97-AF65-F5344CB8AC3E}">
        <p14:creationId xmlns:p14="http://schemas.microsoft.com/office/powerpoint/2010/main" val="14458782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2BEDD-CE16-12A0-798D-B2620EB544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EA57B-F5BD-C347-4E2E-049E26E2D0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C5E768-F47C-BC5A-51C9-2967A7BA37AD}"/>
              </a:ext>
            </a:extLst>
          </p:cNvPr>
          <p:cNvSpPr>
            <a:spLocks noGrp="1"/>
          </p:cNvSpPr>
          <p:nvPr>
            <p:ph type="body" idx="1"/>
          </p:nvPr>
        </p:nvSpPr>
        <p:spPr/>
        <p:txBody>
          <a:bodyPr/>
          <a:lstStyle/>
          <a:p>
            <a:r>
              <a:rPr lang="en-US" dirty="0"/>
              <a:t>Here is a look at the actual survey site that students will land on when they visit flp.pa.gov.</a:t>
            </a:r>
          </a:p>
          <a:p>
            <a:endParaRPr lang="en-US" dirty="0"/>
          </a:p>
          <a:p>
            <a:r>
              <a:rPr lang="en-US" dirty="0"/>
              <a:t>As you can see, logging in is straightforward. Students need to enter two things: their personalized security code and their name.</a:t>
            </a:r>
          </a:p>
          <a:p>
            <a:endParaRPr lang="en-US" dirty="0"/>
          </a:p>
          <a:p>
            <a:r>
              <a:rPr lang="en-US" dirty="0"/>
              <a:t>Now, the name entry is where we see a lot of hiccups, so please pay close attention to this when you are doing your outreach. Students must enter their name </a:t>
            </a:r>
            <a:r>
              <a:rPr lang="en-US" b="1" dirty="0"/>
              <a:t>exactly as it appears in the Notification Letter. </a:t>
            </a:r>
            <a:endParaRPr lang="en-US" dirty="0"/>
          </a:p>
          <a:p>
            <a:r>
              <a:rPr lang="en-US" dirty="0"/>
              <a:t>The second thing to emphasize is the security code. Students must use the survey-specific security code, not their </a:t>
            </a:r>
            <a:r>
              <a:rPr lang="en-US" dirty="0" err="1"/>
              <a:t>PASecureID</a:t>
            </a:r>
            <a:r>
              <a:rPr lang="en-US" dirty="0"/>
              <a:t>. </a:t>
            </a:r>
          </a:p>
          <a:p>
            <a:endParaRPr lang="en-US" dirty="0"/>
          </a:p>
          <a:p>
            <a:r>
              <a:rPr lang="en-US" dirty="0"/>
              <a:t>A little extra clarity in your outreach goes a long way here.</a:t>
            </a:r>
          </a:p>
        </p:txBody>
      </p:sp>
      <p:sp>
        <p:nvSpPr>
          <p:cNvPr id="4" name="Slide Number Placeholder 3">
            <a:extLst>
              <a:ext uri="{FF2B5EF4-FFF2-40B4-BE49-F238E27FC236}">
                <a16:creationId xmlns:a16="http://schemas.microsoft.com/office/drawing/2014/main" id="{AFAE3F69-CDA7-D98D-072E-5E6E23FDFBCA}"/>
              </a:ext>
            </a:extLst>
          </p:cNvPr>
          <p:cNvSpPr>
            <a:spLocks noGrp="1"/>
          </p:cNvSpPr>
          <p:nvPr>
            <p:ph type="sldNum" sz="quarter" idx="5"/>
          </p:nvPr>
        </p:nvSpPr>
        <p:spPr/>
        <p:txBody>
          <a:bodyPr/>
          <a:lstStyle/>
          <a:p>
            <a:fld id="{5B012C48-CBE3-4456-858D-2A38C9D9ED43}" type="slidenum">
              <a:rPr lang="en-US" smtClean="0"/>
              <a:t>20</a:t>
            </a:fld>
            <a:endParaRPr lang="en-US"/>
          </a:p>
        </p:txBody>
      </p:sp>
    </p:spTree>
    <p:extLst>
      <p:ext uri="{BB962C8B-B14F-4D97-AF65-F5344CB8AC3E}">
        <p14:creationId xmlns:p14="http://schemas.microsoft.com/office/powerpoint/2010/main" val="871241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6C3E1-93AC-BF0A-3EE9-3841D8C792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62202B-4C0B-8AE7-2514-E02155F63E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C152BC-A4FF-2025-7249-86E81F4C5A06}"/>
              </a:ext>
            </a:extLst>
          </p:cNvPr>
          <p:cNvSpPr>
            <a:spLocks noGrp="1"/>
          </p:cNvSpPr>
          <p:nvPr>
            <p:ph type="body" idx="1"/>
          </p:nvPr>
        </p:nvSpPr>
        <p:spPr/>
        <p:txBody>
          <a:bodyPr/>
          <a:lstStyle/>
          <a:p>
            <a:r>
              <a:rPr lang="en-US" dirty="0"/>
              <a:t>Let's talk strategy. When it comes to getting students to complete the survey, one of the most important things you can do is use more than one contact method.</a:t>
            </a:r>
          </a:p>
          <a:p>
            <a:endParaRPr lang="en-US" dirty="0"/>
          </a:p>
          <a:p>
            <a:r>
              <a:rPr lang="en-US" dirty="0"/>
              <a:t>Here is the reality. Not every student is on social media. Not every student checks their email regularly. And plenty of people simply do not answer phone calls from numbers they do not recognize. If you are relying on just one method to reach your graduates, you are guaranteed to miss a portion of them.</a:t>
            </a:r>
          </a:p>
          <a:p>
            <a:endParaRPr lang="en-US" dirty="0"/>
          </a:p>
          <a:p>
            <a:r>
              <a:rPr lang="en-US" dirty="0"/>
              <a:t>Think about the students you are trying to reach. They have moved on from your program. Some have jobs, some are in college, some have moved to new addresses. Life has gotten busy for them, and your survey is not at the top of their priority list. That is not a criticism, it is just reality. So the more ways you reach out, the better your chances of actually making contact.</a:t>
            </a:r>
          </a:p>
          <a:p>
            <a:endParaRPr lang="en-US" dirty="0"/>
          </a:p>
          <a:p>
            <a:r>
              <a:rPr lang="en-US" dirty="0"/>
              <a:t>The old saying fits perfectly here. The wider the net, the more fish you will catch. Combine phone calls, emails, social media messages, and direct mail. Follow up more than once. Try different channels at different times. Some students will respond to the first email. Others might need a phone call a week later before they take action.</a:t>
            </a:r>
          </a:p>
          <a:p>
            <a:endParaRPr lang="en-US" dirty="0"/>
          </a:p>
          <a:p>
            <a:r>
              <a:rPr lang="en-US" dirty="0"/>
              <a:t>A little extra effort in your outreach strategy can make a significant difference in your response rates, and remember, those response rates feed directly back into your CAR report and your program metrics.</a:t>
            </a:r>
          </a:p>
          <a:p>
            <a:endParaRPr lang="en-US" dirty="0"/>
          </a:p>
          <a:p>
            <a:r>
              <a:rPr lang="en-US" dirty="0"/>
              <a:t>Cast a wide net and stay persistent.</a:t>
            </a:r>
          </a:p>
        </p:txBody>
      </p:sp>
      <p:sp>
        <p:nvSpPr>
          <p:cNvPr id="4" name="Slide Number Placeholder 3">
            <a:extLst>
              <a:ext uri="{FF2B5EF4-FFF2-40B4-BE49-F238E27FC236}">
                <a16:creationId xmlns:a16="http://schemas.microsoft.com/office/drawing/2014/main" id="{AA564097-6B6C-8E56-3808-0E9734B322F4}"/>
              </a:ext>
            </a:extLst>
          </p:cNvPr>
          <p:cNvSpPr>
            <a:spLocks noGrp="1"/>
          </p:cNvSpPr>
          <p:nvPr>
            <p:ph type="sldNum" sz="quarter" idx="5"/>
          </p:nvPr>
        </p:nvSpPr>
        <p:spPr/>
        <p:txBody>
          <a:bodyPr/>
          <a:lstStyle/>
          <a:p>
            <a:fld id="{5B012C48-CBE3-4456-858D-2A38C9D9ED43}" type="slidenum">
              <a:rPr lang="en-US" smtClean="0"/>
              <a:t>21</a:t>
            </a:fld>
            <a:endParaRPr lang="en-US"/>
          </a:p>
        </p:txBody>
      </p:sp>
    </p:spTree>
    <p:extLst>
      <p:ext uri="{BB962C8B-B14F-4D97-AF65-F5344CB8AC3E}">
        <p14:creationId xmlns:p14="http://schemas.microsoft.com/office/powerpoint/2010/main" val="11910841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EBB64-3273-2AF7-5505-6396DEC200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35498A-9817-7F21-B935-57B4C8936D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2869E0-2E45-A9BB-A641-450E416725C8}"/>
              </a:ext>
            </a:extLst>
          </p:cNvPr>
          <p:cNvSpPr>
            <a:spLocks noGrp="1"/>
          </p:cNvSpPr>
          <p:nvPr>
            <p:ph type="body" idx="1"/>
          </p:nvPr>
        </p:nvSpPr>
        <p:spPr/>
        <p:txBody>
          <a:bodyPr/>
          <a:lstStyle/>
          <a:p>
            <a:r>
              <a:rPr lang="en-US" dirty="0"/>
              <a:t>We just covered why using multiple contact methods matters, so now let's talk about putting that into practice.</a:t>
            </a:r>
          </a:p>
          <a:p>
            <a:endParaRPr lang="en-US" dirty="0"/>
          </a:p>
          <a:p>
            <a:r>
              <a:rPr lang="en-US" dirty="0"/>
              <a:t>Your main options are email, social media, phone, or some combination of all three. And as we have said, a combination is almost always going to be your best approach. Different students respond to different things, and hitting multiple channels gives you the best shot at making contact. There is no single magic method that works for everyone, so do not treat any one channel as your only option.</a:t>
            </a:r>
          </a:p>
          <a:p>
            <a:endParaRPr lang="en-US" dirty="0"/>
          </a:p>
          <a:p>
            <a:r>
              <a:rPr lang="en-US" dirty="0"/>
              <a:t>The more avenues you use, the better your chances of getting a response. It really is that simple.</a:t>
            </a:r>
          </a:p>
          <a:p>
            <a:endParaRPr lang="en-US" dirty="0"/>
          </a:p>
          <a:p>
            <a:r>
              <a:rPr lang="en-US" dirty="0"/>
              <a:t>Now, here is something important that does not come up often but is worth knowing. If a student does not have internet access and cannot complete the survey online, that does not mean they have to be left out. LEAs have the ability to enter a student's survey response data on their behalf, as long as they have the student's written or verbal permission to do so. This is a great option to keep in mind, especially for adult learners who may not have reliable internet access at home.</a:t>
            </a:r>
          </a:p>
          <a:p>
            <a:endParaRPr lang="en-US" dirty="0"/>
          </a:p>
          <a:p>
            <a:r>
              <a:rPr lang="en-US" dirty="0"/>
              <a:t>No student should be excluded from the survey just because of a technology barrier. If you can get them on the phone or meet with them in person, you can still capture their response and make sure they are counted.</a:t>
            </a:r>
          </a:p>
        </p:txBody>
      </p:sp>
      <p:sp>
        <p:nvSpPr>
          <p:cNvPr id="4" name="Slide Number Placeholder 3">
            <a:extLst>
              <a:ext uri="{FF2B5EF4-FFF2-40B4-BE49-F238E27FC236}">
                <a16:creationId xmlns:a16="http://schemas.microsoft.com/office/drawing/2014/main" id="{DD8418E1-F1C6-8F1C-2389-733DAE890E79}"/>
              </a:ext>
            </a:extLst>
          </p:cNvPr>
          <p:cNvSpPr>
            <a:spLocks noGrp="1"/>
          </p:cNvSpPr>
          <p:nvPr>
            <p:ph type="sldNum" sz="quarter" idx="5"/>
          </p:nvPr>
        </p:nvSpPr>
        <p:spPr/>
        <p:txBody>
          <a:bodyPr/>
          <a:lstStyle/>
          <a:p>
            <a:fld id="{5B012C48-CBE3-4456-858D-2A38C9D9ED43}" type="slidenum">
              <a:rPr lang="en-US" smtClean="0"/>
              <a:t>22</a:t>
            </a:fld>
            <a:endParaRPr lang="en-US"/>
          </a:p>
        </p:txBody>
      </p:sp>
    </p:spTree>
    <p:extLst>
      <p:ext uri="{BB962C8B-B14F-4D97-AF65-F5344CB8AC3E}">
        <p14:creationId xmlns:p14="http://schemas.microsoft.com/office/powerpoint/2010/main" val="35109422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747FF-9A70-DC2F-71E9-42F60C239F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2FE5B6-7E34-A299-2072-B80AFF1FC4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3EB931-1896-7122-D2D9-4AA5CF1857DC}"/>
              </a:ext>
            </a:extLst>
          </p:cNvPr>
          <p:cNvSpPr>
            <a:spLocks noGrp="1"/>
          </p:cNvSpPr>
          <p:nvPr>
            <p:ph type="body" idx="1"/>
          </p:nvPr>
        </p:nvSpPr>
        <p:spPr/>
        <p:txBody>
          <a:bodyPr/>
          <a:lstStyle/>
          <a:p>
            <a:r>
              <a:rPr lang="en-US" dirty="0"/>
              <a:t>Let's talk about one of the most efficient tools you can use for your email outreach, and that is Mail Merge.</a:t>
            </a:r>
          </a:p>
          <a:p>
            <a:endParaRPr lang="en-US" dirty="0"/>
          </a:p>
          <a:p>
            <a:r>
              <a:rPr lang="en-US" dirty="0"/>
              <a:t>If you are not already familiar with it, Mail Merge allows you to send personalized messages to a large group of people all at once. Instead of manually typing out each student's name and security code into individual emails, you connect an email template to a data source like an Excel spreadsheet, and the tool automatically fills in the personalized details for each recipient. Every student gets a message that feels like it was written just for them, and you did not have to copy and paste hundreds of times to make that happen.</a:t>
            </a:r>
          </a:p>
          <a:p>
            <a:endParaRPr lang="en-US" dirty="0"/>
          </a:p>
          <a:p>
            <a:r>
              <a:rPr lang="en-US" dirty="0"/>
              <a:t>Before you dive in, it is worth checking with your LEA to see if you already have a license for a Mail Merge tool. Many organizations already have access through Microsoft and may not even realize it. If you do not have a license, it is worth looking into, because the time it saves is significant.</a:t>
            </a:r>
          </a:p>
          <a:p>
            <a:endParaRPr lang="en-US" dirty="0"/>
          </a:p>
          <a:p>
            <a:r>
              <a:rPr lang="en-US" dirty="0"/>
              <a:t>To put it in perspective, if you are reaching out to a handful of students, doing it manually is manageable. But if you are working through a list of hundreds of graduates, manually entering each student's email address and security code one by one adds up fast. Mail Merge takes that burden off your plate entirely.</a:t>
            </a:r>
          </a:p>
          <a:p>
            <a:endParaRPr lang="en-US" dirty="0"/>
          </a:p>
          <a:p>
            <a:r>
              <a:rPr lang="en-US" dirty="0"/>
              <a:t>And it is not just for email. You can use Mail Merge to generate letters, labels, and envelopes as well. So if you are incorporating direct mail into your outreach strategy, the same process applies. One template, one data source, and you are done.</a:t>
            </a:r>
          </a:p>
          <a:p>
            <a:endParaRPr lang="en-US" dirty="0"/>
          </a:p>
          <a:p>
            <a:r>
              <a:rPr lang="en-US" dirty="0"/>
              <a:t>It is a simple tool that can make a big difference in how efficiently you manage your outreach.</a:t>
            </a:r>
          </a:p>
        </p:txBody>
      </p:sp>
      <p:sp>
        <p:nvSpPr>
          <p:cNvPr id="4" name="Slide Number Placeholder 3">
            <a:extLst>
              <a:ext uri="{FF2B5EF4-FFF2-40B4-BE49-F238E27FC236}">
                <a16:creationId xmlns:a16="http://schemas.microsoft.com/office/drawing/2014/main" id="{A0FDF60E-2734-CDC1-1BD0-AA152AE1194B}"/>
              </a:ext>
            </a:extLst>
          </p:cNvPr>
          <p:cNvSpPr>
            <a:spLocks noGrp="1"/>
          </p:cNvSpPr>
          <p:nvPr>
            <p:ph type="sldNum" sz="quarter" idx="5"/>
          </p:nvPr>
        </p:nvSpPr>
        <p:spPr/>
        <p:txBody>
          <a:bodyPr/>
          <a:lstStyle/>
          <a:p>
            <a:fld id="{5B012C48-CBE3-4456-858D-2A38C9D9ED43}" type="slidenum">
              <a:rPr lang="en-US" smtClean="0"/>
              <a:t>23</a:t>
            </a:fld>
            <a:endParaRPr lang="en-US"/>
          </a:p>
        </p:txBody>
      </p:sp>
    </p:spTree>
    <p:extLst>
      <p:ext uri="{BB962C8B-B14F-4D97-AF65-F5344CB8AC3E}">
        <p14:creationId xmlns:p14="http://schemas.microsoft.com/office/powerpoint/2010/main" val="16773906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89B9B-6D2F-2C09-60EC-0832A30317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D0E752-E9CC-76B3-929D-A829918210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F5D814-1918-4286-38A3-68FDF51C6B5A}"/>
              </a:ext>
            </a:extLst>
          </p:cNvPr>
          <p:cNvSpPr>
            <a:spLocks noGrp="1"/>
          </p:cNvSpPr>
          <p:nvPr>
            <p:ph type="body" idx="1"/>
          </p:nvPr>
        </p:nvSpPr>
        <p:spPr/>
        <p:txBody>
          <a:bodyPr/>
          <a:lstStyle/>
          <a:p>
            <a:r>
              <a:rPr lang="en-US" dirty="0"/>
              <a:t>Now let's talk about social media as part of your outreach strategy, because this one is too valuable to overlook.</a:t>
            </a:r>
          </a:p>
          <a:p>
            <a:endParaRPr lang="en-US" dirty="0"/>
          </a:p>
          <a:p>
            <a:r>
              <a:rPr lang="en-US" dirty="0"/>
              <a:t>The reality is that social media is where people are spending their time. Your alumni are on it, your former students are on it, and reaching them there is often far more effective than waiting for them to check an email or return a phone call. Platforms like Facebook are especially useful for connecting with graduates who may have moved on but are still reachable through their networks.</a:t>
            </a:r>
          </a:p>
          <a:p>
            <a:endParaRPr lang="en-US" dirty="0"/>
          </a:p>
          <a:p>
            <a:r>
              <a:rPr lang="en-US" dirty="0"/>
              <a:t>Creating posts that point alumni toward the survey is a great way to cast that wider net we talked about earlier. Include the website link, remind them what the security code is for, and make it easy for them to take action right from the post.</a:t>
            </a:r>
          </a:p>
          <a:p>
            <a:endParaRPr lang="en-US" dirty="0"/>
          </a:p>
          <a:p>
            <a:r>
              <a:rPr lang="en-US" dirty="0"/>
              <a:t>Now here is a tip that I really love for this one. If your school has graphic design or media students, put them to work. Let them design your social media graphics. They get a real-world project for their portfolio, and you get professional-looking content that actually stands out in a crowded feed. That is working smarter, not harder.</a:t>
            </a:r>
          </a:p>
          <a:p>
            <a:endParaRPr lang="en-US" dirty="0"/>
          </a:p>
          <a:p>
            <a:r>
              <a:rPr lang="en-US" dirty="0"/>
              <a:t>A post that looks polished and intentional is going to get far more engagement than a plain text update. The more your post stands out, the more likely people are to stop scrolling, read it, and actually click the link.</a:t>
            </a:r>
          </a:p>
          <a:p>
            <a:endParaRPr lang="en-US" dirty="0"/>
          </a:p>
          <a:p>
            <a:r>
              <a:rPr lang="en-US" dirty="0"/>
              <a:t>And whatever you post, make sure you are communicating why the survey matters. People are much more likely to take five minutes out of their day if they understand the impact their response has. Tell them their feedback shapes the programs that students are going through right now. Make it personal and make it meaningful.</a:t>
            </a:r>
          </a:p>
          <a:p>
            <a:endParaRPr lang="en-US" dirty="0"/>
          </a:p>
          <a:p>
            <a:r>
              <a:rPr lang="en-US" dirty="0"/>
              <a:t>Social media is free, it is far-reaching, and your students can help you do it well. Take advantage of it.</a:t>
            </a:r>
          </a:p>
        </p:txBody>
      </p:sp>
      <p:sp>
        <p:nvSpPr>
          <p:cNvPr id="4" name="Slide Number Placeholder 3">
            <a:extLst>
              <a:ext uri="{FF2B5EF4-FFF2-40B4-BE49-F238E27FC236}">
                <a16:creationId xmlns:a16="http://schemas.microsoft.com/office/drawing/2014/main" id="{31BB82C9-E2BA-85D2-8BB7-91BCEEA055C0}"/>
              </a:ext>
            </a:extLst>
          </p:cNvPr>
          <p:cNvSpPr>
            <a:spLocks noGrp="1"/>
          </p:cNvSpPr>
          <p:nvPr>
            <p:ph type="sldNum" sz="quarter" idx="5"/>
          </p:nvPr>
        </p:nvSpPr>
        <p:spPr/>
        <p:txBody>
          <a:bodyPr/>
          <a:lstStyle/>
          <a:p>
            <a:fld id="{5B012C48-CBE3-4456-858D-2A38C9D9ED43}" type="slidenum">
              <a:rPr lang="en-US" smtClean="0"/>
              <a:t>24</a:t>
            </a:fld>
            <a:endParaRPr lang="en-US"/>
          </a:p>
        </p:txBody>
      </p:sp>
    </p:spTree>
    <p:extLst>
      <p:ext uri="{BB962C8B-B14F-4D97-AF65-F5344CB8AC3E}">
        <p14:creationId xmlns:p14="http://schemas.microsoft.com/office/powerpoint/2010/main" val="4253664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E7B47-EE52-DF93-6870-0FEE94C105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67EFF-3560-00FA-3C1C-9CDA91318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B963B5-C705-91F1-911D-1AB212626FFD}"/>
              </a:ext>
            </a:extLst>
          </p:cNvPr>
          <p:cNvSpPr>
            <a:spLocks noGrp="1"/>
          </p:cNvSpPr>
          <p:nvPr>
            <p:ph type="body" idx="1"/>
          </p:nvPr>
        </p:nvSpPr>
        <p:spPr/>
        <p:txBody>
          <a:bodyPr/>
          <a:lstStyle/>
          <a:p>
            <a:r>
              <a:rPr lang="en-US" dirty="0"/>
              <a:t>Now, let’s dive into using </a:t>
            </a:r>
            <a:r>
              <a:rPr lang="en-US" b="1" dirty="0"/>
              <a:t>Phone Calls</a:t>
            </a:r>
            <a:r>
              <a:rPr lang="en-US" dirty="0"/>
              <a:t> as part of your outreach strategy.</a:t>
            </a:r>
          </a:p>
          <a:p>
            <a:endParaRPr lang="en-US" dirty="0"/>
          </a:p>
          <a:p>
            <a:r>
              <a:rPr lang="en-US" b="1" dirty="0"/>
              <a:t>Call Them Directly:</a:t>
            </a:r>
            <a:br>
              <a:rPr lang="en-US" dirty="0"/>
            </a:br>
            <a:r>
              <a:rPr lang="en-US" dirty="0"/>
              <a:t>Sometimes, a phone call can make all the difference! It's more personal than an email or text, and students are more likely to respond when they hear a friendly voice. Picking up the phone and calling students directly to remind them about the survey not only adds a personal touch, but it also gives you the opportunity to answer any questions they might have right on the spot. It’s a great way to build rapport, especially if the student hasn’t responded to other forms of outreach. Plus, it shows that you care enough to follow up and make sure they have the chance to be heard.</a:t>
            </a:r>
          </a:p>
          <a:p>
            <a:endParaRPr lang="en-US" dirty="0"/>
          </a:p>
          <a:p>
            <a:r>
              <a:rPr lang="en-US" b="1" dirty="0"/>
              <a:t>Get Verbal Permission to Enter Data:</a:t>
            </a:r>
            <a:br>
              <a:rPr lang="en-US" dirty="0"/>
            </a:br>
            <a:r>
              <a:rPr lang="en-US" dirty="0"/>
              <a:t>What if a student is struggling with the survey or doesn’t have easy access to it? That’s where phone calls come in handy too! If they’re unable to fill out the survey themselves, you can offer to enter their data for them—</a:t>
            </a:r>
            <a:r>
              <a:rPr lang="en-US" b="1" dirty="0"/>
              <a:t>with their verbal permission</a:t>
            </a:r>
            <a:r>
              <a:rPr lang="en-US" dirty="0"/>
              <a:t>, of course. It’s important to note that, for this to be valid, you’ll need to make sure that the student agrees for you to input their information. This way, even if a student doesn’t have internet access or is facing other barriers, they won’t be left out of the survey process.</a:t>
            </a:r>
          </a:p>
          <a:p>
            <a:endParaRPr lang="en-US" dirty="0"/>
          </a:p>
          <a:p>
            <a:r>
              <a:rPr lang="en-US" dirty="0"/>
              <a:t>Getting verbal permission and filling in the data on their behalf can be a big help to both the student and the survey process. It also makes sure that their voice is still counted, even if they’re not able to complete it on their own. Plus, when you document that permission, you’ve got everything covered for compliance.</a:t>
            </a:r>
          </a:p>
          <a:p>
            <a:endParaRPr lang="en-US" dirty="0"/>
          </a:p>
          <a:p>
            <a:r>
              <a:rPr lang="en-US" dirty="0"/>
              <a:t>This method can really help boost your survey response rates, and it makes the process feel more accessible for those who might be having difficulty completing the survey themselves. It’s all about meeting the students where they are and making sure they have every opportunity to provide feedback.</a:t>
            </a:r>
          </a:p>
        </p:txBody>
      </p:sp>
      <p:sp>
        <p:nvSpPr>
          <p:cNvPr id="4" name="Slide Number Placeholder 3">
            <a:extLst>
              <a:ext uri="{FF2B5EF4-FFF2-40B4-BE49-F238E27FC236}">
                <a16:creationId xmlns:a16="http://schemas.microsoft.com/office/drawing/2014/main" id="{90DCC393-2A49-6F40-8A73-D38142D56F51}"/>
              </a:ext>
            </a:extLst>
          </p:cNvPr>
          <p:cNvSpPr>
            <a:spLocks noGrp="1"/>
          </p:cNvSpPr>
          <p:nvPr>
            <p:ph type="sldNum" sz="quarter" idx="5"/>
          </p:nvPr>
        </p:nvSpPr>
        <p:spPr/>
        <p:txBody>
          <a:bodyPr/>
          <a:lstStyle/>
          <a:p>
            <a:fld id="{5B012C48-CBE3-4456-858D-2A38C9D9ED43}" type="slidenum">
              <a:rPr lang="en-US" smtClean="0"/>
              <a:t>25</a:t>
            </a:fld>
            <a:endParaRPr lang="en-US"/>
          </a:p>
        </p:txBody>
      </p:sp>
    </p:spTree>
    <p:extLst>
      <p:ext uri="{BB962C8B-B14F-4D97-AF65-F5344CB8AC3E}">
        <p14:creationId xmlns:p14="http://schemas.microsoft.com/office/powerpoint/2010/main" val="20932715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9EEC0-A9DE-F3BF-7A10-353BF4577E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2ABE50-60A9-42E4-32DF-0F752A5A3B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B5626-8208-8600-CE80-61A4802B34DA}"/>
              </a:ext>
            </a:extLst>
          </p:cNvPr>
          <p:cNvSpPr>
            <a:spLocks noGrp="1"/>
          </p:cNvSpPr>
          <p:nvPr>
            <p:ph type="body" idx="1"/>
          </p:nvPr>
        </p:nvSpPr>
        <p:spPr/>
        <p:txBody>
          <a:bodyPr/>
          <a:lstStyle/>
          <a:p>
            <a:r>
              <a:rPr lang="en-US" dirty="0"/>
              <a:t>This next point is one that is easy to overlook but makes a huge difference when survey time comes around, and that is keeping your student contact information up to date.</a:t>
            </a:r>
          </a:p>
          <a:p>
            <a:endParaRPr lang="en-US" dirty="0"/>
          </a:p>
          <a:p>
            <a:r>
              <a:rPr lang="en-US" dirty="0"/>
              <a:t>The best time to capture accurate contact details is right as students are graduating. Before they walk out the door for the last time, make sure you have a current phone number, email address, and mailing address on file. Once they leave, tracking them down becomes significantly harder. Building that contact update into your graduation process means you are starting your outreach from a much stronger position.</a:t>
            </a:r>
          </a:p>
          <a:p>
            <a:endParaRPr lang="en-US" dirty="0"/>
          </a:p>
          <a:p>
            <a:r>
              <a:rPr lang="en-US" dirty="0"/>
              <a:t>Social media and alumni groups are also worth mentioning here. Encouraging students to follow your program's social media accounts or join an alumni group before they graduate gives you a built-in way to stay connected. Even if their phone number or email changes, a social media connection can remain intact for years. </a:t>
            </a:r>
          </a:p>
          <a:p>
            <a:endParaRPr lang="en-US" dirty="0"/>
          </a:p>
          <a:p>
            <a:r>
              <a:rPr lang="en-US" dirty="0"/>
              <a:t>That kind of ongoing connection is valuable well beyond just the survey.</a:t>
            </a:r>
          </a:p>
          <a:p>
            <a:endParaRPr lang="en-US" dirty="0"/>
          </a:p>
          <a:p>
            <a:r>
              <a:rPr lang="en-US" dirty="0"/>
              <a:t>And here is the why behind all of this. Outdated contact information is one of the biggest reasons students do not get surveyed. It is not always that they are unwilling to respond, it is that the message never reached them in the first place. Keeping your records current removes that barrier entirely.</a:t>
            </a:r>
          </a:p>
          <a:p>
            <a:endParaRPr lang="en-US" dirty="0"/>
          </a:p>
          <a:p>
            <a:r>
              <a:rPr lang="en-US" dirty="0"/>
              <a:t>Accurate contact information leads to better outreach, better outreach leads to higher response rates, and higher response rates lead to better data for your programs. It is a chain reaction that starts with something as simple as updating a phone number at graduation.</a:t>
            </a:r>
          </a:p>
          <a:p>
            <a:endParaRPr lang="en-US" dirty="0"/>
          </a:p>
          <a:p>
            <a:r>
              <a:rPr lang="en-US" dirty="0"/>
              <a:t>Make it a habit, and it will pay off every single survey cycle.</a:t>
            </a:r>
          </a:p>
        </p:txBody>
      </p:sp>
      <p:sp>
        <p:nvSpPr>
          <p:cNvPr id="4" name="Slide Number Placeholder 3">
            <a:extLst>
              <a:ext uri="{FF2B5EF4-FFF2-40B4-BE49-F238E27FC236}">
                <a16:creationId xmlns:a16="http://schemas.microsoft.com/office/drawing/2014/main" id="{0E21D1BC-73E3-4E6C-4BEB-258F3FD47179}"/>
              </a:ext>
            </a:extLst>
          </p:cNvPr>
          <p:cNvSpPr>
            <a:spLocks noGrp="1"/>
          </p:cNvSpPr>
          <p:nvPr>
            <p:ph type="sldNum" sz="quarter" idx="5"/>
          </p:nvPr>
        </p:nvSpPr>
        <p:spPr/>
        <p:txBody>
          <a:bodyPr/>
          <a:lstStyle/>
          <a:p>
            <a:fld id="{5B012C48-CBE3-4456-858D-2A38C9D9ED43}" type="slidenum">
              <a:rPr lang="en-US" smtClean="0"/>
              <a:t>26</a:t>
            </a:fld>
            <a:endParaRPr lang="en-US"/>
          </a:p>
        </p:txBody>
      </p:sp>
    </p:spTree>
    <p:extLst>
      <p:ext uri="{BB962C8B-B14F-4D97-AF65-F5344CB8AC3E}">
        <p14:creationId xmlns:p14="http://schemas.microsoft.com/office/powerpoint/2010/main" val="25979418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CFAF1-91BE-1984-A0F8-06E6361ADD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538D2-5B67-9230-DB2C-C0313D9FCB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FC6E33-7CD1-1C8D-33BC-7302D9A01D00}"/>
              </a:ext>
            </a:extLst>
          </p:cNvPr>
          <p:cNvSpPr>
            <a:spLocks noGrp="1"/>
          </p:cNvSpPr>
          <p:nvPr>
            <p:ph type="body" idx="1"/>
          </p:nvPr>
        </p:nvSpPr>
        <p:spPr/>
        <p:txBody>
          <a:bodyPr/>
          <a:lstStyle/>
          <a:p>
            <a:r>
              <a:rPr lang="en-US" dirty="0"/>
              <a:t>We have covered each contact method individually, so now let's bring it all together.</a:t>
            </a:r>
          </a:p>
          <a:p>
            <a:endParaRPr lang="en-US" dirty="0"/>
          </a:p>
          <a:p>
            <a:r>
              <a:rPr lang="en-US" dirty="0"/>
              <a:t>The core message here is simple. Do not rely on just one method. Not every student is active on social media. Not every student checks their email. And plenty of people do not pick up phone calls from numbers they do not recognize. If you are only reaching out one way, you are leaving responses on the table.</a:t>
            </a:r>
          </a:p>
          <a:p>
            <a:endParaRPr lang="en-US" dirty="0"/>
          </a:p>
          <a:p>
            <a:r>
              <a:rPr lang="en-US" dirty="0"/>
              <a:t>Think of it like fishing. The more lines you have in the water, the better your chances of catching something. Some students will respond to an email right away. Others will see your Facebook post and click the link. Some will need a phone call before they take action. And for a few, a piece of physical mail arriving at their door will be what finally gets their attention.</a:t>
            </a:r>
          </a:p>
          <a:p>
            <a:endParaRPr lang="en-US" dirty="0"/>
          </a:p>
          <a:p>
            <a:r>
              <a:rPr lang="en-US" dirty="0"/>
              <a:t>You do not know in advance which method will work for which student. So use them all. Send the email, make the call, post on social media, and drop a letter in the mail for good measure. Follow up more than once through more than one channel.</a:t>
            </a:r>
          </a:p>
          <a:p>
            <a:endParaRPr lang="en-US" dirty="0"/>
          </a:p>
          <a:p>
            <a:r>
              <a:rPr lang="en-US" dirty="0"/>
              <a:t>The extra effort is worth it. Every additional response you collect is another data point that strengthens your reporting and more accurately reflects what your programs are actually achieving.</a:t>
            </a:r>
          </a:p>
          <a:p>
            <a:endParaRPr lang="en-US" dirty="0"/>
          </a:p>
          <a:p>
            <a:r>
              <a:rPr lang="en-US" dirty="0"/>
              <a:t>Cast a wide net and stay consistent.</a:t>
            </a:r>
          </a:p>
        </p:txBody>
      </p:sp>
      <p:sp>
        <p:nvSpPr>
          <p:cNvPr id="4" name="Slide Number Placeholder 3">
            <a:extLst>
              <a:ext uri="{FF2B5EF4-FFF2-40B4-BE49-F238E27FC236}">
                <a16:creationId xmlns:a16="http://schemas.microsoft.com/office/drawing/2014/main" id="{129853F1-3A11-09AA-054B-34129FFDBF31}"/>
              </a:ext>
            </a:extLst>
          </p:cNvPr>
          <p:cNvSpPr>
            <a:spLocks noGrp="1"/>
          </p:cNvSpPr>
          <p:nvPr>
            <p:ph type="sldNum" sz="quarter" idx="5"/>
          </p:nvPr>
        </p:nvSpPr>
        <p:spPr/>
        <p:txBody>
          <a:bodyPr/>
          <a:lstStyle/>
          <a:p>
            <a:fld id="{5B012C48-CBE3-4456-858D-2A38C9D9ED43}" type="slidenum">
              <a:rPr lang="en-US" smtClean="0"/>
              <a:t>27</a:t>
            </a:fld>
            <a:endParaRPr lang="en-US"/>
          </a:p>
        </p:txBody>
      </p:sp>
    </p:spTree>
    <p:extLst>
      <p:ext uri="{BB962C8B-B14F-4D97-AF65-F5344CB8AC3E}">
        <p14:creationId xmlns:p14="http://schemas.microsoft.com/office/powerpoint/2010/main" val="11803198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B0257-E1DC-ECB1-3F2C-EFF14D9F7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36B352-2080-AAEC-936C-225079FFAD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2FE3E7-3684-BED9-5119-49B19C153CB6}"/>
              </a:ext>
            </a:extLst>
          </p:cNvPr>
          <p:cNvSpPr>
            <a:spLocks noGrp="1"/>
          </p:cNvSpPr>
          <p:nvPr>
            <p:ph type="body" idx="1"/>
          </p:nvPr>
        </p:nvSpPr>
        <p:spPr/>
        <p:txBody>
          <a:bodyPr/>
          <a:lstStyle/>
          <a:p>
            <a:r>
              <a:rPr lang="en-US" dirty="0"/>
              <a:t>Let's take a look at the planned timeline for this year's follow-up survey. Before I walk through the dates, I want to note that this timeline is subject to change, so keep an eye out for any updates.</a:t>
            </a:r>
            <a:br>
              <a:rPr lang="en-US" dirty="0"/>
            </a:br>
            <a:endParaRPr lang="en-US" dirty="0"/>
          </a:p>
          <a:p>
            <a:r>
              <a:rPr lang="en-US" dirty="0"/>
              <a:t>Here is how it is laid out. The survey officially opens on </a:t>
            </a:r>
            <a:r>
              <a:rPr lang="en-US" b="1" dirty="0"/>
              <a:t>April 1st</a:t>
            </a:r>
            <a:r>
              <a:rPr lang="en-US" dirty="0"/>
              <a:t>. From there, the expectation is that LEAs will complete their </a:t>
            </a:r>
            <a:r>
              <a:rPr lang="en-US" b="1" dirty="0"/>
              <a:t>first wave of communication by April 20th</a:t>
            </a:r>
            <a:r>
              <a:rPr lang="en-US" dirty="0"/>
              <a:t>, so you will want to have your outreach materials ready to go right when the survey opens.</a:t>
            </a:r>
          </a:p>
          <a:p>
            <a:endParaRPr lang="en-US" dirty="0"/>
          </a:p>
          <a:p>
            <a:r>
              <a:rPr lang="en-US" dirty="0"/>
              <a:t>The </a:t>
            </a:r>
            <a:r>
              <a:rPr lang="en-US" b="1" dirty="0"/>
              <a:t>second wave of communication should be completed by June 1st</a:t>
            </a:r>
            <a:r>
              <a:rPr lang="en-US" dirty="0"/>
              <a:t>, and the </a:t>
            </a:r>
            <a:r>
              <a:rPr lang="en-US" b="1" dirty="0"/>
              <a:t>third wave by July 13th</a:t>
            </a:r>
            <a:r>
              <a:rPr lang="en-US" dirty="0"/>
              <a:t>. These checkpoints are designed to help you stay consistent with your follow-up rather than scrambling at the end.</a:t>
            </a:r>
          </a:p>
          <a:p>
            <a:endParaRPr lang="en-US" dirty="0"/>
          </a:p>
          <a:p>
            <a:r>
              <a:rPr lang="en-US" dirty="0"/>
              <a:t>The survey then closes on </a:t>
            </a:r>
            <a:r>
              <a:rPr lang="en-US" b="1" dirty="0"/>
              <a:t>August 31st</a:t>
            </a:r>
            <a:r>
              <a:rPr lang="en-US" dirty="0"/>
              <a:t>, giving you a full four months to collect responses.</a:t>
            </a:r>
          </a:p>
          <a:p>
            <a:endParaRPr lang="en-US" dirty="0"/>
          </a:p>
          <a:p>
            <a:r>
              <a:rPr lang="en-US" dirty="0"/>
              <a:t>We recognize that this period overlaps with other collections and responsibilities on your plate. The good news is that the outreach strategies we have been covering today, your email templates, your social media posts, your phone outreach processes, can all be adapted and reused for other data collection efforts you have going on at the same time. Build them once and put them to work in multiple places.</a:t>
            </a:r>
          </a:p>
          <a:p>
            <a:endParaRPr lang="en-US" dirty="0"/>
          </a:p>
          <a:p>
            <a:r>
              <a:rPr lang="en-US" dirty="0"/>
              <a:t>Our strong recommendation is to build yourself a checklist around these milestones. Mark the dates, assign responsibilities if you have a team, and treat each wave of communication as its own deadline. Staying organized from the start is what keeps this from feeling overwhelming at the end.</a:t>
            </a:r>
          </a:p>
          <a:p>
            <a:r>
              <a:rPr lang="en-US" dirty="0"/>
              <a:t>Four months is a solid window. Use all of it.</a:t>
            </a:r>
          </a:p>
        </p:txBody>
      </p:sp>
      <p:sp>
        <p:nvSpPr>
          <p:cNvPr id="4" name="Slide Number Placeholder 3">
            <a:extLst>
              <a:ext uri="{FF2B5EF4-FFF2-40B4-BE49-F238E27FC236}">
                <a16:creationId xmlns:a16="http://schemas.microsoft.com/office/drawing/2014/main" id="{944006E1-C3A6-BB84-79BD-98A7B3AADCA2}"/>
              </a:ext>
            </a:extLst>
          </p:cNvPr>
          <p:cNvSpPr>
            <a:spLocks noGrp="1"/>
          </p:cNvSpPr>
          <p:nvPr>
            <p:ph type="sldNum" sz="quarter" idx="5"/>
          </p:nvPr>
        </p:nvSpPr>
        <p:spPr/>
        <p:txBody>
          <a:bodyPr/>
          <a:lstStyle/>
          <a:p>
            <a:fld id="{5B012C48-CBE3-4456-858D-2A38C9D9ED43}" type="slidenum">
              <a:rPr lang="en-US" smtClean="0"/>
              <a:t>28</a:t>
            </a:fld>
            <a:endParaRPr lang="en-US"/>
          </a:p>
        </p:txBody>
      </p:sp>
    </p:spTree>
    <p:extLst>
      <p:ext uri="{BB962C8B-B14F-4D97-AF65-F5344CB8AC3E}">
        <p14:creationId xmlns:p14="http://schemas.microsoft.com/office/powerpoint/2010/main" val="10274132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6AA03-BD08-ED15-94ED-1BEBD060CC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C8F275-E645-83E5-1FAE-51E37040E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E7943-5C56-7FE8-C010-C50F78C39083}"/>
              </a:ext>
            </a:extLst>
          </p:cNvPr>
          <p:cNvSpPr>
            <a:spLocks noGrp="1"/>
          </p:cNvSpPr>
          <p:nvPr>
            <p:ph type="body" idx="1"/>
          </p:nvPr>
        </p:nvSpPr>
        <p:spPr/>
        <p:txBody>
          <a:bodyPr/>
          <a:lstStyle/>
          <a:p>
            <a:r>
              <a:rPr lang="en-US" dirty="0"/>
              <a:t>As we wrap up, let's bring it all back to three things you can put into action right away.</a:t>
            </a:r>
          </a:p>
          <a:p>
            <a:endParaRPr lang="en-US" dirty="0"/>
          </a:p>
          <a:p>
            <a:r>
              <a:rPr lang="en-US" dirty="0"/>
              <a:t>First, </a:t>
            </a:r>
            <a:r>
              <a:rPr lang="en-US" b="1" dirty="0"/>
              <a:t>implement multi-channel outreach</a:t>
            </a:r>
            <a:r>
              <a:rPr lang="en-US" dirty="0"/>
              <a:t>. Use email, phone, social media, and mail together. Do not rely on just one method, and do not be afraid to follow up more than once.</a:t>
            </a:r>
          </a:p>
          <a:p>
            <a:endParaRPr lang="en-US" dirty="0"/>
          </a:p>
          <a:p>
            <a:r>
              <a:rPr lang="en-US" dirty="0"/>
              <a:t>Second, </a:t>
            </a:r>
            <a:r>
              <a:rPr lang="en-US" b="1" dirty="0"/>
              <a:t>utilize automation</a:t>
            </a:r>
            <a:r>
              <a:rPr lang="en-US" dirty="0"/>
              <a:t>. Tools like Mail Merge exist to save you time. Set up your templates now so that when the survey opens on April 1st, you are ready to go from day one.</a:t>
            </a:r>
          </a:p>
          <a:p>
            <a:endParaRPr lang="en-US" dirty="0"/>
          </a:p>
          <a:p>
            <a:r>
              <a:rPr lang="en-US" dirty="0"/>
              <a:t>And third, </a:t>
            </a:r>
            <a:r>
              <a:rPr lang="en-US" b="1" dirty="0"/>
              <a:t>track your progress</a:t>
            </a:r>
            <a:r>
              <a:rPr lang="en-US" dirty="0"/>
              <a:t>. Check your reports regularly, note who has submitted and who has not, and use that information to guide each wave of communication. The list in PIMSReports_V2 updates every Tuesday, so make it part of your weekly routine.</a:t>
            </a:r>
          </a:p>
          <a:p>
            <a:endParaRPr lang="en-US" dirty="0"/>
          </a:p>
          <a:p>
            <a:r>
              <a:rPr lang="en-US" dirty="0"/>
              <a:t>Do those three things consistently throughout the survey window and you will be in great shape.</a:t>
            </a:r>
          </a:p>
        </p:txBody>
      </p:sp>
      <p:sp>
        <p:nvSpPr>
          <p:cNvPr id="4" name="Slide Number Placeholder 3">
            <a:extLst>
              <a:ext uri="{FF2B5EF4-FFF2-40B4-BE49-F238E27FC236}">
                <a16:creationId xmlns:a16="http://schemas.microsoft.com/office/drawing/2014/main" id="{08AB9D38-528A-233D-2774-4673D055D49E}"/>
              </a:ext>
            </a:extLst>
          </p:cNvPr>
          <p:cNvSpPr>
            <a:spLocks noGrp="1"/>
          </p:cNvSpPr>
          <p:nvPr>
            <p:ph type="sldNum" sz="quarter" idx="5"/>
          </p:nvPr>
        </p:nvSpPr>
        <p:spPr/>
        <p:txBody>
          <a:bodyPr/>
          <a:lstStyle/>
          <a:p>
            <a:fld id="{5B012C48-CBE3-4456-858D-2A38C9D9ED43}" type="slidenum">
              <a:rPr lang="en-US" smtClean="0"/>
              <a:t>29</a:t>
            </a:fld>
            <a:endParaRPr lang="en-US"/>
          </a:p>
        </p:txBody>
      </p:sp>
    </p:spTree>
    <p:extLst>
      <p:ext uri="{BB962C8B-B14F-4D97-AF65-F5344CB8AC3E}">
        <p14:creationId xmlns:p14="http://schemas.microsoft.com/office/powerpoint/2010/main" val="3380453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that we know what we're covering today, let's talk about the </a:t>
            </a:r>
            <a:r>
              <a:rPr lang="en-US" i="1" dirty="0"/>
              <a:t>why, </a:t>
            </a:r>
            <a:r>
              <a:rPr lang="en-US" dirty="0"/>
              <a:t>why does this follow-up survey exist in the first place?</a:t>
            </a:r>
          </a:p>
          <a:p>
            <a:endParaRPr lang="en-US" dirty="0"/>
          </a:p>
          <a:p>
            <a:r>
              <a:rPr lang="en-US" dirty="0"/>
              <a:t>There are three core reasons.</a:t>
            </a:r>
          </a:p>
          <a:p>
            <a:endParaRPr lang="en-US" dirty="0"/>
          </a:p>
          <a:p>
            <a:r>
              <a:rPr lang="en-US" dirty="0"/>
              <a:t>The first is </a:t>
            </a:r>
            <a:r>
              <a:rPr lang="en-US" b="1" dirty="0"/>
              <a:t>federal accountability</a:t>
            </a:r>
            <a:r>
              <a:rPr lang="en-US" dirty="0"/>
              <a:t>. Under Perkins V, career and technical education programs are required to be evaluated on a regular basis. This survey is how we demonstrate that we're meeting those federal requirements, it's not optional, it's a mandate, and conducting it well matters.</a:t>
            </a:r>
          </a:p>
          <a:p>
            <a:endParaRPr lang="en-US" dirty="0"/>
          </a:p>
          <a:p>
            <a:r>
              <a:rPr lang="en-US" dirty="0"/>
              <a:t>The second reason is </a:t>
            </a:r>
            <a:r>
              <a:rPr lang="en-US" b="1" dirty="0"/>
              <a:t>program performance</a:t>
            </a:r>
            <a:r>
              <a:rPr lang="en-US" dirty="0"/>
              <a:t>. The survey gives us a direct line of sight into how our programs are actually doing. Are we hitting our goals? Where are students succeeding, and where are there gaps? Most importantly, it lets us track how students are doing after they leave our programs, which is one of the truest measures of whether what we're doing is working.</a:t>
            </a:r>
          </a:p>
          <a:p>
            <a:endParaRPr lang="en-US" dirty="0"/>
          </a:p>
          <a:p>
            <a:r>
              <a:rPr lang="en-US" dirty="0"/>
              <a:t>And the third reason is </a:t>
            </a:r>
            <a:r>
              <a:rPr lang="en-US" b="1" dirty="0"/>
              <a:t>data enhancement, </a:t>
            </a:r>
            <a:r>
              <a:rPr lang="en-US" dirty="0"/>
              <a:t>for both local schools and the Pennsylvania Department of Education. The information we collect doesn't just sit in a report somewhere. It feeds into decisions that shape educational outcomes across the entire state.</a:t>
            </a:r>
          </a:p>
          <a:p>
            <a:endParaRPr lang="en-US" dirty="0"/>
          </a:p>
          <a:p>
            <a:r>
              <a:rPr lang="en-US" dirty="0"/>
              <a:t>Alright, let's keep moving.</a:t>
            </a:r>
          </a:p>
        </p:txBody>
      </p:sp>
      <p:sp>
        <p:nvSpPr>
          <p:cNvPr id="4" name="Slide Number Placeholder 3"/>
          <p:cNvSpPr>
            <a:spLocks noGrp="1"/>
          </p:cNvSpPr>
          <p:nvPr>
            <p:ph type="sldNum" sz="quarter" idx="5"/>
          </p:nvPr>
        </p:nvSpPr>
        <p:spPr/>
        <p:txBody>
          <a:bodyPr/>
          <a:lstStyle/>
          <a:p>
            <a:fld id="{5B012C48-CBE3-4456-858D-2A38C9D9ED43}" type="slidenum">
              <a:rPr lang="en-US" smtClean="0"/>
              <a:t>3</a:t>
            </a:fld>
            <a:endParaRPr lang="en-US"/>
          </a:p>
        </p:txBody>
      </p:sp>
    </p:spTree>
    <p:extLst>
      <p:ext uri="{BB962C8B-B14F-4D97-AF65-F5344CB8AC3E}">
        <p14:creationId xmlns:p14="http://schemas.microsoft.com/office/powerpoint/2010/main" val="19990772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your contacts for different aspects of the follow-up survey. Please reach out to us, we are here to help! Thank you for watching!</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30</a:t>
            </a:fld>
            <a:endParaRPr lang="en-US"/>
          </a:p>
        </p:txBody>
      </p:sp>
    </p:spTree>
    <p:extLst>
      <p:ext uri="{BB962C8B-B14F-4D97-AF65-F5344CB8AC3E}">
        <p14:creationId xmlns:p14="http://schemas.microsoft.com/office/powerpoint/2010/main" val="2999104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31137-4AAA-47A0-4565-49E2A9ABB0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574FB3-6155-E3F1-B3BB-1A5AAB6170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ACB7F9-D918-97E6-70EF-3D6BCB5CF10B}"/>
              </a:ext>
            </a:extLst>
          </p:cNvPr>
          <p:cNvSpPr>
            <a:spLocks noGrp="1"/>
          </p:cNvSpPr>
          <p:nvPr>
            <p:ph type="body" idx="1"/>
          </p:nvPr>
        </p:nvSpPr>
        <p:spPr/>
        <p:txBody>
          <a:bodyPr/>
          <a:lstStyle/>
          <a:p>
            <a:r>
              <a:rPr lang="en-US" dirty="0"/>
              <a:t>Now that we've covered the why, let's talk about the what, what exactly is the follow-up survey?</a:t>
            </a:r>
            <a:br>
              <a:rPr lang="en-US" dirty="0"/>
            </a:br>
            <a:endParaRPr lang="en-US" dirty="0"/>
          </a:p>
          <a:p>
            <a:r>
              <a:rPr lang="en-US" dirty="0"/>
              <a:t>At its core, the follow-up survey is a tool we use to reach out to CTE graduates after they've completed their programs. Each graduate is sent a unique security code that allows them to access and complete the survey. It's designed to be straightforward and accessible, we want to make it as easy as possible for them to participate.</a:t>
            </a:r>
            <a:br>
              <a:rPr lang="en-US" dirty="0"/>
            </a:br>
            <a:endParaRPr lang="en-US" dirty="0"/>
          </a:p>
          <a:p>
            <a:r>
              <a:rPr lang="en-US" dirty="0"/>
              <a:t>So what are we actually asking them? The survey focuses on what graduates are doing with their lives after CTE. Are they employed? Are they continuing their education? Are they in some form of additional training? These answers paint a picture of where our students end up, and that picture tells us a great deal about how effective our programs really are.</a:t>
            </a:r>
            <a:br>
              <a:rPr lang="en-US" dirty="0"/>
            </a:br>
            <a:endParaRPr lang="en-US" dirty="0"/>
          </a:p>
          <a:p>
            <a:r>
              <a:rPr lang="en-US" dirty="0"/>
              <a:t>And as we mentioned on the last slide, this survey was built specifically to satisfy the Perkins V federal accountability requirements. It's the mechanism we use to demonstrate that our CTE programs are delivering results.</a:t>
            </a:r>
            <a:br>
              <a:rPr lang="en-US" dirty="0"/>
            </a:br>
            <a:endParaRPr lang="en-US" dirty="0"/>
          </a:p>
          <a:p>
            <a:r>
              <a:rPr lang="en-US" dirty="0"/>
              <a:t>Now, one important detail, the survey runs on a bit of a lag by design. The 2026 survey is actually going out to students who graduated during the 2024-25 school year. That gives graduates time to settle into their post-CTE lives before we check in, so the data we collect is more meaningful and reflective of real outcomes.</a:t>
            </a:r>
          </a:p>
          <a:p>
            <a:r>
              <a:rPr lang="en-US" dirty="0"/>
              <a:t>Alright, let's move on to the next slide.</a:t>
            </a:r>
          </a:p>
        </p:txBody>
      </p:sp>
      <p:sp>
        <p:nvSpPr>
          <p:cNvPr id="4" name="Slide Number Placeholder 3">
            <a:extLst>
              <a:ext uri="{FF2B5EF4-FFF2-40B4-BE49-F238E27FC236}">
                <a16:creationId xmlns:a16="http://schemas.microsoft.com/office/drawing/2014/main" id="{17565B2B-9E8E-9382-54E9-DAE47C3C07BC}"/>
              </a:ext>
            </a:extLst>
          </p:cNvPr>
          <p:cNvSpPr>
            <a:spLocks noGrp="1"/>
          </p:cNvSpPr>
          <p:nvPr>
            <p:ph type="sldNum" sz="quarter" idx="5"/>
          </p:nvPr>
        </p:nvSpPr>
        <p:spPr/>
        <p:txBody>
          <a:bodyPr/>
          <a:lstStyle/>
          <a:p>
            <a:fld id="{5B012C48-CBE3-4456-858D-2A38C9D9ED43}" type="slidenum">
              <a:rPr lang="en-US" smtClean="0"/>
              <a:t>4</a:t>
            </a:fld>
            <a:endParaRPr lang="en-US"/>
          </a:p>
        </p:txBody>
      </p:sp>
    </p:spTree>
    <p:extLst>
      <p:ext uri="{BB962C8B-B14F-4D97-AF65-F5344CB8AC3E}">
        <p14:creationId xmlns:p14="http://schemas.microsoft.com/office/powerpoint/2010/main" val="4018635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D9A4E-4C91-D2E6-BA86-20E88E2C8A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CF3DC7-34A8-9A6F-90B2-A42E3EE3C1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9E4420-12A4-0078-54D5-EEF7A8F00115}"/>
              </a:ext>
            </a:extLst>
          </p:cNvPr>
          <p:cNvSpPr>
            <a:spLocks noGrp="1"/>
          </p:cNvSpPr>
          <p:nvPr>
            <p:ph type="body" idx="1"/>
          </p:nvPr>
        </p:nvSpPr>
        <p:spPr/>
        <p:txBody>
          <a:bodyPr/>
          <a:lstStyle/>
          <a:p>
            <a:r>
              <a:rPr lang="en-US" dirty="0"/>
              <a:t>These two survey questions are provided by PDE and are included in every follow-up survey. They help us verify important information and gather key data on participants' current educational status. In total, there are 8 questions in the follow-up survey.</a:t>
            </a:r>
          </a:p>
          <a:p>
            <a:endParaRPr lang="en-US" dirty="0"/>
          </a:p>
          <a:p>
            <a:r>
              <a:rPr lang="en-US" dirty="0"/>
              <a:t>The first question asks, 'According to records from [School Name], you were enrolled in the program [Program Name]. Is this correct?' This is a simple way to confirm that our records are accurate. If the participant answers 'No,' they can provide an explanation. PDE will review this answer to determine if it's accurate, and if it isn't, the answer will be changed to 'Yes.’</a:t>
            </a:r>
          </a:p>
          <a:p>
            <a:endParaRPr lang="en-US" dirty="0"/>
          </a:p>
          <a:p>
            <a:r>
              <a:rPr lang="en-US" dirty="0"/>
              <a:t>The second question looks at the participant’s education status for a specific period—October, November, and December of 2024. It asks, 'As of October, November, and/or December 2024, what was your education status?' The two response options are 'Enrolled in Additional Schooling' or 'Not enrolled in additional schooling.</a:t>
            </a:r>
          </a:p>
        </p:txBody>
      </p:sp>
      <p:sp>
        <p:nvSpPr>
          <p:cNvPr id="4" name="Slide Number Placeholder 3">
            <a:extLst>
              <a:ext uri="{FF2B5EF4-FFF2-40B4-BE49-F238E27FC236}">
                <a16:creationId xmlns:a16="http://schemas.microsoft.com/office/drawing/2014/main" id="{9F3EC88F-A2E9-3D48-409C-0BC180C60F3F}"/>
              </a:ext>
            </a:extLst>
          </p:cNvPr>
          <p:cNvSpPr>
            <a:spLocks noGrp="1"/>
          </p:cNvSpPr>
          <p:nvPr>
            <p:ph type="sldNum" sz="quarter" idx="5"/>
          </p:nvPr>
        </p:nvSpPr>
        <p:spPr/>
        <p:txBody>
          <a:bodyPr/>
          <a:lstStyle/>
          <a:p>
            <a:fld id="{5B012C48-CBE3-4456-858D-2A38C9D9ED43}" type="slidenum">
              <a:rPr lang="en-US" smtClean="0"/>
              <a:t>5</a:t>
            </a:fld>
            <a:endParaRPr lang="en-US"/>
          </a:p>
        </p:txBody>
      </p:sp>
    </p:spTree>
    <p:extLst>
      <p:ext uri="{BB962C8B-B14F-4D97-AF65-F5344CB8AC3E}">
        <p14:creationId xmlns:p14="http://schemas.microsoft.com/office/powerpoint/2010/main" val="21619416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6BD53-5308-8E6F-DF53-0003064A93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D38B57-76CB-51FE-8782-94B71FE094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0EC86D-4D13-1240-23EF-4D4529C5FA96}"/>
              </a:ext>
            </a:extLst>
          </p:cNvPr>
          <p:cNvSpPr>
            <a:spLocks noGrp="1"/>
          </p:cNvSpPr>
          <p:nvPr>
            <p:ph type="body" idx="1"/>
          </p:nvPr>
        </p:nvSpPr>
        <p:spPr/>
        <p:txBody>
          <a:bodyPr/>
          <a:lstStyle/>
          <a:p>
            <a:r>
              <a:rPr lang="en-US" dirty="0"/>
              <a:t>Let’s continue with some more survey questions. These next two questions only appear if the participant answered 'Enrolled in Additional Schooling' to question 2a. This ensures that the survey stays relevant to the individual’s specific situation.</a:t>
            </a:r>
          </a:p>
          <a:p>
            <a:r>
              <a:rPr lang="en-US" dirty="0"/>
              <a:t>The first of these is question 2b, which asks, 'What type of schools were you enrolled in during October, November, and/or December 2024?' This question helps us gather more detailed information about the type of schooling the participant is pursuing. </a:t>
            </a:r>
          </a:p>
          <a:p>
            <a:endParaRPr lang="en-US" dirty="0"/>
          </a:p>
          <a:p>
            <a:r>
              <a:rPr lang="en-US" dirty="0"/>
              <a:t>The response options are:</a:t>
            </a:r>
          </a:p>
          <a:p>
            <a:pPr>
              <a:buFont typeface="Arial" panose="020B0604020202020204" pitchFamily="34" charset="0"/>
              <a:buChar char="•"/>
            </a:pPr>
            <a:r>
              <a:rPr lang="en-US" dirty="0"/>
              <a:t>4-year or higher postsecondary institution</a:t>
            </a:r>
          </a:p>
          <a:p>
            <a:pPr>
              <a:buFont typeface="Arial" panose="020B0604020202020204" pitchFamily="34" charset="0"/>
              <a:buChar char="•"/>
            </a:pPr>
            <a:r>
              <a:rPr lang="en-US" dirty="0"/>
              <a:t>2-year postsecondary institution</a:t>
            </a:r>
          </a:p>
          <a:p>
            <a:pPr>
              <a:buFont typeface="Arial" panose="020B0604020202020204" pitchFamily="34" charset="0"/>
              <a:buChar char="•"/>
            </a:pPr>
            <a:r>
              <a:rPr lang="en-US" dirty="0"/>
              <a:t>Less than 2-year technical or trade school</a:t>
            </a:r>
          </a:p>
          <a:p>
            <a:pPr>
              <a:buFont typeface="Arial" panose="020B0604020202020204" pitchFamily="34" charset="0"/>
              <a:buChar char="•"/>
            </a:pPr>
            <a:r>
              <a:rPr lang="en-US" dirty="0"/>
              <a:t>Other</a:t>
            </a:r>
          </a:p>
          <a:p>
            <a:pPr>
              <a:buFont typeface="Arial" panose="020B0604020202020204" pitchFamily="34" charset="0"/>
              <a:buChar char="•"/>
            </a:pPr>
            <a:endParaRPr lang="en-US" dirty="0"/>
          </a:p>
          <a:p>
            <a:r>
              <a:rPr lang="en-US" dirty="0"/>
              <a:t>By asking this, we can better understand the educational paths that participants are taking after the program.</a:t>
            </a:r>
          </a:p>
          <a:p>
            <a:endParaRPr lang="en-US" dirty="0"/>
          </a:p>
          <a:p>
            <a:r>
              <a:rPr lang="en-US" dirty="0"/>
              <a:t>Next, we have question 2c, which asks, 'Is this program related to the program in question 1?' The two options here are 'Yes' or 'No.' This helps us assess whether the additional schooling the participant is pursuing is connected to the original program they were enrolled in. These two questions give us deeper insight into the participant’s educational journey and help ensure that we’re capturing the right information.</a:t>
            </a:r>
          </a:p>
        </p:txBody>
      </p:sp>
      <p:sp>
        <p:nvSpPr>
          <p:cNvPr id="4" name="Slide Number Placeholder 3">
            <a:extLst>
              <a:ext uri="{FF2B5EF4-FFF2-40B4-BE49-F238E27FC236}">
                <a16:creationId xmlns:a16="http://schemas.microsoft.com/office/drawing/2014/main" id="{20B487AD-757A-E0EA-FF2D-EA07D0808910}"/>
              </a:ext>
            </a:extLst>
          </p:cNvPr>
          <p:cNvSpPr>
            <a:spLocks noGrp="1"/>
          </p:cNvSpPr>
          <p:nvPr>
            <p:ph type="sldNum" sz="quarter" idx="5"/>
          </p:nvPr>
        </p:nvSpPr>
        <p:spPr/>
        <p:txBody>
          <a:bodyPr/>
          <a:lstStyle/>
          <a:p>
            <a:fld id="{5B012C48-CBE3-4456-858D-2A38C9D9ED43}" type="slidenum">
              <a:rPr lang="en-US" smtClean="0"/>
              <a:t>6</a:t>
            </a:fld>
            <a:endParaRPr lang="en-US"/>
          </a:p>
        </p:txBody>
      </p:sp>
    </p:spTree>
    <p:extLst>
      <p:ext uri="{BB962C8B-B14F-4D97-AF65-F5344CB8AC3E}">
        <p14:creationId xmlns:p14="http://schemas.microsoft.com/office/powerpoint/2010/main" val="11356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AA758-3B6F-AE0D-22D0-1D61D73EE0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B25AAD-25F3-CC95-AD89-1C9AE2126D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84B175-00D7-8124-2BF8-698012A99571}"/>
              </a:ext>
            </a:extLst>
          </p:cNvPr>
          <p:cNvSpPr>
            <a:spLocks noGrp="1"/>
          </p:cNvSpPr>
          <p:nvPr>
            <p:ph type="body" idx="1"/>
          </p:nvPr>
        </p:nvSpPr>
        <p:spPr/>
        <p:txBody>
          <a:bodyPr/>
          <a:lstStyle/>
          <a:p>
            <a:r>
              <a:rPr lang="en-US" dirty="0"/>
              <a:t>Let’s move on to the next set of survey questions. These questions focus on the participant’s employment status, and question 4 will only appear if the participant answers 'Employed' to question 3.</a:t>
            </a:r>
          </a:p>
          <a:p>
            <a:endParaRPr lang="en-US" dirty="0"/>
          </a:p>
          <a:p>
            <a:r>
              <a:rPr lang="en-US" dirty="0"/>
              <a:t>First, question 3 asks, 'What best describes your employment status in October, November, and/or December 202?' This is designed to gather information about the participant's work situation at that time. The response options are:</a:t>
            </a:r>
          </a:p>
          <a:p>
            <a:pPr>
              <a:buFont typeface="Arial" panose="020B0604020202020204" pitchFamily="34" charset="0"/>
              <a:buChar char="•"/>
            </a:pPr>
            <a:r>
              <a:rPr lang="en-US" dirty="0"/>
              <a:t>Employed – part-time or full-time, excluding military service</a:t>
            </a:r>
          </a:p>
          <a:p>
            <a:pPr>
              <a:buFont typeface="Arial" panose="020B0604020202020204" pitchFamily="34" charset="0"/>
              <a:buChar char="•"/>
            </a:pPr>
            <a:r>
              <a:rPr lang="en-US" dirty="0"/>
              <a:t>Full-time military service – doesn’t include reserves or National Guard</a:t>
            </a:r>
          </a:p>
          <a:p>
            <a:pPr>
              <a:buFont typeface="Arial" panose="020B0604020202020204" pitchFamily="34" charset="0"/>
              <a:buChar char="•"/>
            </a:pPr>
            <a:r>
              <a:rPr lang="en-US" dirty="0"/>
              <a:t>National Community Service or Peace Corps</a:t>
            </a:r>
          </a:p>
          <a:p>
            <a:pPr>
              <a:buFont typeface="Arial" panose="020B0604020202020204" pitchFamily="34" charset="0"/>
              <a:buChar char="•"/>
            </a:pPr>
            <a:r>
              <a:rPr lang="en-US" dirty="0"/>
              <a:t>Unemployed, seeking work</a:t>
            </a:r>
          </a:p>
          <a:p>
            <a:pPr>
              <a:buFont typeface="Arial" panose="020B0604020202020204" pitchFamily="34" charset="0"/>
              <a:buChar char="•"/>
            </a:pPr>
            <a:r>
              <a:rPr lang="en-US" dirty="0"/>
              <a:t>Unemployed, not seeking work due to choice, illness, full-time student status, retirement, pregnancy, or another reason</a:t>
            </a:r>
          </a:p>
          <a:p>
            <a:pPr>
              <a:buFont typeface="Arial" panose="020B0604020202020204" pitchFamily="34" charset="0"/>
              <a:buChar char="•"/>
            </a:pPr>
            <a:endParaRPr lang="en-US" dirty="0"/>
          </a:p>
          <a:p>
            <a:r>
              <a:rPr lang="en-US" dirty="0"/>
              <a:t>This helps us understand the participant’s employment status in a detailed way.</a:t>
            </a:r>
          </a:p>
          <a:p>
            <a:endParaRPr lang="en-US" dirty="0"/>
          </a:p>
          <a:p>
            <a:r>
              <a:rPr lang="en-US" dirty="0"/>
              <a:t>If the participant answers 'Employed' to this question, they will then be prompted with question 4, which asks them to 'Describe briefly your job title in October, November, and/or December 2024.' This is an open-ended question, allowing them to enter their job title or a brief description of their role.</a:t>
            </a:r>
          </a:p>
          <a:p>
            <a:endParaRPr lang="en-US" dirty="0"/>
          </a:p>
          <a:p>
            <a:r>
              <a:rPr lang="en-US" dirty="0"/>
              <a:t>These questions are designed to give us a clearer picture of both the employment and educational status of the participants, as well as how they may have transitioned post-program.</a:t>
            </a:r>
          </a:p>
        </p:txBody>
      </p:sp>
      <p:sp>
        <p:nvSpPr>
          <p:cNvPr id="4" name="Slide Number Placeholder 3">
            <a:extLst>
              <a:ext uri="{FF2B5EF4-FFF2-40B4-BE49-F238E27FC236}">
                <a16:creationId xmlns:a16="http://schemas.microsoft.com/office/drawing/2014/main" id="{E30F1901-CF1A-1ECA-86E1-F3E121F63AC6}"/>
              </a:ext>
            </a:extLst>
          </p:cNvPr>
          <p:cNvSpPr>
            <a:spLocks noGrp="1"/>
          </p:cNvSpPr>
          <p:nvPr>
            <p:ph type="sldNum" sz="quarter" idx="5"/>
          </p:nvPr>
        </p:nvSpPr>
        <p:spPr/>
        <p:txBody>
          <a:bodyPr/>
          <a:lstStyle/>
          <a:p>
            <a:fld id="{5B012C48-CBE3-4456-858D-2A38C9D9ED43}" type="slidenum">
              <a:rPr lang="en-US" smtClean="0"/>
              <a:t>7</a:t>
            </a:fld>
            <a:endParaRPr lang="en-US"/>
          </a:p>
        </p:txBody>
      </p:sp>
    </p:spTree>
    <p:extLst>
      <p:ext uri="{BB962C8B-B14F-4D97-AF65-F5344CB8AC3E}">
        <p14:creationId xmlns:p14="http://schemas.microsoft.com/office/powerpoint/2010/main" val="3597643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3D0A1-6382-AFD0-7A11-18BD6238B4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17AF50-D7F8-3434-8584-2055F8884D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D6DBFF-3AD9-6F0A-E850-1ACEE6E7C61E}"/>
              </a:ext>
            </a:extLst>
          </p:cNvPr>
          <p:cNvSpPr>
            <a:spLocks noGrp="1"/>
          </p:cNvSpPr>
          <p:nvPr>
            <p:ph type="body" idx="1"/>
          </p:nvPr>
        </p:nvSpPr>
        <p:spPr/>
        <p:txBody>
          <a:bodyPr/>
          <a:lstStyle/>
          <a:p>
            <a:r>
              <a:rPr lang="en-US" dirty="0"/>
              <a:t>Let’s look at the last two questions in the survey. These questions will only appear if the participant answered 'Employed' to question 3, and they help us better understand how the job is connected to the program and the participant’s work hours.</a:t>
            </a:r>
          </a:p>
          <a:p>
            <a:endParaRPr lang="en-US" dirty="0"/>
          </a:p>
          <a:p>
            <a:r>
              <a:rPr lang="en-US" dirty="0"/>
              <a:t>Question 5 asks, 'How is your job related to the program in question 1?' The two response options are:</a:t>
            </a:r>
          </a:p>
          <a:p>
            <a:pPr>
              <a:buFont typeface="Arial" panose="020B0604020202020204" pitchFamily="34" charset="0"/>
              <a:buChar char="•"/>
            </a:pPr>
            <a:r>
              <a:rPr lang="en-US" dirty="0"/>
              <a:t>Directly or closely related</a:t>
            </a:r>
          </a:p>
          <a:p>
            <a:pPr>
              <a:buFont typeface="Arial" panose="020B0604020202020204" pitchFamily="34" charset="0"/>
              <a:buChar char="•"/>
            </a:pPr>
            <a:r>
              <a:rPr lang="en-US" dirty="0"/>
              <a:t>Remotely or not related</a:t>
            </a:r>
          </a:p>
          <a:p>
            <a:pPr>
              <a:buFont typeface="Arial" panose="020B0604020202020204" pitchFamily="34" charset="0"/>
              <a:buChar char="•"/>
            </a:pPr>
            <a:endParaRPr lang="en-US" dirty="0"/>
          </a:p>
          <a:p>
            <a:r>
              <a:rPr lang="en-US" dirty="0"/>
              <a:t>This helps us assess the relevance of the participant's current employment to the program they completed, giving us insights into how well the program has prepared them for their career.</a:t>
            </a:r>
          </a:p>
          <a:p>
            <a:endParaRPr lang="en-US" dirty="0"/>
          </a:p>
          <a:p>
            <a:r>
              <a:rPr lang="en-US" dirty="0"/>
              <a:t>The final question, question 6, asks, 'How many hours per week do you work in your primary job? (Do not include overtime.)' The participant will simply enter the number of hours they work each week in their primary job. This gives us a sense of their work commitment and can be useful for understanding how employment fits into their overall post-program activities.</a:t>
            </a:r>
          </a:p>
          <a:p>
            <a:endParaRPr lang="en-US" dirty="0"/>
          </a:p>
          <a:p>
            <a:r>
              <a:rPr lang="en-US" dirty="0"/>
              <a:t>And with that, we've covered all 8 survey questions. These questions are designed to gather a comprehensive understanding of the participant's educational and employment status after completing the program.</a:t>
            </a:r>
          </a:p>
        </p:txBody>
      </p:sp>
      <p:sp>
        <p:nvSpPr>
          <p:cNvPr id="4" name="Slide Number Placeholder 3">
            <a:extLst>
              <a:ext uri="{FF2B5EF4-FFF2-40B4-BE49-F238E27FC236}">
                <a16:creationId xmlns:a16="http://schemas.microsoft.com/office/drawing/2014/main" id="{33CA3CF8-4ECF-8B74-AC7C-97CAE11219B6}"/>
              </a:ext>
            </a:extLst>
          </p:cNvPr>
          <p:cNvSpPr>
            <a:spLocks noGrp="1"/>
          </p:cNvSpPr>
          <p:nvPr>
            <p:ph type="sldNum" sz="quarter" idx="5"/>
          </p:nvPr>
        </p:nvSpPr>
        <p:spPr/>
        <p:txBody>
          <a:bodyPr/>
          <a:lstStyle/>
          <a:p>
            <a:fld id="{5B012C48-CBE3-4456-858D-2A38C9D9ED43}" type="slidenum">
              <a:rPr lang="en-US" smtClean="0"/>
              <a:t>8</a:t>
            </a:fld>
            <a:endParaRPr lang="en-US"/>
          </a:p>
        </p:txBody>
      </p:sp>
    </p:spTree>
    <p:extLst>
      <p:ext uri="{BB962C8B-B14F-4D97-AF65-F5344CB8AC3E}">
        <p14:creationId xmlns:p14="http://schemas.microsoft.com/office/powerpoint/2010/main" val="3915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D521A-2C2E-6060-ACD3-E811292C05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0E704E-8DC8-51D0-A877-DFA50382D0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C7D9A0-73AB-C27D-DD9D-25E56085B875}"/>
              </a:ext>
            </a:extLst>
          </p:cNvPr>
          <p:cNvSpPr>
            <a:spLocks noGrp="1"/>
          </p:cNvSpPr>
          <p:nvPr>
            <p:ph type="body" idx="1"/>
          </p:nvPr>
        </p:nvSpPr>
        <p:spPr/>
        <p:txBody>
          <a:bodyPr/>
          <a:lstStyle/>
          <a:p>
            <a:r>
              <a:rPr lang="en-US" dirty="0"/>
              <a:t>Now let's get into what this means specifically for you as LEAs, because this survey data doesn't just live in a federal report somewhere. It directly affects your CAR Report and your ability to demonstrate meaningful progress.</a:t>
            </a:r>
            <a:br>
              <a:rPr lang="en-US" dirty="0"/>
            </a:br>
            <a:endParaRPr lang="en-US" dirty="0"/>
          </a:p>
          <a:p>
            <a:r>
              <a:rPr lang="en-US" dirty="0"/>
              <a:t>Let me break down exactly where this data shows up.</a:t>
            </a:r>
            <a:br>
              <a:rPr lang="en-US" dirty="0"/>
            </a:br>
            <a:endParaRPr lang="en-US" dirty="0"/>
          </a:p>
          <a:p>
            <a:r>
              <a:rPr lang="en-US" dirty="0"/>
              <a:t>For </a:t>
            </a:r>
            <a:r>
              <a:rPr lang="en-US" b="1" dirty="0"/>
              <a:t>secondary programs</a:t>
            </a:r>
            <a:r>
              <a:rPr lang="en-US" dirty="0"/>
              <a:t>, the follow-up survey feeds into </a:t>
            </a:r>
            <a:r>
              <a:rPr lang="en-US" b="1" dirty="0"/>
              <a:t>3S1 - Post-Program Placement</a:t>
            </a:r>
            <a:r>
              <a:rPr lang="en-US" dirty="0"/>
              <a:t>. This metric tracks whether your graduates are going on to gainful placement after completing their CTE program, whether that's a job, continued education, or additional training. The follow-up survey is how you capture that information. Strong response rates mean you can report that outcome with confidence.</a:t>
            </a:r>
            <a:br>
              <a:rPr lang="en-US" dirty="0"/>
            </a:br>
            <a:endParaRPr lang="en-US" dirty="0"/>
          </a:p>
          <a:p>
            <a:r>
              <a:rPr lang="en-US" dirty="0"/>
              <a:t>For </a:t>
            </a:r>
            <a:r>
              <a:rPr lang="en-US" b="1" dirty="0"/>
              <a:t>adult programs</a:t>
            </a:r>
            <a:r>
              <a:rPr lang="en-US" dirty="0"/>
              <a:t>, the equivalent metric is </a:t>
            </a:r>
            <a:r>
              <a:rPr lang="en-US" b="1" dirty="0"/>
              <a:t>1P1 - Postsecondary Retention and Placement</a:t>
            </a:r>
            <a:r>
              <a:rPr lang="en-US" dirty="0"/>
              <a:t>. Same concept, different population. It tracks whether adult learners are continuing their education or entering the workforce after completing your program. Again, the data that feeds this metric comes directly from the follow-up survey.</a:t>
            </a:r>
            <a:br>
              <a:rPr lang="en-US" dirty="0"/>
            </a:br>
            <a:endParaRPr lang="en-US" dirty="0"/>
          </a:p>
          <a:p>
            <a:r>
              <a:rPr lang="en-US" dirty="0"/>
              <a:t>Both of these are reported in your CAR, and both are used to evaluate whether your programs are meeting their performance targets under Perkins V.</a:t>
            </a:r>
            <a:br>
              <a:rPr lang="en-US" dirty="0"/>
            </a:br>
            <a:endParaRPr lang="en-US" dirty="0"/>
          </a:p>
          <a:p>
            <a:r>
              <a:rPr lang="en-US" dirty="0"/>
              <a:t>And this brings me to a point I really want you to take away from this section, </a:t>
            </a:r>
            <a:r>
              <a:rPr lang="en-US" b="1" dirty="0"/>
              <a:t>better response rates equal more accurate data</a:t>
            </a:r>
            <a:r>
              <a:rPr lang="en-US" dirty="0"/>
              <a:t>. It's that simple. The more graduates who complete the survey, the more complete your picture is. And a more complete picture means better metrics, more accurate reporting, and a stronger case for the work your programs are doing.</a:t>
            </a:r>
            <a:br>
              <a:rPr lang="en-US" dirty="0"/>
            </a:br>
            <a:endParaRPr lang="en-US" dirty="0"/>
          </a:p>
          <a:p>
            <a:r>
              <a:rPr lang="en-US" dirty="0"/>
              <a:t>So your response rates aren't just a number, they're a direct reflection of your program's story.</a:t>
            </a:r>
          </a:p>
        </p:txBody>
      </p:sp>
      <p:sp>
        <p:nvSpPr>
          <p:cNvPr id="4" name="Slide Number Placeholder 3">
            <a:extLst>
              <a:ext uri="{FF2B5EF4-FFF2-40B4-BE49-F238E27FC236}">
                <a16:creationId xmlns:a16="http://schemas.microsoft.com/office/drawing/2014/main" id="{64E5D15B-80C2-2571-D894-F2D8EEDD1AB4}"/>
              </a:ext>
            </a:extLst>
          </p:cNvPr>
          <p:cNvSpPr>
            <a:spLocks noGrp="1"/>
          </p:cNvSpPr>
          <p:nvPr>
            <p:ph type="sldNum" sz="quarter" idx="5"/>
          </p:nvPr>
        </p:nvSpPr>
        <p:spPr/>
        <p:txBody>
          <a:bodyPr/>
          <a:lstStyle/>
          <a:p>
            <a:fld id="{5B012C48-CBE3-4456-858D-2A38C9D9ED43}" type="slidenum">
              <a:rPr lang="en-US" smtClean="0"/>
              <a:t>9</a:t>
            </a:fld>
            <a:endParaRPr lang="en-US"/>
          </a:p>
        </p:txBody>
      </p:sp>
    </p:spTree>
    <p:extLst>
      <p:ext uri="{BB962C8B-B14F-4D97-AF65-F5344CB8AC3E}">
        <p14:creationId xmlns:p14="http://schemas.microsoft.com/office/powerpoint/2010/main" val="27659760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22BA6408-90F9-4FE1-83A4-B1D50ED00294}" type="datetime1">
              <a:rPr lang="en-US" smtClean="0"/>
              <a:t>3/30/2026</a:t>
            </a:fld>
            <a:endParaRPr lang="en-US"/>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descr="Ornamental shape. Blue gradient and gray rectangles">
            <a:extLst>
              <a:ext uri="{FF2B5EF4-FFF2-40B4-BE49-F238E27FC236}">
                <a16:creationId xmlns:a16="http://schemas.microsoft.com/office/drawing/2014/main" id="{73CA9021-3EA6-3F1D-A425-16C8069FC0B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19A8CA6C-9F08-BCD4-731C-A3B94D64C23E}"/>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AF212BA9-EFE2-4AFF-BF9D-E8B1DAC0BC18}" type="datetime1">
              <a:rPr lang="en-US" smtClean="0"/>
              <a:t>3/30/2026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descr="PDE Logo inside a blue square">
            <a:extLst>
              <a:ext uri="{FF2B5EF4-FFF2-40B4-BE49-F238E27FC236}">
                <a16:creationId xmlns:a16="http://schemas.microsoft.com/office/drawing/2014/main" id="{8C504C3F-60BB-14EF-091F-9565A3C0C174}"/>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5" name="Picture 4" descr="A black and white logo with a graduation cap&#10;&#10;Description automatically generated">
            <a:extLst>
              <a:ext uri="{FF2B5EF4-FFF2-40B4-BE49-F238E27FC236}">
                <a16:creationId xmlns:a16="http://schemas.microsoft.com/office/drawing/2014/main" id="{ABE4A621-C5EF-F120-204F-E14FF3546E8D}"/>
              </a:ext>
            </a:extLst>
          </p:cNvPr>
          <p:cNvPicPr>
            <a:picLocks noChangeAspect="1"/>
          </p:cNvPicPr>
          <p:nvPr userDrawn="1"/>
        </p:nvPicPr>
        <p:blipFill>
          <a:blip r:embed="rId4" cstate="email">
            <a:extLst>
              <a:ext uri="{28A0092B-C50C-407E-A947-70E740481C1C}">
                <a14:useLocalDpi xmlns:a14="http://schemas.microsoft.com/office/drawing/2010/main" val="0"/>
              </a:ext>
            </a:extLst>
          </a:blip>
          <a:stretch>
            <a:fillRect/>
          </a:stretch>
        </p:blipFill>
        <p:spPr>
          <a:xfrm>
            <a:off x="9990960" y="913857"/>
            <a:ext cx="1619691" cy="682819"/>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39FB0975-47B6-4BE8-B879-EB115C8840C9}" type="datetime1">
              <a:rPr lang="en-US" smtClean="0"/>
              <a:t>3/30/2026</a:t>
            </a:fld>
            <a:endParaRPr lang="en-US"/>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descr="Ornamental shapes. Dark blue and light blue rectangles">
            <a:extLst>
              <a:ext uri="{FF2B5EF4-FFF2-40B4-BE49-F238E27FC236}">
                <a16:creationId xmlns:a16="http://schemas.microsoft.com/office/drawing/2014/main" id="{000F9132-2FA6-531B-853B-7FA60C4EE986}"/>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0" name="Picture 9" descr="A close-up of a black background&#10;&#10;Description automatically generated">
            <a:extLst>
              <a:ext uri="{FF2B5EF4-FFF2-40B4-BE49-F238E27FC236}">
                <a16:creationId xmlns:a16="http://schemas.microsoft.com/office/drawing/2014/main" id="{C341FCB5-0407-2AE2-B5A5-AAB8FEE4037F}"/>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C43C5B11-EC1F-4C0C-86C0-7EC27F255174}" type="datetime1">
              <a:rPr lang="en-US" smtClean="0"/>
              <a:t>3/30/2026</a:t>
            </a:fld>
            <a:endParaRPr lang="en-US"/>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Picture 9" descr="PDE Logo inside a blue square">
            <a:extLst>
              <a:ext uri="{FF2B5EF4-FFF2-40B4-BE49-F238E27FC236}">
                <a16:creationId xmlns:a16="http://schemas.microsoft.com/office/drawing/2014/main" id="{931248E6-F468-3E78-9D55-0EAE4144AE67}"/>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8" name="Picture 7" descr="A black and white logo with a graduation cap&#10;&#10;Description automatically generated">
            <a:extLst>
              <a:ext uri="{FF2B5EF4-FFF2-40B4-BE49-F238E27FC236}">
                <a16:creationId xmlns:a16="http://schemas.microsoft.com/office/drawing/2014/main" id="{1A3512F0-7236-492D-98DD-3848FC95B6BE}"/>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9767028" y="1319032"/>
            <a:ext cx="1619691" cy="682819"/>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4C72E730-7964-4CDF-A2E3-4BCF0755E00A}" type="datetime1">
              <a:rPr lang="en-US" smtClean="0"/>
              <a:t>3/30/2026</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pic>
        <p:nvPicPr>
          <p:cNvPr id="5" name="Picture 4" descr="A close-up of a black background&#10;&#10;Description automatically generated">
            <a:extLst>
              <a:ext uri="{FF2B5EF4-FFF2-40B4-BE49-F238E27FC236}">
                <a16:creationId xmlns:a16="http://schemas.microsoft.com/office/drawing/2014/main" id="{DF73F6BE-725E-5F46-9C6B-F4613CC3CF93}"/>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A1DC029C-5B17-409B-86F2-A65FE5BE79A1}" type="datetime1">
              <a:rPr lang="en-US" smtClean="0"/>
              <a:t>3/30/2026</a:t>
            </a:fld>
            <a:endParaRPr lang="en-US"/>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FCEF0906-6B73-E265-67CC-1222F46BCFEF}"/>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A918DB6E-6D70-4FEC-A112-5F97BC4AEE43}" type="datetime1">
              <a:rPr lang="en-US" smtClean="0"/>
              <a:t>3/30/2026</a:t>
            </a:fld>
            <a:endParaRPr lang="en-US"/>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Picture 6" descr="Ornamental shape. Blue gradient and gray rectangles">
            <a:extLst>
              <a:ext uri="{FF2B5EF4-FFF2-40B4-BE49-F238E27FC236}">
                <a16:creationId xmlns:a16="http://schemas.microsoft.com/office/drawing/2014/main" id="{C56D4987-17F8-5DD6-30EC-9DA0725D335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9" name="Picture 8" descr="A close-up of a black background&#10;&#10;Description automatically generated">
            <a:extLst>
              <a:ext uri="{FF2B5EF4-FFF2-40B4-BE49-F238E27FC236}">
                <a16:creationId xmlns:a16="http://schemas.microsoft.com/office/drawing/2014/main" id="{C862E435-AA10-E027-0747-8303CB75EF5A}"/>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956BFE5A-6E96-494B-BDD8-6F437FF9AB11}" type="datetime1">
              <a:rPr lang="en-US" smtClean="0"/>
              <a:t>3/30/2026</a:t>
            </a:fld>
            <a:endParaRPr lang="en-US"/>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8" name="Content Placeholder 6" descr="Ornamental shapes. Dark blue and light blue rectangles">
            <a:extLst>
              <a:ext uri="{FF2B5EF4-FFF2-40B4-BE49-F238E27FC236}">
                <a16:creationId xmlns:a16="http://schemas.microsoft.com/office/drawing/2014/main" id="{E05121F8-F8D0-12BE-2280-7E60891ED6C5}"/>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descr="A close-up of a black background&#10;&#10;Description automatically generated">
            <a:extLst>
              <a:ext uri="{FF2B5EF4-FFF2-40B4-BE49-F238E27FC236}">
                <a16:creationId xmlns:a16="http://schemas.microsoft.com/office/drawing/2014/main" id="{0580675B-B3BC-8CA7-4E82-410286BFD750}"/>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B1C15760-DF15-44D3-BE51-84A885468F1F}" type="datetime1">
              <a:rPr lang="en-US" smtClean="0"/>
              <a:t>3/30/2026</a:t>
            </a:fld>
            <a:endParaRPr lang="en-US"/>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10" name="Content Placeholder 6" descr="Ornamental shapes. Dark blue and light blue rectangles">
            <a:extLst>
              <a:ext uri="{FF2B5EF4-FFF2-40B4-BE49-F238E27FC236}">
                <a16:creationId xmlns:a16="http://schemas.microsoft.com/office/drawing/2014/main" id="{7D39C305-7D91-BD64-0A4C-03A5F78D1817}"/>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2" name="Picture 11" descr="A close-up of a black background&#10;&#10;Description automatically generated">
            <a:extLst>
              <a:ext uri="{FF2B5EF4-FFF2-40B4-BE49-F238E27FC236}">
                <a16:creationId xmlns:a16="http://schemas.microsoft.com/office/drawing/2014/main" id="{35F192BF-258E-20F7-A4FE-86E7ABF4F534}"/>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A2CBF18-C1C5-4E58-AE1E-EFC1DEA4ED61}" type="datetime1">
              <a:rPr lang="en-US" smtClean="0"/>
              <a:t>3/30/2026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6" name="Picture 5" descr="Ornamental shape. Blue gradient and gray rectangles">
            <a:extLst>
              <a:ext uri="{FF2B5EF4-FFF2-40B4-BE49-F238E27FC236}">
                <a16:creationId xmlns:a16="http://schemas.microsoft.com/office/drawing/2014/main" id="{CAD87B9F-3FE8-A5B1-53CA-F7B23BB36498}"/>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descr="A close-up of a black background&#10;&#10;Description automatically generated">
            <a:extLst>
              <a:ext uri="{FF2B5EF4-FFF2-40B4-BE49-F238E27FC236}">
                <a16:creationId xmlns:a16="http://schemas.microsoft.com/office/drawing/2014/main" id="{042C348F-656E-A509-A3F4-C9BF0BEE9629}"/>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C2423AD3-50EC-4B5C-A8DC-11AAD0AA691E}" type="datetime1">
              <a:rPr lang="en-US" smtClean="0"/>
              <a:t>3/30/2026</a:t>
            </a:fld>
            <a:endParaRPr lang="en-US"/>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7" name="Content Placeholder 6" descr="Ornamental shapes. Dark blue and light blue rectangles">
            <a:extLst>
              <a:ext uri="{FF2B5EF4-FFF2-40B4-BE49-F238E27FC236}">
                <a16:creationId xmlns:a16="http://schemas.microsoft.com/office/drawing/2014/main" id="{E4F887E4-34BD-F7FC-4D22-B4F5E90DECB0}"/>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descr="A close-up of a black background&#10;&#10;Description automatically generated">
            <a:extLst>
              <a:ext uri="{FF2B5EF4-FFF2-40B4-BE49-F238E27FC236}">
                <a16:creationId xmlns:a16="http://schemas.microsoft.com/office/drawing/2014/main" id="{718AE777-06EB-70FE-4255-062F8A9CF20F}"/>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F3509735-4568-4232-8455-719822765581}" type="datetime1">
              <a:rPr lang="en-US" smtClean="0"/>
              <a:t>3/30/2026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Picture 4" descr="Ornamental shape. Blue gradient and gray rectangles">
            <a:extLst>
              <a:ext uri="{FF2B5EF4-FFF2-40B4-BE49-F238E27FC236}">
                <a16:creationId xmlns:a16="http://schemas.microsoft.com/office/drawing/2014/main" id="{0458D707-3027-F739-5F6C-B2E783194165}"/>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BF81B16E-BDC0-1CE6-746A-3B85BFA0CD06}"/>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78296" y="739063"/>
            <a:ext cx="5369528" cy="864423"/>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40F2A2EE-1442-4CB6-BF6C-1D64706A3A6A}" type="datetime1">
              <a:rPr lang="en-US" smtClean="0"/>
              <a:t>3/30/2026</a:t>
            </a:fld>
            <a:endParaRPr lang="en-US"/>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a:p>
        </p:txBody>
      </p:sp>
      <p:pic>
        <p:nvPicPr>
          <p:cNvPr id="5" name="Content Placeholder 6" descr="Ornamental shapes. Dark blue and light blue rectangles">
            <a:extLst>
              <a:ext uri="{FF2B5EF4-FFF2-40B4-BE49-F238E27FC236}">
                <a16:creationId xmlns:a16="http://schemas.microsoft.com/office/drawing/2014/main" id="{8844F8AB-E383-518B-0A27-BEF6C9D7D9B8}"/>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7" name="Picture 6" descr="A close-up of a black background&#10;&#10;Description automatically generated">
            <a:extLst>
              <a:ext uri="{FF2B5EF4-FFF2-40B4-BE49-F238E27FC236}">
                <a16:creationId xmlns:a16="http://schemas.microsoft.com/office/drawing/2014/main" id="{3970D4DD-2558-A489-2A93-523F829204FB}"/>
              </a:ext>
            </a:extLst>
          </p:cNvPr>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10450286" y="333133"/>
            <a:ext cx="1702836" cy="274134"/>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A295EC-14AD-4FC4-B914-473EB0A47781}" type="datetime1">
              <a:rPr lang="en-US" smtClean="0"/>
              <a:t>3/30/2026</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3.xml"/><Relationship Id="rId1" Type="http://schemas.openxmlformats.org/officeDocument/2006/relationships/slideLayout" Target="../slideLayouts/slideLayout4.xml"/><Relationship Id="rId4" Type="http://schemas.openxmlformats.org/officeDocument/2006/relationships/image" Target="../media/image14.svg"/></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16.svg"/></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18.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p:txBody>
          <a:bodyPr>
            <a:normAutofit/>
          </a:bodyPr>
          <a:lstStyle/>
          <a:p>
            <a:r>
              <a:rPr lang="en-US" dirty="0"/>
              <a:t>The Follow-Up Survey: </a:t>
            </a:r>
            <a:r>
              <a:rPr lang="en-US" sz="3600" dirty="0"/>
              <a:t>Purpose, Process, and Proven Strategies</a:t>
            </a:r>
            <a:endParaRPr lang="en-US" dirty="0"/>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p:txBody>
          <a:bodyPr/>
          <a:lstStyle/>
          <a:p>
            <a:r>
              <a:rPr lang="en-US" dirty="0"/>
              <a:t>03/18/2026</a:t>
            </a:r>
          </a:p>
        </p:txBody>
      </p:sp>
      <p:sp>
        <p:nvSpPr>
          <p:cNvPr id="4" name="Date Placeholder 3">
            <a:extLst>
              <a:ext uri="{FF2B5EF4-FFF2-40B4-BE49-F238E27FC236}">
                <a16:creationId xmlns:a16="http://schemas.microsoft.com/office/drawing/2014/main" id="{E28EAF45-5E1A-E6C8-F973-80D63041E7EE}"/>
              </a:ext>
            </a:extLst>
          </p:cNvPr>
          <p:cNvSpPr>
            <a:spLocks noGrp="1"/>
          </p:cNvSpPr>
          <p:nvPr>
            <p:ph type="dt" sz="half" idx="10"/>
          </p:nvPr>
        </p:nvSpPr>
        <p:spPr/>
        <p:txBody>
          <a:bodyPr/>
          <a:lstStyle/>
          <a:p>
            <a:r>
              <a:rPr lang="en-US" dirty="0"/>
              <a:t>03/18/2026</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a:p>
        </p:txBody>
      </p:sp>
    </p:spTree>
    <p:extLst>
      <p:ext uri="{BB962C8B-B14F-4D97-AF65-F5344CB8AC3E}">
        <p14:creationId xmlns:p14="http://schemas.microsoft.com/office/powerpoint/2010/main" val="224280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BBF8D-6077-40AC-0334-EDAC9921D3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0ED23C-B5DA-E1DC-D4FB-473EE00F6CFA}"/>
              </a:ext>
            </a:extLst>
          </p:cNvPr>
          <p:cNvSpPr>
            <a:spLocks noGrp="1"/>
          </p:cNvSpPr>
          <p:nvPr>
            <p:ph type="title"/>
          </p:nvPr>
        </p:nvSpPr>
        <p:spPr/>
        <p:txBody>
          <a:bodyPr/>
          <a:lstStyle/>
          <a:p>
            <a:r>
              <a:rPr lang="en-US" dirty="0"/>
              <a:t>How are Students Contacted?</a:t>
            </a:r>
          </a:p>
        </p:txBody>
      </p:sp>
      <p:sp>
        <p:nvSpPr>
          <p:cNvPr id="3" name="Content Placeholder 2">
            <a:extLst>
              <a:ext uri="{FF2B5EF4-FFF2-40B4-BE49-F238E27FC236}">
                <a16:creationId xmlns:a16="http://schemas.microsoft.com/office/drawing/2014/main" id="{313B1360-61B6-FFEB-253D-E694CB6084D4}"/>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LEAs are responsible for contacting students</a:t>
            </a: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Ways to contact</a:t>
            </a:r>
          </a:p>
          <a:p>
            <a:pPr marL="1200150" lvl="2" indent="-285750">
              <a:buFont typeface="Courier New" panose="02070309020205020404" pitchFamily="49" charset="0"/>
              <a:buChar char="o"/>
            </a:pPr>
            <a:r>
              <a:rPr lang="en-US" sz="2400" dirty="0"/>
              <a:t>Phone</a:t>
            </a:r>
          </a:p>
          <a:p>
            <a:pPr marL="1200150" lvl="2" indent="-285750">
              <a:buFont typeface="Courier New" panose="02070309020205020404" pitchFamily="49" charset="0"/>
              <a:buChar char="o"/>
            </a:pPr>
            <a:r>
              <a:rPr lang="en-US" sz="2400" dirty="0"/>
              <a:t>Email</a:t>
            </a:r>
          </a:p>
          <a:p>
            <a:pPr marL="1200150" lvl="2" indent="-285750">
              <a:buFont typeface="Courier New" panose="02070309020205020404" pitchFamily="49" charset="0"/>
              <a:buChar char="o"/>
            </a:pPr>
            <a:r>
              <a:rPr lang="en-US" sz="2400" dirty="0"/>
              <a:t>Social Media</a:t>
            </a:r>
          </a:p>
          <a:p>
            <a:pPr marL="1200150" lvl="2" indent="-285750">
              <a:buFont typeface="Courier New" panose="02070309020205020404" pitchFamily="49" charset="0"/>
              <a:buChar char="o"/>
            </a:pPr>
            <a:r>
              <a:rPr lang="en-US" sz="2400" dirty="0"/>
              <a:t>Snail Mail</a:t>
            </a:r>
            <a:endParaRPr lang="en-US" sz="2200" dirty="0"/>
          </a:p>
          <a:p>
            <a:pPr marL="914400" lvl="2" indent="0">
              <a:buNone/>
            </a:pPr>
            <a:endParaRPr lang="en-US" sz="2400" dirty="0"/>
          </a:p>
          <a:p>
            <a:pPr marL="742950" lvl="1" indent="-285750">
              <a:buFont typeface="Courier New" panose="02070309020205020404" pitchFamily="49" charset="0"/>
              <a:buChar char="o"/>
            </a:pPr>
            <a:r>
              <a:rPr lang="en-US" sz="2800" dirty="0"/>
              <a:t>Use one or more ways – the more the merrier</a:t>
            </a:r>
          </a:p>
        </p:txBody>
      </p:sp>
      <p:sp>
        <p:nvSpPr>
          <p:cNvPr id="4" name="Date Placeholder 3">
            <a:extLst>
              <a:ext uri="{FF2B5EF4-FFF2-40B4-BE49-F238E27FC236}">
                <a16:creationId xmlns:a16="http://schemas.microsoft.com/office/drawing/2014/main" id="{3ACF541F-C788-076C-7462-77868FFA67AA}"/>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48D25D6B-AAD7-99DF-211D-A94CC4496D10}"/>
              </a:ext>
            </a:extLst>
          </p:cNvPr>
          <p:cNvSpPr>
            <a:spLocks noGrp="1"/>
          </p:cNvSpPr>
          <p:nvPr>
            <p:ph type="sldNum" sz="quarter" idx="12"/>
          </p:nvPr>
        </p:nvSpPr>
        <p:spPr/>
        <p:txBody>
          <a:bodyPr/>
          <a:lstStyle/>
          <a:p>
            <a:fld id="{B24F5015-3417-4B27-A586-E4CCF4D77832}" type="slidenum">
              <a:rPr lang="en-US" smtClean="0"/>
              <a:t>10</a:t>
            </a:fld>
            <a:endParaRPr lang="en-US" dirty="0"/>
          </a:p>
        </p:txBody>
      </p:sp>
    </p:spTree>
    <p:extLst>
      <p:ext uri="{BB962C8B-B14F-4D97-AF65-F5344CB8AC3E}">
        <p14:creationId xmlns:p14="http://schemas.microsoft.com/office/powerpoint/2010/main" val="2593311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2B498-57AF-A0FC-86B2-99FBC6A862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3D5732-EA8B-D2D6-C21F-79F3778F3DED}"/>
              </a:ext>
            </a:extLst>
          </p:cNvPr>
          <p:cNvSpPr>
            <a:spLocks noGrp="1"/>
          </p:cNvSpPr>
          <p:nvPr>
            <p:ph type="title"/>
          </p:nvPr>
        </p:nvSpPr>
        <p:spPr/>
        <p:txBody>
          <a:bodyPr/>
          <a:lstStyle/>
          <a:p>
            <a:r>
              <a:rPr lang="en-US" dirty="0"/>
              <a:t>Who is surveyed?</a:t>
            </a:r>
          </a:p>
        </p:txBody>
      </p:sp>
      <p:sp>
        <p:nvSpPr>
          <p:cNvPr id="3" name="Content Placeholder 2">
            <a:extLst>
              <a:ext uri="{FF2B5EF4-FFF2-40B4-BE49-F238E27FC236}">
                <a16:creationId xmlns:a16="http://schemas.microsoft.com/office/drawing/2014/main" id="{250EEC55-4133-CF46-39CF-9EBC05FD5D57}"/>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Adult Affidavit Students</a:t>
            </a: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For the 2026 Survey: Perkins V accountability definitions require PDE to survey adult CTE students who completed (CTE status type code of 41) their CTE program during the 2024-25 reporting year.</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Student will not be surveyed if incorrectly reported in C4 CTE Collection</a:t>
            </a:r>
            <a:endParaRPr lang="en-US" sz="2400" dirty="0"/>
          </a:p>
          <a:p>
            <a:pPr marL="457200" lvl="1" indent="0">
              <a:buNone/>
            </a:pPr>
            <a:endParaRPr lang="en-US" sz="2800" dirty="0"/>
          </a:p>
        </p:txBody>
      </p:sp>
      <p:sp>
        <p:nvSpPr>
          <p:cNvPr id="4" name="Date Placeholder 3">
            <a:extLst>
              <a:ext uri="{FF2B5EF4-FFF2-40B4-BE49-F238E27FC236}">
                <a16:creationId xmlns:a16="http://schemas.microsoft.com/office/drawing/2014/main" id="{A8CCF025-4522-D1D4-D62E-2FEBFE6DC5A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68F86596-3E51-FB12-79DB-089994ACCDE9}"/>
              </a:ext>
            </a:extLst>
          </p:cNvPr>
          <p:cNvSpPr>
            <a:spLocks noGrp="1"/>
          </p:cNvSpPr>
          <p:nvPr>
            <p:ph type="sldNum" sz="quarter" idx="12"/>
          </p:nvPr>
        </p:nvSpPr>
        <p:spPr/>
        <p:txBody>
          <a:bodyPr/>
          <a:lstStyle/>
          <a:p>
            <a:fld id="{B24F5015-3417-4B27-A586-E4CCF4D77832}" type="slidenum">
              <a:rPr lang="en-US" smtClean="0"/>
              <a:t>11</a:t>
            </a:fld>
            <a:endParaRPr lang="en-US" dirty="0"/>
          </a:p>
        </p:txBody>
      </p:sp>
    </p:spTree>
    <p:extLst>
      <p:ext uri="{BB962C8B-B14F-4D97-AF65-F5344CB8AC3E}">
        <p14:creationId xmlns:p14="http://schemas.microsoft.com/office/powerpoint/2010/main" val="1882745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F0A14-4145-C645-94AD-CE99914687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A0158-6BA3-30AD-C3D6-17B1C15D13C5}"/>
              </a:ext>
            </a:extLst>
          </p:cNvPr>
          <p:cNvSpPr>
            <a:spLocks noGrp="1"/>
          </p:cNvSpPr>
          <p:nvPr>
            <p:ph type="title"/>
          </p:nvPr>
        </p:nvSpPr>
        <p:spPr/>
        <p:txBody>
          <a:bodyPr/>
          <a:lstStyle/>
          <a:p>
            <a:r>
              <a:rPr lang="en-US" dirty="0"/>
              <a:t>Who is surveyed?</a:t>
            </a:r>
          </a:p>
        </p:txBody>
      </p:sp>
      <p:sp>
        <p:nvSpPr>
          <p:cNvPr id="3" name="Content Placeholder 2">
            <a:extLst>
              <a:ext uri="{FF2B5EF4-FFF2-40B4-BE49-F238E27FC236}">
                <a16:creationId xmlns:a16="http://schemas.microsoft.com/office/drawing/2014/main" id="{54655D7A-E1C8-007C-6695-0AE57EC0E970}"/>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US" sz="3900" dirty="0">
                <a:latin typeface="Arial" panose="020B0604020202020204" pitchFamily="34" charset="0"/>
                <a:cs typeface="Arial" panose="020B0604020202020204" pitchFamily="34" charset="0"/>
              </a:rPr>
              <a:t>Secondary Students</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3000" dirty="0"/>
              <a:t>Perkins V accountability definitions require PDE to survey CTE concentrators who exited a secondary CTE program during the 2024-25 reporting year.</a:t>
            </a:r>
          </a:p>
          <a:p>
            <a:pPr marL="457200" lvl="1" indent="0">
              <a:buNone/>
            </a:pPr>
            <a:endParaRPr lang="en-US" sz="3000" dirty="0"/>
          </a:p>
          <a:p>
            <a:pPr marL="1200150" lvl="2" indent="-285750">
              <a:buFont typeface="Courier New" panose="02070309020205020404" pitchFamily="49" charset="0"/>
              <a:buChar char="o"/>
            </a:pPr>
            <a:r>
              <a:rPr lang="en-US" sz="3000" dirty="0"/>
              <a:t>Secondary 12</a:t>
            </a:r>
            <a:r>
              <a:rPr lang="en-US" sz="3000" baseline="30000" dirty="0"/>
              <a:t>th</a:t>
            </a:r>
            <a:r>
              <a:rPr lang="en-US" sz="3000" dirty="0"/>
              <a:t> graders who are</a:t>
            </a:r>
          </a:p>
          <a:p>
            <a:pPr marL="1657350" lvl="3" indent="-285750">
              <a:buFont typeface="Courier New" panose="02070309020205020404" pitchFamily="49" charset="0"/>
              <a:buChar char="o"/>
            </a:pPr>
            <a:r>
              <a:rPr lang="en-US" sz="3000" dirty="0"/>
              <a:t>(1) Perkins Concentrator; AND</a:t>
            </a:r>
          </a:p>
          <a:p>
            <a:pPr marL="1657350" lvl="3" indent="-285750">
              <a:buFont typeface="Courier New" panose="02070309020205020404" pitchFamily="49" charset="0"/>
              <a:buChar char="o"/>
            </a:pPr>
            <a:r>
              <a:rPr lang="en-US" sz="3000" dirty="0"/>
              <a:t>(2) Have a CTE Status type code of 40, 60 or 71</a:t>
            </a:r>
          </a:p>
          <a:p>
            <a:pPr marL="1371600" lvl="3" indent="0">
              <a:buNone/>
            </a:pPr>
            <a:endParaRPr lang="en-US" sz="3000" dirty="0"/>
          </a:p>
          <a:p>
            <a:pPr marL="742950" lvl="1" indent="-285750">
              <a:buFont typeface="Courier New" panose="02070309020205020404" pitchFamily="49" charset="0"/>
              <a:buChar char="o"/>
            </a:pPr>
            <a:r>
              <a:rPr lang="en-US" sz="3000" dirty="0"/>
              <a:t>Student will not get surveyed if incorrectly reported in C4 CTE Collection</a:t>
            </a:r>
          </a:p>
          <a:p>
            <a:pPr marL="742950" lvl="1" indent="-285750">
              <a:buFont typeface="Courier New" panose="02070309020205020404" pitchFamily="49" charset="0"/>
              <a:buChar char="o"/>
            </a:pPr>
            <a:endParaRPr lang="en-US" sz="2800" dirty="0"/>
          </a:p>
          <a:p>
            <a:pPr marL="457200" lvl="1" indent="0">
              <a:buNone/>
            </a:pPr>
            <a:endParaRPr lang="en-US" sz="2800" dirty="0"/>
          </a:p>
        </p:txBody>
      </p:sp>
      <p:sp>
        <p:nvSpPr>
          <p:cNvPr id="4" name="Date Placeholder 3">
            <a:extLst>
              <a:ext uri="{FF2B5EF4-FFF2-40B4-BE49-F238E27FC236}">
                <a16:creationId xmlns:a16="http://schemas.microsoft.com/office/drawing/2014/main" id="{BC4995C0-0471-3C21-D0FC-A9CD190E88F8}"/>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126CB09B-EED0-8BCD-3DCE-345B517F3063}"/>
              </a:ext>
            </a:extLst>
          </p:cNvPr>
          <p:cNvSpPr>
            <a:spLocks noGrp="1"/>
          </p:cNvSpPr>
          <p:nvPr>
            <p:ph type="sldNum" sz="quarter" idx="12"/>
          </p:nvPr>
        </p:nvSpPr>
        <p:spPr/>
        <p:txBody>
          <a:bodyPr/>
          <a:lstStyle/>
          <a:p>
            <a:fld id="{B24F5015-3417-4B27-A586-E4CCF4D77832}" type="slidenum">
              <a:rPr lang="en-US" smtClean="0"/>
              <a:t>12</a:t>
            </a:fld>
            <a:endParaRPr lang="en-US" dirty="0"/>
          </a:p>
        </p:txBody>
      </p:sp>
    </p:spTree>
    <p:extLst>
      <p:ext uri="{BB962C8B-B14F-4D97-AF65-F5344CB8AC3E}">
        <p14:creationId xmlns:p14="http://schemas.microsoft.com/office/powerpoint/2010/main" val="2959962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34F2B-D616-F801-1306-64D2A2E2E6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25EFF9-4DB3-1115-859A-ADB3A8227215}"/>
              </a:ext>
            </a:extLst>
          </p:cNvPr>
          <p:cNvSpPr>
            <a:spLocks noGrp="1"/>
          </p:cNvSpPr>
          <p:nvPr>
            <p:ph type="title"/>
          </p:nvPr>
        </p:nvSpPr>
        <p:spPr/>
        <p:txBody>
          <a:bodyPr/>
          <a:lstStyle/>
          <a:p>
            <a:r>
              <a:rPr lang="en-US" dirty="0"/>
              <a:t>Survey Process</a:t>
            </a:r>
          </a:p>
        </p:txBody>
      </p:sp>
      <p:sp>
        <p:nvSpPr>
          <p:cNvPr id="3" name="Content Placeholder 2">
            <a:extLst>
              <a:ext uri="{FF2B5EF4-FFF2-40B4-BE49-F238E27FC236}">
                <a16:creationId xmlns:a16="http://schemas.microsoft.com/office/drawing/2014/main" id="{AC2CE2DF-89E8-7257-A526-AD2CA5BA3B33}"/>
              </a:ext>
            </a:extLst>
          </p:cNvPr>
          <p:cNvSpPr>
            <a:spLocks noGrp="1" noRot="1" noMove="1" noResize="1" noEditPoints="1" noAdjustHandles="1" noChangeArrowheads="1" noChangeShapeType="1"/>
          </p:cNvSpPr>
          <p:nvPr>
            <p:ph idx="1"/>
          </p:nvPr>
        </p:nvSpPr>
        <p:spPr/>
        <p:txBody>
          <a:bodyPr>
            <a:normAutofit/>
          </a:bodyPr>
          <a:lstStyle/>
          <a:p>
            <a:pPr marL="285750" indent="-285750">
              <a:buFont typeface="Arial" panose="020B0604020202020204" pitchFamily="34" charset="0"/>
              <a:buChar char="•"/>
            </a:pPr>
            <a:r>
              <a:rPr lang="en-US" sz="3600" dirty="0"/>
              <a:t>Starts with good LEA reporting in previous year</a:t>
            </a:r>
            <a:endParaRPr lang="en-US" sz="2800" dirty="0"/>
          </a:p>
          <a:p>
            <a:pPr marL="742950" lvl="1" indent="-285750">
              <a:buFont typeface="Courier New" panose="02070309020205020404" pitchFamily="49" charset="0"/>
              <a:buChar char="o"/>
            </a:pPr>
            <a:r>
              <a:rPr lang="en-US" sz="2800" dirty="0"/>
              <a:t>Students must meet all criteria on previous slides</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600" dirty="0"/>
              <a:t>PDE creates list of students to survey</a:t>
            </a:r>
            <a:endParaRPr lang="en-US" sz="2400" dirty="0"/>
          </a:p>
          <a:p>
            <a:pPr marL="742950" lvl="1" indent="-285750">
              <a:buFont typeface="Courier New" panose="02070309020205020404" pitchFamily="49" charset="0"/>
              <a:buChar char="o"/>
            </a:pPr>
            <a:r>
              <a:rPr lang="en-US" sz="2800" dirty="0"/>
              <a:t>Based on what LEAs report in C4 CTE Collection</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600" dirty="0"/>
              <a:t>List is found in PIMSReports_V2</a:t>
            </a:r>
            <a:endParaRPr lang="en-US" sz="2800" dirty="0"/>
          </a:p>
        </p:txBody>
      </p:sp>
      <p:sp>
        <p:nvSpPr>
          <p:cNvPr id="4" name="Date Placeholder 3">
            <a:extLst>
              <a:ext uri="{FF2B5EF4-FFF2-40B4-BE49-F238E27FC236}">
                <a16:creationId xmlns:a16="http://schemas.microsoft.com/office/drawing/2014/main" id="{C2C02D1F-7ACD-34DB-95CE-F4EBC7D43C10}"/>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F94814D7-F5A6-60CF-135F-50C928443A77}"/>
              </a:ext>
            </a:extLst>
          </p:cNvPr>
          <p:cNvSpPr>
            <a:spLocks noGrp="1"/>
          </p:cNvSpPr>
          <p:nvPr>
            <p:ph type="sldNum" sz="quarter" idx="12"/>
          </p:nvPr>
        </p:nvSpPr>
        <p:spPr/>
        <p:txBody>
          <a:bodyPr/>
          <a:lstStyle/>
          <a:p>
            <a:fld id="{B24F5015-3417-4B27-A586-E4CCF4D77832}" type="slidenum">
              <a:rPr lang="en-US" smtClean="0"/>
              <a:t>13</a:t>
            </a:fld>
            <a:endParaRPr lang="en-US" dirty="0"/>
          </a:p>
        </p:txBody>
      </p:sp>
    </p:spTree>
    <p:extLst>
      <p:ext uri="{BB962C8B-B14F-4D97-AF65-F5344CB8AC3E}">
        <p14:creationId xmlns:p14="http://schemas.microsoft.com/office/powerpoint/2010/main" val="2502003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A2D0F-5C63-2038-5CDE-A08BF9EEF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58F65-79BD-C966-4734-AE6F149EF92D}"/>
              </a:ext>
            </a:extLst>
          </p:cNvPr>
          <p:cNvSpPr>
            <a:spLocks noGrp="1"/>
          </p:cNvSpPr>
          <p:nvPr>
            <p:ph type="title"/>
          </p:nvPr>
        </p:nvSpPr>
        <p:spPr/>
        <p:txBody>
          <a:bodyPr/>
          <a:lstStyle/>
          <a:p>
            <a:r>
              <a:rPr lang="en-US" dirty="0"/>
              <a:t>Survey Process</a:t>
            </a:r>
          </a:p>
        </p:txBody>
      </p:sp>
      <p:pic>
        <p:nvPicPr>
          <p:cNvPr id="7" name="Content Placeholder 6" descr="This photo shows the PIMSReports_V2 site and highlights the location of Secondary Students to Survey and Adults Students to Survey reports">
            <a:extLst>
              <a:ext uri="{FF2B5EF4-FFF2-40B4-BE49-F238E27FC236}">
                <a16:creationId xmlns:a16="http://schemas.microsoft.com/office/drawing/2014/main" id="{EBF6200A-1D63-8370-246F-FF359C14C0FD}"/>
              </a:ext>
            </a:extLst>
          </p:cNvPr>
          <p:cNvPicPr>
            <a:picLocks noGrp="1" noChangeAspect="1"/>
          </p:cNvPicPr>
          <p:nvPr>
            <p:ph idx="1"/>
          </p:nvPr>
        </p:nvPicPr>
        <p:blipFill>
          <a:blip r:embed="rId3"/>
          <a:stretch>
            <a:fillRect/>
          </a:stretch>
        </p:blipFill>
        <p:spPr>
          <a:xfrm>
            <a:off x="838200" y="1506036"/>
            <a:ext cx="9334500" cy="4922206"/>
          </a:xfrm>
        </p:spPr>
      </p:pic>
      <p:sp>
        <p:nvSpPr>
          <p:cNvPr id="4" name="Date Placeholder 3">
            <a:extLst>
              <a:ext uri="{FF2B5EF4-FFF2-40B4-BE49-F238E27FC236}">
                <a16:creationId xmlns:a16="http://schemas.microsoft.com/office/drawing/2014/main" id="{72ADF89C-25C0-B4E2-01C6-8B4C58B54B6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8159C947-4C8C-4144-DBEB-035EBAD860D5}"/>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3135973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80445-7548-89AB-1311-52BB0D18F0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43EB14-A259-0342-BFA1-0C2CF40248A7}"/>
              </a:ext>
            </a:extLst>
          </p:cNvPr>
          <p:cNvSpPr>
            <a:spLocks noGrp="1"/>
          </p:cNvSpPr>
          <p:nvPr>
            <p:ph type="title"/>
          </p:nvPr>
        </p:nvSpPr>
        <p:spPr/>
        <p:txBody>
          <a:bodyPr/>
          <a:lstStyle/>
          <a:p>
            <a:r>
              <a:rPr lang="en-US" dirty="0"/>
              <a:t>Survey Process</a:t>
            </a:r>
          </a:p>
        </p:txBody>
      </p:sp>
      <p:sp>
        <p:nvSpPr>
          <p:cNvPr id="4" name="Date Placeholder 3">
            <a:extLst>
              <a:ext uri="{FF2B5EF4-FFF2-40B4-BE49-F238E27FC236}">
                <a16:creationId xmlns:a16="http://schemas.microsoft.com/office/drawing/2014/main" id="{510A18AB-D0F1-ADE5-162A-34D86F6834D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F06E2C8C-CCD3-783B-5003-080D9802899A}"/>
              </a:ext>
            </a:extLst>
          </p:cNvPr>
          <p:cNvSpPr>
            <a:spLocks noGrp="1"/>
          </p:cNvSpPr>
          <p:nvPr>
            <p:ph type="sldNum" sz="quarter" idx="12"/>
          </p:nvPr>
        </p:nvSpPr>
        <p:spPr/>
        <p:txBody>
          <a:bodyPr/>
          <a:lstStyle/>
          <a:p>
            <a:fld id="{B24F5015-3417-4B27-A586-E4CCF4D77832}" type="slidenum">
              <a:rPr lang="en-US" smtClean="0"/>
              <a:t>15</a:t>
            </a:fld>
            <a:endParaRPr lang="en-US" dirty="0"/>
          </a:p>
        </p:txBody>
      </p:sp>
      <p:pic>
        <p:nvPicPr>
          <p:cNvPr id="11" name="Content Placeholder 10" descr="This photo show's the List of Secondary CTE Students to Survey Report and the download parameters.">
            <a:extLst>
              <a:ext uri="{FF2B5EF4-FFF2-40B4-BE49-F238E27FC236}">
                <a16:creationId xmlns:a16="http://schemas.microsoft.com/office/drawing/2014/main" id="{F59C8C70-76EC-84C8-3F8B-5A17AB8DB0C4}"/>
              </a:ext>
            </a:extLst>
          </p:cNvPr>
          <p:cNvPicPr>
            <a:picLocks noGrp="1" noChangeAspect="1"/>
          </p:cNvPicPr>
          <p:nvPr>
            <p:ph idx="1"/>
          </p:nvPr>
        </p:nvPicPr>
        <p:blipFill>
          <a:blip r:embed="rId3"/>
          <a:stretch>
            <a:fillRect/>
          </a:stretch>
        </p:blipFill>
        <p:spPr>
          <a:xfrm>
            <a:off x="838200" y="1933103"/>
            <a:ext cx="10515600" cy="4136381"/>
          </a:xfrm>
        </p:spPr>
      </p:pic>
    </p:spTree>
    <p:extLst>
      <p:ext uri="{BB962C8B-B14F-4D97-AF65-F5344CB8AC3E}">
        <p14:creationId xmlns:p14="http://schemas.microsoft.com/office/powerpoint/2010/main" val="2051072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2803C-7AA7-28B7-220A-A967C500D7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48E148-A266-5330-1D7C-1F121BF58751}"/>
              </a:ext>
            </a:extLst>
          </p:cNvPr>
          <p:cNvSpPr>
            <a:spLocks noGrp="1"/>
          </p:cNvSpPr>
          <p:nvPr>
            <p:ph type="title"/>
          </p:nvPr>
        </p:nvSpPr>
        <p:spPr/>
        <p:txBody>
          <a:bodyPr>
            <a:normAutofit/>
          </a:bodyPr>
          <a:lstStyle/>
          <a:p>
            <a:r>
              <a:rPr lang="en-US" dirty="0"/>
              <a:t>Students to Survey Report</a:t>
            </a:r>
          </a:p>
        </p:txBody>
      </p:sp>
      <p:sp>
        <p:nvSpPr>
          <p:cNvPr id="4" name="Date Placeholder 3">
            <a:extLst>
              <a:ext uri="{FF2B5EF4-FFF2-40B4-BE49-F238E27FC236}">
                <a16:creationId xmlns:a16="http://schemas.microsoft.com/office/drawing/2014/main" id="{57180FC5-A470-A60F-47C3-41D4F90BF8E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FA6D9F6A-5A77-27BB-0E01-F6B959B6CD4A}"/>
              </a:ext>
            </a:extLst>
          </p:cNvPr>
          <p:cNvSpPr>
            <a:spLocks noGrp="1"/>
          </p:cNvSpPr>
          <p:nvPr>
            <p:ph type="sldNum" sz="quarter" idx="12"/>
          </p:nvPr>
        </p:nvSpPr>
        <p:spPr/>
        <p:txBody>
          <a:bodyPr/>
          <a:lstStyle/>
          <a:p>
            <a:fld id="{B24F5015-3417-4B27-A586-E4CCF4D77832}" type="slidenum">
              <a:rPr lang="en-US" smtClean="0"/>
              <a:t>16</a:t>
            </a:fld>
            <a:endParaRPr lang="en-US" dirty="0"/>
          </a:p>
        </p:txBody>
      </p:sp>
      <p:sp>
        <p:nvSpPr>
          <p:cNvPr id="6" name="Content Placeholder 5">
            <a:extLst>
              <a:ext uri="{FF2B5EF4-FFF2-40B4-BE49-F238E27FC236}">
                <a16:creationId xmlns:a16="http://schemas.microsoft.com/office/drawing/2014/main" id="{720C9E29-D8F8-07CB-741B-6C348DCE1393}"/>
              </a:ext>
            </a:extLst>
          </p:cNvPr>
          <p:cNvSpPr>
            <a:spLocks noGrp="1"/>
          </p:cNvSpPr>
          <p:nvPr>
            <p:ph idx="1"/>
          </p:nvPr>
        </p:nvSpPr>
        <p:spPr>
          <a:xfrm>
            <a:off x="838200" y="1398905"/>
            <a:ext cx="10515600" cy="4351338"/>
          </a:xfrm>
        </p:spPr>
        <p:txBody>
          <a:bodyPr>
            <a:normAutofit/>
          </a:bodyPr>
          <a:lstStyle/>
          <a:p>
            <a:pPr marL="285750" indent="-285750">
              <a:buFont typeface="Arial" panose="020B0604020202020204" pitchFamily="34" charset="0"/>
              <a:buChar char="•"/>
            </a:pPr>
            <a:r>
              <a:rPr lang="en-US" sz="3400" dirty="0"/>
              <a:t>Security Code</a:t>
            </a:r>
          </a:p>
          <a:p>
            <a:pPr marL="742950" lvl="1" indent="-285750">
              <a:buFont typeface="Courier New" panose="02070309020205020404" pitchFamily="49" charset="0"/>
              <a:buChar char="o"/>
            </a:pPr>
            <a:r>
              <a:rPr lang="en-US" dirty="0"/>
              <a:t>Follow-up survey specific code – </a:t>
            </a:r>
            <a:r>
              <a:rPr lang="en-US" b="1" dirty="0"/>
              <a:t>NOT THEIR PASECUREID</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400" dirty="0"/>
              <a:t>Survey Submitted</a:t>
            </a:r>
          </a:p>
          <a:p>
            <a:pPr marL="742950" lvl="1" indent="-285750">
              <a:buFont typeface="Courier New" panose="02070309020205020404" pitchFamily="49" charset="0"/>
              <a:buChar char="o"/>
            </a:pPr>
            <a:r>
              <a:rPr lang="en-US" dirty="0"/>
              <a:t>Did they submit survey – Yes/No</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400" dirty="0"/>
              <a:t>Student demographic data</a:t>
            </a:r>
          </a:p>
          <a:p>
            <a:pPr marL="742950" lvl="1" indent="-285750">
              <a:buFont typeface="Courier New" panose="02070309020205020404" pitchFamily="49" charset="0"/>
              <a:buChar char="o"/>
            </a:pPr>
            <a:r>
              <a:rPr lang="en-US" dirty="0"/>
              <a:t>Name, </a:t>
            </a:r>
            <a:r>
              <a:rPr lang="en-US" dirty="0" err="1"/>
              <a:t>PASecureID</a:t>
            </a:r>
            <a:r>
              <a:rPr lang="en-US" dirty="0"/>
              <a:t>, CIP Code, Address, etc.</a:t>
            </a:r>
          </a:p>
        </p:txBody>
      </p:sp>
    </p:spTree>
    <p:extLst>
      <p:ext uri="{BB962C8B-B14F-4D97-AF65-F5344CB8AC3E}">
        <p14:creationId xmlns:p14="http://schemas.microsoft.com/office/powerpoint/2010/main" val="28087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6B402D-8872-DAF6-A668-A39F06BC48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3335A6-6AE0-00F5-1464-3B7D9EEEC426}"/>
              </a:ext>
            </a:extLst>
          </p:cNvPr>
          <p:cNvSpPr>
            <a:spLocks noGrp="1"/>
          </p:cNvSpPr>
          <p:nvPr>
            <p:ph type="title"/>
          </p:nvPr>
        </p:nvSpPr>
        <p:spPr/>
        <p:txBody>
          <a:bodyPr/>
          <a:lstStyle/>
          <a:p>
            <a:r>
              <a:rPr lang="en-US" dirty="0"/>
              <a:t>Report Example</a:t>
            </a:r>
          </a:p>
        </p:txBody>
      </p:sp>
      <p:pic>
        <p:nvPicPr>
          <p:cNvPr id="9" name="Content Placeholder 8" descr="This photo shows the CTE Students to Survey report downloaded, and goes over the layout of the report.">
            <a:extLst>
              <a:ext uri="{FF2B5EF4-FFF2-40B4-BE49-F238E27FC236}">
                <a16:creationId xmlns:a16="http://schemas.microsoft.com/office/drawing/2014/main" id="{5A4DD19C-8E1E-0D02-734B-3EAB14B1AB5C}"/>
              </a:ext>
            </a:extLst>
          </p:cNvPr>
          <p:cNvPicPr>
            <a:picLocks noGrp="1" noChangeAspect="1"/>
          </p:cNvPicPr>
          <p:nvPr>
            <p:ph idx="1"/>
          </p:nvPr>
        </p:nvPicPr>
        <p:blipFill>
          <a:blip r:embed="rId3"/>
          <a:stretch>
            <a:fillRect/>
          </a:stretch>
        </p:blipFill>
        <p:spPr>
          <a:xfrm>
            <a:off x="143307" y="2141580"/>
            <a:ext cx="11905385" cy="2574840"/>
          </a:xfrm>
        </p:spPr>
      </p:pic>
      <p:sp>
        <p:nvSpPr>
          <p:cNvPr id="4" name="Date Placeholder 3">
            <a:extLst>
              <a:ext uri="{FF2B5EF4-FFF2-40B4-BE49-F238E27FC236}">
                <a16:creationId xmlns:a16="http://schemas.microsoft.com/office/drawing/2014/main" id="{8BA02E6A-5AA8-06A5-A1F0-9CFF29B5B79D}"/>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6CE0D466-9B4F-2072-22FC-7F4E54B97FD3}"/>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3335256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07D15-43F9-D93B-F790-24C4483170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9A3A43-C8E1-C0B5-20A3-359A9F791911}"/>
              </a:ext>
            </a:extLst>
          </p:cNvPr>
          <p:cNvSpPr>
            <a:spLocks noGrp="1"/>
          </p:cNvSpPr>
          <p:nvPr>
            <p:ph type="title"/>
          </p:nvPr>
        </p:nvSpPr>
        <p:spPr/>
        <p:txBody>
          <a:bodyPr/>
          <a:lstStyle/>
          <a:p>
            <a:r>
              <a:rPr lang="en-US" dirty="0"/>
              <a:t>Report Example</a:t>
            </a:r>
          </a:p>
        </p:txBody>
      </p:sp>
      <p:sp>
        <p:nvSpPr>
          <p:cNvPr id="4" name="Date Placeholder 3">
            <a:extLst>
              <a:ext uri="{FF2B5EF4-FFF2-40B4-BE49-F238E27FC236}">
                <a16:creationId xmlns:a16="http://schemas.microsoft.com/office/drawing/2014/main" id="{424BAD60-29F8-FF20-C2FA-81EDA3A865FD}"/>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51D24B41-73AE-E0D8-53AC-2BC9E7C9A0F5}"/>
              </a:ext>
            </a:extLst>
          </p:cNvPr>
          <p:cNvSpPr>
            <a:spLocks noGrp="1"/>
          </p:cNvSpPr>
          <p:nvPr>
            <p:ph type="sldNum" sz="quarter" idx="12"/>
          </p:nvPr>
        </p:nvSpPr>
        <p:spPr/>
        <p:txBody>
          <a:bodyPr/>
          <a:lstStyle/>
          <a:p>
            <a:fld id="{B24F5015-3417-4B27-A586-E4CCF4D77832}" type="slidenum">
              <a:rPr lang="en-US" smtClean="0"/>
              <a:t>18</a:t>
            </a:fld>
            <a:endParaRPr lang="en-US" dirty="0"/>
          </a:p>
        </p:txBody>
      </p:sp>
      <p:pic>
        <p:nvPicPr>
          <p:cNvPr id="20" name="Picture 19" descr="This photo shows a portion of the CTE Students to Survey report. It has two red arrows pointing to the Survey Submitted column and the Security Code column.&#10;">
            <a:extLst>
              <a:ext uri="{FF2B5EF4-FFF2-40B4-BE49-F238E27FC236}">
                <a16:creationId xmlns:a16="http://schemas.microsoft.com/office/drawing/2014/main" id="{774F6960-C634-00CB-D207-057867724E18}"/>
              </a:ext>
            </a:extLst>
          </p:cNvPr>
          <p:cNvPicPr>
            <a:picLocks noChangeAspect="1"/>
          </p:cNvPicPr>
          <p:nvPr/>
        </p:nvPicPr>
        <p:blipFill>
          <a:blip r:embed="rId3"/>
          <a:stretch>
            <a:fillRect/>
          </a:stretch>
        </p:blipFill>
        <p:spPr>
          <a:xfrm>
            <a:off x="1413411" y="1690688"/>
            <a:ext cx="9365178" cy="4177728"/>
          </a:xfrm>
          <a:prstGeom prst="rect">
            <a:avLst/>
          </a:prstGeom>
        </p:spPr>
      </p:pic>
      <p:cxnSp>
        <p:nvCxnSpPr>
          <p:cNvPr id="18" name="Straight Arrow Connector 17" descr="Red Arrow pointing to survey submitted">
            <a:extLst>
              <a:ext uri="{FF2B5EF4-FFF2-40B4-BE49-F238E27FC236}">
                <a16:creationId xmlns:a16="http://schemas.microsoft.com/office/drawing/2014/main" id="{0AB5E6C2-9C70-53DE-ACA7-4570BB5E1410}"/>
              </a:ext>
            </a:extLst>
          </p:cNvPr>
          <p:cNvCxnSpPr/>
          <p:nvPr/>
        </p:nvCxnSpPr>
        <p:spPr>
          <a:xfrm>
            <a:off x="9504745" y="1021285"/>
            <a:ext cx="0" cy="1099595"/>
          </a:xfrm>
          <a:prstGeom prst="straightConnector1">
            <a:avLst/>
          </a:prstGeom>
          <a:ln w="5715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descr="Red arrow pointing to Security Code">
            <a:extLst>
              <a:ext uri="{FF2B5EF4-FFF2-40B4-BE49-F238E27FC236}">
                <a16:creationId xmlns:a16="http://schemas.microsoft.com/office/drawing/2014/main" id="{C7CB49BB-07B7-B6FB-93EB-88E8A6515FB0}"/>
              </a:ext>
            </a:extLst>
          </p:cNvPr>
          <p:cNvCxnSpPr/>
          <p:nvPr/>
        </p:nvCxnSpPr>
        <p:spPr>
          <a:xfrm>
            <a:off x="6404659" y="1027906"/>
            <a:ext cx="0" cy="1099595"/>
          </a:xfrm>
          <a:prstGeom prst="straightConnector1">
            <a:avLst/>
          </a:prstGeom>
          <a:ln w="5715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18005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D0AAF-22E0-AB55-182A-BDE7BBFE55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0247A-7346-F2E4-E662-7EF744D7392A}"/>
              </a:ext>
            </a:extLst>
          </p:cNvPr>
          <p:cNvSpPr>
            <a:spLocks noGrp="1"/>
          </p:cNvSpPr>
          <p:nvPr>
            <p:ph type="title"/>
          </p:nvPr>
        </p:nvSpPr>
        <p:spPr/>
        <p:txBody>
          <a:bodyPr/>
          <a:lstStyle/>
          <a:p>
            <a:r>
              <a:rPr lang="en-US" dirty="0"/>
              <a:t>Survey Process Continued</a:t>
            </a:r>
          </a:p>
        </p:txBody>
      </p:sp>
      <p:sp>
        <p:nvSpPr>
          <p:cNvPr id="3" name="Content Placeholder 2">
            <a:extLst>
              <a:ext uri="{FF2B5EF4-FFF2-40B4-BE49-F238E27FC236}">
                <a16:creationId xmlns:a16="http://schemas.microsoft.com/office/drawing/2014/main" id="{E0DFBCD8-F8BF-4F09-99CF-D3AB738394F9}"/>
              </a:ext>
            </a:extLst>
          </p:cNvPr>
          <p:cNvSpPr>
            <a:spLocks noGrp="1" noRot="1" noMove="1" noResize="1" noEditPoints="1" noAdjustHandles="1" noChangeArrowheads="1" noChangeShapeType="1"/>
          </p:cNvSpPr>
          <p:nvPr>
            <p:ph idx="1"/>
          </p:nvPr>
        </p:nvSpPr>
        <p:spPr/>
        <p:txBody>
          <a:bodyPr>
            <a:normAutofit/>
          </a:bodyPr>
          <a:lstStyle/>
          <a:p>
            <a:pPr marL="285750" indent="-285750">
              <a:buFont typeface="Arial" panose="020B0604020202020204" pitchFamily="34" charset="0"/>
              <a:buChar char="•"/>
            </a:pPr>
            <a:r>
              <a:rPr lang="en-US" sz="3600" dirty="0"/>
              <a:t>Once a student has their personalized security code…</a:t>
            </a:r>
            <a:endParaRPr lang="en-US" sz="2800" dirty="0"/>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They go to survey site to submit their survey</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 Make sure to include website link in your communications!</a:t>
            </a:r>
          </a:p>
          <a:p>
            <a:pPr marL="1200150" lvl="2" indent="-285750">
              <a:buFont typeface="Courier New" panose="02070309020205020404" pitchFamily="49" charset="0"/>
              <a:buChar char="o"/>
            </a:pPr>
            <a:r>
              <a:rPr lang="en-US" sz="2400" dirty="0"/>
              <a:t>https://www.flp.pa.gov/</a:t>
            </a:r>
          </a:p>
        </p:txBody>
      </p:sp>
      <p:sp>
        <p:nvSpPr>
          <p:cNvPr id="4" name="Date Placeholder 3">
            <a:extLst>
              <a:ext uri="{FF2B5EF4-FFF2-40B4-BE49-F238E27FC236}">
                <a16:creationId xmlns:a16="http://schemas.microsoft.com/office/drawing/2014/main" id="{975DFA38-9516-9BCC-55E3-6A44F78C81EC}"/>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0D624408-987B-2124-3FCC-E134DAAF42CB}"/>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347599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CE7A8-5CC0-B5FF-870A-D9CD4CDD88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416AC9-2380-DB8A-B2B2-4F71BBBB97CB}"/>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B114425F-3999-6E96-1875-9F11355B14B6}"/>
              </a:ext>
            </a:extLst>
          </p:cNvPr>
          <p:cNvSpPr>
            <a:spLocks noGrp="1"/>
          </p:cNvSpPr>
          <p:nvPr>
            <p:ph idx="1"/>
          </p:nvPr>
        </p:nvSpPr>
        <p:spPr/>
        <p:txBody>
          <a:bodyPr/>
          <a:lstStyle/>
          <a:p>
            <a:pPr marL="0" indent="0">
              <a:buNone/>
            </a:pPr>
            <a:r>
              <a:rPr lang="en-US" sz="3600" dirty="0">
                <a:latin typeface="Arial" panose="020B0604020202020204" pitchFamily="34" charset="0"/>
                <a:cs typeface="Arial" panose="020B0604020202020204" pitchFamily="34" charset="0"/>
              </a:rPr>
              <a:t>• Audience Takeaways</a:t>
            </a:r>
          </a:p>
          <a:p>
            <a:pPr marL="0" indent="0">
              <a:buNone/>
            </a:pPr>
            <a:r>
              <a:rPr lang="en-US" sz="3600" dirty="0"/>
              <a:t>	</a:t>
            </a:r>
            <a:r>
              <a:rPr lang="en-US" dirty="0">
                <a:latin typeface="Arial" panose="020B0604020202020204" pitchFamily="34" charset="0"/>
                <a:cs typeface="Arial" panose="020B0604020202020204" pitchFamily="34" charset="0"/>
              </a:rPr>
              <a:t>○ The benefits of effectively conducting follow-	up surveys.</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t>	</a:t>
            </a:r>
            <a:r>
              <a:rPr lang="en-US" dirty="0">
                <a:latin typeface="Arial" panose="020B0604020202020204" pitchFamily="34" charset="0"/>
                <a:cs typeface="Arial" panose="020B0604020202020204" pitchFamily="34" charset="0"/>
              </a:rPr>
              <a:t>○ Proven methods for increasing survey 	response rates.</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t>	</a:t>
            </a:r>
            <a:r>
              <a:rPr lang="en-US" dirty="0">
                <a:latin typeface="Arial" panose="020B0604020202020204" pitchFamily="34" charset="0"/>
                <a:cs typeface="Arial" panose="020B0604020202020204" pitchFamily="34" charset="0"/>
              </a:rPr>
              <a:t>○ Insight into how to use survey data for </a:t>
            </a:r>
            <a:r>
              <a:rPr lang="en-US" dirty="0"/>
              <a:t>i</a:t>
            </a:r>
            <a:r>
              <a:rPr lang="en-US" dirty="0">
                <a:latin typeface="Arial" panose="020B0604020202020204" pitchFamily="34" charset="0"/>
                <a:cs typeface="Arial" panose="020B0604020202020204" pitchFamily="34" charset="0"/>
              </a:rPr>
              <a:t>mprovement 	efforts.</a:t>
            </a:r>
          </a:p>
        </p:txBody>
      </p:sp>
      <p:sp>
        <p:nvSpPr>
          <p:cNvPr id="4" name="Date Placeholder 3">
            <a:extLst>
              <a:ext uri="{FF2B5EF4-FFF2-40B4-BE49-F238E27FC236}">
                <a16:creationId xmlns:a16="http://schemas.microsoft.com/office/drawing/2014/main" id="{C3C8638F-DA70-7012-83FA-4995C375173B}"/>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22CB97F2-8D8E-1D42-68E6-7022BA0DD128}"/>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15663378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581A9-1E27-163A-EEEC-6800D5703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FED98-2095-FAE2-AA68-2977B0ED2D55}"/>
              </a:ext>
            </a:extLst>
          </p:cNvPr>
          <p:cNvSpPr>
            <a:spLocks noGrp="1"/>
          </p:cNvSpPr>
          <p:nvPr>
            <p:ph type="title"/>
          </p:nvPr>
        </p:nvSpPr>
        <p:spPr>
          <a:xfrm>
            <a:off x="574040" y="126365"/>
            <a:ext cx="10515600" cy="1325563"/>
          </a:xfrm>
        </p:spPr>
        <p:txBody>
          <a:bodyPr/>
          <a:lstStyle/>
          <a:p>
            <a:r>
              <a:rPr lang="en-US" dirty="0"/>
              <a:t>Survey Site</a:t>
            </a:r>
          </a:p>
        </p:txBody>
      </p:sp>
      <p:sp>
        <p:nvSpPr>
          <p:cNvPr id="3" name="Content Placeholder 2">
            <a:extLst>
              <a:ext uri="{FF2B5EF4-FFF2-40B4-BE49-F238E27FC236}">
                <a16:creationId xmlns:a16="http://schemas.microsoft.com/office/drawing/2014/main" id="{EA471C79-109D-253F-737B-1EC5E4A07D57}"/>
              </a:ext>
            </a:extLst>
          </p:cNvPr>
          <p:cNvSpPr>
            <a:spLocks noGrp="1" noRot="1" noMove="1" noResize="1" noEditPoints="1" noAdjustHandles="1" noChangeArrowheads="1" noChangeShapeType="1"/>
          </p:cNvSpPr>
          <p:nvPr>
            <p:ph idx="1"/>
          </p:nvPr>
        </p:nvSpPr>
        <p:spPr/>
        <p:txBody>
          <a:bodyPr>
            <a:normAutofit/>
          </a:bodyPr>
          <a:lstStyle/>
          <a:p>
            <a:pPr marL="0" indent="0">
              <a:buNone/>
            </a:pPr>
            <a:endParaRPr lang="en-US" sz="2400" dirty="0"/>
          </a:p>
        </p:txBody>
      </p:sp>
      <p:sp>
        <p:nvSpPr>
          <p:cNvPr id="4" name="Date Placeholder 3">
            <a:extLst>
              <a:ext uri="{FF2B5EF4-FFF2-40B4-BE49-F238E27FC236}">
                <a16:creationId xmlns:a16="http://schemas.microsoft.com/office/drawing/2014/main" id="{003C5937-C5F4-3566-AE42-7D62AF7639D5}"/>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D2CB355E-E58D-8A64-006C-9F2F6E6C3CB9}"/>
              </a:ext>
            </a:extLst>
          </p:cNvPr>
          <p:cNvSpPr>
            <a:spLocks noGrp="1"/>
          </p:cNvSpPr>
          <p:nvPr>
            <p:ph type="sldNum" sz="quarter" idx="12"/>
          </p:nvPr>
        </p:nvSpPr>
        <p:spPr/>
        <p:txBody>
          <a:bodyPr/>
          <a:lstStyle/>
          <a:p>
            <a:fld id="{B24F5015-3417-4B27-A586-E4CCF4D77832}" type="slidenum">
              <a:rPr lang="en-US" smtClean="0"/>
              <a:t>20</a:t>
            </a:fld>
            <a:endParaRPr lang="en-US" dirty="0"/>
          </a:p>
        </p:txBody>
      </p:sp>
      <p:pic>
        <p:nvPicPr>
          <p:cNvPr id="7" name="Picture 6" descr="This photo shows the Follow-Up Survey site and what Students will see when they enter their surveys.">
            <a:extLst>
              <a:ext uri="{FF2B5EF4-FFF2-40B4-BE49-F238E27FC236}">
                <a16:creationId xmlns:a16="http://schemas.microsoft.com/office/drawing/2014/main" id="{CDD30343-4D69-CBBF-B919-1FD177267FFC}"/>
              </a:ext>
            </a:extLst>
          </p:cNvPr>
          <p:cNvPicPr>
            <a:picLocks noChangeAspect="1"/>
          </p:cNvPicPr>
          <p:nvPr/>
        </p:nvPicPr>
        <p:blipFill>
          <a:blip r:embed="rId3"/>
          <a:stretch>
            <a:fillRect/>
          </a:stretch>
        </p:blipFill>
        <p:spPr>
          <a:xfrm>
            <a:off x="367763" y="1633623"/>
            <a:ext cx="11456473" cy="4735342"/>
          </a:xfrm>
          <a:prstGeom prst="rect">
            <a:avLst/>
          </a:prstGeom>
        </p:spPr>
      </p:pic>
    </p:spTree>
    <p:extLst>
      <p:ext uri="{BB962C8B-B14F-4D97-AF65-F5344CB8AC3E}">
        <p14:creationId xmlns:p14="http://schemas.microsoft.com/office/powerpoint/2010/main" val="33581387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2AAC0-165B-891B-1529-BEB47A5134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314D9-CC95-C293-C291-91CAAFDD2E84}"/>
              </a:ext>
            </a:extLst>
          </p:cNvPr>
          <p:cNvSpPr>
            <a:spLocks noGrp="1"/>
          </p:cNvSpPr>
          <p:nvPr>
            <p:ph type="title"/>
          </p:nvPr>
        </p:nvSpPr>
        <p:spPr>
          <a:xfrm>
            <a:off x="482600" y="174942"/>
            <a:ext cx="10515600" cy="1325563"/>
          </a:xfrm>
        </p:spPr>
        <p:txBody>
          <a:bodyPr>
            <a:normAutofit/>
          </a:bodyPr>
          <a:lstStyle/>
          <a:p>
            <a:r>
              <a:rPr lang="en-US" dirty="0"/>
              <a:t>Outreach Strategies</a:t>
            </a:r>
          </a:p>
        </p:txBody>
      </p:sp>
      <p:sp>
        <p:nvSpPr>
          <p:cNvPr id="4" name="Date Placeholder 3">
            <a:extLst>
              <a:ext uri="{FF2B5EF4-FFF2-40B4-BE49-F238E27FC236}">
                <a16:creationId xmlns:a16="http://schemas.microsoft.com/office/drawing/2014/main" id="{E138D71C-ACE3-8C58-7F11-60C75794E668}"/>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D160D068-42EE-44A7-1DAE-CEF6EB68C8DE}"/>
              </a:ext>
            </a:extLst>
          </p:cNvPr>
          <p:cNvSpPr>
            <a:spLocks noGrp="1"/>
          </p:cNvSpPr>
          <p:nvPr>
            <p:ph type="sldNum" sz="quarter" idx="12"/>
          </p:nvPr>
        </p:nvSpPr>
        <p:spPr/>
        <p:txBody>
          <a:bodyPr/>
          <a:lstStyle/>
          <a:p>
            <a:fld id="{B24F5015-3417-4B27-A586-E4CCF4D77832}" type="slidenum">
              <a:rPr lang="en-US" smtClean="0"/>
              <a:t>21</a:t>
            </a:fld>
            <a:endParaRPr lang="en-US" dirty="0"/>
          </a:p>
        </p:txBody>
      </p:sp>
      <p:sp>
        <p:nvSpPr>
          <p:cNvPr id="6" name="Content Placeholder 5">
            <a:extLst>
              <a:ext uri="{FF2B5EF4-FFF2-40B4-BE49-F238E27FC236}">
                <a16:creationId xmlns:a16="http://schemas.microsoft.com/office/drawing/2014/main" id="{593A1E0F-4F76-BB8F-F43D-946B447138C5}"/>
              </a:ext>
            </a:extLst>
          </p:cNvPr>
          <p:cNvSpPr>
            <a:spLocks noGrp="1"/>
          </p:cNvSpPr>
          <p:nvPr>
            <p:ph idx="1"/>
          </p:nvPr>
        </p:nvSpPr>
        <p:spPr>
          <a:xfrm>
            <a:off x="1336040" y="1500505"/>
            <a:ext cx="10515600" cy="4351338"/>
          </a:xfrm>
        </p:spPr>
        <p:txBody>
          <a:bodyPr>
            <a:normAutofit/>
          </a:bodyPr>
          <a:lstStyle/>
          <a:p>
            <a:pPr marL="285750" indent="-285750">
              <a:buFont typeface="Arial" panose="020B0604020202020204" pitchFamily="34" charset="0"/>
              <a:buChar char="•"/>
            </a:pPr>
            <a:r>
              <a:rPr lang="en-US" sz="3600" dirty="0"/>
              <a:t>Use more than one contact method</a:t>
            </a:r>
            <a:endParaRPr lang="en-US" sz="2800" dirty="0"/>
          </a:p>
          <a:p>
            <a:pPr marL="457200" lvl="1" indent="0">
              <a:buNone/>
            </a:pPr>
            <a:endParaRPr lang="en-US" sz="2800" dirty="0"/>
          </a:p>
          <a:p>
            <a:pPr marL="742950" lvl="1" indent="-285750">
              <a:buFont typeface="Courier New" panose="02070309020205020404" pitchFamily="49" charset="0"/>
              <a:buChar char="o"/>
            </a:pPr>
            <a:r>
              <a:rPr lang="en-US" sz="2800" dirty="0"/>
              <a:t>Not every student uses…</a:t>
            </a:r>
          </a:p>
          <a:p>
            <a:pPr marL="1200150" lvl="2" indent="-285750">
              <a:buFont typeface="Courier New" panose="02070309020205020404" pitchFamily="49" charset="0"/>
              <a:buChar char="o"/>
            </a:pPr>
            <a:r>
              <a:rPr lang="en-US" sz="2400" dirty="0"/>
              <a:t>Social Media</a:t>
            </a:r>
          </a:p>
          <a:p>
            <a:pPr marL="1200150" lvl="2" indent="-285750">
              <a:buFont typeface="Courier New" panose="02070309020205020404" pitchFamily="49" charset="0"/>
              <a:buChar char="o"/>
            </a:pPr>
            <a:r>
              <a:rPr lang="en-US" sz="2400" dirty="0"/>
              <a:t>Email</a:t>
            </a:r>
          </a:p>
          <a:p>
            <a:pPr marL="1200150" lvl="2" indent="-285750">
              <a:buFont typeface="Courier New" panose="02070309020205020404" pitchFamily="49" charset="0"/>
              <a:buChar char="o"/>
            </a:pPr>
            <a:r>
              <a:rPr lang="en-US" sz="2400" dirty="0"/>
              <a:t>Or answers Phone Calls</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The wider the net, the more fish you’ll catch!</a:t>
            </a:r>
          </a:p>
          <a:p>
            <a:pPr marL="1200150" lvl="2" indent="-285750">
              <a:buFont typeface="Courier New" panose="02070309020205020404" pitchFamily="49" charset="0"/>
              <a:buChar char="o"/>
            </a:pPr>
            <a:endParaRPr lang="en-US" sz="2400" dirty="0"/>
          </a:p>
          <a:p>
            <a:pPr marL="457200" lvl="1" indent="0">
              <a:buNone/>
            </a:pPr>
            <a:endParaRPr lang="en-US" sz="2800" dirty="0"/>
          </a:p>
        </p:txBody>
      </p:sp>
    </p:spTree>
    <p:extLst>
      <p:ext uri="{BB962C8B-B14F-4D97-AF65-F5344CB8AC3E}">
        <p14:creationId xmlns:p14="http://schemas.microsoft.com/office/powerpoint/2010/main" val="34053038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37AD3-E787-C4DA-1D19-A9D38885CC9A}"/>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33ED2EA8-BCE8-5F0D-D1D5-7CB9FA76B3ED}"/>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E3C0D97E-06F9-31FE-6F39-F4FCD17D0955}"/>
              </a:ext>
            </a:extLst>
          </p:cNvPr>
          <p:cNvSpPr>
            <a:spLocks noGrp="1"/>
          </p:cNvSpPr>
          <p:nvPr>
            <p:ph type="sldNum" sz="quarter" idx="12"/>
          </p:nvPr>
        </p:nvSpPr>
        <p:spPr/>
        <p:txBody>
          <a:bodyPr/>
          <a:lstStyle/>
          <a:p>
            <a:fld id="{B24F5015-3417-4B27-A586-E4CCF4D77832}" type="slidenum">
              <a:rPr lang="en-US" smtClean="0"/>
              <a:t>22</a:t>
            </a:fld>
            <a:endParaRPr lang="en-US" dirty="0"/>
          </a:p>
        </p:txBody>
      </p:sp>
      <p:sp>
        <p:nvSpPr>
          <p:cNvPr id="6" name="Content Placeholder 5">
            <a:extLst>
              <a:ext uri="{FF2B5EF4-FFF2-40B4-BE49-F238E27FC236}">
                <a16:creationId xmlns:a16="http://schemas.microsoft.com/office/drawing/2014/main" id="{E0CCAFCB-EFA9-06A8-2470-B9F46D589F75}"/>
              </a:ext>
            </a:extLst>
          </p:cNvPr>
          <p:cNvSpPr>
            <a:spLocks noGrp="1"/>
          </p:cNvSpPr>
          <p:nvPr>
            <p:ph idx="1"/>
          </p:nvPr>
        </p:nvSpPr>
        <p:spPr>
          <a:xfrm>
            <a:off x="1234440" y="1480185"/>
            <a:ext cx="10515600" cy="4351338"/>
          </a:xfrm>
        </p:spPr>
        <p:txBody>
          <a:bodyPr>
            <a:normAutofit fontScale="92500" lnSpcReduction="10000"/>
          </a:bodyPr>
          <a:lstStyle/>
          <a:p>
            <a:pPr marL="285750" indent="-285750">
              <a:buFont typeface="Arial" panose="020B0604020202020204" pitchFamily="34" charset="0"/>
              <a:buChar char="•"/>
            </a:pPr>
            <a:r>
              <a:rPr lang="en-US" sz="3700" dirty="0"/>
              <a:t>Ways to contact</a:t>
            </a:r>
          </a:p>
          <a:p>
            <a:pPr marL="742950" lvl="1" indent="-285750">
              <a:buFont typeface="Courier New" panose="02070309020205020404" pitchFamily="49" charset="0"/>
              <a:buChar char="o"/>
            </a:pPr>
            <a:r>
              <a:rPr lang="en-US" sz="2800" dirty="0"/>
              <a:t>Email</a:t>
            </a:r>
          </a:p>
          <a:p>
            <a:pPr marL="742950" lvl="1" indent="-285750">
              <a:buFont typeface="Courier New" panose="02070309020205020404" pitchFamily="49" charset="0"/>
              <a:buChar char="o"/>
            </a:pPr>
            <a:r>
              <a:rPr lang="en-US" sz="2800" dirty="0"/>
              <a:t>Social Media</a:t>
            </a:r>
          </a:p>
          <a:p>
            <a:pPr marL="742950" lvl="1" indent="-285750">
              <a:buFont typeface="Courier New" panose="02070309020205020404" pitchFamily="49" charset="0"/>
              <a:buChar char="o"/>
            </a:pPr>
            <a:r>
              <a:rPr lang="en-US" sz="2800" dirty="0"/>
              <a:t>Phone</a:t>
            </a:r>
          </a:p>
          <a:p>
            <a:pPr marL="742950" lvl="1" indent="-285750">
              <a:buFont typeface="Courier New" panose="02070309020205020404" pitchFamily="49" charset="0"/>
              <a:buChar char="o"/>
            </a:pPr>
            <a:r>
              <a:rPr lang="en-US" sz="2800" dirty="0"/>
              <a:t>Combination of above</a:t>
            </a:r>
          </a:p>
          <a:p>
            <a:pPr marL="1200150" lvl="2" indent="-285750">
              <a:buFont typeface="Courier New" panose="02070309020205020404" pitchFamily="49" charset="0"/>
              <a:buChar char="o"/>
            </a:pPr>
            <a:r>
              <a:rPr lang="en-US" sz="2400" dirty="0"/>
              <a:t>More avenues = better chances of getting response</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700" dirty="0"/>
              <a:t>If a student does not have internet access, LEAs may enter the student’s survey response data with the student’s written or verbal permission</a:t>
            </a:r>
          </a:p>
          <a:p>
            <a:pPr marL="457200" lvl="1" indent="0">
              <a:buNone/>
            </a:pPr>
            <a:endParaRPr lang="en-US" sz="2800" dirty="0"/>
          </a:p>
        </p:txBody>
      </p:sp>
      <p:sp>
        <p:nvSpPr>
          <p:cNvPr id="8" name="Title 1">
            <a:extLst>
              <a:ext uri="{FF2B5EF4-FFF2-40B4-BE49-F238E27FC236}">
                <a16:creationId xmlns:a16="http://schemas.microsoft.com/office/drawing/2014/main" id="{A07B077B-B802-2EEC-497B-244F98357AA6}"/>
              </a:ext>
            </a:extLst>
          </p:cNvPr>
          <p:cNvSpPr>
            <a:spLocks noGrp="1"/>
          </p:cNvSpPr>
          <p:nvPr>
            <p:ph type="title"/>
          </p:nvPr>
        </p:nvSpPr>
        <p:spPr>
          <a:xfrm>
            <a:off x="482600" y="174942"/>
            <a:ext cx="10515600" cy="1325563"/>
          </a:xfrm>
        </p:spPr>
        <p:txBody>
          <a:bodyPr>
            <a:normAutofit/>
          </a:bodyPr>
          <a:lstStyle/>
          <a:p>
            <a:r>
              <a:rPr lang="en-US" dirty="0"/>
              <a:t>Outreach Strategies Continued </a:t>
            </a:r>
          </a:p>
        </p:txBody>
      </p:sp>
    </p:spTree>
    <p:extLst>
      <p:ext uri="{BB962C8B-B14F-4D97-AF65-F5344CB8AC3E}">
        <p14:creationId xmlns:p14="http://schemas.microsoft.com/office/powerpoint/2010/main" val="3321945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C376C-F4A8-A305-46CC-024F75E76339}"/>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194FD16F-ADD4-711A-5FEA-8B8798649558}"/>
              </a:ext>
            </a:extLst>
          </p:cNvPr>
          <p:cNvSpPr>
            <a:spLocks noGrp="1"/>
          </p:cNvSpPr>
          <p:nvPr>
            <p:ph type="title"/>
          </p:nvPr>
        </p:nvSpPr>
        <p:spPr>
          <a:xfrm>
            <a:off x="838200" y="365125"/>
            <a:ext cx="10515600" cy="1325563"/>
          </a:xfrm>
        </p:spPr>
        <p:txBody>
          <a:bodyPr anchor="ctr">
            <a:normAutofit/>
          </a:bodyPr>
          <a:lstStyle/>
          <a:p>
            <a:r>
              <a:rPr lang="en-US" dirty="0"/>
              <a:t>Outreach – Email</a:t>
            </a:r>
          </a:p>
        </p:txBody>
      </p:sp>
      <p:sp>
        <p:nvSpPr>
          <p:cNvPr id="6" name="Content Placeholder 5">
            <a:extLst>
              <a:ext uri="{FF2B5EF4-FFF2-40B4-BE49-F238E27FC236}">
                <a16:creationId xmlns:a16="http://schemas.microsoft.com/office/drawing/2014/main" id="{37FD5493-634D-2444-425C-D728F1191D37}"/>
              </a:ext>
            </a:extLst>
          </p:cNvPr>
          <p:cNvSpPr>
            <a:spLocks noGrp="1"/>
          </p:cNvSpPr>
          <p:nvPr>
            <p:ph sz="half" idx="1"/>
          </p:nvPr>
        </p:nvSpPr>
        <p:spPr>
          <a:xfrm>
            <a:off x="838200" y="1825625"/>
            <a:ext cx="5181600" cy="4351338"/>
          </a:xfrm>
        </p:spPr>
        <p:txBody>
          <a:bodyPr>
            <a:normAutofit/>
          </a:bodyPr>
          <a:lstStyle/>
          <a:p>
            <a:pPr marL="285750" indent="-285750">
              <a:buFont typeface="Arial" panose="020B0604020202020204" pitchFamily="34" charset="0"/>
              <a:buChar char="•"/>
            </a:pPr>
            <a:r>
              <a:rPr lang="en-US" sz="2400" dirty="0"/>
              <a:t>Email – Streamlining with Mail Merge</a:t>
            </a:r>
          </a:p>
          <a:p>
            <a:pPr marL="0" indent="0">
              <a:buNone/>
            </a:pPr>
            <a:endParaRPr lang="en-US" sz="2400" dirty="0"/>
          </a:p>
          <a:p>
            <a:pPr marL="742950" lvl="1" indent="-285750">
              <a:buFont typeface="Courier New" panose="02070309020205020404" pitchFamily="49" charset="0"/>
              <a:buChar char="o"/>
            </a:pPr>
            <a:r>
              <a:rPr lang="en-US" dirty="0"/>
              <a:t>What is Mail Merge?</a:t>
            </a:r>
          </a:p>
          <a:p>
            <a:pPr marL="742950" lvl="1" indent="-285750">
              <a:buFont typeface="Courier New" panose="02070309020205020404" pitchFamily="49" charset="0"/>
              <a:buChar char="o"/>
            </a:pPr>
            <a:endParaRPr lang="en-US" dirty="0"/>
          </a:p>
          <a:p>
            <a:pPr marL="742950" lvl="1" indent="-285750">
              <a:buFont typeface="Courier New" panose="02070309020205020404" pitchFamily="49" charset="0"/>
              <a:buChar char="o"/>
            </a:pPr>
            <a:r>
              <a:rPr lang="en-US" dirty="0"/>
              <a:t>Cost and considerations</a:t>
            </a:r>
          </a:p>
          <a:p>
            <a:pPr marL="742950" lvl="1" indent="-285750">
              <a:buFont typeface="Courier New" panose="02070309020205020404" pitchFamily="49" charset="0"/>
              <a:buChar char="o"/>
            </a:pPr>
            <a:endParaRPr lang="en-US" dirty="0"/>
          </a:p>
          <a:p>
            <a:pPr marL="742950" lvl="1" indent="-285750">
              <a:buFont typeface="Courier New" panose="02070309020205020404" pitchFamily="49" charset="0"/>
              <a:buChar char="o"/>
            </a:pPr>
            <a:r>
              <a:rPr lang="en-US" dirty="0"/>
              <a:t>How it works</a:t>
            </a:r>
          </a:p>
          <a:p>
            <a:pPr marL="742950" lvl="1" indent="-285750">
              <a:buFont typeface="Courier New" panose="02070309020205020404" pitchFamily="49" charset="0"/>
              <a:buChar char="o"/>
            </a:pPr>
            <a:endParaRPr lang="en-US" dirty="0"/>
          </a:p>
          <a:p>
            <a:pPr marL="742950" lvl="1" indent="-285750">
              <a:buFont typeface="Courier New" panose="02070309020205020404" pitchFamily="49" charset="0"/>
              <a:buChar char="o"/>
            </a:pPr>
            <a:r>
              <a:rPr lang="en-US" dirty="0"/>
              <a:t>Can be used for bulk emails, letters, labels and envelopes</a:t>
            </a:r>
          </a:p>
        </p:txBody>
      </p:sp>
      <p:pic>
        <p:nvPicPr>
          <p:cNvPr id="10" name="Graphic 9" descr="Open envelope outline">
            <a:extLst>
              <a:ext uri="{FF2B5EF4-FFF2-40B4-BE49-F238E27FC236}">
                <a16:creationId xmlns:a16="http://schemas.microsoft.com/office/drawing/2014/main" id="{7AC524AD-61F2-0BA6-7714-D6FFFE3203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87331" y="1825625"/>
            <a:ext cx="4351338" cy="4351338"/>
          </a:xfrm>
          <a:prstGeom prst="rect">
            <a:avLst/>
          </a:prstGeom>
        </p:spPr>
      </p:pic>
      <p:sp>
        <p:nvSpPr>
          <p:cNvPr id="4" name="Date Placeholder 3">
            <a:extLst>
              <a:ext uri="{FF2B5EF4-FFF2-40B4-BE49-F238E27FC236}">
                <a16:creationId xmlns:a16="http://schemas.microsoft.com/office/drawing/2014/main" id="{A75E8DCE-8E87-F85E-8920-6F780C87B361}"/>
              </a:ext>
            </a:extLst>
          </p:cNvPr>
          <p:cNvSpPr>
            <a:spLocks noGrp="1"/>
          </p:cNvSpPr>
          <p:nvPr>
            <p:ph type="dt" sz="half" idx="10"/>
          </p:nvPr>
        </p:nvSpPr>
        <p:spPr>
          <a:xfrm>
            <a:off x="838200" y="6356350"/>
            <a:ext cx="2743200" cy="365125"/>
          </a:xfrm>
        </p:spPr>
        <p:txBody>
          <a:bodyPr anchor="ctr">
            <a:normAutofit/>
          </a:bodyPr>
          <a:lstStyle/>
          <a:p>
            <a:pPr>
              <a:spcAft>
                <a:spcPts val="600"/>
              </a:spcAft>
            </a:pPr>
            <a:fld id="{01DB9E94-833B-45AC-8A0E-41B549F95FE2}" type="datetime1">
              <a:rPr lang="en-US" smtClean="0"/>
              <a:pPr>
                <a:spcAft>
                  <a:spcPts val="600"/>
                </a:spcAft>
              </a:pPr>
              <a:t>3/30/2026</a:t>
            </a:fld>
            <a:endParaRPr lang="en-US"/>
          </a:p>
        </p:txBody>
      </p:sp>
      <p:sp>
        <p:nvSpPr>
          <p:cNvPr id="5" name="Slide Number Placeholder 4">
            <a:extLst>
              <a:ext uri="{FF2B5EF4-FFF2-40B4-BE49-F238E27FC236}">
                <a16:creationId xmlns:a16="http://schemas.microsoft.com/office/drawing/2014/main" id="{32C08851-0873-8243-4A96-E4CEE506C75A}"/>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B24F5015-3417-4B27-A586-E4CCF4D77832}" type="slidenum">
              <a:rPr lang="en-US" smtClean="0"/>
              <a:pPr>
                <a:spcAft>
                  <a:spcPts val="600"/>
                </a:spcAft>
              </a:pPr>
              <a:t>23</a:t>
            </a:fld>
            <a:endParaRPr lang="en-US"/>
          </a:p>
        </p:txBody>
      </p:sp>
    </p:spTree>
    <p:extLst>
      <p:ext uri="{BB962C8B-B14F-4D97-AF65-F5344CB8AC3E}">
        <p14:creationId xmlns:p14="http://schemas.microsoft.com/office/powerpoint/2010/main" val="1210321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FA684-B931-13D7-786F-55E826D8C884}"/>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42B8B11A-B9E6-C104-05C3-5E9190B0D819}"/>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Outreach – Social Media</a:t>
            </a:r>
          </a:p>
        </p:txBody>
      </p:sp>
      <p:sp>
        <p:nvSpPr>
          <p:cNvPr id="6" name="Content Placeholder 5">
            <a:extLst>
              <a:ext uri="{FF2B5EF4-FFF2-40B4-BE49-F238E27FC236}">
                <a16:creationId xmlns:a16="http://schemas.microsoft.com/office/drawing/2014/main" id="{D72EB802-2EF9-E2E5-DDA3-3D20CF9F76A4}"/>
              </a:ext>
            </a:extLst>
          </p:cNvPr>
          <p:cNvSpPr>
            <a:spLocks noGrp="1"/>
          </p:cNvSpPr>
          <p:nvPr>
            <p:ph sz="half" idx="1"/>
          </p:nvPr>
        </p:nvSpPr>
        <p:spPr>
          <a:xfrm>
            <a:off x="838200" y="1825625"/>
            <a:ext cx="5181600" cy="4351338"/>
          </a:xfrm>
        </p:spPr>
        <p:txBody>
          <a:bodyPr vert="horz" lIns="91440" tIns="45720" rIns="91440" bIns="45720" rtlCol="0">
            <a:normAutofit/>
          </a:bodyPr>
          <a:lstStyle/>
          <a:p>
            <a:pPr marL="285750"/>
            <a:r>
              <a:rPr lang="en-US" sz="1800" dirty="0"/>
              <a:t>Social Media</a:t>
            </a:r>
          </a:p>
          <a:p>
            <a:pPr marL="0"/>
            <a:endParaRPr lang="en-US" sz="1800" dirty="0"/>
          </a:p>
          <a:p>
            <a:pPr marL="742950" lvl="1"/>
            <a:r>
              <a:rPr lang="en-US" sz="1800" dirty="0"/>
              <a:t>Everyone uses it!</a:t>
            </a:r>
          </a:p>
          <a:p>
            <a:pPr marL="742950" lvl="1"/>
            <a:endParaRPr lang="en-US" sz="1800" dirty="0"/>
          </a:p>
          <a:p>
            <a:pPr marL="742950" lvl="1"/>
            <a:r>
              <a:rPr lang="en-US" sz="1800" dirty="0"/>
              <a:t>Create Facebook and Twitter posts to reach out to Alumni</a:t>
            </a:r>
          </a:p>
          <a:p>
            <a:pPr marL="742950" lvl="1"/>
            <a:endParaRPr lang="en-US" sz="1800" dirty="0"/>
          </a:p>
          <a:p>
            <a:pPr marL="742950" lvl="1"/>
            <a:r>
              <a:rPr lang="en-US" sz="1800" dirty="0"/>
              <a:t>Make it stand out</a:t>
            </a:r>
          </a:p>
          <a:p>
            <a:pPr marL="1200150" lvl="2"/>
            <a:r>
              <a:rPr lang="en-US" sz="1800" dirty="0"/>
              <a:t>Use students who are in graphic design or media classes to help</a:t>
            </a:r>
          </a:p>
          <a:p>
            <a:pPr marL="1200150" lvl="2"/>
            <a:r>
              <a:rPr lang="en-US" sz="1800" dirty="0"/>
              <a:t>Work smarter – not harder</a:t>
            </a:r>
          </a:p>
          <a:p>
            <a:pPr marL="742950" lvl="1"/>
            <a:endParaRPr lang="en-US" sz="1800" dirty="0"/>
          </a:p>
          <a:p>
            <a:pPr marL="742950" lvl="1"/>
            <a:r>
              <a:rPr lang="en-US" sz="1800" dirty="0"/>
              <a:t>Stress importance of the survey</a:t>
            </a:r>
          </a:p>
        </p:txBody>
      </p:sp>
      <p:pic>
        <p:nvPicPr>
          <p:cNvPr id="12" name="Graphic 11" descr="Online Network outline, social media/phone outline">
            <a:extLst>
              <a:ext uri="{FF2B5EF4-FFF2-40B4-BE49-F238E27FC236}">
                <a16:creationId xmlns:a16="http://schemas.microsoft.com/office/drawing/2014/main" id="{39ECB81C-3EFE-446E-4670-568E03BC39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87331" y="1825625"/>
            <a:ext cx="4351338" cy="4351338"/>
          </a:xfrm>
          <a:prstGeom prst="rect">
            <a:avLst/>
          </a:prstGeom>
        </p:spPr>
      </p:pic>
      <p:sp>
        <p:nvSpPr>
          <p:cNvPr id="4" name="Date Placeholder 3">
            <a:extLst>
              <a:ext uri="{FF2B5EF4-FFF2-40B4-BE49-F238E27FC236}">
                <a16:creationId xmlns:a16="http://schemas.microsoft.com/office/drawing/2014/main" id="{F3E0F1AA-6A95-6A17-5FDC-45AF0240402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01DB9E94-833B-45AC-8A0E-41B549F95FE2}" type="datetime1">
              <a:rPr lang="en-US" smtClean="0"/>
              <a:pPr>
                <a:spcAft>
                  <a:spcPts val="600"/>
                </a:spcAft>
              </a:pPr>
              <a:t>3/30/2026</a:t>
            </a:fld>
            <a:endParaRPr lang="en-US"/>
          </a:p>
        </p:txBody>
      </p:sp>
      <p:sp>
        <p:nvSpPr>
          <p:cNvPr id="5" name="Slide Number Placeholder 4">
            <a:extLst>
              <a:ext uri="{FF2B5EF4-FFF2-40B4-BE49-F238E27FC236}">
                <a16:creationId xmlns:a16="http://schemas.microsoft.com/office/drawing/2014/main" id="{97FD398B-1243-84FB-4B14-75B79E86C52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4F5015-3417-4B27-A586-E4CCF4D77832}" type="slidenum">
              <a:rPr lang="en-US" smtClean="0"/>
              <a:pPr>
                <a:spcAft>
                  <a:spcPts val="600"/>
                </a:spcAft>
              </a:pPr>
              <a:t>24</a:t>
            </a:fld>
            <a:endParaRPr lang="en-US"/>
          </a:p>
        </p:txBody>
      </p:sp>
    </p:spTree>
    <p:extLst>
      <p:ext uri="{BB962C8B-B14F-4D97-AF65-F5344CB8AC3E}">
        <p14:creationId xmlns:p14="http://schemas.microsoft.com/office/powerpoint/2010/main" val="2596781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EC16E-A070-00F2-10BF-C86EAD8F636D}"/>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4896485E-6B92-B010-15F6-01B769C61A9F}"/>
              </a:ext>
            </a:extLst>
          </p:cNvPr>
          <p:cNvSpPr txBox="1">
            <a:spLocks noGrp="1"/>
          </p:cNvSpPr>
          <p:nvPr>
            <p:ph type="title" idx="4294967295"/>
          </p:nvPr>
        </p:nvSpPr>
        <p:spPr>
          <a:xfrm>
            <a:off x="838200" y="365125"/>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lvl="0">
              <a:spcAft>
                <a:spcPts val="600"/>
              </a:spcAft>
              <a:defRPr/>
            </a:pPr>
            <a:r>
              <a:rPr lang="en-US" dirty="0"/>
              <a:t>Outreach – Phone</a:t>
            </a:r>
            <a:endParaRPr kumimoji="0" lang="en-US" sz="4400" b="0"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6" name="Content Placeholder 5">
            <a:extLst>
              <a:ext uri="{FF2B5EF4-FFF2-40B4-BE49-F238E27FC236}">
                <a16:creationId xmlns:a16="http://schemas.microsoft.com/office/drawing/2014/main" id="{B4B77BAE-BA2E-4D83-E990-67C1525D415A}"/>
              </a:ext>
            </a:extLst>
          </p:cNvPr>
          <p:cNvSpPr>
            <a:spLocks noGrp="1"/>
          </p:cNvSpPr>
          <p:nvPr>
            <p:ph sz="half" idx="1"/>
          </p:nvPr>
        </p:nvSpPr>
        <p:spPr>
          <a:xfrm>
            <a:off x="838200" y="1825625"/>
            <a:ext cx="5181600" cy="4351338"/>
          </a:xfrm>
        </p:spPr>
        <p:txBody>
          <a:bodyPr vert="horz" lIns="91440" tIns="45720" rIns="91440" bIns="45720" rtlCol="0">
            <a:normAutofit/>
          </a:bodyPr>
          <a:lstStyle/>
          <a:p>
            <a:pPr marL="285750"/>
            <a:r>
              <a:rPr lang="en-US" dirty="0"/>
              <a:t>Phone call</a:t>
            </a:r>
          </a:p>
          <a:p>
            <a:pPr marL="0"/>
            <a:endParaRPr lang="en-US" dirty="0"/>
          </a:p>
          <a:p>
            <a:pPr marL="742950" lvl="1"/>
            <a:r>
              <a:rPr lang="en-US" sz="2800" dirty="0"/>
              <a:t>Call them directly</a:t>
            </a:r>
          </a:p>
          <a:p>
            <a:pPr marL="1200150" lvl="2"/>
            <a:r>
              <a:rPr lang="en-US" sz="2800" dirty="0"/>
              <a:t>More personal</a:t>
            </a:r>
          </a:p>
          <a:p>
            <a:pPr marL="742950" lvl="1"/>
            <a:endParaRPr lang="en-US" sz="2800" dirty="0"/>
          </a:p>
          <a:p>
            <a:pPr marL="742950" lvl="1"/>
            <a:r>
              <a:rPr lang="en-US" sz="2800" dirty="0"/>
              <a:t>Get verbal permission to enter data for them</a:t>
            </a:r>
          </a:p>
          <a:p>
            <a:pPr marL="457200" lvl="1"/>
            <a:endParaRPr lang="en-US" sz="2800" dirty="0"/>
          </a:p>
        </p:txBody>
      </p:sp>
      <p:pic>
        <p:nvPicPr>
          <p:cNvPr id="10" name="Graphic 9" descr="Telephone outline">
            <a:extLst>
              <a:ext uri="{FF2B5EF4-FFF2-40B4-BE49-F238E27FC236}">
                <a16:creationId xmlns:a16="http://schemas.microsoft.com/office/drawing/2014/main" id="{84B13DAF-E65B-73AB-AAFC-89C9102DD2A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87331" y="1825625"/>
            <a:ext cx="4351338" cy="4351338"/>
          </a:xfrm>
          <a:prstGeom prst="rect">
            <a:avLst/>
          </a:prstGeom>
        </p:spPr>
      </p:pic>
      <p:sp>
        <p:nvSpPr>
          <p:cNvPr id="4" name="Date Placeholder 3">
            <a:extLst>
              <a:ext uri="{FF2B5EF4-FFF2-40B4-BE49-F238E27FC236}">
                <a16:creationId xmlns:a16="http://schemas.microsoft.com/office/drawing/2014/main" id="{72E44B18-BC2B-1DD0-33EC-BE229F6B4388}"/>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01DB9E94-833B-45AC-8A0E-41B549F95FE2}" type="datetime1">
              <a:rPr lang="en-US" smtClean="0"/>
              <a:pPr>
                <a:spcAft>
                  <a:spcPts val="600"/>
                </a:spcAft>
              </a:pPr>
              <a:t>3/30/2026</a:t>
            </a:fld>
            <a:endParaRPr lang="en-US"/>
          </a:p>
        </p:txBody>
      </p:sp>
      <p:sp>
        <p:nvSpPr>
          <p:cNvPr id="5" name="Slide Number Placeholder 4">
            <a:extLst>
              <a:ext uri="{FF2B5EF4-FFF2-40B4-BE49-F238E27FC236}">
                <a16:creationId xmlns:a16="http://schemas.microsoft.com/office/drawing/2014/main" id="{46A21059-2ADD-B6B7-AB2C-973107D8978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4F5015-3417-4B27-A586-E4CCF4D77832}" type="slidenum">
              <a:rPr lang="en-US" smtClean="0"/>
              <a:pPr>
                <a:spcAft>
                  <a:spcPts val="600"/>
                </a:spcAft>
              </a:pPr>
              <a:t>25</a:t>
            </a:fld>
            <a:endParaRPr lang="en-US"/>
          </a:p>
        </p:txBody>
      </p:sp>
    </p:spTree>
    <p:extLst>
      <p:ext uri="{BB962C8B-B14F-4D97-AF65-F5344CB8AC3E}">
        <p14:creationId xmlns:p14="http://schemas.microsoft.com/office/powerpoint/2010/main" val="2706199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A844B-FBF5-E8C5-338B-4412F355C212}"/>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C9FC16EA-5E75-F762-F9D4-F667FC16820C}"/>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F3083559-A7D4-4E9E-3BD2-220E30EC5B45}"/>
              </a:ext>
            </a:extLst>
          </p:cNvPr>
          <p:cNvSpPr>
            <a:spLocks noGrp="1"/>
          </p:cNvSpPr>
          <p:nvPr>
            <p:ph type="sldNum" sz="quarter" idx="12"/>
          </p:nvPr>
        </p:nvSpPr>
        <p:spPr/>
        <p:txBody>
          <a:bodyPr/>
          <a:lstStyle/>
          <a:p>
            <a:fld id="{B24F5015-3417-4B27-A586-E4CCF4D77832}" type="slidenum">
              <a:rPr lang="en-US" smtClean="0"/>
              <a:t>26</a:t>
            </a:fld>
            <a:endParaRPr lang="en-US" dirty="0"/>
          </a:p>
        </p:txBody>
      </p:sp>
      <p:sp>
        <p:nvSpPr>
          <p:cNvPr id="6" name="Content Placeholder 5">
            <a:extLst>
              <a:ext uri="{FF2B5EF4-FFF2-40B4-BE49-F238E27FC236}">
                <a16:creationId xmlns:a16="http://schemas.microsoft.com/office/drawing/2014/main" id="{BEB159CC-1922-7E7D-3613-57E0F0F2E7B3}"/>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Update student contact info</a:t>
            </a:r>
          </a:p>
          <a:p>
            <a:pPr marL="285750" indent="-285750">
              <a:buFont typeface="Arial" panose="020B0604020202020204" pitchFamily="34" charset="0"/>
              <a:buChar char="•"/>
            </a:pPr>
            <a:endParaRPr lang="en-US" sz="2800" dirty="0"/>
          </a:p>
          <a:p>
            <a:pPr marL="742950" lvl="1" indent="-285750">
              <a:buFont typeface="Courier New" panose="02070309020205020404" pitchFamily="49" charset="0"/>
              <a:buChar char="o"/>
            </a:pPr>
            <a:r>
              <a:rPr lang="en-US" sz="2800" dirty="0"/>
              <a:t>As they graduate</a:t>
            </a:r>
          </a:p>
          <a:p>
            <a:pPr marL="457200" lvl="1" indent="0">
              <a:buNone/>
            </a:pPr>
            <a:endParaRPr lang="en-US" sz="2800" dirty="0"/>
          </a:p>
          <a:p>
            <a:pPr marL="742950" lvl="1" indent="-285750">
              <a:buFont typeface="Courier New" panose="02070309020205020404" pitchFamily="49" charset="0"/>
              <a:buChar char="o"/>
            </a:pPr>
            <a:r>
              <a:rPr lang="en-US" sz="2800" dirty="0"/>
              <a:t>Through social media or alumni groups</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Why it’s important</a:t>
            </a:r>
          </a:p>
          <a:p>
            <a:pPr marL="1200150" lvl="2" indent="-285750">
              <a:buFont typeface="Courier New" panose="02070309020205020404" pitchFamily="49" charset="0"/>
              <a:buChar char="o"/>
            </a:pPr>
            <a:endParaRPr lang="en-US" sz="2400" dirty="0"/>
          </a:p>
          <a:p>
            <a:pPr marL="457200" lvl="1" indent="0">
              <a:buNone/>
            </a:pPr>
            <a:endParaRPr lang="en-US" sz="2800" dirty="0"/>
          </a:p>
        </p:txBody>
      </p:sp>
      <p:sp>
        <p:nvSpPr>
          <p:cNvPr id="8" name="Title 1">
            <a:extLst>
              <a:ext uri="{FF2B5EF4-FFF2-40B4-BE49-F238E27FC236}">
                <a16:creationId xmlns:a16="http://schemas.microsoft.com/office/drawing/2014/main" id="{DDE6EBA6-27D8-005E-B3E2-63F41073FD95}"/>
              </a:ext>
            </a:extLst>
          </p:cNvPr>
          <p:cNvSpPr>
            <a:spLocks noGrp="1"/>
          </p:cNvSpPr>
          <p:nvPr>
            <p:ph type="title"/>
          </p:nvPr>
        </p:nvSpPr>
        <p:spPr>
          <a:xfrm>
            <a:off x="482600" y="174942"/>
            <a:ext cx="10515600" cy="1325563"/>
          </a:xfrm>
        </p:spPr>
        <p:txBody>
          <a:bodyPr>
            <a:normAutofit/>
          </a:bodyPr>
          <a:lstStyle/>
          <a:p>
            <a:r>
              <a:rPr lang="en-US" dirty="0"/>
              <a:t>Outreach – Student Contacts</a:t>
            </a:r>
          </a:p>
        </p:txBody>
      </p:sp>
    </p:spTree>
    <p:extLst>
      <p:ext uri="{BB962C8B-B14F-4D97-AF65-F5344CB8AC3E}">
        <p14:creationId xmlns:p14="http://schemas.microsoft.com/office/powerpoint/2010/main" val="1805455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4A8E5-570D-9A50-3A2B-E08AEDD3DCE5}"/>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A0875691-C57A-D83D-C565-58486362A6F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FF4A14EF-2760-7AC3-F383-ED55141EDBAA}"/>
              </a:ext>
            </a:extLst>
          </p:cNvPr>
          <p:cNvSpPr>
            <a:spLocks noGrp="1"/>
          </p:cNvSpPr>
          <p:nvPr>
            <p:ph type="sldNum" sz="quarter" idx="12"/>
          </p:nvPr>
        </p:nvSpPr>
        <p:spPr/>
        <p:txBody>
          <a:bodyPr/>
          <a:lstStyle/>
          <a:p>
            <a:fld id="{B24F5015-3417-4B27-A586-E4CCF4D77832}" type="slidenum">
              <a:rPr lang="en-US" smtClean="0"/>
              <a:t>27</a:t>
            </a:fld>
            <a:endParaRPr lang="en-US" dirty="0"/>
          </a:p>
        </p:txBody>
      </p:sp>
      <p:sp>
        <p:nvSpPr>
          <p:cNvPr id="6" name="Content Placeholder 5">
            <a:extLst>
              <a:ext uri="{FF2B5EF4-FFF2-40B4-BE49-F238E27FC236}">
                <a16:creationId xmlns:a16="http://schemas.microsoft.com/office/drawing/2014/main" id="{F0A1EACE-37ED-3F63-E5AA-E02087D2C30E}"/>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Use more than one contact method</a:t>
            </a:r>
            <a:endParaRPr lang="en-US" sz="2800" dirty="0"/>
          </a:p>
          <a:p>
            <a:pPr marL="457200" lvl="1" indent="0">
              <a:buNone/>
            </a:pPr>
            <a:endParaRPr lang="en-US" sz="2800" dirty="0"/>
          </a:p>
          <a:p>
            <a:pPr marL="742950" lvl="1" indent="-285750">
              <a:buFont typeface="Courier New" panose="02070309020205020404" pitchFamily="49" charset="0"/>
              <a:buChar char="o"/>
            </a:pPr>
            <a:r>
              <a:rPr lang="en-US" sz="2800" dirty="0"/>
              <a:t>Not every student uses…</a:t>
            </a:r>
          </a:p>
          <a:p>
            <a:pPr marL="1200150" lvl="2" indent="-285750">
              <a:buFont typeface="Courier New" panose="02070309020205020404" pitchFamily="49" charset="0"/>
              <a:buChar char="o"/>
            </a:pPr>
            <a:r>
              <a:rPr lang="en-US" sz="2400" dirty="0"/>
              <a:t>Social Media</a:t>
            </a:r>
          </a:p>
          <a:p>
            <a:pPr marL="1200150" lvl="2" indent="-285750">
              <a:buFont typeface="Courier New" panose="02070309020205020404" pitchFamily="49" charset="0"/>
              <a:buChar char="o"/>
            </a:pPr>
            <a:r>
              <a:rPr lang="en-US" sz="2400" dirty="0"/>
              <a:t>Email</a:t>
            </a:r>
          </a:p>
          <a:p>
            <a:pPr marL="1200150" lvl="2" indent="-285750">
              <a:buFont typeface="Courier New" panose="02070309020205020404" pitchFamily="49" charset="0"/>
              <a:buChar char="o"/>
            </a:pPr>
            <a:r>
              <a:rPr lang="en-US" sz="2400" dirty="0"/>
              <a:t>Or answers Phone Calls</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The wider the net, the more fish you’ll catch!</a:t>
            </a:r>
          </a:p>
          <a:p>
            <a:pPr marL="1200150" lvl="2" indent="-285750">
              <a:buFont typeface="Courier New" panose="02070309020205020404" pitchFamily="49" charset="0"/>
              <a:buChar char="o"/>
            </a:pPr>
            <a:endParaRPr lang="en-US" sz="2400" dirty="0"/>
          </a:p>
          <a:p>
            <a:pPr marL="457200" lvl="1" indent="0">
              <a:buNone/>
            </a:pPr>
            <a:endParaRPr lang="en-US" sz="2800" dirty="0"/>
          </a:p>
        </p:txBody>
      </p:sp>
      <p:sp>
        <p:nvSpPr>
          <p:cNvPr id="8" name="Title 1">
            <a:extLst>
              <a:ext uri="{FF2B5EF4-FFF2-40B4-BE49-F238E27FC236}">
                <a16:creationId xmlns:a16="http://schemas.microsoft.com/office/drawing/2014/main" id="{BD4533E6-3363-E7F0-C4C0-0277015C7B6D}"/>
              </a:ext>
            </a:extLst>
          </p:cNvPr>
          <p:cNvSpPr>
            <a:spLocks noGrp="1"/>
          </p:cNvSpPr>
          <p:nvPr>
            <p:ph type="title"/>
          </p:nvPr>
        </p:nvSpPr>
        <p:spPr>
          <a:xfrm>
            <a:off x="482600" y="174942"/>
            <a:ext cx="10515600" cy="1325563"/>
          </a:xfrm>
        </p:spPr>
        <p:txBody>
          <a:bodyPr>
            <a:normAutofit/>
          </a:bodyPr>
          <a:lstStyle/>
          <a:p>
            <a:r>
              <a:rPr lang="en-US" dirty="0"/>
              <a:t>Outreach – Multiple Methods</a:t>
            </a:r>
          </a:p>
        </p:txBody>
      </p:sp>
    </p:spTree>
    <p:extLst>
      <p:ext uri="{BB962C8B-B14F-4D97-AF65-F5344CB8AC3E}">
        <p14:creationId xmlns:p14="http://schemas.microsoft.com/office/powerpoint/2010/main" val="27565853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62A2D-A619-EA26-2248-6FDC2AED0C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46235C-F389-171F-81A3-D6B27ED1ED6F}"/>
              </a:ext>
            </a:extLst>
          </p:cNvPr>
          <p:cNvSpPr>
            <a:spLocks noGrp="1"/>
          </p:cNvSpPr>
          <p:nvPr>
            <p:ph type="title"/>
          </p:nvPr>
        </p:nvSpPr>
        <p:spPr/>
        <p:txBody>
          <a:bodyPr>
            <a:normAutofit/>
          </a:bodyPr>
          <a:lstStyle/>
          <a:p>
            <a:r>
              <a:rPr lang="en-US" dirty="0"/>
              <a:t>Planned Timeline </a:t>
            </a:r>
            <a:r>
              <a:rPr lang="en-US" sz="3200" dirty="0"/>
              <a:t>(Subject to Change)</a:t>
            </a:r>
          </a:p>
        </p:txBody>
      </p:sp>
      <p:sp>
        <p:nvSpPr>
          <p:cNvPr id="4" name="Date Placeholder 3">
            <a:extLst>
              <a:ext uri="{FF2B5EF4-FFF2-40B4-BE49-F238E27FC236}">
                <a16:creationId xmlns:a16="http://schemas.microsoft.com/office/drawing/2014/main" id="{6A314A7A-D0CC-6883-68C3-D188D644C93C}"/>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373D6647-F601-1C46-A1F5-C4A04D034DCF}"/>
              </a:ext>
            </a:extLst>
          </p:cNvPr>
          <p:cNvSpPr>
            <a:spLocks noGrp="1"/>
          </p:cNvSpPr>
          <p:nvPr>
            <p:ph type="sldNum" sz="quarter" idx="12"/>
          </p:nvPr>
        </p:nvSpPr>
        <p:spPr/>
        <p:txBody>
          <a:bodyPr/>
          <a:lstStyle/>
          <a:p>
            <a:fld id="{B24F5015-3417-4B27-A586-E4CCF4D77832}" type="slidenum">
              <a:rPr lang="en-US" smtClean="0"/>
              <a:t>28</a:t>
            </a:fld>
            <a:endParaRPr lang="en-US" dirty="0"/>
          </a:p>
        </p:txBody>
      </p:sp>
      <p:sp>
        <p:nvSpPr>
          <p:cNvPr id="6" name="Content Placeholder 5">
            <a:extLst>
              <a:ext uri="{FF2B5EF4-FFF2-40B4-BE49-F238E27FC236}">
                <a16:creationId xmlns:a16="http://schemas.microsoft.com/office/drawing/2014/main" id="{22DE232A-77ED-5D60-0EEC-D1B9FD5A4EB1}"/>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600" dirty="0"/>
              <a:t>April 1</a:t>
            </a:r>
            <a:r>
              <a:rPr lang="en-US" sz="3600" baseline="30000" dirty="0"/>
              <a:t>st</a:t>
            </a:r>
            <a:r>
              <a:rPr lang="en-US" sz="3600" dirty="0"/>
              <a:t> - Follow-up survey opens</a:t>
            </a:r>
          </a:p>
          <a:p>
            <a:pPr marL="285750" indent="-285750">
              <a:buFont typeface="Arial" panose="020B0604020202020204" pitchFamily="34" charset="0"/>
              <a:buChar char="•"/>
            </a:pPr>
            <a:r>
              <a:rPr lang="en-US" sz="3600" dirty="0"/>
              <a:t>April 20</a:t>
            </a:r>
            <a:r>
              <a:rPr lang="en-US" sz="3600" baseline="30000" dirty="0"/>
              <a:t>th</a:t>
            </a:r>
            <a:r>
              <a:rPr lang="en-US" sz="3600" dirty="0"/>
              <a:t> - LEAs complete first wave of communication</a:t>
            </a:r>
          </a:p>
          <a:p>
            <a:pPr marL="285750" indent="-285750">
              <a:buFont typeface="Arial" panose="020B0604020202020204" pitchFamily="34" charset="0"/>
              <a:buChar char="•"/>
            </a:pPr>
            <a:r>
              <a:rPr lang="en-US" sz="3600" dirty="0"/>
              <a:t>June 1</a:t>
            </a:r>
            <a:r>
              <a:rPr lang="en-US" sz="3600" baseline="30000" dirty="0"/>
              <a:t>st</a:t>
            </a:r>
            <a:r>
              <a:rPr lang="en-US" sz="3600" dirty="0"/>
              <a:t>  - LEAs complete second wave of communication</a:t>
            </a:r>
          </a:p>
          <a:p>
            <a:pPr marL="285750" indent="-285750">
              <a:buFont typeface="Arial" panose="020B0604020202020204" pitchFamily="34" charset="0"/>
              <a:buChar char="•"/>
            </a:pPr>
            <a:r>
              <a:rPr lang="en-US" sz="3600" dirty="0"/>
              <a:t>July 13</a:t>
            </a:r>
            <a:r>
              <a:rPr lang="en-US" sz="3600" baseline="30000" dirty="0"/>
              <a:t>th</a:t>
            </a:r>
            <a:r>
              <a:rPr lang="en-US" sz="3600" dirty="0"/>
              <a:t> - LEAs complete third wave of communication</a:t>
            </a:r>
          </a:p>
          <a:p>
            <a:pPr marL="285750" indent="-285750">
              <a:buFont typeface="Arial" panose="020B0604020202020204" pitchFamily="34" charset="0"/>
              <a:buChar char="•"/>
            </a:pPr>
            <a:r>
              <a:rPr lang="en-US" sz="3600" dirty="0"/>
              <a:t>August 31</a:t>
            </a:r>
            <a:r>
              <a:rPr lang="en-US" sz="3600" baseline="30000" dirty="0"/>
              <a:t>st</a:t>
            </a:r>
            <a:r>
              <a:rPr lang="en-US" sz="3600" dirty="0"/>
              <a:t> - Follow-up survey closes</a:t>
            </a:r>
            <a:endParaRPr lang="en-US" sz="2400" dirty="0"/>
          </a:p>
          <a:p>
            <a:pPr marL="457200" lvl="1" indent="0">
              <a:buNone/>
            </a:pPr>
            <a:endParaRPr lang="en-US" sz="2800" dirty="0"/>
          </a:p>
        </p:txBody>
      </p:sp>
    </p:spTree>
    <p:extLst>
      <p:ext uri="{BB962C8B-B14F-4D97-AF65-F5344CB8AC3E}">
        <p14:creationId xmlns:p14="http://schemas.microsoft.com/office/powerpoint/2010/main" val="15327143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ECFE1-5DFE-F84A-5325-AC5F5B42A1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CC01A9-F375-2897-6C3C-6ED00F6992BE}"/>
              </a:ext>
            </a:extLst>
          </p:cNvPr>
          <p:cNvSpPr>
            <a:spLocks noGrp="1"/>
          </p:cNvSpPr>
          <p:nvPr>
            <p:ph type="title"/>
          </p:nvPr>
        </p:nvSpPr>
        <p:spPr/>
        <p:txBody>
          <a:bodyPr>
            <a:normAutofit/>
          </a:bodyPr>
          <a:lstStyle/>
          <a:p>
            <a:r>
              <a:rPr lang="en-US" dirty="0"/>
              <a:t>Actionable Takeaways</a:t>
            </a:r>
          </a:p>
        </p:txBody>
      </p:sp>
      <p:sp>
        <p:nvSpPr>
          <p:cNvPr id="4" name="Date Placeholder 3">
            <a:extLst>
              <a:ext uri="{FF2B5EF4-FFF2-40B4-BE49-F238E27FC236}">
                <a16:creationId xmlns:a16="http://schemas.microsoft.com/office/drawing/2014/main" id="{0E827429-1E8F-E348-7214-DF5ADD23E0F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7D6F9FC1-E10D-46D1-EA69-677C82934497}"/>
              </a:ext>
            </a:extLst>
          </p:cNvPr>
          <p:cNvSpPr>
            <a:spLocks noGrp="1"/>
          </p:cNvSpPr>
          <p:nvPr>
            <p:ph type="sldNum" sz="quarter" idx="12"/>
          </p:nvPr>
        </p:nvSpPr>
        <p:spPr/>
        <p:txBody>
          <a:bodyPr/>
          <a:lstStyle/>
          <a:p>
            <a:fld id="{B24F5015-3417-4B27-A586-E4CCF4D77832}" type="slidenum">
              <a:rPr lang="en-US" smtClean="0"/>
              <a:t>29</a:t>
            </a:fld>
            <a:endParaRPr lang="en-US" dirty="0"/>
          </a:p>
        </p:txBody>
      </p:sp>
      <p:sp>
        <p:nvSpPr>
          <p:cNvPr id="6" name="Content Placeholder 5">
            <a:extLst>
              <a:ext uri="{FF2B5EF4-FFF2-40B4-BE49-F238E27FC236}">
                <a16:creationId xmlns:a16="http://schemas.microsoft.com/office/drawing/2014/main" id="{3B570B9B-6CBD-D6ED-5C5D-DFBDE2F56CCE}"/>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Implement Multi-Channel Outreach</a:t>
            </a:r>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r>
              <a:rPr lang="en-US" sz="3600" dirty="0"/>
              <a:t>Utilize Automation</a:t>
            </a:r>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r>
              <a:rPr lang="en-US" sz="3600" dirty="0"/>
              <a:t>Track Survey Progress</a:t>
            </a:r>
            <a:endParaRPr lang="en-US" sz="2800" dirty="0"/>
          </a:p>
        </p:txBody>
      </p:sp>
    </p:spTree>
    <p:extLst>
      <p:ext uri="{BB962C8B-B14F-4D97-AF65-F5344CB8AC3E}">
        <p14:creationId xmlns:p14="http://schemas.microsoft.com/office/powerpoint/2010/main" val="3146459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Purpose – Why?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Why is the follow-up survey needed?</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Meet Perkins V federal accountability requirements</a:t>
            </a:r>
          </a:p>
          <a:p>
            <a:pPr marL="457200" lvl="1" indent="0">
              <a:buNone/>
            </a:pPr>
            <a:endParaRPr lang="en-US" sz="2800" dirty="0"/>
          </a:p>
          <a:p>
            <a:pPr marL="742950" lvl="1" indent="-285750">
              <a:buFont typeface="Courier New" panose="02070309020205020404" pitchFamily="49" charset="0"/>
              <a:buChar char="o"/>
            </a:pPr>
            <a:r>
              <a:rPr lang="en-US" sz="2800" dirty="0"/>
              <a:t>Evaluate program performance</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Enhance available data for schools and PDE</a:t>
            </a:r>
          </a:p>
          <a:p>
            <a:pPr marL="457200" lvl="1" indent="0">
              <a:buNone/>
            </a:pPr>
            <a:endParaRPr lang="en-US" sz="2400" dirty="0"/>
          </a:p>
          <a:p>
            <a:pPr marL="914400" lvl="2" indent="0">
              <a:buNone/>
            </a:pPr>
            <a:endParaRPr lang="en-US" sz="2400"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91AD2738-7264-8727-FBEB-21C545446651}"/>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1141317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240323" y="1412214"/>
            <a:ext cx="11711353" cy="3197835"/>
          </a:xfrm>
        </p:spPr>
        <p:txBody>
          <a:bodyPr>
            <a:normAutofit fontScale="85000" lnSpcReduction="20000"/>
          </a:bodyPr>
          <a:lstStyle/>
          <a:p>
            <a:pPr marL="0" indent="0">
              <a:buNone/>
            </a:pPr>
            <a:r>
              <a:rPr lang="en-US" altLang="en-US" sz="2000" b="1" dirty="0">
                <a:solidFill>
                  <a:srgbClr val="000000"/>
                </a:solidFill>
                <a:latin typeface="Arial" panose="020B0604020202020204" pitchFamily="34" charset="0"/>
                <a:ea typeface="Verdana" pitchFamily="34" charset="0"/>
                <a:cs typeface="Arial" panose="020B0604020202020204" pitchFamily="34" charset="0"/>
              </a:rPr>
              <a:t>Perkins Accountability System Administration Questions: </a:t>
            </a:r>
          </a:p>
          <a:p>
            <a:pPr marL="0" indent="0">
              <a:buNone/>
            </a:pPr>
            <a:r>
              <a:rPr lang="en-US" altLang="en-US" sz="2000" dirty="0">
                <a:solidFill>
                  <a:srgbClr val="000000"/>
                </a:solidFill>
                <a:latin typeface="Arial" panose="020B0604020202020204" pitchFamily="34" charset="0"/>
                <a:ea typeface="Verdana" pitchFamily="34" charset="0"/>
                <a:cs typeface="Arial" panose="020B0604020202020204" pitchFamily="34" charset="0"/>
              </a:rPr>
              <a:t>Brenda Gomez-Perez, Bureau of Career and Technical Education, brgomezper@pa.gov </a:t>
            </a:r>
          </a:p>
          <a:p>
            <a:pPr marL="0" indent="0">
              <a:buNone/>
            </a:pPr>
            <a:endParaRPr lang="en-US" altLang="en-US" sz="2000" dirty="0">
              <a:solidFill>
                <a:srgbClr val="000000"/>
              </a:solidFill>
              <a:latin typeface="Arial" panose="020B0604020202020204" pitchFamily="34" charset="0"/>
              <a:ea typeface="Verdana" pitchFamily="34" charset="0"/>
              <a:cs typeface="Arial" panose="020B0604020202020204" pitchFamily="34" charset="0"/>
            </a:endParaRPr>
          </a:p>
          <a:p>
            <a:pPr marL="0" indent="0">
              <a:buNone/>
            </a:pPr>
            <a:r>
              <a:rPr lang="en-US" altLang="en-US" sz="2000" b="1" dirty="0">
                <a:solidFill>
                  <a:srgbClr val="000000"/>
                </a:solidFill>
                <a:latin typeface="Arial" panose="020B0604020202020204" pitchFamily="34" charset="0"/>
                <a:ea typeface="Verdana" pitchFamily="34" charset="0"/>
                <a:cs typeface="Arial" panose="020B0604020202020204" pitchFamily="34" charset="0"/>
              </a:rPr>
              <a:t>Perkins Planning Process Questions: </a:t>
            </a:r>
          </a:p>
          <a:p>
            <a:pPr marL="0" indent="0">
              <a:buNone/>
            </a:pPr>
            <a:r>
              <a:rPr lang="en-US" altLang="en-US" sz="2000" dirty="0">
                <a:solidFill>
                  <a:srgbClr val="000000"/>
                </a:solidFill>
                <a:latin typeface="Arial" panose="020B0604020202020204" pitchFamily="34" charset="0"/>
                <a:ea typeface="Verdana" pitchFamily="34" charset="0"/>
                <a:cs typeface="Arial" panose="020B0604020202020204" pitchFamily="34" charset="0"/>
              </a:rPr>
              <a:t>Monique Burton, Bureau of Career and Technical Education, moburton@pa.gov </a:t>
            </a:r>
          </a:p>
          <a:p>
            <a:pPr marL="0" indent="0">
              <a:buNone/>
            </a:pPr>
            <a:endParaRPr lang="en-US" altLang="en-US" sz="2000" dirty="0">
              <a:solidFill>
                <a:srgbClr val="000000"/>
              </a:solidFill>
              <a:latin typeface="Arial" panose="020B0604020202020204" pitchFamily="34" charset="0"/>
              <a:ea typeface="Verdana" pitchFamily="34" charset="0"/>
              <a:cs typeface="Arial" panose="020B0604020202020204" pitchFamily="34" charset="0"/>
            </a:endParaRPr>
          </a:p>
          <a:p>
            <a:pPr marL="0" indent="0">
              <a:buNone/>
            </a:pPr>
            <a:r>
              <a:rPr lang="en-US" altLang="en-US" sz="2000" b="1" dirty="0">
                <a:solidFill>
                  <a:srgbClr val="000000"/>
                </a:solidFill>
                <a:latin typeface="Arial" panose="020B0604020202020204" pitchFamily="34" charset="0"/>
                <a:ea typeface="Verdana" pitchFamily="34" charset="0"/>
                <a:cs typeface="Arial" panose="020B0604020202020204" pitchFamily="34" charset="0"/>
              </a:rPr>
              <a:t>CTE Follow-Up Survey, Non-Technical Questions</a:t>
            </a:r>
            <a:r>
              <a:rPr lang="en-US" altLang="en-US" sz="2000" dirty="0">
                <a:solidFill>
                  <a:srgbClr val="000000"/>
                </a:solidFill>
                <a:latin typeface="Arial" panose="020B0604020202020204" pitchFamily="34" charset="0"/>
                <a:ea typeface="Verdana" pitchFamily="34" charset="0"/>
                <a:cs typeface="Arial" panose="020B0604020202020204" pitchFamily="34" charset="0"/>
              </a:rPr>
              <a:t>: Office of Data Quality, ra-catsdata@pa.gov </a:t>
            </a:r>
          </a:p>
          <a:p>
            <a:pPr marL="0" indent="0">
              <a:buNone/>
            </a:pPr>
            <a:endParaRPr lang="en-US" altLang="en-US" sz="2000" dirty="0">
              <a:solidFill>
                <a:srgbClr val="000000"/>
              </a:solidFill>
              <a:latin typeface="Arial" panose="020B0604020202020204" pitchFamily="34" charset="0"/>
              <a:ea typeface="Verdana" pitchFamily="34" charset="0"/>
              <a:cs typeface="Arial" panose="020B0604020202020204" pitchFamily="34" charset="0"/>
            </a:endParaRPr>
          </a:p>
          <a:p>
            <a:pPr marL="0" indent="0">
              <a:buNone/>
            </a:pPr>
            <a:r>
              <a:rPr lang="en-US" altLang="en-US" sz="2000" b="1" dirty="0">
                <a:solidFill>
                  <a:srgbClr val="000000"/>
                </a:solidFill>
                <a:latin typeface="Arial" panose="020B0604020202020204" pitchFamily="34" charset="0"/>
                <a:ea typeface="Verdana" pitchFamily="34" charset="0"/>
                <a:cs typeface="Arial" panose="020B0604020202020204" pitchFamily="34" charset="0"/>
              </a:rPr>
              <a:t>PIMS Reports (PIMSReportsV2) Access and Technical Questions</a:t>
            </a:r>
            <a:r>
              <a:rPr lang="en-US" altLang="en-US" sz="2000" dirty="0">
                <a:solidFill>
                  <a:srgbClr val="000000"/>
                </a:solidFill>
                <a:latin typeface="Arial" panose="020B0604020202020204" pitchFamily="34" charset="0"/>
                <a:ea typeface="Verdana" pitchFamily="34" charset="0"/>
                <a:cs typeface="Arial" panose="020B0604020202020204" pitchFamily="34" charset="0"/>
              </a:rPr>
              <a:t>: </a:t>
            </a:r>
          </a:p>
          <a:p>
            <a:pPr marL="0" indent="0">
              <a:buNone/>
            </a:pPr>
            <a:r>
              <a:rPr lang="en-US" altLang="en-US" sz="2000" dirty="0">
                <a:solidFill>
                  <a:srgbClr val="000000"/>
                </a:solidFill>
                <a:latin typeface="Arial" panose="020B0604020202020204" pitchFamily="34" charset="0"/>
                <a:ea typeface="Verdana" pitchFamily="34" charset="0"/>
                <a:cs typeface="Arial" panose="020B0604020202020204" pitchFamily="34" charset="0"/>
              </a:rPr>
              <a:t>PIMS Support Services: 1-800-661-2423 </a:t>
            </a:r>
          </a:p>
          <a:p>
            <a:pPr marL="0" indent="0">
              <a:buNone/>
            </a:pPr>
            <a:endParaRPr lang="en-US" sz="2000" dirty="0"/>
          </a:p>
        </p:txBody>
      </p:sp>
      <p:sp>
        <p:nvSpPr>
          <p:cNvPr id="4" name="Date Placeholder 3">
            <a:extLst>
              <a:ext uri="{FF2B5EF4-FFF2-40B4-BE49-F238E27FC236}">
                <a16:creationId xmlns:a16="http://schemas.microsoft.com/office/drawing/2014/main" id="{055C0541-7B26-1786-973A-5983C6D63D3A}"/>
              </a:ext>
            </a:extLst>
          </p:cNvPr>
          <p:cNvSpPr>
            <a:spLocks noGrp="1"/>
          </p:cNvSpPr>
          <p:nvPr>
            <p:ph type="dt" sz="half" idx="10"/>
          </p:nvPr>
        </p:nvSpPr>
        <p:spPr/>
        <p:txBody>
          <a:bodyPr/>
          <a:lstStyle/>
          <a:p>
            <a:fld id="{8BFD4896-482F-4304-B07B-9DA00812ABB5}" type="datetime1">
              <a:rPr lang="en-US" smtClean="0"/>
              <a:t>3/30/2026</a:t>
            </a:fld>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30</a:t>
            </a:fld>
            <a:endParaRPr lang="en-US" dirty="0"/>
          </a:p>
        </p:txBody>
      </p:sp>
    </p:spTree>
    <p:extLst>
      <p:ext uri="{BB962C8B-B14F-4D97-AF65-F5344CB8AC3E}">
        <p14:creationId xmlns:p14="http://schemas.microsoft.com/office/powerpoint/2010/main" val="2885167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BF146-6CC6-252E-9A0E-74E006A538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99C410-6AC1-896A-DE59-2B3C4B7292D7}"/>
              </a:ext>
            </a:extLst>
          </p:cNvPr>
          <p:cNvSpPr>
            <a:spLocks noGrp="1"/>
          </p:cNvSpPr>
          <p:nvPr>
            <p:ph type="title"/>
          </p:nvPr>
        </p:nvSpPr>
        <p:spPr/>
        <p:txBody>
          <a:bodyPr/>
          <a:lstStyle/>
          <a:p>
            <a:r>
              <a:rPr lang="en-US" dirty="0"/>
              <a:t>Purpose – What? </a:t>
            </a:r>
          </a:p>
        </p:txBody>
      </p:sp>
      <p:sp>
        <p:nvSpPr>
          <p:cNvPr id="3" name="Content Placeholder 2">
            <a:extLst>
              <a:ext uri="{FF2B5EF4-FFF2-40B4-BE49-F238E27FC236}">
                <a16:creationId xmlns:a16="http://schemas.microsoft.com/office/drawing/2014/main" id="{E98A4CEC-0F1E-E3E3-C766-1BF78EE2765E}"/>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What is the follow-up survey?</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CTE Students who have graduated are sent security code to complete survey to see what they are doing post-CTE</a:t>
            </a:r>
          </a:p>
          <a:p>
            <a:pPr marL="457200" lvl="1" indent="0">
              <a:buNone/>
            </a:pPr>
            <a:endParaRPr lang="en-US" sz="2800" dirty="0"/>
          </a:p>
          <a:p>
            <a:pPr marL="742950" lvl="1" indent="-285750">
              <a:buFont typeface="Courier New" panose="02070309020205020404" pitchFamily="49" charset="0"/>
              <a:buChar char="o"/>
            </a:pPr>
            <a:r>
              <a:rPr lang="en-US" sz="2800" dirty="0"/>
              <a:t>Created to meet Perkins V Federal Accountability</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2026 Survey is of graduated students from the 2024-25 School Year (SY)</a:t>
            </a:r>
          </a:p>
          <a:p>
            <a:pPr marL="457200" lvl="1" indent="0">
              <a:buNone/>
            </a:pPr>
            <a:endParaRPr lang="en-US" sz="2400" dirty="0"/>
          </a:p>
          <a:p>
            <a:pPr marL="914400" lvl="2" indent="0">
              <a:buNone/>
            </a:pPr>
            <a:endParaRPr lang="en-US" sz="2400"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A45E8C5A-4F84-CF78-2106-5FCA42D41826}"/>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2D72F68C-C6B0-191A-EB16-1F8966B989A4}"/>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593341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7D668-BB17-C81F-819F-5505BAAED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A6EFC1-2959-BB7B-7167-EAFE6E559D48}"/>
              </a:ext>
            </a:extLst>
          </p:cNvPr>
          <p:cNvSpPr>
            <a:spLocks noGrp="1"/>
          </p:cNvSpPr>
          <p:nvPr>
            <p:ph type="title"/>
          </p:nvPr>
        </p:nvSpPr>
        <p:spPr/>
        <p:txBody>
          <a:bodyPr/>
          <a:lstStyle/>
          <a:p>
            <a:r>
              <a:rPr lang="en-US" dirty="0"/>
              <a:t>Survey Questions</a:t>
            </a:r>
          </a:p>
        </p:txBody>
      </p:sp>
      <p:sp>
        <p:nvSpPr>
          <p:cNvPr id="3" name="Content Placeholder 2">
            <a:extLst>
              <a:ext uri="{FF2B5EF4-FFF2-40B4-BE49-F238E27FC236}">
                <a16:creationId xmlns:a16="http://schemas.microsoft.com/office/drawing/2014/main" id="{56C3B65A-B669-8A5C-5314-B16FFEA36CDB}"/>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1. According to records from &lt;&lt;School name&gt;&gt;, you were enrolled in the program &lt;&lt;Program name&gt;&gt;. Is this correct? If no, please explain. </a:t>
            </a: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Yes</a:t>
            </a:r>
          </a:p>
          <a:p>
            <a:pPr marL="742950" lvl="1" indent="-285750">
              <a:buFont typeface="Courier New" panose="02070309020205020404" pitchFamily="49" charset="0"/>
              <a:buChar char="o"/>
            </a:pPr>
            <a:r>
              <a:rPr lang="en-US" sz="2800" dirty="0"/>
              <a:t>No</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600" dirty="0"/>
              <a:t>2a. As of October, November and/or December 2025, what was your education status? </a:t>
            </a:r>
          </a:p>
          <a:p>
            <a:pPr marL="742950" lvl="1" indent="-285750">
              <a:buFont typeface="Courier New" panose="02070309020205020404" pitchFamily="49" charset="0"/>
              <a:buChar char="o"/>
            </a:pPr>
            <a:r>
              <a:rPr lang="en-US" sz="2800" dirty="0"/>
              <a:t>Enrolled in Additional Schooling</a:t>
            </a:r>
          </a:p>
          <a:p>
            <a:pPr marL="742950" lvl="1" indent="-285750">
              <a:buFont typeface="Courier New" panose="02070309020205020404" pitchFamily="49" charset="0"/>
              <a:buChar char="o"/>
            </a:pPr>
            <a:r>
              <a:rPr lang="en-US" sz="2800" dirty="0"/>
              <a:t>Not enrolled in additional schooling</a:t>
            </a:r>
          </a:p>
          <a:p>
            <a:pPr marL="457200" lvl="1" indent="0">
              <a:buNone/>
            </a:pPr>
            <a:endParaRPr lang="en-US" sz="2800" dirty="0"/>
          </a:p>
          <a:p>
            <a:pPr marL="457200" lvl="1" indent="0">
              <a:buNone/>
            </a:pPr>
            <a:endParaRPr lang="en-US" sz="2400" dirty="0"/>
          </a:p>
          <a:p>
            <a:pPr marL="914400" lvl="2" indent="0">
              <a:buNone/>
            </a:pPr>
            <a:endParaRPr lang="en-US" sz="2400"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11398082-7F9A-A2D7-37CF-9EC241ABAA16}"/>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7F6BFAC9-E78A-7ECA-F59A-7FDDEAAA0EF3}"/>
              </a:ext>
            </a:extLst>
          </p:cNvPr>
          <p:cNvSpPr>
            <a:spLocks noGrp="1"/>
          </p:cNvSpPr>
          <p:nvPr>
            <p:ph type="sldNum" sz="quarter" idx="12"/>
          </p:nvPr>
        </p:nvSpPr>
        <p:spPr/>
        <p:txBody>
          <a:bodyPr/>
          <a:lstStyle/>
          <a:p>
            <a:fld id="{B24F5015-3417-4B27-A586-E4CCF4D77832}" type="slidenum">
              <a:rPr lang="en-US" smtClean="0"/>
              <a:t>5</a:t>
            </a:fld>
            <a:endParaRPr lang="en-US"/>
          </a:p>
        </p:txBody>
      </p:sp>
    </p:spTree>
    <p:extLst>
      <p:ext uri="{BB962C8B-B14F-4D97-AF65-F5344CB8AC3E}">
        <p14:creationId xmlns:p14="http://schemas.microsoft.com/office/powerpoint/2010/main" val="1035547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DFB57-91E3-0F1B-5099-575DE5F330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3E4886-0B67-F7C1-518E-F30E9F8FE83D}"/>
              </a:ext>
            </a:extLst>
          </p:cNvPr>
          <p:cNvSpPr>
            <a:spLocks noGrp="1"/>
          </p:cNvSpPr>
          <p:nvPr>
            <p:ph type="title"/>
          </p:nvPr>
        </p:nvSpPr>
        <p:spPr/>
        <p:txBody>
          <a:bodyPr/>
          <a:lstStyle/>
          <a:p>
            <a:r>
              <a:rPr lang="en-US" dirty="0"/>
              <a:t>Survey Questions Continued</a:t>
            </a:r>
          </a:p>
        </p:txBody>
      </p:sp>
      <p:sp>
        <p:nvSpPr>
          <p:cNvPr id="3" name="Content Placeholder 2">
            <a:extLst>
              <a:ext uri="{FF2B5EF4-FFF2-40B4-BE49-F238E27FC236}">
                <a16:creationId xmlns:a16="http://schemas.microsoft.com/office/drawing/2014/main" id="{860A0F39-D764-7543-9C15-ACD22FEB4F9B}"/>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US" sz="3600" dirty="0"/>
              <a:t>2b</a:t>
            </a:r>
            <a:r>
              <a:rPr lang="en-US" sz="3600" dirty="0">
                <a:latin typeface="Arial" panose="020B0604020202020204" pitchFamily="34" charset="0"/>
                <a:cs typeface="Arial" panose="020B0604020202020204" pitchFamily="34" charset="0"/>
              </a:rPr>
              <a:t>. What type of schools were you enrolled during October, November and/or December 2025? </a:t>
            </a: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4-year or higher postsecondary institution</a:t>
            </a:r>
          </a:p>
          <a:p>
            <a:pPr marL="742950" lvl="1" indent="-285750">
              <a:buFont typeface="Courier New" panose="02070309020205020404" pitchFamily="49" charset="0"/>
              <a:buChar char="o"/>
            </a:pPr>
            <a:r>
              <a:rPr lang="en-US" sz="2800" dirty="0"/>
              <a:t>2-year postsecondary institution</a:t>
            </a:r>
          </a:p>
          <a:p>
            <a:pPr marL="742950" lvl="1" indent="-285750">
              <a:buFont typeface="Courier New" panose="02070309020205020404" pitchFamily="49" charset="0"/>
              <a:buChar char="o"/>
            </a:pPr>
            <a:r>
              <a:rPr lang="en-US" sz="2800" dirty="0"/>
              <a:t>Less than 2-year technical or trade school</a:t>
            </a:r>
          </a:p>
          <a:p>
            <a:pPr marL="742950" lvl="1" indent="-285750">
              <a:buFont typeface="Courier New" panose="02070309020205020404" pitchFamily="49" charset="0"/>
              <a:buChar char="o"/>
            </a:pPr>
            <a:r>
              <a:rPr lang="en-US" sz="2800" dirty="0"/>
              <a:t>Other</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600" dirty="0"/>
              <a:t>2c. Is this program related to the program in question 1?</a:t>
            </a:r>
          </a:p>
          <a:p>
            <a:pPr marL="742950" lvl="1" indent="-285750">
              <a:buFont typeface="Courier New" panose="02070309020205020404" pitchFamily="49" charset="0"/>
              <a:buChar char="o"/>
            </a:pPr>
            <a:r>
              <a:rPr lang="en-US" sz="2800" dirty="0"/>
              <a:t>Yes</a:t>
            </a:r>
          </a:p>
          <a:p>
            <a:pPr marL="742950" lvl="1" indent="-285750">
              <a:buFont typeface="Courier New" panose="02070309020205020404" pitchFamily="49" charset="0"/>
              <a:buChar char="o"/>
            </a:pPr>
            <a:r>
              <a:rPr lang="en-US" sz="2800" dirty="0"/>
              <a:t>No</a:t>
            </a:r>
          </a:p>
          <a:p>
            <a:pPr marL="457200" lvl="1" indent="0">
              <a:buNone/>
            </a:pPr>
            <a:endParaRPr lang="en-US" sz="2800" dirty="0"/>
          </a:p>
          <a:p>
            <a:pPr marL="457200" lvl="1" indent="0">
              <a:buNone/>
            </a:pPr>
            <a:endParaRPr lang="en-US" sz="2400" dirty="0"/>
          </a:p>
          <a:p>
            <a:pPr marL="914400" lvl="2" indent="0">
              <a:buNone/>
            </a:pPr>
            <a:endParaRPr lang="en-US" sz="2400"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CBBD3F31-83D1-45B9-616F-DB29196E860C}"/>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EB51F5C7-32DA-74DC-511A-AFE7959BA3EA}"/>
              </a:ext>
            </a:extLst>
          </p:cNvPr>
          <p:cNvSpPr>
            <a:spLocks noGrp="1"/>
          </p:cNvSpPr>
          <p:nvPr>
            <p:ph type="sldNum" sz="quarter" idx="12"/>
          </p:nvPr>
        </p:nvSpPr>
        <p:spPr/>
        <p:txBody>
          <a:bodyPr/>
          <a:lstStyle/>
          <a:p>
            <a:fld id="{B24F5015-3417-4B27-A586-E4CCF4D77832}" type="slidenum">
              <a:rPr lang="en-US" smtClean="0"/>
              <a:t>6</a:t>
            </a:fld>
            <a:endParaRPr lang="en-US"/>
          </a:p>
        </p:txBody>
      </p:sp>
    </p:spTree>
    <p:extLst>
      <p:ext uri="{BB962C8B-B14F-4D97-AF65-F5344CB8AC3E}">
        <p14:creationId xmlns:p14="http://schemas.microsoft.com/office/powerpoint/2010/main" val="741321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FB7AC-0CE1-4916-D17F-744D0F272A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7167D-96D7-49E7-8CF0-441942E8A633}"/>
              </a:ext>
            </a:extLst>
          </p:cNvPr>
          <p:cNvSpPr>
            <a:spLocks noGrp="1"/>
          </p:cNvSpPr>
          <p:nvPr>
            <p:ph type="title"/>
          </p:nvPr>
        </p:nvSpPr>
        <p:spPr/>
        <p:txBody>
          <a:bodyPr/>
          <a:lstStyle/>
          <a:p>
            <a:r>
              <a:rPr lang="en-US" dirty="0"/>
              <a:t>Survey Questions Continued</a:t>
            </a:r>
          </a:p>
        </p:txBody>
      </p:sp>
      <p:sp>
        <p:nvSpPr>
          <p:cNvPr id="3" name="Content Placeholder 2">
            <a:extLst>
              <a:ext uri="{FF2B5EF4-FFF2-40B4-BE49-F238E27FC236}">
                <a16:creationId xmlns:a16="http://schemas.microsoft.com/office/drawing/2014/main" id="{AFBED9AA-5500-3FC0-0C1F-E822F7116328}"/>
              </a:ext>
            </a:extLst>
          </p:cNvPr>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3. What best describes your employment status in October, November, and/or December 2025?</a:t>
            </a: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Employed – part-time or full-time, does not include military service</a:t>
            </a:r>
          </a:p>
          <a:p>
            <a:pPr marL="742950" lvl="1" indent="-285750">
              <a:buFont typeface="Courier New" panose="02070309020205020404" pitchFamily="49" charset="0"/>
              <a:buChar char="o"/>
            </a:pPr>
            <a:r>
              <a:rPr lang="en-US" sz="2800" dirty="0"/>
              <a:t>Full-time military service – doesn’t include reserves or national guard</a:t>
            </a:r>
          </a:p>
          <a:p>
            <a:pPr marL="742950" lvl="1" indent="-285750">
              <a:buFont typeface="Courier New" panose="02070309020205020404" pitchFamily="49" charset="0"/>
              <a:buChar char="o"/>
            </a:pPr>
            <a:r>
              <a:rPr lang="en-US" sz="2800" dirty="0"/>
              <a:t>National Community Service or Peace Corps</a:t>
            </a:r>
          </a:p>
          <a:p>
            <a:pPr marL="742950" lvl="1" indent="-285750">
              <a:buFont typeface="Courier New" panose="02070309020205020404" pitchFamily="49" charset="0"/>
              <a:buChar char="o"/>
            </a:pPr>
            <a:r>
              <a:rPr lang="en-US" sz="2800" dirty="0"/>
              <a:t>Unemployed, seeking work</a:t>
            </a:r>
          </a:p>
          <a:p>
            <a:pPr marL="742950" lvl="1" indent="-285750">
              <a:buFont typeface="Courier New" panose="02070309020205020404" pitchFamily="49" charset="0"/>
              <a:buChar char="o"/>
            </a:pPr>
            <a:r>
              <a:rPr lang="en-US" sz="2800" dirty="0"/>
              <a:t>Unemployed, not seeking work because of choice, illness, full-time student status, retirement, pregnancy, or other reason</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600" dirty="0"/>
              <a:t>4. Describe briefly your job title in October, November, and/or December 2025.</a:t>
            </a:r>
          </a:p>
          <a:p>
            <a:pPr marL="742950" lvl="1" indent="-285750">
              <a:buFont typeface="Courier New" panose="02070309020205020404" pitchFamily="49" charset="0"/>
              <a:buChar char="o"/>
            </a:pPr>
            <a:r>
              <a:rPr lang="en-US" sz="2800" dirty="0"/>
              <a:t>Enter description: (student enters text here)</a:t>
            </a:r>
          </a:p>
          <a:p>
            <a:pPr marL="457200" lvl="1" indent="0">
              <a:buNone/>
            </a:pPr>
            <a:endParaRPr lang="en-US" sz="2800" dirty="0"/>
          </a:p>
          <a:p>
            <a:pPr marL="457200" lvl="1" indent="0">
              <a:buNone/>
            </a:pPr>
            <a:endParaRPr lang="en-US" sz="2400" dirty="0"/>
          </a:p>
          <a:p>
            <a:pPr marL="914400" lvl="2" indent="0">
              <a:buNone/>
            </a:pPr>
            <a:endParaRPr lang="en-US" sz="2400"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28A80029-707A-54C7-3D18-30CEA5E94302}"/>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1FEE69F7-F118-E971-2E33-73B54798E5DA}"/>
              </a:ext>
            </a:extLst>
          </p:cNvPr>
          <p:cNvSpPr>
            <a:spLocks noGrp="1"/>
          </p:cNvSpPr>
          <p:nvPr>
            <p:ph type="sldNum" sz="quarter" idx="12"/>
          </p:nvPr>
        </p:nvSpPr>
        <p:spPr/>
        <p:txBody>
          <a:bodyPr/>
          <a:lstStyle/>
          <a:p>
            <a:fld id="{B24F5015-3417-4B27-A586-E4CCF4D77832}" type="slidenum">
              <a:rPr lang="en-US" smtClean="0"/>
              <a:t>7</a:t>
            </a:fld>
            <a:endParaRPr lang="en-US"/>
          </a:p>
        </p:txBody>
      </p:sp>
    </p:spTree>
    <p:extLst>
      <p:ext uri="{BB962C8B-B14F-4D97-AF65-F5344CB8AC3E}">
        <p14:creationId xmlns:p14="http://schemas.microsoft.com/office/powerpoint/2010/main" val="2350946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88075-C8CC-431E-5D70-2B983E65F9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7F95D9-8792-C456-4E4B-58E35439BDF2}"/>
              </a:ext>
            </a:extLst>
          </p:cNvPr>
          <p:cNvSpPr>
            <a:spLocks noGrp="1"/>
          </p:cNvSpPr>
          <p:nvPr>
            <p:ph type="title"/>
          </p:nvPr>
        </p:nvSpPr>
        <p:spPr/>
        <p:txBody>
          <a:bodyPr/>
          <a:lstStyle/>
          <a:p>
            <a:r>
              <a:rPr lang="en-US" dirty="0"/>
              <a:t>Survey Questions Continued</a:t>
            </a:r>
          </a:p>
        </p:txBody>
      </p:sp>
      <p:sp>
        <p:nvSpPr>
          <p:cNvPr id="3" name="Content Placeholder 2">
            <a:extLst>
              <a:ext uri="{FF2B5EF4-FFF2-40B4-BE49-F238E27FC236}">
                <a16:creationId xmlns:a16="http://schemas.microsoft.com/office/drawing/2014/main" id="{D7D89E65-51BB-623D-4D03-15CA55FE3A2F}"/>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5</a:t>
            </a:r>
            <a:r>
              <a:rPr lang="en-US" sz="3600" dirty="0">
                <a:latin typeface="Arial" panose="020B0604020202020204" pitchFamily="34" charset="0"/>
                <a:cs typeface="Arial" panose="020B0604020202020204" pitchFamily="34" charset="0"/>
              </a:rPr>
              <a:t>. How is your job related to the program in question 1?</a:t>
            </a: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Directly or closely related</a:t>
            </a:r>
          </a:p>
          <a:p>
            <a:pPr marL="742950" lvl="1" indent="-285750">
              <a:buFont typeface="Courier New" panose="02070309020205020404" pitchFamily="49" charset="0"/>
              <a:buChar char="o"/>
            </a:pPr>
            <a:r>
              <a:rPr lang="en-US" sz="2800" dirty="0"/>
              <a:t>Remotely or not related</a:t>
            </a:r>
          </a:p>
          <a:p>
            <a:pPr marL="742950" lvl="1" indent="-285750">
              <a:buFont typeface="Courier New" panose="02070309020205020404" pitchFamily="49" charset="0"/>
              <a:buChar char="o"/>
            </a:pPr>
            <a:endParaRPr lang="en-US" sz="2800" dirty="0"/>
          </a:p>
          <a:p>
            <a:pPr marL="285750" indent="-285750">
              <a:buFont typeface="Arial" panose="020B0604020202020204" pitchFamily="34" charset="0"/>
              <a:buChar char="•"/>
            </a:pPr>
            <a:r>
              <a:rPr lang="en-US" sz="3600" dirty="0"/>
              <a:t>6. How many hours per week do you work in your primary job? (do not include overtime)</a:t>
            </a:r>
          </a:p>
          <a:p>
            <a:pPr marL="742950" lvl="1" indent="-285750">
              <a:buFont typeface="Courier New" panose="02070309020205020404" pitchFamily="49" charset="0"/>
              <a:buChar char="o"/>
            </a:pPr>
            <a:r>
              <a:rPr lang="en-US" sz="2800" dirty="0"/>
              <a:t>In hours per week</a:t>
            </a:r>
            <a:r>
              <a:rPr lang="en-US" sz="2800" dirty="0">
                <a:sym typeface="Wingdings" panose="05000000000000000000" pitchFamily="2" charset="2"/>
              </a:rPr>
              <a:t>: (student enters hours here in numbers</a:t>
            </a:r>
            <a:r>
              <a:rPr lang="en-US" sz="2800" dirty="0"/>
              <a:t>)</a:t>
            </a:r>
          </a:p>
          <a:p>
            <a:pPr marL="457200" lvl="1" indent="0">
              <a:buNone/>
            </a:pPr>
            <a:endParaRPr lang="en-US" sz="2800" dirty="0"/>
          </a:p>
          <a:p>
            <a:pPr marL="457200" lvl="1" indent="0">
              <a:buNone/>
            </a:pPr>
            <a:endParaRPr lang="en-US" sz="2400" dirty="0"/>
          </a:p>
          <a:p>
            <a:pPr marL="914400" lvl="2" indent="0">
              <a:buNone/>
            </a:pPr>
            <a:endParaRPr lang="en-US" sz="2400"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2BE17E00-FCB1-332C-A82E-51DCCBE56A89}"/>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6CA93992-5BEB-2FDC-6C16-25793C0733AC}"/>
              </a:ext>
            </a:extLst>
          </p:cNvPr>
          <p:cNvSpPr>
            <a:spLocks noGrp="1"/>
          </p:cNvSpPr>
          <p:nvPr>
            <p:ph type="sldNum" sz="quarter" idx="12"/>
          </p:nvPr>
        </p:nvSpPr>
        <p:spPr/>
        <p:txBody>
          <a:bodyPr/>
          <a:lstStyle/>
          <a:p>
            <a:fld id="{B24F5015-3417-4B27-A586-E4CCF4D77832}" type="slidenum">
              <a:rPr lang="en-US" smtClean="0"/>
              <a:t>8</a:t>
            </a:fld>
            <a:endParaRPr lang="en-US"/>
          </a:p>
        </p:txBody>
      </p:sp>
    </p:spTree>
    <p:extLst>
      <p:ext uri="{BB962C8B-B14F-4D97-AF65-F5344CB8AC3E}">
        <p14:creationId xmlns:p14="http://schemas.microsoft.com/office/powerpoint/2010/main" val="1499420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C45F3-8A5B-DAA7-1EE3-733824EB80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035ED7-C858-0817-25AF-3A48CA254676}"/>
              </a:ext>
            </a:extLst>
          </p:cNvPr>
          <p:cNvSpPr>
            <a:spLocks noGrp="1"/>
          </p:cNvSpPr>
          <p:nvPr>
            <p:ph type="title"/>
          </p:nvPr>
        </p:nvSpPr>
        <p:spPr/>
        <p:txBody>
          <a:bodyPr/>
          <a:lstStyle/>
          <a:p>
            <a:r>
              <a:rPr lang="en-US" dirty="0"/>
              <a:t>How does it affect me (LEAs)?</a:t>
            </a:r>
          </a:p>
        </p:txBody>
      </p:sp>
      <p:sp>
        <p:nvSpPr>
          <p:cNvPr id="3" name="Content Placeholder 2">
            <a:extLst>
              <a:ext uri="{FF2B5EF4-FFF2-40B4-BE49-F238E27FC236}">
                <a16:creationId xmlns:a16="http://schemas.microsoft.com/office/drawing/2014/main" id="{0C035491-3CF7-2423-F716-AD89116B97F7}"/>
              </a:ext>
            </a:extLst>
          </p:cNvPr>
          <p:cNvSpPr>
            <a:spLocks noGrp="1"/>
          </p:cNvSpPr>
          <p:nvPr>
            <p:ph idx="1"/>
          </p:nvPr>
        </p:nvSpPr>
        <p:spPr>
          <a:xfrm>
            <a:off x="838200" y="1825625"/>
            <a:ext cx="11353800" cy="4351338"/>
          </a:xfrm>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Directly tied to CAR Report and </a:t>
            </a:r>
            <a:r>
              <a:rPr lang="en-US" sz="3600" dirty="0"/>
              <a:t>m</a:t>
            </a:r>
            <a:r>
              <a:rPr lang="en-US" sz="3600" dirty="0">
                <a:latin typeface="Arial" panose="020B0604020202020204" pitchFamily="34" charset="0"/>
                <a:cs typeface="Arial" panose="020B0604020202020204" pitchFamily="34" charset="0"/>
              </a:rPr>
              <a:t>eaningful progress</a:t>
            </a:r>
          </a:p>
          <a:p>
            <a:pPr marL="285750" indent="-285750">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742950" lvl="1" indent="-285750">
              <a:buFont typeface="Courier New" panose="02070309020205020404" pitchFamily="49" charset="0"/>
              <a:buChar char="o"/>
            </a:pPr>
            <a:r>
              <a:rPr lang="en-US" sz="2800" dirty="0"/>
              <a:t>Secondary: 3S1 Post Program Placement</a:t>
            </a:r>
            <a:endParaRPr lang="en-US" sz="2400" dirty="0"/>
          </a:p>
          <a:p>
            <a:pPr marL="457200" lvl="1" indent="0">
              <a:buNone/>
            </a:pPr>
            <a:endParaRPr lang="en-US" sz="2800" dirty="0"/>
          </a:p>
          <a:p>
            <a:pPr marL="742950" lvl="1" indent="-285750">
              <a:buFont typeface="Courier New" panose="02070309020205020404" pitchFamily="49" charset="0"/>
              <a:buChar char="o"/>
            </a:pPr>
            <a:r>
              <a:rPr lang="en-US" sz="2800" dirty="0"/>
              <a:t>Adult: 1P1 Postsecondary Retention and Placement</a:t>
            </a:r>
          </a:p>
          <a:p>
            <a:pPr marL="742950" lvl="1" indent="-285750">
              <a:buFont typeface="Courier New" panose="02070309020205020404" pitchFamily="49" charset="0"/>
              <a:buChar char="o"/>
            </a:pPr>
            <a:endParaRPr lang="en-US" sz="2800" dirty="0"/>
          </a:p>
          <a:p>
            <a:pPr marL="742950" lvl="1" indent="-285750">
              <a:buFont typeface="Courier New" panose="02070309020205020404" pitchFamily="49" charset="0"/>
              <a:buChar char="o"/>
            </a:pPr>
            <a:r>
              <a:rPr lang="en-US" sz="2800" dirty="0"/>
              <a:t>Better response rates = more accurate data for LEAs</a:t>
            </a:r>
            <a:endParaRPr lang="en-US" dirty="0"/>
          </a:p>
          <a:p>
            <a:pPr marL="742950" lvl="1" indent="-285750">
              <a:buFont typeface="Courier New" panose="02070309020205020404" pitchFamily="49" charset="0"/>
              <a:buChar char="o"/>
            </a:pPr>
            <a:endParaRPr lang="en-US" sz="24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95BA8E41-76A3-FF9E-D4D6-0872E9883D93}"/>
              </a:ext>
            </a:extLst>
          </p:cNvPr>
          <p:cNvSpPr>
            <a:spLocks noGrp="1"/>
          </p:cNvSpPr>
          <p:nvPr>
            <p:ph type="dt" sz="half" idx="10"/>
          </p:nvPr>
        </p:nvSpPr>
        <p:spPr/>
        <p:txBody>
          <a:bodyPr/>
          <a:lstStyle/>
          <a:p>
            <a:fld id="{01DB9E94-833B-45AC-8A0E-41B549F95FE2}" type="datetime1">
              <a:rPr lang="en-US" smtClean="0"/>
              <a:t>3/30/2026</a:t>
            </a:fld>
            <a:endParaRPr lang="en-US"/>
          </a:p>
        </p:txBody>
      </p:sp>
      <p:sp>
        <p:nvSpPr>
          <p:cNvPr id="5" name="Slide Number Placeholder 4">
            <a:extLst>
              <a:ext uri="{FF2B5EF4-FFF2-40B4-BE49-F238E27FC236}">
                <a16:creationId xmlns:a16="http://schemas.microsoft.com/office/drawing/2014/main" id="{7A095B02-BDE8-D879-696A-D6FEEBCC9438}"/>
              </a:ext>
            </a:extLst>
          </p:cNvPr>
          <p:cNvSpPr>
            <a:spLocks noGrp="1"/>
          </p:cNvSpPr>
          <p:nvPr>
            <p:ph type="sldNum" sz="quarter" idx="12"/>
          </p:nvPr>
        </p:nvSpPr>
        <p:spPr/>
        <p:txBody>
          <a:bodyPr/>
          <a:lstStyle/>
          <a:p>
            <a:fld id="{B24F5015-3417-4B27-A586-E4CCF4D77832}" type="slidenum">
              <a:rPr lang="en-US" smtClean="0"/>
              <a:t>9</a:t>
            </a:fld>
            <a:endParaRPr lang="en-US" dirty="0"/>
          </a:p>
        </p:txBody>
      </p:sp>
    </p:spTree>
    <p:extLst>
      <p:ext uri="{BB962C8B-B14F-4D97-AF65-F5344CB8AC3E}">
        <p14:creationId xmlns:p14="http://schemas.microsoft.com/office/powerpoint/2010/main" val="1793537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fessional PP Template  -  version 1.0: 5/17/23 11:46 AM  -  Read-Only" id="{7718041E-F26F-CC48-9CFD-9E26857ECD7B}" vid="{640AF641-C8F3-DD48-89FE-153E175A7F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E8732BA1DA0FD429E90BF33985FD1A9" ma:contentTypeVersion="4" ma:contentTypeDescription="Create a new document." ma:contentTypeScope="" ma:versionID="9e936c4ce2f3d32b713e0021b1977f26">
  <xsd:schema xmlns:xsd="http://www.w3.org/2001/XMLSchema" xmlns:xs="http://www.w3.org/2001/XMLSchema" xmlns:p="http://schemas.microsoft.com/office/2006/metadata/properties" xmlns:ns2="a4d6b4e1-a671-4dd6-b6f1-ff96368bd6b7" targetNamespace="http://schemas.microsoft.com/office/2006/metadata/properties" ma:root="true" ma:fieldsID="953601f88537edf52b67e06d35aa3275" ns2:_="">
    <xsd:import namespace="a4d6b4e1-a671-4dd6-b6f1-ff96368bd6b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6b4e1-a671-4dd6-b6f1-ff96368bd6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342dd3fb-a6df-412b-a44c-ee47df77da92"/>
    <ds:schemaRef ds:uri="3213682c-4f9e-4663-bc64-712dd7ba0278"/>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3678FB2D-1DEF-413C-96A9-7960176117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6b4e1-a671-4dd6-b6f1-ff96368bd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9286</TotalTime>
  <Words>8053</Words>
  <Application>Microsoft Office PowerPoint</Application>
  <PresentationFormat>Widescreen</PresentationFormat>
  <Paragraphs>591</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Courier New</vt:lpstr>
      <vt:lpstr>Wingdings</vt:lpstr>
      <vt:lpstr>Office Theme</vt:lpstr>
      <vt:lpstr>The Follow-Up Survey: Purpose, Process, and Proven Strategies</vt:lpstr>
      <vt:lpstr>Overview</vt:lpstr>
      <vt:lpstr>Purpose – Why?</vt:lpstr>
      <vt:lpstr>Purpose – What? </vt:lpstr>
      <vt:lpstr>Survey Questions</vt:lpstr>
      <vt:lpstr>Survey Questions Continued</vt:lpstr>
      <vt:lpstr>Survey Questions Continued</vt:lpstr>
      <vt:lpstr>Survey Questions Continued</vt:lpstr>
      <vt:lpstr>How does it affect me (LEAs)?</vt:lpstr>
      <vt:lpstr>How are Students Contacted?</vt:lpstr>
      <vt:lpstr>Who is surveyed?</vt:lpstr>
      <vt:lpstr>Who is surveyed?</vt:lpstr>
      <vt:lpstr>Survey Process</vt:lpstr>
      <vt:lpstr>Survey Process</vt:lpstr>
      <vt:lpstr>Survey Process</vt:lpstr>
      <vt:lpstr>Students to Survey Report</vt:lpstr>
      <vt:lpstr>Report Example</vt:lpstr>
      <vt:lpstr>Report Example</vt:lpstr>
      <vt:lpstr>Survey Process Continued</vt:lpstr>
      <vt:lpstr>Survey Site</vt:lpstr>
      <vt:lpstr>Outreach Strategies</vt:lpstr>
      <vt:lpstr>Outreach Strategies Continued </vt:lpstr>
      <vt:lpstr>Outreach – Email</vt:lpstr>
      <vt:lpstr>Outreach – Social Media</vt:lpstr>
      <vt:lpstr>Outreach – Phone</vt:lpstr>
      <vt:lpstr>Outreach – Student Contacts</vt:lpstr>
      <vt:lpstr>Outreach – Multiple Methods</vt:lpstr>
      <vt:lpstr>Planned Timeline (Subject to Change)</vt:lpstr>
      <vt:lpstr>Actionable Takeaways</vt:lpstr>
      <vt:lpstr>Contact/Mission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Milakovic, Dana</dc:creator>
  <cp:lastModifiedBy>Henry, Rachel</cp:lastModifiedBy>
  <cp:revision>22</cp:revision>
  <dcterms:created xsi:type="dcterms:W3CDTF">2022-07-06T18:28:13Z</dcterms:created>
  <dcterms:modified xsi:type="dcterms:W3CDTF">2026-03-30T14:05:07Z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0x0101007E8732BA1DA0FD429E90BF33985FD1A9</vt:lpwstr>
  </property>
</Properties>
</file>