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1"/>
  </p:notesMasterIdLst>
  <p:sldIdLst>
    <p:sldId id="256" r:id="rId5"/>
    <p:sldId id="260" r:id="rId6"/>
    <p:sldId id="452" r:id="rId7"/>
    <p:sldId id="303" r:id="rId8"/>
    <p:sldId id="261" r:id="rId9"/>
    <p:sldId id="263" r:id="rId10"/>
    <p:sldId id="451" r:id="rId11"/>
    <p:sldId id="456" r:id="rId12"/>
    <p:sldId id="457" r:id="rId13"/>
    <p:sldId id="455" r:id="rId14"/>
    <p:sldId id="264" r:id="rId15"/>
    <p:sldId id="265" r:id="rId16"/>
    <p:sldId id="269" r:id="rId17"/>
    <p:sldId id="270" r:id="rId18"/>
    <p:sldId id="275" r:id="rId19"/>
    <p:sldId id="312" r:id="rId20"/>
    <p:sldId id="276" r:id="rId21"/>
    <p:sldId id="274" r:id="rId22"/>
    <p:sldId id="313" r:id="rId23"/>
    <p:sldId id="278" r:id="rId24"/>
    <p:sldId id="279" r:id="rId25"/>
    <p:sldId id="280" r:id="rId26"/>
    <p:sldId id="281" r:id="rId27"/>
    <p:sldId id="283" r:id="rId28"/>
    <p:sldId id="314" r:id="rId29"/>
    <p:sldId id="315" r:id="rId30"/>
    <p:sldId id="321" r:id="rId31"/>
    <p:sldId id="320" r:id="rId32"/>
    <p:sldId id="319" r:id="rId33"/>
    <p:sldId id="318" r:id="rId34"/>
    <p:sldId id="317" r:id="rId35"/>
    <p:sldId id="284" r:id="rId36"/>
    <p:sldId id="323" r:id="rId37"/>
    <p:sldId id="439" r:id="rId38"/>
    <p:sldId id="440" r:id="rId39"/>
    <p:sldId id="441" r:id="rId40"/>
    <p:sldId id="474" r:id="rId41"/>
    <p:sldId id="286" r:id="rId42"/>
    <p:sldId id="479" r:id="rId43"/>
    <p:sldId id="287" r:id="rId44"/>
    <p:sldId id="442" r:id="rId45"/>
    <p:sldId id="460" r:id="rId46"/>
    <p:sldId id="459" r:id="rId47"/>
    <p:sldId id="470" r:id="rId48"/>
    <p:sldId id="472" r:id="rId49"/>
    <p:sldId id="465" r:id="rId50"/>
    <p:sldId id="466" r:id="rId51"/>
    <p:sldId id="477" r:id="rId52"/>
    <p:sldId id="471" r:id="rId53"/>
    <p:sldId id="467" r:id="rId54"/>
    <p:sldId id="478" r:id="rId55"/>
    <p:sldId id="468" r:id="rId56"/>
    <p:sldId id="282" r:id="rId57"/>
    <p:sldId id="288" r:id="rId58"/>
    <p:sldId id="267" r:id="rId59"/>
    <p:sldId id="307" r:id="rId60"/>
    <p:sldId id="311" r:id="rId61"/>
    <p:sldId id="289" r:id="rId62"/>
    <p:sldId id="277" r:id="rId63"/>
    <p:sldId id="450" r:id="rId64"/>
    <p:sldId id="294" r:id="rId65"/>
    <p:sldId id="301" r:id="rId66"/>
    <p:sldId id="297" r:id="rId67"/>
    <p:sldId id="298" r:id="rId68"/>
    <p:sldId id="447" r:id="rId69"/>
    <p:sldId id="296" r:id="rId70"/>
    <p:sldId id="448" r:id="rId71"/>
    <p:sldId id="300" r:id="rId72"/>
    <p:sldId id="462" r:id="rId73"/>
    <p:sldId id="463" r:id="rId74"/>
    <p:sldId id="464" r:id="rId75"/>
    <p:sldId id="476" r:id="rId76"/>
    <p:sldId id="475" r:id="rId77"/>
    <p:sldId id="295" r:id="rId78"/>
    <p:sldId id="308" r:id="rId79"/>
    <p:sldId id="309" r:id="rId8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618F"/>
    <a:srgbClr val="1A5A7A"/>
    <a:srgbClr val="4AA6B7"/>
    <a:srgbClr val="135270"/>
    <a:srgbClr val="2F6781"/>
    <a:srgbClr val="13516E"/>
    <a:srgbClr val="156393"/>
    <a:srgbClr val="14577A"/>
    <a:srgbClr val="155A80"/>
    <a:srgbClr val="165E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0" autoAdjust="0"/>
    <p:restoredTop sz="54510" autoAdjust="0"/>
  </p:normalViewPr>
  <p:slideViewPr>
    <p:cSldViewPr snapToGrid="0">
      <p:cViewPr varScale="1">
        <p:scale>
          <a:sx n="60" d="100"/>
          <a:sy n="60" d="100"/>
        </p:scale>
        <p:origin x="1686"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3" d="100"/>
          <a:sy n="83" d="100"/>
        </p:scale>
        <p:origin x="389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theme" Target="theme/theme1.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presProps" Target="presProps.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C2CF7C-48B3-4A37-BBAA-820DB51FE63C}" type="doc">
      <dgm:prSet loTypeId="urn:microsoft.com/office/officeart/2005/8/layout/orgChart1" loCatId="hierarchy" qsTypeId="urn:microsoft.com/office/officeart/2005/8/quickstyle/3d1" qsCatId="3D" csTypeId="urn:microsoft.com/office/officeart/2005/8/colors/accent5_4" csCatId="accent5" phldr="1"/>
      <dgm:spPr/>
      <dgm:t>
        <a:bodyPr/>
        <a:lstStyle/>
        <a:p>
          <a:endParaRPr lang="en-US"/>
        </a:p>
      </dgm:t>
    </dgm:pt>
    <dgm:pt modelId="{27A8B7E1-C332-48EB-AED9-00ACD38C7D21}">
      <dgm:prSet phldrT="[Text]"/>
      <dgm:spPr/>
      <dgm:t>
        <a:bodyPr/>
        <a:lstStyle/>
        <a:p>
          <a:r>
            <a:rPr lang="en-US" dirty="0"/>
            <a:t>Quality Accurate CTE Data</a:t>
          </a:r>
        </a:p>
      </dgm:t>
    </dgm:pt>
    <dgm:pt modelId="{3E9AC72F-F97A-49D7-8F44-4E1D26ED9D3E}" type="parTrans" cxnId="{0C567BE3-1405-408E-93C5-B4695FDC7004}">
      <dgm:prSet/>
      <dgm:spPr/>
      <dgm:t>
        <a:bodyPr/>
        <a:lstStyle/>
        <a:p>
          <a:endParaRPr lang="en-US"/>
        </a:p>
      </dgm:t>
    </dgm:pt>
    <dgm:pt modelId="{6CB877C9-C0AA-454B-94A9-607121FEDEFD}" type="sibTrans" cxnId="{0C567BE3-1405-408E-93C5-B4695FDC7004}">
      <dgm:prSet/>
      <dgm:spPr/>
      <dgm:t>
        <a:bodyPr/>
        <a:lstStyle/>
        <a:p>
          <a:endParaRPr lang="en-US"/>
        </a:p>
      </dgm:t>
    </dgm:pt>
    <dgm:pt modelId="{35AA0E39-420D-4E00-B6AA-4E4260FF19A9}">
      <dgm:prSet phldrT="[Text]"/>
      <dgm:spPr/>
      <dgm:t>
        <a:bodyPr/>
        <a:lstStyle/>
        <a:p>
          <a:r>
            <a:rPr lang="en-US" dirty="0"/>
            <a:t>PIMS Admin</a:t>
          </a:r>
        </a:p>
      </dgm:t>
    </dgm:pt>
    <dgm:pt modelId="{E82BC385-AF28-4BF8-8BCC-D1ECA604E810}" type="parTrans" cxnId="{665C1F9B-A05B-4326-B2DF-0B600ABB6D02}">
      <dgm:prSet/>
      <dgm:spPr/>
      <dgm:t>
        <a:bodyPr/>
        <a:lstStyle/>
        <a:p>
          <a:endParaRPr lang="en-US"/>
        </a:p>
      </dgm:t>
    </dgm:pt>
    <dgm:pt modelId="{DA8981B2-0D8C-4C1F-B849-9C4D0E54339A}" type="sibTrans" cxnId="{665C1F9B-A05B-4326-B2DF-0B600ABB6D02}">
      <dgm:prSet/>
      <dgm:spPr/>
      <dgm:t>
        <a:bodyPr/>
        <a:lstStyle/>
        <a:p>
          <a:endParaRPr lang="en-US"/>
        </a:p>
      </dgm:t>
    </dgm:pt>
    <dgm:pt modelId="{377F73FF-E952-4DAF-B806-81F291B3934A}">
      <dgm:prSet phldrT="[Text]"/>
      <dgm:spPr/>
      <dgm:t>
        <a:bodyPr/>
        <a:lstStyle/>
        <a:p>
          <a:r>
            <a:rPr lang="en-US" dirty="0"/>
            <a:t>Business Office</a:t>
          </a:r>
        </a:p>
      </dgm:t>
    </dgm:pt>
    <dgm:pt modelId="{6E10C490-CD76-4FDD-95C0-4A2EF961DFC4}" type="parTrans" cxnId="{6C2F680A-9960-4927-AE71-3E63B281E957}">
      <dgm:prSet/>
      <dgm:spPr/>
      <dgm:t>
        <a:bodyPr/>
        <a:lstStyle/>
        <a:p>
          <a:endParaRPr lang="en-US"/>
        </a:p>
      </dgm:t>
    </dgm:pt>
    <dgm:pt modelId="{4C85EAF8-1D15-489B-9385-FE29A781624F}" type="sibTrans" cxnId="{6C2F680A-9960-4927-AE71-3E63B281E957}">
      <dgm:prSet/>
      <dgm:spPr/>
      <dgm:t>
        <a:bodyPr/>
        <a:lstStyle/>
        <a:p>
          <a:endParaRPr lang="en-US"/>
        </a:p>
      </dgm:t>
    </dgm:pt>
    <dgm:pt modelId="{6E469E7A-6B90-40B5-B073-D7373A238E06}">
      <dgm:prSet phldrT="[Text]"/>
      <dgm:spPr/>
      <dgm:t>
        <a:bodyPr/>
        <a:lstStyle/>
        <a:p>
          <a:r>
            <a:rPr lang="en-US" dirty="0"/>
            <a:t>Admin Team</a:t>
          </a:r>
        </a:p>
      </dgm:t>
    </dgm:pt>
    <dgm:pt modelId="{32FC4DEA-E5F2-4416-A35C-612F8AABAD88}" type="parTrans" cxnId="{0725BCB1-04B9-4987-88EF-9498721AD550}">
      <dgm:prSet/>
      <dgm:spPr/>
      <dgm:t>
        <a:bodyPr/>
        <a:lstStyle/>
        <a:p>
          <a:endParaRPr lang="en-US"/>
        </a:p>
      </dgm:t>
    </dgm:pt>
    <dgm:pt modelId="{213258D4-03E1-4149-B8F8-B53B92516B64}" type="sibTrans" cxnId="{0725BCB1-04B9-4987-88EF-9498721AD550}">
      <dgm:prSet/>
      <dgm:spPr/>
      <dgm:t>
        <a:bodyPr/>
        <a:lstStyle/>
        <a:p>
          <a:endParaRPr lang="en-US"/>
        </a:p>
      </dgm:t>
    </dgm:pt>
    <dgm:pt modelId="{A1A8D62C-48E1-4713-985A-7CF7BDF5D54C}">
      <dgm:prSet/>
      <dgm:spPr/>
      <dgm:t>
        <a:bodyPr/>
        <a:lstStyle/>
        <a:p>
          <a:r>
            <a:rPr lang="en-US" dirty="0"/>
            <a:t>CTE Teachers</a:t>
          </a:r>
        </a:p>
      </dgm:t>
    </dgm:pt>
    <dgm:pt modelId="{6730A440-8A2E-42BD-B01B-57518A4AA0F2}" type="parTrans" cxnId="{1ED9513B-81CF-4998-84DE-8403EDBF5743}">
      <dgm:prSet/>
      <dgm:spPr/>
      <dgm:t>
        <a:bodyPr/>
        <a:lstStyle/>
        <a:p>
          <a:endParaRPr lang="en-US"/>
        </a:p>
      </dgm:t>
    </dgm:pt>
    <dgm:pt modelId="{D690B0E7-C187-41C0-8F13-03AA78F04464}" type="sibTrans" cxnId="{1ED9513B-81CF-4998-84DE-8403EDBF5743}">
      <dgm:prSet/>
      <dgm:spPr/>
      <dgm:t>
        <a:bodyPr/>
        <a:lstStyle/>
        <a:p>
          <a:endParaRPr lang="en-US"/>
        </a:p>
      </dgm:t>
    </dgm:pt>
    <dgm:pt modelId="{AF6C03E8-FF6D-480D-8148-EE932A4DAFE0}">
      <dgm:prSet/>
      <dgm:spPr/>
      <dgm:t>
        <a:bodyPr/>
        <a:lstStyle/>
        <a:p>
          <a:r>
            <a:rPr lang="en-US" dirty="0"/>
            <a:t>Program Directors</a:t>
          </a:r>
        </a:p>
      </dgm:t>
    </dgm:pt>
    <dgm:pt modelId="{7A17B965-F888-4B3D-BB4F-F5B44B671D8A}" type="parTrans" cxnId="{7B3EC115-DF44-4CB8-9313-92452C5247BD}">
      <dgm:prSet/>
      <dgm:spPr/>
      <dgm:t>
        <a:bodyPr/>
        <a:lstStyle/>
        <a:p>
          <a:endParaRPr lang="en-US"/>
        </a:p>
      </dgm:t>
    </dgm:pt>
    <dgm:pt modelId="{583D9542-47BD-4131-ABAF-C2E0867FB0D2}" type="sibTrans" cxnId="{7B3EC115-DF44-4CB8-9313-92452C5247BD}">
      <dgm:prSet/>
      <dgm:spPr/>
      <dgm:t>
        <a:bodyPr/>
        <a:lstStyle/>
        <a:p>
          <a:endParaRPr lang="en-US"/>
        </a:p>
      </dgm:t>
    </dgm:pt>
    <dgm:pt modelId="{4376C8F2-702B-4D93-91D3-8C081A84547C}">
      <dgm:prSet/>
      <dgm:spPr/>
      <dgm:t>
        <a:bodyPr/>
        <a:lstStyle/>
        <a:p>
          <a:r>
            <a:rPr lang="en-US" dirty="0"/>
            <a:t>Sending LEAs</a:t>
          </a:r>
        </a:p>
      </dgm:t>
    </dgm:pt>
    <dgm:pt modelId="{4C7A98B5-DD67-4169-9A70-C87CE417AE21}" type="parTrans" cxnId="{7D216F26-7A0C-4067-A153-216DEFEAFB06}">
      <dgm:prSet/>
      <dgm:spPr/>
      <dgm:t>
        <a:bodyPr/>
        <a:lstStyle/>
        <a:p>
          <a:endParaRPr lang="en-US"/>
        </a:p>
      </dgm:t>
    </dgm:pt>
    <dgm:pt modelId="{36897839-538E-4FEF-A5FE-1C5BB7D72E2C}" type="sibTrans" cxnId="{7D216F26-7A0C-4067-A153-216DEFEAFB06}">
      <dgm:prSet/>
      <dgm:spPr/>
      <dgm:t>
        <a:bodyPr/>
        <a:lstStyle/>
        <a:p>
          <a:endParaRPr lang="en-US"/>
        </a:p>
      </dgm:t>
    </dgm:pt>
    <dgm:pt modelId="{6DFF402C-B2D0-45DA-A013-A981680A50F3}" type="pres">
      <dgm:prSet presAssocID="{63C2CF7C-48B3-4A37-BBAA-820DB51FE63C}" presName="hierChild1" presStyleCnt="0">
        <dgm:presLayoutVars>
          <dgm:orgChart val="1"/>
          <dgm:chPref val="1"/>
          <dgm:dir/>
          <dgm:animOne val="branch"/>
          <dgm:animLvl val="lvl"/>
          <dgm:resizeHandles/>
        </dgm:presLayoutVars>
      </dgm:prSet>
      <dgm:spPr/>
    </dgm:pt>
    <dgm:pt modelId="{4567D40A-ABB7-4B93-BF74-11DF9ABD239C}" type="pres">
      <dgm:prSet presAssocID="{27A8B7E1-C332-48EB-AED9-00ACD38C7D21}" presName="hierRoot1" presStyleCnt="0">
        <dgm:presLayoutVars>
          <dgm:hierBranch val="init"/>
        </dgm:presLayoutVars>
      </dgm:prSet>
      <dgm:spPr/>
    </dgm:pt>
    <dgm:pt modelId="{C61EA082-8A37-4BF5-9074-DA247F963AD9}" type="pres">
      <dgm:prSet presAssocID="{27A8B7E1-C332-48EB-AED9-00ACD38C7D21}" presName="rootComposite1" presStyleCnt="0"/>
      <dgm:spPr/>
    </dgm:pt>
    <dgm:pt modelId="{F3AA07AB-5D12-4327-A326-1FF602C0429F}" type="pres">
      <dgm:prSet presAssocID="{27A8B7E1-C332-48EB-AED9-00ACD38C7D21}" presName="rootText1" presStyleLbl="node0" presStyleIdx="0" presStyleCnt="1">
        <dgm:presLayoutVars>
          <dgm:chPref val="3"/>
        </dgm:presLayoutVars>
      </dgm:prSet>
      <dgm:spPr/>
    </dgm:pt>
    <dgm:pt modelId="{47010857-0A22-47E6-B7CB-06FFCE3DE060}" type="pres">
      <dgm:prSet presAssocID="{27A8B7E1-C332-48EB-AED9-00ACD38C7D21}" presName="rootConnector1" presStyleLbl="node1" presStyleIdx="0" presStyleCnt="0"/>
      <dgm:spPr/>
    </dgm:pt>
    <dgm:pt modelId="{2B588FE7-E926-45C9-BD76-3F78A4183C4D}" type="pres">
      <dgm:prSet presAssocID="{27A8B7E1-C332-48EB-AED9-00ACD38C7D21}" presName="hierChild2" presStyleCnt="0"/>
      <dgm:spPr/>
    </dgm:pt>
    <dgm:pt modelId="{90760C00-00B8-490A-96A0-EDFD272946FC}" type="pres">
      <dgm:prSet presAssocID="{E82BC385-AF28-4BF8-8BCC-D1ECA604E810}" presName="Name37" presStyleLbl="parChTrans1D2" presStyleIdx="0" presStyleCnt="5"/>
      <dgm:spPr/>
    </dgm:pt>
    <dgm:pt modelId="{3C20A5A6-34A2-4954-AD2D-8C04F67576F0}" type="pres">
      <dgm:prSet presAssocID="{35AA0E39-420D-4E00-B6AA-4E4260FF19A9}" presName="hierRoot2" presStyleCnt="0">
        <dgm:presLayoutVars>
          <dgm:hierBranch val="init"/>
        </dgm:presLayoutVars>
      </dgm:prSet>
      <dgm:spPr/>
    </dgm:pt>
    <dgm:pt modelId="{047FB214-3F2A-4EE8-8915-4C4B0F557004}" type="pres">
      <dgm:prSet presAssocID="{35AA0E39-420D-4E00-B6AA-4E4260FF19A9}" presName="rootComposite" presStyleCnt="0"/>
      <dgm:spPr/>
    </dgm:pt>
    <dgm:pt modelId="{871543B9-A212-4554-B0AD-B7B608400224}" type="pres">
      <dgm:prSet presAssocID="{35AA0E39-420D-4E00-B6AA-4E4260FF19A9}" presName="rootText" presStyleLbl="node2" presStyleIdx="0" presStyleCnt="5">
        <dgm:presLayoutVars>
          <dgm:chPref val="3"/>
        </dgm:presLayoutVars>
      </dgm:prSet>
      <dgm:spPr/>
    </dgm:pt>
    <dgm:pt modelId="{F79B5573-445C-4DA5-8BD7-81BBE4AF85FA}" type="pres">
      <dgm:prSet presAssocID="{35AA0E39-420D-4E00-B6AA-4E4260FF19A9}" presName="rootConnector" presStyleLbl="node2" presStyleIdx="0" presStyleCnt="5"/>
      <dgm:spPr/>
    </dgm:pt>
    <dgm:pt modelId="{49307FC0-B5C4-4F6D-BEB2-FC3176B50E98}" type="pres">
      <dgm:prSet presAssocID="{35AA0E39-420D-4E00-B6AA-4E4260FF19A9}" presName="hierChild4" presStyleCnt="0"/>
      <dgm:spPr/>
    </dgm:pt>
    <dgm:pt modelId="{D64F2F2A-0EF9-43B8-A1C7-FB7394391D7B}" type="pres">
      <dgm:prSet presAssocID="{4C7A98B5-DD67-4169-9A70-C87CE417AE21}" presName="Name37" presStyleLbl="parChTrans1D3" presStyleIdx="0" presStyleCnt="1"/>
      <dgm:spPr/>
    </dgm:pt>
    <dgm:pt modelId="{ABE8214A-57C3-47AB-9762-43BAC1E49BB7}" type="pres">
      <dgm:prSet presAssocID="{4376C8F2-702B-4D93-91D3-8C081A84547C}" presName="hierRoot2" presStyleCnt="0">
        <dgm:presLayoutVars>
          <dgm:hierBranch val="init"/>
        </dgm:presLayoutVars>
      </dgm:prSet>
      <dgm:spPr/>
    </dgm:pt>
    <dgm:pt modelId="{DE54A079-9258-40A3-8A97-C2D50C586105}" type="pres">
      <dgm:prSet presAssocID="{4376C8F2-702B-4D93-91D3-8C081A84547C}" presName="rootComposite" presStyleCnt="0"/>
      <dgm:spPr/>
    </dgm:pt>
    <dgm:pt modelId="{ABDC73F4-B938-4D1F-8E19-FAA5103EBE18}" type="pres">
      <dgm:prSet presAssocID="{4376C8F2-702B-4D93-91D3-8C081A84547C}" presName="rootText" presStyleLbl="node3" presStyleIdx="0" presStyleCnt="1">
        <dgm:presLayoutVars>
          <dgm:chPref val="3"/>
        </dgm:presLayoutVars>
      </dgm:prSet>
      <dgm:spPr/>
    </dgm:pt>
    <dgm:pt modelId="{040BD7C5-B398-4FDE-B30F-38E746DF458F}" type="pres">
      <dgm:prSet presAssocID="{4376C8F2-702B-4D93-91D3-8C081A84547C}" presName="rootConnector" presStyleLbl="node3" presStyleIdx="0" presStyleCnt="1"/>
      <dgm:spPr/>
    </dgm:pt>
    <dgm:pt modelId="{325D57E3-E39C-4D71-81DD-8BD7B793375F}" type="pres">
      <dgm:prSet presAssocID="{4376C8F2-702B-4D93-91D3-8C081A84547C}" presName="hierChild4" presStyleCnt="0"/>
      <dgm:spPr/>
    </dgm:pt>
    <dgm:pt modelId="{A40D4FB5-04E0-4881-8186-5CB5AF4D87CA}" type="pres">
      <dgm:prSet presAssocID="{4376C8F2-702B-4D93-91D3-8C081A84547C}" presName="hierChild5" presStyleCnt="0"/>
      <dgm:spPr/>
    </dgm:pt>
    <dgm:pt modelId="{6076F530-9EE1-493C-949A-7353310BC436}" type="pres">
      <dgm:prSet presAssocID="{35AA0E39-420D-4E00-B6AA-4E4260FF19A9}" presName="hierChild5" presStyleCnt="0"/>
      <dgm:spPr/>
    </dgm:pt>
    <dgm:pt modelId="{718EEFFA-0DB9-4DCD-95D9-4B5010F9F047}" type="pres">
      <dgm:prSet presAssocID="{6E10C490-CD76-4FDD-95C0-4A2EF961DFC4}" presName="Name37" presStyleLbl="parChTrans1D2" presStyleIdx="1" presStyleCnt="5"/>
      <dgm:spPr/>
    </dgm:pt>
    <dgm:pt modelId="{4562CCAF-E8AF-4541-B697-FAF2BAB68D43}" type="pres">
      <dgm:prSet presAssocID="{377F73FF-E952-4DAF-B806-81F291B3934A}" presName="hierRoot2" presStyleCnt="0">
        <dgm:presLayoutVars>
          <dgm:hierBranch val="init"/>
        </dgm:presLayoutVars>
      </dgm:prSet>
      <dgm:spPr/>
    </dgm:pt>
    <dgm:pt modelId="{9C144F24-3659-4CAF-95A0-87D24BE77F9D}" type="pres">
      <dgm:prSet presAssocID="{377F73FF-E952-4DAF-B806-81F291B3934A}" presName="rootComposite" presStyleCnt="0"/>
      <dgm:spPr/>
    </dgm:pt>
    <dgm:pt modelId="{0FD4C18F-9CDC-44A3-96C6-1C56ED8F041D}" type="pres">
      <dgm:prSet presAssocID="{377F73FF-E952-4DAF-B806-81F291B3934A}" presName="rootText" presStyleLbl="node2" presStyleIdx="1" presStyleCnt="5">
        <dgm:presLayoutVars>
          <dgm:chPref val="3"/>
        </dgm:presLayoutVars>
      </dgm:prSet>
      <dgm:spPr/>
    </dgm:pt>
    <dgm:pt modelId="{0F477ADB-048F-4591-B50A-B7E0E488E458}" type="pres">
      <dgm:prSet presAssocID="{377F73FF-E952-4DAF-B806-81F291B3934A}" presName="rootConnector" presStyleLbl="node2" presStyleIdx="1" presStyleCnt="5"/>
      <dgm:spPr/>
    </dgm:pt>
    <dgm:pt modelId="{3303246C-89F3-4473-8487-733A3AA98143}" type="pres">
      <dgm:prSet presAssocID="{377F73FF-E952-4DAF-B806-81F291B3934A}" presName="hierChild4" presStyleCnt="0"/>
      <dgm:spPr/>
    </dgm:pt>
    <dgm:pt modelId="{D8552698-77F3-4B0F-A76C-353BD3090C1D}" type="pres">
      <dgm:prSet presAssocID="{377F73FF-E952-4DAF-B806-81F291B3934A}" presName="hierChild5" presStyleCnt="0"/>
      <dgm:spPr/>
    </dgm:pt>
    <dgm:pt modelId="{489C2410-409D-4A24-9BBF-30FCED1CF9D5}" type="pres">
      <dgm:prSet presAssocID="{32FC4DEA-E5F2-4416-A35C-612F8AABAD88}" presName="Name37" presStyleLbl="parChTrans1D2" presStyleIdx="2" presStyleCnt="5"/>
      <dgm:spPr/>
    </dgm:pt>
    <dgm:pt modelId="{73710FAC-411B-4171-9F19-B0C5ED041671}" type="pres">
      <dgm:prSet presAssocID="{6E469E7A-6B90-40B5-B073-D7373A238E06}" presName="hierRoot2" presStyleCnt="0">
        <dgm:presLayoutVars>
          <dgm:hierBranch val="init"/>
        </dgm:presLayoutVars>
      </dgm:prSet>
      <dgm:spPr/>
    </dgm:pt>
    <dgm:pt modelId="{084C45EB-9FBF-461F-8C0C-F807331CCB02}" type="pres">
      <dgm:prSet presAssocID="{6E469E7A-6B90-40B5-B073-D7373A238E06}" presName="rootComposite" presStyleCnt="0"/>
      <dgm:spPr/>
    </dgm:pt>
    <dgm:pt modelId="{FE2078F3-C2F2-4C00-AA96-627B674F2D0D}" type="pres">
      <dgm:prSet presAssocID="{6E469E7A-6B90-40B5-B073-D7373A238E06}" presName="rootText" presStyleLbl="node2" presStyleIdx="2" presStyleCnt="5">
        <dgm:presLayoutVars>
          <dgm:chPref val="3"/>
        </dgm:presLayoutVars>
      </dgm:prSet>
      <dgm:spPr/>
    </dgm:pt>
    <dgm:pt modelId="{D237A747-6E9A-48D1-BE2C-1C1F42376551}" type="pres">
      <dgm:prSet presAssocID="{6E469E7A-6B90-40B5-B073-D7373A238E06}" presName="rootConnector" presStyleLbl="node2" presStyleIdx="2" presStyleCnt="5"/>
      <dgm:spPr/>
    </dgm:pt>
    <dgm:pt modelId="{CD895902-013E-4E35-B285-5F9F72409B93}" type="pres">
      <dgm:prSet presAssocID="{6E469E7A-6B90-40B5-B073-D7373A238E06}" presName="hierChild4" presStyleCnt="0"/>
      <dgm:spPr/>
    </dgm:pt>
    <dgm:pt modelId="{1DE5F519-465C-4E7E-89F2-5DDCFE63D013}" type="pres">
      <dgm:prSet presAssocID="{6E469E7A-6B90-40B5-B073-D7373A238E06}" presName="hierChild5" presStyleCnt="0"/>
      <dgm:spPr/>
    </dgm:pt>
    <dgm:pt modelId="{61BC6A85-9512-4BC1-B129-494ADEA9C312}" type="pres">
      <dgm:prSet presAssocID="{7A17B965-F888-4B3D-BB4F-F5B44B671D8A}" presName="Name37" presStyleLbl="parChTrans1D2" presStyleIdx="3" presStyleCnt="5"/>
      <dgm:spPr/>
    </dgm:pt>
    <dgm:pt modelId="{0C33C0E1-AF42-4F42-8116-CD9CB9E1DE32}" type="pres">
      <dgm:prSet presAssocID="{AF6C03E8-FF6D-480D-8148-EE932A4DAFE0}" presName="hierRoot2" presStyleCnt="0">
        <dgm:presLayoutVars>
          <dgm:hierBranch val="init"/>
        </dgm:presLayoutVars>
      </dgm:prSet>
      <dgm:spPr/>
    </dgm:pt>
    <dgm:pt modelId="{4BDA9478-3F90-41BD-85CA-8558D3F92FAD}" type="pres">
      <dgm:prSet presAssocID="{AF6C03E8-FF6D-480D-8148-EE932A4DAFE0}" presName="rootComposite" presStyleCnt="0"/>
      <dgm:spPr/>
    </dgm:pt>
    <dgm:pt modelId="{37DC5149-D007-4E35-B103-8671B81D0DA5}" type="pres">
      <dgm:prSet presAssocID="{AF6C03E8-FF6D-480D-8148-EE932A4DAFE0}" presName="rootText" presStyleLbl="node2" presStyleIdx="3" presStyleCnt="5">
        <dgm:presLayoutVars>
          <dgm:chPref val="3"/>
        </dgm:presLayoutVars>
      </dgm:prSet>
      <dgm:spPr/>
    </dgm:pt>
    <dgm:pt modelId="{A922934B-2664-4E4D-BACC-32D4E0693F86}" type="pres">
      <dgm:prSet presAssocID="{AF6C03E8-FF6D-480D-8148-EE932A4DAFE0}" presName="rootConnector" presStyleLbl="node2" presStyleIdx="3" presStyleCnt="5"/>
      <dgm:spPr/>
    </dgm:pt>
    <dgm:pt modelId="{CBB38CE0-8840-46F6-9778-15806516A17E}" type="pres">
      <dgm:prSet presAssocID="{AF6C03E8-FF6D-480D-8148-EE932A4DAFE0}" presName="hierChild4" presStyleCnt="0"/>
      <dgm:spPr/>
    </dgm:pt>
    <dgm:pt modelId="{6B9671A1-44C4-4786-97E8-B18CCC416FBD}" type="pres">
      <dgm:prSet presAssocID="{AF6C03E8-FF6D-480D-8148-EE932A4DAFE0}" presName="hierChild5" presStyleCnt="0"/>
      <dgm:spPr/>
    </dgm:pt>
    <dgm:pt modelId="{08605DA1-6BB6-4837-9BE7-21FD7365D8DD}" type="pres">
      <dgm:prSet presAssocID="{6730A440-8A2E-42BD-B01B-57518A4AA0F2}" presName="Name37" presStyleLbl="parChTrans1D2" presStyleIdx="4" presStyleCnt="5"/>
      <dgm:spPr/>
    </dgm:pt>
    <dgm:pt modelId="{65E12276-468F-4613-96D0-DF3E0C46A0CA}" type="pres">
      <dgm:prSet presAssocID="{A1A8D62C-48E1-4713-985A-7CF7BDF5D54C}" presName="hierRoot2" presStyleCnt="0">
        <dgm:presLayoutVars>
          <dgm:hierBranch val="init"/>
        </dgm:presLayoutVars>
      </dgm:prSet>
      <dgm:spPr/>
    </dgm:pt>
    <dgm:pt modelId="{6FC6A540-2BE3-413C-A164-A1823D64AEC2}" type="pres">
      <dgm:prSet presAssocID="{A1A8D62C-48E1-4713-985A-7CF7BDF5D54C}" presName="rootComposite" presStyleCnt="0"/>
      <dgm:spPr/>
    </dgm:pt>
    <dgm:pt modelId="{3A370897-A920-4B93-98B6-5F53317DEDC1}" type="pres">
      <dgm:prSet presAssocID="{A1A8D62C-48E1-4713-985A-7CF7BDF5D54C}" presName="rootText" presStyleLbl="node2" presStyleIdx="4" presStyleCnt="5">
        <dgm:presLayoutVars>
          <dgm:chPref val="3"/>
        </dgm:presLayoutVars>
      </dgm:prSet>
      <dgm:spPr/>
    </dgm:pt>
    <dgm:pt modelId="{7F391F4E-853E-4BBE-ABCF-78F9E6410567}" type="pres">
      <dgm:prSet presAssocID="{A1A8D62C-48E1-4713-985A-7CF7BDF5D54C}" presName="rootConnector" presStyleLbl="node2" presStyleIdx="4" presStyleCnt="5"/>
      <dgm:spPr/>
    </dgm:pt>
    <dgm:pt modelId="{CB970E6F-A3AD-4AEE-95A0-737A8ACFF1FD}" type="pres">
      <dgm:prSet presAssocID="{A1A8D62C-48E1-4713-985A-7CF7BDF5D54C}" presName="hierChild4" presStyleCnt="0"/>
      <dgm:spPr/>
    </dgm:pt>
    <dgm:pt modelId="{A0B5AA89-CF5C-4CE7-B380-FCD86543317D}" type="pres">
      <dgm:prSet presAssocID="{A1A8D62C-48E1-4713-985A-7CF7BDF5D54C}" presName="hierChild5" presStyleCnt="0"/>
      <dgm:spPr/>
    </dgm:pt>
    <dgm:pt modelId="{CE1EB913-B970-45CC-A7E6-D5DE4E8D860A}" type="pres">
      <dgm:prSet presAssocID="{27A8B7E1-C332-48EB-AED9-00ACD38C7D21}" presName="hierChild3" presStyleCnt="0"/>
      <dgm:spPr/>
    </dgm:pt>
  </dgm:ptLst>
  <dgm:cxnLst>
    <dgm:cxn modelId="{BE7B1C01-8B95-40E8-9486-0324AE7D2024}" type="presOf" srcId="{7A17B965-F888-4B3D-BB4F-F5B44B671D8A}" destId="{61BC6A85-9512-4BC1-B129-494ADEA9C312}" srcOrd="0" destOrd="0" presId="urn:microsoft.com/office/officeart/2005/8/layout/orgChart1"/>
    <dgm:cxn modelId="{6C2F680A-9960-4927-AE71-3E63B281E957}" srcId="{27A8B7E1-C332-48EB-AED9-00ACD38C7D21}" destId="{377F73FF-E952-4DAF-B806-81F291B3934A}" srcOrd="1" destOrd="0" parTransId="{6E10C490-CD76-4FDD-95C0-4A2EF961DFC4}" sibTransId="{4C85EAF8-1D15-489B-9385-FE29A781624F}"/>
    <dgm:cxn modelId="{7B3EC115-DF44-4CB8-9313-92452C5247BD}" srcId="{27A8B7E1-C332-48EB-AED9-00ACD38C7D21}" destId="{AF6C03E8-FF6D-480D-8148-EE932A4DAFE0}" srcOrd="3" destOrd="0" parTransId="{7A17B965-F888-4B3D-BB4F-F5B44B671D8A}" sibTransId="{583D9542-47BD-4131-ABAF-C2E0867FB0D2}"/>
    <dgm:cxn modelId="{930AB024-492A-4719-84CC-558BAF8F816B}" type="presOf" srcId="{63C2CF7C-48B3-4A37-BBAA-820DB51FE63C}" destId="{6DFF402C-B2D0-45DA-A013-A981680A50F3}" srcOrd="0" destOrd="0" presId="urn:microsoft.com/office/officeart/2005/8/layout/orgChart1"/>
    <dgm:cxn modelId="{7D216F26-7A0C-4067-A153-216DEFEAFB06}" srcId="{35AA0E39-420D-4E00-B6AA-4E4260FF19A9}" destId="{4376C8F2-702B-4D93-91D3-8C081A84547C}" srcOrd="0" destOrd="0" parTransId="{4C7A98B5-DD67-4169-9A70-C87CE417AE21}" sibTransId="{36897839-538E-4FEF-A5FE-1C5BB7D72E2C}"/>
    <dgm:cxn modelId="{0530642A-74CE-4E34-9A45-B13AA82ECEAF}" type="presOf" srcId="{4376C8F2-702B-4D93-91D3-8C081A84547C}" destId="{ABDC73F4-B938-4D1F-8E19-FAA5103EBE18}" srcOrd="0" destOrd="0" presId="urn:microsoft.com/office/officeart/2005/8/layout/orgChart1"/>
    <dgm:cxn modelId="{1ED9513B-81CF-4998-84DE-8403EDBF5743}" srcId="{27A8B7E1-C332-48EB-AED9-00ACD38C7D21}" destId="{A1A8D62C-48E1-4713-985A-7CF7BDF5D54C}" srcOrd="4" destOrd="0" parTransId="{6730A440-8A2E-42BD-B01B-57518A4AA0F2}" sibTransId="{D690B0E7-C187-41C0-8F13-03AA78F04464}"/>
    <dgm:cxn modelId="{FCA16C57-CFF5-4952-916E-059971B34CF8}" type="presOf" srcId="{6E469E7A-6B90-40B5-B073-D7373A238E06}" destId="{D237A747-6E9A-48D1-BE2C-1C1F42376551}" srcOrd="1" destOrd="0" presId="urn:microsoft.com/office/officeart/2005/8/layout/orgChart1"/>
    <dgm:cxn modelId="{9413A47C-63D2-4B35-8694-D64197BCBAB4}" type="presOf" srcId="{35AA0E39-420D-4E00-B6AA-4E4260FF19A9}" destId="{F79B5573-445C-4DA5-8BD7-81BBE4AF85FA}" srcOrd="1" destOrd="0" presId="urn:microsoft.com/office/officeart/2005/8/layout/orgChart1"/>
    <dgm:cxn modelId="{5A4E4F86-0A41-485A-92CA-F36125C6EC8C}" type="presOf" srcId="{6730A440-8A2E-42BD-B01B-57518A4AA0F2}" destId="{08605DA1-6BB6-4837-9BE7-21FD7365D8DD}" srcOrd="0" destOrd="0" presId="urn:microsoft.com/office/officeart/2005/8/layout/orgChart1"/>
    <dgm:cxn modelId="{72EF8F86-7E94-432C-956F-BF7F1E195C0A}" type="presOf" srcId="{27A8B7E1-C332-48EB-AED9-00ACD38C7D21}" destId="{F3AA07AB-5D12-4327-A326-1FF602C0429F}" srcOrd="0" destOrd="0" presId="urn:microsoft.com/office/officeart/2005/8/layout/orgChart1"/>
    <dgm:cxn modelId="{D4025694-7B63-462F-A782-CE7DA47AEE40}" type="presOf" srcId="{A1A8D62C-48E1-4713-985A-7CF7BDF5D54C}" destId="{7F391F4E-853E-4BBE-ABCF-78F9E6410567}" srcOrd="1" destOrd="0" presId="urn:microsoft.com/office/officeart/2005/8/layout/orgChart1"/>
    <dgm:cxn modelId="{8BB1A697-72F6-4661-A7E7-D989030322B6}" type="presOf" srcId="{32FC4DEA-E5F2-4416-A35C-612F8AABAD88}" destId="{489C2410-409D-4A24-9BBF-30FCED1CF9D5}" srcOrd="0" destOrd="0" presId="urn:microsoft.com/office/officeart/2005/8/layout/orgChart1"/>
    <dgm:cxn modelId="{665C1F9B-A05B-4326-B2DF-0B600ABB6D02}" srcId="{27A8B7E1-C332-48EB-AED9-00ACD38C7D21}" destId="{35AA0E39-420D-4E00-B6AA-4E4260FF19A9}" srcOrd="0" destOrd="0" parTransId="{E82BC385-AF28-4BF8-8BCC-D1ECA604E810}" sibTransId="{DA8981B2-0D8C-4C1F-B849-9C4D0E54339A}"/>
    <dgm:cxn modelId="{7C5433A7-ED55-43AA-B367-0F8CA5764B31}" type="presOf" srcId="{E82BC385-AF28-4BF8-8BCC-D1ECA604E810}" destId="{90760C00-00B8-490A-96A0-EDFD272946FC}" srcOrd="0" destOrd="0" presId="urn:microsoft.com/office/officeart/2005/8/layout/orgChart1"/>
    <dgm:cxn modelId="{0725BCB1-04B9-4987-88EF-9498721AD550}" srcId="{27A8B7E1-C332-48EB-AED9-00ACD38C7D21}" destId="{6E469E7A-6B90-40B5-B073-D7373A238E06}" srcOrd="2" destOrd="0" parTransId="{32FC4DEA-E5F2-4416-A35C-612F8AABAD88}" sibTransId="{213258D4-03E1-4149-B8F8-B53B92516B64}"/>
    <dgm:cxn modelId="{41D610BE-FE50-4C96-8CFD-F19070F8061F}" type="presOf" srcId="{6E469E7A-6B90-40B5-B073-D7373A238E06}" destId="{FE2078F3-C2F2-4C00-AA96-627B674F2D0D}" srcOrd="0" destOrd="0" presId="urn:microsoft.com/office/officeart/2005/8/layout/orgChart1"/>
    <dgm:cxn modelId="{8FFA37C4-68F8-480F-A512-C0F3B38261C7}" type="presOf" srcId="{AF6C03E8-FF6D-480D-8148-EE932A4DAFE0}" destId="{A922934B-2664-4E4D-BACC-32D4E0693F86}" srcOrd="1" destOrd="0" presId="urn:microsoft.com/office/officeart/2005/8/layout/orgChart1"/>
    <dgm:cxn modelId="{4ED15BC9-2378-4894-8670-8B2B44CECE50}" type="presOf" srcId="{4376C8F2-702B-4D93-91D3-8C081A84547C}" destId="{040BD7C5-B398-4FDE-B30F-38E746DF458F}" srcOrd="1" destOrd="0" presId="urn:microsoft.com/office/officeart/2005/8/layout/orgChart1"/>
    <dgm:cxn modelId="{81F8B9CC-6232-4559-8F39-797BC6CE4010}" type="presOf" srcId="{377F73FF-E952-4DAF-B806-81F291B3934A}" destId="{0FD4C18F-9CDC-44A3-96C6-1C56ED8F041D}" srcOrd="0" destOrd="0" presId="urn:microsoft.com/office/officeart/2005/8/layout/orgChart1"/>
    <dgm:cxn modelId="{A4917BCD-E809-4343-A974-2A04E8D3CDB1}" type="presOf" srcId="{6E10C490-CD76-4FDD-95C0-4A2EF961DFC4}" destId="{718EEFFA-0DB9-4DCD-95D9-4B5010F9F047}" srcOrd="0" destOrd="0" presId="urn:microsoft.com/office/officeart/2005/8/layout/orgChart1"/>
    <dgm:cxn modelId="{EB3EAFD2-20B8-48E7-8D06-0E138E67A601}" type="presOf" srcId="{377F73FF-E952-4DAF-B806-81F291B3934A}" destId="{0F477ADB-048F-4591-B50A-B7E0E488E458}" srcOrd="1" destOrd="0" presId="urn:microsoft.com/office/officeart/2005/8/layout/orgChart1"/>
    <dgm:cxn modelId="{F25F9FD7-3B8B-48DB-9BCC-32097A18BCE9}" type="presOf" srcId="{AF6C03E8-FF6D-480D-8148-EE932A4DAFE0}" destId="{37DC5149-D007-4E35-B103-8671B81D0DA5}" srcOrd="0" destOrd="0" presId="urn:microsoft.com/office/officeart/2005/8/layout/orgChart1"/>
    <dgm:cxn modelId="{0C567BE3-1405-408E-93C5-B4695FDC7004}" srcId="{63C2CF7C-48B3-4A37-BBAA-820DB51FE63C}" destId="{27A8B7E1-C332-48EB-AED9-00ACD38C7D21}" srcOrd="0" destOrd="0" parTransId="{3E9AC72F-F97A-49D7-8F44-4E1D26ED9D3E}" sibTransId="{6CB877C9-C0AA-454B-94A9-607121FEDEFD}"/>
    <dgm:cxn modelId="{438241E6-C9FD-40E1-B1E2-6F214C8DA0A6}" type="presOf" srcId="{4C7A98B5-DD67-4169-9A70-C87CE417AE21}" destId="{D64F2F2A-0EF9-43B8-A1C7-FB7394391D7B}" srcOrd="0" destOrd="0" presId="urn:microsoft.com/office/officeart/2005/8/layout/orgChart1"/>
    <dgm:cxn modelId="{BDD74FEA-DDE9-464B-87A7-751242E67F50}" type="presOf" srcId="{A1A8D62C-48E1-4713-985A-7CF7BDF5D54C}" destId="{3A370897-A920-4B93-98B6-5F53317DEDC1}" srcOrd="0" destOrd="0" presId="urn:microsoft.com/office/officeart/2005/8/layout/orgChart1"/>
    <dgm:cxn modelId="{8E9A2AFB-A50B-4EFC-9187-5D6A6E41B1EB}" type="presOf" srcId="{27A8B7E1-C332-48EB-AED9-00ACD38C7D21}" destId="{47010857-0A22-47E6-B7CB-06FFCE3DE060}" srcOrd="1" destOrd="0" presId="urn:microsoft.com/office/officeart/2005/8/layout/orgChart1"/>
    <dgm:cxn modelId="{B2DB7AFF-87DC-40E2-A5DE-FCFC9067A553}" type="presOf" srcId="{35AA0E39-420D-4E00-B6AA-4E4260FF19A9}" destId="{871543B9-A212-4554-B0AD-B7B608400224}" srcOrd="0" destOrd="0" presId="urn:microsoft.com/office/officeart/2005/8/layout/orgChart1"/>
    <dgm:cxn modelId="{94BEDF8F-726F-4055-9DF3-D53E685B2362}" type="presParOf" srcId="{6DFF402C-B2D0-45DA-A013-A981680A50F3}" destId="{4567D40A-ABB7-4B93-BF74-11DF9ABD239C}" srcOrd="0" destOrd="0" presId="urn:microsoft.com/office/officeart/2005/8/layout/orgChart1"/>
    <dgm:cxn modelId="{D449966E-1D7E-46E0-94E6-281CC81A1680}" type="presParOf" srcId="{4567D40A-ABB7-4B93-BF74-11DF9ABD239C}" destId="{C61EA082-8A37-4BF5-9074-DA247F963AD9}" srcOrd="0" destOrd="0" presId="urn:microsoft.com/office/officeart/2005/8/layout/orgChart1"/>
    <dgm:cxn modelId="{603EA1E8-483F-4BDD-9397-4F5B624BAA1E}" type="presParOf" srcId="{C61EA082-8A37-4BF5-9074-DA247F963AD9}" destId="{F3AA07AB-5D12-4327-A326-1FF602C0429F}" srcOrd="0" destOrd="0" presId="urn:microsoft.com/office/officeart/2005/8/layout/orgChart1"/>
    <dgm:cxn modelId="{0259D776-202D-4F32-A31E-4DDC103F4A69}" type="presParOf" srcId="{C61EA082-8A37-4BF5-9074-DA247F963AD9}" destId="{47010857-0A22-47E6-B7CB-06FFCE3DE060}" srcOrd="1" destOrd="0" presId="urn:microsoft.com/office/officeart/2005/8/layout/orgChart1"/>
    <dgm:cxn modelId="{B8A50264-092F-4E1B-A604-9F256A5AF0B9}" type="presParOf" srcId="{4567D40A-ABB7-4B93-BF74-11DF9ABD239C}" destId="{2B588FE7-E926-45C9-BD76-3F78A4183C4D}" srcOrd="1" destOrd="0" presId="urn:microsoft.com/office/officeart/2005/8/layout/orgChart1"/>
    <dgm:cxn modelId="{85343D80-5859-4056-A03A-E2E52750E6C1}" type="presParOf" srcId="{2B588FE7-E926-45C9-BD76-3F78A4183C4D}" destId="{90760C00-00B8-490A-96A0-EDFD272946FC}" srcOrd="0" destOrd="0" presId="urn:microsoft.com/office/officeart/2005/8/layout/orgChart1"/>
    <dgm:cxn modelId="{41C50529-1BF3-4C7D-9D41-C6E3690F5E67}" type="presParOf" srcId="{2B588FE7-E926-45C9-BD76-3F78A4183C4D}" destId="{3C20A5A6-34A2-4954-AD2D-8C04F67576F0}" srcOrd="1" destOrd="0" presId="urn:microsoft.com/office/officeart/2005/8/layout/orgChart1"/>
    <dgm:cxn modelId="{0EF6A028-201D-4B42-8655-C3095A9B17FC}" type="presParOf" srcId="{3C20A5A6-34A2-4954-AD2D-8C04F67576F0}" destId="{047FB214-3F2A-4EE8-8915-4C4B0F557004}" srcOrd="0" destOrd="0" presId="urn:microsoft.com/office/officeart/2005/8/layout/orgChart1"/>
    <dgm:cxn modelId="{54BA87CE-35B5-4D08-AA4F-D6D36134988C}" type="presParOf" srcId="{047FB214-3F2A-4EE8-8915-4C4B0F557004}" destId="{871543B9-A212-4554-B0AD-B7B608400224}" srcOrd="0" destOrd="0" presId="urn:microsoft.com/office/officeart/2005/8/layout/orgChart1"/>
    <dgm:cxn modelId="{03F720D8-6636-472E-A67A-C001744B3519}" type="presParOf" srcId="{047FB214-3F2A-4EE8-8915-4C4B0F557004}" destId="{F79B5573-445C-4DA5-8BD7-81BBE4AF85FA}" srcOrd="1" destOrd="0" presId="urn:microsoft.com/office/officeart/2005/8/layout/orgChart1"/>
    <dgm:cxn modelId="{F310C8F1-598B-4E75-8A3C-014E4A0C5D5E}" type="presParOf" srcId="{3C20A5A6-34A2-4954-AD2D-8C04F67576F0}" destId="{49307FC0-B5C4-4F6D-BEB2-FC3176B50E98}" srcOrd="1" destOrd="0" presId="urn:microsoft.com/office/officeart/2005/8/layout/orgChart1"/>
    <dgm:cxn modelId="{33835EA5-0394-4075-B3D4-AC500870C259}" type="presParOf" srcId="{49307FC0-B5C4-4F6D-BEB2-FC3176B50E98}" destId="{D64F2F2A-0EF9-43B8-A1C7-FB7394391D7B}" srcOrd="0" destOrd="0" presId="urn:microsoft.com/office/officeart/2005/8/layout/orgChart1"/>
    <dgm:cxn modelId="{3A5A35A6-0151-48E6-95B5-DA5C0044B246}" type="presParOf" srcId="{49307FC0-B5C4-4F6D-BEB2-FC3176B50E98}" destId="{ABE8214A-57C3-47AB-9762-43BAC1E49BB7}" srcOrd="1" destOrd="0" presId="urn:microsoft.com/office/officeart/2005/8/layout/orgChart1"/>
    <dgm:cxn modelId="{35B3C969-3B66-4913-A666-E9F92682EC82}" type="presParOf" srcId="{ABE8214A-57C3-47AB-9762-43BAC1E49BB7}" destId="{DE54A079-9258-40A3-8A97-C2D50C586105}" srcOrd="0" destOrd="0" presId="urn:microsoft.com/office/officeart/2005/8/layout/orgChart1"/>
    <dgm:cxn modelId="{FC28AB19-3617-4B2A-B0C1-9BC0C0D37B8E}" type="presParOf" srcId="{DE54A079-9258-40A3-8A97-C2D50C586105}" destId="{ABDC73F4-B938-4D1F-8E19-FAA5103EBE18}" srcOrd="0" destOrd="0" presId="urn:microsoft.com/office/officeart/2005/8/layout/orgChart1"/>
    <dgm:cxn modelId="{57F4EEFD-62B4-4F6F-A4FC-AA14820E4886}" type="presParOf" srcId="{DE54A079-9258-40A3-8A97-C2D50C586105}" destId="{040BD7C5-B398-4FDE-B30F-38E746DF458F}" srcOrd="1" destOrd="0" presId="urn:microsoft.com/office/officeart/2005/8/layout/orgChart1"/>
    <dgm:cxn modelId="{A986C53D-EDC5-4973-B35A-EA8E68BA6ACD}" type="presParOf" srcId="{ABE8214A-57C3-47AB-9762-43BAC1E49BB7}" destId="{325D57E3-E39C-4D71-81DD-8BD7B793375F}" srcOrd="1" destOrd="0" presId="urn:microsoft.com/office/officeart/2005/8/layout/orgChart1"/>
    <dgm:cxn modelId="{BD9B4DC5-4968-4D81-937B-AE11E1461EF6}" type="presParOf" srcId="{ABE8214A-57C3-47AB-9762-43BAC1E49BB7}" destId="{A40D4FB5-04E0-4881-8186-5CB5AF4D87CA}" srcOrd="2" destOrd="0" presId="urn:microsoft.com/office/officeart/2005/8/layout/orgChart1"/>
    <dgm:cxn modelId="{70BA67C1-CD9B-4E76-BCD0-CB1A74209FA3}" type="presParOf" srcId="{3C20A5A6-34A2-4954-AD2D-8C04F67576F0}" destId="{6076F530-9EE1-493C-949A-7353310BC436}" srcOrd="2" destOrd="0" presId="urn:microsoft.com/office/officeart/2005/8/layout/orgChart1"/>
    <dgm:cxn modelId="{4D5A32F6-A93F-4FE5-A1CB-85E13C506696}" type="presParOf" srcId="{2B588FE7-E926-45C9-BD76-3F78A4183C4D}" destId="{718EEFFA-0DB9-4DCD-95D9-4B5010F9F047}" srcOrd="2" destOrd="0" presId="urn:microsoft.com/office/officeart/2005/8/layout/orgChart1"/>
    <dgm:cxn modelId="{4FFD7A28-4AB2-4426-8F5A-745F3C0B6B46}" type="presParOf" srcId="{2B588FE7-E926-45C9-BD76-3F78A4183C4D}" destId="{4562CCAF-E8AF-4541-B697-FAF2BAB68D43}" srcOrd="3" destOrd="0" presId="urn:microsoft.com/office/officeart/2005/8/layout/orgChart1"/>
    <dgm:cxn modelId="{2DFB2BB1-CBBF-4A1A-841D-680096347F24}" type="presParOf" srcId="{4562CCAF-E8AF-4541-B697-FAF2BAB68D43}" destId="{9C144F24-3659-4CAF-95A0-87D24BE77F9D}" srcOrd="0" destOrd="0" presId="urn:microsoft.com/office/officeart/2005/8/layout/orgChart1"/>
    <dgm:cxn modelId="{D8053747-A7F3-4744-B742-F9526B30497C}" type="presParOf" srcId="{9C144F24-3659-4CAF-95A0-87D24BE77F9D}" destId="{0FD4C18F-9CDC-44A3-96C6-1C56ED8F041D}" srcOrd="0" destOrd="0" presId="urn:microsoft.com/office/officeart/2005/8/layout/orgChart1"/>
    <dgm:cxn modelId="{AF489D9D-1179-4DE6-A783-941DA621A777}" type="presParOf" srcId="{9C144F24-3659-4CAF-95A0-87D24BE77F9D}" destId="{0F477ADB-048F-4591-B50A-B7E0E488E458}" srcOrd="1" destOrd="0" presId="urn:microsoft.com/office/officeart/2005/8/layout/orgChart1"/>
    <dgm:cxn modelId="{E6702CAF-8A13-4A9A-B83C-95262977DFE7}" type="presParOf" srcId="{4562CCAF-E8AF-4541-B697-FAF2BAB68D43}" destId="{3303246C-89F3-4473-8487-733A3AA98143}" srcOrd="1" destOrd="0" presId="urn:microsoft.com/office/officeart/2005/8/layout/orgChart1"/>
    <dgm:cxn modelId="{EF04ACA5-EA41-43F7-8E81-CC5DDF3DC07C}" type="presParOf" srcId="{4562CCAF-E8AF-4541-B697-FAF2BAB68D43}" destId="{D8552698-77F3-4B0F-A76C-353BD3090C1D}" srcOrd="2" destOrd="0" presId="urn:microsoft.com/office/officeart/2005/8/layout/orgChart1"/>
    <dgm:cxn modelId="{E1464805-40B2-4DC1-8EA4-4D0AB0F03689}" type="presParOf" srcId="{2B588FE7-E926-45C9-BD76-3F78A4183C4D}" destId="{489C2410-409D-4A24-9BBF-30FCED1CF9D5}" srcOrd="4" destOrd="0" presId="urn:microsoft.com/office/officeart/2005/8/layout/orgChart1"/>
    <dgm:cxn modelId="{7F507279-2C69-47E1-8591-5AC52462AE3A}" type="presParOf" srcId="{2B588FE7-E926-45C9-BD76-3F78A4183C4D}" destId="{73710FAC-411B-4171-9F19-B0C5ED041671}" srcOrd="5" destOrd="0" presId="urn:microsoft.com/office/officeart/2005/8/layout/orgChart1"/>
    <dgm:cxn modelId="{22373172-A56B-4C6A-86C3-0D99F9E6F480}" type="presParOf" srcId="{73710FAC-411B-4171-9F19-B0C5ED041671}" destId="{084C45EB-9FBF-461F-8C0C-F807331CCB02}" srcOrd="0" destOrd="0" presId="urn:microsoft.com/office/officeart/2005/8/layout/orgChart1"/>
    <dgm:cxn modelId="{174E37B1-7E63-4063-AB87-F0BDB7C49B0F}" type="presParOf" srcId="{084C45EB-9FBF-461F-8C0C-F807331CCB02}" destId="{FE2078F3-C2F2-4C00-AA96-627B674F2D0D}" srcOrd="0" destOrd="0" presId="urn:microsoft.com/office/officeart/2005/8/layout/orgChart1"/>
    <dgm:cxn modelId="{436DB3EE-0DDA-4472-B873-A23321523A1C}" type="presParOf" srcId="{084C45EB-9FBF-461F-8C0C-F807331CCB02}" destId="{D237A747-6E9A-48D1-BE2C-1C1F42376551}" srcOrd="1" destOrd="0" presId="urn:microsoft.com/office/officeart/2005/8/layout/orgChart1"/>
    <dgm:cxn modelId="{D2D38E4B-1269-45AA-91C4-6CFC63942BA9}" type="presParOf" srcId="{73710FAC-411B-4171-9F19-B0C5ED041671}" destId="{CD895902-013E-4E35-B285-5F9F72409B93}" srcOrd="1" destOrd="0" presId="urn:microsoft.com/office/officeart/2005/8/layout/orgChart1"/>
    <dgm:cxn modelId="{9A0683C2-E228-4CF7-87D7-F749347CB58A}" type="presParOf" srcId="{73710FAC-411B-4171-9F19-B0C5ED041671}" destId="{1DE5F519-465C-4E7E-89F2-5DDCFE63D013}" srcOrd="2" destOrd="0" presId="urn:microsoft.com/office/officeart/2005/8/layout/orgChart1"/>
    <dgm:cxn modelId="{CD7A5513-AFC6-45FC-AF5A-5F1BA383C586}" type="presParOf" srcId="{2B588FE7-E926-45C9-BD76-3F78A4183C4D}" destId="{61BC6A85-9512-4BC1-B129-494ADEA9C312}" srcOrd="6" destOrd="0" presId="urn:microsoft.com/office/officeart/2005/8/layout/orgChart1"/>
    <dgm:cxn modelId="{F934EEF7-030B-4C12-B5F0-EB5D8BD9F666}" type="presParOf" srcId="{2B588FE7-E926-45C9-BD76-3F78A4183C4D}" destId="{0C33C0E1-AF42-4F42-8116-CD9CB9E1DE32}" srcOrd="7" destOrd="0" presId="urn:microsoft.com/office/officeart/2005/8/layout/orgChart1"/>
    <dgm:cxn modelId="{3758C38E-5FCA-442B-A7E2-E98AC9E3D991}" type="presParOf" srcId="{0C33C0E1-AF42-4F42-8116-CD9CB9E1DE32}" destId="{4BDA9478-3F90-41BD-85CA-8558D3F92FAD}" srcOrd="0" destOrd="0" presId="urn:microsoft.com/office/officeart/2005/8/layout/orgChart1"/>
    <dgm:cxn modelId="{132A0326-CDDD-4EF8-A7D2-5CE3132C7B6A}" type="presParOf" srcId="{4BDA9478-3F90-41BD-85CA-8558D3F92FAD}" destId="{37DC5149-D007-4E35-B103-8671B81D0DA5}" srcOrd="0" destOrd="0" presId="urn:microsoft.com/office/officeart/2005/8/layout/orgChart1"/>
    <dgm:cxn modelId="{A489E840-ED95-4779-AFE4-87B0DA9C21C9}" type="presParOf" srcId="{4BDA9478-3F90-41BD-85CA-8558D3F92FAD}" destId="{A922934B-2664-4E4D-BACC-32D4E0693F86}" srcOrd="1" destOrd="0" presId="urn:microsoft.com/office/officeart/2005/8/layout/orgChart1"/>
    <dgm:cxn modelId="{FA127559-A2A5-4225-81D4-EAD909F0FE69}" type="presParOf" srcId="{0C33C0E1-AF42-4F42-8116-CD9CB9E1DE32}" destId="{CBB38CE0-8840-46F6-9778-15806516A17E}" srcOrd="1" destOrd="0" presId="urn:microsoft.com/office/officeart/2005/8/layout/orgChart1"/>
    <dgm:cxn modelId="{C67CDE2C-6920-48B6-974B-F047129579B4}" type="presParOf" srcId="{0C33C0E1-AF42-4F42-8116-CD9CB9E1DE32}" destId="{6B9671A1-44C4-4786-97E8-B18CCC416FBD}" srcOrd="2" destOrd="0" presId="urn:microsoft.com/office/officeart/2005/8/layout/orgChart1"/>
    <dgm:cxn modelId="{DD07D2C2-917B-41CC-818C-8B59A7966A19}" type="presParOf" srcId="{2B588FE7-E926-45C9-BD76-3F78A4183C4D}" destId="{08605DA1-6BB6-4837-9BE7-21FD7365D8DD}" srcOrd="8" destOrd="0" presId="urn:microsoft.com/office/officeart/2005/8/layout/orgChart1"/>
    <dgm:cxn modelId="{F61C32C6-FF3C-42E5-8D2F-5E5F49F10F2B}" type="presParOf" srcId="{2B588FE7-E926-45C9-BD76-3F78A4183C4D}" destId="{65E12276-468F-4613-96D0-DF3E0C46A0CA}" srcOrd="9" destOrd="0" presId="urn:microsoft.com/office/officeart/2005/8/layout/orgChart1"/>
    <dgm:cxn modelId="{0374C16A-3767-4A04-9CA7-DF40DF5DAE6B}" type="presParOf" srcId="{65E12276-468F-4613-96D0-DF3E0C46A0CA}" destId="{6FC6A540-2BE3-413C-A164-A1823D64AEC2}" srcOrd="0" destOrd="0" presId="urn:microsoft.com/office/officeart/2005/8/layout/orgChart1"/>
    <dgm:cxn modelId="{BE77818B-59A4-4D26-86FF-2F4EE92C7397}" type="presParOf" srcId="{6FC6A540-2BE3-413C-A164-A1823D64AEC2}" destId="{3A370897-A920-4B93-98B6-5F53317DEDC1}" srcOrd="0" destOrd="0" presId="urn:microsoft.com/office/officeart/2005/8/layout/orgChart1"/>
    <dgm:cxn modelId="{375B1A8E-BAA2-449A-922C-94856A2C4097}" type="presParOf" srcId="{6FC6A540-2BE3-413C-A164-A1823D64AEC2}" destId="{7F391F4E-853E-4BBE-ABCF-78F9E6410567}" srcOrd="1" destOrd="0" presId="urn:microsoft.com/office/officeart/2005/8/layout/orgChart1"/>
    <dgm:cxn modelId="{7CAB98B7-D768-4618-9E45-7F27B11EBB88}" type="presParOf" srcId="{65E12276-468F-4613-96D0-DF3E0C46A0CA}" destId="{CB970E6F-A3AD-4AEE-95A0-737A8ACFF1FD}" srcOrd="1" destOrd="0" presId="urn:microsoft.com/office/officeart/2005/8/layout/orgChart1"/>
    <dgm:cxn modelId="{9C1A4DC7-8DBB-4BA8-90AF-C343BDC26F12}" type="presParOf" srcId="{65E12276-468F-4613-96D0-DF3E0C46A0CA}" destId="{A0B5AA89-CF5C-4CE7-B380-FCD86543317D}" srcOrd="2" destOrd="0" presId="urn:microsoft.com/office/officeart/2005/8/layout/orgChart1"/>
    <dgm:cxn modelId="{DC5CAF59-36A4-4C18-8511-8F7851CBAB76}" type="presParOf" srcId="{4567D40A-ABB7-4B93-BF74-11DF9ABD239C}" destId="{CE1EB913-B970-45CC-A7E6-D5DE4E8D860A}"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605DA1-6BB6-4837-9BE7-21FD7365D8DD}">
      <dsp:nvSpPr>
        <dsp:cNvPr id="0" name=""/>
        <dsp:cNvSpPr/>
      </dsp:nvSpPr>
      <dsp:spPr>
        <a:xfrm>
          <a:off x="4835321" y="2125108"/>
          <a:ext cx="4006670" cy="347686"/>
        </a:xfrm>
        <a:custGeom>
          <a:avLst/>
          <a:gdLst/>
          <a:ahLst/>
          <a:cxnLst/>
          <a:rect l="0" t="0" r="0" b="0"/>
          <a:pathLst>
            <a:path>
              <a:moveTo>
                <a:pt x="0" y="0"/>
              </a:moveTo>
              <a:lnTo>
                <a:pt x="0" y="173843"/>
              </a:lnTo>
              <a:lnTo>
                <a:pt x="4006670" y="173843"/>
              </a:lnTo>
              <a:lnTo>
                <a:pt x="4006670" y="347686"/>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1BC6A85-9512-4BC1-B129-494ADEA9C312}">
      <dsp:nvSpPr>
        <dsp:cNvPr id="0" name=""/>
        <dsp:cNvSpPr/>
      </dsp:nvSpPr>
      <dsp:spPr>
        <a:xfrm>
          <a:off x="4835321" y="2125108"/>
          <a:ext cx="2003335" cy="347686"/>
        </a:xfrm>
        <a:custGeom>
          <a:avLst/>
          <a:gdLst/>
          <a:ahLst/>
          <a:cxnLst/>
          <a:rect l="0" t="0" r="0" b="0"/>
          <a:pathLst>
            <a:path>
              <a:moveTo>
                <a:pt x="0" y="0"/>
              </a:moveTo>
              <a:lnTo>
                <a:pt x="0" y="173843"/>
              </a:lnTo>
              <a:lnTo>
                <a:pt x="2003335" y="173843"/>
              </a:lnTo>
              <a:lnTo>
                <a:pt x="2003335" y="347686"/>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89C2410-409D-4A24-9BBF-30FCED1CF9D5}">
      <dsp:nvSpPr>
        <dsp:cNvPr id="0" name=""/>
        <dsp:cNvSpPr/>
      </dsp:nvSpPr>
      <dsp:spPr>
        <a:xfrm>
          <a:off x="4789601" y="2125108"/>
          <a:ext cx="91440" cy="347686"/>
        </a:xfrm>
        <a:custGeom>
          <a:avLst/>
          <a:gdLst/>
          <a:ahLst/>
          <a:cxnLst/>
          <a:rect l="0" t="0" r="0" b="0"/>
          <a:pathLst>
            <a:path>
              <a:moveTo>
                <a:pt x="45720" y="0"/>
              </a:moveTo>
              <a:lnTo>
                <a:pt x="45720" y="347686"/>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18EEFFA-0DB9-4DCD-95D9-4B5010F9F047}">
      <dsp:nvSpPr>
        <dsp:cNvPr id="0" name=""/>
        <dsp:cNvSpPr/>
      </dsp:nvSpPr>
      <dsp:spPr>
        <a:xfrm>
          <a:off x="2831985" y="2125108"/>
          <a:ext cx="2003335" cy="347686"/>
        </a:xfrm>
        <a:custGeom>
          <a:avLst/>
          <a:gdLst/>
          <a:ahLst/>
          <a:cxnLst/>
          <a:rect l="0" t="0" r="0" b="0"/>
          <a:pathLst>
            <a:path>
              <a:moveTo>
                <a:pt x="2003335" y="0"/>
              </a:moveTo>
              <a:lnTo>
                <a:pt x="2003335" y="173843"/>
              </a:lnTo>
              <a:lnTo>
                <a:pt x="0" y="173843"/>
              </a:lnTo>
              <a:lnTo>
                <a:pt x="0" y="347686"/>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64F2F2A-0EF9-43B8-A1C7-FB7394391D7B}">
      <dsp:nvSpPr>
        <dsp:cNvPr id="0" name=""/>
        <dsp:cNvSpPr/>
      </dsp:nvSpPr>
      <dsp:spPr>
        <a:xfrm>
          <a:off x="166391" y="3300618"/>
          <a:ext cx="248347" cy="761598"/>
        </a:xfrm>
        <a:custGeom>
          <a:avLst/>
          <a:gdLst/>
          <a:ahLst/>
          <a:cxnLst/>
          <a:rect l="0" t="0" r="0" b="0"/>
          <a:pathLst>
            <a:path>
              <a:moveTo>
                <a:pt x="0" y="0"/>
              </a:moveTo>
              <a:lnTo>
                <a:pt x="0" y="761598"/>
              </a:lnTo>
              <a:lnTo>
                <a:pt x="248347" y="761598"/>
              </a:lnTo>
            </a:path>
          </a:pathLst>
        </a:custGeom>
        <a:noFill/>
        <a:ln w="12700" cap="flat" cmpd="sng" algn="ctr">
          <a:solidFill>
            <a:schemeClr val="accent5">
              <a:tint val="7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0760C00-00B8-490A-96A0-EDFD272946FC}">
      <dsp:nvSpPr>
        <dsp:cNvPr id="0" name=""/>
        <dsp:cNvSpPr/>
      </dsp:nvSpPr>
      <dsp:spPr>
        <a:xfrm>
          <a:off x="828650" y="2125108"/>
          <a:ext cx="4006670" cy="347686"/>
        </a:xfrm>
        <a:custGeom>
          <a:avLst/>
          <a:gdLst/>
          <a:ahLst/>
          <a:cxnLst/>
          <a:rect l="0" t="0" r="0" b="0"/>
          <a:pathLst>
            <a:path>
              <a:moveTo>
                <a:pt x="4006670" y="0"/>
              </a:moveTo>
              <a:lnTo>
                <a:pt x="4006670" y="173843"/>
              </a:lnTo>
              <a:lnTo>
                <a:pt x="0" y="173843"/>
              </a:lnTo>
              <a:lnTo>
                <a:pt x="0" y="347686"/>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3AA07AB-5D12-4327-A326-1FF602C0429F}">
      <dsp:nvSpPr>
        <dsp:cNvPr id="0" name=""/>
        <dsp:cNvSpPr/>
      </dsp:nvSpPr>
      <dsp:spPr>
        <a:xfrm>
          <a:off x="4007496" y="1297283"/>
          <a:ext cx="1655648" cy="827824"/>
        </a:xfrm>
        <a:prstGeom prst="rect">
          <a:avLst/>
        </a:prstGeom>
        <a:gradFill rotWithShape="0">
          <a:gsLst>
            <a:gs pos="0">
              <a:schemeClr val="accent5">
                <a:shade val="60000"/>
                <a:hueOff val="0"/>
                <a:satOff val="0"/>
                <a:lumOff val="0"/>
                <a:alphaOff val="0"/>
                <a:satMod val="103000"/>
                <a:lumMod val="102000"/>
                <a:tint val="94000"/>
              </a:schemeClr>
            </a:gs>
            <a:gs pos="50000">
              <a:schemeClr val="accent5">
                <a:shade val="60000"/>
                <a:hueOff val="0"/>
                <a:satOff val="0"/>
                <a:lumOff val="0"/>
                <a:alphaOff val="0"/>
                <a:satMod val="110000"/>
                <a:lumMod val="100000"/>
                <a:shade val="100000"/>
              </a:schemeClr>
            </a:gs>
            <a:gs pos="100000">
              <a:schemeClr val="accent5">
                <a:shade val="6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Quality Accurate CTE Data</a:t>
          </a:r>
        </a:p>
      </dsp:txBody>
      <dsp:txXfrm>
        <a:off x="4007496" y="1297283"/>
        <a:ext cx="1655648" cy="827824"/>
      </dsp:txXfrm>
    </dsp:sp>
    <dsp:sp modelId="{871543B9-A212-4554-B0AD-B7B608400224}">
      <dsp:nvSpPr>
        <dsp:cNvPr id="0" name=""/>
        <dsp:cNvSpPr/>
      </dsp:nvSpPr>
      <dsp:spPr>
        <a:xfrm>
          <a:off x="826" y="2472794"/>
          <a:ext cx="1655648" cy="827824"/>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PIMS Admin</a:t>
          </a:r>
        </a:p>
      </dsp:txBody>
      <dsp:txXfrm>
        <a:off x="826" y="2472794"/>
        <a:ext cx="1655648" cy="827824"/>
      </dsp:txXfrm>
    </dsp:sp>
    <dsp:sp modelId="{ABDC73F4-B938-4D1F-8E19-FAA5103EBE18}">
      <dsp:nvSpPr>
        <dsp:cNvPr id="0" name=""/>
        <dsp:cNvSpPr/>
      </dsp:nvSpPr>
      <dsp:spPr>
        <a:xfrm>
          <a:off x="414738" y="3648304"/>
          <a:ext cx="1655648" cy="827824"/>
        </a:xfrm>
        <a:prstGeom prst="rect">
          <a:avLst/>
        </a:prstGeom>
        <a:gradFill rotWithShape="0">
          <a:gsLst>
            <a:gs pos="0">
              <a:schemeClr val="accent5">
                <a:tint val="99000"/>
                <a:hueOff val="0"/>
                <a:satOff val="0"/>
                <a:lumOff val="0"/>
                <a:alphaOff val="0"/>
                <a:satMod val="103000"/>
                <a:lumMod val="102000"/>
                <a:tint val="94000"/>
              </a:schemeClr>
            </a:gs>
            <a:gs pos="50000">
              <a:schemeClr val="accent5">
                <a:tint val="99000"/>
                <a:hueOff val="0"/>
                <a:satOff val="0"/>
                <a:lumOff val="0"/>
                <a:alphaOff val="0"/>
                <a:satMod val="110000"/>
                <a:lumMod val="100000"/>
                <a:shade val="100000"/>
              </a:schemeClr>
            </a:gs>
            <a:gs pos="100000">
              <a:schemeClr val="accent5">
                <a:tint val="99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Sending LEAs</a:t>
          </a:r>
        </a:p>
      </dsp:txBody>
      <dsp:txXfrm>
        <a:off x="414738" y="3648304"/>
        <a:ext cx="1655648" cy="827824"/>
      </dsp:txXfrm>
    </dsp:sp>
    <dsp:sp modelId="{0FD4C18F-9CDC-44A3-96C6-1C56ED8F041D}">
      <dsp:nvSpPr>
        <dsp:cNvPr id="0" name=""/>
        <dsp:cNvSpPr/>
      </dsp:nvSpPr>
      <dsp:spPr>
        <a:xfrm>
          <a:off x="2004161" y="2472794"/>
          <a:ext cx="1655648" cy="827824"/>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Business Office</a:t>
          </a:r>
        </a:p>
      </dsp:txBody>
      <dsp:txXfrm>
        <a:off x="2004161" y="2472794"/>
        <a:ext cx="1655648" cy="827824"/>
      </dsp:txXfrm>
    </dsp:sp>
    <dsp:sp modelId="{FE2078F3-C2F2-4C00-AA96-627B674F2D0D}">
      <dsp:nvSpPr>
        <dsp:cNvPr id="0" name=""/>
        <dsp:cNvSpPr/>
      </dsp:nvSpPr>
      <dsp:spPr>
        <a:xfrm>
          <a:off x="4007496" y="2472794"/>
          <a:ext cx="1655648" cy="827824"/>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Admin Team</a:t>
          </a:r>
        </a:p>
      </dsp:txBody>
      <dsp:txXfrm>
        <a:off x="4007496" y="2472794"/>
        <a:ext cx="1655648" cy="827824"/>
      </dsp:txXfrm>
    </dsp:sp>
    <dsp:sp modelId="{37DC5149-D007-4E35-B103-8671B81D0DA5}">
      <dsp:nvSpPr>
        <dsp:cNvPr id="0" name=""/>
        <dsp:cNvSpPr/>
      </dsp:nvSpPr>
      <dsp:spPr>
        <a:xfrm>
          <a:off x="6010831" y="2472794"/>
          <a:ext cx="1655648" cy="827824"/>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Program Directors</a:t>
          </a:r>
        </a:p>
      </dsp:txBody>
      <dsp:txXfrm>
        <a:off x="6010831" y="2472794"/>
        <a:ext cx="1655648" cy="827824"/>
      </dsp:txXfrm>
    </dsp:sp>
    <dsp:sp modelId="{3A370897-A920-4B93-98B6-5F53317DEDC1}">
      <dsp:nvSpPr>
        <dsp:cNvPr id="0" name=""/>
        <dsp:cNvSpPr/>
      </dsp:nvSpPr>
      <dsp:spPr>
        <a:xfrm>
          <a:off x="8014166" y="2472794"/>
          <a:ext cx="1655648" cy="827824"/>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CTE Teachers</a:t>
          </a:r>
        </a:p>
      </dsp:txBody>
      <dsp:txXfrm>
        <a:off x="8014166" y="2472794"/>
        <a:ext cx="1655648" cy="82782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69920" cy="481728"/>
          </a:xfrm>
          <a:prstGeom prst="rect">
            <a:avLst/>
          </a:prstGeom>
        </p:spPr>
        <p:txBody>
          <a:bodyPr vert="horz" lIns="96650" tIns="48325" rIns="96650" bIns="48325" rtlCol="0"/>
          <a:lstStyle>
            <a:lvl1pPr algn="l">
              <a:defRPr sz="1200"/>
            </a:lvl1pPr>
          </a:lstStyle>
          <a:p>
            <a:endParaRPr lang="en-US" dirty="0"/>
          </a:p>
        </p:txBody>
      </p:sp>
      <p:sp>
        <p:nvSpPr>
          <p:cNvPr id="3" name="Date Placeholder 2"/>
          <p:cNvSpPr>
            <a:spLocks noGrp="1"/>
          </p:cNvSpPr>
          <p:nvPr>
            <p:ph type="dt" idx="1"/>
          </p:nvPr>
        </p:nvSpPr>
        <p:spPr>
          <a:xfrm>
            <a:off x="4143589" y="0"/>
            <a:ext cx="3169920" cy="481728"/>
          </a:xfrm>
          <a:prstGeom prst="rect">
            <a:avLst/>
          </a:prstGeom>
        </p:spPr>
        <p:txBody>
          <a:bodyPr vert="horz" lIns="96650" tIns="48325" rIns="96650" bIns="48325" rtlCol="0"/>
          <a:lstStyle>
            <a:lvl1pPr algn="r">
              <a:defRPr sz="1200"/>
            </a:lvl1pPr>
          </a:lstStyle>
          <a:p>
            <a:fld id="{4BD94993-336E-4449-87F7-E5B567E39011}" type="datetimeFigureOut">
              <a:rPr lang="en-US" smtClean="0"/>
              <a:t>5/1/2026</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0" tIns="48325" rIns="96650" bIns="48325" rtlCol="0" anchor="ctr"/>
          <a:lstStyle/>
          <a:p>
            <a:endParaRPr lang="en-US" dirty="0"/>
          </a:p>
        </p:txBody>
      </p:sp>
      <p:sp>
        <p:nvSpPr>
          <p:cNvPr id="5" name="Notes Placeholder 4"/>
          <p:cNvSpPr>
            <a:spLocks noGrp="1"/>
          </p:cNvSpPr>
          <p:nvPr>
            <p:ph type="body" sz="quarter" idx="3"/>
          </p:nvPr>
        </p:nvSpPr>
        <p:spPr>
          <a:xfrm>
            <a:off x="731520" y="4620579"/>
            <a:ext cx="5852160" cy="3780473"/>
          </a:xfrm>
          <a:prstGeom prst="rect">
            <a:avLst/>
          </a:prstGeom>
        </p:spPr>
        <p:txBody>
          <a:bodyPr vert="horz" lIns="96650" tIns="48325" rIns="96650" bIns="48325"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9119476"/>
            <a:ext cx="3169920" cy="481727"/>
          </a:xfrm>
          <a:prstGeom prst="rect">
            <a:avLst/>
          </a:prstGeom>
        </p:spPr>
        <p:txBody>
          <a:bodyPr vert="horz" lIns="96650" tIns="48325" rIns="96650" bIns="4832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9" y="9119476"/>
            <a:ext cx="3169920" cy="481727"/>
          </a:xfrm>
          <a:prstGeom prst="rect">
            <a:avLst/>
          </a:prstGeom>
        </p:spPr>
        <p:txBody>
          <a:bodyPr vert="horz" lIns="96650" tIns="48325" rIns="96650" bIns="48325" rtlCol="0" anchor="b"/>
          <a:lstStyle>
            <a:lvl1pPr algn="r">
              <a:defRPr sz="1200"/>
            </a:lvl1pPr>
          </a:lstStyle>
          <a:p>
            <a:fld id="{5B012C48-CBE3-4456-858D-2A38C9D9ED43}" type="slidenum">
              <a:rPr lang="en-US" smtClean="0"/>
              <a:t>‹#›</a:t>
            </a:fld>
            <a:endParaRPr lang="en-US" dirty="0"/>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3" Type="http://schemas.openxmlformats.org/officeDocument/2006/relationships/hyperlink" Target="https://www.pa.gov/agencies/education/programs-and-services/instruction/career-and-technical-education/industry-recognized-credentials-for-career-and-technical-education-programs/process-for-requesting-new-industry-credentials" TargetMode="External"/><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3" Type="http://schemas.openxmlformats.org/officeDocument/2006/relationships/hyperlink" Target="mailto:RA-EDACSSubmission@pa.gov" TargetMode="External"/><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3" Type="http://schemas.openxmlformats.org/officeDocument/2006/relationships/hyperlink" Target="mailto:ra-catsdata@pa.gov" TargetMode="External"/><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Hello. My name is Stacey McCreary, and I am with the Pennsylvania Department of Education’s Data Quality Office. Welcome to our presentation on the Secondary CTE Submission. This presentation will review all the requirements for the C4 Secondary submission requirements.  Please note there is a separate video that addresses the C4 Adult Collection.</a:t>
            </a:r>
            <a:endParaRPr lang="en-US"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dirty="0"/>
          </a:p>
        </p:txBody>
      </p:sp>
    </p:spTree>
    <p:extLst>
      <p:ext uri="{BB962C8B-B14F-4D97-AF65-F5344CB8AC3E}">
        <p14:creationId xmlns:p14="http://schemas.microsoft.com/office/powerpoint/2010/main" val="864346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5614E-30A8-DB12-787D-BAB937A03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ADC841-B930-ECB7-5063-859A8284396B}"/>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0C5B0919-868D-8169-8C36-B152ED50DA91}"/>
              </a:ext>
            </a:extLst>
          </p:cNvPr>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One last item to cover before we jump into the templates…is Program Information for your LEA.</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All CTE Program information is kept in FRCPP. The Future Ready Comprehensive Planning Portal.</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Once logged in, go to Reports in the top Right Corner.  Select the CATS System.  This opens to your programs.  Highlighted in yellow are the common areas you need to review for information needed to submit the C4 CTE Collection.  Those include Labor Market Analysis, Scope and Sequence, Credentials, and Apprenticeship.</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As a PIMS Admin, you should have read only access to FRCPP.</a:t>
            </a:r>
          </a:p>
        </p:txBody>
      </p:sp>
      <p:sp>
        <p:nvSpPr>
          <p:cNvPr id="4" name="Slide Number Placeholder 3">
            <a:extLst>
              <a:ext uri="{FF2B5EF4-FFF2-40B4-BE49-F238E27FC236}">
                <a16:creationId xmlns:a16="http://schemas.microsoft.com/office/drawing/2014/main" id="{2A451068-C48E-F756-5A15-517F5F1C488D}"/>
              </a:ext>
            </a:extLst>
          </p:cNvPr>
          <p:cNvSpPr>
            <a:spLocks noGrp="1"/>
          </p:cNvSpPr>
          <p:nvPr>
            <p:ph type="sldNum" sz="quarter" idx="5"/>
          </p:nvPr>
        </p:nvSpPr>
        <p:spPr/>
        <p:txBody>
          <a:bodyPr/>
          <a:lstStyle/>
          <a:p>
            <a:fld id="{5B012C48-CBE3-4456-858D-2A38C9D9ED43}" type="slidenum">
              <a:rPr lang="en-US" smtClean="0"/>
              <a:t>10</a:t>
            </a:fld>
            <a:endParaRPr lang="en-US" dirty="0"/>
          </a:p>
        </p:txBody>
      </p:sp>
    </p:spTree>
    <p:extLst>
      <p:ext uri="{BB962C8B-B14F-4D97-AF65-F5344CB8AC3E}">
        <p14:creationId xmlns:p14="http://schemas.microsoft.com/office/powerpoint/2010/main" val="1500688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8263">
              <a:defRPr/>
            </a:pPr>
            <a:r>
              <a:rPr lang="en-US" dirty="0">
                <a:latin typeface="Arial" panose="020B0604020202020204" pitchFamily="34" charset="0"/>
                <a:ea typeface="Aptos" panose="020B0004020202020204" pitchFamily="34" charset="0"/>
                <a:cs typeface="Times New Roman" panose="02020603050405020304" pitchFamily="18" charset="0"/>
              </a:rPr>
              <a:t>Let’s do a deep dive on the Student/Student Snapshot Template.</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11</a:t>
            </a:fld>
            <a:endParaRPr lang="en-US" dirty="0"/>
          </a:p>
        </p:txBody>
      </p:sp>
    </p:spTree>
    <p:extLst>
      <p:ext uri="{BB962C8B-B14F-4D97-AF65-F5344CB8AC3E}">
        <p14:creationId xmlns:p14="http://schemas.microsoft.com/office/powerpoint/2010/main" val="3780312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The following slides are dedicated to the student template and some of the important fields within that template.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Submitting AUN, field 1, is the 9-digit AUN or Administrative Unit Number assigned to your LEA by PDE.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School Number, field 2, would be the PDE-assigned code used to identify your specific school location.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School year date, field 3, will have a default value of 2026-06-30.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PASecureID, Field 4, is the unique 10-digit PASecureID that every student has been assigned.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Grade Level, Field 10, would be a 3-digit code to identify the student’s grade level.   All individual Secondary CTE programs are geared to serve students through grade 12 and depending on the specific documented approved secondary CTE program scope and sequence may be geared to start serving students as early as grade 009.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Birth Date of the student, field 14, would be entered in the same way as field 3, 4-digit year, 2-digit month and 2-digit day.</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Gender of student, field 15, would have 1 of 2 valid values – M or F.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62583">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Race / Ethnicity, Field 27, the valid values are listed in the Sample/Valid Values Column.   There are 7 selections.  If a student identifies him or herself as Hispanic, use Value 4.  Use remaining 6 codes as appropriate for non-Hispanic students.   More information about race/ethnicity can be found in the PIMS Manual Volume 1 page 14.</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62583">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The name and address fields constitute 9 fields in the Student Template.  These numbers are listed on the slide.  They are self-explanatory, but I just want to mention that field 19, the state codes, can be found in Appendix D of Volume 2 of the PIMS User Manual.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It is very important and necessary to have the name and address information submitted in PIMS.  We need it for the annual CTE Secondary and Adult Student follow-up survey communication effort to capture placement information for federally required Perkins Performance Indicators</a:t>
            </a:r>
            <a:r>
              <a:rPr lang="en-US" sz="1900" dirty="0">
                <a:latin typeface="Arial" panose="020B0604020202020204" pitchFamily="34" charset="0"/>
                <a:ea typeface="Times New Roman" panose="02020603050405020304" pitchFamily="18"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12</a:t>
            </a:fld>
            <a:endParaRPr lang="en-US" dirty="0"/>
          </a:p>
        </p:txBody>
      </p:sp>
    </p:spTree>
    <p:extLst>
      <p:ext uri="{BB962C8B-B14F-4D97-AF65-F5344CB8AC3E}">
        <p14:creationId xmlns:p14="http://schemas.microsoft.com/office/powerpoint/2010/main" val="10132312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kern="0" dirty="0">
                <a:latin typeface="Arial" panose="020B0604020202020204" pitchFamily="34" charset="0"/>
                <a:ea typeface="Times New Roman" panose="02020603050405020304" pitchFamily="18" charset="0"/>
                <a:cs typeface="Times New Roman" panose="02020603050405020304" pitchFamily="18" charset="0"/>
              </a:rPr>
              <a:t>The next slide related to the Student Template identifies the fields used for federally mandated Perkins Special Population Sub-Group Identification.  There are ten fields.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kern="0"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Times New Roman" panose="02020603050405020304" pitchFamily="18" charset="0"/>
              </a:rPr>
              <a:t>Special Education, field #38. Valid values are Y – Yes, has IEP, E – Exited IEP and transferred to Regular Ed this school year, or N, student has had no IEP.</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62583">
              <a:lnSpc>
                <a:spcPct val="115000"/>
              </a:lnSpc>
              <a:spcAft>
                <a:spcPts val="821"/>
              </a:spcAft>
            </a:pPr>
            <a:r>
              <a:rPr lang="en-US" b="1" kern="0"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Times New Roman" panose="02020603050405020304" pitchFamily="18" charset="0"/>
              </a:rPr>
              <a:t>EL Status, Field # 41, English Learner Status. Students coded as “01” and “06” codes are used to identify the students for the CTE EL subgroup statistics needed for Perkins reporting.  Students coded with the “01” and “06” are considered “current EL students.”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Times New Roman" panose="02020603050405020304" pitchFamily="18" charset="0"/>
              </a:rPr>
              <a:t>504 Plan, field 70, the valid values are Y, N or blank.  For this field you may simply make sure all students who have a Section 504 service agreement in place are coded as “Y”.  Either use code “N” or leave the field blank for the remaining students who do not have a section 504 service agreement plan in place.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kern="0"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Times New Roman" panose="02020603050405020304" pitchFamily="18" charset="0"/>
              </a:rPr>
              <a:t>Economic Disadvantaged Status Code, field 88, the valid values are Y and N.  Please note the business rules for further instructions. To calculate statistics for the “economically disadvantaged” sub-group for Perkins we zero in on the students coded as “Yes”.   You may use the most reliable data available for this data element, such as free and reduced lunch data.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62583">
              <a:lnSpc>
                <a:spcPct val="115000"/>
              </a:lnSpc>
              <a:spcAft>
                <a:spcPts val="821"/>
              </a:spcAft>
            </a:pPr>
            <a:r>
              <a:rPr lang="en-US" b="1" kern="0"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Times New Roman" panose="02020603050405020304" pitchFamily="18" charset="0"/>
              </a:rPr>
              <a:t>Student is a Single Parent, Field # 120, the valid values are Y and N. This field to identify students who are single parents according to the definition provided OR unmarried or legally separated female students who are pregnant.  Required for both Adult and Secondary CTE Students.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b="1" kern="0"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Times New Roman" panose="02020603050405020304" pitchFamily="18" charset="0"/>
              </a:rPr>
              <a:t>Out of Workforce Individual (Displaced Homemaker), Field # 166. The valid values are Y and N. This field is primarily more applicable for use within the adult CTE collection; however, very rarely we do see a couple students identified as Displaced Homemaker within the secondary data collection.  PDE suggests that you email the Data Quality Office concerning any secondary students that you believe should be coded as “Yes” for this field so we can verify those cases with you. Required for both Adult and Secondary CTE Students.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kern="0" dirty="0">
                <a:latin typeface="Arial" panose="020B0604020202020204" pitchFamily="34" charset="0"/>
                <a:ea typeface="Times New Roman" panose="02020603050405020304" pitchFamily="18" charset="0"/>
                <a:cs typeface="Times New Roman" panose="02020603050405020304" pitchFamily="18" charset="0"/>
              </a:rPr>
              <a:t> </a:t>
            </a:r>
            <a:endParaRPr lang="en-US" dirty="0">
              <a:latin typeface="Arial" panose="020B0604020202020204" pitchFamily="34" charset="0"/>
              <a:ea typeface="Calibri" panose="020F050202020403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13</a:t>
            </a:fld>
            <a:endParaRPr lang="en-US" dirty="0"/>
          </a:p>
        </p:txBody>
      </p:sp>
    </p:spTree>
    <p:extLst>
      <p:ext uri="{BB962C8B-B14F-4D97-AF65-F5344CB8AC3E}">
        <p14:creationId xmlns:p14="http://schemas.microsoft.com/office/powerpoint/2010/main" val="2791512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Arial" panose="020B0604020202020204" pitchFamily="34" charset="0"/>
              </a:rPr>
              <a:t>Military Family, Field # 207. The valid values are Y and N. This fields indicates whether the student’s parent/guardian is an active duty member of a branch of the United States Armed Forces including Army, Navy, Air Force, Marine Corp, and Coast Guard.  It also includes Full-Time National Guard members. Required for both Adult and Secondary CTE Students.</a:t>
            </a:r>
          </a:p>
          <a:p>
            <a:pPr marL="351849" marR="0" lvl="0" indent="-351849" algn="l" defTabSz="914400" rtl="0" eaLnBrk="1" fontAlgn="auto" latinLnBrk="0" hangingPunct="1">
              <a:lnSpc>
                <a:spcPct val="115000"/>
              </a:lnSpc>
              <a:spcBef>
                <a:spcPts val="0"/>
              </a:spcBef>
              <a:spcAft>
                <a:spcPts val="821"/>
              </a:spcAft>
              <a:buClrTx/>
              <a:buSzTx/>
              <a:buFont typeface="Arial" panose="020B0604020202020204" pitchFamily="34" charset="0"/>
              <a:buChar char="*"/>
              <a:tabLst/>
              <a:defRPr/>
            </a:pPr>
            <a:r>
              <a:rPr lang="en-US" kern="0" dirty="0">
                <a:latin typeface="Arial" panose="020B0604020202020204" pitchFamily="34" charset="0"/>
                <a:ea typeface="Times New Roman" panose="02020603050405020304" pitchFamily="18" charset="0"/>
                <a:cs typeface="Arial" panose="020B0604020202020204" pitchFamily="34" charset="0"/>
              </a:rPr>
              <a:t>Foster Student, Field 209. The valid values are Y and N. This fields indicates whether the student is in “</a:t>
            </a:r>
            <a:r>
              <a:rPr lang="en-US" sz="1200" b="0" i="0" u="none" strike="noStrike" kern="1200" baseline="0" dirty="0">
                <a:solidFill>
                  <a:schemeClr val="tx1"/>
                </a:solidFill>
                <a:latin typeface="Arial" panose="020B0604020202020204" pitchFamily="34" charset="0"/>
                <a:ea typeface="+mn-ea"/>
                <a:cs typeface="Arial" panose="020B0604020202020204" pitchFamily="34" charset="0"/>
              </a:rPr>
              <a:t>Foster care’’ meaning 24-hour substitute care for children placed away from their parents and for whom the agency under title IV–E of the Social Security Act has placement and care responsibility. This should be Y if a student is foster at any point during the current school year. 	</a:t>
            </a:r>
            <a:endParaRPr lang="en-US" kern="100" dirty="0">
              <a:latin typeface="Arial" panose="020B0604020202020204" pitchFamily="34" charset="0"/>
              <a:ea typeface="Aptos" panose="020B0004020202020204" pitchFamily="34" charset="0"/>
              <a:cs typeface="Arial" panose="020B0604020202020204" pitchFamily="34" charset="0"/>
            </a:endParaRPr>
          </a:p>
          <a:p>
            <a:pPr marL="463919">
              <a:lnSpc>
                <a:spcPct val="115000"/>
              </a:lnSpc>
              <a:spcAft>
                <a:spcPts val="821"/>
              </a:spcAft>
            </a:pPr>
            <a:r>
              <a:rPr lang="en-US" kern="0" dirty="0">
                <a:latin typeface="Arial" panose="020B0604020202020204" pitchFamily="34" charset="0"/>
                <a:ea typeface="Times New Roman" panose="02020603050405020304" pitchFamily="18" charset="0"/>
                <a:cs typeface="Arial" panose="020B0604020202020204" pitchFamily="34" charset="0"/>
              </a:rPr>
              <a:t> </a:t>
            </a:r>
            <a:endParaRPr lang="en-US" kern="100" dirty="0">
              <a:latin typeface="Arial" panose="020B0604020202020204" pitchFamily="34" charset="0"/>
              <a:ea typeface="Aptos" panose="020B0004020202020204" pitchFamily="34" charset="0"/>
              <a:cs typeface="Arial" panose="020B0604020202020204" pitchFamily="34"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Arial" panose="020B0604020202020204" pitchFamily="34" charset="0"/>
              </a:rPr>
              <a:t>The following three fields are conditionally required to store a Y or N value for AAP students only. These fields should be coded as N when reporting Secondary CTE Students.: </a:t>
            </a:r>
            <a:endParaRPr lang="en-US" kern="100" dirty="0">
              <a:latin typeface="Arial" panose="020B0604020202020204" pitchFamily="34" charset="0"/>
              <a:ea typeface="Aptos" panose="020B0004020202020204" pitchFamily="34" charset="0"/>
              <a:cs typeface="Arial" panose="020B0604020202020204" pitchFamily="34"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Arial" panose="020B0604020202020204" pitchFamily="34" charset="0"/>
              </a:rPr>
              <a:t>Homeless Student, Field #111</a:t>
            </a:r>
            <a:endParaRPr lang="en-US" kern="100" dirty="0">
              <a:latin typeface="Arial" panose="020B0604020202020204" pitchFamily="34" charset="0"/>
              <a:ea typeface="Aptos" panose="020B0004020202020204" pitchFamily="34" charset="0"/>
              <a:cs typeface="Arial" panose="020B0604020202020204" pitchFamily="34" charset="0"/>
            </a:endParaRPr>
          </a:p>
          <a:p>
            <a:pPr marL="351849" indent="-351849">
              <a:lnSpc>
                <a:spcPct val="115000"/>
              </a:lnSpc>
              <a:spcAft>
                <a:spcPts val="821"/>
              </a:spcAft>
              <a:buFont typeface="Arial" panose="020B0604020202020204" pitchFamily="34" charset="0"/>
              <a:buChar char="*"/>
            </a:pPr>
            <a:r>
              <a:rPr lang="en-US" kern="0" dirty="0">
                <a:latin typeface="Arial" panose="020B0604020202020204" pitchFamily="34" charset="0"/>
                <a:ea typeface="Times New Roman" panose="02020603050405020304" pitchFamily="18" charset="0"/>
                <a:cs typeface="Arial" panose="020B0604020202020204" pitchFamily="34" charset="0"/>
              </a:rPr>
              <a:t>Migrant Student, Field #112</a:t>
            </a:r>
            <a:endParaRPr lang="en-US"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kern="0"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14</a:t>
            </a:fld>
            <a:endParaRPr lang="en-US" dirty="0"/>
          </a:p>
        </p:txBody>
      </p:sp>
    </p:spTree>
    <p:extLst>
      <p:ext uri="{BB962C8B-B14F-4D97-AF65-F5344CB8AC3E}">
        <p14:creationId xmlns:p14="http://schemas.microsoft.com/office/powerpoint/2010/main" val="31796086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The Student Snapshot Template is </a:t>
            </a:r>
            <a:r>
              <a:rPr lang="en-US" dirty="0">
                <a:latin typeface="Arial" panose="020B0604020202020204" pitchFamily="34" charset="0"/>
                <a:ea typeface="Times New Roman" panose="02020603050405020304" pitchFamily="18" charset="0"/>
                <a:cs typeface="Times New Roman" panose="02020603050405020304" pitchFamily="18" charset="0"/>
              </a:rPr>
              <a:t>specifically for June 30, 2026, and should include all career and technical education students who were actively served by your CTE approved programs during the 25-26 school year.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The difference between the Student and Student Snapshot Templates is Field #83, the Snapshot date which is 2026-06-30.</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15</a:t>
            </a:fld>
            <a:endParaRPr lang="en-US" dirty="0"/>
          </a:p>
        </p:txBody>
      </p:sp>
    </p:spTree>
    <p:extLst>
      <p:ext uri="{BB962C8B-B14F-4D97-AF65-F5344CB8AC3E}">
        <p14:creationId xmlns:p14="http://schemas.microsoft.com/office/powerpoint/2010/main" val="40004149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lnSpc>
                <a:spcPct val="150000"/>
              </a:lnSpc>
              <a:spcAft>
                <a:spcPts val="821"/>
              </a:spcAft>
            </a:pPr>
            <a:r>
              <a:rPr lang="en-US" kern="100"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Next, we will look at the School Enrollment Template.  Traditionally, this template is initially uploaded with the Student Template.  </a:t>
            </a:r>
            <a:endParaRPr lang="en-US"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B012C48-CBE3-4456-858D-2A38C9D9ED43}" type="slidenum">
              <a:rPr lang="en-US" smtClean="0"/>
              <a:t>16</a:t>
            </a:fld>
            <a:endParaRPr lang="en-US" dirty="0"/>
          </a:p>
        </p:txBody>
      </p:sp>
    </p:spTree>
    <p:extLst>
      <p:ext uri="{BB962C8B-B14F-4D97-AF65-F5344CB8AC3E}">
        <p14:creationId xmlns:p14="http://schemas.microsoft.com/office/powerpoint/2010/main" val="20653874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The School Enrollment Template records entry and withdrawals for each student.  Best practice – an updated template should be uploaded at the end of the year.  As long as the School Enrollment Templates is up to date in C6, you do not need to upload the template again in C4.</a:t>
            </a:r>
            <a:endParaRPr lang="en-US"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B012C48-CBE3-4456-858D-2A38C9D9ED43}" type="slidenum">
              <a:rPr lang="en-US" smtClean="0"/>
              <a:t>17</a:t>
            </a:fld>
            <a:endParaRPr lang="en-US" dirty="0"/>
          </a:p>
        </p:txBody>
      </p:sp>
    </p:spTree>
    <p:extLst>
      <p:ext uri="{BB962C8B-B14F-4D97-AF65-F5344CB8AC3E}">
        <p14:creationId xmlns:p14="http://schemas.microsoft.com/office/powerpoint/2010/main" val="10910999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Next let’s look at the two templates that are required for the CTE Domain.  The first – CTE Student Fact Template</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18</a:t>
            </a:fld>
            <a:endParaRPr lang="en-US" dirty="0"/>
          </a:p>
        </p:txBody>
      </p:sp>
    </p:spTree>
    <p:extLst>
      <p:ext uri="{BB962C8B-B14F-4D97-AF65-F5344CB8AC3E}">
        <p14:creationId xmlns:p14="http://schemas.microsoft.com/office/powerpoint/2010/main" val="26328197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The first template is required for all students enrolled during the 25-26 School Year in an approved CTE program with a signed PDE 408 or similar form.</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The first three fields in the CTE Student Fact template have the same name and values as noted in the Student template.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Submitting AUN, field 1</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School Year Date, field 2</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PASecureID, field 3.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CIP School Number, Field 4.  This is the 4-digit code for your LEA’s school that owns the CTE approved secondary program.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Student School Number, field 5, must be populated with the same code used in the CIP School Number, field 4.</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Again, as a reminder, the CIP location codes and the student location codes we use in the CTE domain templates need to be and represent the school that owns the approved, secondary program within the CATS program approval system.</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19</a:t>
            </a:fld>
            <a:endParaRPr lang="en-US" dirty="0"/>
          </a:p>
        </p:txBody>
      </p:sp>
    </p:spTree>
    <p:extLst>
      <p:ext uri="{BB962C8B-B14F-4D97-AF65-F5344CB8AC3E}">
        <p14:creationId xmlns:p14="http://schemas.microsoft.com/office/powerpoint/2010/main" val="611882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ea typeface="Aptos" panose="020B0004020202020204" pitchFamily="34" charset="0"/>
                <a:cs typeface="Times New Roman" panose="02020603050405020304" pitchFamily="18" charset="0"/>
              </a:rPr>
              <a:t>For today’s session, we will have a thorough overview of the CTE Secondary Student Data Collection including templates and data elements.  We will review the submission timeline, quality control reports, and collection resources.</a:t>
            </a:r>
            <a:endParaRPr lang="en-US" kern="100" dirty="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dirty="0"/>
          </a:p>
        </p:txBody>
      </p:sp>
    </p:spTree>
    <p:extLst>
      <p:ext uri="{BB962C8B-B14F-4D97-AF65-F5344CB8AC3E}">
        <p14:creationId xmlns:p14="http://schemas.microsoft.com/office/powerpoint/2010/main" val="11281951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To continue with CTE Student Fact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CIP Code, item number 6, is a federal, 6-digit number that identifies the program (include any leading zeros).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I want to pause here for a moment and look a little closer at the CIP Code requirement.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Secondary students can only be reported in one CIP per CIP-School Number.  If you have a student enrolled in multiple CTE program at a school during the reporting year, report the CIP the student was enrolled in last. Also, only data associated with the last CIP should be reported.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NOTE the BIG EXCEPTION – If a student completed a program before the end of the year.  Report the CIP and data for the CIP they completed.  Do not report data for a new CIP that they may have chosen to complete since they had time.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In the past reporting year, we noticed a mismatch between the NOCTI/NIMS tested CIPs and the student’s reported CIP.  As a reminder, the NOCTI/NIMS tested CIP must match the student’s reported CIP.  Please work with your LEA testing coordinators to ensure they match.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pPr>
            <a:endParaRPr lang="en-US" sz="1900" dirty="0">
              <a:latin typeface="Calibri" panose="020F0502020204030204" pitchFamily="34" charset="0"/>
              <a:ea typeface="Calibri" panose="020F0502020204030204" pitchFamily="34" charset="0"/>
              <a:cs typeface="Calibri" panose="020F0502020204030204" pitchFamily="34" charset="0"/>
            </a:endParaRPr>
          </a:p>
          <a:p>
            <a:pPr marL="347908" indent="-347908">
              <a:lnSpc>
                <a:spcPct val="115000"/>
              </a:lnSpc>
              <a:buFont typeface="Calibri" panose="020F0502020204030204" pitchFamily="34" charset="0"/>
              <a:buChar char="-"/>
            </a:pP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900" dirty="0">
                <a:solidFill>
                  <a:srgbClr val="000000"/>
                </a:solidFill>
                <a:latin typeface="Arial" panose="020B0604020202020204" pitchFamily="34" charset="0"/>
              </a:rPr>
              <a:t>	</a:t>
            </a:r>
          </a:p>
          <a:p>
            <a:pPr marL="347908" indent="-347908">
              <a:lnSpc>
                <a:spcPct val="115000"/>
              </a:lnSpc>
              <a:buFont typeface="Calibri" panose="020F0502020204030204" pitchFamily="34" charset="0"/>
              <a:buChar char="-"/>
            </a:pP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900" dirty="0">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20</a:t>
            </a:fld>
            <a:endParaRPr lang="en-US" dirty="0"/>
          </a:p>
        </p:txBody>
      </p:sp>
    </p:spTree>
    <p:extLst>
      <p:ext uri="{BB962C8B-B14F-4D97-AF65-F5344CB8AC3E}">
        <p14:creationId xmlns:p14="http://schemas.microsoft.com/office/powerpoint/2010/main" val="40474984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3207" indent="-293207">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Delivery Method Code, item # 7.  Delivery Methods for Secondary students are: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762339" lvl="1" indent="-293207">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Program of Study (Code 70)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762339" lvl="1" indent="-293207">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Career and Technical (Code 75)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762339" indent="-293207">
              <a:lnSpc>
                <a:spcPct val="115000"/>
              </a:lnSpc>
              <a:spcAft>
                <a:spcPts val="821"/>
              </a:spcAft>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93207" indent="-293207">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Reporting date, Field 8, must be populated using a date string in YYYY-MM-DD format (2026-06-30).</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93207" indent="-293207">
              <a:lnSpc>
                <a:spcPct val="115000"/>
              </a:lnSpc>
              <a:spcAft>
                <a:spcPts val="821"/>
              </a:spcAft>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93207" indent="-293207">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Field #11 – CTE Program Completion Plan Code -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is a mandatory field within the eScholar template. Therefore, it will be necessary for all LEAs to enter a value of N/A in this field.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B012C48-CBE3-4456-858D-2A38C9D9ED43}" type="slidenum">
              <a:rPr lang="en-US" smtClean="0"/>
              <a:t>21</a:t>
            </a:fld>
            <a:endParaRPr lang="en-US" dirty="0"/>
          </a:p>
        </p:txBody>
      </p:sp>
    </p:spTree>
    <p:extLst>
      <p:ext uri="{BB962C8B-B14F-4D97-AF65-F5344CB8AC3E}">
        <p14:creationId xmlns:p14="http://schemas.microsoft.com/office/powerpoint/2010/main" val="1041169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The next field, Field #10 is Secondary CTE Status Type Codes.  For the secondary students you look at the student either at the end of the school year or whenever the student may exit CTE during the school year and base the code on what was known about the student at that point in time.  Also note within the secondary group of Status Type Codes there are references and guidance provided in the application of certain status codes as they relate to students with IEPs and task lists. Please refer to PIMS Manual Volume 2.</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Code 10 is used for students, who at the end of the reporting year, are expected to continue CTE at the same school the following school year.</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Code 22 transferred or will transfer to a different school.  This code is the one to use when students exit CTCs to return to their sending schools or those who exit CTE at a regular high school and then enroll at a CTC for another type of CTE program.  You can also select this code for students who are relocating out of their district or area.</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Code 28 transferred or will transfer to non-CTE program at same school.  This is where the students are staying at the same school that is serving them but exiting the CTE program to go to a non-career and tech ed program at the same school.</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Code 30 completed CTE program and did not graduate.   This is for 1.) students that complete all the secondary level competencies necessary to meet their career objectives or per the handout, met appropriately related IEP objectives 2.) completed either a PDE-approved, occupational, end of program assessment or completed a program with a skills assessment waiver and 3.) did not graduate.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Code 40 – completed CTE program and graduated.  This code is used for CTE secondary program completer. We will discuss Secondary CTE Completer on our next slide.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Code 60 – graduated and did not complete a CTE program</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Code 71 – dropped out of school</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And finally, code 80 – deceased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Please note we do ask that LEAs update Secondary CTE Status Type Codes for students that are reported as non-graduates but through summer school or other means become graduates after the school year has ended.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br>
              <a:rPr lang="en-US" sz="1900" dirty="0">
                <a:latin typeface="Arial" panose="020B0604020202020204" pitchFamily="34" charset="0"/>
                <a:ea typeface="Aptos" panose="020B0004020202020204" pitchFamily="34" charset="0"/>
              </a:rPr>
            </a:br>
            <a:r>
              <a:rPr lang="en-US" sz="1900" kern="1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22</a:t>
            </a:fld>
            <a:endParaRPr lang="en-US" dirty="0"/>
          </a:p>
        </p:txBody>
      </p:sp>
    </p:spTree>
    <p:extLst>
      <p:ext uri="{BB962C8B-B14F-4D97-AF65-F5344CB8AC3E}">
        <p14:creationId xmlns:p14="http://schemas.microsoft.com/office/powerpoint/2010/main" val="12516614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highlight>
                  <a:srgbClr val="FFFF00"/>
                </a:highlight>
                <a:latin typeface="Arial" panose="020B0604020202020204" pitchFamily="34" charset="0"/>
                <a:ea typeface="Times New Roman" panose="02020603050405020304" pitchFamily="18" charset="0"/>
                <a:cs typeface="Times New Roman" panose="02020603050405020304" pitchFamily="18" charset="0"/>
              </a:rPr>
              <a:t>To be considered a CTE secondary program completer (Code 40 for Field #10), a secondary CTE student must</a:t>
            </a:r>
            <a:r>
              <a:rPr lang="en-US" dirty="0">
                <a:latin typeface="Arial" panose="020B0604020202020204" pitchFamily="34" charset="0"/>
                <a:ea typeface="Times New Roman" panose="02020603050405020304" pitchFamily="18" charset="0"/>
                <a:cs typeface="Times New Roman" panose="02020603050405020304" pitchFamily="18" charset="0"/>
              </a:rPr>
              <a: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Complete all secondary-level competencies on their program’s task list or meet appropriate related IEP objectives.  We were asked at the Data Summit if the task listed needs to be completed 100%.  Yes. It does need to be 100% completed and proficient in all tasks.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Complete a PDE approved occupational end-of-program assessment (or complete a program which has an assessment waiver), as a reminder Complete means the student completed both the written and performance pieces of the NOCTI, and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Attain a high school diploma or equivalent</a:t>
            </a:r>
          </a:p>
          <a:p>
            <a:pPr marL="351849" indent="-351849">
              <a:lnSpc>
                <a:spcPct val="115000"/>
              </a:lnSpc>
              <a:spcAft>
                <a:spcPts val="821"/>
              </a:spcAft>
              <a:buFont typeface="Arial" panose="020B0604020202020204" pitchFamily="34" charset="0"/>
              <a:buChar char="*"/>
            </a:pPr>
            <a:endParaRPr lang="en-US" dirty="0">
              <a:latin typeface="Arial" panose="020B0604020202020204" pitchFamily="34" charset="0"/>
              <a:ea typeface="Times New Roman" panose="02020603050405020304" pitchFamily="18"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kern="100" dirty="0">
                <a:latin typeface="Arial" panose="020B0604020202020204" pitchFamily="34" charset="0"/>
                <a:ea typeface="Aptos" panose="020B0004020202020204" pitchFamily="34" charset="0"/>
                <a:cs typeface="Times New Roman" panose="02020603050405020304" pitchFamily="18" charset="0"/>
              </a:rPr>
              <a:t>Only students reaching Concentrator status may be reported as a Completer.  This is because only Concentrator students are eligible to take Occupational End-of-Program assessments.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Note: Students with IEPs who participate in (take) the Pennsylvania Alternate System of Assessment (PASA) in lieu of an approved state academic assessment are granted a waiver on the PDE approved end-of-program technical skills assessment, if the PASA being required for the student is documented in the student’s IEP.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Programs with assessment waivers or test exemptions can be found on the </a:t>
            </a:r>
            <a:r>
              <a:rPr lang="en-US" u="sng" dirty="0">
                <a:solidFill>
                  <a:srgbClr val="0000FF"/>
                </a:solidFill>
                <a:latin typeface="Arial" panose="020B0604020202020204" pitchFamily="34" charset="0"/>
                <a:ea typeface="Times New Roman" panose="02020603050405020304" pitchFamily="18" charset="0"/>
                <a:cs typeface="Times New Roman" panose="02020603050405020304" pitchFamily="18" charset="0"/>
              </a:rPr>
              <a:t>NOCTI crosswalk</a:t>
            </a:r>
            <a:r>
              <a:rPr lang="en-US" dirty="0">
                <a:latin typeface="Arial" panose="020B0604020202020204" pitchFamily="34" charset="0"/>
                <a:ea typeface="Times New Roman" panose="02020603050405020304" pitchFamily="18" charset="0"/>
                <a:cs typeface="Times New Roman" panose="02020603050405020304" pitchFamily="18" charset="0"/>
              </a:rPr>
              <a:t> located at www.careertechpa.org under the CTE Testing tab.</a:t>
            </a: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23</a:t>
            </a:fld>
            <a:endParaRPr lang="en-US" dirty="0"/>
          </a:p>
        </p:txBody>
      </p:sp>
    </p:spTree>
    <p:extLst>
      <p:ext uri="{BB962C8B-B14F-4D97-AF65-F5344CB8AC3E}">
        <p14:creationId xmlns:p14="http://schemas.microsoft.com/office/powerpoint/2010/main" val="24834574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This field informs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Industry-Based Learning indicator in the </a:t>
            </a:r>
            <a:r>
              <a:rPr lang="en-US" b="1" dirty="0">
                <a:solidFill>
                  <a:srgbClr val="000000"/>
                </a:solidFill>
                <a:latin typeface="Arial" panose="020B0604020202020204" pitchFamily="34" charset="0"/>
                <a:ea typeface="Aptos" panose="020B0004020202020204" pitchFamily="34" charset="0"/>
                <a:cs typeface="Times New Roman" panose="02020603050405020304" pitchFamily="18" charset="0"/>
              </a:rPr>
              <a:t>Future Ready PA Index</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indicator (Registered Apprenticeship) is for students that are participating in an apprenticeship, most likely pre-apprenticeship, with a </a:t>
            </a:r>
            <a:r>
              <a:rPr lang="en-US" dirty="0">
                <a:latin typeface="Arial" panose="020B0604020202020204" pitchFamily="34" charset="0"/>
                <a:ea typeface="Times New Roman" panose="02020603050405020304" pitchFamily="18" charset="0"/>
                <a:cs typeface="Times New Roman" panose="02020603050405020304" pitchFamily="18" charset="0"/>
              </a:rPr>
              <a:t>sponsor registered with the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PA Department of Labor and Industry Apprenticeship Training and/or </a:t>
            </a:r>
            <a:r>
              <a:rPr lang="en-US" dirty="0">
                <a:latin typeface="Arial" panose="020B0604020202020204" pitchFamily="34" charset="0"/>
                <a:ea typeface="Times New Roman" panose="02020603050405020304" pitchFamily="18" charset="0"/>
                <a:cs typeface="Times New Roman" panose="02020603050405020304" pitchFamily="18" charset="0"/>
              </a:rPr>
              <a:t>US Department of Labor. There must be an articulation agreement in place that directs the student to postsecondary education or a registered apprenticeship.</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Valid Values are Y or N.  Do not leave this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24</a:t>
            </a:fld>
            <a:endParaRPr lang="en-US" dirty="0"/>
          </a:p>
        </p:txBody>
      </p:sp>
    </p:spTree>
    <p:extLst>
      <p:ext uri="{BB962C8B-B14F-4D97-AF65-F5344CB8AC3E}">
        <p14:creationId xmlns:p14="http://schemas.microsoft.com/office/powerpoint/2010/main" val="33030602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This field informs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Industry-Based Learning indicator in the </a:t>
            </a:r>
            <a:r>
              <a:rPr lang="en-US" b="1" dirty="0">
                <a:solidFill>
                  <a:srgbClr val="000000"/>
                </a:solidFill>
                <a:latin typeface="Arial" panose="020B0604020202020204" pitchFamily="34" charset="0"/>
                <a:ea typeface="Aptos" panose="020B0004020202020204" pitchFamily="34" charset="0"/>
                <a:cs typeface="Times New Roman" panose="02020603050405020304" pitchFamily="18" charset="0"/>
              </a:rPr>
              <a:t>Future Ready PA Index</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indicator (Internship) is for students that are participating in </a:t>
            </a:r>
            <a:r>
              <a:rPr lang="en-US" dirty="0">
                <a:latin typeface="Arial" panose="020B0604020202020204" pitchFamily="34" charset="0"/>
                <a:ea typeface="Times New Roman" panose="02020603050405020304" pitchFamily="18" charset="0"/>
                <a:cs typeface="Times New Roman" panose="02020603050405020304" pitchFamily="18" charset="0"/>
              </a:rPr>
              <a:t>Planned, supervised experiential learning with rotation periods of work observation and work exploration in a variety of employment situations ordinarily for short periods of time. This is intended to develop career awareness, not occupational competence.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Valid Values are Y or N.  Do not leave this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25</a:t>
            </a:fld>
            <a:endParaRPr lang="en-US" dirty="0"/>
          </a:p>
        </p:txBody>
      </p:sp>
    </p:spTree>
    <p:extLst>
      <p:ext uri="{BB962C8B-B14F-4D97-AF65-F5344CB8AC3E}">
        <p14:creationId xmlns:p14="http://schemas.microsoft.com/office/powerpoint/2010/main" val="34489599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This field informs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Industry-Based Learning indicator in the </a:t>
            </a:r>
            <a:r>
              <a:rPr lang="en-US" b="1" dirty="0">
                <a:solidFill>
                  <a:srgbClr val="000000"/>
                </a:solidFill>
                <a:latin typeface="Arial" panose="020B0604020202020204" pitchFamily="34" charset="0"/>
                <a:ea typeface="Aptos" panose="020B0004020202020204" pitchFamily="34" charset="0"/>
                <a:cs typeface="Times New Roman" panose="02020603050405020304" pitchFamily="18" charset="0"/>
              </a:rPr>
              <a:t>Future Ready PA Index</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indicator (Coop Work Experience) is for students with a written arrangement between the school and employer.  Students are provided with on the job experience that alternates between study in school with a job related to the CTE instruction.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Valid Values are Y or N.  Do not leave this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26</a:t>
            </a:fld>
            <a:endParaRPr lang="en-US" dirty="0"/>
          </a:p>
        </p:txBody>
      </p:sp>
    </p:spTree>
    <p:extLst>
      <p:ext uri="{BB962C8B-B14F-4D97-AF65-F5344CB8AC3E}">
        <p14:creationId xmlns:p14="http://schemas.microsoft.com/office/powerpoint/2010/main" val="618063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This field informs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Industry-Based Learning indicator in the </a:t>
            </a:r>
            <a:r>
              <a:rPr lang="en-US" b="1" dirty="0">
                <a:solidFill>
                  <a:srgbClr val="000000"/>
                </a:solidFill>
                <a:latin typeface="Arial" panose="020B0604020202020204" pitchFamily="34" charset="0"/>
                <a:ea typeface="Aptos" panose="020B0004020202020204" pitchFamily="34" charset="0"/>
                <a:cs typeface="Times New Roman" panose="02020603050405020304" pitchFamily="18" charset="0"/>
              </a:rPr>
              <a:t>Future Ready PA Index</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indicator (Job Exploration) is for students participating in </a:t>
            </a:r>
            <a:r>
              <a:rPr lang="en-US" dirty="0">
                <a:latin typeface="Arial" panose="020B0604020202020204" pitchFamily="34" charset="0"/>
                <a:ea typeface="Times New Roman" panose="02020603050405020304" pitchFamily="18" charset="0"/>
                <a:cs typeface="Times New Roman" panose="02020603050405020304" pitchFamily="18" charset="0"/>
              </a:rPr>
              <a:t>Off-campus, credit-bearing exploratory learning activities occurring in the community with the specific intent to provide realistic career exploration experiences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Valid Values are Y or N.  Do not leave this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27</a:t>
            </a:fld>
            <a:endParaRPr lang="en-US" dirty="0"/>
          </a:p>
        </p:txBody>
      </p:sp>
    </p:spTree>
    <p:extLst>
      <p:ext uri="{BB962C8B-B14F-4D97-AF65-F5344CB8AC3E}">
        <p14:creationId xmlns:p14="http://schemas.microsoft.com/office/powerpoint/2010/main" val="28885642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This field informs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Industry-Based Learning indicator in the </a:t>
            </a:r>
            <a:r>
              <a:rPr lang="en-US" b="1" dirty="0">
                <a:solidFill>
                  <a:srgbClr val="000000"/>
                </a:solidFill>
                <a:latin typeface="Arial" panose="020B0604020202020204" pitchFamily="34" charset="0"/>
                <a:ea typeface="Aptos" panose="020B0004020202020204" pitchFamily="34" charset="0"/>
                <a:cs typeface="Times New Roman" panose="02020603050405020304" pitchFamily="18" charset="0"/>
              </a:rPr>
              <a:t>Future Ready PA Index</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indicator (Ag Experience) is for students participating in CTE Ag programs and requires </a:t>
            </a:r>
            <a:r>
              <a:rPr lang="en-US" dirty="0">
                <a:latin typeface="Arial" panose="020B0604020202020204" pitchFamily="34" charset="0"/>
                <a:ea typeface="Times New Roman" panose="02020603050405020304" pitchFamily="18" charset="0"/>
                <a:cs typeface="Times New Roman" panose="02020603050405020304" pitchFamily="18" charset="0"/>
              </a:rPr>
              <a:t>the students to record, summarize, and use supervised agriculture experience record books; supervised by the agriculture teachers.  This can occur anytime during the year.  For reporting purposes, report this indicator based on the school year (July 1 through June 30</a:t>
            </a:r>
            <a:r>
              <a:rPr lang="en-US" baseline="30000" dirty="0">
                <a:latin typeface="Arial" panose="020B0604020202020204" pitchFamily="34" charset="0"/>
                <a:ea typeface="Times New Roman" panose="02020603050405020304" pitchFamily="18" charset="0"/>
                <a:cs typeface="Times New Roman" panose="02020603050405020304" pitchFamily="18" charset="0"/>
              </a:rPr>
              <a:t>th</a:t>
            </a:r>
            <a:r>
              <a:rPr lang="en-US" dirty="0">
                <a:latin typeface="Arial" panose="020B0604020202020204" pitchFamily="34" charset="0"/>
                <a:ea typeface="Times New Roman" panose="02020603050405020304" pitchFamily="18" charset="0"/>
                <a:cs typeface="Times New Roman" panose="02020603050405020304" pitchFamily="18" charset="0"/>
              </a:rPr>
              <a: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Valid Values are Y or N.  Do not leave this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28</a:t>
            </a:fld>
            <a:endParaRPr lang="en-US" dirty="0"/>
          </a:p>
        </p:txBody>
      </p:sp>
    </p:spTree>
    <p:extLst>
      <p:ext uri="{BB962C8B-B14F-4D97-AF65-F5344CB8AC3E}">
        <p14:creationId xmlns:p14="http://schemas.microsoft.com/office/powerpoint/2010/main" val="7515829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This field informs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Industry-Based Learning indicator in the </a:t>
            </a:r>
            <a:r>
              <a:rPr lang="en-US" b="1" dirty="0">
                <a:solidFill>
                  <a:srgbClr val="000000"/>
                </a:solidFill>
                <a:latin typeface="Arial" panose="020B0604020202020204" pitchFamily="34" charset="0"/>
                <a:ea typeface="Aptos" panose="020B0004020202020204" pitchFamily="34" charset="0"/>
                <a:cs typeface="Times New Roman" panose="02020603050405020304" pitchFamily="18" charset="0"/>
              </a:rPr>
              <a:t>Future Ready PA Index</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indicator (School Sponsored Enterprise) is for students participating in a small business </a:t>
            </a:r>
            <a:r>
              <a:rPr lang="en-US" dirty="0">
                <a:latin typeface="Arial" panose="020B0604020202020204" pitchFamily="34" charset="0"/>
                <a:ea typeface="Times New Roman" panose="02020603050405020304" pitchFamily="18" charset="0"/>
                <a:cs typeface="Times New Roman" panose="02020603050405020304" pitchFamily="18" charset="0"/>
              </a:rPr>
              <a:t>created and operated by students where the school implements a real, economically viable business venture.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Valid Values are Y or N.  Do not leave this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21"/>
              </a:spcAft>
            </a:pPr>
            <a:r>
              <a:rPr lang="en-US" sz="1900" kern="1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29</a:t>
            </a:fld>
            <a:endParaRPr lang="en-US" dirty="0"/>
          </a:p>
        </p:txBody>
      </p:sp>
    </p:spTree>
    <p:extLst>
      <p:ext uri="{BB962C8B-B14F-4D97-AF65-F5344CB8AC3E}">
        <p14:creationId xmlns:p14="http://schemas.microsoft.com/office/powerpoint/2010/main" val="1844923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Let’s talk about the submission timeline.  The submission timeline is similar to previous years.  The collection window will open June 1</a:t>
            </a:r>
            <a:r>
              <a:rPr lang="en-US" sz="1200" baseline="30000" dirty="0">
                <a:latin typeface="Arial" panose="020B0604020202020204" pitchFamily="34" charset="0"/>
                <a:ea typeface="Aptos" panose="020B0004020202020204" pitchFamily="34" charset="0"/>
                <a:cs typeface="Arial" panose="020B0604020202020204" pitchFamily="34" charset="0"/>
              </a:rPr>
              <a:t>st</a:t>
            </a:r>
            <a:r>
              <a:rPr lang="en-US" sz="1200" dirty="0">
                <a:latin typeface="Arial" panose="020B0604020202020204" pitchFamily="34" charset="0"/>
                <a:ea typeface="Aptos" panose="020B0004020202020204" pitchFamily="34" charset="0"/>
                <a:cs typeface="Arial" panose="020B0604020202020204" pitchFamily="34" charset="0"/>
              </a:rPr>
              <a:t> through July 17</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Remember the PIMS Maintenance Window will occur during this submission from June 30</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at Noon to July 14.  The sandbox will be open two weeks prior to the collection window.  All LEAs should have a plan in place to upload Secondary CTE Data by June 30</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at noon.</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PDE will review the CTE data between July 20</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and July 24</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We will contact LEAs with data issues.  The correction window will be from July 27</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to Aug 7</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a:t>
            </a:r>
          </a:p>
          <a:p>
            <a:pPr>
              <a:lnSpc>
                <a:spcPct val="115000"/>
              </a:lnSpc>
              <a:spcAft>
                <a:spcPts val="821"/>
              </a:spcAft>
            </a:pPr>
            <a:endParaRPr lang="en-US" sz="12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LEAs are strongly encouraged to upload the C4 CTE data by June 30</a:t>
            </a:r>
            <a:r>
              <a:rPr lang="en-US" sz="1200" baseline="30000" dirty="0">
                <a:latin typeface="Arial" panose="020B0604020202020204" pitchFamily="34" charset="0"/>
                <a:ea typeface="Aptos" panose="020B0004020202020204" pitchFamily="34" charset="0"/>
                <a:cs typeface="Arial" panose="020B0604020202020204" pitchFamily="34" charset="0"/>
              </a:rPr>
              <a:t>st</a:t>
            </a:r>
            <a:r>
              <a:rPr lang="en-US" sz="1200" dirty="0">
                <a:latin typeface="Arial" panose="020B0604020202020204" pitchFamily="34" charset="0"/>
                <a:ea typeface="Aptos" panose="020B0004020202020204" pitchFamily="34" charset="0"/>
                <a:cs typeface="Arial" panose="020B0604020202020204" pitchFamily="34" charset="0"/>
              </a:rPr>
              <a:t>. LEAs not uploading by June 23</a:t>
            </a:r>
            <a:r>
              <a:rPr lang="en-US" sz="1200" baseline="30000" dirty="0">
                <a:latin typeface="Arial" panose="020B0604020202020204" pitchFamily="34" charset="0"/>
                <a:ea typeface="Aptos" panose="020B0004020202020204" pitchFamily="34" charset="0"/>
                <a:cs typeface="Arial" panose="020B0604020202020204" pitchFamily="34" charset="0"/>
              </a:rPr>
              <a:t>rd</a:t>
            </a:r>
            <a:r>
              <a:rPr lang="en-US" sz="1200" dirty="0">
                <a:latin typeface="Arial" panose="020B0604020202020204" pitchFamily="34" charset="0"/>
                <a:ea typeface="Aptos" panose="020B0004020202020204" pitchFamily="34" charset="0"/>
                <a:cs typeface="Arial" panose="020B0604020202020204" pitchFamily="34" charset="0"/>
              </a:rPr>
              <a:t> will be contacted by BCTE to ensure compliance. The CTE Data Team and the BCTE will be more proactive during this year’s collection.  You and your Perkins Contact will be contacted by the BCTE and the CTE Data Team more frequently during the collection – for error correction, for files not submitted, and for late ACSs.</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ACS are due August 28</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500" dirty="0">
                <a:latin typeface="Arial" panose="020B0604020202020204" pitchFamily="34" charset="0"/>
                <a:ea typeface="Aptos" panose="020B0004020202020204" pitchFamily="34" charset="0"/>
                <a:cs typeface="Arial" panose="020B0604020202020204" pitchFamily="34" charset="0"/>
              </a:rPr>
              <a:t> </a:t>
            </a:r>
            <a:endParaRPr lang="en-US" sz="1500" kern="100" dirty="0">
              <a:latin typeface="Arial" panose="020B06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a:t>
            </a:fld>
            <a:endParaRPr lang="en-US" dirty="0"/>
          </a:p>
        </p:txBody>
      </p:sp>
    </p:spTree>
    <p:extLst>
      <p:ext uri="{BB962C8B-B14F-4D97-AF65-F5344CB8AC3E}">
        <p14:creationId xmlns:p14="http://schemas.microsoft.com/office/powerpoint/2010/main" val="11237018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This field informs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Industry-Based Learning indicator in the </a:t>
            </a:r>
            <a:r>
              <a:rPr lang="en-US" b="1" dirty="0">
                <a:solidFill>
                  <a:srgbClr val="000000"/>
                </a:solidFill>
                <a:latin typeface="Arial" panose="020B0604020202020204" pitchFamily="34" charset="0"/>
                <a:ea typeface="Aptos" panose="020B0004020202020204" pitchFamily="34" charset="0"/>
                <a:cs typeface="Times New Roman" panose="02020603050405020304" pitchFamily="18" charset="0"/>
              </a:rPr>
              <a:t>Future Ready PA Index</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indicator (Work Based Experience) is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p</a:t>
            </a:r>
            <a:r>
              <a:rPr lang="en-US" dirty="0">
                <a:latin typeface="Arial" panose="020B0604020202020204" pitchFamily="34" charset="0"/>
                <a:ea typeface="Times New Roman" panose="02020603050405020304" pitchFamily="18" charset="0"/>
                <a:cs typeface="Times New Roman" panose="02020603050405020304" pitchFamily="18" charset="0"/>
              </a:rPr>
              <a:t>rimarily used within Job Seeking/Changing Skills, Diversified Occupations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students. This is an off-campus learning gained through training and instructions.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Valid Values are Y or N.  Do not leave this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21"/>
              </a:spcAft>
            </a:pPr>
            <a:r>
              <a:rPr lang="en-US" sz="1900" kern="1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30</a:t>
            </a:fld>
            <a:endParaRPr lang="en-US" dirty="0"/>
          </a:p>
        </p:txBody>
      </p:sp>
    </p:spTree>
    <p:extLst>
      <p:ext uri="{BB962C8B-B14F-4D97-AF65-F5344CB8AC3E}">
        <p14:creationId xmlns:p14="http://schemas.microsoft.com/office/powerpoint/2010/main" val="12677476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This field informs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Industry-Based Learning indicator in the </a:t>
            </a:r>
            <a:r>
              <a:rPr lang="en-US" b="1" dirty="0">
                <a:solidFill>
                  <a:srgbClr val="000000"/>
                </a:solidFill>
                <a:latin typeface="Arial" panose="020B0604020202020204" pitchFamily="34" charset="0"/>
                <a:ea typeface="Aptos" panose="020B0004020202020204" pitchFamily="34" charset="0"/>
                <a:cs typeface="Times New Roman" panose="02020603050405020304" pitchFamily="18" charset="0"/>
              </a:rPr>
              <a:t>Future Ready PA Index</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indicator (Simulated Work Environment) is for students participating in an </a:t>
            </a:r>
            <a:r>
              <a:rPr lang="en-US" dirty="0">
                <a:latin typeface="Arial" panose="020B0604020202020204" pitchFamily="34" charset="0"/>
                <a:ea typeface="Times New Roman" panose="02020603050405020304" pitchFamily="18" charset="0"/>
                <a:cs typeface="Times New Roman" panose="02020603050405020304" pitchFamily="18" charset="0"/>
              </a:rPr>
              <a:t>Immersive experience in a protected educational setting that replicates workplace tools, processes and/or environments that </a:t>
            </a:r>
            <a:r>
              <a:rPr lang="en-US" dirty="0">
                <a:latin typeface="Arial" panose="020B0604020202020204" pitchFamily="34" charset="0"/>
                <a:ea typeface="Aptos" panose="020B0004020202020204" pitchFamily="34" charset="0"/>
                <a:cs typeface="Times New Roman" panose="02020603050405020304" pitchFamily="18" charset="0"/>
              </a:rPr>
              <a:t>Simulates workplaces that transform CTE classrooms into work-like environments that immerse students in the culture and expectations of actual workplaces to develop their technical and employability skills.  As a CTC, you should not be marking Yes automatically to this field.  Not all the training in the CTC classroom is a simulated work environment.  For example, Cosmetology.  While students are learning and working on doll heads, it is not a simulated work environment. When students begin taking on customers that come into the classroom, they are working in a simulated environment.  Vet Tech is another example.  When they are learning and working on animal models, that is not a simulated work environment.  If the CTC runs a Vet Clinic where they are exposed to real pets from members of the public, then they are working in a simulated environment.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Valid Values are Y or N.  Do not leave this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31</a:t>
            </a:fld>
            <a:endParaRPr lang="en-US" dirty="0"/>
          </a:p>
        </p:txBody>
      </p:sp>
    </p:spTree>
    <p:extLst>
      <p:ext uri="{BB962C8B-B14F-4D97-AF65-F5344CB8AC3E}">
        <p14:creationId xmlns:p14="http://schemas.microsoft.com/office/powerpoint/2010/main" val="6175469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Field #18, Number of Program Hours Successfully Completed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For secondary CTE students, we are looking for cumulative technical component instructional hours that a student successfully completed for the student’s reported program CIP meaning if this is year 2 for the student, you must go back and add last years, and this year’s technical hours successfully completed.  Round the total number of hours to the nearest hundredth of an hour as the example demonstrates.  Remember the term “successfully completed” </a:t>
            </a:r>
            <a:r>
              <a:rPr lang="en-US" u="sng" dirty="0">
                <a:latin typeface="Arial" panose="020B0604020202020204" pitchFamily="34" charset="0"/>
                <a:ea typeface="Times New Roman" panose="02020603050405020304" pitchFamily="18" charset="0"/>
                <a:cs typeface="Times New Roman" panose="02020603050405020304" pitchFamily="18" charset="0"/>
              </a:rPr>
              <a:t>for graded programs</a:t>
            </a:r>
            <a:r>
              <a:rPr lang="en-US" dirty="0">
                <a:latin typeface="Arial" panose="020B0604020202020204" pitchFamily="34" charset="0"/>
                <a:ea typeface="Times New Roman" panose="02020603050405020304" pitchFamily="18" charset="0"/>
                <a:cs typeface="Times New Roman" panose="02020603050405020304" pitchFamily="18" charset="0"/>
              </a:rPr>
              <a:t> is dependent on the student receiving a passing grade based on periodic report card grades issued for the student’s technical component courses.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This column and column 19 are used for the CTE Concentrator Pathway for the PA Graduation Requirements.  For a student to graduate using the CTE Concentrator Pathway, they must complete 50% or more of the CTE program.  </a:t>
            </a:r>
            <a:r>
              <a:rPr lang="en-US" i="1" dirty="0">
                <a:latin typeface="Arial" panose="020B0604020202020204" pitchFamily="34" charset="0"/>
                <a:ea typeface="Times New Roman" panose="02020603050405020304" pitchFamily="18" charset="0"/>
                <a:cs typeface="Times New Roman" panose="02020603050405020304" pitchFamily="18" charset="0"/>
              </a:rPr>
              <a:t>Please note: these fields are NOT related to the Perkins Concentrator and Perkins Participant fields.</a:t>
            </a: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kern="0"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32</a:t>
            </a:fld>
            <a:endParaRPr lang="en-US" dirty="0"/>
          </a:p>
        </p:txBody>
      </p:sp>
    </p:spTree>
    <p:extLst>
      <p:ext uri="{BB962C8B-B14F-4D97-AF65-F5344CB8AC3E}">
        <p14:creationId xmlns:p14="http://schemas.microsoft.com/office/powerpoint/2010/main" val="10510844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791"/>
              </a:spcAft>
            </a:pPr>
            <a:r>
              <a:rPr lang="en-US" dirty="0">
                <a:latin typeface="Arial" panose="020B0604020202020204" pitchFamily="34" charset="0"/>
                <a:ea typeface="Aptos" panose="020B0004020202020204" pitchFamily="34" charset="0"/>
                <a:cs typeface="Times New Roman" panose="02020603050405020304" pitchFamily="18" charset="0"/>
              </a:rPr>
              <a:t>Field #19, Percentage of Program Completed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For secondary, you are calculating and reporting the cumulative percent of the total CTE technical hours for the PDE approved CTE Program that the student successfully completed/passed.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To determine this calculations, you would use the figure or amount you just calculated (Field #18) – the cumulative number of successfully completed hours as the numerator.  The denominator would be the total technical hours for the approved programs in CATS scope and sequence.  To calculate the percentage of the program completed divide the numerator by the denominator.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Keep in mind that the valid range of values is 0.00 to 100.00.  Again, round percentage to the nearest hundredth of a percent as the example demonstrates.  So, if you are reporting 50%, it would be populated as 50.00.  Do not report it as .5 which would equal ½ of one percent in PIMS and would inaccurately represent your totals.</a:t>
            </a:r>
          </a:p>
          <a:p>
            <a:pPr>
              <a:lnSpc>
                <a:spcPct val="115000"/>
              </a:lnSpc>
              <a:spcAft>
                <a:spcPts val="791"/>
              </a:spcAft>
            </a:pPr>
            <a:endParaRPr lang="en-US" kern="100" dirty="0">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kern="100" dirty="0">
                <a:latin typeface="Arial" panose="020B0604020202020204" pitchFamily="34" charset="0"/>
                <a:ea typeface="Aptos" panose="020B0004020202020204" pitchFamily="34" charset="0"/>
                <a:cs typeface="Times New Roman" panose="02020603050405020304" pitchFamily="18" charset="0"/>
              </a:rPr>
              <a:t>For Program of Study CTE Students (Delivery Method 70) – this </a:t>
            </a:r>
            <a:r>
              <a:rPr lang="en-US" kern="100" dirty="0">
                <a:latin typeface="Arial" panose="020B0604020202020204" pitchFamily="34" charset="0"/>
                <a:ea typeface="Aptos" panose="020B0004020202020204" pitchFamily="34" charset="0"/>
                <a:cs typeface="Arial" panose="020B0604020202020204" pitchFamily="34" charset="0"/>
              </a:rPr>
              <a:t>field is </a:t>
            </a:r>
            <a:r>
              <a:rPr lang="en-US" b="0" kern="100" dirty="0">
                <a:latin typeface="Arial" panose="020B0604020202020204" pitchFamily="34" charset="0"/>
                <a:ea typeface="Aptos" panose="020B0004020202020204" pitchFamily="34" charset="0"/>
                <a:cs typeface="Arial" panose="020B0604020202020204" pitchFamily="34" charset="0"/>
              </a:rPr>
              <a:t>used for the </a:t>
            </a:r>
            <a:r>
              <a:rPr lang="en-US" dirty="0">
                <a:latin typeface="Arial" panose="020B0604020202020204" pitchFamily="34" charset="0"/>
                <a:cs typeface="Arial" panose="020B0604020202020204" pitchFamily="34" charset="0"/>
              </a:rPr>
              <a:t>Rigorous Courses of Study Indicator on the Future Ready Index.</a:t>
            </a:r>
          </a:p>
          <a:p>
            <a:pPr>
              <a:lnSpc>
                <a:spcPct val="115000"/>
              </a:lnSpc>
              <a:spcAft>
                <a:spcPts val="791"/>
              </a:spcAft>
            </a:pPr>
            <a:endParaRPr lang="en-US" dirty="0">
              <a:latin typeface="Arial" panose="020B0604020202020204" pitchFamily="34" charset="0"/>
              <a:cs typeface="Arial" panose="020B0604020202020204" pitchFamily="34" charset="0"/>
            </a:endParaRPr>
          </a:p>
          <a:p>
            <a:pPr>
              <a:lnSpc>
                <a:spcPct val="115000"/>
              </a:lnSpc>
              <a:spcAft>
                <a:spcPts val="791"/>
              </a:spcAft>
            </a:pPr>
            <a:r>
              <a:rPr lang="en-US" dirty="0">
                <a:latin typeface="Arial" panose="020B0604020202020204" pitchFamily="34" charset="0"/>
                <a:cs typeface="Arial" panose="020B0604020202020204" pitchFamily="34" charset="0"/>
              </a:rPr>
              <a:t>This field can also show Administrators which students meet the Concentrator definition for the CTE Graduation Pathway.</a:t>
            </a:r>
            <a:endParaRPr lang="en-US" b="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79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Let’s look at a few examples together.</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33</a:t>
            </a:fld>
            <a:endParaRPr lang="en-US" dirty="0"/>
          </a:p>
        </p:txBody>
      </p:sp>
    </p:spTree>
    <p:extLst>
      <p:ext uri="{BB962C8B-B14F-4D97-AF65-F5344CB8AC3E}">
        <p14:creationId xmlns:p14="http://schemas.microsoft.com/office/powerpoint/2010/main" val="21798765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Here we have the scope and sequence for a three-year program.  The program starts in Grade 10 through Grade 12.</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For example, this student is a first year student.  They are completing the scope and sequence for Grade 10.  The total hours a student may earn during their first year of the program is 312.  Each LEA determines when/how they issue report cards.  If your LEA issues quarterly report cards, the student may earn 78 hours per quarter passed.  For Trimesters, 104 hours per trimester passed. Lastly, the student may earn 156 hours per semester passed.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Our example shows quarterly report cards.  As you can see, the student passed Quarters 1 and 3 but Failed Quarters 2 and 4.  Since this field only allows you to count hours where the student passed using periodic grades, you can only count Quarter 1 and 3 hours for this field.  78+78 = 156.00.  This is what you would report for Field #18.</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This specific scope and sequence only has one course associated with Year 1.  There are some programs that have more than one course associated with their scope and sequence each year.  If there are additional courses, you would look at each individual course to determine the program hours successfully completed and add the successfully completed hours for each course and report that number for Field #18.</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kern="0"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a:defRPr/>
            </a:pPr>
            <a:fld id="{421A4730-CA4E-40AB-8B10-E6E74B2FFE03}" type="slidenum">
              <a:rPr lang="en-US" smtClean="0"/>
              <a:pPr>
                <a:defRPr/>
              </a:pPr>
              <a:t>34</a:t>
            </a:fld>
            <a:endParaRPr lang="en-US" dirty="0"/>
          </a:p>
        </p:txBody>
      </p:sp>
    </p:spTree>
    <p:extLst>
      <p:ext uri="{BB962C8B-B14F-4D97-AF65-F5344CB8AC3E}">
        <p14:creationId xmlns:p14="http://schemas.microsoft.com/office/powerpoint/2010/main" val="157010067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Here we have the scope and sequence for the same three-year program.  Only this time we are looking at 2</a:t>
            </a:r>
            <a:r>
              <a:rPr lang="en-US" baseline="30000" dirty="0">
                <a:latin typeface="Arial" panose="020B0604020202020204" pitchFamily="34" charset="0"/>
                <a:ea typeface="Aptos" panose="020B0004020202020204" pitchFamily="34" charset="0"/>
                <a:cs typeface="Times New Roman" panose="02020603050405020304" pitchFamily="18" charset="0"/>
              </a:rPr>
              <a:t>nd</a:t>
            </a:r>
            <a:r>
              <a:rPr lang="en-US" dirty="0">
                <a:latin typeface="Arial" panose="020B0604020202020204" pitchFamily="34" charset="0"/>
                <a:ea typeface="Aptos" panose="020B0004020202020204" pitchFamily="34" charset="0"/>
                <a:cs typeface="Times New Roman" panose="02020603050405020304" pitchFamily="18" charset="0"/>
              </a:rPr>
              <a:t> year student.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For our example, the student completed the Scope and Sequence for Year One and Year Two. The total hours a student may earn during their first year of the program is 312.  The total hours a student may earn during their second year is 312 hours.  Again, each LEA determines when/how they issue report cards.  As presented on the previous slide, the hours by quarter, trimester, and semester have not changed.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Our example shows quarterly report cards.  For year 1, the student passed 2 out of the 4 quarters and received credit for 156 hours. Now, we will look at their grades for year 2.  They passed 4 out of the 4 quarters and will receive credit for 312 hours.  Since Field #18 is cumulative, your LEA would have reported the 156 hours previously.  Now, you will add 312 to the previously earned 156 for a total of 468.00. This is what you would report for Field #18 – 468.00</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kern="0"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a:defRPr/>
            </a:pPr>
            <a:fld id="{421A4730-CA4E-40AB-8B10-E6E74B2FFE03}" type="slidenum">
              <a:rPr lang="en-US" smtClean="0"/>
              <a:pPr>
                <a:defRPr/>
              </a:pPr>
              <a:t>35</a:t>
            </a:fld>
            <a:endParaRPr lang="en-US" dirty="0"/>
          </a:p>
        </p:txBody>
      </p:sp>
    </p:spTree>
    <p:extLst>
      <p:ext uri="{BB962C8B-B14F-4D97-AF65-F5344CB8AC3E}">
        <p14:creationId xmlns:p14="http://schemas.microsoft.com/office/powerpoint/2010/main" val="18104845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Field 20, cumulative postsecondary credits earned in CTE Student Fact for secondary.  You need to enter the total postsecondary credits earned as a secondary student.  Again, this is cumulative in nature as well, which would include any postsecondary credits earned during a reporting year plus the prior years and round the credits to the nearest hundredth of a credit as indicated in the example.   Please note – only report credits earned during their CTE program or while enrolled as a CTE Student.  Do not include credits earned prior to participating in a CTE program.</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We’re trying to zero in on formally “transcripted credits” such as dual enrollment programs where the LEAs partner with postsecondary institutions and high school students are offered an opportunity to attend a postsecondary institution and simultaneously offer the students secondary and postsecondary credit.  We DO NOT want you to include any “promised articulated credits”, but ONLY POSTSECONDARY CREDITS That the STUDENT HAS EARNED WHILE ENROLLED IN SECONDARY EDUCATION THAT ARE ALREADY RECORDED and EXIST ON AN OFFICIAL POSTSECONDARY INSTITUTION STUDENT TRANSCRIPT.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600" dirty="0">
                <a:latin typeface="Arial" panose="020B0604020202020204" pitchFamily="34" charset="0"/>
                <a:ea typeface="Aptos" panose="020B0004020202020204" pitchFamily="34" charset="0"/>
                <a:cs typeface="Times New Roman" panose="02020603050405020304" pitchFamily="18" charset="0"/>
              </a:rPr>
              <a:t> </a:t>
            </a:r>
            <a:endParaRPr lang="en-US" sz="16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36</a:t>
            </a:fld>
            <a:endParaRPr lang="en-US" dirty="0"/>
          </a:p>
        </p:txBody>
      </p:sp>
    </p:spTree>
    <p:extLst>
      <p:ext uri="{BB962C8B-B14F-4D97-AF65-F5344CB8AC3E}">
        <p14:creationId xmlns:p14="http://schemas.microsoft.com/office/powerpoint/2010/main" val="17465578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3A9F4-8CC8-E281-17A6-569173D71F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A38DAE-D02D-5298-70EF-E708E97524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196E12-6587-D1CC-8824-7CE2F4022116}"/>
              </a:ext>
            </a:extLst>
          </p:cNvPr>
          <p:cNvSpPr>
            <a:spLocks noGrp="1"/>
          </p:cNvSpPr>
          <p:nvPr>
            <p:ph type="body" idx="1"/>
          </p:nvPr>
        </p:nvSpPr>
        <p:spPr/>
        <p:txBody>
          <a:bodyPr/>
          <a:lstStyle/>
          <a:p>
            <a:pPr>
              <a:lnSpc>
                <a:spcPct val="115000"/>
              </a:lnSpc>
              <a:spcAft>
                <a:spcPts val="821"/>
              </a:spcAft>
            </a:pPr>
            <a:r>
              <a:rPr lang="en-US" sz="1500" dirty="0">
                <a:latin typeface="Arial" panose="020B0604020202020204" pitchFamily="34" charset="0"/>
                <a:ea typeface="Aptos" panose="020B0004020202020204" pitchFamily="34" charset="0"/>
                <a:cs typeface="Arial" panose="020B0604020202020204" pitchFamily="34" charset="0"/>
              </a:rPr>
              <a:t> </a:t>
            </a:r>
            <a:endParaRPr lang="en-US" sz="15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pPr>
            <a:r>
              <a:rPr lang="en-US" sz="1500" dirty="0">
                <a:latin typeface="Arial" panose="020B0604020202020204" pitchFamily="34" charset="0"/>
                <a:cs typeface="Arial" panose="020B0604020202020204" pitchFamily="34" charset="0"/>
              </a:rPr>
              <a:t>Here is an example.  Looking at a 2 Year CTE program which covers Grades 11 and 12.</a:t>
            </a:r>
          </a:p>
          <a:p>
            <a:pPr>
              <a:lnSpc>
                <a:spcPct val="115000"/>
              </a:lnSpc>
            </a:pPr>
            <a:r>
              <a:rPr lang="en-US" sz="1500" dirty="0">
                <a:latin typeface="Arial" panose="020B0604020202020204" pitchFamily="34" charset="0"/>
                <a:cs typeface="Arial" panose="020B0604020202020204" pitchFamily="34" charset="0"/>
              </a:rPr>
              <a:t>Student earned 3 credits in Grade 10.</a:t>
            </a:r>
          </a:p>
          <a:p>
            <a:pPr>
              <a:lnSpc>
                <a:spcPct val="115000"/>
              </a:lnSpc>
            </a:pPr>
            <a:r>
              <a:rPr lang="en-US" sz="1500" dirty="0">
                <a:latin typeface="Arial" panose="020B0604020202020204" pitchFamily="34" charset="0"/>
                <a:cs typeface="Arial" panose="020B0604020202020204" pitchFamily="34" charset="0"/>
              </a:rPr>
              <a:t>Student earned 6 credits in Grade 11.</a:t>
            </a:r>
          </a:p>
          <a:p>
            <a:pPr>
              <a:lnSpc>
                <a:spcPct val="115000"/>
              </a:lnSpc>
            </a:pPr>
            <a:r>
              <a:rPr lang="en-US" sz="1500" dirty="0">
                <a:latin typeface="Arial" panose="020B0604020202020204" pitchFamily="34" charset="0"/>
                <a:cs typeface="Arial" panose="020B0604020202020204" pitchFamily="34" charset="0"/>
              </a:rPr>
              <a:t>Student earned 9 credits in Grade 12.</a:t>
            </a:r>
          </a:p>
          <a:p>
            <a:pPr>
              <a:lnSpc>
                <a:spcPct val="115000"/>
              </a:lnSpc>
            </a:pPr>
            <a:endParaRPr lang="en-US" sz="1500" dirty="0">
              <a:latin typeface="Arial" panose="020B0604020202020204" pitchFamily="34" charset="0"/>
              <a:cs typeface="Arial" panose="020B0604020202020204" pitchFamily="34" charset="0"/>
            </a:endParaRPr>
          </a:p>
          <a:p>
            <a:pPr>
              <a:lnSpc>
                <a:spcPct val="115000"/>
              </a:lnSpc>
            </a:pPr>
            <a:r>
              <a:rPr lang="en-US" sz="1500" dirty="0">
                <a:latin typeface="Arial" panose="020B0604020202020204" pitchFamily="34" charset="0"/>
                <a:cs typeface="Arial" panose="020B0604020202020204" pitchFamily="34" charset="0"/>
              </a:rPr>
              <a:t>Provided the student has a signed 408 form, you would not count the Grade 10 credits.  You would only count credits earned in Grade 11 and 12.</a:t>
            </a:r>
          </a:p>
          <a:p>
            <a:pPr>
              <a:lnSpc>
                <a:spcPct val="115000"/>
              </a:lnSpc>
            </a:pPr>
            <a:endParaRPr lang="en-US" sz="1500" dirty="0">
              <a:latin typeface="Arial" panose="020B0604020202020204" pitchFamily="34" charset="0"/>
              <a:cs typeface="Arial" panose="020B0604020202020204" pitchFamily="34" charset="0"/>
            </a:endParaRPr>
          </a:p>
          <a:p>
            <a:pPr>
              <a:lnSpc>
                <a:spcPct val="115000"/>
              </a:lnSpc>
            </a:pPr>
            <a:r>
              <a:rPr lang="en-US" sz="1500" dirty="0">
                <a:latin typeface="Arial" panose="020B0604020202020204" pitchFamily="34" charset="0"/>
                <a:cs typeface="Arial" panose="020B0604020202020204" pitchFamily="34" charset="0"/>
              </a:rPr>
              <a:t>If this is a 1</a:t>
            </a:r>
            <a:r>
              <a:rPr lang="en-US" sz="1500" baseline="30000" dirty="0">
                <a:latin typeface="Arial" panose="020B0604020202020204" pitchFamily="34" charset="0"/>
                <a:cs typeface="Arial" panose="020B0604020202020204" pitchFamily="34" charset="0"/>
              </a:rPr>
              <a:t>st</a:t>
            </a:r>
            <a:r>
              <a:rPr lang="en-US" sz="1500" dirty="0">
                <a:latin typeface="Arial" panose="020B0604020202020204" pitchFamily="34" charset="0"/>
                <a:cs typeface="Arial" panose="020B0604020202020204" pitchFamily="34" charset="0"/>
              </a:rPr>
              <a:t> year student, you would report 6 Credits.  If this is a 2</a:t>
            </a:r>
            <a:r>
              <a:rPr lang="en-US" sz="1500" baseline="30000" dirty="0">
                <a:latin typeface="Arial" panose="020B0604020202020204" pitchFamily="34" charset="0"/>
                <a:cs typeface="Arial" panose="020B0604020202020204" pitchFamily="34" charset="0"/>
              </a:rPr>
              <a:t>nd</a:t>
            </a:r>
            <a:r>
              <a:rPr lang="en-US" sz="1500" dirty="0">
                <a:latin typeface="Arial" panose="020B0604020202020204" pitchFamily="34" charset="0"/>
                <a:cs typeface="Arial" panose="020B0604020202020204" pitchFamily="34" charset="0"/>
              </a:rPr>
              <a:t> year student, you would report 15 credits (6 +9 = 15).</a:t>
            </a:r>
          </a:p>
        </p:txBody>
      </p:sp>
      <p:sp>
        <p:nvSpPr>
          <p:cNvPr id="4" name="Slide Number Placeholder 3">
            <a:extLst>
              <a:ext uri="{FF2B5EF4-FFF2-40B4-BE49-F238E27FC236}">
                <a16:creationId xmlns:a16="http://schemas.microsoft.com/office/drawing/2014/main" id="{2F89FE41-C734-0704-3111-99F5B91B81AB}"/>
              </a:ext>
            </a:extLst>
          </p:cNvPr>
          <p:cNvSpPr>
            <a:spLocks noGrp="1"/>
          </p:cNvSpPr>
          <p:nvPr>
            <p:ph type="sldNum" sz="quarter" idx="5"/>
          </p:nvPr>
        </p:nvSpPr>
        <p:spPr/>
        <p:txBody>
          <a:bodyPr/>
          <a:lstStyle/>
          <a:p>
            <a:fld id="{5B012C48-CBE3-4456-858D-2A38C9D9ED43}" type="slidenum">
              <a:rPr lang="en-US" smtClean="0"/>
              <a:t>37</a:t>
            </a:fld>
            <a:endParaRPr lang="en-US" dirty="0"/>
          </a:p>
        </p:txBody>
      </p:sp>
    </p:spTree>
    <p:extLst>
      <p:ext uri="{BB962C8B-B14F-4D97-AF65-F5344CB8AC3E}">
        <p14:creationId xmlns:p14="http://schemas.microsoft.com/office/powerpoint/2010/main" val="28477129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Field #26 Pell Grant Indicator only applies to Adult students.  For secondary, you do not populate this field.  The field should be left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38</a:t>
            </a:fld>
            <a:endParaRPr lang="en-US" dirty="0"/>
          </a:p>
        </p:txBody>
      </p:sp>
    </p:spTree>
    <p:extLst>
      <p:ext uri="{BB962C8B-B14F-4D97-AF65-F5344CB8AC3E}">
        <p14:creationId xmlns:p14="http://schemas.microsoft.com/office/powerpoint/2010/main" val="21279450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F3D4D-BCA4-BDDF-1294-F3945F21A4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DEFF4E-86A9-BC8B-25B8-B6BB4606EB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A47A3A-A39B-C68B-061A-10D9F7973DBE}"/>
              </a:ext>
            </a:extLst>
          </p:cNvPr>
          <p:cNvSpPr>
            <a:spLocks noGrp="1"/>
          </p:cNvSpPr>
          <p:nvPr>
            <p:ph type="body" idx="1"/>
          </p:nvPr>
        </p:nvSpPr>
        <p:spPr/>
        <p:txBody>
          <a:bodyPr/>
          <a:lstStyle/>
          <a:p>
            <a:pPr>
              <a:lnSpc>
                <a:spcPct val="115000"/>
              </a:lnSpc>
              <a:spcAft>
                <a:spcPts val="821"/>
              </a:spcAft>
            </a:pPr>
            <a:r>
              <a:rPr lang="en-US" b="1" dirty="0"/>
              <a:t>Task List Completion Indicator </a:t>
            </a:r>
            <a:r>
              <a:rPr lang="en-US" dirty="0"/>
              <a:t>(#28) –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The Task List Completion Indicator relates to the CTE Status Type Code (Field 10). 	</a:t>
            </a:r>
          </a:p>
          <a:p>
            <a:pPr lvl="1"/>
            <a:r>
              <a:rPr lang="en-US" dirty="0"/>
              <a:t>For CTE Status Type Codes 30 and 40 – </a:t>
            </a:r>
          </a:p>
          <a:p>
            <a:pPr lvl="2"/>
            <a:r>
              <a:rPr lang="en-US" dirty="0"/>
              <a:t>Report Y if a teacher signs the list signifying that the student fulfilled ALL competency requirements on the task list during the course of the student's reported program. </a:t>
            </a:r>
          </a:p>
          <a:p>
            <a:pPr lvl="2"/>
            <a:r>
              <a:rPr lang="en-US" dirty="0"/>
              <a:t>Special Ed students may be reported with an N if they did not complete ALL competency requirements on the task list during the course of the student's reported program. </a:t>
            </a:r>
          </a:p>
          <a:p>
            <a:pPr lvl="2"/>
            <a:r>
              <a:rPr lang="en-US" dirty="0"/>
              <a:t>N is not a valid value for regular ed students. </a:t>
            </a:r>
          </a:p>
          <a:p>
            <a:pPr lvl="1"/>
            <a:r>
              <a:rPr lang="en-US" dirty="0"/>
              <a:t>For CTE Status Type Code 60 – </a:t>
            </a:r>
          </a:p>
          <a:p>
            <a:pPr lvl="2"/>
            <a:r>
              <a:rPr lang="en-US" dirty="0"/>
              <a:t>Report Y if a teacher signs the list signifying that the student fulfilled ALL competency requirements on the task list during the course of the student's reported program. </a:t>
            </a:r>
          </a:p>
          <a:p>
            <a:pPr lvl="2"/>
            <a:r>
              <a:rPr lang="en-US" dirty="0"/>
              <a:t>Report N if the student did NOT complete ALL competency requirements on the task list during the course of the student's reported program. </a:t>
            </a:r>
          </a:p>
          <a:p>
            <a:pPr lvl="1"/>
            <a:r>
              <a:rPr lang="en-US" dirty="0"/>
              <a:t>For CTE Status Type Codes 10, 22, 28, 71 or 80 – </a:t>
            </a:r>
          </a:p>
          <a:p>
            <a:pPr lvl="2"/>
            <a:r>
              <a:rPr lang="en-US" dirty="0"/>
              <a:t>Report N/A </a:t>
            </a:r>
          </a:p>
          <a:p>
            <a:pPr>
              <a:lnSpc>
                <a:spcPct val="115000"/>
              </a:lnSpc>
              <a:spcAft>
                <a:spcPts val="821"/>
              </a:spcAft>
            </a:pP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D60D5A79-B6A7-A003-E6C6-909194C7C9DE}"/>
              </a:ext>
            </a:extLst>
          </p:cNvPr>
          <p:cNvSpPr>
            <a:spLocks noGrp="1"/>
          </p:cNvSpPr>
          <p:nvPr>
            <p:ph type="sldNum" sz="quarter" idx="5"/>
          </p:nvPr>
        </p:nvSpPr>
        <p:spPr/>
        <p:txBody>
          <a:bodyPr/>
          <a:lstStyle/>
          <a:p>
            <a:fld id="{5B012C48-CBE3-4456-858D-2A38C9D9ED43}" type="slidenum">
              <a:rPr lang="en-US" smtClean="0"/>
              <a:t>39</a:t>
            </a:fld>
            <a:endParaRPr lang="en-US" dirty="0"/>
          </a:p>
        </p:txBody>
      </p:sp>
    </p:spTree>
    <p:extLst>
      <p:ext uri="{BB962C8B-B14F-4D97-AF65-F5344CB8AC3E}">
        <p14:creationId xmlns:p14="http://schemas.microsoft.com/office/powerpoint/2010/main" val="4238719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Build your CTE Reporting Team.  You are not a one-person show.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There are others in your LEA that should be assisting you with CTE Reporting.  You are the person uploading the data, but you need to involve others.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Look through the data that needs collected.  Identify who in the LEA can assist.  That includes Counselors, CTE Teachers, Program/Curriculum Directors, Admin, Business Office and your Sending LEAs.  It is not a FERPA violation for your sending LEAs to share student information (particularly student groups) with your LEA. You are both educating the student.  Please let us know if you are having trouble with this so we can provide assistance.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Another Tip - Start early.</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a:t>
            </a:fld>
            <a:endParaRPr lang="en-US" dirty="0"/>
          </a:p>
        </p:txBody>
      </p:sp>
    </p:spTree>
    <p:extLst>
      <p:ext uri="{BB962C8B-B14F-4D97-AF65-F5344CB8AC3E}">
        <p14:creationId xmlns:p14="http://schemas.microsoft.com/office/powerpoint/2010/main" val="31186944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In order to understand Perkins V Secondary CTE Student Definitions, you need to understand how Pennsylvania defines a CTE Course.</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Pennsylvania defines completing a CTE course as completing a minimum of 240 technical instructional hours as planned per year in a PDE-approved CTE program. Completing means the student passed the course or received credit for the course. For Fields #30 you are looking for the final grade, not periodic grades.  For Perkins Status, the hours are all or nothing.  If they pass the course, they get all the hours.</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A concentrator is a student who successfully completes at least two state defined CTE Courses in a PDE Approved CTE Secondary Program </a:t>
            </a:r>
            <a:r>
              <a:rPr lang="en-US" sz="1200" b="1" dirty="0">
                <a:latin typeface="Arial" panose="020B0604020202020204" pitchFamily="34" charset="0"/>
                <a:ea typeface="Times New Roman" panose="02020603050405020304" pitchFamily="18" charset="0"/>
                <a:cs typeface="Arial" panose="020B0604020202020204" pitchFamily="34" charset="0"/>
              </a:rPr>
              <a:t>OR</a:t>
            </a:r>
            <a:r>
              <a:rPr lang="en-US" sz="1200" dirty="0">
                <a:latin typeface="Arial" panose="020B0604020202020204" pitchFamily="34" charset="0"/>
                <a:ea typeface="Times New Roman" panose="02020603050405020304" pitchFamily="18" charset="0"/>
                <a:cs typeface="Arial" panose="020B0604020202020204" pitchFamily="34" charset="0"/>
              </a:rPr>
              <a:t> Completes at least 480 technical instruction hours in a PDE Approved 1 year CTE Program.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500" dirty="0">
                <a:latin typeface="Arial" panose="020B0604020202020204" pitchFamily="34" charset="0"/>
                <a:ea typeface="Times New Roman" panose="02020603050405020304" pitchFamily="18" charset="0"/>
                <a:cs typeface="Arial" panose="020B0604020202020204" pitchFamily="34" charset="0"/>
              </a:rPr>
              <a:t> </a:t>
            </a:r>
            <a:endParaRPr lang="en-US" sz="15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900" dirty="0">
                <a:latin typeface="Arial" panose="020B0604020202020204" pitchFamily="34" charset="0"/>
                <a:ea typeface="Times New Roman" panose="02020603050405020304" pitchFamily="18"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Times New Roman" panose="02020603050405020304" pitchFamily="18"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Times New Roman" panose="02020603050405020304" pitchFamily="18"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40</a:t>
            </a:fld>
            <a:endParaRPr lang="en-US" dirty="0"/>
          </a:p>
        </p:txBody>
      </p:sp>
    </p:spTree>
    <p:extLst>
      <p:ext uri="{BB962C8B-B14F-4D97-AF65-F5344CB8AC3E}">
        <p14:creationId xmlns:p14="http://schemas.microsoft.com/office/powerpoint/2010/main" val="237143679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A Secondary CTE Participant is a student who completes at least one state defined CTE Course. For Fields #31 you are looking for the final grade, not periodic grades. For Perkins Status, the hours are all or nothing.  If they pass the course, they get all the hours.</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Both definitions include “state defined CTE Course”.  We will explore that topic next.</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Times New Roman" panose="02020603050405020304" pitchFamily="18" charset="0"/>
                <a:cs typeface="Arial" panose="020B0604020202020204" pitchFamily="34" charset="0"/>
              </a:rPr>
              <a:t>Remember, you can find the Scope and Sequence for your LEAs PDE approved CTE programs in the FRCPP under the CATS System. We will review a few examples to see how Perkins Participants and Concentrators are determined for Fields 30 and 31.</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41</a:t>
            </a:fld>
            <a:endParaRPr lang="en-US" dirty="0"/>
          </a:p>
        </p:txBody>
      </p:sp>
    </p:spTree>
    <p:extLst>
      <p:ext uri="{BB962C8B-B14F-4D97-AF65-F5344CB8AC3E}">
        <p14:creationId xmlns:p14="http://schemas.microsoft.com/office/powerpoint/2010/main" val="20883035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ACEF8-FE9B-25DE-6DB0-703EAF9BD6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35C727-FC10-5D9A-ECDF-2D56553D86AF}"/>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65822C5D-AE54-913A-9A77-9FA183B8D3B8}"/>
              </a:ext>
            </a:extLst>
          </p:cNvPr>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Just a couple of reminders about Perkins Participant and Concentrators.</a:t>
            </a:r>
          </a:p>
          <a:p>
            <a:r>
              <a:rPr lang="en-US" sz="1200" dirty="0">
                <a:solidFill>
                  <a:srgbClr val="000000"/>
                </a:solidFill>
                <a:latin typeface="Arial" panose="020B0604020202020204" pitchFamily="34" charset="0"/>
                <a:cs typeface="Arial" panose="020B0604020202020204" pitchFamily="34" charset="0"/>
              </a:rPr>
              <a:t>Student must have a signed PDE 408 Form for each year the student participates in CTE!</a:t>
            </a:r>
          </a:p>
          <a:p>
            <a:r>
              <a:rPr lang="en-US" sz="1200" dirty="0">
                <a:solidFill>
                  <a:srgbClr val="000000"/>
                </a:solidFill>
                <a:latin typeface="Arial" panose="020B0604020202020204" pitchFamily="34" charset="0"/>
                <a:cs typeface="Arial" panose="020B0604020202020204" pitchFamily="34" charset="0"/>
              </a:rPr>
              <a:t>Only the years with signed forms count towards Perkins!</a:t>
            </a:r>
          </a:p>
          <a:p>
            <a:r>
              <a:rPr lang="en-US" sz="1200" dirty="0">
                <a:solidFill>
                  <a:srgbClr val="000000"/>
                </a:solidFill>
                <a:latin typeface="Arial" panose="020B0604020202020204" pitchFamily="34" charset="0"/>
                <a:cs typeface="Arial" panose="020B0604020202020204" pitchFamily="34" charset="0"/>
              </a:rPr>
              <a:t>Follow the Flow Chart to Determine Their Perkins Status</a:t>
            </a:r>
          </a:p>
          <a:p>
            <a:endParaRPr lang="en-US" dirty="0"/>
          </a:p>
        </p:txBody>
      </p:sp>
      <p:sp>
        <p:nvSpPr>
          <p:cNvPr id="4" name="Slide Number Placeholder 3">
            <a:extLst>
              <a:ext uri="{FF2B5EF4-FFF2-40B4-BE49-F238E27FC236}">
                <a16:creationId xmlns:a16="http://schemas.microsoft.com/office/drawing/2014/main" id="{56DB4989-E419-1829-EFA3-67DAF6466A3E}"/>
              </a:ext>
            </a:extLst>
          </p:cNvPr>
          <p:cNvSpPr>
            <a:spLocks noGrp="1"/>
          </p:cNvSpPr>
          <p:nvPr>
            <p:ph type="sldNum" sz="quarter" idx="5"/>
          </p:nvPr>
        </p:nvSpPr>
        <p:spPr/>
        <p:txBody>
          <a:bodyPr/>
          <a:lstStyle/>
          <a:p>
            <a:fld id="{5B012C48-CBE3-4456-858D-2A38C9D9ED43}" type="slidenum">
              <a:rPr lang="en-US" smtClean="0"/>
              <a:t>42</a:t>
            </a:fld>
            <a:endParaRPr lang="en-US" dirty="0"/>
          </a:p>
        </p:txBody>
      </p:sp>
    </p:spTree>
    <p:extLst>
      <p:ext uri="{BB962C8B-B14F-4D97-AF65-F5344CB8AC3E}">
        <p14:creationId xmlns:p14="http://schemas.microsoft.com/office/powerpoint/2010/main" val="2857957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B0839-ADEA-FFBB-F9F1-E3DB858184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1F9456-82A7-955A-609A-BDFFD23B082F}"/>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72E16E9C-55EC-6015-A3D0-B9551D2F4D1C}"/>
              </a:ext>
            </a:extLst>
          </p:cNvPr>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Let’s walk through the Flow Chart to Determine Perkins Status.</a:t>
            </a:r>
          </a:p>
          <a:p>
            <a:r>
              <a:rPr lang="en-US" sz="1200" dirty="0">
                <a:latin typeface="Arial" panose="020B0604020202020204" pitchFamily="34" charset="0"/>
                <a:cs typeface="Arial" panose="020B0604020202020204" pitchFamily="34" charset="0"/>
              </a:rPr>
              <a:t>Step One</a:t>
            </a:r>
          </a:p>
          <a:p>
            <a:pPr marL="469131" indent="-469131">
              <a:buFont typeface="Arial" panose="020B0604020202020204" pitchFamily="34" charset="0"/>
              <a:buChar char="•"/>
            </a:pPr>
            <a:r>
              <a:rPr lang="en-US" sz="1200" dirty="0">
                <a:latin typeface="Arial" panose="020B0604020202020204" pitchFamily="34" charset="0"/>
                <a:cs typeface="Arial" panose="020B0604020202020204" pitchFamily="34" charset="0"/>
              </a:rPr>
              <a:t>Using your AUNs Planned Scope and Sequence for the CIP, determine which years meet the definition of a CTE Course. </a:t>
            </a:r>
          </a:p>
          <a:p>
            <a:pPr marL="469131" indent="-469131">
              <a:buFont typeface="Arial" panose="020B0604020202020204" pitchFamily="34" charset="0"/>
              <a:buChar char="•"/>
            </a:pPr>
            <a:r>
              <a:rPr lang="en-US" sz="1200" dirty="0">
                <a:latin typeface="Arial" panose="020B0604020202020204" pitchFamily="34" charset="0"/>
                <a:cs typeface="Arial" panose="020B0604020202020204" pitchFamily="34" charset="0"/>
              </a:rPr>
              <a:t>This information can be found in the Future Ready Comprehensive Planning Portal/CATS System. </a:t>
            </a:r>
          </a:p>
          <a:p>
            <a:pPr marL="469131" indent="-469131">
              <a:buFont typeface="Arial" panose="020B0604020202020204" pitchFamily="34" charset="0"/>
              <a:buChar char="•"/>
            </a:pPr>
            <a:r>
              <a:rPr lang="en-US" sz="1200" dirty="0">
                <a:latin typeface="Arial" panose="020B0604020202020204" pitchFamily="34" charset="0"/>
                <a:cs typeface="Arial" panose="020B0604020202020204" pitchFamily="34" charset="0"/>
              </a:rPr>
              <a:t>Make sure you are looking at the Reporting Year. </a:t>
            </a:r>
          </a:p>
          <a:p>
            <a:pPr marL="469131" indent="-469131">
              <a:buFont typeface="Arial" panose="020B0604020202020204" pitchFamily="34" charset="0"/>
              <a:buChar char="•"/>
            </a:pPr>
            <a:r>
              <a:rPr lang="en-US" sz="1200" dirty="0">
                <a:latin typeface="Arial" panose="020B0604020202020204" pitchFamily="34" charset="0"/>
                <a:cs typeface="Arial" panose="020B0604020202020204" pitchFamily="34" charset="0"/>
              </a:rPr>
              <a:t>If the Planned Scope and Sequence has 240 or more hours for that year, it meets the definition of a CTE Course. </a:t>
            </a:r>
          </a:p>
          <a:p>
            <a:endParaRPr lang="en-US" dirty="0"/>
          </a:p>
        </p:txBody>
      </p:sp>
      <p:sp>
        <p:nvSpPr>
          <p:cNvPr id="4" name="Slide Number Placeholder 3">
            <a:extLst>
              <a:ext uri="{FF2B5EF4-FFF2-40B4-BE49-F238E27FC236}">
                <a16:creationId xmlns:a16="http://schemas.microsoft.com/office/drawing/2014/main" id="{F7AAC486-3790-048B-5623-340BE72058A5}"/>
              </a:ext>
            </a:extLst>
          </p:cNvPr>
          <p:cNvSpPr>
            <a:spLocks noGrp="1"/>
          </p:cNvSpPr>
          <p:nvPr>
            <p:ph type="sldNum" sz="quarter" idx="5"/>
          </p:nvPr>
        </p:nvSpPr>
        <p:spPr/>
        <p:txBody>
          <a:bodyPr/>
          <a:lstStyle/>
          <a:p>
            <a:fld id="{5B012C48-CBE3-4456-858D-2A38C9D9ED43}" type="slidenum">
              <a:rPr lang="en-US" smtClean="0"/>
              <a:t>43</a:t>
            </a:fld>
            <a:endParaRPr lang="en-US" dirty="0"/>
          </a:p>
        </p:txBody>
      </p:sp>
    </p:spTree>
    <p:extLst>
      <p:ext uri="{BB962C8B-B14F-4D97-AF65-F5344CB8AC3E}">
        <p14:creationId xmlns:p14="http://schemas.microsoft.com/office/powerpoint/2010/main" val="24524095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65A21-9F04-E5DF-54E1-71788F3CD5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4EC366-8D9D-C820-F602-E9257F9B7C90}"/>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6CE48EB9-DC34-DCD2-4C81-35864609F8EC}"/>
              </a:ext>
            </a:extLst>
          </p:cNvPr>
          <p:cNvSpPr>
            <a:spLocks noGrp="1"/>
          </p:cNvSpPr>
          <p:nvPr>
            <p:ph type="body" idx="1"/>
          </p:nvPr>
        </p:nvSpPr>
        <p:spPr/>
        <p:txBody>
          <a:bodyPr/>
          <a:lstStyle/>
          <a:p>
            <a:r>
              <a:rPr lang="en-US" sz="1200" dirty="0"/>
              <a:t>This graphic shows a 4 year CTE program and has green boxes showing which years count towards Perkins.  There is also a red box showing the year that does not count towards Perkins.</a:t>
            </a:r>
          </a:p>
          <a:p>
            <a:endParaRPr lang="en-US" sz="1200" dirty="0"/>
          </a:p>
          <a:p>
            <a:r>
              <a:rPr lang="en-US" sz="1200" dirty="0"/>
              <a:t>The first year of the program does not count towards Perkins since it only has 135 hours.  However, the remaining years in the program are over 240 hours to they would all count towards Perkins status.</a:t>
            </a:r>
          </a:p>
        </p:txBody>
      </p:sp>
      <p:sp>
        <p:nvSpPr>
          <p:cNvPr id="4" name="Slide Number Placeholder 3">
            <a:extLst>
              <a:ext uri="{FF2B5EF4-FFF2-40B4-BE49-F238E27FC236}">
                <a16:creationId xmlns:a16="http://schemas.microsoft.com/office/drawing/2014/main" id="{06DE197F-CC90-6785-27B8-22C61BED1DB8}"/>
              </a:ext>
            </a:extLst>
          </p:cNvPr>
          <p:cNvSpPr>
            <a:spLocks noGrp="1"/>
          </p:cNvSpPr>
          <p:nvPr>
            <p:ph type="sldNum" sz="quarter" idx="5"/>
          </p:nvPr>
        </p:nvSpPr>
        <p:spPr/>
        <p:txBody>
          <a:bodyPr/>
          <a:lstStyle/>
          <a:p>
            <a:fld id="{5B012C48-CBE3-4456-858D-2A38C9D9ED43}" type="slidenum">
              <a:rPr lang="en-US" smtClean="0"/>
              <a:t>44</a:t>
            </a:fld>
            <a:endParaRPr lang="en-US" dirty="0"/>
          </a:p>
        </p:txBody>
      </p:sp>
    </p:spTree>
    <p:extLst>
      <p:ext uri="{BB962C8B-B14F-4D97-AF65-F5344CB8AC3E}">
        <p14:creationId xmlns:p14="http://schemas.microsoft.com/office/powerpoint/2010/main" val="216282298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3DC0B-5388-6B7E-09C2-0E2C77B154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AD737A-6FC4-D98D-0F1B-09E3720A8D81}"/>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12309815-740A-4408-19EE-2C05C2748F90}"/>
              </a:ext>
            </a:extLst>
          </p:cNvPr>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This graphic shows a 4 year CTE program and has green boxes showing which years count towards Perkins.  All of the program years have more than 240 hours and count towards Perkins status.</a:t>
            </a:r>
          </a:p>
        </p:txBody>
      </p:sp>
      <p:sp>
        <p:nvSpPr>
          <p:cNvPr id="4" name="Slide Number Placeholder 3">
            <a:extLst>
              <a:ext uri="{FF2B5EF4-FFF2-40B4-BE49-F238E27FC236}">
                <a16:creationId xmlns:a16="http://schemas.microsoft.com/office/drawing/2014/main" id="{4C38367A-E325-78EB-2DC6-3FFCC5EFE676}"/>
              </a:ext>
            </a:extLst>
          </p:cNvPr>
          <p:cNvSpPr>
            <a:spLocks noGrp="1"/>
          </p:cNvSpPr>
          <p:nvPr>
            <p:ph type="sldNum" sz="quarter" idx="5"/>
          </p:nvPr>
        </p:nvSpPr>
        <p:spPr/>
        <p:txBody>
          <a:bodyPr/>
          <a:lstStyle/>
          <a:p>
            <a:fld id="{5B012C48-CBE3-4456-858D-2A38C9D9ED43}" type="slidenum">
              <a:rPr lang="en-US" smtClean="0"/>
              <a:t>45</a:t>
            </a:fld>
            <a:endParaRPr lang="en-US" dirty="0"/>
          </a:p>
        </p:txBody>
      </p:sp>
    </p:spTree>
    <p:extLst>
      <p:ext uri="{BB962C8B-B14F-4D97-AF65-F5344CB8AC3E}">
        <p14:creationId xmlns:p14="http://schemas.microsoft.com/office/powerpoint/2010/main" val="7881679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B2634-1D45-55D2-BF1A-82ED19C251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6B674A-9B71-4C42-62B7-5A75E5CE9F99}"/>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463998BE-9F68-1D3F-CD28-F7A153A4D7E6}"/>
              </a:ext>
            </a:extLst>
          </p:cNvPr>
          <p:cNvSpPr>
            <a:spLocks noGrp="1"/>
          </p:cNvSpPr>
          <p:nvPr>
            <p:ph type="body" idx="1"/>
          </p:nvPr>
        </p:nvSpPr>
        <p:spPr/>
        <p:txBody>
          <a:bodyPr/>
          <a:lstStyle/>
          <a:p>
            <a:pPr marL="469131" indent="-469131">
              <a:buFont typeface="Arial" panose="020B0604020202020204" pitchFamily="34" charset="0"/>
              <a:buChar char="•"/>
            </a:pPr>
            <a:r>
              <a:rPr lang="en-US" sz="1200" dirty="0">
                <a:latin typeface="Arial" panose="020B0604020202020204" pitchFamily="34" charset="0"/>
                <a:cs typeface="Arial" panose="020B0604020202020204" pitchFamily="34" charset="0"/>
              </a:rPr>
              <a:t>Using your AUNs Planned Scope and Sequence for the CIP, determine which years meet the definition of a CTE Course. This information can be found in the Future Ready Comprehensive Planning Portal/CATS System. Make sure you are looking at the Reporting Year. </a:t>
            </a:r>
          </a:p>
          <a:p>
            <a:pPr marL="469131" indent="-469131">
              <a:buFont typeface="Arial" panose="020B0604020202020204" pitchFamily="34" charset="0"/>
              <a:buChar char="•"/>
            </a:pPr>
            <a:r>
              <a:rPr lang="en-US" sz="1200" dirty="0">
                <a:latin typeface="Arial" panose="020B0604020202020204" pitchFamily="34" charset="0"/>
                <a:cs typeface="Arial" panose="020B0604020202020204" pitchFamily="34" charset="0"/>
              </a:rPr>
              <a:t>How many years is the CTE Program (CIP)?</a:t>
            </a:r>
          </a:p>
          <a:p>
            <a:pPr marL="938263" lvl="1" indent="-469131">
              <a:buFont typeface="Arial" panose="020B0604020202020204" pitchFamily="34" charset="0"/>
              <a:buChar char="•"/>
            </a:pPr>
            <a:r>
              <a:rPr lang="en-US" sz="1200" dirty="0">
                <a:latin typeface="Arial" panose="020B0604020202020204" pitchFamily="34" charset="0"/>
                <a:cs typeface="Arial" panose="020B0604020202020204" pitchFamily="34" charset="0"/>
              </a:rPr>
              <a:t>One Year</a:t>
            </a:r>
          </a:p>
          <a:p>
            <a:pPr marL="938263" lvl="1" indent="-469131">
              <a:buFont typeface="Arial" panose="020B0604020202020204" pitchFamily="34" charset="0"/>
              <a:buChar char="•"/>
            </a:pPr>
            <a:r>
              <a:rPr lang="en-US" sz="1200" dirty="0">
                <a:latin typeface="Arial" panose="020B0604020202020204" pitchFamily="34" charset="0"/>
                <a:cs typeface="Arial" panose="020B0604020202020204" pitchFamily="34" charset="0"/>
              </a:rPr>
              <a:t>Two or More Years</a:t>
            </a:r>
          </a:p>
          <a:p>
            <a:endParaRPr lang="en-US" dirty="0"/>
          </a:p>
        </p:txBody>
      </p:sp>
      <p:sp>
        <p:nvSpPr>
          <p:cNvPr id="4" name="Slide Number Placeholder 3">
            <a:extLst>
              <a:ext uri="{FF2B5EF4-FFF2-40B4-BE49-F238E27FC236}">
                <a16:creationId xmlns:a16="http://schemas.microsoft.com/office/drawing/2014/main" id="{846FC8A1-650C-E78C-F32E-AEEA94BDB0D9}"/>
              </a:ext>
            </a:extLst>
          </p:cNvPr>
          <p:cNvSpPr>
            <a:spLocks noGrp="1"/>
          </p:cNvSpPr>
          <p:nvPr>
            <p:ph type="sldNum" sz="quarter" idx="5"/>
          </p:nvPr>
        </p:nvSpPr>
        <p:spPr/>
        <p:txBody>
          <a:bodyPr/>
          <a:lstStyle/>
          <a:p>
            <a:fld id="{5B012C48-CBE3-4456-858D-2A38C9D9ED43}" type="slidenum">
              <a:rPr lang="en-US" smtClean="0"/>
              <a:t>46</a:t>
            </a:fld>
            <a:endParaRPr lang="en-US" dirty="0"/>
          </a:p>
        </p:txBody>
      </p:sp>
    </p:spTree>
    <p:extLst>
      <p:ext uri="{BB962C8B-B14F-4D97-AF65-F5344CB8AC3E}">
        <p14:creationId xmlns:p14="http://schemas.microsoft.com/office/powerpoint/2010/main" val="27320497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41C374-5599-33A9-2D6C-BDE1DD8C97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AB0386-9D61-C215-9036-BD3358D7749C}"/>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CB4BABD6-ED4C-A462-DD1A-A0899BACD259}"/>
              </a:ext>
            </a:extLst>
          </p:cNvPr>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For a one year program,</a:t>
            </a:r>
          </a:p>
          <a:p>
            <a:r>
              <a:rPr lang="en-US" sz="1200" dirty="0">
                <a:latin typeface="Arial" panose="020B0604020202020204" pitchFamily="34" charset="0"/>
                <a:cs typeface="Arial" panose="020B0604020202020204" pitchFamily="34" charset="0"/>
              </a:rPr>
              <a:t>Does the Program Year have 480 or more planned program hours in the CIPs Planned Scope and Sequence?</a:t>
            </a:r>
          </a:p>
          <a:p>
            <a:r>
              <a:rPr lang="en-US" sz="1200" dirty="0">
                <a:latin typeface="Arial" panose="020B0604020202020204" pitchFamily="34" charset="0"/>
                <a:cs typeface="Arial" panose="020B0604020202020204" pitchFamily="34" charset="0"/>
              </a:rPr>
              <a:t>If Yes -</a:t>
            </a:r>
          </a:p>
          <a:p>
            <a:r>
              <a:rPr lang="en-US" sz="1200" dirty="0">
                <a:latin typeface="Arial" panose="020B0604020202020204" pitchFamily="34" charset="0"/>
                <a:cs typeface="Arial" panose="020B0604020202020204" pitchFamily="34" charset="0"/>
              </a:rPr>
              <a:t>This year meets the definition of a CTE Course.</a:t>
            </a:r>
          </a:p>
          <a:p>
            <a:r>
              <a:rPr lang="en-US" sz="1200" dirty="0">
                <a:latin typeface="Arial" panose="020B0604020202020204" pitchFamily="34" charset="0"/>
                <a:cs typeface="Arial" panose="020B0604020202020204" pitchFamily="34" charset="0"/>
              </a:rPr>
              <a:t>Go to Next Question.</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If No - </a:t>
            </a:r>
          </a:p>
          <a:p>
            <a:r>
              <a:rPr lang="en-US" sz="1200" dirty="0">
                <a:latin typeface="Arial" panose="020B0604020202020204" pitchFamily="34" charset="0"/>
                <a:cs typeface="Arial" panose="020B0604020202020204" pitchFamily="34" charset="0"/>
              </a:rPr>
              <a:t>Perkins Concentrator = N</a:t>
            </a:r>
          </a:p>
          <a:p>
            <a:r>
              <a:rPr lang="en-US" sz="1200" dirty="0">
                <a:latin typeface="Arial" panose="020B0604020202020204" pitchFamily="34" charset="0"/>
                <a:cs typeface="Arial" panose="020B0604020202020204" pitchFamily="34" charset="0"/>
              </a:rPr>
              <a:t>Perkins Participant = N</a:t>
            </a:r>
          </a:p>
          <a:p>
            <a:r>
              <a:rPr lang="en-US" sz="1200" dirty="0">
                <a:latin typeface="Arial" panose="020B0604020202020204" pitchFamily="34" charset="0"/>
                <a:cs typeface="Arial" panose="020B0604020202020204" pitchFamily="34" charset="0"/>
              </a:rPr>
              <a:t>Stop Here.</a:t>
            </a:r>
          </a:p>
          <a:p>
            <a:endParaRPr lang="en-US" sz="1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248BB4F-76F8-55E6-7EEF-2203C41C2B52}"/>
              </a:ext>
            </a:extLst>
          </p:cNvPr>
          <p:cNvSpPr>
            <a:spLocks noGrp="1"/>
          </p:cNvSpPr>
          <p:nvPr>
            <p:ph type="sldNum" sz="quarter" idx="5"/>
          </p:nvPr>
        </p:nvSpPr>
        <p:spPr/>
        <p:txBody>
          <a:bodyPr/>
          <a:lstStyle/>
          <a:p>
            <a:fld id="{5B012C48-CBE3-4456-858D-2A38C9D9ED43}" type="slidenum">
              <a:rPr lang="en-US" smtClean="0"/>
              <a:t>47</a:t>
            </a:fld>
            <a:endParaRPr lang="en-US" dirty="0"/>
          </a:p>
        </p:txBody>
      </p:sp>
    </p:spTree>
    <p:extLst>
      <p:ext uri="{BB962C8B-B14F-4D97-AF65-F5344CB8AC3E}">
        <p14:creationId xmlns:p14="http://schemas.microsoft.com/office/powerpoint/2010/main" val="15517957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75C7B-E1FA-92F9-FFAC-5D135F8DBC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5B552F-E9E7-1DCE-C954-01E751C7AAD3}"/>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C9263699-7001-517B-22BC-24AAF47699F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For a one year program, this shows</a:t>
            </a:r>
          </a:p>
          <a:p>
            <a:r>
              <a:rPr lang="en-US" sz="1200" kern="1200" dirty="0">
                <a:solidFill>
                  <a:schemeClr val="tx1"/>
                </a:solidFill>
                <a:effectLst/>
                <a:latin typeface="+mn-lt"/>
                <a:ea typeface="+mn-ea"/>
                <a:cs typeface="+mn-cs"/>
              </a:rPr>
              <a:t>Did the student pass the CTE course?</a:t>
            </a:r>
          </a:p>
          <a:p>
            <a:r>
              <a:rPr lang="en-US" sz="1200" kern="1200" dirty="0">
                <a:solidFill>
                  <a:schemeClr val="tx1"/>
                </a:solidFill>
                <a:effectLst/>
                <a:latin typeface="+mn-lt"/>
                <a:ea typeface="+mn-ea"/>
                <a:cs typeface="+mn-cs"/>
              </a:rPr>
              <a:t>If Yes -</a:t>
            </a:r>
          </a:p>
          <a:p>
            <a:r>
              <a:rPr lang="en-US" sz="1200" kern="1200" dirty="0">
                <a:solidFill>
                  <a:schemeClr val="tx1"/>
                </a:solidFill>
                <a:effectLst/>
                <a:latin typeface="+mn-lt"/>
                <a:ea typeface="+mn-ea"/>
                <a:cs typeface="+mn-cs"/>
              </a:rPr>
              <a:t>This course should be included in the student’s count towards their Perkins Status.</a:t>
            </a:r>
          </a:p>
          <a:p>
            <a:r>
              <a:rPr lang="en-US" sz="1200" kern="1200" dirty="0">
                <a:solidFill>
                  <a:schemeClr val="tx1"/>
                </a:solidFill>
                <a:effectLst/>
                <a:latin typeface="+mn-lt"/>
                <a:ea typeface="+mn-ea"/>
                <a:cs typeface="+mn-cs"/>
              </a:rPr>
              <a:t>Go to Next Question.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No - </a:t>
            </a:r>
          </a:p>
          <a:p>
            <a:r>
              <a:rPr lang="en-US" sz="1200" kern="1200" dirty="0">
                <a:solidFill>
                  <a:schemeClr val="tx1"/>
                </a:solidFill>
                <a:effectLst/>
                <a:latin typeface="+mn-lt"/>
                <a:ea typeface="+mn-ea"/>
                <a:cs typeface="+mn-cs"/>
              </a:rPr>
              <a:t>Perkins Concentrator = N</a:t>
            </a:r>
          </a:p>
          <a:p>
            <a:r>
              <a:rPr lang="en-US" sz="1200" kern="1200" dirty="0">
                <a:solidFill>
                  <a:schemeClr val="tx1"/>
                </a:solidFill>
                <a:effectLst/>
                <a:latin typeface="+mn-lt"/>
                <a:ea typeface="+mn-ea"/>
                <a:cs typeface="+mn-cs"/>
              </a:rPr>
              <a:t>Perkins Participant = N</a:t>
            </a:r>
          </a:p>
          <a:p>
            <a:r>
              <a:rPr lang="en-US" sz="1200" kern="1200" dirty="0">
                <a:solidFill>
                  <a:schemeClr val="tx1"/>
                </a:solidFill>
                <a:effectLst/>
                <a:latin typeface="+mn-lt"/>
                <a:ea typeface="+mn-ea"/>
                <a:cs typeface="+mn-cs"/>
              </a:rPr>
              <a:t>Stop here.</a:t>
            </a:r>
          </a:p>
          <a:p>
            <a:endParaRPr lang="en-US" sz="1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D37D7C36-46E3-E51C-6B57-5C382BBE103B}"/>
              </a:ext>
            </a:extLst>
          </p:cNvPr>
          <p:cNvSpPr>
            <a:spLocks noGrp="1"/>
          </p:cNvSpPr>
          <p:nvPr>
            <p:ph type="sldNum" sz="quarter" idx="5"/>
          </p:nvPr>
        </p:nvSpPr>
        <p:spPr/>
        <p:txBody>
          <a:bodyPr/>
          <a:lstStyle/>
          <a:p>
            <a:fld id="{5B012C48-CBE3-4456-858D-2A38C9D9ED43}" type="slidenum">
              <a:rPr lang="en-US" smtClean="0"/>
              <a:t>48</a:t>
            </a:fld>
            <a:endParaRPr lang="en-US" dirty="0"/>
          </a:p>
        </p:txBody>
      </p:sp>
    </p:spTree>
    <p:extLst>
      <p:ext uri="{BB962C8B-B14F-4D97-AF65-F5344CB8AC3E}">
        <p14:creationId xmlns:p14="http://schemas.microsoft.com/office/powerpoint/2010/main" val="399222412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05C93-7E78-2DC9-5A7C-44C6D8FCB5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31CD8A-1A5A-02F8-AAA4-94A23EA11FD3}"/>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64595C0B-8EF2-3D8F-B8CD-6472F1908AD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For a one year program, this graphic asks </a:t>
            </a:r>
          </a:p>
          <a:p>
            <a:r>
              <a:rPr lang="en-US" sz="1200" kern="1200" dirty="0">
                <a:solidFill>
                  <a:schemeClr val="tx1"/>
                </a:solidFill>
                <a:effectLst/>
                <a:latin typeface="+mn-lt"/>
                <a:ea typeface="+mn-ea"/>
                <a:cs typeface="+mn-cs"/>
              </a:rPr>
              <a:t>How many CTE Courses does the student have?</a:t>
            </a:r>
          </a:p>
          <a:p>
            <a:r>
              <a:rPr lang="en-US" sz="1200" kern="1200" dirty="0">
                <a:solidFill>
                  <a:schemeClr val="tx1"/>
                </a:solidFill>
                <a:effectLst/>
                <a:latin typeface="+mn-lt"/>
                <a:ea typeface="+mn-ea"/>
                <a:cs typeface="+mn-cs"/>
              </a:rPr>
              <a:t>One – For programs with the Planned Scope and Sequence that have 480 or more hours, please mark the student as</a:t>
            </a:r>
          </a:p>
          <a:p>
            <a:r>
              <a:rPr lang="en-US" sz="1200" kern="1200" dirty="0">
                <a:solidFill>
                  <a:schemeClr val="tx1"/>
                </a:solidFill>
                <a:effectLst/>
                <a:latin typeface="+mn-lt"/>
                <a:ea typeface="+mn-ea"/>
                <a:cs typeface="+mn-cs"/>
              </a:rPr>
              <a:t>Perkins Concentrator = Y for Yes</a:t>
            </a:r>
          </a:p>
          <a:p>
            <a:r>
              <a:rPr lang="en-US" sz="1200" kern="1200" dirty="0">
                <a:solidFill>
                  <a:schemeClr val="tx1"/>
                </a:solidFill>
                <a:effectLst/>
                <a:latin typeface="+mn-lt"/>
                <a:ea typeface="+mn-ea"/>
                <a:cs typeface="+mn-cs"/>
              </a:rPr>
              <a:t>Perkins Participant = Y for Yes</a:t>
            </a:r>
          </a:p>
          <a:p>
            <a:endParaRPr lang="en-US" sz="1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32049F8F-3DA4-E160-2562-5E9AB2660653}"/>
              </a:ext>
            </a:extLst>
          </p:cNvPr>
          <p:cNvSpPr>
            <a:spLocks noGrp="1"/>
          </p:cNvSpPr>
          <p:nvPr>
            <p:ph type="sldNum" sz="quarter" idx="5"/>
          </p:nvPr>
        </p:nvSpPr>
        <p:spPr/>
        <p:txBody>
          <a:bodyPr/>
          <a:lstStyle/>
          <a:p>
            <a:fld id="{5B012C48-CBE3-4456-858D-2A38C9D9ED43}" type="slidenum">
              <a:rPr lang="en-US" smtClean="0"/>
              <a:t>49</a:t>
            </a:fld>
            <a:endParaRPr lang="en-US" dirty="0"/>
          </a:p>
        </p:txBody>
      </p:sp>
    </p:spTree>
    <p:extLst>
      <p:ext uri="{BB962C8B-B14F-4D97-AF65-F5344CB8AC3E}">
        <p14:creationId xmlns:p14="http://schemas.microsoft.com/office/powerpoint/2010/main" val="3114382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Why is CTE data collected?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Primarily to meet the Perkins V federal legislation reporting and accountability requirements at the secondary, adult and postsecondary levels.  There are also certain state reporting requirements as well connected to the career and technical education programs.  Today we will be addressing secondary requirements.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There are 5 templates for the secondary CTE collection that must be uploaded.  There are 2 templates in the Student Domain, one template in the Enrollment Domain, and 2 templates in the CTE Domain.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From the Student Domain, the first is the Student Template which contains one record for each student for the school year.  All fields may not be mandatory, but all fields within the templates must be accounted for data to be transmitted correctly. All PDE data collections require the collection of the Student template.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The second template is the Student Snapshot Template specifically for June 30, 2026.  It is not a true snapshot so to speak because we need it to include, at a minimum, all career and technical education students who were actively served by your CTE approved programs during the 25-26 school year. Many LEAs use their student template to upload as the student snapshot template.  The difference between the two templates is that there is a snapshot date field, Field # 83, where LEAs record the date 2026-06-30 in the snapshot field, but both templates need to be successfully uploaded to fulfill reporting requirements.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From the CTE Domain, the CTE Student Fact and Student Industry Credential templates are where we look for specific career and technical education related data.  CTE student fact is primarily used to isolate the program the student is enrolled in, how the student is performing in that program and the nature of some of the students’ program experiences.  CTE Student Industry Credential is to report all industry certifications that the student earns as a result of the student’s reported program.  See Appendix Q that we will discuss later.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The 5th and final template, School Enrollment Template’, is for secondary CTE programs only.  LEAs should be updating the Student and School Enrollments Templates throughout the school year.  Provided these templates are current and up to date in C6, you do not need to upload these templates in C4.</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990"/>
              </a:spcAft>
            </a:pPr>
            <a:endParaRPr lang="en-US" dirty="0">
              <a:latin typeface="Arial" panose="020B0604020202020204" pitchFamily="34" charset="0"/>
              <a:ea typeface="Calibri" panose="020F050202020403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a:t>
            </a:fld>
            <a:endParaRPr lang="en-US" dirty="0"/>
          </a:p>
        </p:txBody>
      </p:sp>
    </p:spTree>
    <p:extLst>
      <p:ext uri="{BB962C8B-B14F-4D97-AF65-F5344CB8AC3E}">
        <p14:creationId xmlns:p14="http://schemas.microsoft.com/office/powerpoint/2010/main" val="56726075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7AF6D-48EE-9E3D-730B-E9B75BFCA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A893F8-E893-B8F6-1804-7B7E6CE007D6}"/>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D4DC18D5-2472-B738-94AB-5ACF5E503C57}"/>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For a two or more years program, this graphic asks </a:t>
            </a:r>
          </a:p>
          <a:p>
            <a:r>
              <a:rPr lang="en-US" sz="1200" kern="1200" dirty="0">
                <a:solidFill>
                  <a:schemeClr val="tx1"/>
                </a:solidFill>
                <a:effectLst/>
                <a:latin typeface="+mn-lt"/>
                <a:ea typeface="+mn-ea"/>
                <a:cs typeface="+mn-cs"/>
              </a:rPr>
              <a:t>Does the Program Year have 240 or more planned program hours in the CIPs Planned Scope and Sequence?</a:t>
            </a:r>
          </a:p>
          <a:p>
            <a:r>
              <a:rPr lang="en-US" sz="1200" kern="1200" dirty="0">
                <a:solidFill>
                  <a:schemeClr val="tx1"/>
                </a:solidFill>
                <a:effectLst/>
                <a:latin typeface="+mn-lt"/>
                <a:ea typeface="+mn-ea"/>
                <a:cs typeface="+mn-cs"/>
              </a:rPr>
              <a:t>If Yes -</a:t>
            </a:r>
          </a:p>
          <a:p>
            <a:r>
              <a:rPr lang="en-US" sz="1200" kern="1200" dirty="0">
                <a:solidFill>
                  <a:schemeClr val="tx1"/>
                </a:solidFill>
                <a:effectLst/>
                <a:latin typeface="+mn-lt"/>
                <a:ea typeface="+mn-ea"/>
                <a:cs typeface="+mn-cs"/>
              </a:rPr>
              <a:t>This year meets the definition of a CTE Course.</a:t>
            </a:r>
          </a:p>
          <a:p>
            <a:r>
              <a:rPr lang="en-US" sz="1200" kern="1200" dirty="0">
                <a:solidFill>
                  <a:schemeClr val="tx1"/>
                </a:solidFill>
                <a:effectLst/>
                <a:latin typeface="+mn-lt"/>
                <a:ea typeface="+mn-ea"/>
                <a:cs typeface="+mn-cs"/>
              </a:rPr>
              <a:t>Go to Next Question.</a:t>
            </a:r>
          </a:p>
          <a:p>
            <a:r>
              <a:rPr lang="en-US" sz="1200" kern="1200" dirty="0">
                <a:solidFill>
                  <a:schemeClr val="tx1"/>
                </a:solidFill>
                <a:effectLst/>
                <a:latin typeface="+mn-lt"/>
                <a:ea typeface="+mn-ea"/>
                <a:cs typeface="+mn-cs"/>
              </a:rPr>
              <a:t>If No - </a:t>
            </a:r>
          </a:p>
          <a:p>
            <a:r>
              <a:rPr lang="en-US" sz="1200" kern="1200" dirty="0">
                <a:solidFill>
                  <a:schemeClr val="tx1"/>
                </a:solidFill>
                <a:effectLst/>
                <a:latin typeface="+mn-lt"/>
                <a:ea typeface="+mn-ea"/>
                <a:cs typeface="+mn-cs"/>
              </a:rPr>
              <a:t>This year cannot be counted towards their Perkins Status.</a:t>
            </a:r>
          </a:p>
          <a:p>
            <a:r>
              <a:rPr lang="en-US" sz="1200" kern="1200" dirty="0">
                <a:solidFill>
                  <a:schemeClr val="tx1"/>
                </a:solidFill>
                <a:effectLst/>
                <a:latin typeface="+mn-lt"/>
                <a:ea typeface="+mn-ea"/>
                <a:cs typeface="+mn-cs"/>
              </a:rPr>
              <a:t>Maintain the student’s previous year’s Perkins Status.</a:t>
            </a:r>
          </a:p>
          <a:p>
            <a:r>
              <a:rPr lang="en-US" sz="1200" kern="1200" dirty="0">
                <a:solidFill>
                  <a:schemeClr val="tx1"/>
                </a:solidFill>
                <a:effectLst/>
                <a:latin typeface="+mn-lt"/>
                <a:ea typeface="+mn-ea"/>
                <a:cs typeface="+mn-cs"/>
              </a:rPr>
              <a:t>Stop Here.</a:t>
            </a:r>
          </a:p>
        </p:txBody>
      </p:sp>
      <p:sp>
        <p:nvSpPr>
          <p:cNvPr id="4" name="Slide Number Placeholder 3">
            <a:extLst>
              <a:ext uri="{FF2B5EF4-FFF2-40B4-BE49-F238E27FC236}">
                <a16:creationId xmlns:a16="http://schemas.microsoft.com/office/drawing/2014/main" id="{62DDF4FC-705E-84F8-A2EB-9FD246709CE4}"/>
              </a:ext>
            </a:extLst>
          </p:cNvPr>
          <p:cNvSpPr>
            <a:spLocks noGrp="1"/>
          </p:cNvSpPr>
          <p:nvPr>
            <p:ph type="sldNum" sz="quarter" idx="5"/>
          </p:nvPr>
        </p:nvSpPr>
        <p:spPr/>
        <p:txBody>
          <a:bodyPr/>
          <a:lstStyle/>
          <a:p>
            <a:fld id="{5B012C48-CBE3-4456-858D-2A38C9D9ED43}" type="slidenum">
              <a:rPr lang="en-US" smtClean="0"/>
              <a:t>50</a:t>
            </a:fld>
            <a:endParaRPr lang="en-US" dirty="0"/>
          </a:p>
        </p:txBody>
      </p:sp>
    </p:spTree>
    <p:extLst>
      <p:ext uri="{BB962C8B-B14F-4D97-AF65-F5344CB8AC3E}">
        <p14:creationId xmlns:p14="http://schemas.microsoft.com/office/powerpoint/2010/main" val="47612583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06DE6-99B2-9940-56A4-91A391C0D1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D910A2-F912-6119-15CE-5D7C0F239E87}"/>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C1ED0842-B79F-6349-F2CB-852EC1313238}"/>
              </a:ext>
            </a:extLst>
          </p:cNvPr>
          <p:cNvSpPr>
            <a:spLocks noGrp="1"/>
          </p:cNvSpPr>
          <p:nvPr>
            <p:ph type="body" idx="1"/>
          </p:nvPr>
        </p:nvSpPr>
        <p:spPr/>
        <p:txBody>
          <a:bodyPr/>
          <a:lstStyle/>
          <a:p>
            <a:r>
              <a:rPr lang="en-US" dirty="0"/>
              <a:t>For a two or more years program, this graphic asks </a:t>
            </a:r>
          </a:p>
          <a:p>
            <a:r>
              <a:rPr lang="en-US" dirty="0"/>
              <a:t>Did the student pass the CTE course?</a:t>
            </a:r>
          </a:p>
          <a:p>
            <a:r>
              <a:rPr lang="en-US" dirty="0"/>
              <a:t>If Yes -</a:t>
            </a:r>
          </a:p>
          <a:p>
            <a:r>
              <a:rPr lang="en-US" dirty="0"/>
              <a:t>This course should be included in the student’s count towards their Perkins Status.</a:t>
            </a:r>
          </a:p>
          <a:p>
            <a:r>
              <a:rPr lang="en-US" dirty="0"/>
              <a:t>Go to Next Question.</a:t>
            </a:r>
          </a:p>
          <a:p>
            <a:r>
              <a:rPr lang="en-US" dirty="0"/>
              <a:t>If No - </a:t>
            </a:r>
          </a:p>
          <a:p>
            <a:r>
              <a:rPr lang="en-US" dirty="0"/>
              <a:t>Maintain the student’s previous year’s Perkins Status.</a:t>
            </a:r>
          </a:p>
          <a:p>
            <a:r>
              <a:rPr lang="en-US" dirty="0"/>
              <a:t>Stop here.</a:t>
            </a:r>
          </a:p>
        </p:txBody>
      </p:sp>
      <p:sp>
        <p:nvSpPr>
          <p:cNvPr id="4" name="Slide Number Placeholder 3">
            <a:extLst>
              <a:ext uri="{FF2B5EF4-FFF2-40B4-BE49-F238E27FC236}">
                <a16:creationId xmlns:a16="http://schemas.microsoft.com/office/drawing/2014/main" id="{D45A7C4A-22CA-9148-F30A-97304B2D960A}"/>
              </a:ext>
            </a:extLst>
          </p:cNvPr>
          <p:cNvSpPr>
            <a:spLocks noGrp="1"/>
          </p:cNvSpPr>
          <p:nvPr>
            <p:ph type="sldNum" sz="quarter" idx="5"/>
          </p:nvPr>
        </p:nvSpPr>
        <p:spPr/>
        <p:txBody>
          <a:bodyPr/>
          <a:lstStyle/>
          <a:p>
            <a:fld id="{5B012C48-CBE3-4456-858D-2A38C9D9ED43}" type="slidenum">
              <a:rPr lang="en-US" smtClean="0"/>
              <a:t>51</a:t>
            </a:fld>
            <a:endParaRPr lang="en-US" dirty="0"/>
          </a:p>
        </p:txBody>
      </p:sp>
    </p:spTree>
    <p:extLst>
      <p:ext uri="{BB962C8B-B14F-4D97-AF65-F5344CB8AC3E}">
        <p14:creationId xmlns:p14="http://schemas.microsoft.com/office/powerpoint/2010/main" val="301566119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0615D-4ADE-EAAB-EA10-13795DDD4A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F873CE-B450-84E5-5ED7-D3E6980D7EED}"/>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0E2059FC-EA3E-7784-28A1-8FAA6D1BCE7E}"/>
              </a:ext>
            </a:extLst>
          </p:cNvPr>
          <p:cNvSpPr>
            <a:spLocks noGrp="1"/>
          </p:cNvSpPr>
          <p:nvPr>
            <p:ph type="body" idx="1"/>
          </p:nvPr>
        </p:nvSpPr>
        <p:spPr/>
        <p:txBody>
          <a:bodyPr/>
          <a:lstStyle/>
          <a:p>
            <a:r>
              <a:rPr lang="en-US" dirty="0"/>
              <a:t>For a two or more years program, this graphic asks </a:t>
            </a:r>
          </a:p>
          <a:p>
            <a:r>
              <a:rPr lang="en-US" dirty="0"/>
              <a:t>How many CTE Courses does the student have? </a:t>
            </a:r>
          </a:p>
          <a:p>
            <a:r>
              <a:rPr lang="en-US" dirty="0"/>
              <a:t>One</a:t>
            </a:r>
          </a:p>
          <a:p>
            <a:r>
              <a:rPr lang="en-US" dirty="0"/>
              <a:t>Perkins Concentrator = N</a:t>
            </a:r>
          </a:p>
          <a:p>
            <a:r>
              <a:rPr lang="en-US" dirty="0"/>
              <a:t>Perkins Participant = Y</a:t>
            </a:r>
          </a:p>
          <a:p>
            <a:r>
              <a:rPr lang="en-US" dirty="0"/>
              <a:t>Note -Remains Participant unless CIPs/CTE Program change.</a:t>
            </a:r>
          </a:p>
          <a:p>
            <a:r>
              <a:rPr lang="en-US" dirty="0"/>
              <a:t>Two</a:t>
            </a:r>
          </a:p>
          <a:p>
            <a:r>
              <a:rPr lang="en-US" dirty="0"/>
              <a:t>Perkins Concentrator = Y</a:t>
            </a:r>
          </a:p>
          <a:p>
            <a:r>
              <a:rPr lang="en-US" dirty="0"/>
              <a:t>Perkins Participant = Y </a:t>
            </a:r>
          </a:p>
          <a:p>
            <a:r>
              <a:rPr lang="en-US" dirty="0"/>
              <a:t>Note -Remains Concentrator unless CIPs/CTE Program </a:t>
            </a:r>
          </a:p>
          <a:p>
            <a:endParaRPr lang="en-US" dirty="0"/>
          </a:p>
          <a:p>
            <a:endParaRPr lang="en-US" dirty="0"/>
          </a:p>
        </p:txBody>
      </p:sp>
      <p:sp>
        <p:nvSpPr>
          <p:cNvPr id="4" name="Slide Number Placeholder 3">
            <a:extLst>
              <a:ext uri="{FF2B5EF4-FFF2-40B4-BE49-F238E27FC236}">
                <a16:creationId xmlns:a16="http://schemas.microsoft.com/office/drawing/2014/main" id="{82A53822-8309-76BB-7FC5-A6BB55CC665E}"/>
              </a:ext>
            </a:extLst>
          </p:cNvPr>
          <p:cNvSpPr>
            <a:spLocks noGrp="1"/>
          </p:cNvSpPr>
          <p:nvPr>
            <p:ph type="sldNum" sz="quarter" idx="5"/>
          </p:nvPr>
        </p:nvSpPr>
        <p:spPr/>
        <p:txBody>
          <a:bodyPr/>
          <a:lstStyle/>
          <a:p>
            <a:fld id="{5B012C48-CBE3-4456-858D-2A38C9D9ED43}" type="slidenum">
              <a:rPr lang="en-US" smtClean="0"/>
              <a:t>52</a:t>
            </a:fld>
            <a:endParaRPr lang="en-US" dirty="0"/>
          </a:p>
        </p:txBody>
      </p:sp>
    </p:spTree>
    <p:extLst>
      <p:ext uri="{BB962C8B-B14F-4D97-AF65-F5344CB8AC3E}">
        <p14:creationId xmlns:p14="http://schemas.microsoft.com/office/powerpoint/2010/main" val="25154452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While this is a Learning Component, it does NOT inform the Future Ready Index PA.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For Field #34, Certificate of Apprenticeship, the student must be participating in a pre-apprenticeship that complies with the Pennsylvania Department of Labor and industry Apprenticeship Training Office standards through a written agreement with a registered apprenticeship sponsor.  APP is not a valid value for Secondary Students.  The only valid value for Secondary students is PRE, if the student qualifies.  Please note all pre-apprenticeship programs will have a RAPIDS number from the PA Department of Labor and Industry.</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Students participating in a pre-apprenticeship program meeting the requirements listed should be coded as PRE.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Otherwise, leave the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53</a:t>
            </a:fld>
            <a:endParaRPr lang="en-US" dirty="0"/>
          </a:p>
        </p:txBody>
      </p:sp>
    </p:spTree>
    <p:extLst>
      <p:ext uri="{BB962C8B-B14F-4D97-AF65-F5344CB8AC3E}">
        <p14:creationId xmlns:p14="http://schemas.microsoft.com/office/powerpoint/2010/main" val="160086267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Degree Awarded, Field #35 -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Report CTE students if they have been awarded an associate degree or Baccalaureate degree during the reporting year.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This is required for CTE students that fall into one of the situations described in the valid value list. Otherwise, Leave the field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For associate’s degree, you would report ASSOC.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For Baccalaureate degree, you would report BACCA.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Field #36 Adult Cumulative Credit Equivalency only applies to adult students.  For secondary, you do not populate this field.  The field should be left blank</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54</a:t>
            </a:fld>
            <a:endParaRPr lang="en-US" dirty="0"/>
          </a:p>
        </p:txBody>
      </p:sp>
    </p:spTree>
    <p:extLst>
      <p:ext uri="{BB962C8B-B14F-4D97-AF65-F5344CB8AC3E}">
        <p14:creationId xmlns:p14="http://schemas.microsoft.com/office/powerpoint/2010/main" val="348898478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8263">
              <a:defRPr/>
            </a:pPr>
            <a:r>
              <a:rPr lang="en-US" b="1" dirty="0">
                <a:latin typeface="Arial" panose="020B0604020202020204" pitchFamily="34" charset="0"/>
                <a:ea typeface="Aptos" panose="020B0004020202020204" pitchFamily="34" charset="0"/>
                <a:cs typeface="Times New Roman" panose="02020603050405020304" pitchFamily="18" charset="0"/>
              </a:rPr>
              <a:t>The second template in the CTE Submission is the CTE Industry Credential Template.  </a:t>
            </a:r>
            <a:r>
              <a:rPr lang="en-US" b="1" dirty="0">
                <a:solidFill>
                  <a:srgbClr val="000000"/>
                </a:solidFill>
                <a:latin typeface="Arial" panose="020B0604020202020204" pitchFamily="34" charset="0"/>
                <a:ea typeface="Aptos" panose="020B0004020202020204" pitchFamily="34" charset="0"/>
                <a:cs typeface="Times New Roman" panose="02020603050405020304" pitchFamily="18" charset="0"/>
              </a:rPr>
              <a:t>LEAs do not need to submit this template if none of their CTE students reported within the CTE Student Fact Template earned certifications.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b="1" dirty="0"/>
          </a:p>
        </p:txBody>
      </p:sp>
      <p:sp>
        <p:nvSpPr>
          <p:cNvPr id="4" name="Slide Number Placeholder 3"/>
          <p:cNvSpPr>
            <a:spLocks noGrp="1"/>
          </p:cNvSpPr>
          <p:nvPr>
            <p:ph type="sldNum" sz="quarter" idx="5"/>
          </p:nvPr>
        </p:nvSpPr>
        <p:spPr/>
        <p:txBody>
          <a:bodyPr/>
          <a:lstStyle/>
          <a:p>
            <a:fld id="{5B012C48-CBE3-4456-858D-2A38C9D9ED43}" type="slidenum">
              <a:rPr lang="en-US" smtClean="0"/>
              <a:t>55</a:t>
            </a:fld>
            <a:endParaRPr lang="en-US" dirty="0"/>
          </a:p>
        </p:txBody>
      </p:sp>
    </p:spTree>
    <p:extLst>
      <p:ext uri="{BB962C8B-B14F-4D97-AF65-F5344CB8AC3E}">
        <p14:creationId xmlns:p14="http://schemas.microsoft.com/office/powerpoint/2010/main" val="412905036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Which credentials does my LEA report?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Your LEA can report any of the approved industry credentials listed in PIMS Manul Volume 2, Appendix Q provided the Credential has been approved for your program.</a:t>
            </a:r>
          </a:p>
          <a:p>
            <a:pPr>
              <a:lnSpc>
                <a:spcPct val="115000"/>
              </a:lnSpc>
              <a:spcAft>
                <a:spcPts val="821"/>
              </a:spcAft>
            </a:pPr>
            <a:endParaRPr lang="en-US" kern="100" dirty="0">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kern="100" dirty="0">
                <a:latin typeface="Arial" panose="020B0604020202020204" pitchFamily="34" charset="0"/>
                <a:ea typeface="Aptos" panose="020B0004020202020204" pitchFamily="34" charset="0"/>
                <a:cs typeface="Times New Roman" panose="02020603050405020304" pitchFamily="18" charset="0"/>
              </a:rPr>
              <a:t>Please note – there is a duplicate Industry Credential.  The student cannot earn the same credential twice.  Therefore, Industry Credential 1100 will not be accepted.  Only 1088 will be.  All LEAs with this issue have been contacted.</a:t>
            </a:r>
          </a:p>
          <a:p>
            <a:pPr>
              <a:lnSpc>
                <a:spcPct val="115000"/>
              </a:lnSpc>
              <a:spcAft>
                <a:spcPts val="821"/>
              </a:spcAft>
            </a:pPr>
            <a:br>
              <a:rPr lang="en-US" kern="100" dirty="0">
                <a:latin typeface="Arial" panose="020B0604020202020204" pitchFamily="34" charset="0"/>
                <a:ea typeface="Aptos" panose="020B0004020202020204" pitchFamily="34" charset="0"/>
                <a:cs typeface="Times New Roman" panose="02020603050405020304" pitchFamily="18" charset="0"/>
              </a:rPr>
            </a:br>
            <a:r>
              <a:rPr lang="en-US" kern="100" dirty="0">
                <a:latin typeface="Arial" panose="020B0604020202020204" pitchFamily="34" charset="0"/>
                <a:ea typeface="Aptos" panose="020B0004020202020204" pitchFamily="34" charset="0"/>
                <a:cs typeface="Times New Roman" panose="02020603050405020304" pitchFamily="18" charset="0"/>
              </a:rPr>
              <a:t>Where do I go to find this information?</a:t>
            </a: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56</a:t>
            </a:fld>
            <a:endParaRPr lang="en-US" dirty="0"/>
          </a:p>
        </p:txBody>
      </p:sp>
    </p:spTree>
    <p:extLst>
      <p:ext uri="{BB962C8B-B14F-4D97-AF65-F5344CB8AC3E}">
        <p14:creationId xmlns:p14="http://schemas.microsoft.com/office/powerpoint/2010/main" val="275657338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Correct.  The FRCPP, CATS System, program specific information.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Only those Credentials with a Check in the Checkbox can be reported.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21"/>
              </a:spcAft>
            </a:pPr>
            <a:r>
              <a:rPr lang="en-US" sz="1900" kern="1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57</a:t>
            </a:fld>
            <a:endParaRPr lang="en-US" dirty="0"/>
          </a:p>
        </p:txBody>
      </p:sp>
    </p:spTree>
    <p:extLst>
      <p:ext uri="{BB962C8B-B14F-4D97-AF65-F5344CB8AC3E}">
        <p14:creationId xmlns:p14="http://schemas.microsoft.com/office/powerpoint/2010/main" val="262967041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The first 4 data elements are identical to the ones in the CTE Student Fact template and would be populated in the same way.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They are Submitting AUN, School year Date, PASecureID and Student School Number.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For Field #5, CIP Code, use the same 6-digit number here as you did in Field 6 of the Student Fact template.  Please remember to include any leading zeros in the 6-digit number.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58</a:t>
            </a:fld>
            <a:endParaRPr lang="en-US" dirty="0"/>
          </a:p>
        </p:txBody>
      </p:sp>
    </p:spTree>
    <p:extLst>
      <p:ext uri="{BB962C8B-B14F-4D97-AF65-F5344CB8AC3E}">
        <p14:creationId xmlns:p14="http://schemas.microsoft.com/office/powerpoint/2010/main" val="334255488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Field 6 of the CTE Student Credential template (Delivery Method Code) is identical to field 7 in the CTE Student Fact template and should carry the same delivery method code that was used for the student in the CTE Student Fact template.  There are only two codes available for Secondary students.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Program of Study (Code 70)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Career and Technical (Code 75)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7939" indent="-347939">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Field 7, the Industry Credential Code would be found in Appendix Q, which is one of the handouts for this webinar.  This code indicates the provider’s name and also the industry credential name of the credential or industry certification earned by the student during the reporting year.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Field 8, Industry Credential Earned Date will be the default date of 2026-06-30, the last date of a standard school year.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21"/>
              </a:spcAft>
            </a:pPr>
            <a:r>
              <a:rPr lang="en-US" sz="1900" kern="1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59</a:t>
            </a:fld>
            <a:endParaRPr lang="en-US" dirty="0"/>
          </a:p>
        </p:txBody>
      </p:sp>
    </p:spTree>
    <p:extLst>
      <p:ext uri="{BB962C8B-B14F-4D97-AF65-F5344CB8AC3E}">
        <p14:creationId xmlns:p14="http://schemas.microsoft.com/office/powerpoint/2010/main" val="661636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1014"/>
              </a:spcAft>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What Secondary students do I report?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Within the secondary CTE student data collection we need you to report students that were both –actively enrolled in a PDE approved, reimbursable CTE program’s TECHNICAL component during the 2025-26 reporting year and have completed and signed a form called a PDE-408, Annual Educational and Occupational Objectives for Students Enrolled in a PDE-Approved CTE Program.  Non-IEP students should follow the scope and sequence as approved in CATS.  IEP students can start programs early or add additional years at the end of their programs.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If LEAs do not use this form, they may formulate their own form as long as all data elements on the PDE-408 are included and directly related to the student’s enrollment in the CTE program.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A link has been provided on this slide for PDE Form 408.</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a:t>
            </a:fld>
            <a:endParaRPr lang="en-US" dirty="0"/>
          </a:p>
        </p:txBody>
      </p:sp>
    </p:spTree>
    <p:extLst>
      <p:ext uri="{BB962C8B-B14F-4D97-AF65-F5344CB8AC3E}">
        <p14:creationId xmlns:p14="http://schemas.microsoft.com/office/powerpoint/2010/main" val="196843805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Some of you might be wondering but our students are earning other credentials.  How do I report them?</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Great question – For credential earned that are NOT on your approved program list, you can report them using the </a:t>
            </a: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Student Award Fact Template for Industry-Recognized Credentials and Work-Based Learning Experiences for Non-CTE Students. Yes, your students are CTE students but since the industry credential was not checked in the CATS System in FRCPP it must be reported using this other template.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Please note – Credentials reported using this template will be included on the Future Ready PA Index but will NOT be included on the CAR reports.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solidFill>
                  <a:srgbClr val="000000"/>
                </a:solidFill>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Best Practice – Have your School Admin follow the process for Requesting a New Industry Credential found here or remind them to include it when they are completing program information for the next school year.</a:t>
            </a:r>
          </a:p>
          <a:p>
            <a:pPr>
              <a:lnSpc>
                <a:spcPct val="115000"/>
              </a:lnSpc>
              <a:spcAft>
                <a:spcPts val="821"/>
              </a:spcAft>
            </a:pPr>
            <a:endParaRPr lang="en-US" kern="100" dirty="0">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kern="100" dirty="0">
                <a:latin typeface="Arial" panose="020B0604020202020204" pitchFamily="34" charset="0"/>
                <a:ea typeface="Aptos" panose="020B0004020202020204" pitchFamily="34" charset="0"/>
                <a:cs typeface="Times New Roman" panose="02020603050405020304" pitchFamily="18" charset="0"/>
              </a:rPr>
              <a:t>This link will take you to the website to request a new industry credential - </a:t>
            </a:r>
            <a:r>
              <a:rPr lang="en-US" dirty="0">
                <a:hlinkClick r:id="rId3"/>
              </a:rPr>
              <a:t>Process for Requesting New Industry Credentials | Department of Education | Commonwealth of Pennsylvania</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kern="0"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21"/>
              </a:spcAft>
            </a:pPr>
            <a:r>
              <a:rPr lang="en-US" sz="1900" kern="1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60</a:t>
            </a:fld>
            <a:endParaRPr lang="en-US" dirty="0"/>
          </a:p>
        </p:txBody>
      </p:sp>
    </p:spTree>
    <p:extLst>
      <p:ext uri="{BB962C8B-B14F-4D97-AF65-F5344CB8AC3E}">
        <p14:creationId xmlns:p14="http://schemas.microsoft.com/office/powerpoint/2010/main" val="268538915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For those unfamiliar with PIMS Reports V2, this application is used to verify the data that was submitted through PIMS to ensure it is accurate and complete.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kern="0"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r>
              <a:rPr lang="en-US" altLang="en-US" dirty="0"/>
              <a:t>Verification reports can be found in the CTE Folder in PIMS Reports V2.</a:t>
            </a:r>
          </a:p>
          <a:p>
            <a:endParaRPr lang="en-US" altLang="en-US" dirty="0"/>
          </a:p>
          <a:p>
            <a:r>
              <a:rPr lang="en-US" altLang="en-US" dirty="0"/>
              <a:t>Production reports can be found the CTE Folder, Secondary Folder, Student Level – QC and Verification Folder in PIMS Reports V2.</a:t>
            </a:r>
          </a:p>
        </p:txBody>
      </p:sp>
      <p:sp>
        <p:nvSpPr>
          <p:cNvPr id="4" name="Slide Number Placeholder 3"/>
          <p:cNvSpPr>
            <a:spLocks noGrp="1"/>
          </p:cNvSpPr>
          <p:nvPr>
            <p:ph type="sldNum" sz="quarter" idx="5"/>
          </p:nvPr>
        </p:nvSpPr>
        <p:spPr/>
        <p:txBody>
          <a:bodyPr/>
          <a:lstStyle/>
          <a:p>
            <a:fld id="{5B012C48-CBE3-4456-858D-2A38C9D9ED43}" type="slidenum">
              <a:rPr lang="en-US" smtClean="0"/>
              <a:t>61</a:t>
            </a:fld>
            <a:endParaRPr lang="en-US" dirty="0"/>
          </a:p>
        </p:txBody>
      </p:sp>
    </p:spTree>
    <p:extLst>
      <p:ext uri="{BB962C8B-B14F-4D97-AF65-F5344CB8AC3E}">
        <p14:creationId xmlns:p14="http://schemas.microsoft.com/office/powerpoint/2010/main" val="142103653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Verifying PIMS CTE Data – As a reminder, collecting and reporting CTE data is not a one-person show, and neither is verifying your CTE Data.  Remember Build a Team.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LEA CTE data team must review CTE data quality reports to identify errors.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Work with Data Owners to make corrections, when needed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They must generate and deliver the PIMS CTE Accuracy Certification Statement (ACS) and aggregate CTE report to the chief school administrator for approval and signature.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62</a:t>
            </a:fld>
            <a:endParaRPr lang="en-US" dirty="0"/>
          </a:p>
        </p:txBody>
      </p:sp>
    </p:spTree>
    <p:extLst>
      <p:ext uri="{BB962C8B-B14F-4D97-AF65-F5344CB8AC3E}">
        <p14:creationId xmlns:p14="http://schemas.microsoft.com/office/powerpoint/2010/main" val="120873941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Verification Reports can be run immediately after a successful PIMS Submission and give details about the data that was just uploaded via the PIMS Templates.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Verification reports for the C4 CTE Submission for both adult and secondary can be found under the CTE Folder.</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63</a:t>
            </a:fld>
            <a:endParaRPr lang="en-US" dirty="0"/>
          </a:p>
        </p:txBody>
      </p:sp>
    </p:spTree>
    <p:extLst>
      <p:ext uri="{BB962C8B-B14F-4D97-AF65-F5344CB8AC3E}">
        <p14:creationId xmlns:p14="http://schemas.microsoft.com/office/powerpoint/2010/main" val="275326417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How do I verify my data is accurate?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Production Reports can only be run after a PIMS refresh and provide details about the data currently in the PIMS Warehouse.  These reports assist with identifying errors in the data.</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Secondary production reports for the C4 CTE Submission can be found under the CTE Folder, in the Secondary Folder, Student Level – QC and Verification Folder.</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Both Verification and Production reports can be run in Excel format to allow for filtering and manipulating the data for detailed review</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Reports found in the QC and Verification Folder can be broken into two categories – Error Checking and Data Analysis.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We will look at the Error Checking Reports first.  We have heard from the field that some of these reports aren’t needed due to data validation rules.  We are looking at the reports we can remove.  However, it is possible when we approve a data exception that some bad data may get in.  It happens.  You may request a data exception for a particular issue that we approve that allows other data to get in that is incorrect.  That’s why these reports are so important.  Please take a moment to set these reports to run overnight and check them in the morning.</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Rpt01 - CTE Student IDs Not in June 30 Stud Snapshot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Rpt02 - CTE Students Reported More than Once at a School</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Rpt03 - Invalid June 30 Snapshot Data for CTE Students – </a:t>
            </a:r>
            <a:r>
              <a:rPr lang="en-US" dirty="0">
                <a:latin typeface="Arial" panose="020B0604020202020204" pitchFamily="34" charset="0"/>
                <a:ea typeface="Times New Roman" panose="02020603050405020304" pitchFamily="18" charset="0"/>
                <a:cs typeface="Times New Roman" panose="02020603050405020304" pitchFamily="18" charset="0"/>
              </a:rPr>
              <a:t>This report is used to inform LEAs of any CTE student data reported within June 30 cumulative </a:t>
            </a:r>
            <a:r>
              <a:rPr lang="en-US" i="1" dirty="0">
                <a:latin typeface="Arial" panose="020B0604020202020204" pitchFamily="34" charset="0"/>
                <a:ea typeface="Times New Roman" panose="02020603050405020304" pitchFamily="18" charset="0"/>
                <a:cs typeface="Times New Roman" panose="02020603050405020304" pitchFamily="18" charset="0"/>
              </a:rPr>
              <a:t>Student</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i="1" dirty="0">
                <a:latin typeface="Arial" panose="020B0604020202020204" pitchFamily="34" charset="0"/>
                <a:ea typeface="Times New Roman" panose="02020603050405020304" pitchFamily="18" charset="0"/>
                <a:cs typeface="Times New Roman" panose="02020603050405020304" pitchFamily="18" charset="0"/>
              </a:rPr>
              <a:t>Snapshot</a:t>
            </a:r>
            <a:r>
              <a:rPr lang="en-US" dirty="0">
                <a:latin typeface="Arial" panose="020B0604020202020204" pitchFamily="34" charset="0"/>
                <a:ea typeface="Times New Roman" panose="02020603050405020304" pitchFamily="18" charset="0"/>
                <a:cs typeface="Times New Roman" panose="02020603050405020304" pitchFamily="18" charset="0"/>
              </a:rPr>
              <a:t> that was not proper format.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Rpt05 - Invalid Data Element Combinations - has multiple tab, make sure you are checking them all. </a:t>
            </a:r>
            <a:r>
              <a:rPr lang="en-US" dirty="0">
                <a:latin typeface="Arial" panose="020B0604020202020204" pitchFamily="34" charset="0"/>
                <a:ea typeface="Times New Roman" panose="02020603050405020304" pitchFamily="18" charset="0"/>
                <a:cs typeface="Times New Roman" panose="02020603050405020304" pitchFamily="18" charset="0"/>
              </a:rPr>
              <a:t>The report is used to inform LEAs of the following:</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Birth dates that likely need to be corrected.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34566" indent="-234566">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Secondary CTE students were reported with zero program hours completed, but nonzero percentage completed.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34566" indent="-234566">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Secondary CTE students were reported with non-zero program hours completed, but zero percentage completed.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34566" indent="-234566">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CTE students are reported with grade levels that are not 9, 10, 11, or 12.</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Secondary CTE students were reported with Adult CTE status type codes.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Rpt06 - Stud IDs from CTE Industry Credential Not on Stud Fact and/or June 30 Snapshot – This r</a:t>
            </a:r>
            <a:r>
              <a:rPr lang="en-US" dirty="0">
                <a:latin typeface="Arial" panose="020B0604020202020204" pitchFamily="34" charset="0"/>
                <a:ea typeface="Times New Roman" panose="02020603050405020304" pitchFamily="18" charset="0"/>
                <a:cs typeface="Times New Roman" panose="02020603050405020304" pitchFamily="18" charset="0"/>
              </a:rPr>
              <a:t>eport is used to inform LEA when students within LEA </a:t>
            </a:r>
            <a:r>
              <a:rPr lang="en-US" i="1" dirty="0">
                <a:latin typeface="Arial" panose="020B0604020202020204" pitchFamily="34" charset="0"/>
                <a:ea typeface="Times New Roman" panose="02020603050405020304" pitchFamily="18" charset="0"/>
                <a:cs typeface="Times New Roman" panose="02020603050405020304" pitchFamily="18" charset="0"/>
              </a:rPr>
              <a:t>CTE Student Industry Credential</a:t>
            </a:r>
            <a:r>
              <a:rPr lang="en-US" dirty="0">
                <a:latin typeface="Arial" panose="020B0604020202020204" pitchFamily="34" charset="0"/>
                <a:ea typeface="Times New Roman" panose="02020603050405020304" pitchFamily="18" charset="0"/>
                <a:cs typeface="Times New Roman" panose="02020603050405020304" pitchFamily="18" charset="0"/>
              </a:rPr>
              <a:t> data were not found within LEA June 30 cumulative </a:t>
            </a:r>
            <a:r>
              <a:rPr lang="en-US" i="1" dirty="0">
                <a:latin typeface="Arial" panose="020B0604020202020204" pitchFamily="34" charset="0"/>
                <a:ea typeface="Times New Roman" panose="02020603050405020304" pitchFamily="18" charset="0"/>
                <a:cs typeface="Times New Roman" panose="02020603050405020304" pitchFamily="18" charset="0"/>
              </a:rPr>
              <a:t>Student Snapshot</a:t>
            </a:r>
            <a:r>
              <a:rPr lang="en-US" dirty="0">
                <a:latin typeface="Arial" panose="020B0604020202020204" pitchFamily="34" charset="0"/>
                <a:ea typeface="Times New Roman" panose="02020603050405020304" pitchFamily="18" charset="0"/>
                <a:cs typeface="Times New Roman" panose="02020603050405020304" pitchFamily="18" charset="0"/>
              </a:rPr>
              <a:t> data.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64</a:t>
            </a:fld>
            <a:endParaRPr lang="en-US" dirty="0"/>
          </a:p>
        </p:txBody>
      </p:sp>
    </p:spTree>
    <p:extLst>
      <p:ext uri="{BB962C8B-B14F-4D97-AF65-F5344CB8AC3E}">
        <p14:creationId xmlns:p14="http://schemas.microsoft.com/office/powerpoint/2010/main" val="93647440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Additional Error Checking reports include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Rpt08 - Student CIP-Delivery Method-School Location Template Mismatches – </a:t>
            </a:r>
            <a:r>
              <a:rPr lang="en-US" dirty="0">
                <a:latin typeface="Arial" panose="020B0604020202020204" pitchFamily="34" charset="0"/>
                <a:ea typeface="Times New Roman" panose="02020603050405020304" pitchFamily="18" charset="0"/>
                <a:cs typeface="Times New Roman" panose="02020603050405020304" pitchFamily="18" charset="0"/>
              </a:rPr>
              <a:t>The report informs LEA when student’s </a:t>
            </a:r>
            <a:r>
              <a:rPr lang="en-US" i="1" dirty="0">
                <a:latin typeface="Arial" panose="020B0604020202020204" pitchFamily="34" charset="0"/>
                <a:ea typeface="Times New Roman" panose="02020603050405020304" pitchFamily="18" charset="0"/>
                <a:cs typeface="Times New Roman" panose="02020603050405020304" pitchFamily="18" charset="0"/>
              </a:rPr>
              <a:t>Industry Credential</a:t>
            </a:r>
            <a:r>
              <a:rPr lang="en-US" dirty="0">
                <a:latin typeface="Arial" panose="020B0604020202020204" pitchFamily="34" charset="0"/>
                <a:ea typeface="Times New Roman" panose="02020603050405020304" pitchFamily="18" charset="0"/>
                <a:cs typeface="Times New Roman" panose="02020603050405020304" pitchFamily="18" charset="0"/>
              </a:rPr>
              <a:t> "CIP code - delivery method code - student location" combination does not match student's "CIP Code - delivery method code - CIP location" combination in </a:t>
            </a:r>
            <a:r>
              <a:rPr lang="en-US" i="1" dirty="0">
                <a:latin typeface="Arial" panose="020B0604020202020204" pitchFamily="34" charset="0"/>
                <a:ea typeface="Times New Roman" panose="02020603050405020304" pitchFamily="18" charset="0"/>
                <a:cs typeface="Times New Roman" panose="02020603050405020304" pitchFamily="18" charset="0"/>
              </a:rPr>
              <a:t>CTE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i="1" dirty="0">
                <a:latin typeface="Arial" panose="020B0604020202020204" pitchFamily="34" charset="0"/>
                <a:ea typeface="Times New Roman" panose="02020603050405020304" pitchFamily="18" charset="0"/>
                <a:cs typeface="Times New Roman" panose="02020603050405020304" pitchFamily="18" charset="0"/>
              </a:rPr>
              <a:t>Student Fact</a:t>
            </a:r>
            <a:r>
              <a:rPr lang="en-US" dirty="0">
                <a:latin typeface="Arial" panose="020B0604020202020204" pitchFamily="34" charset="0"/>
                <a:ea typeface="Times New Roman" panose="02020603050405020304" pitchFamily="18" charset="0"/>
                <a:cs typeface="Times New Roman" panose="02020603050405020304" pitchFamily="18" charset="0"/>
              </a:rPr>
              <a:t>. Student location code, CIP code and delivery method code must be the same in both templates.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Rpt09 - Questionable Data Element Combinations – has multiple tab, make sure you are checking them all. – This r</a:t>
            </a:r>
            <a:r>
              <a:rPr lang="en-US" dirty="0">
                <a:latin typeface="Arial" panose="020B0604020202020204" pitchFamily="34" charset="0"/>
                <a:ea typeface="Times New Roman" panose="02020603050405020304" pitchFamily="18" charset="0"/>
                <a:cs typeface="Times New Roman" panose="02020603050405020304" pitchFamily="18" charset="0"/>
              </a:rPr>
              <a:t>eport is used to inform LEAs of the following:</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Grade 9 through 11 students reported as graduating in CTE status code (codes 40 and 60).</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Grade 9 students reported as dropouts in CTE status code (code 71).</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Grade 12 students reported as continuing CTE at the same school (code 10).</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Grade 12 students reported transferring to different school or non-CTE program (codes 22 and 28).</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Grade 12 students reported as completing CTE program and not graduating (code 30).</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Students reported as successfully completing 0.00 percent of CTE program (indicates student did not successfully complete any technical instructional hours offered by the program).</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Grade 9 and 10 students reported as successfully completing over 50 percent of CTE program technical hours. PDE expects grade 11 and 12 students to be reported with over 50 percent completion.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Grade 11 and 12 students reported as successfully completing less than 50 percent of CTE program technical hours. PDE expects grade 9 and 10 students to be reported with less than 50 percent completion.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Successfully completed CTE program technical hours for student’s grade level seem excessive.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CTE student reported a challenge type / disability within the June 30 snapshot submission; however, the special education code does not indicate a current IEP.</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Secondary (Grade 9 – 12) CTE students reported less than 14 or greater than 21 years old by the end of the reporting year.</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Times New Roman" panose="02020603050405020304" pitchFamily="18" charset="0"/>
              </a:rPr>
              <a:t>CTE students reported with more than nine postsecondary credits earned.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Rpt11 - CTE Students with Invalid or Blank Funding District or District of Residence – </a:t>
            </a:r>
            <a:r>
              <a:rPr lang="en-US" dirty="0">
                <a:latin typeface="Arial" panose="020B0604020202020204" pitchFamily="34" charset="0"/>
                <a:ea typeface="Times New Roman" panose="02020603050405020304" pitchFamily="18" charset="0"/>
                <a:cs typeface="Times New Roman" panose="02020603050405020304" pitchFamily="18" charset="0"/>
              </a:rPr>
              <a:t>The report informs LEAs if CTE students have an invalid funding district or district of residence AUN per PIMS data field specifications.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65</a:t>
            </a:fld>
            <a:endParaRPr lang="en-US" dirty="0"/>
          </a:p>
        </p:txBody>
      </p:sp>
    </p:spTree>
    <p:extLst>
      <p:ext uri="{BB962C8B-B14F-4D97-AF65-F5344CB8AC3E}">
        <p14:creationId xmlns:p14="http://schemas.microsoft.com/office/powerpoint/2010/main" val="105460024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Now let’s look at the Data Analysis QC and Verification reports.  These reports are designed to help you, and your data team complete some data analysis on your different programs.  These reports will help you to identify possible missed students and CTE Trends.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Rpt03A - List of Statistically Countable CTE Students by School and Program – </a:t>
            </a:r>
            <a:r>
              <a:rPr lang="en-US" dirty="0">
                <a:latin typeface="Arial" panose="020B0604020202020204" pitchFamily="34" charset="0"/>
                <a:ea typeface="Times New Roman" panose="02020603050405020304" pitchFamily="18" charset="0"/>
                <a:cs typeface="Times New Roman" panose="02020603050405020304" pitchFamily="18" charset="0"/>
              </a:rPr>
              <a:t>The report lists students considered to be statistically countable as CTE enrollees by school and program. A student is statistically counted as a CTE enrollee only when data related specifically to the student's PASecureID is reported by an educating LEA on both PIMS </a:t>
            </a:r>
            <a:r>
              <a:rPr lang="en-US" i="1" dirty="0">
                <a:latin typeface="Arial" panose="020B0604020202020204" pitchFamily="34" charset="0"/>
                <a:ea typeface="Times New Roman" panose="02020603050405020304" pitchFamily="18" charset="0"/>
                <a:cs typeface="Times New Roman" panose="02020603050405020304" pitchFamily="18" charset="0"/>
              </a:rPr>
              <a:t>CTE</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i="1" dirty="0">
                <a:latin typeface="Arial" panose="020B0604020202020204" pitchFamily="34" charset="0"/>
                <a:ea typeface="Times New Roman" panose="02020603050405020304" pitchFamily="18" charset="0"/>
                <a:cs typeface="Times New Roman" panose="02020603050405020304" pitchFamily="18" charset="0"/>
              </a:rPr>
              <a:t>Student Fact</a:t>
            </a:r>
            <a:r>
              <a:rPr lang="en-US" dirty="0">
                <a:latin typeface="Arial" panose="020B0604020202020204" pitchFamily="34" charset="0"/>
                <a:ea typeface="Times New Roman" panose="02020603050405020304" pitchFamily="18" charset="0"/>
                <a:cs typeface="Times New Roman" panose="02020603050405020304" pitchFamily="18" charset="0"/>
              </a:rPr>
              <a:t> and the June 30 </a:t>
            </a:r>
            <a:r>
              <a:rPr lang="en-US" i="1" dirty="0">
                <a:latin typeface="Arial" panose="020B0604020202020204" pitchFamily="34" charset="0"/>
                <a:ea typeface="Times New Roman" panose="02020603050405020304" pitchFamily="18" charset="0"/>
                <a:cs typeface="Times New Roman" panose="02020603050405020304" pitchFamily="18" charset="0"/>
              </a:rPr>
              <a:t>Student Snapshot</a:t>
            </a:r>
            <a:r>
              <a:rPr lang="en-US" dirty="0">
                <a:latin typeface="Arial" panose="020B0604020202020204" pitchFamily="34" charset="0"/>
                <a:ea typeface="Times New Roman" panose="02020603050405020304" pitchFamily="18" charset="0"/>
                <a:cs typeface="Times New Roman" panose="02020603050405020304" pitchFamily="18" charset="0"/>
              </a:rPr>
              <a:t> templates.</a:t>
            </a:r>
          </a:p>
          <a:p>
            <a:pPr>
              <a:lnSpc>
                <a:spcPct val="115000"/>
              </a:lnSpc>
              <a:spcAft>
                <a:spcPts val="821"/>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Rpt08A - List of Statistically Countable CTE Students that Earned Industry Certifications During the Reporting Year – </a:t>
            </a:r>
            <a:r>
              <a:rPr lang="en-US" dirty="0">
                <a:latin typeface="Arial" panose="020B0604020202020204" pitchFamily="34" charset="0"/>
                <a:ea typeface="Times New Roman" panose="02020603050405020304" pitchFamily="18" charset="0"/>
                <a:cs typeface="Times New Roman" panose="02020603050405020304" pitchFamily="18" charset="0"/>
              </a:rPr>
              <a:t>The report lists students considered to be statistically countable as CTE enrollees that earned industry certifications during the reporting year by school and program. A CTE student is statistically counted as earning an industry certification only when data related specifically to the student's PASecureID is reported on (1) PIMS </a:t>
            </a:r>
            <a:r>
              <a:rPr lang="en-US" i="1" dirty="0">
                <a:latin typeface="Arial" panose="020B0604020202020204" pitchFamily="34" charset="0"/>
                <a:ea typeface="Times New Roman" panose="02020603050405020304" pitchFamily="18" charset="0"/>
                <a:cs typeface="Times New Roman" panose="02020603050405020304" pitchFamily="18" charset="0"/>
              </a:rPr>
              <a:t>CTE Student Fact</a:t>
            </a:r>
            <a:r>
              <a:rPr lang="en-US" dirty="0">
                <a:latin typeface="Arial" panose="020B0604020202020204" pitchFamily="34" charset="0"/>
                <a:ea typeface="Times New Roman" panose="02020603050405020304" pitchFamily="18" charset="0"/>
                <a:cs typeface="Times New Roman" panose="02020603050405020304" pitchFamily="18" charset="0"/>
              </a:rPr>
              <a:t>, (2) the June 30 </a:t>
            </a:r>
            <a:r>
              <a:rPr lang="en-US" i="1" dirty="0">
                <a:latin typeface="Arial" panose="020B0604020202020204" pitchFamily="34" charset="0"/>
                <a:ea typeface="Times New Roman" panose="02020603050405020304" pitchFamily="18" charset="0"/>
                <a:cs typeface="Times New Roman" panose="02020603050405020304" pitchFamily="18" charset="0"/>
              </a:rPr>
              <a:t>Student Snapshot</a:t>
            </a:r>
            <a:r>
              <a:rPr lang="en-US" dirty="0">
                <a:latin typeface="Arial" panose="020B0604020202020204" pitchFamily="34" charset="0"/>
                <a:ea typeface="Times New Roman" panose="02020603050405020304" pitchFamily="18" charset="0"/>
                <a:cs typeface="Times New Roman" panose="02020603050405020304" pitchFamily="18" charset="0"/>
              </a:rPr>
              <a:t> and (3) </a:t>
            </a:r>
            <a:r>
              <a:rPr lang="en-US" i="1" dirty="0">
                <a:latin typeface="Arial" panose="020B0604020202020204" pitchFamily="34" charset="0"/>
                <a:ea typeface="Times New Roman" panose="02020603050405020304" pitchFamily="18" charset="0"/>
                <a:cs typeface="Times New Roman" panose="02020603050405020304" pitchFamily="18" charset="0"/>
              </a:rPr>
              <a:t>CTE Student Industry Credential</a:t>
            </a:r>
            <a:r>
              <a:rPr lang="en-US" dirty="0">
                <a:latin typeface="Arial" panose="020B0604020202020204" pitchFamily="34" charset="0"/>
                <a:ea typeface="Times New Roman" panose="02020603050405020304" pitchFamily="18" charset="0"/>
                <a:cs typeface="Times New Roman" panose="02020603050405020304" pitchFamily="18" charset="0"/>
              </a:rPr>
              <a:t> templates. </a:t>
            </a:r>
          </a:p>
          <a:p>
            <a:pPr>
              <a:lnSpc>
                <a:spcPct val="115000"/>
              </a:lnSpc>
              <a:spcAft>
                <a:spcPts val="821"/>
              </a:spcAft>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Rpt10 - Low or Zero Enrollments in Programs (School-CIP-Delivery Method Level) – The r</a:t>
            </a:r>
            <a:r>
              <a:rPr lang="en-US" dirty="0">
                <a:latin typeface="Arial" panose="020B0604020202020204" pitchFamily="34" charset="0"/>
                <a:ea typeface="Times New Roman" panose="02020603050405020304" pitchFamily="18" charset="0"/>
                <a:cs typeface="Times New Roman" panose="02020603050405020304" pitchFamily="18" charset="0"/>
              </a:rPr>
              <a:t>eport informs LEAs of CTE programs with low (less than five) or zero enrollments.  This will tell you if you missed students.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66</a:t>
            </a:fld>
            <a:endParaRPr lang="en-US" dirty="0"/>
          </a:p>
        </p:txBody>
      </p:sp>
    </p:spTree>
    <p:extLst>
      <p:ext uri="{BB962C8B-B14F-4D97-AF65-F5344CB8AC3E}">
        <p14:creationId xmlns:p14="http://schemas.microsoft.com/office/powerpoint/2010/main" val="301428178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Rpt12 - CTE Special Population Aggregate Statistical Review – </a:t>
            </a:r>
            <a:r>
              <a:rPr lang="en-US" dirty="0">
                <a:latin typeface="Arial" panose="020B0604020202020204" pitchFamily="34" charset="0"/>
                <a:ea typeface="Times New Roman" panose="02020603050405020304" pitchFamily="18" charset="0"/>
                <a:cs typeface="Times New Roman" panose="02020603050405020304" pitchFamily="18" charset="0"/>
              </a:rPr>
              <a:t>The report provides LEAs school (CIP location code) and school-CIP-level CTE special population summary statistics for review and verification. Statistics based on students submitted on </a:t>
            </a:r>
            <a:r>
              <a:rPr lang="en-US" i="1" dirty="0">
                <a:latin typeface="Arial" panose="020B0604020202020204" pitchFamily="34" charset="0"/>
                <a:ea typeface="Times New Roman" panose="02020603050405020304" pitchFamily="18" charset="0"/>
                <a:cs typeface="Times New Roman" panose="02020603050405020304" pitchFamily="18" charset="0"/>
              </a:rPr>
              <a:t>CTE Student Fact</a:t>
            </a:r>
            <a:r>
              <a:rPr lang="en-US" dirty="0">
                <a:latin typeface="Arial" panose="020B0604020202020204" pitchFamily="34" charset="0"/>
                <a:ea typeface="Times New Roman" panose="02020603050405020304" pitchFamily="18" charset="0"/>
                <a:cs typeface="Times New Roman" panose="02020603050405020304" pitchFamily="18" charset="0"/>
              </a:rPr>
              <a:t> and their related special population identifiers within the June 30 </a:t>
            </a:r>
            <a:r>
              <a:rPr lang="en-US" i="1" dirty="0">
                <a:latin typeface="Arial" panose="020B0604020202020204" pitchFamily="34" charset="0"/>
                <a:ea typeface="Times New Roman" panose="02020603050405020304" pitchFamily="18" charset="0"/>
                <a:cs typeface="Times New Roman" panose="02020603050405020304" pitchFamily="18" charset="0"/>
              </a:rPr>
              <a:t>Student (cumulative) Snapshot</a:t>
            </a: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Rpt13 - Aggregate Statistical Review of CTE Students Earning Industry Certifications – </a:t>
            </a:r>
            <a:r>
              <a:rPr lang="en-US" dirty="0">
                <a:latin typeface="Arial" panose="020B0604020202020204" pitchFamily="34" charset="0"/>
                <a:ea typeface="Times New Roman" panose="02020603050405020304" pitchFamily="18" charset="0"/>
                <a:cs typeface="Times New Roman" panose="02020603050405020304" pitchFamily="18" charset="0"/>
              </a:rPr>
              <a:t>The report provides LEA aggregate statistics for Student-Earned Industry Certifications by school operated CTE program and grade level along with school summary statistics by grade level for review and verification.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Rpt14 - Aggregate Statistical Review of CTE Students by CTE Program – The r</a:t>
            </a:r>
            <a:r>
              <a:rPr lang="en-US" dirty="0">
                <a:latin typeface="Arial" panose="020B0604020202020204" pitchFamily="34" charset="0"/>
                <a:ea typeface="Times New Roman" panose="02020603050405020304" pitchFamily="18" charset="0"/>
                <a:cs typeface="Times New Roman" panose="02020603050405020304" pitchFamily="18" charset="0"/>
              </a:rPr>
              <a:t>eport provides LEA aggregate statistics for CTE Students by School Operated CTE Programs broken out for the following data group categories and grade level for review and verification.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Percent of CTE Program Technical Component Completed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Students by Plan of Delivery</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Students That Earned Postsecondary Credits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CTE Learning Component Participation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CTE Student Status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Rpt15 - Aggregate Statistical Review of CTE Students by School – The report </a:t>
            </a:r>
            <a:r>
              <a:rPr lang="en-US" dirty="0">
                <a:latin typeface="Arial" panose="020B0604020202020204" pitchFamily="34" charset="0"/>
                <a:ea typeface="Times New Roman" panose="02020603050405020304" pitchFamily="18" charset="0"/>
                <a:cs typeface="Times New Roman" panose="02020603050405020304" pitchFamily="18" charset="0"/>
              </a:rPr>
              <a:t>provides LEA aggregate statistics for CTE Students by School broken out for the following data group categories and grade level for review and verification.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Race</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Percent of CTE Program Technical Component Completed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Students by Plan of Delivery</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Students That Earned Postsecondary Credits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CTE Learning Component Participation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CTE Student Status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CTE Students by Funding/Resident District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kern="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67</a:t>
            </a:fld>
            <a:endParaRPr lang="en-US" dirty="0"/>
          </a:p>
        </p:txBody>
      </p:sp>
    </p:spTree>
    <p:extLst>
      <p:ext uri="{BB962C8B-B14F-4D97-AF65-F5344CB8AC3E}">
        <p14:creationId xmlns:p14="http://schemas.microsoft.com/office/powerpoint/2010/main" val="208785280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QC Report 16 is your ACS for the Secondary Collection.  This is the document that needs to be signed by your LEA Admin and email the RA-ACS account.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Please note – Like Child Accounting, if you make changes to the CTE Student Fact or CTE Industry Credential, you must send in a new Secondary CTE ACS.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68</a:t>
            </a:fld>
            <a:endParaRPr lang="en-US" dirty="0"/>
          </a:p>
        </p:txBody>
      </p:sp>
    </p:spTree>
    <p:extLst>
      <p:ext uri="{BB962C8B-B14F-4D97-AF65-F5344CB8AC3E}">
        <p14:creationId xmlns:p14="http://schemas.microsoft.com/office/powerpoint/2010/main" val="363793664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AD8FF-6E34-0BE6-DE4B-A8770F40D1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4626C7-48D2-269D-0476-B18E40B0DC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5EC517-6C29-EAFF-33FE-AF0C03FF9FCF}"/>
              </a:ext>
            </a:extLst>
          </p:cNvPr>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Arial" panose="020B0604020202020204" pitchFamily="34" charset="0"/>
              </a:rPr>
              <a:t>Common ACS Errors!  ALWAYS ALWAYS ALWAYS check your ACS!!</a:t>
            </a:r>
          </a:p>
          <a:p>
            <a:pPr>
              <a:lnSpc>
                <a:spcPct val="115000"/>
              </a:lnSpc>
              <a:spcAft>
                <a:spcPts val="821"/>
              </a:spcAft>
            </a:pPr>
            <a:endParaRPr lang="en-US"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dirty="0">
                <a:latin typeface="Arial" panose="020B0604020202020204" pitchFamily="34" charset="0"/>
                <a:ea typeface="Aptos" panose="020B0004020202020204" pitchFamily="34" charset="0"/>
                <a:cs typeface="Arial" panose="020B0604020202020204" pitchFamily="34" charset="0"/>
              </a:rPr>
              <a:t>Forgetting to report a grade!</a:t>
            </a:r>
          </a:p>
          <a:p>
            <a:pPr>
              <a:lnSpc>
                <a:spcPct val="115000"/>
              </a:lnSpc>
              <a:spcAft>
                <a:spcPts val="821"/>
              </a:spcAft>
            </a:pPr>
            <a:r>
              <a:rPr lang="en-US" dirty="0">
                <a:latin typeface="Arial" panose="020B0604020202020204" pitchFamily="34" charset="0"/>
                <a:ea typeface="Aptos" panose="020B0004020202020204" pitchFamily="34" charset="0"/>
                <a:cs typeface="Arial" panose="020B0604020202020204" pitchFamily="34" charset="0"/>
              </a:rPr>
              <a:t>Reporting Zero for Males or Females</a:t>
            </a:r>
          </a:p>
          <a:p>
            <a:pPr>
              <a:lnSpc>
                <a:spcPct val="115000"/>
              </a:lnSpc>
              <a:spcAft>
                <a:spcPts val="821"/>
              </a:spcAft>
            </a:pPr>
            <a:r>
              <a:rPr lang="en-US" dirty="0">
                <a:latin typeface="Arial" panose="020B0604020202020204" pitchFamily="34" charset="0"/>
                <a:ea typeface="Aptos" panose="020B0004020202020204" pitchFamily="34" charset="0"/>
                <a:cs typeface="Arial" panose="020B0604020202020204" pitchFamily="34" charset="0"/>
              </a:rPr>
              <a:t>Reporting Zero for Special Populations! Special Ed, EL, Economic Disadvantaged, etc.</a:t>
            </a:r>
          </a:p>
          <a:p>
            <a:pPr>
              <a:lnSpc>
                <a:spcPct val="115000"/>
              </a:lnSpc>
              <a:spcAft>
                <a:spcPts val="821"/>
              </a:spcAft>
            </a:pPr>
            <a:endParaRPr lang="en-US"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dirty="0">
                <a:latin typeface="Arial" panose="020B0604020202020204" pitchFamily="34" charset="0"/>
                <a:ea typeface="Aptos" panose="020B0004020202020204" pitchFamily="34" charset="0"/>
                <a:cs typeface="Arial" panose="020B0604020202020204" pitchFamily="34" charset="0"/>
              </a:rPr>
              <a:t>Since we aren’t in your schools, we don’t know if the data is correct or in error.  Only you and your data team know your students.</a:t>
            </a:r>
            <a:endParaRPr lang="en-US"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F0F08763-9126-651E-8639-0EADC29A821B}"/>
              </a:ext>
            </a:extLst>
          </p:cNvPr>
          <p:cNvSpPr>
            <a:spLocks noGrp="1"/>
          </p:cNvSpPr>
          <p:nvPr>
            <p:ph type="sldNum" sz="quarter" idx="5"/>
          </p:nvPr>
        </p:nvSpPr>
        <p:spPr/>
        <p:txBody>
          <a:bodyPr/>
          <a:lstStyle/>
          <a:p>
            <a:fld id="{5B012C48-CBE3-4456-858D-2A38C9D9ED43}" type="slidenum">
              <a:rPr lang="en-US" smtClean="0"/>
              <a:t>69</a:t>
            </a:fld>
            <a:endParaRPr lang="en-US" dirty="0"/>
          </a:p>
        </p:txBody>
      </p:sp>
    </p:spTree>
    <p:extLst>
      <p:ext uri="{BB962C8B-B14F-4D97-AF65-F5344CB8AC3E}">
        <p14:creationId xmlns:p14="http://schemas.microsoft.com/office/powerpoint/2010/main" val="3971027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Which Secondary Student do I NOT report?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It is very important to note that prior year (2024-25) CTE students who either did not return to your school or returned and DID NOT enroll in your LEA’s CTE programs during 2025-26 AS EXPECTED should not be reported at all within the CTE Domain templates (CTE Student Fact or CTE Student Credential).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Times New Roman" panose="02020603050405020304" pitchFamily="18" charset="0"/>
                <a:cs typeface="Times New Roman" panose="02020603050405020304" pitchFamily="18" charset="0"/>
              </a:rPr>
              <a:t>In addition, these are three situations when you would not report secondary students within the CTE Domain Templates.  These situations again stress the need for the secondary CTE students to have annual educational and occupational objective forms. PDE only collects secondary CTE student enrollments in approved reimbursable secondary CTE programs with annual educational and occupational objective forms.  Students taking technical courses without the intention of pursuing the approved CTE program of study or in order to explore a career should not be included in your data submission.</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a:t>
            </a:fld>
            <a:endParaRPr lang="en-US" dirty="0"/>
          </a:p>
        </p:txBody>
      </p:sp>
    </p:spTree>
    <p:extLst>
      <p:ext uri="{BB962C8B-B14F-4D97-AF65-F5344CB8AC3E}">
        <p14:creationId xmlns:p14="http://schemas.microsoft.com/office/powerpoint/2010/main" val="368084125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AAAC3-1B7F-7D3A-47E7-A7A2DC762A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7F97C0-8DA9-03DA-CED6-2E4D21FD00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1A49DC-FD6F-848C-C8A3-8F8AA3D2516C}"/>
              </a:ext>
            </a:extLst>
          </p:cNvPr>
          <p:cNvSpPr>
            <a:spLocks noGrp="1"/>
          </p:cNvSpPr>
          <p:nvPr>
            <p:ph type="body" idx="1"/>
          </p:nvPr>
        </p:nvSpPr>
        <p:spPr/>
        <p:txBody>
          <a:bodyPr/>
          <a:lstStyle/>
          <a:p>
            <a:r>
              <a:rPr lang="en-US" dirty="0">
                <a:latin typeface="Arial" panose="020B0604020202020204" pitchFamily="34" charset="0"/>
                <a:cs typeface="Arial" panose="020B0604020202020204" pitchFamily="34" charset="0"/>
              </a:rPr>
              <a:t>Additional Common ACS Errors</a:t>
            </a:r>
          </a:p>
          <a:p>
            <a:r>
              <a:rPr lang="en-US" dirty="0">
                <a:latin typeface="Arial" panose="020B0604020202020204" pitchFamily="34" charset="0"/>
                <a:cs typeface="Arial" panose="020B0604020202020204" pitchFamily="34" charset="0"/>
              </a:rPr>
              <a:t>Missing Ethnicities!</a:t>
            </a:r>
          </a:p>
          <a:p>
            <a:r>
              <a:rPr lang="en-US" dirty="0">
                <a:latin typeface="Arial" panose="020B0604020202020204" pitchFamily="34" charset="0"/>
                <a:cs typeface="Arial" panose="020B0604020202020204" pitchFamily="34" charset="0"/>
              </a:rPr>
              <a:t>Reporting ZERO for Perkins Concentrators and/or Participants.</a:t>
            </a:r>
          </a:p>
        </p:txBody>
      </p:sp>
      <p:sp>
        <p:nvSpPr>
          <p:cNvPr id="4" name="Slide Number Placeholder 3">
            <a:extLst>
              <a:ext uri="{FF2B5EF4-FFF2-40B4-BE49-F238E27FC236}">
                <a16:creationId xmlns:a16="http://schemas.microsoft.com/office/drawing/2014/main" id="{B4271719-C6C5-17BE-F963-505D9C994A94}"/>
              </a:ext>
            </a:extLst>
          </p:cNvPr>
          <p:cNvSpPr>
            <a:spLocks noGrp="1"/>
          </p:cNvSpPr>
          <p:nvPr>
            <p:ph type="sldNum" sz="quarter" idx="5"/>
          </p:nvPr>
        </p:nvSpPr>
        <p:spPr/>
        <p:txBody>
          <a:bodyPr/>
          <a:lstStyle/>
          <a:p>
            <a:fld id="{5B012C48-CBE3-4456-858D-2A38C9D9ED43}" type="slidenum">
              <a:rPr lang="en-US" smtClean="0"/>
              <a:t>70</a:t>
            </a:fld>
            <a:endParaRPr lang="en-US" dirty="0"/>
          </a:p>
        </p:txBody>
      </p:sp>
    </p:spTree>
    <p:extLst>
      <p:ext uri="{BB962C8B-B14F-4D97-AF65-F5344CB8AC3E}">
        <p14:creationId xmlns:p14="http://schemas.microsoft.com/office/powerpoint/2010/main" val="408561029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2DD23-AA63-F84C-2F86-F9DF56CB2F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B0FA84-8C52-6A4E-FA1D-535BCD9A8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CA7491-3858-DA2E-9ED1-D6D66F4EFCF5}"/>
              </a:ext>
            </a:extLst>
          </p:cNvPr>
          <p:cNvSpPr>
            <a:spLocks noGrp="1"/>
          </p:cNvSpPr>
          <p:nvPr>
            <p:ph type="body" idx="1"/>
          </p:nvPr>
        </p:nvSpPr>
        <p:spPr/>
        <p:txBody>
          <a:bodyPr/>
          <a:lstStyle/>
          <a:p>
            <a:r>
              <a:rPr lang="en-US" dirty="0">
                <a:latin typeface="Arial" panose="020B0604020202020204" pitchFamily="34" charset="0"/>
                <a:cs typeface="Arial" panose="020B0604020202020204" pitchFamily="34" charset="0"/>
              </a:rPr>
              <a:t>A very common ACS Error is reporting ZERO Completers.</a:t>
            </a:r>
          </a:p>
          <a:p>
            <a:endParaRPr lang="en-US" dirty="0">
              <a:latin typeface="Arial" panose="020B0604020202020204" pitchFamily="34" charset="0"/>
              <a:cs typeface="Arial" panose="020B0604020202020204" pitchFamily="34" charset="0"/>
            </a:endParaRPr>
          </a:p>
          <a:p>
            <a:endParaRPr lang="en-US" dirty="0"/>
          </a:p>
          <a:p>
            <a:endParaRPr lang="en-US" dirty="0"/>
          </a:p>
        </p:txBody>
      </p:sp>
      <p:sp>
        <p:nvSpPr>
          <p:cNvPr id="4" name="Slide Number Placeholder 3">
            <a:extLst>
              <a:ext uri="{FF2B5EF4-FFF2-40B4-BE49-F238E27FC236}">
                <a16:creationId xmlns:a16="http://schemas.microsoft.com/office/drawing/2014/main" id="{A455B73C-32CF-AAAD-D08C-FEB02ED22658}"/>
              </a:ext>
            </a:extLst>
          </p:cNvPr>
          <p:cNvSpPr>
            <a:spLocks noGrp="1"/>
          </p:cNvSpPr>
          <p:nvPr>
            <p:ph type="sldNum" sz="quarter" idx="5"/>
          </p:nvPr>
        </p:nvSpPr>
        <p:spPr/>
        <p:txBody>
          <a:bodyPr/>
          <a:lstStyle/>
          <a:p>
            <a:fld id="{5B012C48-CBE3-4456-858D-2A38C9D9ED43}" type="slidenum">
              <a:rPr lang="en-US" smtClean="0"/>
              <a:t>71</a:t>
            </a:fld>
            <a:endParaRPr lang="en-US" dirty="0"/>
          </a:p>
        </p:txBody>
      </p:sp>
    </p:spTree>
    <p:extLst>
      <p:ext uri="{BB962C8B-B14F-4D97-AF65-F5344CB8AC3E}">
        <p14:creationId xmlns:p14="http://schemas.microsoft.com/office/powerpoint/2010/main" val="374000580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5000F-B2DF-E2C7-C945-EA1E35D154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43FE47-0B36-BBB5-399F-4BD35FDA08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942E7C-9A20-7079-87F3-3A2C53B607A9}"/>
              </a:ext>
            </a:extLst>
          </p:cNvPr>
          <p:cNvSpPr>
            <a:spLocks noGrp="1"/>
          </p:cNvSpPr>
          <p:nvPr>
            <p:ph type="body" idx="1"/>
          </p:nvPr>
        </p:nvSpPr>
        <p:spPr/>
        <p:txBody>
          <a:bodyPr/>
          <a:lstStyle/>
          <a:p>
            <a:r>
              <a:rPr lang="en-US" dirty="0">
                <a:latin typeface="Arial" panose="020B0604020202020204" pitchFamily="34" charset="0"/>
                <a:cs typeface="Arial" panose="020B0604020202020204" pitchFamily="34" charset="0"/>
              </a:rPr>
              <a:t>Lastly, forgetting to report a CIP/Program.  The last page of the ACS shows which programs you did not report student for.</a:t>
            </a:r>
          </a:p>
          <a:p>
            <a:endParaRPr lang="en-US" dirty="0"/>
          </a:p>
          <a:p>
            <a:endParaRPr lang="en-US" dirty="0"/>
          </a:p>
        </p:txBody>
      </p:sp>
      <p:sp>
        <p:nvSpPr>
          <p:cNvPr id="4" name="Slide Number Placeholder 3">
            <a:extLst>
              <a:ext uri="{FF2B5EF4-FFF2-40B4-BE49-F238E27FC236}">
                <a16:creationId xmlns:a16="http://schemas.microsoft.com/office/drawing/2014/main" id="{9D178173-2354-2037-2E2F-23810F3BA8A1}"/>
              </a:ext>
            </a:extLst>
          </p:cNvPr>
          <p:cNvSpPr>
            <a:spLocks noGrp="1"/>
          </p:cNvSpPr>
          <p:nvPr>
            <p:ph type="sldNum" sz="quarter" idx="5"/>
          </p:nvPr>
        </p:nvSpPr>
        <p:spPr/>
        <p:txBody>
          <a:bodyPr/>
          <a:lstStyle/>
          <a:p>
            <a:fld id="{5B012C48-CBE3-4456-858D-2A38C9D9ED43}" type="slidenum">
              <a:rPr lang="en-US" smtClean="0"/>
              <a:t>72</a:t>
            </a:fld>
            <a:endParaRPr lang="en-US" dirty="0"/>
          </a:p>
        </p:txBody>
      </p:sp>
    </p:spTree>
    <p:extLst>
      <p:ext uri="{BB962C8B-B14F-4D97-AF65-F5344CB8AC3E}">
        <p14:creationId xmlns:p14="http://schemas.microsoft.com/office/powerpoint/2010/main" val="284489269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en-US" dirty="0">
                <a:latin typeface="Arial" panose="020B0604020202020204" pitchFamily="34" charset="0"/>
                <a:cs typeface="Arial" panose="020B0604020202020204" pitchFamily="34" charset="0"/>
              </a:rPr>
              <a:t>Don’t forget to submit your ACS!  </a:t>
            </a:r>
          </a:p>
          <a:p>
            <a:pPr>
              <a:lnSpc>
                <a:spcPct val="100000"/>
              </a:lnSpc>
            </a:pPr>
            <a:r>
              <a:rPr lang="en-US" dirty="0">
                <a:latin typeface="Arial" panose="020B0604020202020204" pitchFamily="34" charset="0"/>
                <a:cs typeface="Arial" panose="020B0604020202020204" pitchFamily="34" charset="0"/>
              </a:rPr>
              <a:t>The Secondary CTE ACS can be found in PIMSReports V2 by clicking on CTE &gt; Secondary &gt; Student Level – QC and Verification</a:t>
            </a:r>
          </a:p>
          <a:p>
            <a:pPr lvl="1">
              <a:lnSpc>
                <a:spcPct val="100000"/>
              </a:lnSpc>
            </a:pPr>
            <a:r>
              <a:rPr lang="en-US" dirty="0">
                <a:latin typeface="Arial" panose="020B0604020202020204" pitchFamily="34" charset="0"/>
                <a:cs typeface="Arial" panose="020B0604020202020204" pitchFamily="34" charset="0"/>
              </a:rPr>
              <a:t>Accuracy Certification Statement</a:t>
            </a:r>
          </a:p>
          <a:p>
            <a:pPr marL="1231470" lvl="2" indent="-293207"/>
            <a:r>
              <a:rPr lang="en-US" dirty="0">
                <a:latin typeface="Arial" panose="020B0604020202020204" pitchFamily="34" charset="0"/>
                <a:cs typeface="Arial" panose="020B0604020202020204" pitchFamily="34" charset="0"/>
              </a:rPr>
              <a:t>QC Rpt16 – Accuracy Certification Statement (ACS)</a:t>
            </a:r>
          </a:p>
          <a:p>
            <a:pPr marL="1231470" lvl="2" indent="-293207"/>
            <a:r>
              <a:rPr lang="en-US" dirty="0">
                <a:latin typeface="Arial" panose="020B0604020202020204" pitchFamily="34" charset="0"/>
                <a:cs typeface="Arial" panose="020B0604020202020204" pitchFamily="34" charset="0"/>
              </a:rPr>
              <a:t>Review Your ACS for accuracy!</a:t>
            </a:r>
          </a:p>
          <a:p>
            <a:pPr marL="1231470" lvl="2" indent="-293207"/>
            <a:r>
              <a:rPr lang="en-US" dirty="0">
                <a:latin typeface="Arial" panose="020B0604020202020204" pitchFamily="34" charset="0"/>
                <a:cs typeface="Arial" panose="020B0604020202020204" pitchFamily="34" charset="0"/>
              </a:rPr>
              <a:t>Emailed to the </a:t>
            </a:r>
            <a:r>
              <a:rPr lang="en-US" u="sng" dirty="0">
                <a:uFill>
                  <a:solidFill>
                    <a:schemeClr val="bg1"/>
                  </a:solidFill>
                </a:uFill>
                <a:latin typeface="Arial" panose="020B0604020202020204" pitchFamily="34" charset="0"/>
                <a:cs typeface="Arial" panose="020B0604020202020204" pitchFamily="34" charset="0"/>
                <a:hlinkClick r:id="rId3"/>
              </a:rPr>
              <a:t>RA-EDACSSubmission@pa.gov</a:t>
            </a:r>
            <a:endParaRPr lang="en-US" u="sng" dirty="0">
              <a:uFill>
                <a:solidFill>
                  <a:schemeClr val="bg1"/>
                </a:solidFill>
              </a:uFill>
              <a:latin typeface="Arial" panose="020B0604020202020204" pitchFamily="34" charset="0"/>
              <a:cs typeface="Arial" panose="020B0604020202020204" pitchFamily="34" charset="0"/>
            </a:endParaRPr>
          </a:p>
          <a:p>
            <a:pPr marL="1231470" lvl="2" indent="-293207"/>
            <a:r>
              <a:rPr lang="en-US" u="sng" dirty="0">
                <a:uFill>
                  <a:solidFill>
                    <a:schemeClr val="bg1"/>
                  </a:solidFill>
                </a:uFill>
                <a:latin typeface="Arial" panose="020B0604020202020204" pitchFamily="34" charset="0"/>
                <a:cs typeface="Arial" panose="020B0604020202020204" pitchFamily="34" charset="0"/>
              </a:rPr>
              <a:t>FOLLOW THE DIRECTIONS on the ACS!!</a:t>
            </a:r>
          </a:p>
          <a:p>
            <a:pPr marL="1700603" lvl="3" indent="-293207"/>
            <a:r>
              <a:rPr lang="en-US" u="sng" dirty="0">
                <a:uFill>
                  <a:solidFill>
                    <a:schemeClr val="bg1"/>
                  </a:solidFill>
                </a:uFill>
                <a:latin typeface="Arial" panose="020B0604020202020204" pitchFamily="34" charset="0"/>
                <a:cs typeface="Arial" panose="020B0604020202020204" pitchFamily="34" charset="0"/>
              </a:rPr>
              <a:t>Name the file correctly</a:t>
            </a:r>
          </a:p>
          <a:p>
            <a:pPr marL="1700603" lvl="3" indent="-293207"/>
            <a:r>
              <a:rPr lang="en-US" u="sng" dirty="0">
                <a:uFill>
                  <a:solidFill>
                    <a:schemeClr val="bg1"/>
                  </a:solidFill>
                </a:uFill>
                <a:latin typeface="Arial" panose="020B0604020202020204" pitchFamily="34" charset="0"/>
                <a:cs typeface="Arial" panose="020B0604020202020204" pitchFamily="34" charset="0"/>
              </a:rPr>
              <a:t>Include ALL pages - All pages must have the same date</a:t>
            </a:r>
          </a:p>
          <a:p>
            <a:pPr marL="1700603" lvl="3" indent="-293207"/>
            <a:r>
              <a:rPr lang="en-US" u="sng" dirty="0">
                <a:uFill>
                  <a:solidFill>
                    <a:schemeClr val="bg1"/>
                  </a:solidFill>
                </a:uFill>
                <a:latin typeface="Arial" panose="020B0604020202020204" pitchFamily="34" charset="0"/>
                <a:cs typeface="Arial" panose="020B0604020202020204" pitchFamily="34" charset="0"/>
              </a:rPr>
              <a:t>Use the correct Subject Line</a:t>
            </a:r>
            <a:endParaRPr lang="en-US" dirty="0">
              <a:latin typeface="Arial" panose="020B0604020202020204" pitchFamily="34" charset="0"/>
              <a:cs typeface="Arial" panose="020B0604020202020204" pitchFamily="34" charset="0"/>
            </a:endParaRPr>
          </a:p>
          <a:p>
            <a:pPr marL="1231470" lvl="2" indent="-293207"/>
            <a:r>
              <a:rPr lang="en-US" dirty="0">
                <a:latin typeface="Arial" panose="020B0604020202020204" pitchFamily="34" charset="0"/>
                <a:cs typeface="Arial" panose="020B0604020202020204" pitchFamily="34" charset="0"/>
              </a:rPr>
              <a:t>If you upload additional data or delete data after sending in the Secondary CTE ACS, you MUST send in a new Secondary CTE ACS!</a:t>
            </a:r>
          </a:p>
          <a:p>
            <a:pPr>
              <a:lnSpc>
                <a:spcPct val="115000"/>
              </a:lnSpc>
              <a:spcAft>
                <a:spcPts val="821"/>
              </a:spcAft>
            </a:pPr>
            <a:r>
              <a:rPr lang="en-US" dirty="0">
                <a:latin typeface="Arial" panose="020B0604020202020204" pitchFamily="34" charset="0"/>
                <a:ea typeface="Aptos" panose="020B0004020202020204" pitchFamily="34" charset="0"/>
                <a:cs typeface="Arial" panose="020B0604020202020204" pitchFamily="34" charset="0"/>
              </a:rPr>
              <a:t> </a:t>
            </a:r>
            <a:endParaRPr lang="en-US" kern="100" dirty="0">
              <a:latin typeface="Arial" panose="020B06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73</a:t>
            </a:fld>
            <a:endParaRPr lang="en-US" dirty="0"/>
          </a:p>
        </p:txBody>
      </p:sp>
    </p:spTree>
    <p:extLst>
      <p:ext uri="{BB962C8B-B14F-4D97-AF65-F5344CB8AC3E}">
        <p14:creationId xmlns:p14="http://schemas.microsoft.com/office/powerpoint/2010/main" val="363793664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We have CTE Specific Resources available to assist you with your data collection.  Let’s review them now.</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sz="1900" dirty="0">
                <a:latin typeface="Arial" panose="020B0604020202020204" pitchFamily="34" charset="0"/>
                <a:ea typeface="Aptos" panose="020B0004020202020204" pitchFamily="34" charset="0"/>
                <a:cs typeface="Times New Roman" panose="02020603050405020304" pitchFamily="18" charset="0"/>
              </a:rPr>
              <a:t> </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74</a:t>
            </a:fld>
            <a:endParaRPr lang="en-US" dirty="0"/>
          </a:p>
        </p:txBody>
      </p:sp>
    </p:spTree>
    <p:extLst>
      <p:ext uri="{BB962C8B-B14F-4D97-AF65-F5344CB8AC3E}">
        <p14:creationId xmlns:p14="http://schemas.microsoft.com/office/powerpoint/2010/main" val="240821003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Resources for the CTE Secondary Collection can be found by going to the PDE Website –www.pa.gov/agencies/education then click on Data and Reporting, then PIMS and finally Resources and Training. Here you will find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Symbol" panose="05050102010706020507" pitchFamily="18" charset="2"/>
              <a:buChar char=""/>
            </a:pPr>
            <a:r>
              <a:rPr lang="en-US" dirty="0">
                <a:latin typeface="Arial" panose="020B0604020202020204" pitchFamily="34" charset="0"/>
                <a:ea typeface="Aptos" panose="020B0004020202020204" pitchFamily="34" charset="0"/>
                <a:cs typeface="Times New Roman" panose="02020603050405020304" pitchFamily="18" charset="0"/>
              </a:rPr>
              <a:t>PIMS Data Set Webinars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Symbol" panose="05050102010706020507" pitchFamily="18" charset="2"/>
              <a:buChar char=""/>
            </a:pPr>
            <a:r>
              <a:rPr lang="en-US" dirty="0">
                <a:latin typeface="Arial" panose="020B0604020202020204" pitchFamily="34" charset="0"/>
                <a:ea typeface="Aptos" panose="020B0004020202020204" pitchFamily="34" charset="0"/>
                <a:cs typeface="Times New Roman" panose="02020603050405020304" pitchFamily="18" charset="0"/>
              </a:rPr>
              <a:t>PIMS Data Set Guides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Symbol" panose="05050102010706020507" pitchFamily="18" charset="2"/>
              <a:buChar char=""/>
            </a:pPr>
            <a:r>
              <a:rPr lang="en-US" dirty="0">
                <a:latin typeface="Arial" panose="020B0604020202020204" pitchFamily="34" charset="0"/>
                <a:ea typeface="Aptos" panose="020B0004020202020204" pitchFamily="34" charset="0"/>
                <a:cs typeface="Times New Roman" panose="02020603050405020304" pitchFamily="18" charset="0"/>
              </a:rPr>
              <a:t>Adult and Secondary CTE Training Documents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75</a:t>
            </a:fld>
            <a:endParaRPr lang="en-US" dirty="0"/>
          </a:p>
        </p:txBody>
      </p:sp>
    </p:spTree>
    <p:extLst>
      <p:ext uri="{BB962C8B-B14F-4D97-AF65-F5344CB8AC3E}">
        <p14:creationId xmlns:p14="http://schemas.microsoft.com/office/powerpoint/2010/main" val="142039407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Finally, we provide you with contacts: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b="1"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CTE Data, Non-Technical Questions: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7908" indent="-347908">
              <a:lnSpc>
                <a:spcPct val="115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Calibri" panose="020F0502020204030204" pitchFamily="34" charset="0"/>
              </a:rPr>
              <a:t>CTE Data Team, Data Quality Office,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ra-catsdata@pa.gov</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B012C48-CBE3-4456-858D-2A38C9D9ED43}" type="slidenum">
              <a:rPr lang="en-US" smtClean="0"/>
              <a:t>76</a:t>
            </a:fld>
            <a:endParaRPr lang="en-US" dirty="0"/>
          </a:p>
        </p:txBody>
      </p:sp>
    </p:spTree>
    <p:extLst>
      <p:ext uri="{BB962C8B-B14F-4D97-AF65-F5344CB8AC3E}">
        <p14:creationId xmlns:p14="http://schemas.microsoft.com/office/powerpoint/2010/main" val="3288118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Which Student should fill out a PDE 408 Form?</a:t>
            </a:r>
          </a:p>
          <a:p>
            <a:pPr lvl="1"/>
            <a:r>
              <a:rPr lang="en-US" sz="1200" dirty="0">
                <a:latin typeface="Arial" panose="020B0604020202020204" pitchFamily="34" charset="0"/>
                <a:cs typeface="Arial" panose="020B0604020202020204" pitchFamily="34" charset="0"/>
              </a:rPr>
              <a:t>Those intending to pursue the approved program (70 or 75)</a:t>
            </a:r>
          </a:p>
          <a:p>
            <a:pPr lvl="1"/>
            <a:r>
              <a:rPr lang="en-US" sz="1200" dirty="0">
                <a:latin typeface="Arial" panose="020B0604020202020204" pitchFamily="34" charset="0"/>
                <a:cs typeface="Arial" panose="020B0604020202020204" pitchFamily="34" charset="0"/>
              </a:rPr>
              <a:t>Following the Planned Scope and Sequence in FRCPP/CATS</a:t>
            </a:r>
          </a:p>
          <a:p>
            <a:pPr lvl="1"/>
            <a:r>
              <a:rPr lang="en-US" sz="1200" dirty="0">
                <a:latin typeface="Arial" panose="020B0604020202020204" pitchFamily="34" charset="0"/>
                <a:cs typeface="Arial" panose="020B0604020202020204" pitchFamily="34" charset="0"/>
              </a:rPr>
              <a:t>Please note both the Student and Parents must sign the form.</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8</a:t>
            </a:fld>
            <a:endParaRPr lang="en-US" dirty="0"/>
          </a:p>
        </p:txBody>
      </p:sp>
    </p:spTree>
    <p:extLst>
      <p:ext uri="{BB962C8B-B14F-4D97-AF65-F5344CB8AC3E}">
        <p14:creationId xmlns:p14="http://schemas.microsoft.com/office/powerpoint/2010/main" val="1831016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Which Student should NOT fill out a PDE 408 Form?</a:t>
            </a:r>
          </a:p>
          <a:p>
            <a:pPr lvl="1"/>
            <a:r>
              <a:rPr lang="en-US" sz="1200" dirty="0">
                <a:latin typeface="Arial" panose="020B0604020202020204" pitchFamily="34" charset="0"/>
                <a:cs typeface="Arial" panose="020B0604020202020204" pitchFamily="34" charset="0"/>
              </a:rPr>
              <a:t>Are taking a career and technical education course in order to explore careers. </a:t>
            </a:r>
          </a:p>
          <a:p>
            <a:pPr lvl="1"/>
            <a:r>
              <a:rPr lang="en-US" sz="1200" dirty="0">
                <a:latin typeface="Arial" panose="020B0604020202020204" pitchFamily="34" charset="0"/>
                <a:cs typeface="Arial" panose="020B0604020202020204" pitchFamily="34" charset="0"/>
              </a:rPr>
              <a:t>Are taking one career and technical education course </a:t>
            </a:r>
            <a:r>
              <a:rPr lang="en-US" sz="1200" u="sng" dirty="0">
                <a:latin typeface="Arial" panose="020B0604020202020204" pitchFamily="34" charset="0"/>
                <a:cs typeface="Arial" panose="020B0604020202020204" pitchFamily="34" charset="0"/>
              </a:rPr>
              <a:t>without intending to pursue</a:t>
            </a:r>
            <a:r>
              <a:rPr lang="en-US" sz="1200" dirty="0">
                <a:latin typeface="Arial" panose="020B0604020202020204" pitchFamily="34" charset="0"/>
                <a:cs typeface="Arial" panose="020B0604020202020204" pitchFamily="34" charset="0"/>
              </a:rPr>
              <a:t> the approved program of study.</a:t>
            </a:r>
          </a:p>
          <a:p>
            <a:pPr lvl="1"/>
            <a:r>
              <a:rPr lang="en-US" sz="1200" dirty="0">
                <a:latin typeface="Arial" panose="020B0604020202020204" pitchFamily="34" charset="0"/>
                <a:cs typeface="Arial" panose="020B0604020202020204" pitchFamily="34" charset="0"/>
              </a:rPr>
              <a:t>Are taking the CTE Course as an Elective.</a:t>
            </a:r>
          </a:p>
          <a:p>
            <a:pPr lvl="1"/>
            <a:r>
              <a:rPr lang="en-US" sz="1200" dirty="0">
                <a:latin typeface="Arial" panose="020B0604020202020204" pitchFamily="34" charset="0"/>
                <a:cs typeface="Arial" panose="020B0604020202020204" pitchFamily="34" charset="0"/>
              </a:rPr>
              <a:t>Are getting less than 1 hour per day of CTE Instruction.</a:t>
            </a:r>
          </a:p>
          <a:p>
            <a:pPr lvl="1"/>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These students do NOT get reported in C4 CTE!</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a:t>
            </a:fld>
            <a:endParaRPr lang="en-US" dirty="0"/>
          </a:p>
        </p:txBody>
      </p:sp>
    </p:spTree>
    <p:extLst>
      <p:ext uri="{BB962C8B-B14F-4D97-AF65-F5344CB8AC3E}">
        <p14:creationId xmlns:p14="http://schemas.microsoft.com/office/powerpoint/2010/main" val="31849910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22BA6408-90F9-4FE1-83A4-B1D50ED00294}" type="datetime1">
              <a:rPr lang="en-US" smtClean="0"/>
              <a:t>5/1/2026</a:t>
            </a:fld>
            <a:endParaRPr lang="en-US" dirty="0"/>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Picture 6" descr="Ornamental shape. Blue gradient and gray rectangles">
            <a:extLst>
              <a:ext uri="{FF2B5EF4-FFF2-40B4-BE49-F238E27FC236}">
                <a16:creationId xmlns:a16="http://schemas.microsoft.com/office/drawing/2014/main" id="{73CA9021-3EA6-3F1D-A425-16C8069FC0B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19A8CA6C-9F08-BCD4-731C-A3B94D64C2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AF212BA9-EFE2-4AFF-BF9D-E8B1DAC0BC18}" type="datetime1">
              <a:rPr lang="en-US" smtClean="0"/>
              <a:t>5/1/2026</a:t>
            </a:fld>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descr="PDE Logo inside a blue square">
            <a:extLst>
              <a:ext uri="{FF2B5EF4-FFF2-40B4-BE49-F238E27FC236}">
                <a16:creationId xmlns:a16="http://schemas.microsoft.com/office/drawing/2014/main" id="{8C504C3F-60BB-14EF-091F-9565A3C0C174}"/>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descr="A black and white logo with a graduation cap&#10;&#10;Description automatically generated">
            <a:extLst>
              <a:ext uri="{FF2B5EF4-FFF2-40B4-BE49-F238E27FC236}">
                <a16:creationId xmlns:a16="http://schemas.microsoft.com/office/drawing/2014/main" id="{ABE4A621-C5EF-F120-204F-E14FF3546E8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39FB0975-47B6-4BE8-B879-EB115C8840C9}" type="datetime1">
              <a:rPr lang="en-US" smtClean="0"/>
              <a:t>5/1/2026</a:t>
            </a:fld>
            <a:endParaRPr lang="en-US" dirty="0"/>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8" name="Content Placeholder 6" descr="Ornamental shapes. Dark blue and light blue rectangles">
            <a:extLst>
              <a:ext uri="{FF2B5EF4-FFF2-40B4-BE49-F238E27FC236}">
                <a16:creationId xmlns:a16="http://schemas.microsoft.com/office/drawing/2014/main" id="{000F9132-2FA6-531B-853B-7FA60C4EE986}"/>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descr="A close-up of a black background&#10;&#10;Description automatically generated">
            <a:extLst>
              <a:ext uri="{FF2B5EF4-FFF2-40B4-BE49-F238E27FC236}">
                <a16:creationId xmlns:a16="http://schemas.microsoft.com/office/drawing/2014/main" id="{C341FCB5-0407-2AE2-B5A5-AAB8FEE4037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C43C5B11-EC1F-4C0C-86C0-7EC27F255174}" type="datetime1">
              <a:rPr lang="en-US" smtClean="0"/>
              <a:t>5/1/2026</a:t>
            </a:fld>
            <a:endParaRPr lang="en-US" dirty="0"/>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10" name="Picture 9" descr="PDE Logo inside a blue square">
            <a:extLst>
              <a:ext uri="{FF2B5EF4-FFF2-40B4-BE49-F238E27FC236}">
                <a16:creationId xmlns:a16="http://schemas.microsoft.com/office/drawing/2014/main" id="{931248E6-F468-3E78-9D55-0EAE4144AE67}"/>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descr="A black and white logo with a graduation cap&#10;&#10;Description automatically generated">
            <a:extLst>
              <a:ext uri="{FF2B5EF4-FFF2-40B4-BE49-F238E27FC236}">
                <a16:creationId xmlns:a16="http://schemas.microsoft.com/office/drawing/2014/main" id="{1A3512F0-7236-492D-98DD-3848FC95B6B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4C72E730-7964-4CDF-A2E3-4BCF0755E00A}" type="datetime1">
              <a:rPr lang="en-US" smtClean="0"/>
              <a:t>5/1/2026</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descr="A close-up of a black background&#10;&#10;Description automatically generated">
            <a:extLst>
              <a:ext uri="{FF2B5EF4-FFF2-40B4-BE49-F238E27FC236}">
                <a16:creationId xmlns:a16="http://schemas.microsoft.com/office/drawing/2014/main" id="{DF73F6BE-725E-5F46-9C6B-F4613CC3CF9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dirty="0"/>
              <a:t>Click icon to add table</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3013728"/>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123592188"/>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221446499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494370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A1DC029C-5B17-409B-86F2-A65FE5BE79A1}" type="datetime1">
              <a:rPr lang="en-US" smtClean="0"/>
              <a:t>5/1/2026</a:t>
            </a:fld>
            <a:endParaRPr lang="en-US" dirty="0"/>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FCEF0906-6B73-E265-67CC-1222F46BCFE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A918DB6E-6D70-4FEC-A112-5F97BC4AEE43}" type="datetime1">
              <a:rPr lang="en-US" smtClean="0"/>
              <a:t>5/1/2026</a:t>
            </a:fld>
            <a:endParaRPr lang="en-US" dirty="0"/>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Picture 6" descr="Ornamental shape. Blue gradient and gray rectangles">
            <a:extLst>
              <a:ext uri="{FF2B5EF4-FFF2-40B4-BE49-F238E27FC236}">
                <a16:creationId xmlns:a16="http://schemas.microsoft.com/office/drawing/2014/main" id="{C56D4987-17F8-5DD6-30EC-9DA0725D335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C862E435-AA10-E027-0747-8303CB75EF5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956BFE5A-6E96-494B-BDD8-6F437FF9AB11}" type="datetime1">
              <a:rPr lang="en-US" smtClean="0"/>
              <a:t>5/1/2026</a:t>
            </a:fld>
            <a:endParaRPr lang="en-US" dirty="0"/>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8" name="Content Placeholder 6" descr="Ornamental shapes. Dark blue and light blue rectangles">
            <a:extLst>
              <a:ext uri="{FF2B5EF4-FFF2-40B4-BE49-F238E27FC236}">
                <a16:creationId xmlns:a16="http://schemas.microsoft.com/office/drawing/2014/main" id="{E05121F8-F8D0-12BE-2280-7E60891ED6C5}"/>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descr="A close-up of a black background&#10;&#10;Description automatically generated">
            <a:extLst>
              <a:ext uri="{FF2B5EF4-FFF2-40B4-BE49-F238E27FC236}">
                <a16:creationId xmlns:a16="http://schemas.microsoft.com/office/drawing/2014/main" id="{0580675B-B3BC-8CA7-4E82-410286BFD75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B1C15760-DF15-44D3-BE51-84A885468F1F}" type="datetime1">
              <a:rPr lang="en-US" smtClean="0"/>
              <a:t>5/1/2026</a:t>
            </a:fld>
            <a:endParaRPr lang="en-US" dirty="0"/>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10" name="Content Placeholder 6" descr="Ornamental shapes. Dark blue and light blue rectangles">
            <a:extLst>
              <a:ext uri="{FF2B5EF4-FFF2-40B4-BE49-F238E27FC236}">
                <a16:creationId xmlns:a16="http://schemas.microsoft.com/office/drawing/2014/main" id="{7D39C305-7D91-BD64-0A4C-03A5F78D1817}"/>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descr="A close-up of a black background&#10;&#10;Description automatically generated">
            <a:extLst>
              <a:ext uri="{FF2B5EF4-FFF2-40B4-BE49-F238E27FC236}">
                <a16:creationId xmlns:a16="http://schemas.microsoft.com/office/drawing/2014/main" id="{35F192BF-258E-20F7-A4FE-86E7ABF4F53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A2CBF18-C1C5-4E58-AE1E-EFC1DEA4ED61}" type="datetime1">
              <a:rPr lang="en-US" smtClean="0"/>
              <a:t>5/1/2026</a:t>
            </a:fld>
            <a:endParaRPr lang="en-US" dirty="0"/>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6" name="Picture 5" descr="Ornamental shape. Blue gradient and gray rectangles">
            <a:extLst>
              <a:ext uri="{FF2B5EF4-FFF2-40B4-BE49-F238E27FC236}">
                <a16:creationId xmlns:a16="http://schemas.microsoft.com/office/drawing/2014/main" id="{CAD87B9F-3FE8-A5B1-53CA-F7B23BB36498}"/>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descr="A close-up of a black background&#10;&#10;Description automatically generated">
            <a:extLst>
              <a:ext uri="{FF2B5EF4-FFF2-40B4-BE49-F238E27FC236}">
                <a16:creationId xmlns:a16="http://schemas.microsoft.com/office/drawing/2014/main" id="{042C348F-656E-A509-A3F4-C9BF0BEE962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C2423AD3-50EC-4B5C-A8DC-11AAD0AA691E}" type="datetime1">
              <a:rPr lang="en-US" smtClean="0"/>
              <a:t>5/1/2026</a:t>
            </a:fld>
            <a:endParaRPr lang="en-US" dirty="0"/>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E4F887E4-34BD-F7FC-4D22-B4F5E90DECB0}"/>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descr="A close-up of a black background&#10;&#10;Description automatically generated">
            <a:extLst>
              <a:ext uri="{FF2B5EF4-FFF2-40B4-BE49-F238E27FC236}">
                <a16:creationId xmlns:a16="http://schemas.microsoft.com/office/drawing/2014/main" id="{718AE777-06EB-70FE-4255-062F8A9CF2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F3509735-4568-4232-8455-719822765581}" type="datetime1">
              <a:rPr lang="en-US" smtClean="0"/>
              <a:t>5/1/2026</a:t>
            </a:fld>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5" name="Picture 4" descr="Ornamental shape. Blue gradient and gray rectangles">
            <a:extLst>
              <a:ext uri="{FF2B5EF4-FFF2-40B4-BE49-F238E27FC236}">
                <a16:creationId xmlns:a16="http://schemas.microsoft.com/office/drawing/2014/main" id="{0458D707-3027-F739-5F6C-B2E783194165}"/>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descr="A close-up of a black background&#10;&#10;Description automatically generated">
            <a:extLst>
              <a:ext uri="{FF2B5EF4-FFF2-40B4-BE49-F238E27FC236}">
                <a16:creationId xmlns:a16="http://schemas.microsoft.com/office/drawing/2014/main" id="{BF81B16E-BDC0-1CE6-746A-3B85BFA0CD0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40F2A2EE-1442-4CB6-BF6C-1D64706A3A6A}" type="datetime1">
              <a:rPr lang="en-US" smtClean="0"/>
              <a:t>5/1/2026</a:t>
            </a:fld>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5" name="Content Placeholder 6" descr="Ornamental shapes. Dark blue and light blue rectangles">
            <a:extLst>
              <a:ext uri="{FF2B5EF4-FFF2-40B4-BE49-F238E27FC236}">
                <a16:creationId xmlns:a16="http://schemas.microsoft.com/office/drawing/2014/main" id="{8844F8AB-E383-518B-0A27-BEF6C9D7D9B8}"/>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descr="A close-up of a black background&#10;&#10;Description automatically generated">
            <a:extLst>
              <a:ext uri="{FF2B5EF4-FFF2-40B4-BE49-F238E27FC236}">
                <a16:creationId xmlns:a16="http://schemas.microsoft.com/office/drawing/2014/main" id="{3970D4DD-2558-A489-2A93-523F829204F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5EC-14AD-4FC4-B914-473EB0A47781}" type="datetime1">
              <a:rPr lang="en-US" smtClean="0"/>
              <a:t>5/1/2026</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94488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 id="2147483664" r:id="rId14"/>
    <p:sldLayoutId id="2147483665" r:id="rId15"/>
    <p:sldLayoutId id="2147483666" r:id="rId16"/>
    <p:sldLayoutId id="2147483667" r:id="rId17"/>
  </p:sldLayoutIdLst>
  <p:hf hdr="0" ft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career-and-technical-education/program-approval/career%20objective%20form-fillable.pdf"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mailto:RA-EDACSSubmission@pa.gov" TargetMode="External"/><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0" y="2529627"/>
            <a:ext cx="12192000" cy="2387600"/>
          </a:xfrm>
        </p:spPr>
        <p:txBody>
          <a:bodyPr>
            <a:normAutofit/>
          </a:bodyPr>
          <a:lstStyle/>
          <a:p>
            <a:r>
              <a:rPr lang="en-US" sz="5400" dirty="0"/>
              <a:t>Secondary CTE Submission</a:t>
            </a:r>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a:xfrm>
            <a:off x="1524000" y="5012969"/>
            <a:ext cx="9144000" cy="1655762"/>
          </a:xfrm>
        </p:spPr>
        <p:txBody>
          <a:bodyPr/>
          <a:lstStyle/>
          <a:p>
            <a:r>
              <a:rPr lang="en-US" dirty="0"/>
              <a:t>CTE Data Team</a:t>
            </a:r>
          </a:p>
        </p:txBody>
      </p:sp>
    </p:spTree>
    <p:extLst>
      <p:ext uri="{BB962C8B-B14F-4D97-AF65-F5344CB8AC3E}">
        <p14:creationId xmlns:p14="http://schemas.microsoft.com/office/powerpoint/2010/main" val="2242808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EA1D2-B7A2-0E16-90DD-05CD00B11A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35AD10-ABC3-0F08-7B42-632A72C47847}"/>
              </a:ext>
              <a:ext uri="{C183D7F6-B498-43B3-948B-1728B52AA6E4}">
                <adec:decorative xmlns:adec="http://schemas.microsoft.com/office/drawing/2017/decorative" val="0"/>
              </a:ext>
            </a:extLst>
          </p:cNvPr>
          <p:cNvSpPr>
            <a:spLocks noGrp="1"/>
          </p:cNvSpPr>
          <p:nvPr>
            <p:ph type="title"/>
          </p:nvPr>
        </p:nvSpPr>
        <p:spPr>
          <a:xfrm>
            <a:off x="352778" y="136525"/>
            <a:ext cx="10515600" cy="1325563"/>
          </a:xfrm>
        </p:spPr>
        <p:txBody>
          <a:bodyPr/>
          <a:lstStyle/>
          <a:p>
            <a:r>
              <a:rPr lang="en-US" dirty="0"/>
              <a:t>CIPs/Program Information</a:t>
            </a:r>
          </a:p>
        </p:txBody>
      </p:sp>
      <p:sp>
        <p:nvSpPr>
          <p:cNvPr id="8" name="Content Placeholder 2">
            <a:extLst>
              <a:ext uri="{FF2B5EF4-FFF2-40B4-BE49-F238E27FC236}">
                <a16:creationId xmlns:a16="http://schemas.microsoft.com/office/drawing/2014/main" id="{EE2A24E3-C6BB-FB6D-8B72-F04729C1FE8F}"/>
              </a:ext>
            </a:extLst>
          </p:cNvPr>
          <p:cNvSpPr>
            <a:spLocks noGrp="1"/>
          </p:cNvSpPr>
          <p:nvPr>
            <p:ph idx="1"/>
          </p:nvPr>
        </p:nvSpPr>
        <p:spPr>
          <a:xfrm>
            <a:off x="352778" y="1560945"/>
            <a:ext cx="11001022" cy="4616018"/>
          </a:xfrm>
        </p:spPr>
        <p:txBody>
          <a:bodyPr>
            <a:normAutofit/>
          </a:bodyPr>
          <a:lstStyle/>
          <a:p>
            <a:pPr marL="285750" indent="-285750">
              <a:buFont typeface="Arial" panose="020B0604020202020204" pitchFamily="34" charset="0"/>
              <a:buChar char="•"/>
            </a:pPr>
            <a:r>
              <a:rPr lang="en-US" dirty="0"/>
              <a:t>Secondary Programs</a:t>
            </a:r>
          </a:p>
          <a:p>
            <a:pPr marL="742950" lvl="1" indent="-285750"/>
            <a:r>
              <a:rPr lang="en-US" sz="2800" dirty="0"/>
              <a:t>FRCPP</a:t>
            </a:r>
          </a:p>
          <a:p>
            <a:pPr marL="1200150" lvl="2" indent="-285750"/>
            <a:r>
              <a:rPr lang="en-US" sz="2800" dirty="0"/>
              <a:t>Reports</a:t>
            </a:r>
          </a:p>
          <a:p>
            <a:pPr marL="1657350" lvl="3" indent="-285750"/>
            <a:r>
              <a:rPr lang="en-US" sz="2800" dirty="0"/>
              <a:t>CATS System</a:t>
            </a:r>
          </a:p>
          <a:p>
            <a:pPr marL="2114550" lvl="4" indent="-285750"/>
            <a:r>
              <a:rPr lang="en-US" sz="2800" dirty="0"/>
              <a:t>Program List</a:t>
            </a:r>
          </a:p>
          <a:p>
            <a:pPr marL="2571750" lvl="5" indent="-285750"/>
            <a:r>
              <a:rPr lang="en-US" sz="2800" dirty="0">
                <a:latin typeface="Arial" panose="020B0604020202020204" pitchFamily="34" charset="0"/>
                <a:cs typeface="Arial" panose="020B0604020202020204" pitchFamily="34" charset="0"/>
              </a:rPr>
              <a:t>Labor Market Analysis</a:t>
            </a:r>
          </a:p>
          <a:p>
            <a:pPr marL="2571750" lvl="5" indent="-285750"/>
            <a:r>
              <a:rPr lang="en-US" sz="2800" dirty="0">
                <a:latin typeface="Arial" panose="020B0604020202020204" pitchFamily="34" charset="0"/>
                <a:cs typeface="Arial" panose="020B0604020202020204" pitchFamily="34" charset="0"/>
              </a:rPr>
              <a:t>Scope and Sequence</a:t>
            </a:r>
          </a:p>
          <a:p>
            <a:pPr marL="2571750" lvl="5" indent="-285750"/>
            <a:r>
              <a:rPr lang="en-US" sz="2800" dirty="0">
                <a:latin typeface="Arial" panose="020B0604020202020204" pitchFamily="34" charset="0"/>
                <a:cs typeface="Arial" panose="020B0604020202020204" pitchFamily="34" charset="0"/>
              </a:rPr>
              <a:t>Credentials/Certifications</a:t>
            </a:r>
          </a:p>
          <a:p>
            <a:pPr marL="2571750" lvl="5" indent="-285750"/>
            <a:r>
              <a:rPr lang="en-US" sz="2800" dirty="0">
                <a:latin typeface="Arial" panose="020B0604020202020204" pitchFamily="34" charset="0"/>
                <a:cs typeface="Arial" panose="020B0604020202020204" pitchFamily="34" charset="0"/>
              </a:rPr>
              <a:t>Apprenticeships</a:t>
            </a:r>
          </a:p>
          <a:p>
            <a:pPr marL="2571750" lvl="5" indent="-285750"/>
            <a:endParaRPr lang="en-US" sz="2800" dirty="0"/>
          </a:p>
        </p:txBody>
      </p:sp>
      <p:pic>
        <p:nvPicPr>
          <p:cNvPr id="7" name="Picture 6" descr="Screenshot of the Table of Contents in CATS in FRCPP with highlights over the areas that are commonly used by PIMS Administrators to verify data. The highlighted areas include Labor Market Analysis, Scope and Sequence, Credentials, and Apprenticeship.">
            <a:extLst>
              <a:ext uri="{FF2B5EF4-FFF2-40B4-BE49-F238E27FC236}">
                <a16:creationId xmlns:a16="http://schemas.microsoft.com/office/drawing/2014/main" id="{745945AB-CE37-B09C-DE3D-936DBC98541D}"/>
              </a:ext>
            </a:extLst>
          </p:cNvPr>
          <p:cNvPicPr>
            <a:picLocks noChangeAspect="1"/>
          </p:cNvPicPr>
          <p:nvPr/>
        </p:nvPicPr>
        <p:blipFill>
          <a:blip r:embed="rId3"/>
          <a:stretch>
            <a:fillRect/>
          </a:stretch>
        </p:blipFill>
        <p:spPr>
          <a:xfrm>
            <a:off x="8572500" y="90487"/>
            <a:ext cx="3619500" cy="6677025"/>
          </a:xfrm>
          <a:prstGeom prst="rect">
            <a:avLst/>
          </a:prstGeom>
        </p:spPr>
      </p:pic>
      <p:sp>
        <p:nvSpPr>
          <p:cNvPr id="6" name="Rectangle 5" descr="This box highlights the Program List in the Table of Contents in CATS System in FRCPP.">
            <a:extLst>
              <a:ext uri="{FF2B5EF4-FFF2-40B4-BE49-F238E27FC236}">
                <a16:creationId xmlns:a16="http://schemas.microsoft.com/office/drawing/2014/main" id="{1188F23A-C404-31B3-1615-32DB95B937C5}"/>
              </a:ext>
              <a:ext uri="{C183D7F6-B498-43B3-948B-1728B52AA6E4}">
                <adec:decorative xmlns:adec="http://schemas.microsoft.com/office/drawing/2017/decorative" val="0"/>
              </a:ext>
            </a:extLst>
          </p:cNvPr>
          <p:cNvSpPr/>
          <p:nvPr/>
        </p:nvSpPr>
        <p:spPr>
          <a:xfrm>
            <a:off x="8428508" y="37668"/>
            <a:ext cx="2743200" cy="388142"/>
          </a:xfrm>
          <a:prstGeom prst="rect">
            <a:avLst/>
          </a:prstGeom>
          <a:solidFill>
            <a:schemeClr val="accent2">
              <a:lumMod val="75000"/>
              <a:alpha val="23922"/>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descr="This box highlights the Labor Market Analysis in the Table of Contents in CATS System in FRCPP.">
            <a:extLst>
              <a:ext uri="{FF2B5EF4-FFF2-40B4-BE49-F238E27FC236}">
                <a16:creationId xmlns:a16="http://schemas.microsoft.com/office/drawing/2014/main" id="{1D2DDDC8-24F2-3BC2-7391-51C3C025B444}"/>
              </a:ext>
            </a:extLst>
          </p:cNvPr>
          <p:cNvSpPr/>
          <p:nvPr/>
        </p:nvSpPr>
        <p:spPr>
          <a:xfrm>
            <a:off x="8919921" y="996210"/>
            <a:ext cx="2743200" cy="475042"/>
          </a:xfrm>
          <a:prstGeom prst="rect">
            <a:avLst/>
          </a:prstGeom>
          <a:solidFill>
            <a:srgbClr val="FFED09">
              <a:alpha val="23922"/>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descr="This box highlights the Scope and Sequence in the Table of Contents in CATS System in FRCPP.">
            <a:extLst>
              <a:ext uri="{FF2B5EF4-FFF2-40B4-BE49-F238E27FC236}">
                <a16:creationId xmlns:a16="http://schemas.microsoft.com/office/drawing/2014/main" id="{23163D4C-85B4-0957-5D6E-F74B66828E90}"/>
              </a:ext>
            </a:extLst>
          </p:cNvPr>
          <p:cNvSpPr/>
          <p:nvPr/>
        </p:nvSpPr>
        <p:spPr>
          <a:xfrm>
            <a:off x="8912994" y="3362036"/>
            <a:ext cx="2743200" cy="622823"/>
          </a:xfrm>
          <a:prstGeom prst="rect">
            <a:avLst/>
          </a:prstGeom>
          <a:solidFill>
            <a:srgbClr val="FFED09">
              <a:alpha val="23922"/>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descr="This box highlights the Credentials and Certification in the Table of Contents in CATS System in FRCPP.">
            <a:extLst>
              <a:ext uri="{FF2B5EF4-FFF2-40B4-BE49-F238E27FC236}">
                <a16:creationId xmlns:a16="http://schemas.microsoft.com/office/drawing/2014/main" id="{E4BC7CDF-9A24-F4D7-8801-E2474DD66FD4}"/>
              </a:ext>
            </a:extLst>
          </p:cNvPr>
          <p:cNvSpPr/>
          <p:nvPr/>
        </p:nvSpPr>
        <p:spPr>
          <a:xfrm>
            <a:off x="8912994" y="4336472"/>
            <a:ext cx="2743200" cy="622823"/>
          </a:xfrm>
          <a:prstGeom prst="rect">
            <a:avLst/>
          </a:prstGeom>
          <a:solidFill>
            <a:srgbClr val="FFED09">
              <a:alpha val="23922"/>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descr="This box highlights the Apprenticeship in the Table of Contents in CATS System in FRCPP.">
            <a:extLst>
              <a:ext uri="{FF2B5EF4-FFF2-40B4-BE49-F238E27FC236}">
                <a16:creationId xmlns:a16="http://schemas.microsoft.com/office/drawing/2014/main" id="{AB756987-704C-D957-E481-ED67740D7BCF}"/>
              </a:ext>
            </a:extLst>
          </p:cNvPr>
          <p:cNvSpPr/>
          <p:nvPr/>
        </p:nvSpPr>
        <p:spPr>
          <a:xfrm>
            <a:off x="8919921" y="5310908"/>
            <a:ext cx="2743200" cy="475042"/>
          </a:xfrm>
          <a:prstGeom prst="rect">
            <a:avLst/>
          </a:prstGeom>
          <a:solidFill>
            <a:srgbClr val="FFED09">
              <a:alpha val="23922"/>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03487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b="1" dirty="0"/>
              <a:t>Student/Student Snapshot Template</a:t>
            </a:r>
          </a:p>
        </p:txBody>
      </p:sp>
    </p:spTree>
    <p:extLst>
      <p:ext uri="{BB962C8B-B14F-4D97-AF65-F5344CB8AC3E}">
        <p14:creationId xmlns:p14="http://schemas.microsoft.com/office/powerpoint/2010/main" val="487849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838200" y="207963"/>
            <a:ext cx="10515600" cy="1325563"/>
          </a:xfrm>
        </p:spPr>
        <p:txBody>
          <a:bodyPr/>
          <a:lstStyle/>
          <a:p>
            <a:r>
              <a:rPr lang="en-US" b="1" dirty="0"/>
              <a:t>Student Template Fields</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Submitting AUN </a:t>
            </a:r>
            <a:r>
              <a:rPr lang="en-US" dirty="0"/>
              <a:t>(#1) – 9-digit AUN</a:t>
            </a:r>
          </a:p>
          <a:p>
            <a:pPr>
              <a:lnSpc>
                <a:spcPct val="100000"/>
              </a:lnSpc>
            </a:pPr>
            <a:r>
              <a:rPr lang="en-US" b="1" dirty="0"/>
              <a:t>School Number </a:t>
            </a:r>
            <a:r>
              <a:rPr lang="en-US" dirty="0"/>
              <a:t>(#2)</a:t>
            </a:r>
          </a:p>
          <a:p>
            <a:pPr>
              <a:lnSpc>
                <a:spcPct val="100000"/>
              </a:lnSpc>
            </a:pPr>
            <a:r>
              <a:rPr lang="en-US" b="1" dirty="0"/>
              <a:t>School Year Date </a:t>
            </a:r>
            <a:r>
              <a:rPr lang="en-US" dirty="0"/>
              <a:t>(#3) – 2026-06-30</a:t>
            </a:r>
          </a:p>
          <a:p>
            <a:pPr>
              <a:lnSpc>
                <a:spcPct val="100000"/>
              </a:lnSpc>
            </a:pPr>
            <a:r>
              <a:rPr lang="en-US" b="1" dirty="0"/>
              <a:t>PASecureID</a:t>
            </a:r>
            <a:r>
              <a:rPr lang="en-US" dirty="0"/>
              <a:t> (#4) – 10-digit PASecureID</a:t>
            </a:r>
          </a:p>
          <a:p>
            <a:pPr>
              <a:lnSpc>
                <a:spcPct val="100000"/>
              </a:lnSpc>
            </a:pPr>
            <a:r>
              <a:rPr lang="en-US" b="1" dirty="0"/>
              <a:t>Grade</a:t>
            </a:r>
            <a:r>
              <a:rPr lang="en-US" dirty="0"/>
              <a:t> (#10) – Must be 009, 010, 011, 012</a:t>
            </a:r>
          </a:p>
          <a:p>
            <a:pPr>
              <a:lnSpc>
                <a:spcPct val="100000"/>
              </a:lnSpc>
            </a:pPr>
            <a:r>
              <a:rPr lang="en-US" b="1" dirty="0"/>
              <a:t>Birth Date </a:t>
            </a:r>
            <a:r>
              <a:rPr lang="en-US" dirty="0"/>
              <a:t>(#14)</a:t>
            </a:r>
          </a:p>
          <a:p>
            <a:pPr>
              <a:lnSpc>
                <a:spcPct val="100000"/>
              </a:lnSpc>
            </a:pPr>
            <a:r>
              <a:rPr lang="en-US" b="1" dirty="0"/>
              <a:t>Gender</a:t>
            </a:r>
            <a:r>
              <a:rPr lang="en-US" dirty="0"/>
              <a:t> (#15)</a:t>
            </a:r>
          </a:p>
          <a:p>
            <a:pPr>
              <a:lnSpc>
                <a:spcPct val="100000"/>
              </a:lnSpc>
            </a:pPr>
            <a:r>
              <a:rPr lang="en-US" b="1" dirty="0"/>
              <a:t>Race / Ethnicity </a:t>
            </a:r>
            <a:r>
              <a:rPr lang="en-US" dirty="0"/>
              <a:t>(#27)</a:t>
            </a:r>
          </a:p>
          <a:p>
            <a:pPr>
              <a:lnSpc>
                <a:spcPct val="100000"/>
              </a:lnSpc>
            </a:pPr>
            <a:r>
              <a:rPr lang="en-US" b="1" dirty="0"/>
              <a:t>Name &amp; Address </a:t>
            </a:r>
            <a:r>
              <a:rPr lang="en-US" dirty="0"/>
              <a:t>(#16, 17, 18, 19, 20, 133, 134, 142, 154)</a:t>
            </a:r>
          </a:p>
        </p:txBody>
      </p:sp>
    </p:spTree>
    <p:extLst>
      <p:ext uri="{BB962C8B-B14F-4D97-AF65-F5344CB8AC3E}">
        <p14:creationId xmlns:p14="http://schemas.microsoft.com/office/powerpoint/2010/main" val="4278210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Special Population Identification</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705492" y="1636115"/>
            <a:ext cx="11141467" cy="4431760"/>
          </a:xfrm>
        </p:spPr>
        <p:txBody>
          <a:bodyPr>
            <a:noAutofit/>
          </a:bodyPr>
          <a:lstStyle/>
          <a:p>
            <a:pPr>
              <a:lnSpc>
                <a:spcPct val="100000"/>
              </a:lnSpc>
            </a:pPr>
            <a:r>
              <a:rPr lang="en-US" b="1" dirty="0"/>
              <a:t>Special Education </a:t>
            </a:r>
            <a:r>
              <a:rPr lang="en-US" dirty="0"/>
              <a:t>(#38) </a:t>
            </a:r>
          </a:p>
          <a:p>
            <a:pPr>
              <a:lnSpc>
                <a:spcPct val="100000"/>
              </a:lnSpc>
            </a:pPr>
            <a:r>
              <a:rPr lang="en-US" b="1" dirty="0"/>
              <a:t>EL Status </a:t>
            </a:r>
            <a:r>
              <a:rPr lang="en-US" dirty="0"/>
              <a:t>(#41) </a:t>
            </a:r>
          </a:p>
          <a:p>
            <a:pPr>
              <a:lnSpc>
                <a:spcPct val="100000"/>
              </a:lnSpc>
            </a:pPr>
            <a:r>
              <a:rPr lang="en-US" b="1" dirty="0"/>
              <a:t>504 Plan </a:t>
            </a:r>
            <a:r>
              <a:rPr lang="en-US" dirty="0"/>
              <a:t>(#70)</a:t>
            </a:r>
          </a:p>
          <a:p>
            <a:pPr>
              <a:lnSpc>
                <a:spcPct val="100000"/>
              </a:lnSpc>
            </a:pPr>
            <a:r>
              <a:rPr lang="en-US" b="1" dirty="0"/>
              <a:t>Economic Disadvantaged Status Code </a:t>
            </a:r>
            <a:r>
              <a:rPr lang="en-US" dirty="0"/>
              <a:t>(#88)</a:t>
            </a:r>
          </a:p>
          <a:p>
            <a:pPr>
              <a:lnSpc>
                <a:spcPct val="100000"/>
              </a:lnSpc>
            </a:pPr>
            <a:r>
              <a:rPr lang="en-US" b="1" dirty="0"/>
              <a:t>Student is a Single Parent </a:t>
            </a:r>
            <a:r>
              <a:rPr lang="en-US" dirty="0"/>
              <a:t>(#120) – Required for CTE Students</a:t>
            </a:r>
          </a:p>
          <a:p>
            <a:pPr>
              <a:lnSpc>
                <a:spcPct val="100000"/>
              </a:lnSpc>
            </a:pPr>
            <a:r>
              <a:rPr lang="en-US" b="1" dirty="0"/>
              <a:t>Out of Workforce Individual </a:t>
            </a:r>
            <a:r>
              <a:rPr lang="en-US" dirty="0"/>
              <a:t>(#166) – Required for CTE Students</a:t>
            </a:r>
          </a:p>
        </p:txBody>
      </p:sp>
    </p:spTree>
    <p:extLst>
      <p:ext uri="{BB962C8B-B14F-4D97-AF65-F5344CB8AC3E}">
        <p14:creationId xmlns:p14="http://schemas.microsoft.com/office/powerpoint/2010/main" val="2933294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Special Population Identification (continued)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787400" y="1833574"/>
            <a:ext cx="11141467" cy="4516426"/>
          </a:xfrm>
        </p:spPr>
        <p:txBody>
          <a:bodyPr>
            <a:noAutofit/>
          </a:bodyPr>
          <a:lstStyle/>
          <a:p>
            <a:pPr>
              <a:lnSpc>
                <a:spcPct val="100000"/>
              </a:lnSpc>
            </a:pPr>
            <a:r>
              <a:rPr lang="en-US" b="1" dirty="0"/>
              <a:t>Homeless Student </a:t>
            </a:r>
            <a:r>
              <a:rPr lang="en-US" dirty="0"/>
              <a:t>(#111) – AAP Only</a:t>
            </a:r>
          </a:p>
          <a:p>
            <a:pPr>
              <a:lnSpc>
                <a:spcPct val="100000"/>
              </a:lnSpc>
            </a:pPr>
            <a:r>
              <a:rPr lang="en-US" b="1" dirty="0"/>
              <a:t>Migrant Student </a:t>
            </a:r>
            <a:r>
              <a:rPr lang="en-US" dirty="0"/>
              <a:t>(#112) – AAP Only</a:t>
            </a:r>
          </a:p>
          <a:p>
            <a:pPr>
              <a:lnSpc>
                <a:spcPct val="100000"/>
              </a:lnSpc>
            </a:pPr>
            <a:r>
              <a:rPr lang="en-US" b="1" dirty="0"/>
              <a:t>Military Family </a:t>
            </a:r>
            <a:r>
              <a:rPr lang="en-US" dirty="0"/>
              <a:t>(#207) – Required for All CTE Students</a:t>
            </a:r>
          </a:p>
          <a:p>
            <a:pPr>
              <a:lnSpc>
                <a:spcPct val="100000"/>
              </a:lnSpc>
            </a:pPr>
            <a:r>
              <a:rPr lang="en-US" b="1" dirty="0"/>
              <a:t>Foster Student </a:t>
            </a:r>
            <a:r>
              <a:rPr lang="en-US" dirty="0"/>
              <a:t>(#209) – Required for All CTE Students</a:t>
            </a:r>
          </a:p>
          <a:p>
            <a:pPr>
              <a:lnSpc>
                <a:spcPct val="100000"/>
              </a:lnSpc>
            </a:pPr>
            <a:endParaRPr lang="en-US" dirty="0"/>
          </a:p>
          <a:p>
            <a:pPr marL="0" indent="0">
              <a:lnSpc>
                <a:spcPct val="100000"/>
              </a:lnSpc>
              <a:buNone/>
            </a:pPr>
            <a:endParaRPr lang="en-US" dirty="0"/>
          </a:p>
        </p:txBody>
      </p:sp>
    </p:spTree>
    <p:extLst>
      <p:ext uri="{BB962C8B-B14F-4D97-AF65-F5344CB8AC3E}">
        <p14:creationId xmlns:p14="http://schemas.microsoft.com/office/powerpoint/2010/main" val="3524139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Student Snapshot Template</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dirty="0"/>
              <a:t>Same fields as Student Template AND</a:t>
            </a:r>
          </a:p>
          <a:p>
            <a:pPr lvl="1">
              <a:lnSpc>
                <a:spcPct val="100000"/>
              </a:lnSpc>
            </a:pPr>
            <a:r>
              <a:rPr lang="en-US" sz="2800" b="1" dirty="0"/>
              <a:t>Snapshot Date </a:t>
            </a:r>
            <a:r>
              <a:rPr lang="en-US" sz="2800" dirty="0"/>
              <a:t>(#83) – Enter 2026-06-30</a:t>
            </a:r>
          </a:p>
          <a:p>
            <a:pPr lvl="1">
              <a:lnSpc>
                <a:spcPct val="100000"/>
              </a:lnSpc>
            </a:pPr>
            <a:endParaRPr lang="en-US" sz="2800" dirty="0"/>
          </a:p>
          <a:p>
            <a:pPr lvl="1">
              <a:lnSpc>
                <a:spcPct val="100000"/>
              </a:lnSpc>
            </a:pPr>
            <a:endParaRPr lang="en-US" sz="2800" dirty="0"/>
          </a:p>
          <a:p>
            <a:pPr>
              <a:lnSpc>
                <a:spcPct val="100000"/>
              </a:lnSpc>
            </a:pPr>
            <a:r>
              <a:rPr lang="en-US" dirty="0"/>
              <a:t>The June 30 CTE student snapshot must include a comprehensive list of students enrolled (at any point during the reporting year) in PDE-approved, reimbursable CTE secondary programs and operated by the LEA.</a:t>
            </a:r>
          </a:p>
        </p:txBody>
      </p:sp>
    </p:spTree>
    <p:extLst>
      <p:ext uri="{BB962C8B-B14F-4D97-AF65-F5344CB8AC3E}">
        <p14:creationId xmlns:p14="http://schemas.microsoft.com/office/powerpoint/2010/main" val="4225577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b="1" dirty="0"/>
              <a:t>School Enrollment Template</a:t>
            </a:r>
            <a:br>
              <a:rPr lang="en-US" dirty="0"/>
            </a:br>
            <a:r>
              <a:rPr lang="en-US" sz="3600" dirty="0"/>
              <a:t>(Secondary Requirement Only)</a:t>
            </a:r>
            <a:endParaRPr lang="en-US" dirty="0"/>
          </a:p>
        </p:txBody>
      </p:sp>
    </p:spTree>
    <p:extLst>
      <p:ext uri="{BB962C8B-B14F-4D97-AF65-F5344CB8AC3E}">
        <p14:creationId xmlns:p14="http://schemas.microsoft.com/office/powerpoint/2010/main" val="1719429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School Enrollment</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dirty="0"/>
              <a:t>All secondary CTE students must have an enrollment record for the 25-26 School Year</a:t>
            </a:r>
          </a:p>
          <a:p>
            <a:pPr lvl="1">
              <a:lnSpc>
                <a:spcPct val="100000"/>
              </a:lnSpc>
            </a:pPr>
            <a:r>
              <a:rPr lang="en-US" sz="2800" dirty="0"/>
              <a:t>Entry Record</a:t>
            </a:r>
          </a:p>
          <a:p>
            <a:pPr lvl="2">
              <a:lnSpc>
                <a:spcPct val="100000"/>
              </a:lnSpc>
            </a:pPr>
            <a:r>
              <a:rPr lang="en-US" sz="2800" dirty="0"/>
              <a:t>CTCs – E05 or E06</a:t>
            </a:r>
          </a:p>
          <a:p>
            <a:pPr lvl="2">
              <a:lnSpc>
                <a:spcPct val="100000"/>
              </a:lnSpc>
            </a:pPr>
            <a:r>
              <a:rPr lang="en-US" sz="2800" dirty="0"/>
              <a:t>SDs – E01</a:t>
            </a:r>
          </a:p>
          <a:p>
            <a:pPr lvl="1">
              <a:lnSpc>
                <a:spcPct val="100000"/>
              </a:lnSpc>
            </a:pPr>
            <a:r>
              <a:rPr lang="en-US" sz="2800" dirty="0"/>
              <a:t>Withdrawal Record (if student withdraws)</a:t>
            </a:r>
          </a:p>
          <a:p>
            <a:pPr lvl="2">
              <a:lnSpc>
                <a:spcPct val="100000"/>
              </a:lnSpc>
            </a:pPr>
            <a:r>
              <a:rPr lang="en-US" sz="2800" dirty="0"/>
              <a:t>WD01 to WD12</a:t>
            </a:r>
          </a:p>
          <a:p>
            <a:pPr lvl="2">
              <a:lnSpc>
                <a:spcPct val="100000"/>
              </a:lnSpc>
            </a:pPr>
            <a:endParaRPr lang="en-US" dirty="0"/>
          </a:p>
        </p:txBody>
      </p:sp>
    </p:spTree>
    <p:extLst>
      <p:ext uri="{BB962C8B-B14F-4D97-AF65-F5344CB8AC3E}">
        <p14:creationId xmlns:p14="http://schemas.microsoft.com/office/powerpoint/2010/main" val="840112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b="1" dirty="0"/>
              <a:t>CTE Student Fact Template</a:t>
            </a:r>
          </a:p>
        </p:txBody>
      </p:sp>
    </p:spTree>
    <p:extLst>
      <p:ext uri="{BB962C8B-B14F-4D97-AF65-F5344CB8AC3E}">
        <p14:creationId xmlns:p14="http://schemas.microsoft.com/office/powerpoint/2010/main" val="3710769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Student Fact – Fields 1 to 5</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Submitting AUN </a:t>
            </a:r>
            <a:r>
              <a:rPr lang="en-US" dirty="0"/>
              <a:t>(#1) – The nine-digit administrative unit number (AUN) of the LEA that owns/holds the CTE-approved, secondary program</a:t>
            </a:r>
          </a:p>
          <a:p>
            <a:pPr>
              <a:lnSpc>
                <a:spcPct val="100000"/>
              </a:lnSpc>
            </a:pPr>
            <a:r>
              <a:rPr lang="en-US" b="1" dirty="0"/>
              <a:t>School Year Date </a:t>
            </a:r>
            <a:r>
              <a:rPr lang="en-US" dirty="0"/>
              <a:t>(#2) – </a:t>
            </a:r>
            <a:r>
              <a:rPr lang="en-US" sz="2800" dirty="0"/>
              <a:t>Enter 2026-06-30</a:t>
            </a:r>
          </a:p>
          <a:p>
            <a:pPr>
              <a:lnSpc>
                <a:spcPct val="100000"/>
              </a:lnSpc>
            </a:pPr>
            <a:r>
              <a:rPr lang="en-US" b="1" dirty="0"/>
              <a:t>PASecureID</a:t>
            </a:r>
            <a:r>
              <a:rPr lang="en-US" dirty="0"/>
              <a:t> (#3) – Enter 10-digit PASecureID</a:t>
            </a:r>
          </a:p>
          <a:p>
            <a:pPr>
              <a:lnSpc>
                <a:spcPct val="100000"/>
              </a:lnSpc>
            </a:pPr>
            <a:r>
              <a:rPr lang="en-US" b="1" dirty="0"/>
              <a:t>CIP School Number </a:t>
            </a:r>
            <a:r>
              <a:rPr lang="en-US" dirty="0"/>
              <a:t>(#4) – Enter four-digit school code of the school offering the CTE program. Include leading zeroes</a:t>
            </a:r>
          </a:p>
          <a:p>
            <a:pPr>
              <a:lnSpc>
                <a:spcPct val="100000"/>
              </a:lnSpc>
            </a:pPr>
            <a:r>
              <a:rPr lang="en-US" b="1" dirty="0"/>
              <a:t>Student School Number </a:t>
            </a:r>
            <a:r>
              <a:rPr lang="en-US" dirty="0"/>
              <a:t>(#5) – Same as Field #4</a:t>
            </a:r>
          </a:p>
          <a:p>
            <a:pPr marL="0" indent="0">
              <a:lnSpc>
                <a:spcPct val="100000"/>
              </a:lnSpc>
              <a:buNone/>
            </a:pPr>
            <a:endParaRPr lang="en-US" dirty="0"/>
          </a:p>
        </p:txBody>
      </p:sp>
    </p:spTree>
    <p:extLst>
      <p:ext uri="{BB962C8B-B14F-4D97-AF65-F5344CB8AC3E}">
        <p14:creationId xmlns:p14="http://schemas.microsoft.com/office/powerpoint/2010/main" val="3353709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838200" y="207963"/>
            <a:ext cx="10515600" cy="1325563"/>
          </a:xfrm>
        </p:spPr>
        <p:txBody>
          <a:bodyPr/>
          <a:lstStyle/>
          <a:p>
            <a:r>
              <a:rPr lang="en-US" b="1" dirty="0"/>
              <a:t>Agenda</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8"/>
            <a:ext cx="11141467" cy="4351338"/>
          </a:xfrm>
        </p:spPr>
        <p:txBody>
          <a:bodyPr>
            <a:noAutofit/>
          </a:bodyPr>
          <a:lstStyle/>
          <a:p>
            <a:r>
              <a:rPr lang="en-US" dirty="0"/>
              <a:t>Overview of the PIMS Secondary Student Data Collection</a:t>
            </a:r>
          </a:p>
          <a:p>
            <a:r>
              <a:rPr lang="en-US" dirty="0"/>
              <a:t>PIMS CTE Data Collection Timeline</a:t>
            </a:r>
          </a:p>
          <a:p>
            <a:r>
              <a:rPr lang="en-US" dirty="0"/>
              <a:t>Secondary CTE Students to Report</a:t>
            </a:r>
          </a:p>
          <a:p>
            <a:pPr lvl="1">
              <a:buFont typeface="Courier New" panose="02070309020205020404" pitchFamily="49" charset="0"/>
              <a:buChar char="o"/>
            </a:pPr>
            <a:r>
              <a:rPr lang="en-US" sz="2800" dirty="0"/>
              <a:t>PIMS Templates/Data Elements</a:t>
            </a:r>
          </a:p>
          <a:p>
            <a:r>
              <a:rPr lang="en-US" dirty="0"/>
              <a:t>PIMSReports V2</a:t>
            </a:r>
          </a:p>
          <a:p>
            <a:r>
              <a:rPr lang="en-US" dirty="0"/>
              <a:t>Resources</a:t>
            </a:r>
          </a:p>
        </p:txBody>
      </p:sp>
    </p:spTree>
    <p:extLst>
      <p:ext uri="{BB962C8B-B14F-4D97-AF65-F5344CB8AC3E}">
        <p14:creationId xmlns:p14="http://schemas.microsoft.com/office/powerpoint/2010/main" val="862937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CIP Code Field #6</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CIP Code</a:t>
            </a:r>
            <a:r>
              <a:rPr lang="en-US" dirty="0"/>
              <a:t> – Enter six-digit number, no decimal point, identifying the student’s CTE program. Include leading zeroes.</a:t>
            </a:r>
          </a:p>
          <a:p>
            <a:pPr lvl="1">
              <a:lnSpc>
                <a:spcPct val="100000"/>
              </a:lnSpc>
            </a:pPr>
            <a:r>
              <a:rPr lang="en-US" dirty="0"/>
              <a:t>Report secondary students in only one CIP per CIP-School Number (school) for a reporting year. </a:t>
            </a:r>
          </a:p>
          <a:p>
            <a:pPr lvl="1">
              <a:lnSpc>
                <a:spcPct val="100000"/>
              </a:lnSpc>
            </a:pPr>
            <a:r>
              <a:rPr lang="en-US" dirty="0"/>
              <a:t>If the student was enrolled in multiple CTE programs at a school during the reporting year, report the CIP the student was enrolled in last.</a:t>
            </a:r>
          </a:p>
          <a:p>
            <a:pPr lvl="1">
              <a:lnSpc>
                <a:spcPct val="100000"/>
              </a:lnSpc>
            </a:pPr>
            <a:endParaRPr lang="en-US" dirty="0"/>
          </a:p>
          <a:p>
            <a:pPr lvl="1">
              <a:lnSpc>
                <a:spcPct val="100000"/>
              </a:lnSpc>
            </a:pPr>
            <a:r>
              <a:rPr lang="en-US" dirty="0"/>
              <a:t>EXCEPTION - If a secondary student completed a program before the end of the school year, </a:t>
            </a:r>
            <a:r>
              <a:rPr lang="en-US" i="1" dirty="0"/>
              <a:t>report the CIP that the student completed.</a:t>
            </a:r>
          </a:p>
          <a:p>
            <a:pPr lvl="1">
              <a:lnSpc>
                <a:spcPct val="100000"/>
              </a:lnSpc>
            </a:pPr>
            <a:endParaRPr lang="en-US" dirty="0"/>
          </a:p>
          <a:p>
            <a:pPr lvl="1">
              <a:lnSpc>
                <a:spcPct val="100000"/>
              </a:lnSpc>
            </a:pPr>
            <a:r>
              <a:rPr lang="en-US" dirty="0"/>
              <a:t>The NOCTI/NIMS tested CIP MUST match the student’s reported CIP.</a:t>
            </a:r>
          </a:p>
        </p:txBody>
      </p:sp>
    </p:spTree>
    <p:extLst>
      <p:ext uri="{BB962C8B-B14F-4D97-AF65-F5344CB8AC3E}">
        <p14:creationId xmlns:p14="http://schemas.microsoft.com/office/powerpoint/2010/main" val="3028212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Student Fact – Fields 7 to 11</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4912243"/>
          </a:xfrm>
        </p:spPr>
        <p:txBody>
          <a:bodyPr>
            <a:noAutofit/>
          </a:bodyPr>
          <a:lstStyle/>
          <a:p>
            <a:pPr>
              <a:lnSpc>
                <a:spcPct val="100000"/>
              </a:lnSpc>
            </a:pPr>
            <a:r>
              <a:rPr lang="en-US" b="1" dirty="0"/>
              <a:t>Delivery Method Code </a:t>
            </a:r>
            <a:r>
              <a:rPr lang="en-US" dirty="0"/>
              <a:t>(#7) – Enter two-digit code reflecting method of CTE instruction and technical skills development.</a:t>
            </a:r>
          </a:p>
          <a:p>
            <a:pPr lvl="1">
              <a:lnSpc>
                <a:spcPct val="100000"/>
              </a:lnSpc>
            </a:pPr>
            <a:r>
              <a:rPr lang="en-US" sz="2800" dirty="0"/>
              <a:t>The following apply to secondary CTE students ONLY</a:t>
            </a:r>
          </a:p>
          <a:p>
            <a:pPr lvl="2">
              <a:lnSpc>
                <a:spcPct val="100000"/>
              </a:lnSpc>
            </a:pPr>
            <a:r>
              <a:rPr lang="en-US" sz="2800" dirty="0"/>
              <a:t>70 Program of Study</a:t>
            </a:r>
          </a:p>
          <a:p>
            <a:pPr lvl="2">
              <a:lnSpc>
                <a:spcPct val="100000"/>
              </a:lnSpc>
            </a:pPr>
            <a:r>
              <a:rPr lang="en-US" sz="2800" dirty="0"/>
              <a:t>75 Career and Technical</a:t>
            </a:r>
          </a:p>
          <a:p>
            <a:pPr>
              <a:lnSpc>
                <a:spcPct val="100000"/>
              </a:lnSpc>
            </a:pPr>
            <a:r>
              <a:rPr lang="en-US" b="1" dirty="0"/>
              <a:t>Reporting Date </a:t>
            </a:r>
            <a:r>
              <a:rPr lang="en-US" dirty="0"/>
              <a:t>(#8) – </a:t>
            </a:r>
            <a:r>
              <a:rPr lang="en-US" sz="2800" dirty="0"/>
              <a:t>Enter 2026-06-30</a:t>
            </a:r>
          </a:p>
          <a:p>
            <a:pPr>
              <a:lnSpc>
                <a:spcPct val="100000"/>
              </a:lnSpc>
            </a:pPr>
            <a:r>
              <a:rPr lang="en-US" b="1" dirty="0"/>
              <a:t>CTE Program Completion Plan Code </a:t>
            </a:r>
            <a:r>
              <a:rPr lang="en-US" dirty="0"/>
              <a:t>(#11) – </a:t>
            </a:r>
            <a:r>
              <a:rPr lang="en-US" sz="2800" dirty="0"/>
              <a:t>Enter “N/A”</a:t>
            </a:r>
          </a:p>
          <a:p>
            <a:pPr marL="0" indent="0">
              <a:lnSpc>
                <a:spcPct val="100000"/>
              </a:lnSpc>
              <a:buNone/>
            </a:pPr>
            <a:endParaRPr lang="en-US" dirty="0"/>
          </a:p>
        </p:txBody>
      </p:sp>
    </p:spTree>
    <p:extLst>
      <p:ext uri="{BB962C8B-B14F-4D97-AF65-F5344CB8AC3E}">
        <p14:creationId xmlns:p14="http://schemas.microsoft.com/office/powerpoint/2010/main" val="22685645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Status Type Code Field #10</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Secondary CTE Status Type Code </a:t>
            </a:r>
            <a:r>
              <a:rPr lang="en-US" dirty="0"/>
              <a:t>(#10) –</a:t>
            </a:r>
          </a:p>
          <a:p>
            <a:pPr lvl="1">
              <a:lnSpc>
                <a:spcPct val="100000"/>
              </a:lnSpc>
            </a:pPr>
            <a:r>
              <a:rPr lang="en-US" dirty="0"/>
              <a:t>10  Continue or Will Continue CTE at this School</a:t>
            </a:r>
          </a:p>
          <a:p>
            <a:pPr lvl="1">
              <a:lnSpc>
                <a:spcPct val="100000"/>
              </a:lnSpc>
            </a:pPr>
            <a:r>
              <a:rPr lang="en-US" dirty="0"/>
              <a:t>22  Transferred or Will Transfer to a Different School</a:t>
            </a:r>
          </a:p>
          <a:p>
            <a:pPr lvl="1">
              <a:lnSpc>
                <a:spcPct val="100000"/>
              </a:lnSpc>
            </a:pPr>
            <a:r>
              <a:rPr lang="en-US" dirty="0"/>
              <a:t>28  Transferred or Will Transfer to Non-CTE Program at Same School</a:t>
            </a:r>
          </a:p>
          <a:p>
            <a:pPr lvl="1">
              <a:lnSpc>
                <a:spcPct val="100000"/>
              </a:lnSpc>
            </a:pPr>
            <a:r>
              <a:rPr lang="en-US" dirty="0"/>
              <a:t>30  Completed CTE Program and Did Not Graduate </a:t>
            </a:r>
          </a:p>
          <a:p>
            <a:pPr lvl="1">
              <a:lnSpc>
                <a:spcPct val="100000"/>
              </a:lnSpc>
            </a:pPr>
            <a:r>
              <a:rPr lang="en-US" dirty="0"/>
              <a:t>40  Completed CTE Program and Graduated</a:t>
            </a:r>
          </a:p>
          <a:p>
            <a:pPr lvl="1">
              <a:lnSpc>
                <a:spcPct val="100000"/>
              </a:lnSpc>
            </a:pPr>
            <a:r>
              <a:rPr lang="en-US" dirty="0"/>
              <a:t>60  Graduated and Did Not Complete CTE Program</a:t>
            </a:r>
          </a:p>
          <a:p>
            <a:pPr lvl="1">
              <a:lnSpc>
                <a:spcPct val="100000"/>
              </a:lnSpc>
            </a:pPr>
            <a:r>
              <a:rPr lang="en-US" dirty="0"/>
              <a:t>71  Dropped Out of School</a:t>
            </a:r>
          </a:p>
          <a:p>
            <a:pPr lvl="1">
              <a:lnSpc>
                <a:spcPct val="100000"/>
              </a:lnSpc>
            </a:pPr>
            <a:r>
              <a:rPr lang="en-US" dirty="0"/>
              <a:t>80  Deceased</a:t>
            </a:r>
          </a:p>
        </p:txBody>
      </p:sp>
    </p:spTree>
    <p:extLst>
      <p:ext uri="{BB962C8B-B14F-4D97-AF65-F5344CB8AC3E}">
        <p14:creationId xmlns:p14="http://schemas.microsoft.com/office/powerpoint/2010/main" val="29333339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Secondary Completer</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dirty="0"/>
              <a:t>To be considered a </a:t>
            </a:r>
            <a:r>
              <a:rPr lang="en-US" b="1" dirty="0"/>
              <a:t>CTE secondary program completer               </a:t>
            </a:r>
            <a:r>
              <a:rPr lang="en-US" dirty="0"/>
              <a:t>(Code 40 for Field #10), a secondary CTE student must:</a:t>
            </a:r>
          </a:p>
          <a:p>
            <a:pPr marL="971550" lvl="1" indent="-514350">
              <a:lnSpc>
                <a:spcPct val="100000"/>
              </a:lnSpc>
              <a:buFont typeface="+mj-lt"/>
              <a:buAutoNum type="arabicPeriod"/>
            </a:pPr>
            <a:r>
              <a:rPr lang="en-US" sz="2800" dirty="0"/>
              <a:t>Complete all secondary-level competencies on their program’s task list or met appropriate related IEP objectives;</a:t>
            </a:r>
          </a:p>
          <a:p>
            <a:pPr marL="971550" lvl="1" indent="-514350">
              <a:lnSpc>
                <a:spcPct val="100000"/>
              </a:lnSpc>
              <a:buFont typeface="+mj-lt"/>
              <a:buAutoNum type="arabicPeriod"/>
            </a:pPr>
            <a:r>
              <a:rPr lang="en-US" sz="2800" dirty="0"/>
              <a:t>Complete a PDE approved occupational end-of-program assessment (or complete a program which has an assessment waiver); and</a:t>
            </a:r>
          </a:p>
          <a:p>
            <a:pPr marL="971550" lvl="1" indent="-514350">
              <a:lnSpc>
                <a:spcPct val="100000"/>
              </a:lnSpc>
              <a:buFont typeface="+mj-lt"/>
              <a:buAutoNum type="arabicPeriod"/>
            </a:pPr>
            <a:r>
              <a:rPr lang="en-US" sz="2800" dirty="0"/>
              <a:t>Attain a high school diploma or equivalent</a:t>
            </a:r>
          </a:p>
          <a:p>
            <a:pPr marL="457200" lvl="1" indent="0">
              <a:lnSpc>
                <a:spcPct val="100000"/>
              </a:lnSpc>
              <a:buNone/>
            </a:pPr>
            <a:endParaRPr lang="en-US" sz="1000" dirty="0"/>
          </a:p>
          <a:p>
            <a:pPr marL="0" lvl="1" indent="0">
              <a:lnSpc>
                <a:spcPct val="100000"/>
              </a:lnSpc>
              <a:buNone/>
            </a:pPr>
            <a:r>
              <a:rPr lang="en-US" sz="2000" dirty="0"/>
              <a:t>Note: Students with IEPs who participate in (take) the PA Alternate System of Assessment (PASA) in lieu of an approved state academic assessment are granted a waiver on the PDE-approved end-of-program technical skills assessment, so long as the PASA being required for the student is documented in the student’s IEP. </a:t>
            </a:r>
          </a:p>
          <a:p>
            <a:pPr marL="0" indent="0">
              <a:lnSpc>
                <a:spcPct val="100000"/>
              </a:lnSpc>
              <a:buNone/>
            </a:pPr>
            <a:endParaRPr lang="en-US" dirty="0"/>
          </a:p>
        </p:txBody>
      </p:sp>
    </p:spTree>
    <p:extLst>
      <p:ext uri="{BB962C8B-B14F-4D97-AF65-F5344CB8AC3E}">
        <p14:creationId xmlns:p14="http://schemas.microsoft.com/office/powerpoint/2010/main" val="15283744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Registered Apprenticeship</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a:lnSpc>
                <a:spcPct val="100000"/>
              </a:lnSpc>
              <a:spcBef>
                <a:spcPts val="0"/>
              </a:spcBef>
              <a:buNone/>
            </a:pPr>
            <a:r>
              <a:rPr lang="en-US" altLang="en-US" dirty="0">
                <a:ea typeface="Verdana" pitchFamily="34" charset="0"/>
                <a:cs typeface="Verdana" pitchFamily="34" charset="0"/>
              </a:rPr>
              <a:t>Report the following CTE technical learning component fields if the CTE student actively participated in any of them during this year.</a:t>
            </a:r>
          </a:p>
          <a:p>
            <a:pPr marL="0">
              <a:lnSpc>
                <a:spcPct val="100000"/>
              </a:lnSpc>
              <a:spcBef>
                <a:spcPts val="0"/>
              </a:spcBef>
              <a:buFontTx/>
              <a:buNone/>
            </a:pPr>
            <a:endParaRPr lang="en-US" altLang="en-US" sz="1000" dirty="0">
              <a:ea typeface="Verdana" pitchFamily="34" charset="0"/>
              <a:cs typeface="Verdana" pitchFamily="34" charset="0"/>
            </a:endParaRPr>
          </a:p>
          <a:p>
            <a:pPr marL="571500" lvl="2" indent="-457200">
              <a:lnSpc>
                <a:spcPct val="100000"/>
              </a:lnSpc>
              <a:spcBef>
                <a:spcPts val="0"/>
              </a:spcBef>
            </a:pPr>
            <a:r>
              <a:rPr lang="en-US" altLang="en-US" sz="2800" b="1" dirty="0">
                <a:ea typeface="Verdana" pitchFamily="34" charset="0"/>
                <a:cs typeface="Verdana" pitchFamily="34" charset="0"/>
              </a:rPr>
              <a:t>Registered Apprenticeship Indicator </a:t>
            </a:r>
            <a:r>
              <a:rPr lang="en-US" altLang="en-US" sz="2800" dirty="0">
                <a:ea typeface="Verdana" pitchFamily="34" charset="0"/>
                <a:cs typeface="Verdana" pitchFamily="34" charset="0"/>
              </a:rPr>
              <a:t>(#12)	Y or N</a:t>
            </a:r>
          </a:p>
          <a:p>
            <a:pPr marL="1028700" lvl="3" indent="-457200">
              <a:lnSpc>
                <a:spcPct val="100000"/>
              </a:lnSpc>
              <a:spcBef>
                <a:spcPts val="0"/>
              </a:spcBef>
            </a:pPr>
            <a:r>
              <a:rPr lang="en-US" altLang="en-US" sz="2800" dirty="0">
                <a:ea typeface="Verdana" pitchFamily="34" charset="0"/>
                <a:cs typeface="Verdana" pitchFamily="34" charset="0"/>
              </a:rPr>
              <a:t>Must include an apprenticeship sponsor registered with the </a:t>
            </a:r>
            <a:r>
              <a:rPr lang="en-US" sz="2800" b="0" i="0" u="none" strike="noStrike" baseline="0" dirty="0">
                <a:solidFill>
                  <a:srgbClr val="000000"/>
                </a:solidFill>
                <a:latin typeface="Arial" panose="020B0604020202020204" pitchFamily="34" charset="0"/>
              </a:rPr>
              <a:t>PA Department of Labor and Industry Apprenticeship Training and/or </a:t>
            </a:r>
            <a:r>
              <a:rPr lang="en-US" altLang="en-US" sz="2800" dirty="0">
                <a:ea typeface="Verdana" pitchFamily="34" charset="0"/>
                <a:cs typeface="Verdana" pitchFamily="34" charset="0"/>
              </a:rPr>
              <a:t>US Department of Labor</a:t>
            </a:r>
          </a:p>
          <a:p>
            <a:pPr marL="1028700" lvl="3" indent="-457200">
              <a:lnSpc>
                <a:spcPct val="100000"/>
              </a:lnSpc>
              <a:spcBef>
                <a:spcPts val="0"/>
              </a:spcBef>
            </a:pPr>
            <a:r>
              <a:rPr lang="en-US" altLang="en-US" sz="2800" dirty="0">
                <a:ea typeface="Verdana" pitchFamily="34" charset="0"/>
                <a:cs typeface="Verdana" pitchFamily="34" charset="0"/>
              </a:rPr>
              <a:t>Must include an articulation agreement</a:t>
            </a:r>
          </a:p>
          <a:p>
            <a:pPr marL="1028700" lvl="3" indent="-457200">
              <a:lnSpc>
                <a:spcPct val="100000"/>
              </a:lnSpc>
              <a:spcBef>
                <a:spcPts val="0"/>
              </a:spcBef>
            </a:pPr>
            <a:r>
              <a:rPr lang="en-US" altLang="en-US" sz="2800" dirty="0">
                <a:ea typeface="Verdana" pitchFamily="34" charset="0"/>
                <a:cs typeface="Verdana" pitchFamily="34" charset="0"/>
              </a:rPr>
              <a:t>Informs the Industry-Based Learning Indicator in the Future Ready PA Index</a:t>
            </a:r>
          </a:p>
          <a:p>
            <a:pPr marL="0" indent="0">
              <a:lnSpc>
                <a:spcPct val="100000"/>
              </a:lnSpc>
              <a:buNone/>
            </a:pPr>
            <a:endParaRPr lang="en-US" dirty="0"/>
          </a:p>
        </p:txBody>
      </p:sp>
    </p:spTree>
    <p:extLst>
      <p:ext uri="{BB962C8B-B14F-4D97-AF65-F5344CB8AC3E}">
        <p14:creationId xmlns:p14="http://schemas.microsoft.com/office/powerpoint/2010/main" val="1434023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Internship</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a:lnSpc>
                <a:spcPct val="100000"/>
              </a:lnSpc>
              <a:spcBef>
                <a:spcPts val="0"/>
              </a:spcBef>
              <a:buNone/>
            </a:pPr>
            <a:r>
              <a:rPr lang="en-US" altLang="en-US" dirty="0">
                <a:ea typeface="Verdana" pitchFamily="34" charset="0"/>
                <a:cs typeface="Verdana" pitchFamily="34" charset="0"/>
              </a:rPr>
              <a:t>Report the following CTE technical learning component fields if the CTE student actively participated in any of them during this year.</a:t>
            </a:r>
          </a:p>
          <a:p>
            <a:pPr marL="0">
              <a:lnSpc>
                <a:spcPct val="100000"/>
              </a:lnSpc>
              <a:spcBef>
                <a:spcPts val="0"/>
              </a:spcBef>
              <a:buFontTx/>
              <a:buNone/>
            </a:pPr>
            <a:endParaRPr lang="en-US" altLang="en-US" sz="1000" dirty="0">
              <a:ea typeface="Verdana" pitchFamily="34" charset="0"/>
              <a:cs typeface="Verdana" pitchFamily="34" charset="0"/>
            </a:endParaRPr>
          </a:p>
          <a:p>
            <a:pPr marL="571500" lvl="2" indent="-457200">
              <a:lnSpc>
                <a:spcPct val="100000"/>
              </a:lnSpc>
              <a:spcBef>
                <a:spcPts val="0"/>
              </a:spcBef>
            </a:pPr>
            <a:r>
              <a:rPr lang="en-US" altLang="en-US" sz="2800" b="1" dirty="0">
                <a:ea typeface="Verdana" pitchFamily="34" charset="0"/>
                <a:cs typeface="Verdana" pitchFamily="34" charset="0"/>
              </a:rPr>
              <a:t>Internship Indicator </a:t>
            </a:r>
            <a:r>
              <a:rPr lang="en-US" altLang="en-US" sz="2800" dirty="0">
                <a:ea typeface="Verdana" pitchFamily="34" charset="0"/>
                <a:cs typeface="Verdana" pitchFamily="34" charset="0"/>
              </a:rPr>
              <a:t>(#13) 	Y or N</a:t>
            </a:r>
          </a:p>
          <a:p>
            <a:pPr marL="1028700" lvl="3" indent="-457200">
              <a:lnSpc>
                <a:spcPct val="100000"/>
              </a:lnSpc>
              <a:spcBef>
                <a:spcPts val="0"/>
              </a:spcBef>
            </a:pPr>
            <a:r>
              <a:rPr lang="en-US" altLang="en-US" sz="2800" dirty="0">
                <a:ea typeface="Verdana" pitchFamily="34" charset="0"/>
                <a:cs typeface="Verdana" pitchFamily="34" charset="0"/>
              </a:rPr>
              <a:t>Planned, supervised experiential learning with rotation periods of work observation and work exploration in a variety of employment situations ordinarily for short periods of time</a:t>
            </a:r>
          </a:p>
          <a:p>
            <a:pPr marL="1028700" lvl="3" indent="-457200">
              <a:lnSpc>
                <a:spcPct val="100000"/>
              </a:lnSpc>
              <a:spcBef>
                <a:spcPts val="0"/>
              </a:spcBef>
            </a:pPr>
            <a:r>
              <a:rPr lang="en-US" altLang="en-US" sz="2800" dirty="0">
                <a:ea typeface="Verdana" pitchFamily="34" charset="0"/>
                <a:cs typeface="Verdana" pitchFamily="34" charset="0"/>
              </a:rPr>
              <a:t>Primarily intended to develop career awareness rather than occupational competence</a:t>
            </a:r>
          </a:p>
          <a:p>
            <a:pPr marL="1028700" lvl="3" indent="-457200">
              <a:lnSpc>
                <a:spcPct val="100000"/>
              </a:lnSpc>
              <a:spcBef>
                <a:spcPts val="0"/>
              </a:spcBef>
            </a:pPr>
            <a:r>
              <a:rPr lang="en-US" altLang="en-US" sz="2800" dirty="0">
                <a:ea typeface="Verdana" pitchFamily="34" charset="0"/>
                <a:cs typeface="Verdana" pitchFamily="34" charset="0"/>
              </a:rPr>
              <a:t>Informs the Industry-Based Learning Indicator in the Future Ready PA Index</a:t>
            </a:r>
            <a:r>
              <a:rPr lang="en-US" altLang="en-US" sz="2600" dirty="0">
                <a:ea typeface="Verdana" pitchFamily="34" charset="0"/>
                <a:cs typeface="Verdana" pitchFamily="34" charset="0"/>
              </a:rPr>
              <a:t>			</a:t>
            </a:r>
          </a:p>
          <a:p>
            <a:pPr marL="0" lvl="1" indent="0">
              <a:lnSpc>
                <a:spcPct val="100000"/>
              </a:lnSpc>
              <a:spcBef>
                <a:spcPts val="0"/>
              </a:spcBef>
              <a:buNone/>
            </a:pPr>
            <a:r>
              <a:rPr lang="en-US" altLang="en-US" sz="2800" dirty="0">
                <a:ea typeface="Verdana" pitchFamily="34" charset="0"/>
                <a:cs typeface="Verdana" pitchFamily="34" charset="0"/>
              </a:rPr>
              <a:t>		</a:t>
            </a:r>
          </a:p>
          <a:p>
            <a:pPr marL="0" indent="0">
              <a:lnSpc>
                <a:spcPct val="100000"/>
              </a:lnSpc>
              <a:buNone/>
            </a:pPr>
            <a:endParaRPr lang="en-US" dirty="0"/>
          </a:p>
        </p:txBody>
      </p:sp>
    </p:spTree>
    <p:extLst>
      <p:ext uri="{BB962C8B-B14F-4D97-AF65-F5344CB8AC3E}">
        <p14:creationId xmlns:p14="http://schemas.microsoft.com/office/powerpoint/2010/main" val="140424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Coop Work Experience</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a:lnSpc>
                <a:spcPct val="100000"/>
              </a:lnSpc>
              <a:spcBef>
                <a:spcPts val="0"/>
              </a:spcBef>
              <a:buNone/>
            </a:pPr>
            <a:r>
              <a:rPr lang="en-US" altLang="en-US" dirty="0">
                <a:ea typeface="Verdana" pitchFamily="34" charset="0"/>
                <a:cs typeface="Verdana" pitchFamily="34" charset="0"/>
              </a:rPr>
              <a:t>Report the following CTE technical learning component fields if the CTE student actively participated in any of them during this year.</a:t>
            </a:r>
          </a:p>
          <a:p>
            <a:pPr marL="114300" lvl="2" indent="0">
              <a:lnSpc>
                <a:spcPct val="100000"/>
              </a:lnSpc>
              <a:spcBef>
                <a:spcPts val="0"/>
              </a:spcBef>
              <a:buNone/>
            </a:pPr>
            <a:r>
              <a:rPr lang="en-US" altLang="en-US" sz="1000" dirty="0">
                <a:ea typeface="Verdana" pitchFamily="34" charset="0"/>
                <a:cs typeface="Verdana" pitchFamily="34" charset="0"/>
              </a:rPr>
              <a:t>			</a:t>
            </a:r>
          </a:p>
          <a:p>
            <a:pPr marL="571500" lvl="2" indent="-457200">
              <a:lnSpc>
                <a:spcPct val="100000"/>
              </a:lnSpc>
              <a:spcBef>
                <a:spcPts val="0"/>
              </a:spcBef>
            </a:pPr>
            <a:r>
              <a:rPr lang="en-US" altLang="en-US" sz="2800" b="1" dirty="0">
                <a:ea typeface="Verdana" pitchFamily="34" charset="0"/>
                <a:cs typeface="Verdana" pitchFamily="34" charset="0"/>
              </a:rPr>
              <a:t>Cooperative Work Experience </a:t>
            </a:r>
            <a:r>
              <a:rPr lang="en-US" altLang="en-US" sz="2800" dirty="0">
                <a:ea typeface="Verdana" pitchFamily="34" charset="0"/>
                <a:cs typeface="Verdana" pitchFamily="34" charset="0"/>
              </a:rPr>
              <a:t>(#14)	Y or N</a:t>
            </a:r>
          </a:p>
          <a:p>
            <a:pPr marL="1028700" lvl="3" indent="-457200">
              <a:lnSpc>
                <a:spcPct val="100000"/>
              </a:lnSpc>
              <a:spcBef>
                <a:spcPts val="0"/>
              </a:spcBef>
            </a:pPr>
            <a:r>
              <a:rPr lang="en-US" altLang="en-US" sz="2800" dirty="0">
                <a:ea typeface="Verdana" pitchFamily="34" charset="0"/>
                <a:cs typeface="Verdana" pitchFamily="34" charset="0"/>
              </a:rPr>
              <a:t>Written arrangement between the school and employer</a:t>
            </a:r>
          </a:p>
          <a:p>
            <a:pPr marL="1028700" lvl="3" indent="-457200">
              <a:lnSpc>
                <a:spcPct val="100000"/>
              </a:lnSpc>
              <a:spcBef>
                <a:spcPts val="0"/>
              </a:spcBef>
            </a:pPr>
            <a:r>
              <a:rPr lang="en-US" altLang="en-US" sz="2800" dirty="0">
                <a:ea typeface="Verdana" pitchFamily="34" charset="0"/>
                <a:cs typeface="Verdana" pitchFamily="34" charset="0"/>
              </a:rPr>
              <a:t>Alternates study in school with a job related to the career and technical education instruction</a:t>
            </a:r>
          </a:p>
          <a:p>
            <a:pPr marL="1028700" lvl="3" indent="-457200">
              <a:lnSpc>
                <a:spcPct val="100000"/>
              </a:lnSpc>
              <a:spcBef>
                <a:spcPts val="0"/>
              </a:spcBef>
            </a:pPr>
            <a:r>
              <a:rPr lang="en-US" altLang="en-US" sz="2800" dirty="0">
                <a:ea typeface="Verdana" pitchFamily="34" charset="0"/>
                <a:cs typeface="Verdana" pitchFamily="34" charset="0"/>
              </a:rPr>
              <a:t>Provides on-the-job experience</a:t>
            </a:r>
          </a:p>
          <a:p>
            <a:pPr marL="1028700" lvl="3" indent="-457200">
              <a:lnSpc>
                <a:spcPct val="100000"/>
              </a:lnSpc>
              <a:spcBef>
                <a:spcPts val="0"/>
              </a:spcBef>
            </a:pPr>
            <a:r>
              <a:rPr lang="en-US" altLang="en-US" sz="2800" dirty="0">
                <a:ea typeface="Verdana" pitchFamily="34" charset="0"/>
                <a:cs typeface="Verdana" pitchFamily="34" charset="0"/>
              </a:rPr>
              <a:t>Informs the Industry-Based Learning Indicator in the Future Ready PA Index	</a:t>
            </a:r>
            <a:r>
              <a:rPr lang="en-US" altLang="en-US" sz="2600" dirty="0">
                <a:ea typeface="Verdana" pitchFamily="34" charset="0"/>
                <a:cs typeface="Verdana" pitchFamily="34" charset="0"/>
              </a:rPr>
              <a:t>		</a:t>
            </a:r>
          </a:p>
          <a:p>
            <a:pPr marL="0" lvl="1" indent="0">
              <a:lnSpc>
                <a:spcPct val="100000"/>
              </a:lnSpc>
              <a:spcBef>
                <a:spcPts val="0"/>
              </a:spcBef>
              <a:buNone/>
            </a:pPr>
            <a:r>
              <a:rPr lang="en-US" altLang="en-US" sz="2800" dirty="0">
                <a:ea typeface="Verdana" pitchFamily="34" charset="0"/>
                <a:cs typeface="Verdana" pitchFamily="34" charset="0"/>
              </a:rPr>
              <a:t>		</a:t>
            </a:r>
          </a:p>
          <a:p>
            <a:pPr marL="0" indent="0">
              <a:lnSpc>
                <a:spcPct val="100000"/>
              </a:lnSpc>
              <a:buNone/>
            </a:pPr>
            <a:endParaRPr lang="en-US" dirty="0"/>
          </a:p>
        </p:txBody>
      </p:sp>
    </p:spTree>
    <p:extLst>
      <p:ext uri="{BB962C8B-B14F-4D97-AF65-F5344CB8AC3E}">
        <p14:creationId xmlns:p14="http://schemas.microsoft.com/office/powerpoint/2010/main" val="22727926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Job Exploration</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a:lnSpc>
                <a:spcPct val="100000"/>
              </a:lnSpc>
              <a:spcBef>
                <a:spcPts val="0"/>
              </a:spcBef>
              <a:buNone/>
            </a:pPr>
            <a:r>
              <a:rPr lang="en-US" altLang="en-US" dirty="0">
                <a:ea typeface="Verdana" pitchFamily="34" charset="0"/>
                <a:cs typeface="Verdana" pitchFamily="34" charset="0"/>
              </a:rPr>
              <a:t>Report the following CTE technical learning component fields if the CTE student actively participated in any of them during this year.</a:t>
            </a:r>
          </a:p>
          <a:p>
            <a:pPr marL="0">
              <a:lnSpc>
                <a:spcPct val="100000"/>
              </a:lnSpc>
              <a:spcBef>
                <a:spcPts val="0"/>
              </a:spcBef>
              <a:buFontTx/>
              <a:buNone/>
            </a:pPr>
            <a:r>
              <a:rPr lang="en-US" altLang="en-US" sz="1000" dirty="0">
                <a:ea typeface="Verdana" pitchFamily="34" charset="0"/>
                <a:cs typeface="Verdana" pitchFamily="34" charset="0"/>
              </a:rPr>
              <a:t>		</a:t>
            </a:r>
          </a:p>
          <a:p>
            <a:pPr marL="571500" lvl="2" indent="-457200">
              <a:lnSpc>
                <a:spcPct val="100000"/>
              </a:lnSpc>
              <a:spcBef>
                <a:spcPts val="0"/>
              </a:spcBef>
            </a:pPr>
            <a:r>
              <a:rPr lang="en-US" altLang="en-US" sz="2800" b="1" dirty="0">
                <a:ea typeface="Verdana" pitchFamily="34" charset="0"/>
                <a:cs typeface="Verdana" pitchFamily="34" charset="0"/>
              </a:rPr>
              <a:t>Job Exploration Indicator </a:t>
            </a:r>
            <a:r>
              <a:rPr lang="en-US" altLang="en-US" sz="2800" dirty="0">
                <a:ea typeface="Verdana" pitchFamily="34" charset="0"/>
                <a:cs typeface="Verdana" pitchFamily="34" charset="0"/>
              </a:rPr>
              <a:t>(#15)		Y or N</a:t>
            </a:r>
          </a:p>
          <a:p>
            <a:pPr marL="1028700" lvl="3" indent="-457200">
              <a:lnSpc>
                <a:spcPct val="100000"/>
              </a:lnSpc>
              <a:spcBef>
                <a:spcPts val="0"/>
              </a:spcBef>
            </a:pPr>
            <a:r>
              <a:rPr lang="en-US" altLang="en-US" sz="2800" dirty="0">
                <a:ea typeface="Verdana" pitchFamily="34" charset="0"/>
                <a:cs typeface="Verdana" pitchFamily="34" charset="0"/>
              </a:rPr>
              <a:t>Off-campus, credit-bearing exploratory learning activities occurring in the community with the specific intent to provide realistic career exploration experiences	</a:t>
            </a:r>
          </a:p>
          <a:p>
            <a:pPr marL="1028700" lvl="3" indent="-457200">
              <a:lnSpc>
                <a:spcPct val="100000"/>
              </a:lnSpc>
              <a:spcBef>
                <a:spcPts val="0"/>
              </a:spcBef>
            </a:pPr>
            <a:r>
              <a:rPr lang="en-US" altLang="en-US" sz="2800" dirty="0">
                <a:ea typeface="Verdana" pitchFamily="34" charset="0"/>
                <a:cs typeface="Verdana" pitchFamily="34" charset="0"/>
              </a:rPr>
              <a:t>Informs the Industry-Based Learning Indicator in the Future Ready PA Index		</a:t>
            </a:r>
          </a:p>
          <a:p>
            <a:pPr marL="0" indent="0">
              <a:lnSpc>
                <a:spcPct val="100000"/>
              </a:lnSpc>
              <a:buNone/>
            </a:pPr>
            <a:endParaRPr lang="en-US" dirty="0"/>
          </a:p>
        </p:txBody>
      </p:sp>
    </p:spTree>
    <p:extLst>
      <p:ext uri="{BB962C8B-B14F-4D97-AF65-F5344CB8AC3E}">
        <p14:creationId xmlns:p14="http://schemas.microsoft.com/office/powerpoint/2010/main" val="17234865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Agriculture Experience</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a:lnSpc>
                <a:spcPct val="100000"/>
              </a:lnSpc>
              <a:spcBef>
                <a:spcPts val="0"/>
              </a:spcBef>
              <a:buNone/>
            </a:pPr>
            <a:r>
              <a:rPr lang="en-US" altLang="en-US" dirty="0">
                <a:ea typeface="Verdana" pitchFamily="34" charset="0"/>
                <a:cs typeface="Verdana" pitchFamily="34" charset="0"/>
              </a:rPr>
              <a:t>Report the following CTE technical learning component fields if the CTE student actively participated in any of them during this year.</a:t>
            </a:r>
          </a:p>
          <a:p>
            <a:pPr marL="114300" lvl="2" indent="0">
              <a:lnSpc>
                <a:spcPct val="100000"/>
              </a:lnSpc>
              <a:spcBef>
                <a:spcPts val="0"/>
              </a:spcBef>
              <a:buNone/>
            </a:pPr>
            <a:r>
              <a:rPr lang="en-US" altLang="en-US" sz="1000" dirty="0">
                <a:ea typeface="Verdana" pitchFamily="34" charset="0"/>
                <a:cs typeface="Verdana" pitchFamily="34" charset="0"/>
              </a:rPr>
              <a:t>		</a:t>
            </a:r>
          </a:p>
          <a:p>
            <a:pPr marL="571500" lvl="2" indent="-457200">
              <a:lnSpc>
                <a:spcPct val="100000"/>
              </a:lnSpc>
              <a:spcBef>
                <a:spcPts val="0"/>
              </a:spcBef>
            </a:pPr>
            <a:r>
              <a:rPr lang="en-US" altLang="en-US" sz="2800" b="1" dirty="0">
                <a:ea typeface="Verdana" pitchFamily="34" charset="0"/>
                <a:cs typeface="Verdana" pitchFamily="34" charset="0"/>
              </a:rPr>
              <a:t>Agriculture Experience Indicator </a:t>
            </a:r>
            <a:r>
              <a:rPr lang="en-US" altLang="en-US" sz="2800" dirty="0">
                <a:ea typeface="Verdana" pitchFamily="34" charset="0"/>
                <a:cs typeface="Verdana" pitchFamily="34" charset="0"/>
              </a:rPr>
              <a:t>(#16)		Y or N</a:t>
            </a:r>
          </a:p>
          <a:p>
            <a:pPr marL="1028700" lvl="3" indent="-457200">
              <a:lnSpc>
                <a:spcPct val="100000"/>
              </a:lnSpc>
              <a:spcBef>
                <a:spcPts val="0"/>
              </a:spcBef>
            </a:pPr>
            <a:r>
              <a:rPr lang="en-US" altLang="en-US" sz="2800" dirty="0">
                <a:ea typeface="Verdana" pitchFamily="34" charset="0"/>
                <a:cs typeface="Verdana" pitchFamily="34" charset="0"/>
              </a:rPr>
              <a:t>Operates as an integral part of a career and technical education agriculture program</a:t>
            </a:r>
          </a:p>
          <a:p>
            <a:pPr marL="1028700" lvl="3" indent="-457200">
              <a:lnSpc>
                <a:spcPct val="100000"/>
              </a:lnSpc>
              <a:spcBef>
                <a:spcPts val="0"/>
              </a:spcBef>
            </a:pPr>
            <a:r>
              <a:rPr lang="en-US" altLang="en-US" sz="2800" dirty="0">
                <a:ea typeface="Verdana" pitchFamily="34" charset="0"/>
                <a:cs typeface="Verdana" pitchFamily="34" charset="0"/>
              </a:rPr>
              <a:t>Requires the students to record, summarize, and use supervised agriculture experience record books; supervised by the agriculture teachers</a:t>
            </a:r>
          </a:p>
          <a:p>
            <a:pPr marL="1028700" lvl="3" indent="-457200">
              <a:lnSpc>
                <a:spcPct val="100000"/>
              </a:lnSpc>
              <a:spcBef>
                <a:spcPts val="0"/>
              </a:spcBef>
            </a:pPr>
            <a:r>
              <a:rPr lang="en-US" altLang="en-US" sz="2800" dirty="0">
                <a:ea typeface="Verdana" pitchFamily="34" charset="0"/>
                <a:cs typeface="Verdana" pitchFamily="34" charset="0"/>
              </a:rPr>
              <a:t>Informs the Industry-Based Learning Indicator in the Future Ready PA Index</a:t>
            </a:r>
            <a:r>
              <a:rPr lang="en-US" altLang="en-US" sz="2400" dirty="0">
                <a:ea typeface="Verdana" pitchFamily="34" charset="0"/>
                <a:cs typeface="Verdana" pitchFamily="34" charset="0"/>
              </a:rPr>
              <a:t>	</a:t>
            </a:r>
            <a:r>
              <a:rPr lang="en-US" altLang="en-US" sz="2600" dirty="0">
                <a:ea typeface="Verdana" pitchFamily="34" charset="0"/>
                <a:cs typeface="Verdana" pitchFamily="34" charset="0"/>
              </a:rPr>
              <a:t>			</a:t>
            </a:r>
          </a:p>
          <a:p>
            <a:pPr marL="0" indent="0">
              <a:lnSpc>
                <a:spcPct val="100000"/>
              </a:lnSpc>
              <a:buNone/>
            </a:pPr>
            <a:endParaRPr lang="en-US" dirty="0"/>
          </a:p>
        </p:txBody>
      </p:sp>
    </p:spTree>
    <p:extLst>
      <p:ext uri="{BB962C8B-B14F-4D97-AF65-F5344CB8AC3E}">
        <p14:creationId xmlns:p14="http://schemas.microsoft.com/office/powerpoint/2010/main" val="33184561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School-Sponsored Enterprise</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a:lnSpc>
                <a:spcPct val="100000"/>
              </a:lnSpc>
              <a:spcBef>
                <a:spcPts val="0"/>
              </a:spcBef>
              <a:buNone/>
            </a:pPr>
            <a:r>
              <a:rPr lang="en-US" altLang="en-US" dirty="0">
                <a:ea typeface="Verdana" pitchFamily="34" charset="0"/>
                <a:cs typeface="Verdana" pitchFamily="34" charset="0"/>
              </a:rPr>
              <a:t>Report the following CTE technical learning component fields if the CTE student actively participated in any of them during this year.</a:t>
            </a:r>
          </a:p>
          <a:p>
            <a:pPr marL="0">
              <a:lnSpc>
                <a:spcPct val="100000"/>
              </a:lnSpc>
              <a:spcBef>
                <a:spcPts val="0"/>
              </a:spcBef>
              <a:buFontTx/>
              <a:buNone/>
            </a:pPr>
            <a:r>
              <a:rPr lang="en-US" altLang="en-US" sz="1000" dirty="0">
                <a:ea typeface="Verdana" pitchFamily="34" charset="0"/>
                <a:cs typeface="Verdana" pitchFamily="34" charset="0"/>
              </a:rPr>
              <a:t>			</a:t>
            </a:r>
          </a:p>
          <a:p>
            <a:pPr marL="571500" lvl="2" indent="-457200">
              <a:lnSpc>
                <a:spcPct val="100000"/>
              </a:lnSpc>
              <a:spcBef>
                <a:spcPts val="0"/>
              </a:spcBef>
            </a:pPr>
            <a:r>
              <a:rPr lang="en-US" altLang="en-US" sz="2800" b="1" dirty="0">
                <a:ea typeface="Verdana" pitchFamily="34" charset="0"/>
                <a:cs typeface="Verdana" pitchFamily="34" charset="0"/>
              </a:rPr>
              <a:t>School-Sponsored Enterprise Indicator </a:t>
            </a:r>
            <a:r>
              <a:rPr lang="en-US" altLang="en-US" sz="2800" dirty="0">
                <a:ea typeface="Verdana" pitchFamily="34" charset="0"/>
                <a:cs typeface="Verdana" pitchFamily="34" charset="0"/>
              </a:rPr>
              <a:t>(#17)		Y or N</a:t>
            </a:r>
          </a:p>
          <a:p>
            <a:pPr marL="1028700" lvl="3" indent="-457200">
              <a:lnSpc>
                <a:spcPct val="100000"/>
              </a:lnSpc>
              <a:spcBef>
                <a:spcPts val="0"/>
              </a:spcBef>
            </a:pPr>
            <a:r>
              <a:rPr lang="en-US" altLang="en-US" sz="2800" dirty="0">
                <a:ea typeface="Verdana" pitchFamily="34" charset="0"/>
                <a:cs typeface="Verdana" pitchFamily="34" charset="0"/>
              </a:rPr>
              <a:t>Small businesses created and operated by students where the school implements a real, economically viable business venture</a:t>
            </a:r>
          </a:p>
          <a:p>
            <a:pPr marL="1028700" lvl="3" indent="-457200">
              <a:lnSpc>
                <a:spcPct val="100000"/>
              </a:lnSpc>
              <a:spcBef>
                <a:spcPts val="0"/>
              </a:spcBef>
            </a:pPr>
            <a:r>
              <a:rPr lang="en-US" altLang="en-US" sz="2800" dirty="0">
                <a:ea typeface="Verdana" pitchFamily="34" charset="0"/>
                <a:cs typeface="Verdana" pitchFamily="34" charset="0"/>
              </a:rPr>
              <a:t>Exchange of money for services</a:t>
            </a:r>
          </a:p>
          <a:p>
            <a:pPr marL="1028700" lvl="3" indent="-457200">
              <a:lnSpc>
                <a:spcPct val="100000"/>
              </a:lnSpc>
              <a:spcBef>
                <a:spcPts val="0"/>
              </a:spcBef>
            </a:pPr>
            <a:r>
              <a:rPr lang="en-US" altLang="en-US" sz="2800" dirty="0">
                <a:ea typeface="Verdana" pitchFamily="34" charset="0"/>
                <a:cs typeface="Verdana" pitchFamily="34" charset="0"/>
              </a:rPr>
              <a:t>Informs the Industry-Based Learning Indicator in the Future Ready PA Index			</a:t>
            </a:r>
          </a:p>
          <a:p>
            <a:pPr marL="0" lvl="1" indent="0">
              <a:lnSpc>
                <a:spcPct val="100000"/>
              </a:lnSpc>
              <a:spcBef>
                <a:spcPts val="0"/>
              </a:spcBef>
              <a:buNone/>
            </a:pPr>
            <a:r>
              <a:rPr lang="en-US" altLang="en-US" sz="2800" dirty="0">
                <a:ea typeface="Verdana" pitchFamily="34" charset="0"/>
                <a:cs typeface="Verdana" pitchFamily="34" charset="0"/>
              </a:rPr>
              <a:t>		</a:t>
            </a:r>
          </a:p>
          <a:p>
            <a:pPr marL="0" indent="0">
              <a:lnSpc>
                <a:spcPct val="100000"/>
              </a:lnSpc>
              <a:buNone/>
            </a:pPr>
            <a:endParaRPr lang="en-US" dirty="0"/>
          </a:p>
        </p:txBody>
      </p:sp>
    </p:spTree>
    <p:extLst>
      <p:ext uri="{BB962C8B-B14F-4D97-AF65-F5344CB8AC3E}">
        <p14:creationId xmlns:p14="http://schemas.microsoft.com/office/powerpoint/2010/main" val="3800206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838200" y="207963"/>
            <a:ext cx="10515600" cy="1325563"/>
          </a:xfrm>
        </p:spPr>
        <p:txBody>
          <a:bodyPr/>
          <a:lstStyle/>
          <a:p>
            <a:r>
              <a:rPr lang="en-US" b="1" dirty="0"/>
              <a:t>Submission Timeline</a:t>
            </a:r>
          </a:p>
        </p:txBody>
      </p:sp>
      <p:graphicFrame>
        <p:nvGraphicFramePr>
          <p:cNvPr id="8" name="Table 7">
            <a:extLst>
              <a:ext uri="{FF2B5EF4-FFF2-40B4-BE49-F238E27FC236}">
                <a16:creationId xmlns:a16="http://schemas.microsoft.com/office/drawing/2014/main" id="{C59513A6-B451-5057-5CD7-573FF62C9BE7}"/>
              </a:ext>
            </a:extLst>
          </p:cNvPr>
          <p:cNvGraphicFramePr>
            <a:graphicFrameLocks noGrp="1"/>
          </p:cNvGraphicFramePr>
          <p:nvPr>
            <p:extLst>
              <p:ext uri="{D42A27DB-BD31-4B8C-83A1-F6EECF244321}">
                <p14:modId xmlns:p14="http://schemas.microsoft.com/office/powerpoint/2010/main" val="3360466419"/>
              </p:ext>
            </p:extLst>
          </p:nvPr>
        </p:nvGraphicFramePr>
        <p:xfrm>
          <a:off x="392722" y="1533525"/>
          <a:ext cx="11517924" cy="3071929"/>
        </p:xfrm>
        <a:graphic>
          <a:graphicData uri="http://schemas.openxmlformats.org/drawingml/2006/table">
            <a:tbl>
              <a:tblPr firstRow="1">
                <a:tableStyleId>{5C22544A-7EE6-4342-B048-85BDC9FD1C3A}</a:tableStyleId>
              </a:tblPr>
              <a:tblGrid>
                <a:gridCol w="1904429">
                  <a:extLst>
                    <a:ext uri="{9D8B030D-6E8A-4147-A177-3AD203B41FA5}">
                      <a16:colId xmlns:a16="http://schemas.microsoft.com/office/drawing/2014/main" val="2728863848"/>
                    </a:ext>
                  </a:extLst>
                </a:gridCol>
                <a:gridCol w="1851103">
                  <a:extLst>
                    <a:ext uri="{9D8B030D-6E8A-4147-A177-3AD203B41FA5}">
                      <a16:colId xmlns:a16="http://schemas.microsoft.com/office/drawing/2014/main" val="712867345"/>
                    </a:ext>
                  </a:extLst>
                </a:gridCol>
                <a:gridCol w="1984917">
                  <a:extLst>
                    <a:ext uri="{9D8B030D-6E8A-4147-A177-3AD203B41FA5}">
                      <a16:colId xmlns:a16="http://schemas.microsoft.com/office/drawing/2014/main" val="2203506956"/>
                    </a:ext>
                  </a:extLst>
                </a:gridCol>
                <a:gridCol w="2074127">
                  <a:extLst>
                    <a:ext uri="{9D8B030D-6E8A-4147-A177-3AD203B41FA5}">
                      <a16:colId xmlns:a16="http://schemas.microsoft.com/office/drawing/2014/main" val="1001407955"/>
                    </a:ext>
                  </a:extLst>
                </a:gridCol>
                <a:gridCol w="3703348">
                  <a:extLst>
                    <a:ext uri="{9D8B030D-6E8A-4147-A177-3AD203B41FA5}">
                      <a16:colId xmlns:a16="http://schemas.microsoft.com/office/drawing/2014/main" val="4231491881"/>
                    </a:ext>
                  </a:extLst>
                </a:gridCol>
              </a:tblGrid>
              <a:tr h="2058499">
                <a:tc>
                  <a:txBody>
                    <a:bodyPr/>
                    <a:lstStyle/>
                    <a:p>
                      <a:pPr marL="0" marR="0" algn="ctr">
                        <a:lnSpc>
                          <a:spcPct val="115000"/>
                        </a:lnSpc>
                        <a:spcAft>
                          <a:spcPts val="800"/>
                        </a:spcAft>
                        <a:buNone/>
                      </a:pPr>
                      <a:r>
                        <a:rPr lang="en-US" sz="2800" kern="100" dirty="0">
                          <a:effectLst/>
                        </a:rPr>
                        <a:t>Collection </a:t>
                      </a:r>
                    </a:p>
                    <a:p>
                      <a:pPr marL="0" marR="0" algn="ctr">
                        <a:lnSpc>
                          <a:spcPct val="115000"/>
                        </a:lnSpc>
                        <a:spcAft>
                          <a:spcPts val="800"/>
                        </a:spcAft>
                        <a:buNone/>
                      </a:pPr>
                      <a:r>
                        <a:rPr lang="en-US" sz="2800" kern="100" dirty="0">
                          <a:effectLst/>
                        </a:rPr>
                        <a:t>Opens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tc>
                  <a:txBody>
                    <a:bodyPr/>
                    <a:lstStyle/>
                    <a:p>
                      <a:pPr marL="0" marR="0" algn="ctr">
                        <a:lnSpc>
                          <a:spcPct val="115000"/>
                        </a:lnSpc>
                        <a:spcAft>
                          <a:spcPts val="800"/>
                        </a:spcAft>
                        <a:buNone/>
                      </a:pPr>
                      <a:r>
                        <a:rPr lang="en-US" sz="2800" kern="100" dirty="0">
                          <a:effectLst/>
                        </a:rPr>
                        <a:t>Collection </a:t>
                      </a:r>
                    </a:p>
                    <a:p>
                      <a:pPr marL="0" marR="0" algn="ctr">
                        <a:lnSpc>
                          <a:spcPct val="115000"/>
                        </a:lnSpc>
                        <a:spcAft>
                          <a:spcPts val="800"/>
                        </a:spcAft>
                        <a:buNone/>
                      </a:pPr>
                      <a:r>
                        <a:rPr lang="en-US" sz="2800" kern="100" dirty="0">
                          <a:effectLst/>
                        </a:rPr>
                        <a:t>Closes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tc>
                  <a:txBody>
                    <a:bodyPr/>
                    <a:lstStyle/>
                    <a:p>
                      <a:pPr marL="0" marR="0" algn="ctr">
                        <a:lnSpc>
                          <a:spcPct val="115000"/>
                        </a:lnSpc>
                        <a:spcAft>
                          <a:spcPts val="800"/>
                        </a:spcAft>
                        <a:buNone/>
                      </a:pPr>
                      <a:r>
                        <a:rPr lang="en-US" sz="2800" kern="100" dirty="0">
                          <a:effectLst/>
                        </a:rPr>
                        <a:t>PDE Review Window</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tc>
                  <a:txBody>
                    <a:bodyPr/>
                    <a:lstStyle/>
                    <a:p>
                      <a:pPr marL="0" marR="0" algn="ctr">
                        <a:lnSpc>
                          <a:spcPct val="115000"/>
                        </a:lnSpc>
                        <a:spcAft>
                          <a:spcPts val="800"/>
                        </a:spcAft>
                        <a:buNone/>
                      </a:pPr>
                      <a:r>
                        <a:rPr lang="en-US" sz="2800" kern="100" dirty="0">
                          <a:effectLst/>
                        </a:rPr>
                        <a:t>Correction Window</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tc>
                  <a:txBody>
                    <a:bodyPr/>
                    <a:lstStyle/>
                    <a:p>
                      <a:pPr marL="0" marR="0" algn="ctr">
                        <a:lnSpc>
                          <a:spcPct val="115000"/>
                        </a:lnSpc>
                        <a:spcAft>
                          <a:spcPts val="800"/>
                        </a:spcAft>
                        <a:buNone/>
                      </a:pPr>
                      <a:r>
                        <a:rPr lang="en-US" sz="2800" kern="100" dirty="0">
                          <a:effectLst/>
                        </a:rPr>
                        <a:t>Accuracy Certification</a:t>
                      </a:r>
                    </a:p>
                    <a:p>
                      <a:pPr marL="0" marR="0" algn="ctr">
                        <a:lnSpc>
                          <a:spcPct val="115000"/>
                        </a:lnSpc>
                        <a:spcAft>
                          <a:spcPts val="800"/>
                        </a:spcAft>
                        <a:buNone/>
                      </a:pPr>
                      <a:r>
                        <a:rPr lang="en-US" sz="2800" kern="100" dirty="0">
                          <a:effectLst/>
                        </a:rPr>
                        <a:t>Statement Due Date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extLst>
                  <a:ext uri="{0D108BD9-81ED-4DB2-BD59-A6C34878D82A}">
                    <a16:rowId xmlns:a16="http://schemas.microsoft.com/office/drawing/2014/main" val="1425572665"/>
                  </a:ext>
                </a:extLst>
              </a:tr>
              <a:tr h="1013430">
                <a:tc>
                  <a:txBody>
                    <a:bodyPr/>
                    <a:lstStyle/>
                    <a:p>
                      <a:pPr marL="0" marR="0" algn="ctr">
                        <a:lnSpc>
                          <a:spcPct val="115000"/>
                        </a:lnSpc>
                        <a:spcAft>
                          <a:spcPts val="800"/>
                        </a:spcAft>
                        <a:buNone/>
                      </a:pPr>
                      <a:r>
                        <a:rPr lang="en-US" sz="2800" kern="100" dirty="0">
                          <a:effectLst/>
                        </a:rPr>
                        <a:t>6/1/2026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tc>
                  <a:txBody>
                    <a:bodyPr/>
                    <a:lstStyle/>
                    <a:p>
                      <a:pPr marL="0" marR="0" algn="ctr">
                        <a:lnSpc>
                          <a:spcPct val="115000"/>
                        </a:lnSpc>
                        <a:spcAft>
                          <a:spcPts val="800"/>
                        </a:spcAft>
                        <a:buNone/>
                      </a:pPr>
                      <a:r>
                        <a:rPr lang="en-US" sz="2800" kern="100" dirty="0">
                          <a:effectLst/>
                        </a:rPr>
                        <a:t>7/17/2026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tc>
                  <a:txBody>
                    <a:bodyPr/>
                    <a:lstStyle/>
                    <a:p>
                      <a:pPr marL="0" marR="0" algn="ctr">
                        <a:lnSpc>
                          <a:spcPct val="115000"/>
                        </a:lnSpc>
                        <a:spcAft>
                          <a:spcPts val="800"/>
                        </a:spcAft>
                        <a:buNone/>
                      </a:pPr>
                      <a:r>
                        <a:rPr lang="en-US" sz="2800" kern="100" dirty="0">
                          <a:effectLst/>
                        </a:rPr>
                        <a:t>7/20/2026 to 7/24/2026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tc>
                  <a:txBody>
                    <a:bodyPr/>
                    <a:lstStyle/>
                    <a:p>
                      <a:pPr marL="0" marR="0" algn="ctr">
                        <a:lnSpc>
                          <a:spcPct val="115000"/>
                        </a:lnSpc>
                        <a:spcAft>
                          <a:spcPts val="800"/>
                        </a:spcAft>
                        <a:buNone/>
                      </a:pPr>
                      <a:r>
                        <a:rPr lang="en-US" sz="2800" kern="100" dirty="0">
                          <a:effectLst/>
                        </a:rPr>
                        <a:t>7/27/2026 to 8/7/2026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tc>
                  <a:txBody>
                    <a:bodyPr/>
                    <a:lstStyle/>
                    <a:p>
                      <a:pPr marL="0" marR="0" algn="ctr">
                        <a:lnSpc>
                          <a:spcPct val="115000"/>
                        </a:lnSpc>
                        <a:spcAft>
                          <a:spcPts val="800"/>
                        </a:spcAft>
                        <a:buNone/>
                      </a:pPr>
                      <a:r>
                        <a:rPr lang="en-US" sz="2800" kern="100" dirty="0">
                          <a:effectLst/>
                        </a:rPr>
                        <a:t>8/28/2026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extLst>
                  <a:ext uri="{0D108BD9-81ED-4DB2-BD59-A6C34878D82A}">
                    <a16:rowId xmlns:a16="http://schemas.microsoft.com/office/drawing/2014/main" val="2980695065"/>
                  </a:ext>
                </a:extLst>
              </a:tr>
            </a:tbl>
          </a:graphicData>
        </a:graphic>
      </p:graphicFrame>
    </p:spTree>
    <p:extLst>
      <p:ext uri="{BB962C8B-B14F-4D97-AF65-F5344CB8AC3E}">
        <p14:creationId xmlns:p14="http://schemas.microsoft.com/office/powerpoint/2010/main" val="2141283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Work-Based Experience</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a:lnSpc>
                <a:spcPct val="100000"/>
              </a:lnSpc>
              <a:spcBef>
                <a:spcPts val="0"/>
              </a:spcBef>
              <a:buNone/>
            </a:pPr>
            <a:r>
              <a:rPr lang="en-US" altLang="en-US" dirty="0">
                <a:ea typeface="Verdana" pitchFamily="34" charset="0"/>
                <a:cs typeface="Verdana" pitchFamily="34" charset="0"/>
              </a:rPr>
              <a:t>Report the following CTE technical learning component fields if the CTE student actively participated in any of them during this year.</a:t>
            </a:r>
          </a:p>
          <a:p>
            <a:pPr marL="114300" lvl="2" indent="0">
              <a:lnSpc>
                <a:spcPct val="100000"/>
              </a:lnSpc>
              <a:spcBef>
                <a:spcPts val="0"/>
              </a:spcBef>
              <a:buNone/>
            </a:pPr>
            <a:r>
              <a:rPr lang="en-US" altLang="en-US" sz="1000" dirty="0">
                <a:ea typeface="Verdana" pitchFamily="34" charset="0"/>
                <a:cs typeface="Verdana" pitchFamily="34" charset="0"/>
              </a:rPr>
              <a:t>	</a:t>
            </a:r>
          </a:p>
          <a:p>
            <a:pPr marL="571500" lvl="2" indent="-457200">
              <a:lnSpc>
                <a:spcPct val="100000"/>
              </a:lnSpc>
              <a:spcBef>
                <a:spcPts val="0"/>
              </a:spcBef>
            </a:pPr>
            <a:r>
              <a:rPr lang="en-US" altLang="en-US" sz="2800" b="1" dirty="0">
                <a:ea typeface="Verdana" pitchFamily="34" charset="0"/>
                <a:cs typeface="Verdana" pitchFamily="34" charset="0"/>
              </a:rPr>
              <a:t>Work-Based Experience Indicator </a:t>
            </a:r>
            <a:r>
              <a:rPr lang="en-US" altLang="en-US" sz="2800" dirty="0">
                <a:ea typeface="Verdana" pitchFamily="34" charset="0"/>
                <a:cs typeface="Verdana" pitchFamily="34" charset="0"/>
              </a:rPr>
              <a:t>(#22)		Y or N</a:t>
            </a:r>
          </a:p>
          <a:p>
            <a:pPr marL="1028700" lvl="3" indent="-457200">
              <a:lnSpc>
                <a:spcPct val="100000"/>
              </a:lnSpc>
              <a:spcBef>
                <a:spcPts val="0"/>
              </a:spcBef>
            </a:pPr>
            <a:r>
              <a:rPr lang="en-US" altLang="en-US" sz="2800" dirty="0">
                <a:ea typeface="Verdana" pitchFamily="34" charset="0"/>
                <a:cs typeface="Verdana" pitchFamily="34" charset="0"/>
              </a:rPr>
              <a:t>Off-campus learning gained through training and instruction</a:t>
            </a:r>
          </a:p>
          <a:p>
            <a:pPr marL="1028700" lvl="3" indent="-457200">
              <a:lnSpc>
                <a:spcPct val="100000"/>
              </a:lnSpc>
              <a:spcBef>
                <a:spcPts val="0"/>
              </a:spcBef>
            </a:pPr>
            <a:r>
              <a:rPr lang="en-US" altLang="en-US" sz="2800" dirty="0">
                <a:ea typeface="Verdana" pitchFamily="34" charset="0"/>
                <a:cs typeface="Verdana" pitchFamily="34" charset="0"/>
              </a:rPr>
              <a:t>Primarily used within Job Seeking/Changing Skills, Diversified Occupations, programs (CIP 32.0105)</a:t>
            </a:r>
          </a:p>
          <a:p>
            <a:pPr marL="1028700" lvl="3" indent="-457200">
              <a:lnSpc>
                <a:spcPct val="100000"/>
              </a:lnSpc>
              <a:spcBef>
                <a:spcPts val="0"/>
              </a:spcBef>
            </a:pPr>
            <a:r>
              <a:rPr lang="en-US" altLang="en-US" sz="2800" dirty="0">
                <a:ea typeface="Verdana" pitchFamily="34" charset="0"/>
                <a:cs typeface="Verdana" pitchFamily="34" charset="0"/>
              </a:rPr>
              <a:t>Informs the Industry-Based Learning Indicator in the Future Ready PA Index</a:t>
            </a:r>
            <a:r>
              <a:rPr lang="en-US" altLang="en-US" sz="2400" dirty="0">
                <a:ea typeface="Verdana" pitchFamily="34" charset="0"/>
                <a:cs typeface="Verdana" pitchFamily="34" charset="0"/>
              </a:rPr>
              <a:t>	</a:t>
            </a:r>
            <a:endParaRPr lang="en-US" altLang="en-US" sz="2600" dirty="0">
              <a:ea typeface="Verdana" pitchFamily="34" charset="0"/>
              <a:cs typeface="Verdana" pitchFamily="34" charset="0"/>
            </a:endParaRPr>
          </a:p>
          <a:p>
            <a:pPr marL="0" lvl="1" indent="0">
              <a:lnSpc>
                <a:spcPct val="100000"/>
              </a:lnSpc>
              <a:spcBef>
                <a:spcPts val="0"/>
              </a:spcBef>
              <a:buNone/>
            </a:pPr>
            <a:r>
              <a:rPr lang="en-US" altLang="en-US" sz="2800" dirty="0">
                <a:ea typeface="Verdana" pitchFamily="34" charset="0"/>
                <a:cs typeface="Verdana" pitchFamily="34" charset="0"/>
              </a:rPr>
              <a:t>		</a:t>
            </a:r>
          </a:p>
          <a:p>
            <a:pPr marL="0" indent="0">
              <a:lnSpc>
                <a:spcPct val="100000"/>
              </a:lnSpc>
              <a:buNone/>
            </a:pPr>
            <a:endParaRPr lang="en-US" dirty="0"/>
          </a:p>
        </p:txBody>
      </p:sp>
    </p:spTree>
    <p:extLst>
      <p:ext uri="{BB962C8B-B14F-4D97-AF65-F5344CB8AC3E}">
        <p14:creationId xmlns:p14="http://schemas.microsoft.com/office/powerpoint/2010/main" val="27306679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Simulated Work Environment</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a:lnSpc>
                <a:spcPct val="100000"/>
              </a:lnSpc>
              <a:spcBef>
                <a:spcPts val="0"/>
              </a:spcBef>
              <a:buNone/>
            </a:pPr>
            <a:r>
              <a:rPr lang="en-US" altLang="en-US" dirty="0">
                <a:ea typeface="Verdana" pitchFamily="34" charset="0"/>
                <a:cs typeface="Verdana" pitchFamily="34" charset="0"/>
              </a:rPr>
              <a:t>Report the following CTE technical learning component fields if the CTE student actively participated in any of them during this year.</a:t>
            </a:r>
          </a:p>
          <a:p>
            <a:pPr marL="0">
              <a:lnSpc>
                <a:spcPct val="100000"/>
              </a:lnSpc>
              <a:spcBef>
                <a:spcPts val="0"/>
              </a:spcBef>
              <a:buFontTx/>
              <a:buNone/>
            </a:pPr>
            <a:endParaRPr lang="en-US" altLang="en-US" sz="1000" dirty="0">
              <a:ea typeface="Verdana" pitchFamily="34" charset="0"/>
              <a:cs typeface="Verdana" pitchFamily="34" charset="0"/>
            </a:endParaRPr>
          </a:p>
          <a:p>
            <a:pPr marL="571500" lvl="2" indent="-457200">
              <a:lnSpc>
                <a:spcPct val="100000"/>
              </a:lnSpc>
              <a:spcBef>
                <a:spcPts val="0"/>
              </a:spcBef>
            </a:pPr>
            <a:r>
              <a:rPr lang="en-US" altLang="en-US" sz="2800" b="1" dirty="0">
                <a:ea typeface="Verdana" pitchFamily="34" charset="0"/>
                <a:cs typeface="Verdana" pitchFamily="34" charset="0"/>
              </a:rPr>
              <a:t>Simulated Work Environment </a:t>
            </a:r>
            <a:r>
              <a:rPr lang="en-US" altLang="en-US" sz="2800" dirty="0">
                <a:ea typeface="Verdana" pitchFamily="34" charset="0"/>
                <a:cs typeface="Verdana" pitchFamily="34" charset="0"/>
              </a:rPr>
              <a:t>(#33)	Y or N</a:t>
            </a:r>
          </a:p>
          <a:p>
            <a:pPr marL="1028700" lvl="3" indent="-457200">
              <a:lnSpc>
                <a:spcPct val="100000"/>
              </a:lnSpc>
              <a:spcBef>
                <a:spcPts val="0"/>
              </a:spcBef>
            </a:pPr>
            <a:r>
              <a:rPr lang="en-US" altLang="en-US" sz="2800" dirty="0">
                <a:ea typeface="Verdana" pitchFamily="34" charset="0"/>
                <a:cs typeface="Verdana" pitchFamily="34" charset="0"/>
              </a:rPr>
              <a:t>Immersive experience in a protected educational setting that replicates workplace tools, processes and/or environments</a:t>
            </a:r>
          </a:p>
          <a:p>
            <a:pPr marL="1028700" lvl="3" indent="-457200">
              <a:lnSpc>
                <a:spcPct val="100000"/>
              </a:lnSpc>
              <a:spcBef>
                <a:spcPts val="0"/>
              </a:spcBef>
            </a:pPr>
            <a:r>
              <a:rPr lang="en-US" sz="2800" dirty="0"/>
              <a:t>Simulates workplaces that transform CTE classrooms into work-like environments that immerse students in the culture and expectations of actual workplaces to develop their technical and employability skills</a:t>
            </a:r>
          </a:p>
          <a:p>
            <a:pPr marL="1028700" lvl="3" indent="-457200">
              <a:lnSpc>
                <a:spcPct val="100000"/>
              </a:lnSpc>
              <a:spcBef>
                <a:spcPts val="0"/>
              </a:spcBef>
            </a:pPr>
            <a:r>
              <a:rPr lang="en-US" altLang="en-US" sz="2800" dirty="0">
                <a:ea typeface="Verdana" pitchFamily="34" charset="0"/>
                <a:cs typeface="Verdana" pitchFamily="34" charset="0"/>
              </a:rPr>
              <a:t>Informs the Industry-Based Learning Indicator in the Future Ready PA Index</a:t>
            </a:r>
          </a:p>
          <a:p>
            <a:pPr marL="1028700" lvl="3" indent="-457200">
              <a:lnSpc>
                <a:spcPct val="100000"/>
              </a:lnSpc>
              <a:spcBef>
                <a:spcPts val="0"/>
              </a:spcBef>
            </a:pPr>
            <a:endParaRPr lang="en-US" altLang="en-US" sz="2600" dirty="0">
              <a:ea typeface="Verdana" pitchFamily="34" charset="0"/>
              <a:cs typeface="Verdana" pitchFamily="34" charset="0"/>
            </a:endParaRPr>
          </a:p>
          <a:p>
            <a:pPr marL="0" lvl="1" indent="0">
              <a:lnSpc>
                <a:spcPct val="100000"/>
              </a:lnSpc>
              <a:spcBef>
                <a:spcPts val="0"/>
              </a:spcBef>
              <a:buNone/>
            </a:pPr>
            <a:r>
              <a:rPr lang="en-US" altLang="en-US" sz="2800" dirty="0">
                <a:ea typeface="Verdana" pitchFamily="34" charset="0"/>
                <a:cs typeface="Verdana" pitchFamily="34" charset="0"/>
              </a:rPr>
              <a:t>		</a:t>
            </a:r>
          </a:p>
          <a:p>
            <a:pPr marL="0" indent="0">
              <a:lnSpc>
                <a:spcPct val="100000"/>
              </a:lnSpc>
              <a:buNone/>
            </a:pPr>
            <a:endParaRPr lang="en-US" dirty="0"/>
          </a:p>
        </p:txBody>
      </p:sp>
    </p:spTree>
    <p:extLst>
      <p:ext uri="{BB962C8B-B14F-4D97-AF65-F5344CB8AC3E}">
        <p14:creationId xmlns:p14="http://schemas.microsoft.com/office/powerpoint/2010/main" val="27094534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Program Hours Successfully Completed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345042" y="1579571"/>
            <a:ext cx="11634626" cy="5205929"/>
          </a:xfrm>
        </p:spPr>
        <p:txBody>
          <a:bodyPr>
            <a:noAutofit/>
          </a:bodyPr>
          <a:lstStyle/>
          <a:p>
            <a:pPr>
              <a:lnSpc>
                <a:spcPct val="100000"/>
              </a:lnSpc>
              <a:spcBef>
                <a:spcPts val="0"/>
              </a:spcBef>
            </a:pPr>
            <a:r>
              <a:rPr lang="en-US" b="1" dirty="0"/>
              <a:t>Number of Programs Hours Successfully Completed </a:t>
            </a:r>
            <a:r>
              <a:rPr lang="en-US" dirty="0"/>
              <a:t>(#18)</a:t>
            </a:r>
          </a:p>
          <a:p>
            <a:pPr lvl="1">
              <a:lnSpc>
                <a:spcPct val="100000"/>
              </a:lnSpc>
              <a:spcBef>
                <a:spcPts val="0"/>
              </a:spcBef>
            </a:pPr>
            <a:r>
              <a:rPr lang="en-US" sz="2800" dirty="0"/>
              <a:t>Report cumulative (reporting year plus prior years) CTE program TECHNICAL COMPONENT instructional hours the student successfully completed (based on passing grade) for the student’s reported program (CIP)  </a:t>
            </a:r>
          </a:p>
          <a:p>
            <a:pPr lvl="1">
              <a:lnSpc>
                <a:spcPct val="100000"/>
              </a:lnSpc>
              <a:spcBef>
                <a:spcPts val="0"/>
              </a:spcBef>
            </a:pPr>
            <a:r>
              <a:rPr lang="en-US" sz="2800" dirty="0"/>
              <a:t>LEAs should use periodic grades (example – quarterly), not year end cumulative grades to tally successful hours</a:t>
            </a:r>
          </a:p>
          <a:p>
            <a:pPr lvl="1">
              <a:lnSpc>
                <a:spcPct val="100000"/>
              </a:lnSpc>
              <a:spcBef>
                <a:spcPts val="0"/>
              </a:spcBef>
            </a:pPr>
            <a:r>
              <a:rPr lang="en-US" sz="2800" dirty="0"/>
              <a:t>Report 0.00 for students that received a failing grade for all technical instructional hours received within the reported program CIP</a:t>
            </a:r>
          </a:p>
          <a:p>
            <a:pPr marL="0" indent="0" algn="ctr">
              <a:lnSpc>
                <a:spcPct val="100000"/>
              </a:lnSpc>
              <a:spcBef>
                <a:spcPts val="0"/>
              </a:spcBef>
              <a:buNone/>
            </a:pPr>
            <a:r>
              <a:rPr lang="en-US" dirty="0"/>
              <a:t>Note: Do not report secondary students in adult programs</a:t>
            </a:r>
          </a:p>
        </p:txBody>
      </p:sp>
    </p:spTree>
    <p:extLst>
      <p:ext uri="{BB962C8B-B14F-4D97-AF65-F5344CB8AC3E}">
        <p14:creationId xmlns:p14="http://schemas.microsoft.com/office/powerpoint/2010/main" val="12647470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129283" y="136525"/>
            <a:ext cx="10515600" cy="1325563"/>
          </a:xfrm>
        </p:spPr>
        <p:txBody>
          <a:bodyPr/>
          <a:lstStyle/>
          <a:p>
            <a:r>
              <a:rPr lang="en-US" b="1" dirty="0"/>
              <a:t>Percent of Program Completed</a:t>
            </a:r>
          </a:p>
        </p:txBody>
      </p:sp>
      <p:sp>
        <p:nvSpPr>
          <p:cNvPr id="8" name="TextBox 4">
            <a:extLst>
              <a:ext uri="{FF2B5EF4-FFF2-40B4-BE49-F238E27FC236}">
                <a16:creationId xmlns:a16="http://schemas.microsoft.com/office/drawing/2014/main" id="{F2BCE647-E454-07AF-EE91-E7F97257A1E9}"/>
              </a:ext>
            </a:extLst>
          </p:cNvPr>
          <p:cNvSpPr txBox="1">
            <a:spLocks noChangeArrowheads="1"/>
          </p:cNvSpPr>
          <p:nvPr/>
        </p:nvSpPr>
        <p:spPr bwMode="auto">
          <a:xfrm>
            <a:off x="457199" y="1345952"/>
            <a:ext cx="11389759" cy="4585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457200" indent="-457200">
              <a:spcBef>
                <a:spcPct val="0"/>
              </a:spcBef>
              <a:buFont typeface="Arial" panose="020B0604020202020204" pitchFamily="34" charset="0"/>
              <a:buChar char="•"/>
            </a:pPr>
            <a:r>
              <a:rPr lang="en-US" altLang="en-US" sz="2400" dirty="0">
                <a:latin typeface="Arial" panose="020B0604020202020204" pitchFamily="34" charset="0"/>
                <a:ea typeface="Verdana" pitchFamily="34" charset="0"/>
                <a:cs typeface="Arial" panose="020B0604020202020204" pitchFamily="34" charset="0"/>
              </a:rPr>
              <a:t>Calculate and report the cumulative percent of the total CTE technical hours in the Career and Technical Education Information System (CATS) that the student successfully completed/passed (reporting year plus prior years) for the student’s reported program CIP</a:t>
            </a:r>
          </a:p>
          <a:p>
            <a:pPr marL="457200" indent="-457200">
              <a:spcBef>
                <a:spcPct val="0"/>
              </a:spcBef>
              <a:buFont typeface="Arial" panose="020B0604020202020204" pitchFamily="34" charset="0"/>
              <a:buChar char="•"/>
            </a:pPr>
            <a:r>
              <a:rPr lang="en-US" altLang="en-US" sz="2400" dirty="0">
                <a:latin typeface="Arial" panose="020B0604020202020204" pitchFamily="34" charset="0"/>
                <a:ea typeface="Verdana" pitchFamily="34" charset="0"/>
                <a:cs typeface="Arial" panose="020B0604020202020204" pitchFamily="34" charset="0"/>
              </a:rPr>
              <a:t>The formula is</a:t>
            </a:r>
          </a:p>
          <a:p>
            <a:pPr marL="1200150" lvl="1" indent="-457200">
              <a:spcBef>
                <a:spcPct val="0"/>
              </a:spcBef>
              <a:buFont typeface="Arial" panose="020B0604020202020204" pitchFamily="34" charset="0"/>
              <a:buChar char="•"/>
            </a:pPr>
            <a:r>
              <a:rPr lang="en-US" sz="2400" dirty="0">
                <a:latin typeface="Arial" panose="020B0604020202020204" pitchFamily="34" charset="0"/>
                <a:cs typeface="Arial" panose="020B0604020202020204" pitchFamily="34" charset="0"/>
              </a:rPr>
              <a:t>Cumulative total program instructional hours successfully completed (Field18)</a:t>
            </a:r>
          </a:p>
          <a:p>
            <a:pPr marL="1200150" lvl="1" indent="-457200">
              <a:spcBef>
                <a:spcPct val="0"/>
              </a:spcBef>
              <a:buFont typeface="Arial" panose="020B0604020202020204" pitchFamily="34" charset="0"/>
              <a:buChar char="•"/>
            </a:pPr>
            <a:r>
              <a:rPr lang="en-US" sz="2400" dirty="0">
                <a:latin typeface="Arial" panose="020B0604020202020204" pitchFamily="34" charset="0"/>
                <a:cs typeface="Arial" panose="020B0604020202020204" pitchFamily="34" charset="0"/>
              </a:rPr>
              <a:t>Divided by</a:t>
            </a:r>
          </a:p>
          <a:p>
            <a:pPr marL="1200150" lvl="1" indent="-457200">
              <a:spcBef>
                <a:spcPct val="0"/>
              </a:spcBef>
              <a:buFont typeface="Arial" panose="020B0604020202020204" pitchFamily="34" charset="0"/>
              <a:buChar char="•"/>
            </a:pPr>
            <a:r>
              <a:rPr lang="en-US" sz="2400" dirty="0">
                <a:latin typeface="Arial" panose="020B0604020202020204" pitchFamily="34" charset="0"/>
                <a:cs typeface="Arial" panose="020B0604020202020204" pitchFamily="34" charset="0"/>
              </a:rPr>
              <a:t>Total technical hours for the entire secondary program as approved in the Career and Technical Education Information System (CATS) scope and sequence</a:t>
            </a:r>
          </a:p>
          <a:p>
            <a:pPr marL="1200150" lvl="1" indent="-457200">
              <a:spcBef>
                <a:spcPct val="0"/>
              </a:spcBef>
              <a:buFont typeface="Arial" panose="020B0604020202020204" pitchFamily="34" charset="0"/>
              <a:buChar char="•"/>
            </a:pPr>
            <a:r>
              <a:rPr lang="en-US" sz="2400" dirty="0">
                <a:latin typeface="Arial" panose="020B0604020202020204" pitchFamily="34" charset="0"/>
                <a:cs typeface="Arial" panose="020B0604020202020204" pitchFamily="34" charset="0"/>
              </a:rPr>
              <a:t>Times 100</a:t>
            </a:r>
            <a:endParaRPr lang="en-US" altLang="en-US" sz="2400" dirty="0">
              <a:latin typeface="Arial" panose="020B0604020202020204" pitchFamily="34" charset="0"/>
              <a:ea typeface="Verdana" pitchFamily="34" charset="0"/>
              <a:cs typeface="Arial" panose="020B0604020202020204" pitchFamily="34" charset="0"/>
            </a:endParaRPr>
          </a:p>
        </p:txBody>
      </p:sp>
    </p:spTree>
    <p:extLst>
      <p:ext uri="{BB962C8B-B14F-4D97-AF65-F5344CB8AC3E}">
        <p14:creationId xmlns:p14="http://schemas.microsoft.com/office/powerpoint/2010/main" val="14690903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780F056-B31B-D7D8-CBF6-5044333C0FBF}"/>
              </a:ext>
            </a:extLst>
          </p:cNvPr>
          <p:cNvSpPr>
            <a:spLocks noGrp="1"/>
          </p:cNvSpPr>
          <p:nvPr>
            <p:ph type="title"/>
          </p:nvPr>
        </p:nvSpPr>
        <p:spPr>
          <a:xfrm>
            <a:off x="179798" y="6364"/>
            <a:ext cx="10515600" cy="1325563"/>
          </a:xfrm>
        </p:spPr>
        <p:txBody>
          <a:bodyPr/>
          <a:lstStyle/>
          <a:p>
            <a:r>
              <a:rPr lang="en-US" b="1" dirty="0"/>
              <a:t>Calculation Example 1</a:t>
            </a:r>
          </a:p>
        </p:txBody>
      </p:sp>
      <p:sp>
        <p:nvSpPr>
          <p:cNvPr id="23557" name="TextBox 4"/>
          <p:cNvSpPr txBox="1">
            <a:spLocks noChangeArrowheads="1"/>
          </p:cNvSpPr>
          <p:nvPr/>
        </p:nvSpPr>
        <p:spPr bwMode="auto">
          <a:xfrm>
            <a:off x="427233" y="1447801"/>
            <a:ext cx="11521611"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342900" indent="-342900">
              <a:spcBef>
                <a:spcPct val="0"/>
              </a:spcBef>
            </a:pPr>
            <a:r>
              <a:rPr lang="en-US" altLang="en-US" sz="2400" b="1" dirty="0">
                <a:latin typeface="Arial" panose="020B0604020202020204" pitchFamily="34" charset="0"/>
                <a:ea typeface="Verdana" pitchFamily="34" charset="0"/>
                <a:cs typeface="Arial" panose="020B0604020202020204" pitchFamily="34" charset="0"/>
              </a:rPr>
              <a:t>Number of Program Hours Successfully Completed (Field 18) AND Percent of Program Completed (Field 19)</a:t>
            </a:r>
            <a:endParaRPr lang="en-US" altLang="en-US" sz="2400" dirty="0">
              <a:latin typeface="Arial" panose="020B0604020202020204" pitchFamily="34" charset="0"/>
              <a:ea typeface="Verdana" pitchFamily="34" charset="0"/>
              <a:cs typeface="Arial" panose="020B0604020202020204" pitchFamily="34" charset="0"/>
            </a:endParaRPr>
          </a:p>
          <a:p>
            <a:pPr>
              <a:spcBef>
                <a:spcPct val="0"/>
              </a:spcBef>
              <a:buFontTx/>
              <a:buNone/>
            </a:pPr>
            <a:endParaRPr lang="en-US" altLang="en-US" sz="800" dirty="0">
              <a:latin typeface="Arial" panose="020B0604020202020204" pitchFamily="34" charset="0"/>
              <a:ea typeface="Verdana" pitchFamily="34" charset="0"/>
              <a:cs typeface="Arial" panose="020B0604020202020204" pitchFamily="34" charset="0"/>
            </a:endParaRPr>
          </a:p>
          <a:p>
            <a:pPr>
              <a:spcBef>
                <a:spcPct val="0"/>
              </a:spcBef>
              <a:buFontTx/>
              <a:buNone/>
            </a:pPr>
            <a:r>
              <a:rPr lang="en-US" altLang="en-US" sz="2400" b="1" dirty="0">
                <a:latin typeface="Arial" panose="020B0604020202020204" pitchFamily="34" charset="0"/>
                <a:ea typeface="Verdana" pitchFamily="34" charset="0"/>
                <a:cs typeface="Arial" panose="020B0604020202020204" pitchFamily="34" charset="0"/>
              </a:rPr>
              <a:t>Example – Year One Student</a:t>
            </a:r>
          </a:p>
          <a:p>
            <a:pPr>
              <a:spcBef>
                <a:spcPct val="0"/>
              </a:spcBef>
              <a:buFontTx/>
              <a:buNone/>
            </a:pPr>
            <a:endParaRPr lang="en-US" altLang="en-US" sz="2000" b="1" dirty="0">
              <a:latin typeface="Arial" panose="020B0604020202020204" pitchFamily="34" charset="0"/>
              <a:ea typeface="Verdana" pitchFamily="34" charset="0"/>
              <a:cs typeface="Arial" panose="020B0604020202020204" pitchFamily="34" charset="0"/>
            </a:endParaRPr>
          </a:p>
          <a:p>
            <a:pPr>
              <a:spcBef>
                <a:spcPct val="0"/>
              </a:spcBef>
              <a:buFontTx/>
              <a:buNone/>
            </a:pPr>
            <a:endParaRPr lang="en-US" altLang="en-US" sz="2000" b="1" dirty="0">
              <a:latin typeface="Arial" panose="020B0604020202020204" pitchFamily="34" charset="0"/>
              <a:ea typeface="Verdana" pitchFamily="34" charset="0"/>
              <a:cs typeface="Arial" panose="020B0604020202020204" pitchFamily="34" charset="0"/>
            </a:endParaRPr>
          </a:p>
          <a:p>
            <a:pPr>
              <a:spcBef>
                <a:spcPct val="0"/>
              </a:spcBef>
              <a:buFontTx/>
              <a:buNone/>
            </a:pPr>
            <a:endParaRPr lang="en-US" altLang="en-US" sz="2000" b="1" dirty="0">
              <a:latin typeface="Arial" panose="020B0604020202020204" pitchFamily="34" charset="0"/>
              <a:ea typeface="Verdana" pitchFamily="34" charset="0"/>
              <a:cs typeface="Arial" panose="020B0604020202020204" pitchFamily="34" charset="0"/>
            </a:endParaRPr>
          </a:p>
          <a:p>
            <a:pPr>
              <a:spcBef>
                <a:spcPct val="0"/>
              </a:spcBef>
              <a:buFontTx/>
              <a:buNone/>
            </a:pPr>
            <a:endParaRPr lang="en-US" altLang="en-US" sz="2000" b="1" dirty="0">
              <a:latin typeface="Arial" panose="020B0604020202020204" pitchFamily="34" charset="0"/>
              <a:ea typeface="Verdana" pitchFamily="34" charset="0"/>
              <a:cs typeface="Arial" panose="020B0604020202020204" pitchFamily="34" charset="0"/>
            </a:endParaRPr>
          </a:p>
          <a:p>
            <a:pPr marL="342900" indent="-342900">
              <a:spcBef>
                <a:spcPct val="0"/>
              </a:spcBef>
            </a:pPr>
            <a:r>
              <a:rPr lang="en-US" altLang="en-US" sz="2400" dirty="0">
                <a:latin typeface="Arial" panose="020B0604020202020204" pitchFamily="34" charset="0"/>
                <a:ea typeface="Verdana" pitchFamily="34" charset="0"/>
                <a:cs typeface="Arial" panose="020B0604020202020204" pitchFamily="34" charset="0"/>
              </a:rPr>
              <a:t>Student may earn up to 312 hours or 28% during their first year of the program.</a:t>
            </a:r>
          </a:p>
          <a:p>
            <a:pPr marL="1085850" lvl="1" indent="-342900">
              <a:spcBef>
                <a:spcPct val="0"/>
              </a:spcBef>
            </a:pPr>
            <a:r>
              <a:rPr lang="en-US" altLang="en-US" sz="1800" dirty="0">
                <a:latin typeface="Arial" panose="020B0604020202020204" pitchFamily="34" charset="0"/>
                <a:ea typeface="Verdana" pitchFamily="34" charset="0"/>
                <a:cs typeface="Arial" panose="020B0604020202020204" pitchFamily="34" charset="0"/>
              </a:rPr>
              <a:t>312 divided by 4 Quarters = 78 hours/quarter</a:t>
            </a:r>
          </a:p>
          <a:p>
            <a:pPr marL="1085850" lvl="1" indent="-342900">
              <a:spcBef>
                <a:spcPct val="0"/>
              </a:spcBef>
            </a:pPr>
            <a:r>
              <a:rPr lang="en-US" altLang="en-US" sz="1800" dirty="0">
                <a:latin typeface="Arial" panose="020B0604020202020204" pitchFamily="34" charset="0"/>
                <a:ea typeface="Verdana" pitchFamily="34" charset="0"/>
                <a:cs typeface="Arial" panose="020B0604020202020204" pitchFamily="34" charset="0"/>
              </a:rPr>
              <a:t>312 divided by 3 Trimesters = 104 hours/trimester</a:t>
            </a:r>
          </a:p>
          <a:p>
            <a:pPr marL="1085850" lvl="1" indent="-342900">
              <a:spcBef>
                <a:spcPct val="0"/>
              </a:spcBef>
            </a:pPr>
            <a:r>
              <a:rPr lang="en-US" altLang="en-US" sz="1800" dirty="0">
                <a:latin typeface="Arial" panose="020B0604020202020204" pitchFamily="34" charset="0"/>
                <a:ea typeface="Verdana" pitchFamily="34" charset="0"/>
                <a:cs typeface="Arial" panose="020B0604020202020204" pitchFamily="34" charset="0"/>
              </a:rPr>
              <a:t>312 divided by 2 Semesters = 156 hours/semester</a:t>
            </a:r>
          </a:p>
          <a:p>
            <a:pPr marL="1085850" lvl="1" indent="-342900">
              <a:spcBef>
                <a:spcPct val="0"/>
              </a:spcBef>
              <a:buFont typeface="+mj-lt"/>
              <a:buAutoNum type="arabicPeriod"/>
            </a:pPr>
            <a:endParaRPr lang="en-US" altLang="en-US" sz="1800" b="1" dirty="0">
              <a:latin typeface="Arial" panose="020B0604020202020204" pitchFamily="34" charset="0"/>
              <a:ea typeface="Verdana" pitchFamily="34" charset="0"/>
              <a:cs typeface="Arial" panose="020B0604020202020204" pitchFamily="34" charset="0"/>
            </a:endParaRPr>
          </a:p>
          <a:p>
            <a:pPr marL="1085850" lvl="1" indent="-342900">
              <a:spcBef>
                <a:spcPct val="0"/>
              </a:spcBef>
              <a:buFont typeface="+mj-lt"/>
              <a:buAutoNum type="arabicPeriod"/>
            </a:pPr>
            <a:endParaRPr lang="en-US" altLang="en-US" sz="2000" b="1" dirty="0">
              <a:latin typeface="Arial" panose="020B0604020202020204" pitchFamily="34" charset="0"/>
              <a:ea typeface="Verdana" pitchFamily="34" charset="0"/>
              <a:cs typeface="Arial" panose="020B0604020202020204" pitchFamily="34" charset="0"/>
            </a:endParaRPr>
          </a:p>
          <a:p>
            <a:pPr>
              <a:spcBef>
                <a:spcPct val="0"/>
              </a:spcBef>
              <a:buFontTx/>
              <a:buNone/>
            </a:pPr>
            <a:endParaRPr lang="en-US" altLang="en-US" sz="2000" b="1" dirty="0">
              <a:latin typeface="Arial" panose="020B0604020202020204" pitchFamily="34" charset="0"/>
              <a:ea typeface="Verdana" pitchFamily="34" charset="0"/>
              <a:cs typeface="Arial" panose="020B0604020202020204" pitchFamily="34" charset="0"/>
            </a:endParaRPr>
          </a:p>
          <a:p>
            <a:pPr marL="457200" indent="-457200">
              <a:spcBef>
                <a:spcPct val="0"/>
              </a:spcBef>
            </a:pPr>
            <a:r>
              <a:rPr lang="en-US" altLang="en-US" sz="2800" b="1" dirty="0">
                <a:ea typeface="Verdana" pitchFamily="34" charset="0"/>
                <a:cs typeface="Verdana" pitchFamily="34" charset="0"/>
              </a:rPr>
              <a:t>Year One </a:t>
            </a:r>
            <a:r>
              <a:rPr lang="en-US" altLang="en-US" sz="2800" b="1" dirty="0">
                <a:latin typeface="Arial" panose="020B0604020202020204" pitchFamily="34" charset="0"/>
                <a:ea typeface="Verdana" pitchFamily="34" charset="0"/>
                <a:cs typeface="Arial" panose="020B0604020202020204" pitchFamily="34" charset="0"/>
              </a:rPr>
              <a:t>Field 18 = 156.00			Field 19 = 14.21</a:t>
            </a:r>
          </a:p>
          <a:p>
            <a:pPr>
              <a:spcBef>
                <a:spcPct val="0"/>
              </a:spcBef>
              <a:buFontTx/>
              <a:buNone/>
            </a:pPr>
            <a:endParaRPr lang="en-US" altLang="en-US" sz="2000" b="1" dirty="0">
              <a:latin typeface="Arial" panose="020B0604020202020204" pitchFamily="34" charset="0"/>
              <a:ea typeface="Verdana" pitchFamily="34" charset="0"/>
              <a:cs typeface="Arial" panose="020B0604020202020204" pitchFamily="34" charset="0"/>
            </a:endParaRPr>
          </a:p>
          <a:p>
            <a:pPr>
              <a:spcBef>
                <a:spcPct val="0"/>
              </a:spcBef>
              <a:buFontTx/>
              <a:buNone/>
            </a:pPr>
            <a:endParaRPr lang="en-US" altLang="en-US" sz="800" dirty="0">
              <a:latin typeface="Arial" panose="020B0604020202020204" pitchFamily="34" charset="0"/>
              <a:ea typeface="Verdana" pitchFamily="34" charset="0"/>
              <a:cs typeface="Arial" panose="020B0604020202020204" pitchFamily="34" charset="0"/>
            </a:endParaRPr>
          </a:p>
          <a:p>
            <a:pPr>
              <a:spcBef>
                <a:spcPct val="0"/>
              </a:spcBef>
              <a:buSzPct val="110000"/>
              <a:buFontTx/>
              <a:buNone/>
            </a:pPr>
            <a:endParaRPr lang="en-US" altLang="en-US" sz="800" dirty="0">
              <a:ea typeface="Verdana" pitchFamily="34" charset="0"/>
              <a:cs typeface="Verdana" pitchFamily="34" charset="0"/>
            </a:endParaRPr>
          </a:p>
        </p:txBody>
      </p:sp>
      <p:grpSp>
        <p:nvGrpSpPr>
          <p:cNvPr id="13" name="Group 12" descr="This graphic shows an example of a three year PDE approved CTE program and the courses and hours associated with each grade level.  There is a red box highlighting the course name and hours for the first year of the program. There is a second red box highlighting the total hours for the program.">
            <a:extLst>
              <a:ext uri="{FF2B5EF4-FFF2-40B4-BE49-F238E27FC236}">
                <a16:creationId xmlns:a16="http://schemas.microsoft.com/office/drawing/2014/main" id="{A8B948FF-3E63-B277-F2FE-A9AD00E6405F}"/>
              </a:ext>
            </a:extLst>
          </p:cNvPr>
          <p:cNvGrpSpPr/>
          <p:nvPr/>
        </p:nvGrpSpPr>
        <p:grpSpPr>
          <a:xfrm>
            <a:off x="1628193" y="2726047"/>
            <a:ext cx="9067205" cy="1191229"/>
            <a:chOff x="1143000" y="2569429"/>
            <a:chExt cx="6858000" cy="783372"/>
          </a:xfrm>
        </p:grpSpPr>
        <p:pic>
          <p:nvPicPr>
            <p:cNvPr id="14" name="Picture 13">
              <a:extLst>
                <a:ext uri="{FF2B5EF4-FFF2-40B4-BE49-F238E27FC236}">
                  <a16:creationId xmlns:a16="http://schemas.microsoft.com/office/drawing/2014/main" id="{91755F39-FEC4-EF54-8ABE-639AAF3751FF}"/>
                </a:ext>
              </a:extLst>
            </p:cNvPr>
            <p:cNvPicPr>
              <a:picLocks noChangeAspect="1"/>
            </p:cNvPicPr>
            <p:nvPr/>
          </p:nvPicPr>
          <p:blipFill rotWithShape="1">
            <a:blip r:embed="rId3"/>
            <a:srcRect t="50909" b="22267"/>
            <a:stretch/>
          </p:blipFill>
          <p:spPr>
            <a:xfrm>
              <a:off x="1143000" y="2590801"/>
              <a:ext cx="6858000" cy="762000"/>
            </a:xfrm>
            <a:prstGeom prst="rect">
              <a:avLst/>
            </a:prstGeom>
          </p:spPr>
        </p:pic>
        <p:sp>
          <p:nvSpPr>
            <p:cNvPr id="15" name="Rectangle 14">
              <a:extLst>
                <a:ext uri="{FF2B5EF4-FFF2-40B4-BE49-F238E27FC236}">
                  <a16:creationId xmlns:a16="http://schemas.microsoft.com/office/drawing/2014/main" id="{5435DA0A-BAE1-CE1F-6259-C019DA7DAC44}"/>
                </a:ext>
              </a:extLst>
            </p:cNvPr>
            <p:cNvSpPr/>
            <p:nvPr/>
          </p:nvSpPr>
          <p:spPr>
            <a:xfrm>
              <a:off x="3228393" y="2578978"/>
              <a:ext cx="1219200" cy="69762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CC725C3-30E3-DAB6-CA80-D1132B664D06}"/>
                </a:ext>
              </a:extLst>
            </p:cNvPr>
            <p:cNvSpPr/>
            <p:nvPr/>
          </p:nvSpPr>
          <p:spPr>
            <a:xfrm>
              <a:off x="1447800" y="2569429"/>
              <a:ext cx="533400" cy="69762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8" name="Table 7">
            <a:extLst>
              <a:ext uri="{FF2B5EF4-FFF2-40B4-BE49-F238E27FC236}">
                <a16:creationId xmlns:a16="http://schemas.microsoft.com/office/drawing/2014/main" id="{2AB1AA7C-CC42-DF0D-6F08-5AA8CD56B65E}"/>
              </a:ext>
            </a:extLst>
          </p:cNvPr>
          <p:cNvGraphicFramePr>
            <a:graphicFrameLocks noGrp="1"/>
          </p:cNvGraphicFramePr>
          <p:nvPr>
            <p:extLst>
              <p:ext uri="{D42A27DB-BD31-4B8C-83A1-F6EECF244321}">
                <p14:modId xmlns:p14="http://schemas.microsoft.com/office/powerpoint/2010/main" val="1133459118"/>
              </p:ext>
            </p:extLst>
          </p:nvPr>
        </p:nvGraphicFramePr>
        <p:xfrm>
          <a:off x="1628193" y="5228021"/>
          <a:ext cx="8686800" cy="654558"/>
        </p:xfrm>
        <a:graphic>
          <a:graphicData uri="http://schemas.openxmlformats.org/drawingml/2006/table">
            <a:tbl>
              <a:tblPr firstRow="1" firstCol="1" bandRow="1"/>
              <a:tblGrid>
                <a:gridCol w="2173166">
                  <a:extLst>
                    <a:ext uri="{9D8B030D-6E8A-4147-A177-3AD203B41FA5}">
                      <a16:colId xmlns:a16="http://schemas.microsoft.com/office/drawing/2014/main" val="658971881"/>
                    </a:ext>
                  </a:extLst>
                </a:gridCol>
                <a:gridCol w="2173166">
                  <a:extLst>
                    <a:ext uri="{9D8B030D-6E8A-4147-A177-3AD203B41FA5}">
                      <a16:colId xmlns:a16="http://schemas.microsoft.com/office/drawing/2014/main" val="3365411968"/>
                    </a:ext>
                  </a:extLst>
                </a:gridCol>
                <a:gridCol w="2170234">
                  <a:extLst>
                    <a:ext uri="{9D8B030D-6E8A-4147-A177-3AD203B41FA5}">
                      <a16:colId xmlns:a16="http://schemas.microsoft.com/office/drawing/2014/main" val="1820963706"/>
                    </a:ext>
                  </a:extLst>
                </a:gridCol>
                <a:gridCol w="2170234">
                  <a:extLst>
                    <a:ext uri="{9D8B030D-6E8A-4147-A177-3AD203B41FA5}">
                      <a16:colId xmlns:a16="http://schemas.microsoft.com/office/drawing/2014/main" val="3932054487"/>
                    </a:ext>
                  </a:extLst>
                </a:gridCol>
              </a:tblGrid>
              <a:tr h="0">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37999292"/>
                  </a:ext>
                </a:extLst>
              </a:tr>
              <a:tr h="0">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Passed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Failed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Passed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Failed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81701846"/>
                  </a:ext>
                </a:extLst>
              </a:tr>
              <a:tr h="0">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78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0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78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0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03060524"/>
                  </a:ext>
                </a:extLst>
              </a:tr>
            </a:tbl>
          </a:graphicData>
        </a:graphic>
      </p:graphicFrame>
    </p:spTree>
    <p:extLst>
      <p:ext uri="{BB962C8B-B14F-4D97-AF65-F5344CB8AC3E}">
        <p14:creationId xmlns:p14="http://schemas.microsoft.com/office/powerpoint/2010/main" val="37459622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5D725680-E380-BF7A-4116-42483D40C0A5}"/>
              </a:ext>
            </a:extLst>
          </p:cNvPr>
          <p:cNvSpPr>
            <a:spLocks noGrp="1"/>
          </p:cNvSpPr>
          <p:nvPr>
            <p:ph type="title"/>
          </p:nvPr>
        </p:nvSpPr>
        <p:spPr>
          <a:xfrm>
            <a:off x="282540" y="0"/>
            <a:ext cx="10515600" cy="1325563"/>
          </a:xfrm>
        </p:spPr>
        <p:txBody>
          <a:bodyPr/>
          <a:lstStyle/>
          <a:p>
            <a:r>
              <a:rPr lang="en-US" b="1" dirty="0"/>
              <a:t>Calculation Example 2</a:t>
            </a:r>
          </a:p>
        </p:txBody>
      </p:sp>
      <p:sp>
        <p:nvSpPr>
          <p:cNvPr id="23557" name="TextBox 4"/>
          <p:cNvSpPr txBox="1">
            <a:spLocks noChangeArrowheads="1"/>
          </p:cNvSpPr>
          <p:nvPr/>
        </p:nvSpPr>
        <p:spPr bwMode="auto">
          <a:xfrm>
            <a:off x="282540" y="1136798"/>
            <a:ext cx="11626920" cy="6060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342900" indent="-342900">
              <a:spcBef>
                <a:spcPct val="0"/>
              </a:spcBef>
            </a:pPr>
            <a:r>
              <a:rPr lang="en-US" altLang="en-US" sz="2000" b="1" dirty="0">
                <a:latin typeface="Arial" panose="020B0604020202020204" pitchFamily="34" charset="0"/>
                <a:ea typeface="Verdana" pitchFamily="34" charset="0"/>
                <a:cs typeface="Arial" panose="020B0604020202020204" pitchFamily="34" charset="0"/>
              </a:rPr>
              <a:t>Number of Program Hours Successfully Completed (Field 18) AND Percent of Program Completed (Field 19)</a:t>
            </a:r>
            <a:endParaRPr lang="en-US" altLang="en-US" sz="2000" dirty="0">
              <a:latin typeface="Arial" panose="020B0604020202020204" pitchFamily="34" charset="0"/>
              <a:ea typeface="Verdana" pitchFamily="34" charset="0"/>
              <a:cs typeface="Arial" panose="020B0604020202020204" pitchFamily="34" charset="0"/>
            </a:endParaRPr>
          </a:p>
          <a:p>
            <a:pPr marL="342900" indent="-342900">
              <a:spcBef>
                <a:spcPct val="0"/>
              </a:spcBef>
            </a:pPr>
            <a:endParaRPr lang="en-US" altLang="en-US" sz="700" dirty="0">
              <a:latin typeface="Arial" panose="020B0604020202020204" pitchFamily="34" charset="0"/>
              <a:ea typeface="Verdana" pitchFamily="34" charset="0"/>
              <a:cs typeface="Arial" panose="020B0604020202020204" pitchFamily="34" charset="0"/>
            </a:endParaRPr>
          </a:p>
          <a:p>
            <a:pPr>
              <a:spcBef>
                <a:spcPct val="0"/>
              </a:spcBef>
              <a:buFontTx/>
              <a:buNone/>
            </a:pPr>
            <a:r>
              <a:rPr lang="en-US" altLang="en-US" sz="2000" b="1" dirty="0">
                <a:latin typeface="Arial" panose="020B0604020202020204" pitchFamily="34" charset="0"/>
                <a:ea typeface="Verdana" pitchFamily="34" charset="0"/>
                <a:cs typeface="Arial" panose="020B0604020202020204" pitchFamily="34" charset="0"/>
              </a:rPr>
              <a:t>Example – Year Two Student</a:t>
            </a:r>
          </a:p>
          <a:p>
            <a:pPr>
              <a:spcBef>
                <a:spcPct val="0"/>
              </a:spcBef>
              <a:buFontTx/>
              <a:buNone/>
            </a:pPr>
            <a:endParaRPr lang="en-US" altLang="en-US" sz="2000" b="1" dirty="0">
              <a:ea typeface="Verdana" pitchFamily="34" charset="0"/>
              <a:cs typeface="Verdana" pitchFamily="34" charset="0"/>
            </a:endParaRPr>
          </a:p>
          <a:p>
            <a:pPr>
              <a:spcBef>
                <a:spcPct val="0"/>
              </a:spcBef>
              <a:buFontTx/>
              <a:buNone/>
            </a:pPr>
            <a:endParaRPr lang="en-US" altLang="en-US" sz="1000" b="1" dirty="0">
              <a:ea typeface="Verdana" pitchFamily="34" charset="0"/>
              <a:cs typeface="Verdana" pitchFamily="34" charset="0"/>
            </a:endParaRPr>
          </a:p>
          <a:p>
            <a:pPr>
              <a:spcBef>
                <a:spcPct val="0"/>
              </a:spcBef>
              <a:buFontTx/>
              <a:buNone/>
            </a:pPr>
            <a:endParaRPr lang="en-US" altLang="en-US" sz="2000" b="1" dirty="0">
              <a:ea typeface="Verdana" pitchFamily="34" charset="0"/>
              <a:cs typeface="Verdana" pitchFamily="34" charset="0"/>
            </a:endParaRPr>
          </a:p>
          <a:p>
            <a:pPr>
              <a:spcBef>
                <a:spcPct val="0"/>
              </a:spcBef>
              <a:buFontTx/>
              <a:buNone/>
            </a:pPr>
            <a:endParaRPr lang="en-US" altLang="en-US" sz="2000" b="1" dirty="0">
              <a:ea typeface="Verdana" pitchFamily="34" charset="0"/>
              <a:cs typeface="Verdana" pitchFamily="34" charset="0"/>
            </a:endParaRPr>
          </a:p>
          <a:p>
            <a:pPr marL="342900" indent="-342900">
              <a:spcBef>
                <a:spcPct val="0"/>
              </a:spcBef>
            </a:pPr>
            <a:r>
              <a:rPr lang="en-US" altLang="en-US" sz="2400" dirty="0">
                <a:ea typeface="Verdana" pitchFamily="34" charset="0"/>
                <a:cs typeface="Verdana" pitchFamily="34" charset="0"/>
              </a:rPr>
              <a:t>Student may earn up to 312 hours or 28% during their first year of the program AND 312 hours or 28% their second year</a:t>
            </a:r>
          </a:p>
          <a:p>
            <a:pPr marL="1085850" lvl="1" indent="-342900">
              <a:spcBef>
                <a:spcPct val="0"/>
              </a:spcBef>
            </a:pPr>
            <a:r>
              <a:rPr lang="en-US" altLang="en-US" sz="1800" dirty="0">
                <a:latin typeface="Arial" panose="020B0604020202020204" pitchFamily="34" charset="0"/>
                <a:ea typeface="Verdana" pitchFamily="34" charset="0"/>
                <a:cs typeface="Arial" panose="020B0604020202020204" pitchFamily="34" charset="0"/>
              </a:rPr>
              <a:t>312 divided by 4 Quarters = 78 hours/quarter</a:t>
            </a:r>
          </a:p>
          <a:p>
            <a:pPr marL="1085850" lvl="1" indent="-342900">
              <a:spcBef>
                <a:spcPct val="0"/>
              </a:spcBef>
            </a:pPr>
            <a:r>
              <a:rPr lang="en-US" altLang="en-US" sz="1800" dirty="0">
                <a:latin typeface="Arial" panose="020B0604020202020204" pitchFamily="34" charset="0"/>
                <a:ea typeface="Verdana" pitchFamily="34" charset="0"/>
                <a:cs typeface="Arial" panose="020B0604020202020204" pitchFamily="34" charset="0"/>
              </a:rPr>
              <a:t>312 divided by 3 Trimesters = 104 hours/trimester</a:t>
            </a:r>
          </a:p>
          <a:p>
            <a:pPr marL="1085850" lvl="1" indent="-342900">
              <a:spcBef>
                <a:spcPct val="0"/>
              </a:spcBef>
            </a:pPr>
            <a:r>
              <a:rPr lang="en-US" altLang="en-US" sz="1800" dirty="0">
                <a:latin typeface="Arial" panose="020B0604020202020204" pitchFamily="34" charset="0"/>
                <a:ea typeface="Verdana" pitchFamily="34" charset="0"/>
                <a:cs typeface="Arial" panose="020B0604020202020204" pitchFamily="34" charset="0"/>
              </a:rPr>
              <a:t>312 divided by 2 Semesters = 156 hours/semester</a:t>
            </a:r>
          </a:p>
          <a:p>
            <a:pPr marL="1085850" lvl="1" indent="-342900">
              <a:spcBef>
                <a:spcPct val="0"/>
              </a:spcBef>
            </a:pPr>
            <a:endParaRPr lang="en-US" altLang="en-US" sz="2000" dirty="0">
              <a:ea typeface="Verdana" pitchFamily="34" charset="0"/>
              <a:cs typeface="Verdana" pitchFamily="34" charset="0"/>
            </a:endParaRPr>
          </a:p>
          <a:p>
            <a:pPr>
              <a:spcBef>
                <a:spcPct val="0"/>
              </a:spcBef>
              <a:buFontTx/>
              <a:buNone/>
            </a:pPr>
            <a:endParaRPr lang="en-US" altLang="en-US" sz="1600" b="1" dirty="0">
              <a:ea typeface="Verdana" pitchFamily="34" charset="0"/>
              <a:cs typeface="Verdana" pitchFamily="34" charset="0"/>
            </a:endParaRPr>
          </a:p>
          <a:p>
            <a:pPr>
              <a:spcBef>
                <a:spcPct val="0"/>
              </a:spcBef>
              <a:buFontTx/>
              <a:buNone/>
            </a:pPr>
            <a:endParaRPr lang="en-US" altLang="en-US" sz="2000" b="1" dirty="0">
              <a:ea typeface="Verdana" pitchFamily="34" charset="0"/>
              <a:cs typeface="Verdana" pitchFamily="34" charset="0"/>
            </a:endParaRPr>
          </a:p>
          <a:p>
            <a:pPr marL="342900" indent="-342900">
              <a:spcBef>
                <a:spcPct val="0"/>
              </a:spcBef>
            </a:pPr>
            <a:endParaRPr lang="en-US" altLang="en-US" sz="2000" b="1" dirty="0">
              <a:ea typeface="Verdana" pitchFamily="34" charset="0"/>
              <a:cs typeface="Verdana" pitchFamily="34" charset="0"/>
            </a:endParaRPr>
          </a:p>
          <a:p>
            <a:pPr marL="342900" indent="-342900">
              <a:spcBef>
                <a:spcPct val="0"/>
              </a:spcBef>
            </a:pPr>
            <a:endParaRPr lang="en-US" altLang="en-US" sz="2000" b="1" dirty="0">
              <a:ea typeface="Verdana" pitchFamily="34" charset="0"/>
              <a:cs typeface="Verdana" pitchFamily="34" charset="0"/>
            </a:endParaRPr>
          </a:p>
          <a:p>
            <a:pPr marL="342900" indent="-342900">
              <a:spcBef>
                <a:spcPct val="0"/>
              </a:spcBef>
            </a:pPr>
            <a:r>
              <a:rPr lang="en-US" altLang="en-US" sz="2400" b="1" dirty="0">
                <a:ea typeface="Verdana" pitchFamily="34" charset="0"/>
                <a:cs typeface="Verdana" pitchFamily="34" charset="0"/>
              </a:rPr>
              <a:t>Year One  + Year Two Field 18 = 468.00		Field 19 = 42.62</a:t>
            </a:r>
            <a:endParaRPr lang="en-US" sz="2400" dirty="0"/>
          </a:p>
          <a:p>
            <a:pPr marL="342900" indent="-342900">
              <a:spcBef>
                <a:spcPct val="0"/>
              </a:spcBef>
            </a:pPr>
            <a:endParaRPr lang="en-US" altLang="en-US" sz="2400" b="1" dirty="0">
              <a:ea typeface="Verdana" pitchFamily="34" charset="0"/>
              <a:cs typeface="Verdana" pitchFamily="34" charset="0"/>
            </a:endParaRPr>
          </a:p>
        </p:txBody>
      </p:sp>
      <p:grpSp>
        <p:nvGrpSpPr>
          <p:cNvPr id="14" name="Group 13" descr="This graphic shows an example of a three year PDE approved CTE program and the courses and hours associated with each grade level.  There is a red box highlighting the total program hours. There is a blue box highlighting the course name and hours for the first year of the program. There is a green box highlighting the course name and hours for the 2nd year of the program.">
            <a:extLst>
              <a:ext uri="{FF2B5EF4-FFF2-40B4-BE49-F238E27FC236}">
                <a16:creationId xmlns:a16="http://schemas.microsoft.com/office/drawing/2014/main" id="{FF1834BE-A867-E9C6-F633-CD0D541891ED}"/>
              </a:ext>
            </a:extLst>
          </p:cNvPr>
          <p:cNvGrpSpPr/>
          <p:nvPr/>
        </p:nvGrpSpPr>
        <p:grpSpPr>
          <a:xfrm>
            <a:off x="1186237" y="2185896"/>
            <a:ext cx="9819526" cy="1099266"/>
            <a:chOff x="1143000" y="1905000"/>
            <a:chExt cx="6858000" cy="773823"/>
          </a:xfrm>
        </p:grpSpPr>
        <p:pic>
          <p:nvPicPr>
            <p:cNvPr id="15" name="Picture 14">
              <a:extLst>
                <a:ext uri="{FF2B5EF4-FFF2-40B4-BE49-F238E27FC236}">
                  <a16:creationId xmlns:a16="http://schemas.microsoft.com/office/drawing/2014/main" id="{90ED544C-BF9B-8F95-A12A-0C6CF5941592}"/>
                </a:ext>
              </a:extLst>
            </p:cNvPr>
            <p:cNvPicPr>
              <a:picLocks noChangeAspect="1"/>
            </p:cNvPicPr>
            <p:nvPr/>
          </p:nvPicPr>
          <p:blipFill rotWithShape="1">
            <a:blip r:embed="rId3"/>
            <a:srcRect t="50909" b="22267"/>
            <a:stretch/>
          </p:blipFill>
          <p:spPr>
            <a:xfrm>
              <a:off x="1143000" y="1916823"/>
              <a:ext cx="6858000" cy="762000"/>
            </a:xfrm>
            <a:prstGeom prst="rect">
              <a:avLst/>
            </a:prstGeom>
          </p:spPr>
        </p:pic>
        <p:sp>
          <p:nvSpPr>
            <p:cNvPr id="16" name="Rectangle 15">
              <a:extLst>
                <a:ext uri="{FF2B5EF4-FFF2-40B4-BE49-F238E27FC236}">
                  <a16:creationId xmlns:a16="http://schemas.microsoft.com/office/drawing/2014/main" id="{FEFC4E17-4FE7-2712-E42E-F2A2ED599944}"/>
                </a:ext>
              </a:extLst>
            </p:cNvPr>
            <p:cNvSpPr/>
            <p:nvPr/>
          </p:nvSpPr>
          <p:spPr>
            <a:xfrm>
              <a:off x="3228393" y="1905000"/>
              <a:ext cx="1219200" cy="697622"/>
            </a:xfrm>
            <a:prstGeom prst="rect">
              <a:avLst/>
            </a:prstGeom>
            <a:no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85C4DDC2-D89C-7CA2-EC94-AE04E71FE7DE}"/>
                </a:ext>
              </a:extLst>
            </p:cNvPr>
            <p:cNvSpPr/>
            <p:nvPr/>
          </p:nvSpPr>
          <p:spPr>
            <a:xfrm>
              <a:off x="4495800" y="1905000"/>
              <a:ext cx="1219200" cy="697622"/>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320B9F12-9890-06A2-E8D4-5220240311A2}"/>
                </a:ext>
              </a:extLst>
            </p:cNvPr>
            <p:cNvSpPr/>
            <p:nvPr/>
          </p:nvSpPr>
          <p:spPr>
            <a:xfrm>
              <a:off x="1402530" y="1938039"/>
              <a:ext cx="533400" cy="69762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8" name="Table 7">
            <a:extLst>
              <a:ext uri="{FF2B5EF4-FFF2-40B4-BE49-F238E27FC236}">
                <a16:creationId xmlns:a16="http://schemas.microsoft.com/office/drawing/2014/main" id="{2AB1AA7C-CC42-DF0D-6F08-5AA8CD56B65E}"/>
              </a:ext>
            </a:extLst>
          </p:cNvPr>
          <p:cNvGraphicFramePr>
            <a:graphicFrameLocks noGrp="1"/>
          </p:cNvGraphicFramePr>
          <p:nvPr>
            <p:extLst>
              <p:ext uri="{D42A27DB-BD31-4B8C-83A1-F6EECF244321}">
                <p14:modId xmlns:p14="http://schemas.microsoft.com/office/powerpoint/2010/main" val="691037225"/>
              </p:ext>
            </p:extLst>
          </p:nvPr>
        </p:nvGraphicFramePr>
        <p:xfrm>
          <a:off x="1752600" y="4927826"/>
          <a:ext cx="8686800" cy="1309116"/>
        </p:xfrm>
        <a:graphic>
          <a:graphicData uri="http://schemas.openxmlformats.org/drawingml/2006/table">
            <a:tbl>
              <a:tblPr firstRow="1" firstCol="1" bandRow="1"/>
              <a:tblGrid>
                <a:gridCol w="2173166">
                  <a:extLst>
                    <a:ext uri="{9D8B030D-6E8A-4147-A177-3AD203B41FA5}">
                      <a16:colId xmlns:a16="http://schemas.microsoft.com/office/drawing/2014/main" val="658971881"/>
                    </a:ext>
                  </a:extLst>
                </a:gridCol>
                <a:gridCol w="2173166">
                  <a:extLst>
                    <a:ext uri="{9D8B030D-6E8A-4147-A177-3AD203B41FA5}">
                      <a16:colId xmlns:a16="http://schemas.microsoft.com/office/drawing/2014/main" val="3365411968"/>
                    </a:ext>
                  </a:extLst>
                </a:gridCol>
                <a:gridCol w="2170234">
                  <a:extLst>
                    <a:ext uri="{9D8B030D-6E8A-4147-A177-3AD203B41FA5}">
                      <a16:colId xmlns:a16="http://schemas.microsoft.com/office/drawing/2014/main" val="1820963706"/>
                    </a:ext>
                  </a:extLst>
                </a:gridCol>
                <a:gridCol w="2170234">
                  <a:extLst>
                    <a:ext uri="{9D8B030D-6E8A-4147-A177-3AD203B41FA5}">
                      <a16:colId xmlns:a16="http://schemas.microsoft.com/office/drawing/2014/main" val="3932054487"/>
                    </a:ext>
                  </a:extLst>
                </a:gridCol>
              </a:tblGrid>
              <a:tr h="0">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1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extLst>
                  <a:ext uri="{0D108BD9-81ED-4DB2-BD59-A6C34878D82A}">
                    <a16:rowId xmlns:a16="http://schemas.microsoft.com/office/drawing/2014/main" val="837999292"/>
                  </a:ext>
                </a:extLst>
              </a:tr>
              <a:tr h="0">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Passed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Failed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Passed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Failed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extLst>
                  <a:ext uri="{0D108BD9-81ED-4DB2-BD59-A6C34878D82A}">
                    <a16:rowId xmlns:a16="http://schemas.microsoft.com/office/drawing/2014/main" val="681701846"/>
                  </a:ext>
                </a:extLst>
              </a:tr>
              <a:tr h="0">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78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0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78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0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alpha val="20000"/>
                      </a:srgbClr>
                    </a:solidFill>
                  </a:tcPr>
                </a:tc>
                <a:extLst>
                  <a:ext uri="{0D108BD9-81ED-4DB2-BD59-A6C34878D82A}">
                    <a16:rowId xmlns:a16="http://schemas.microsoft.com/office/drawing/2014/main" val="3803060524"/>
                  </a:ext>
                </a:extLst>
              </a:tr>
              <a:tr h="0">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1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tc>
                  <a:txBody>
                    <a:bodyPr/>
                    <a:lstStyle/>
                    <a:p>
                      <a:pPr marL="0" marR="0" algn="ctr">
                        <a:lnSpc>
                          <a:spcPct val="107000"/>
                        </a:lnSpc>
                        <a:spcBef>
                          <a:spcPts val="0"/>
                        </a:spcBef>
                        <a:spcAft>
                          <a:spcPts val="0"/>
                        </a:spcAft>
                      </a:pPr>
                      <a:r>
                        <a:rPr lang="en-US" sz="1400" b="1" kern="100" dirty="0">
                          <a:effectLst/>
                          <a:latin typeface="+mn-lt"/>
                          <a:ea typeface="Calibri" panose="020F0502020204030204" pitchFamily="34" charset="0"/>
                          <a:cs typeface="Times New Roman" panose="02020603050405020304" pitchFamily="18" charset="0"/>
                        </a:rPr>
                        <a:t>Quarter 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extLst>
                  <a:ext uri="{0D108BD9-81ED-4DB2-BD59-A6C34878D82A}">
                    <a16:rowId xmlns:a16="http://schemas.microsoft.com/office/drawing/2014/main" val="4096778825"/>
                  </a:ext>
                </a:extLst>
              </a:tr>
              <a:tr h="0">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Passed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Passed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Passed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Passed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extLst>
                  <a:ext uri="{0D108BD9-81ED-4DB2-BD59-A6C34878D82A}">
                    <a16:rowId xmlns:a16="http://schemas.microsoft.com/office/drawing/2014/main" val="4006650665"/>
                  </a:ext>
                </a:extLst>
              </a:tr>
              <a:tr h="0">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78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78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78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tc>
                  <a:txBody>
                    <a:bodyPr/>
                    <a:lstStyle/>
                    <a:p>
                      <a:pPr marL="0" marR="0" algn="ctr">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78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alpha val="20000"/>
                      </a:srgbClr>
                    </a:solidFill>
                  </a:tcPr>
                </a:tc>
                <a:extLst>
                  <a:ext uri="{0D108BD9-81ED-4DB2-BD59-A6C34878D82A}">
                    <a16:rowId xmlns:a16="http://schemas.microsoft.com/office/drawing/2014/main" val="3567278674"/>
                  </a:ext>
                </a:extLst>
              </a:tr>
            </a:tbl>
          </a:graphicData>
        </a:graphic>
      </p:graphicFrame>
    </p:spTree>
    <p:extLst>
      <p:ext uri="{BB962C8B-B14F-4D97-AF65-F5344CB8AC3E}">
        <p14:creationId xmlns:p14="http://schemas.microsoft.com/office/powerpoint/2010/main" val="2598679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Cumulative Postsecondary </a:t>
            </a:r>
            <a:br>
              <a:rPr lang="en-US" b="1" dirty="0"/>
            </a:br>
            <a:r>
              <a:rPr lang="en-US" b="1" dirty="0"/>
              <a:t>Credits Earned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630370"/>
            <a:ext cx="11141467" cy="5205929"/>
          </a:xfrm>
        </p:spPr>
        <p:txBody>
          <a:bodyPr>
            <a:noAutofit/>
          </a:bodyPr>
          <a:lstStyle/>
          <a:p>
            <a:pPr>
              <a:lnSpc>
                <a:spcPct val="100000"/>
              </a:lnSpc>
            </a:pPr>
            <a:r>
              <a:rPr lang="en-US" b="1" dirty="0"/>
              <a:t>Cumulative Postsecondary Credits Earned </a:t>
            </a:r>
            <a:r>
              <a:rPr lang="en-US" dirty="0"/>
              <a:t>(#20)</a:t>
            </a:r>
          </a:p>
          <a:p>
            <a:pPr lvl="1">
              <a:lnSpc>
                <a:spcPct val="100000"/>
              </a:lnSpc>
            </a:pPr>
            <a:r>
              <a:rPr lang="en-US" sz="2800" dirty="0"/>
              <a:t>Report total postsecondary credits earned as a secondary student as documented on an official postsecondary institution transcript</a:t>
            </a:r>
          </a:p>
          <a:p>
            <a:pPr lvl="1">
              <a:lnSpc>
                <a:spcPct val="100000"/>
              </a:lnSpc>
            </a:pPr>
            <a:r>
              <a:rPr lang="en-US" sz="2800" dirty="0"/>
              <a:t>Credits earned through an LEA college/high school credit (dual enrollment) program where the LEA partners with eligible postsecondary institution(s)</a:t>
            </a:r>
          </a:p>
          <a:p>
            <a:pPr lvl="1">
              <a:lnSpc>
                <a:spcPct val="100000"/>
              </a:lnSpc>
            </a:pPr>
            <a:r>
              <a:rPr lang="en-US" sz="2800" dirty="0"/>
              <a:t>Report all appropriate postsecondary credits earned for either technical and/or academic postsecondary coursework earned </a:t>
            </a:r>
            <a:r>
              <a:rPr lang="en-US" sz="2800" b="1" dirty="0"/>
              <a:t>during their CTE program or while enrolled as a CTE student</a:t>
            </a:r>
          </a:p>
          <a:p>
            <a:pPr lvl="1">
              <a:lnSpc>
                <a:spcPct val="100000"/>
              </a:lnSpc>
            </a:pPr>
            <a:r>
              <a:rPr lang="en-US" sz="2800" dirty="0"/>
              <a:t>Check your PIMS course reporting</a:t>
            </a:r>
          </a:p>
          <a:p>
            <a:pPr marL="0" indent="0">
              <a:lnSpc>
                <a:spcPct val="100000"/>
              </a:lnSpc>
              <a:buNone/>
            </a:pPr>
            <a:endParaRPr lang="en-US" dirty="0"/>
          </a:p>
        </p:txBody>
      </p:sp>
    </p:spTree>
    <p:extLst>
      <p:ext uri="{BB962C8B-B14F-4D97-AF65-F5344CB8AC3E}">
        <p14:creationId xmlns:p14="http://schemas.microsoft.com/office/powerpoint/2010/main" val="33326346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0796E-B214-CAE2-FBAF-095A39340A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703D41-164B-B0BC-1DDA-72B326FDD88A}"/>
              </a:ext>
            </a:extLst>
          </p:cNvPr>
          <p:cNvSpPr>
            <a:spLocks noGrp="1"/>
          </p:cNvSpPr>
          <p:nvPr>
            <p:ph type="title"/>
          </p:nvPr>
        </p:nvSpPr>
        <p:spPr>
          <a:xfrm>
            <a:off x="345041" y="169828"/>
            <a:ext cx="10515600" cy="1325563"/>
          </a:xfrm>
        </p:spPr>
        <p:txBody>
          <a:bodyPr/>
          <a:lstStyle/>
          <a:p>
            <a:r>
              <a:rPr lang="en-US" b="1" dirty="0"/>
              <a:t>How to Report Postsecondary </a:t>
            </a:r>
            <a:br>
              <a:rPr lang="en-US" b="1" dirty="0"/>
            </a:br>
            <a:r>
              <a:rPr lang="en-US" b="1" dirty="0"/>
              <a:t>Credits Earned</a:t>
            </a:r>
          </a:p>
        </p:txBody>
      </p:sp>
      <p:sp>
        <p:nvSpPr>
          <p:cNvPr id="3" name="Content Placeholder 2">
            <a:extLst>
              <a:ext uri="{FF2B5EF4-FFF2-40B4-BE49-F238E27FC236}">
                <a16:creationId xmlns:a16="http://schemas.microsoft.com/office/drawing/2014/main" id="{9B1450A8-0403-2DE1-B8F6-A8D79B8D4F4B}"/>
              </a:ext>
            </a:extLst>
          </p:cNvPr>
          <p:cNvSpPr>
            <a:spLocks noGrp="1"/>
          </p:cNvSpPr>
          <p:nvPr>
            <p:ph idx="1"/>
          </p:nvPr>
        </p:nvSpPr>
        <p:spPr>
          <a:xfrm>
            <a:off x="838200" y="1715043"/>
            <a:ext cx="11141467" cy="4973130"/>
          </a:xfrm>
        </p:spPr>
        <p:txBody>
          <a:bodyPr>
            <a:noAutofit/>
          </a:bodyPr>
          <a:lstStyle/>
          <a:p>
            <a:pPr>
              <a:lnSpc>
                <a:spcPct val="100000"/>
              </a:lnSpc>
            </a:pPr>
            <a:r>
              <a:rPr lang="en-US" b="1" dirty="0"/>
              <a:t>Cumulative Postsecondary Credits Earned </a:t>
            </a:r>
            <a:r>
              <a:rPr lang="en-US" dirty="0"/>
              <a:t>(#20)</a:t>
            </a:r>
          </a:p>
          <a:p>
            <a:pPr marL="0" indent="0">
              <a:lnSpc>
                <a:spcPct val="100000"/>
              </a:lnSpc>
              <a:buNone/>
            </a:pPr>
            <a:endParaRPr lang="en-US" dirty="0"/>
          </a:p>
          <a:p>
            <a:pPr marL="0" indent="0">
              <a:lnSpc>
                <a:spcPct val="100000"/>
              </a:lnSpc>
              <a:buNone/>
            </a:pPr>
            <a:endParaRPr lang="en-US" dirty="0"/>
          </a:p>
          <a:p>
            <a:pPr marL="0" indent="0">
              <a:lnSpc>
                <a:spcPct val="100000"/>
              </a:lnSpc>
              <a:buNone/>
            </a:pPr>
            <a:endParaRPr lang="en-US" dirty="0"/>
          </a:p>
          <a:p>
            <a:pPr marL="0" indent="0">
              <a:lnSpc>
                <a:spcPct val="100000"/>
              </a:lnSpc>
              <a:buNone/>
            </a:pPr>
            <a:r>
              <a:rPr lang="en-US" dirty="0">
                <a:solidFill>
                  <a:srgbClr val="FF0000"/>
                </a:solidFill>
              </a:rPr>
              <a:t>Grade 10 – Earned 3 Credits; Do Not Report</a:t>
            </a:r>
          </a:p>
          <a:p>
            <a:pPr marL="0" indent="0">
              <a:lnSpc>
                <a:spcPct val="100000"/>
              </a:lnSpc>
              <a:buNone/>
            </a:pPr>
            <a:r>
              <a:rPr lang="en-US" dirty="0">
                <a:solidFill>
                  <a:schemeClr val="accent6">
                    <a:lumMod val="50000"/>
                  </a:schemeClr>
                </a:solidFill>
              </a:rPr>
              <a:t>Grade 11 – Earned 6 Credits;  Report 6 Credits</a:t>
            </a:r>
          </a:p>
          <a:p>
            <a:pPr marL="0" indent="0">
              <a:lnSpc>
                <a:spcPct val="100000"/>
              </a:lnSpc>
              <a:buNone/>
            </a:pPr>
            <a:r>
              <a:rPr lang="en-US" dirty="0">
                <a:solidFill>
                  <a:schemeClr val="accent6">
                    <a:lumMod val="50000"/>
                  </a:schemeClr>
                </a:solidFill>
              </a:rPr>
              <a:t>Grade 12 – Earned 9 Credits; Report 15 Credits</a:t>
            </a:r>
          </a:p>
          <a:p>
            <a:pPr marL="0" indent="0">
              <a:lnSpc>
                <a:spcPct val="100000"/>
              </a:lnSpc>
              <a:buNone/>
            </a:pPr>
            <a:endParaRPr lang="en-US" dirty="0"/>
          </a:p>
          <a:p>
            <a:pPr marL="0" indent="0" algn="ctr">
              <a:lnSpc>
                <a:spcPct val="100000"/>
              </a:lnSpc>
              <a:buNone/>
            </a:pPr>
            <a:r>
              <a:rPr lang="en-US" dirty="0"/>
              <a:t>Must have Signed 408 Form to be a CTE student!</a:t>
            </a:r>
          </a:p>
        </p:txBody>
      </p:sp>
      <p:pic>
        <p:nvPicPr>
          <p:cNvPr id="7" name="Picture 6" descr="This graphic shows a 2 year CTE program.  Total Hours are 844.  &#10;Grade 11 has 424 hours for Outdoor Power.&#10;Grade 12 has 424 hours for Outdoor Power.&#10;&#10;This graphic helps illustrate when Cumulative Postsecondary Credits Earned should be counted.">
            <a:extLst>
              <a:ext uri="{FF2B5EF4-FFF2-40B4-BE49-F238E27FC236}">
                <a16:creationId xmlns:a16="http://schemas.microsoft.com/office/drawing/2014/main" id="{1E54F81E-0AFD-B80B-4127-D7433FE3338A}"/>
              </a:ext>
            </a:extLst>
          </p:cNvPr>
          <p:cNvPicPr>
            <a:picLocks noChangeAspect="1"/>
          </p:cNvPicPr>
          <p:nvPr/>
        </p:nvPicPr>
        <p:blipFill>
          <a:blip r:embed="rId3"/>
          <a:stretch>
            <a:fillRect/>
          </a:stretch>
        </p:blipFill>
        <p:spPr>
          <a:xfrm>
            <a:off x="717382" y="2365039"/>
            <a:ext cx="9770918" cy="1647423"/>
          </a:xfrm>
          <a:prstGeom prst="rect">
            <a:avLst/>
          </a:prstGeom>
        </p:spPr>
      </p:pic>
    </p:spTree>
    <p:extLst>
      <p:ext uri="{BB962C8B-B14F-4D97-AF65-F5344CB8AC3E}">
        <p14:creationId xmlns:p14="http://schemas.microsoft.com/office/powerpoint/2010/main" val="4658716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158778" y="169828"/>
            <a:ext cx="10515600" cy="1325563"/>
          </a:xfrm>
        </p:spPr>
        <p:txBody>
          <a:bodyPr/>
          <a:lstStyle/>
          <a:p>
            <a:r>
              <a:rPr lang="en-US" b="1" dirty="0"/>
              <a:t>CTE Student Fact – Fields 26</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Pell Grant Indicator </a:t>
            </a:r>
            <a:r>
              <a:rPr lang="en-US" dirty="0"/>
              <a:t>(#26) – </a:t>
            </a:r>
            <a:r>
              <a:rPr lang="en-US" sz="2800" dirty="0"/>
              <a:t>AAP Students Only</a:t>
            </a:r>
          </a:p>
          <a:p>
            <a:pPr lvl="1">
              <a:lnSpc>
                <a:spcPct val="100000"/>
              </a:lnSpc>
            </a:pPr>
            <a:r>
              <a:rPr lang="en-US" sz="2800" dirty="0"/>
              <a:t>May leave blank for secondary students</a:t>
            </a:r>
          </a:p>
          <a:p>
            <a:pPr lvl="1">
              <a:lnSpc>
                <a:spcPct val="100000"/>
              </a:lnSpc>
            </a:pPr>
            <a:endParaRPr lang="en-US" sz="1200" dirty="0"/>
          </a:p>
          <a:p>
            <a:pPr marL="0" indent="0">
              <a:lnSpc>
                <a:spcPct val="100000"/>
              </a:lnSpc>
              <a:buNone/>
            </a:pPr>
            <a:endParaRPr lang="en-US" dirty="0"/>
          </a:p>
        </p:txBody>
      </p:sp>
    </p:spTree>
    <p:extLst>
      <p:ext uri="{BB962C8B-B14F-4D97-AF65-F5344CB8AC3E}">
        <p14:creationId xmlns:p14="http://schemas.microsoft.com/office/powerpoint/2010/main" val="10876867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76618-C854-8502-D1B5-17B7C36418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3EE734-5D46-D9DE-3095-C14659F20A93}"/>
              </a:ext>
            </a:extLst>
          </p:cNvPr>
          <p:cNvSpPr>
            <a:spLocks noGrp="1"/>
          </p:cNvSpPr>
          <p:nvPr>
            <p:ph type="title"/>
          </p:nvPr>
        </p:nvSpPr>
        <p:spPr>
          <a:xfrm>
            <a:off x="158778" y="169828"/>
            <a:ext cx="10515600" cy="1325563"/>
          </a:xfrm>
        </p:spPr>
        <p:txBody>
          <a:bodyPr/>
          <a:lstStyle/>
          <a:p>
            <a:r>
              <a:rPr lang="en-US" b="1" dirty="0"/>
              <a:t>CTE Student Fact – Fields 28</a:t>
            </a:r>
          </a:p>
        </p:txBody>
      </p:sp>
      <p:sp>
        <p:nvSpPr>
          <p:cNvPr id="3" name="Content Placeholder 2">
            <a:extLst>
              <a:ext uri="{FF2B5EF4-FFF2-40B4-BE49-F238E27FC236}">
                <a16:creationId xmlns:a16="http://schemas.microsoft.com/office/drawing/2014/main" id="{09F3DA4B-449C-C6D2-5D7E-CEAC1BC44C97}"/>
              </a:ext>
            </a:extLst>
          </p:cNvPr>
          <p:cNvSpPr>
            <a:spLocks noGrp="1"/>
          </p:cNvSpPr>
          <p:nvPr>
            <p:ph idx="1"/>
          </p:nvPr>
        </p:nvSpPr>
        <p:spPr>
          <a:xfrm>
            <a:off x="838200" y="1444107"/>
            <a:ext cx="11141467" cy="5205929"/>
          </a:xfrm>
        </p:spPr>
        <p:txBody>
          <a:bodyPr>
            <a:noAutofit/>
          </a:bodyPr>
          <a:lstStyle/>
          <a:p>
            <a:pPr>
              <a:lnSpc>
                <a:spcPct val="100000"/>
              </a:lnSpc>
            </a:pPr>
            <a:r>
              <a:rPr lang="en-US" b="1" dirty="0"/>
              <a:t>Task List Completion Indicator </a:t>
            </a:r>
            <a:r>
              <a:rPr lang="en-US" dirty="0"/>
              <a:t>(#28) – </a:t>
            </a:r>
          </a:p>
          <a:p>
            <a:pPr lvl="1"/>
            <a:r>
              <a:rPr lang="en-US" dirty="0"/>
              <a:t>For CTE Status Type Codes 30 and 40 – </a:t>
            </a:r>
          </a:p>
          <a:p>
            <a:pPr lvl="2"/>
            <a:r>
              <a:rPr lang="en-US" dirty="0"/>
              <a:t>Report Y if a teacher signs the list signifying that the student fulfilled ALL competency requirements on the task list during the course of the student's reported program. </a:t>
            </a:r>
          </a:p>
          <a:p>
            <a:pPr lvl="2"/>
            <a:r>
              <a:rPr lang="en-US" dirty="0"/>
              <a:t>Special Ed students may be reported with an N if they did not complete ALL competency requirements on the task list during the course of the student's reported program. </a:t>
            </a:r>
          </a:p>
          <a:p>
            <a:pPr lvl="2"/>
            <a:r>
              <a:rPr lang="en-US" dirty="0"/>
              <a:t>N is not a valid value for regular ed students. </a:t>
            </a:r>
          </a:p>
          <a:p>
            <a:pPr lvl="1"/>
            <a:r>
              <a:rPr lang="en-US" dirty="0"/>
              <a:t>For CTE Status Type Code 60 – </a:t>
            </a:r>
          </a:p>
          <a:p>
            <a:pPr lvl="2"/>
            <a:r>
              <a:rPr lang="en-US" dirty="0"/>
              <a:t>Report Y if a teacher signs the list signifying that the student fulfilled ALL competency requirements on the task list during the course of the student's reported program. </a:t>
            </a:r>
          </a:p>
          <a:p>
            <a:pPr lvl="2"/>
            <a:r>
              <a:rPr lang="en-US" dirty="0"/>
              <a:t>Report N if the student did NOT complete ALL competency requirements on the task list during the course of the student's reported program. </a:t>
            </a:r>
          </a:p>
          <a:p>
            <a:pPr lvl="1"/>
            <a:r>
              <a:rPr lang="en-US" dirty="0"/>
              <a:t>For CTE Status Type Codes 10, 22, 28, 71 or 80 – </a:t>
            </a:r>
          </a:p>
          <a:p>
            <a:pPr lvl="2"/>
            <a:r>
              <a:rPr lang="en-US" dirty="0"/>
              <a:t>Report N/A </a:t>
            </a:r>
          </a:p>
        </p:txBody>
      </p:sp>
    </p:spTree>
    <p:extLst>
      <p:ext uri="{BB962C8B-B14F-4D97-AF65-F5344CB8AC3E}">
        <p14:creationId xmlns:p14="http://schemas.microsoft.com/office/powerpoint/2010/main" val="2989156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Build Your CTE Reporting Team</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58078" y="1444107"/>
            <a:ext cx="11141467" cy="872965"/>
          </a:xfrm>
        </p:spPr>
        <p:txBody>
          <a:bodyPr>
            <a:noAutofit/>
          </a:bodyPr>
          <a:lstStyle/>
          <a:p>
            <a:pPr>
              <a:lnSpc>
                <a:spcPct val="100000"/>
              </a:lnSpc>
            </a:pPr>
            <a:r>
              <a:rPr lang="en-US" dirty="0"/>
              <a:t>Not a one-person show</a:t>
            </a:r>
          </a:p>
        </p:txBody>
      </p:sp>
      <p:graphicFrame>
        <p:nvGraphicFramePr>
          <p:cNvPr id="6" name="Diagram 5" descr="This graphic is a flow chart that show Quality Accurate CTE Data is linked to the PIMS Administrator, Business Office, Administrator Team, Program Directors, and CTE Teachers.  The PIMS Administrator is linked to the Sending LEAs.">
            <a:extLst>
              <a:ext uri="{FF2B5EF4-FFF2-40B4-BE49-F238E27FC236}">
                <a16:creationId xmlns:a16="http://schemas.microsoft.com/office/drawing/2014/main" id="{80F47489-E4BF-ACED-B715-75880B789B7A}"/>
              </a:ext>
            </a:extLst>
          </p:cNvPr>
          <p:cNvGraphicFramePr/>
          <p:nvPr>
            <p:extLst>
              <p:ext uri="{D42A27DB-BD31-4B8C-83A1-F6EECF244321}">
                <p14:modId xmlns:p14="http://schemas.microsoft.com/office/powerpoint/2010/main" val="941774731"/>
              </p:ext>
            </p:extLst>
          </p:nvPr>
        </p:nvGraphicFramePr>
        <p:xfrm>
          <a:off x="1260679" y="832609"/>
          <a:ext cx="9670642" cy="57734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506645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Perkins Status - Concentrator</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345042" y="1444107"/>
            <a:ext cx="11634626" cy="5205929"/>
          </a:xfrm>
        </p:spPr>
        <p:txBody>
          <a:bodyPr>
            <a:noAutofit/>
          </a:bodyPr>
          <a:lstStyle/>
          <a:p>
            <a:pPr marL="0" indent="0">
              <a:lnSpc>
                <a:spcPct val="100000"/>
              </a:lnSpc>
              <a:buNone/>
            </a:pPr>
            <a:r>
              <a:rPr lang="en-US" dirty="0"/>
              <a:t>Pennsylvania defines completing </a:t>
            </a:r>
            <a:r>
              <a:rPr lang="en-US" b="1" dirty="0"/>
              <a:t>a CTE course </a:t>
            </a:r>
            <a:r>
              <a:rPr lang="en-US" dirty="0"/>
              <a:t>as completing a minimum of </a:t>
            </a:r>
            <a:r>
              <a:rPr lang="en-US" b="1" dirty="0"/>
              <a:t>240 technical instructional hours </a:t>
            </a:r>
            <a:r>
              <a:rPr lang="en-US" dirty="0"/>
              <a:t>as planned per year in a PDE-approved CTE program </a:t>
            </a:r>
          </a:p>
          <a:p>
            <a:pPr marL="0" indent="0">
              <a:lnSpc>
                <a:spcPct val="100000"/>
              </a:lnSpc>
              <a:buNone/>
            </a:pPr>
            <a:endParaRPr lang="en-US" sz="800" dirty="0"/>
          </a:p>
          <a:p>
            <a:pPr>
              <a:lnSpc>
                <a:spcPct val="100000"/>
              </a:lnSpc>
            </a:pPr>
            <a:r>
              <a:rPr lang="en-US" b="1" dirty="0"/>
              <a:t>Perkins Concentrator </a:t>
            </a:r>
            <a:r>
              <a:rPr lang="en-US" dirty="0"/>
              <a:t>(#30) -			Y or N</a:t>
            </a:r>
          </a:p>
          <a:p>
            <a:pPr lvl="1">
              <a:lnSpc>
                <a:spcPct val="100000"/>
              </a:lnSpc>
            </a:pPr>
            <a:r>
              <a:rPr lang="en-US" sz="2800" dirty="0"/>
              <a:t>Secondary CTE concentrators must have completed at least </a:t>
            </a:r>
          </a:p>
          <a:p>
            <a:pPr lvl="2">
              <a:lnSpc>
                <a:spcPct val="100000"/>
              </a:lnSpc>
            </a:pPr>
            <a:r>
              <a:rPr lang="en-US" sz="2800" dirty="0"/>
              <a:t>Two state-defined CTE courses in a PDE-approved CTE secondary program </a:t>
            </a:r>
          </a:p>
          <a:p>
            <a:pPr lvl="2">
              <a:lnSpc>
                <a:spcPct val="100000"/>
              </a:lnSpc>
            </a:pPr>
            <a:r>
              <a:rPr lang="en-US" sz="2800" dirty="0"/>
              <a:t>480 hours in a PDE-approved one-ear CTE program</a:t>
            </a:r>
          </a:p>
          <a:p>
            <a:pPr lvl="2">
              <a:lnSpc>
                <a:spcPct val="100000"/>
              </a:lnSpc>
            </a:pPr>
            <a:r>
              <a:rPr lang="en-US" sz="2800" dirty="0"/>
              <a:t>Based on final grades</a:t>
            </a:r>
          </a:p>
          <a:p>
            <a:pPr lvl="2">
              <a:lnSpc>
                <a:spcPct val="100000"/>
              </a:lnSpc>
            </a:pPr>
            <a:r>
              <a:rPr lang="en-US" sz="2800" dirty="0"/>
              <a:t>All or nothing: if they pass the course, they get all the hours!</a:t>
            </a:r>
          </a:p>
          <a:p>
            <a:pPr marL="0" indent="0">
              <a:lnSpc>
                <a:spcPct val="100000"/>
              </a:lnSpc>
              <a:buNone/>
            </a:pPr>
            <a:endParaRPr lang="en-US" sz="800" dirty="0"/>
          </a:p>
          <a:p>
            <a:pPr marL="0" indent="0">
              <a:lnSpc>
                <a:spcPct val="100000"/>
              </a:lnSpc>
              <a:buNone/>
            </a:pPr>
            <a:endParaRPr lang="en-US" dirty="0"/>
          </a:p>
        </p:txBody>
      </p:sp>
    </p:spTree>
    <p:extLst>
      <p:ext uri="{BB962C8B-B14F-4D97-AF65-F5344CB8AC3E}">
        <p14:creationId xmlns:p14="http://schemas.microsoft.com/office/powerpoint/2010/main" val="42069453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Perkins Status - Participant</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345042" y="1444107"/>
            <a:ext cx="11634626" cy="5205929"/>
          </a:xfrm>
        </p:spPr>
        <p:txBody>
          <a:bodyPr>
            <a:noAutofit/>
          </a:bodyPr>
          <a:lstStyle/>
          <a:p>
            <a:pPr marL="0" indent="0">
              <a:lnSpc>
                <a:spcPct val="100000"/>
              </a:lnSpc>
              <a:buNone/>
            </a:pPr>
            <a:r>
              <a:rPr lang="en-US" dirty="0"/>
              <a:t>Pennsylvania defines completing </a:t>
            </a:r>
            <a:r>
              <a:rPr lang="en-US" b="1" dirty="0"/>
              <a:t>a CTE course </a:t>
            </a:r>
            <a:r>
              <a:rPr lang="en-US" dirty="0"/>
              <a:t>as completing a minimum of </a:t>
            </a:r>
            <a:r>
              <a:rPr lang="en-US" b="1" dirty="0"/>
              <a:t>240 technical instructional hours</a:t>
            </a:r>
            <a:r>
              <a:rPr lang="en-US" dirty="0"/>
              <a:t> as planned per year in a PDE-approved CTE program. </a:t>
            </a:r>
          </a:p>
          <a:p>
            <a:pPr marL="0" indent="0">
              <a:lnSpc>
                <a:spcPct val="100000"/>
              </a:lnSpc>
              <a:buNone/>
            </a:pPr>
            <a:endParaRPr lang="en-US" sz="800" dirty="0"/>
          </a:p>
          <a:p>
            <a:pPr>
              <a:lnSpc>
                <a:spcPct val="100000"/>
              </a:lnSpc>
            </a:pPr>
            <a:r>
              <a:rPr lang="en-US" b="1" dirty="0"/>
              <a:t>Perkins Participant </a:t>
            </a:r>
            <a:r>
              <a:rPr lang="en-US" dirty="0"/>
              <a:t>(#31) -			Y or N</a:t>
            </a:r>
          </a:p>
          <a:p>
            <a:pPr lvl="1">
              <a:lnSpc>
                <a:spcPct val="100000"/>
              </a:lnSpc>
            </a:pPr>
            <a:r>
              <a:rPr lang="en-US" sz="2800" dirty="0"/>
              <a:t>Secondary CTE participants must have completed at least: </a:t>
            </a:r>
          </a:p>
          <a:p>
            <a:pPr lvl="2">
              <a:lnSpc>
                <a:spcPct val="100000"/>
              </a:lnSpc>
            </a:pPr>
            <a:r>
              <a:rPr lang="en-US" sz="2800" dirty="0"/>
              <a:t>One state-defined CTE course in a PDE-approved CTE secondary program</a:t>
            </a:r>
          </a:p>
          <a:p>
            <a:pPr lvl="2">
              <a:lnSpc>
                <a:spcPct val="100000"/>
              </a:lnSpc>
            </a:pPr>
            <a:r>
              <a:rPr lang="en-US" sz="2800" dirty="0"/>
              <a:t>If the CTE student is a concentrator, this field must be Y</a:t>
            </a:r>
          </a:p>
          <a:p>
            <a:pPr lvl="2">
              <a:lnSpc>
                <a:spcPct val="100000"/>
              </a:lnSpc>
            </a:pPr>
            <a:r>
              <a:rPr lang="en-US" sz="2800" dirty="0"/>
              <a:t>Based on final grades</a:t>
            </a:r>
          </a:p>
          <a:p>
            <a:pPr lvl="2">
              <a:lnSpc>
                <a:spcPct val="100000"/>
              </a:lnSpc>
            </a:pPr>
            <a:r>
              <a:rPr lang="en-US" sz="2800" dirty="0"/>
              <a:t>All or nothing: If they pass the course, they get all the hours!</a:t>
            </a:r>
          </a:p>
          <a:p>
            <a:pPr marL="0" indent="0">
              <a:lnSpc>
                <a:spcPct val="100000"/>
              </a:lnSpc>
              <a:buNone/>
            </a:pPr>
            <a:endParaRPr lang="en-US" dirty="0"/>
          </a:p>
        </p:txBody>
      </p:sp>
    </p:spTree>
    <p:extLst>
      <p:ext uri="{BB962C8B-B14F-4D97-AF65-F5344CB8AC3E}">
        <p14:creationId xmlns:p14="http://schemas.microsoft.com/office/powerpoint/2010/main" val="28262786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A873D-E0D6-7F5A-06AA-A5009AF8B1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553738-8F97-A2F0-F30E-D4162366C13E}"/>
              </a:ext>
            </a:extLst>
          </p:cNvPr>
          <p:cNvSpPr>
            <a:spLocks noGrp="1"/>
          </p:cNvSpPr>
          <p:nvPr>
            <p:ph type="title"/>
          </p:nvPr>
        </p:nvSpPr>
        <p:spPr>
          <a:xfrm>
            <a:off x="172308" y="136525"/>
            <a:ext cx="10515600" cy="1325563"/>
          </a:xfrm>
        </p:spPr>
        <p:txBody>
          <a:bodyPr/>
          <a:lstStyle/>
          <a:p>
            <a:r>
              <a:rPr lang="en-US" b="1" dirty="0"/>
              <a:t>Perkins Participant/Concentrators</a:t>
            </a:r>
          </a:p>
        </p:txBody>
      </p:sp>
      <p:sp>
        <p:nvSpPr>
          <p:cNvPr id="19" name="Content Placeholder 2">
            <a:extLst>
              <a:ext uri="{FF2B5EF4-FFF2-40B4-BE49-F238E27FC236}">
                <a16:creationId xmlns:a16="http://schemas.microsoft.com/office/drawing/2014/main" id="{2268C680-1F60-B187-A02C-8E2448FD5A13}"/>
              </a:ext>
            </a:extLst>
          </p:cNvPr>
          <p:cNvSpPr>
            <a:spLocks noGrp="1"/>
          </p:cNvSpPr>
          <p:nvPr>
            <p:ph idx="1"/>
          </p:nvPr>
        </p:nvSpPr>
        <p:spPr>
          <a:xfrm>
            <a:off x="352778" y="1560944"/>
            <a:ext cx="11297355" cy="4795405"/>
          </a:xfrm>
        </p:spPr>
        <p:txBody>
          <a:bodyPr>
            <a:normAutofit/>
          </a:bodyPr>
          <a:lstStyle/>
          <a:p>
            <a:r>
              <a:rPr lang="en-US" dirty="0">
                <a:solidFill>
                  <a:srgbClr val="000000"/>
                </a:solidFill>
              </a:rPr>
              <a:t>Student must have a signed PDE 408 Form for each year the student participates in CTE</a:t>
            </a:r>
          </a:p>
          <a:p>
            <a:r>
              <a:rPr lang="en-US" dirty="0">
                <a:solidFill>
                  <a:srgbClr val="000000"/>
                </a:solidFill>
              </a:rPr>
              <a:t>Only the years with signed forms count towards Perkins Status</a:t>
            </a:r>
          </a:p>
          <a:p>
            <a:r>
              <a:rPr lang="en-US" dirty="0">
                <a:solidFill>
                  <a:srgbClr val="000000"/>
                </a:solidFill>
              </a:rPr>
              <a:t>Follow the Flow Chart to Determine Their Perkins Status</a:t>
            </a:r>
          </a:p>
          <a:p>
            <a:pPr marL="0" indent="0">
              <a:buNone/>
            </a:pPr>
            <a:endParaRPr lang="en-US" dirty="0">
              <a:solidFill>
                <a:srgbClr val="000000"/>
              </a:solidFill>
            </a:endParaRPr>
          </a:p>
          <a:p>
            <a:pPr marL="742950" lvl="1" indent="-285750"/>
            <a:endParaRPr lang="en-US" b="0" i="0" u="none" strike="noStrike" baseline="0" dirty="0">
              <a:solidFill>
                <a:srgbClr val="000000"/>
              </a:solidFill>
            </a:endParaRPr>
          </a:p>
        </p:txBody>
      </p:sp>
    </p:spTree>
    <p:extLst>
      <p:ext uri="{BB962C8B-B14F-4D97-AF65-F5344CB8AC3E}">
        <p14:creationId xmlns:p14="http://schemas.microsoft.com/office/powerpoint/2010/main" val="36017976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D21E2-8B61-8063-58C1-7C46A198EF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F73DF4-5250-12F1-774F-F366D0A5D0F5}"/>
              </a:ext>
            </a:extLst>
          </p:cNvPr>
          <p:cNvSpPr>
            <a:spLocks noGrp="1"/>
          </p:cNvSpPr>
          <p:nvPr>
            <p:ph type="title"/>
          </p:nvPr>
        </p:nvSpPr>
        <p:spPr>
          <a:xfrm>
            <a:off x="304800" y="219652"/>
            <a:ext cx="10515600" cy="1325563"/>
          </a:xfrm>
        </p:spPr>
        <p:txBody>
          <a:bodyPr vert="horz" lIns="0" tIns="0" rIns="0" bIns="0" rtlCol="0" anchor="ctr" anchorCtr="0">
            <a:normAutofit/>
          </a:bodyPr>
          <a:lstStyle/>
          <a:p>
            <a:r>
              <a:rPr lang="en-US" b="1" i="0" kern="1200" spc="100" baseline="0" dirty="0"/>
              <a:t>Flow Chart to Determine </a:t>
            </a:r>
            <a:br>
              <a:rPr lang="en-US" b="1" i="0" kern="1200" spc="100" baseline="0" dirty="0"/>
            </a:br>
            <a:r>
              <a:rPr lang="en-US" b="1" i="0" kern="1200" spc="100" baseline="0" dirty="0"/>
              <a:t>Perkins Status – Step One</a:t>
            </a:r>
          </a:p>
        </p:txBody>
      </p:sp>
      <p:sp>
        <p:nvSpPr>
          <p:cNvPr id="3" name="TextBox 2">
            <a:extLst>
              <a:ext uri="{FF2B5EF4-FFF2-40B4-BE49-F238E27FC236}">
                <a16:creationId xmlns:a16="http://schemas.microsoft.com/office/drawing/2014/main" id="{B61030B9-BBCD-7F71-2358-754EA029B0B8}"/>
              </a:ext>
            </a:extLst>
          </p:cNvPr>
          <p:cNvSpPr txBox="1"/>
          <p:nvPr/>
        </p:nvSpPr>
        <p:spPr>
          <a:xfrm>
            <a:off x="457200" y="1998133"/>
            <a:ext cx="11413067" cy="3385542"/>
          </a:xfrm>
          <a:prstGeom prst="rect">
            <a:avLst/>
          </a:prstGeom>
          <a:noFill/>
        </p:spPr>
        <p:txBody>
          <a:bodyPr wrap="square" rtlCol="0">
            <a:spAutoFit/>
          </a:bodyPr>
          <a:lstStyle/>
          <a:p>
            <a:pPr marL="457200" lvl="0" indent="-457200">
              <a:buAutoNum type="arabicPeriod"/>
            </a:pPr>
            <a:r>
              <a:rPr lang="en-US" sz="2800" dirty="0">
                <a:latin typeface="Arial" panose="020B0604020202020204" pitchFamily="34" charset="0"/>
                <a:cs typeface="Arial" panose="020B0604020202020204" pitchFamily="34" charset="0"/>
              </a:rPr>
              <a:t>Using your AUNs Planned Scope and Sequence for the CIP, determine which years meet the definition of a CTE Course.</a:t>
            </a:r>
          </a:p>
          <a:p>
            <a:pPr marL="914400" lvl="1"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This information can be found in the Future Ready Comprehensive Planning Portal/CATS System. </a:t>
            </a:r>
          </a:p>
          <a:p>
            <a:pPr marL="914400" lvl="1"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Make sure you are looking at the Reporting Year. </a:t>
            </a:r>
          </a:p>
          <a:p>
            <a:pPr marL="914400" lvl="1"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If the Planned Scope and Sequence has 240 or more hours for that year, it meets the definition of a CTE Course. </a:t>
            </a:r>
          </a:p>
          <a:p>
            <a:endParaRPr lang="en-US" dirty="0"/>
          </a:p>
        </p:txBody>
      </p:sp>
    </p:spTree>
    <p:extLst>
      <p:ext uri="{BB962C8B-B14F-4D97-AF65-F5344CB8AC3E}">
        <p14:creationId xmlns:p14="http://schemas.microsoft.com/office/powerpoint/2010/main" val="7175248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F3DD2-1874-4773-163B-C2FB0E27A0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E6A8F3-1B8F-6F19-CF36-AB1188B529D0}"/>
              </a:ext>
            </a:extLst>
          </p:cNvPr>
          <p:cNvSpPr>
            <a:spLocks noGrp="1"/>
          </p:cNvSpPr>
          <p:nvPr>
            <p:ph type="title"/>
          </p:nvPr>
        </p:nvSpPr>
        <p:spPr>
          <a:xfrm>
            <a:off x="304800" y="310860"/>
            <a:ext cx="10515600" cy="1325563"/>
          </a:xfrm>
        </p:spPr>
        <p:txBody>
          <a:bodyPr anchor="ctr">
            <a:normAutofit/>
          </a:bodyPr>
          <a:lstStyle/>
          <a:p>
            <a:r>
              <a:rPr lang="en-US" b="1" dirty="0"/>
              <a:t>Flow Chart to Determine </a:t>
            </a:r>
            <a:br>
              <a:rPr lang="en-US" b="1" dirty="0"/>
            </a:br>
            <a:r>
              <a:rPr lang="en-US" b="1" dirty="0"/>
              <a:t>Perkins Status – Step One Example 1</a:t>
            </a:r>
          </a:p>
        </p:txBody>
      </p:sp>
      <p:pic>
        <p:nvPicPr>
          <p:cNvPr id="6" name="Picture 5" descr="This graphic shows a 4 year CTE program and has green boxes showing which years count towards Perkins.  There is also a red box showing the year that does not count towards Perkins.">
            <a:extLst>
              <a:ext uri="{FF2B5EF4-FFF2-40B4-BE49-F238E27FC236}">
                <a16:creationId xmlns:a16="http://schemas.microsoft.com/office/drawing/2014/main" id="{F377D41A-3D41-F657-AD84-EB9A8982992D}"/>
              </a:ext>
            </a:extLst>
          </p:cNvPr>
          <p:cNvPicPr>
            <a:picLocks noChangeAspect="1"/>
          </p:cNvPicPr>
          <p:nvPr/>
        </p:nvPicPr>
        <p:blipFill>
          <a:blip r:embed="rId3"/>
          <a:stretch>
            <a:fillRect/>
          </a:stretch>
        </p:blipFill>
        <p:spPr>
          <a:xfrm>
            <a:off x="1655860" y="1825625"/>
            <a:ext cx="8880280" cy="4351338"/>
          </a:xfrm>
          <a:prstGeom prst="rect">
            <a:avLst/>
          </a:prstGeom>
          <a:noFill/>
        </p:spPr>
      </p:pic>
    </p:spTree>
    <p:extLst>
      <p:ext uri="{BB962C8B-B14F-4D97-AF65-F5344CB8AC3E}">
        <p14:creationId xmlns:p14="http://schemas.microsoft.com/office/powerpoint/2010/main" val="11836791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C4949-3AA5-DB4E-9999-868FA30F15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4B373-65A2-DB1F-7329-83CADF1107EB}"/>
              </a:ext>
            </a:extLst>
          </p:cNvPr>
          <p:cNvSpPr>
            <a:spLocks noGrp="1"/>
          </p:cNvSpPr>
          <p:nvPr>
            <p:ph type="title"/>
          </p:nvPr>
        </p:nvSpPr>
        <p:spPr>
          <a:xfrm>
            <a:off x="352778" y="288922"/>
            <a:ext cx="10515600" cy="1325563"/>
          </a:xfrm>
        </p:spPr>
        <p:txBody>
          <a:bodyPr/>
          <a:lstStyle/>
          <a:p>
            <a:r>
              <a:rPr lang="en-US" b="1" dirty="0"/>
              <a:t>Flow Chart to Determine </a:t>
            </a:r>
            <a:br>
              <a:rPr lang="en-US" b="1" dirty="0"/>
            </a:br>
            <a:r>
              <a:rPr lang="en-US" b="1" dirty="0"/>
              <a:t>Perkins Status – Step One Example 2</a:t>
            </a:r>
          </a:p>
        </p:txBody>
      </p:sp>
      <p:grpSp>
        <p:nvGrpSpPr>
          <p:cNvPr id="21" name="Group 20" descr="This graphic shows a 4 year CTE program and has green boxes showing which years count towards Perkins.">
            <a:extLst>
              <a:ext uri="{FF2B5EF4-FFF2-40B4-BE49-F238E27FC236}">
                <a16:creationId xmlns:a16="http://schemas.microsoft.com/office/drawing/2014/main" id="{4E638A5B-0F2F-26FD-6C1A-AFA623E8A252}"/>
              </a:ext>
            </a:extLst>
          </p:cNvPr>
          <p:cNvGrpSpPr/>
          <p:nvPr/>
        </p:nvGrpSpPr>
        <p:grpSpPr>
          <a:xfrm>
            <a:off x="679376" y="1842465"/>
            <a:ext cx="11330487" cy="3948698"/>
            <a:chOff x="679376" y="1462088"/>
            <a:chExt cx="11330487" cy="3948698"/>
          </a:xfrm>
        </p:grpSpPr>
        <p:pic>
          <p:nvPicPr>
            <p:cNvPr id="5" name="Picture 4" descr="Graphical user interface, application&#10;&#10;AI-generated content may be incorrect.">
              <a:extLst>
                <a:ext uri="{FF2B5EF4-FFF2-40B4-BE49-F238E27FC236}">
                  <a16:creationId xmlns:a16="http://schemas.microsoft.com/office/drawing/2014/main" id="{F4942F2D-DA83-B490-28F1-F0D1ECFD3BEF}"/>
                </a:ext>
              </a:extLst>
            </p:cNvPr>
            <p:cNvPicPr>
              <a:picLocks noChangeAspect="1"/>
            </p:cNvPicPr>
            <p:nvPr/>
          </p:nvPicPr>
          <p:blipFill>
            <a:blip r:embed="rId3"/>
            <a:stretch>
              <a:fillRect/>
            </a:stretch>
          </p:blipFill>
          <p:spPr>
            <a:xfrm>
              <a:off x="679376" y="1462088"/>
              <a:ext cx="10833248" cy="3746077"/>
            </a:xfrm>
            <a:prstGeom prst="rect">
              <a:avLst/>
            </a:prstGeom>
          </p:spPr>
        </p:pic>
        <p:grpSp>
          <p:nvGrpSpPr>
            <p:cNvPr id="9" name="Group 8">
              <a:extLst>
                <a:ext uri="{FF2B5EF4-FFF2-40B4-BE49-F238E27FC236}">
                  <a16:creationId xmlns:a16="http://schemas.microsoft.com/office/drawing/2014/main" id="{5262E39B-D521-344D-863D-3C463FAACEB5}"/>
                </a:ext>
              </a:extLst>
            </p:cNvPr>
            <p:cNvGrpSpPr/>
            <p:nvPr/>
          </p:nvGrpSpPr>
          <p:grpSpPr>
            <a:xfrm>
              <a:off x="8898673" y="1515133"/>
              <a:ext cx="3111190" cy="3880779"/>
              <a:chOff x="42175" y="41564"/>
              <a:chExt cx="1045209" cy="1482362"/>
            </a:xfrm>
          </p:grpSpPr>
          <p:sp>
            <p:nvSpPr>
              <p:cNvPr id="10" name="Rectangle 9">
                <a:extLst>
                  <a:ext uri="{FF2B5EF4-FFF2-40B4-BE49-F238E27FC236}">
                    <a16:creationId xmlns:a16="http://schemas.microsoft.com/office/drawing/2014/main" id="{F81D5C7D-FABA-930E-DEF3-D0A699861FE1}"/>
                  </a:ext>
                </a:extLst>
              </p:cNvPr>
              <p:cNvSpPr/>
              <p:nvPr/>
            </p:nvSpPr>
            <p:spPr>
              <a:xfrm>
                <a:off x="142504" y="41564"/>
                <a:ext cx="763905" cy="1482362"/>
              </a:xfrm>
              <a:prstGeom prst="rect">
                <a:avLst/>
              </a:prstGeom>
              <a:noFill/>
              <a:ln w="1905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11" name="Text Box 2">
                <a:extLst>
                  <a:ext uri="{FF2B5EF4-FFF2-40B4-BE49-F238E27FC236}">
                    <a16:creationId xmlns:a16="http://schemas.microsoft.com/office/drawing/2014/main" id="{5AA64A47-EEF6-06D5-DFC7-6F6E0413B8BD}"/>
                  </a:ext>
                </a:extLst>
              </p:cNvPr>
              <p:cNvSpPr txBox="1">
                <a:spLocks noChangeArrowheads="1"/>
              </p:cNvSpPr>
              <p:nvPr/>
            </p:nvSpPr>
            <p:spPr bwMode="auto">
              <a:xfrm>
                <a:off x="42175" y="41564"/>
                <a:ext cx="1045209" cy="285458"/>
              </a:xfrm>
              <a:prstGeom prst="rect">
                <a:avLst/>
              </a:prstGeom>
              <a:noFill/>
              <a:ln w="9525">
                <a:noFill/>
                <a:miter lim="800000"/>
                <a:headEnd/>
                <a:tailEnd/>
              </a:ln>
            </p:spPr>
            <p:txBody>
              <a:bodyPr rot="0" vert="horz" wrap="square" lIns="91440" tIns="45720" rIns="91440" bIns="45720" anchor="t" anchorCtr="0">
                <a:spAutoFit/>
              </a:bodyPr>
              <a:lstStyle/>
              <a:p>
                <a:pPr marL="0" marR="0" algn="ctr">
                  <a:lnSpc>
                    <a:spcPct val="115000"/>
                  </a:lnSpc>
                  <a:spcAft>
                    <a:spcPts val="800"/>
                  </a:spcAft>
                  <a:buNone/>
                </a:pPr>
                <a:r>
                  <a:rPr lang="en-US" sz="1600" b="1" kern="100" dirty="0">
                    <a:solidFill>
                      <a:srgbClr val="275317"/>
                    </a:solidFill>
                    <a:latin typeface="Aptos" panose="020B0004020202020204" pitchFamily="34" charset="0"/>
                    <a:ea typeface="Aptos" panose="020B0004020202020204" pitchFamily="34" charset="0"/>
                    <a:cs typeface="Times New Roman" panose="02020603050405020304" pitchFamily="18" charset="0"/>
                  </a:rPr>
                  <a:t>360</a:t>
                </a:r>
                <a:r>
                  <a:rPr lang="en-US" sz="1600" b="1" kern="100" dirty="0">
                    <a:solidFill>
                      <a:srgbClr val="275317"/>
                    </a:solidFill>
                    <a:effectLst/>
                    <a:latin typeface="Aptos" panose="020B0004020202020204" pitchFamily="34" charset="0"/>
                    <a:ea typeface="Aptos" panose="020B0004020202020204" pitchFamily="34" charset="0"/>
                    <a:cs typeface="Times New Roman" panose="02020603050405020304" pitchFamily="18" charset="0"/>
                  </a:rPr>
                  <a:t> Hours</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1600" b="1" kern="100" dirty="0">
                    <a:solidFill>
                      <a:srgbClr val="275317"/>
                    </a:solidFill>
                    <a:effectLst/>
                    <a:latin typeface="Aptos" panose="020B0004020202020204" pitchFamily="34" charset="0"/>
                    <a:ea typeface="Aptos" panose="020B0004020202020204" pitchFamily="34" charset="0"/>
                    <a:cs typeface="Times New Roman" panose="02020603050405020304" pitchFamily="18" charset="0"/>
                  </a:rPr>
                  <a:t>CTE Course</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2ED0C13D-F4C0-CD25-BF75-6813A42A143D}"/>
                </a:ext>
              </a:extLst>
            </p:cNvPr>
            <p:cNvGrpSpPr/>
            <p:nvPr/>
          </p:nvGrpSpPr>
          <p:grpSpPr>
            <a:xfrm>
              <a:off x="6430540" y="1522570"/>
              <a:ext cx="3111190" cy="3880779"/>
              <a:chOff x="42175" y="41564"/>
              <a:chExt cx="1045209" cy="1482362"/>
            </a:xfrm>
          </p:grpSpPr>
          <p:sp>
            <p:nvSpPr>
              <p:cNvPr id="13" name="Rectangle 12">
                <a:extLst>
                  <a:ext uri="{FF2B5EF4-FFF2-40B4-BE49-F238E27FC236}">
                    <a16:creationId xmlns:a16="http://schemas.microsoft.com/office/drawing/2014/main" id="{DB3813AE-5799-9991-F8D0-5795FF271A37}"/>
                  </a:ext>
                </a:extLst>
              </p:cNvPr>
              <p:cNvSpPr/>
              <p:nvPr/>
            </p:nvSpPr>
            <p:spPr>
              <a:xfrm>
                <a:off x="142504" y="41564"/>
                <a:ext cx="763905" cy="1482362"/>
              </a:xfrm>
              <a:prstGeom prst="rect">
                <a:avLst/>
              </a:prstGeom>
              <a:noFill/>
              <a:ln w="1905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14" name="Text Box 2">
                <a:extLst>
                  <a:ext uri="{FF2B5EF4-FFF2-40B4-BE49-F238E27FC236}">
                    <a16:creationId xmlns:a16="http://schemas.microsoft.com/office/drawing/2014/main" id="{065E8284-2E5D-9BF2-440D-8B2ECC977CCF}"/>
                  </a:ext>
                </a:extLst>
              </p:cNvPr>
              <p:cNvSpPr txBox="1">
                <a:spLocks noChangeArrowheads="1"/>
              </p:cNvSpPr>
              <p:nvPr/>
            </p:nvSpPr>
            <p:spPr bwMode="auto">
              <a:xfrm>
                <a:off x="42175" y="41564"/>
                <a:ext cx="1045209" cy="285458"/>
              </a:xfrm>
              <a:prstGeom prst="rect">
                <a:avLst/>
              </a:prstGeom>
              <a:noFill/>
              <a:ln w="9525">
                <a:noFill/>
                <a:miter lim="800000"/>
                <a:headEnd/>
                <a:tailEnd/>
              </a:ln>
            </p:spPr>
            <p:txBody>
              <a:bodyPr rot="0" vert="horz" wrap="square" lIns="91440" tIns="45720" rIns="91440" bIns="45720" anchor="t" anchorCtr="0">
                <a:spAutoFit/>
              </a:bodyPr>
              <a:lstStyle/>
              <a:p>
                <a:pPr marL="0" marR="0" algn="ctr">
                  <a:lnSpc>
                    <a:spcPct val="115000"/>
                  </a:lnSpc>
                  <a:spcAft>
                    <a:spcPts val="800"/>
                  </a:spcAft>
                  <a:buNone/>
                </a:pPr>
                <a:r>
                  <a:rPr lang="en-US" sz="1600" b="1" kern="100" dirty="0">
                    <a:solidFill>
                      <a:srgbClr val="275317"/>
                    </a:solidFill>
                    <a:latin typeface="Aptos" panose="020B0004020202020204" pitchFamily="34" charset="0"/>
                    <a:ea typeface="Aptos" panose="020B0004020202020204" pitchFamily="34" charset="0"/>
                    <a:cs typeface="Times New Roman" panose="02020603050405020304" pitchFamily="18" charset="0"/>
                  </a:rPr>
                  <a:t>360</a:t>
                </a:r>
                <a:r>
                  <a:rPr lang="en-US" sz="1600" b="1" kern="100" dirty="0">
                    <a:solidFill>
                      <a:srgbClr val="275317"/>
                    </a:solidFill>
                    <a:effectLst/>
                    <a:latin typeface="Aptos" panose="020B0004020202020204" pitchFamily="34" charset="0"/>
                    <a:ea typeface="Aptos" panose="020B0004020202020204" pitchFamily="34" charset="0"/>
                    <a:cs typeface="Times New Roman" panose="02020603050405020304" pitchFamily="18" charset="0"/>
                  </a:rPr>
                  <a:t> Hours</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1600" b="1" kern="100" dirty="0">
                    <a:solidFill>
                      <a:srgbClr val="275317"/>
                    </a:solidFill>
                    <a:effectLst/>
                    <a:latin typeface="Aptos" panose="020B0004020202020204" pitchFamily="34" charset="0"/>
                    <a:ea typeface="Aptos" panose="020B0004020202020204" pitchFamily="34" charset="0"/>
                    <a:cs typeface="Times New Roman" panose="02020603050405020304" pitchFamily="18" charset="0"/>
                  </a:rPr>
                  <a:t>CTE Course</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15" name="Group 14">
              <a:extLst>
                <a:ext uri="{FF2B5EF4-FFF2-40B4-BE49-F238E27FC236}">
                  <a16:creationId xmlns:a16="http://schemas.microsoft.com/office/drawing/2014/main" id="{D40D8B25-BD24-1E23-8180-8BE408A420A3}"/>
                </a:ext>
              </a:extLst>
            </p:cNvPr>
            <p:cNvGrpSpPr/>
            <p:nvPr/>
          </p:nvGrpSpPr>
          <p:grpSpPr>
            <a:xfrm>
              <a:off x="3951251" y="1530007"/>
              <a:ext cx="3111190" cy="3880779"/>
              <a:chOff x="42175" y="41564"/>
              <a:chExt cx="1045209" cy="1482362"/>
            </a:xfrm>
          </p:grpSpPr>
          <p:sp>
            <p:nvSpPr>
              <p:cNvPr id="16" name="Rectangle 15">
                <a:extLst>
                  <a:ext uri="{FF2B5EF4-FFF2-40B4-BE49-F238E27FC236}">
                    <a16:creationId xmlns:a16="http://schemas.microsoft.com/office/drawing/2014/main" id="{7EBC9282-D6D8-9E5A-24E1-5E651A3F838B}"/>
                  </a:ext>
                </a:extLst>
              </p:cNvPr>
              <p:cNvSpPr/>
              <p:nvPr/>
            </p:nvSpPr>
            <p:spPr>
              <a:xfrm>
                <a:off x="142504" y="41564"/>
                <a:ext cx="763905" cy="1482362"/>
              </a:xfrm>
              <a:prstGeom prst="rect">
                <a:avLst/>
              </a:prstGeom>
              <a:noFill/>
              <a:ln w="1905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17" name="Text Box 2">
                <a:extLst>
                  <a:ext uri="{FF2B5EF4-FFF2-40B4-BE49-F238E27FC236}">
                    <a16:creationId xmlns:a16="http://schemas.microsoft.com/office/drawing/2014/main" id="{1A6FCD2B-D1A8-ADD0-52EF-56809AE094E2}"/>
                  </a:ext>
                </a:extLst>
              </p:cNvPr>
              <p:cNvSpPr txBox="1">
                <a:spLocks noChangeArrowheads="1"/>
              </p:cNvSpPr>
              <p:nvPr/>
            </p:nvSpPr>
            <p:spPr bwMode="auto">
              <a:xfrm>
                <a:off x="42175" y="41564"/>
                <a:ext cx="1045209" cy="285458"/>
              </a:xfrm>
              <a:prstGeom prst="rect">
                <a:avLst/>
              </a:prstGeom>
              <a:noFill/>
              <a:ln w="9525">
                <a:noFill/>
                <a:miter lim="800000"/>
                <a:headEnd/>
                <a:tailEnd/>
              </a:ln>
            </p:spPr>
            <p:txBody>
              <a:bodyPr rot="0" vert="horz" wrap="square" lIns="91440" tIns="45720" rIns="91440" bIns="45720" anchor="t" anchorCtr="0">
                <a:spAutoFit/>
              </a:bodyPr>
              <a:lstStyle/>
              <a:p>
                <a:pPr marL="0" marR="0" algn="ctr">
                  <a:lnSpc>
                    <a:spcPct val="115000"/>
                  </a:lnSpc>
                  <a:spcAft>
                    <a:spcPts val="800"/>
                  </a:spcAft>
                  <a:buNone/>
                </a:pPr>
                <a:r>
                  <a:rPr lang="en-US" sz="1600" b="1" kern="100" dirty="0">
                    <a:solidFill>
                      <a:srgbClr val="275317"/>
                    </a:solidFill>
                    <a:latin typeface="Aptos" panose="020B0004020202020204" pitchFamily="34" charset="0"/>
                    <a:ea typeface="Aptos" panose="020B0004020202020204" pitchFamily="34" charset="0"/>
                    <a:cs typeface="Times New Roman" panose="02020603050405020304" pitchFamily="18" charset="0"/>
                  </a:rPr>
                  <a:t>360</a:t>
                </a:r>
                <a:r>
                  <a:rPr lang="en-US" sz="1600" b="1" kern="100" dirty="0">
                    <a:solidFill>
                      <a:srgbClr val="275317"/>
                    </a:solidFill>
                    <a:effectLst/>
                    <a:latin typeface="Aptos" panose="020B0004020202020204" pitchFamily="34" charset="0"/>
                    <a:ea typeface="Aptos" panose="020B0004020202020204" pitchFamily="34" charset="0"/>
                    <a:cs typeface="Times New Roman" panose="02020603050405020304" pitchFamily="18" charset="0"/>
                  </a:rPr>
                  <a:t> Hours</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1600" b="1" kern="100" dirty="0">
                    <a:solidFill>
                      <a:srgbClr val="275317"/>
                    </a:solidFill>
                    <a:effectLst/>
                    <a:latin typeface="Aptos" panose="020B0004020202020204" pitchFamily="34" charset="0"/>
                    <a:ea typeface="Aptos" panose="020B0004020202020204" pitchFamily="34" charset="0"/>
                    <a:cs typeface="Times New Roman" panose="02020603050405020304" pitchFamily="18" charset="0"/>
                  </a:rPr>
                  <a:t>CTE Course</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18" name="Group 17">
              <a:extLst>
                <a:ext uri="{FF2B5EF4-FFF2-40B4-BE49-F238E27FC236}">
                  <a16:creationId xmlns:a16="http://schemas.microsoft.com/office/drawing/2014/main" id="{C5BA47DB-C724-34E6-E751-45997B0012DE}"/>
                </a:ext>
              </a:extLst>
            </p:cNvPr>
            <p:cNvGrpSpPr/>
            <p:nvPr/>
          </p:nvGrpSpPr>
          <p:grpSpPr>
            <a:xfrm>
              <a:off x="1460816" y="1526290"/>
              <a:ext cx="3111190" cy="3880779"/>
              <a:chOff x="42175" y="41564"/>
              <a:chExt cx="1045209" cy="1482362"/>
            </a:xfrm>
          </p:grpSpPr>
          <p:sp>
            <p:nvSpPr>
              <p:cNvPr id="19" name="Rectangle 18">
                <a:extLst>
                  <a:ext uri="{FF2B5EF4-FFF2-40B4-BE49-F238E27FC236}">
                    <a16:creationId xmlns:a16="http://schemas.microsoft.com/office/drawing/2014/main" id="{B0446FFE-94BF-081E-BEFF-812F50EEA93B}"/>
                  </a:ext>
                </a:extLst>
              </p:cNvPr>
              <p:cNvSpPr/>
              <p:nvPr/>
            </p:nvSpPr>
            <p:spPr>
              <a:xfrm>
                <a:off x="142504" y="41564"/>
                <a:ext cx="763905" cy="1482362"/>
              </a:xfrm>
              <a:prstGeom prst="rect">
                <a:avLst/>
              </a:prstGeom>
              <a:noFill/>
              <a:ln w="1905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0" name="Text Box 2">
                <a:extLst>
                  <a:ext uri="{FF2B5EF4-FFF2-40B4-BE49-F238E27FC236}">
                    <a16:creationId xmlns:a16="http://schemas.microsoft.com/office/drawing/2014/main" id="{828F8FAE-5212-E3CB-8932-6DAD6FBD8D5F}"/>
                  </a:ext>
                </a:extLst>
              </p:cNvPr>
              <p:cNvSpPr txBox="1">
                <a:spLocks noChangeArrowheads="1"/>
              </p:cNvSpPr>
              <p:nvPr/>
            </p:nvSpPr>
            <p:spPr bwMode="auto">
              <a:xfrm>
                <a:off x="42175" y="41564"/>
                <a:ext cx="1045209" cy="285458"/>
              </a:xfrm>
              <a:prstGeom prst="rect">
                <a:avLst/>
              </a:prstGeom>
              <a:noFill/>
              <a:ln w="9525">
                <a:noFill/>
                <a:miter lim="800000"/>
                <a:headEnd/>
                <a:tailEnd/>
              </a:ln>
            </p:spPr>
            <p:txBody>
              <a:bodyPr rot="0" vert="horz" wrap="square" lIns="91440" tIns="45720" rIns="91440" bIns="45720" anchor="t" anchorCtr="0">
                <a:spAutoFit/>
              </a:bodyPr>
              <a:lstStyle/>
              <a:p>
                <a:pPr marL="0" marR="0" algn="ctr">
                  <a:lnSpc>
                    <a:spcPct val="115000"/>
                  </a:lnSpc>
                  <a:spcAft>
                    <a:spcPts val="800"/>
                  </a:spcAft>
                  <a:buNone/>
                </a:pPr>
                <a:r>
                  <a:rPr lang="en-US" sz="1600" b="1" kern="100" dirty="0">
                    <a:solidFill>
                      <a:srgbClr val="275317"/>
                    </a:solidFill>
                    <a:latin typeface="Aptos" panose="020B0004020202020204" pitchFamily="34" charset="0"/>
                    <a:ea typeface="Aptos" panose="020B0004020202020204" pitchFamily="34" charset="0"/>
                    <a:cs typeface="Times New Roman" panose="02020603050405020304" pitchFamily="18" charset="0"/>
                  </a:rPr>
                  <a:t>360</a:t>
                </a:r>
                <a:r>
                  <a:rPr lang="en-US" sz="1600" b="1" kern="100" dirty="0">
                    <a:solidFill>
                      <a:srgbClr val="275317"/>
                    </a:solidFill>
                    <a:effectLst/>
                    <a:latin typeface="Aptos" panose="020B0004020202020204" pitchFamily="34" charset="0"/>
                    <a:ea typeface="Aptos" panose="020B0004020202020204" pitchFamily="34" charset="0"/>
                    <a:cs typeface="Times New Roman" panose="02020603050405020304" pitchFamily="18" charset="0"/>
                  </a:rPr>
                  <a:t> Hours</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1600" b="1" kern="100" dirty="0">
                    <a:solidFill>
                      <a:srgbClr val="275317"/>
                    </a:solidFill>
                    <a:effectLst/>
                    <a:latin typeface="Aptos" panose="020B0004020202020204" pitchFamily="34" charset="0"/>
                    <a:ea typeface="Aptos" panose="020B0004020202020204" pitchFamily="34" charset="0"/>
                    <a:cs typeface="Times New Roman" panose="02020603050405020304" pitchFamily="18" charset="0"/>
                  </a:rPr>
                  <a:t>CTE Course</a:t>
                </a:r>
                <a:endParaRPr lang="en-US" sz="3200" b="1" kern="100" dirty="0">
                  <a:effectLst/>
                  <a:latin typeface="Aptos" panose="020B0004020202020204" pitchFamily="34" charset="0"/>
                  <a:ea typeface="Aptos" panose="020B0004020202020204" pitchFamily="34" charset="0"/>
                  <a:cs typeface="Times New Roman" panose="02020603050405020304" pitchFamily="18" charset="0"/>
                </a:endParaRPr>
              </a:p>
            </p:txBody>
          </p:sp>
        </p:grpSp>
      </p:grpSp>
    </p:spTree>
    <p:extLst>
      <p:ext uri="{BB962C8B-B14F-4D97-AF65-F5344CB8AC3E}">
        <p14:creationId xmlns:p14="http://schemas.microsoft.com/office/powerpoint/2010/main" val="11671165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C36A7-2A20-7089-F729-77B77F3CD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6EAC0-8E37-0C90-00C2-3B8D9CC0550D}"/>
              </a:ext>
            </a:extLst>
          </p:cNvPr>
          <p:cNvSpPr>
            <a:spLocks noGrp="1"/>
          </p:cNvSpPr>
          <p:nvPr>
            <p:ph type="title"/>
          </p:nvPr>
        </p:nvSpPr>
        <p:spPr>
          <a:xfrm>
            <a:off x="304800" y="320675"/>
            <a:ext cx="10515600" cy="1325563"/>
          </a:xfrm>
        </p:spPr>
        <p:txBody>
          <a:bodyPr vert="horz" lIns="91440" tIns="45720" rIns="91440" bIns="45720" rtlCol="0" anchor="ctr" anchorCtr="0">
            <a:normAutofit/>
          </a:bodyPr>
          <a:lstStyle/>
          <a:p>
            <a:r>
              <a:rPr lang="en-US" b="1" i="0" kern="1200" spc="100" baseline="0" dirty="0"/>
              <a:t>Flow Chart to Determine </a:t>
            </a:r>
            <a:br>
              <a:rPr lang="en-US" b="1" i="0" kern="1200" spc="100" baseline="0" dirty="0"/>
            </a:br>
            <a:r>
              <a:rPr lang="en-US" b="1" i="0" kern="1200" spc="100" baseline="0" dirty="0"/>
              <a:t>Perkins Status – Step Two</a:t>
            </a:r>
          </a:p>
        </p:txBody>
      </p:sp>
      <p:sp>
        <p:nvSpPr>
          <p:cNvPr id="3" name="TextBox 2">
            <a:extLst>
              <a:ext uri="{FF2B5EF4-FFF2-40B4-BE49-F238E27FC236}">
                <a16:creationId xmlns:a16="http://schemas.microsoft.com/office/drawing/2014/main" id="{C530F427-1DDC-35AD-27B8-B254F1E1F6F7}"/>
              </a:ext>
            </a:extLst>
          </p:cNvPr>
          <p:cNvSpPr txBox="1"/>
          <p:nvPr/>
        </p:nvSpPr>
        <p:spPr>
          <a:xfrm>
            <a:off x="423333" y="2150533"/>
            <a:ext cx="11260667" cy="3816429"/>
          </a:xfrm>
          <a:prstGeom prst="rect">
            <a:avLst/>
          </a:prstGeom>
          <a:noFill/>
        </p:spPr>
        <p:txBody>
          <a:bodyPr wrap="square" rtlCol="0">
            <a:spAutoFit/>
          </a:bodyPr>
          <a:lstStyle/>
          <a:p>
            <a:pPr marL="514350" indent="-514350">
              <a:buFont typeface="+mj-lt"/>
              <a:buAutoNum type="arabicPeriod" startAt="2"/>
            </a:pPr>
            <a:r>
              <a:rPr lang="en-US" sz="2800" dirty="0">
                <a:latin typeface="Arial" panose="020B0604020202020204" pitchFamily="34" charset="0"/>
                <a:cs typeface="Arial" panose="020B0604020202020204" pitchFamily="34" charset="0"/>
              </a:rPr>
              <a:t>Using your AUNs Planned Scope and Sequence for the CIP, determine which years meet the definition of a CTE Course. This information can be found in the Future Ready Comprehensive Planning Portal/CATS System. </a:t>
            </a:r>
          </a:p>
          <a:p>
            <a:pPr marL="971550" lvl="1" indent="-514350">
              <a:buFont typeface="Arial" panose="020B0604020202020204" pitchFamily="34" charset="0"/>
              <a:buChar char="•"/>
            </a:pPr>
            <a:r>
              <a:rPr lang="en-US" sz="2800" dirty="0">
                <a:latin typeface="Arial" panose="020B0604020202020204" pitchFamily="34" charset="0"/>
                <a:cs typeface="Arial" panose="020B0604020202020204" pitchFamily="34" charset="0"/>
              </a:rPr>
              <a:t>Make sure you are looking at the Reporting Year. </a:t>
            </a:r>
          </a:p>
          <a:p>
            <a:pPr marL="971550" lvl="1" indent="-514350">
              <a:buFont typeface="Arial" panose="020B0604020202020204" pitchFamily="34" charset="0"/>
              <a:buChar char="•"/>
            </a:pPr>
            <a:r>
              <a:rPr lang="en-US" sz="2800" dirty="0">
                <a:latin typeface="Arial" panose="020B0604020202020204" pitchFamily="34" charset="0"/>
                <a:cs typeface="Arial" panose="020B0604020202020204" pitchFamily="34" charset="0"/>
              </a:rPr>
              <a:t>How many years is the CTE Program (CIP)?</a:t>
            </a:r>
          </a:p>
          <a:p>
            <a:pPr marL="1440682" lvl="2" indent="-514350">
              <a:buFont typeface="Arial" panose="020B0604020202020204" pitchFamily="34" charset="0"/>
              <a:buChar char="•"/>
            </a:pPr>
            <a:r>
              <a:rPr lang="en-US" sz="2800" dirty="0">
                <a:latin typeface="Arial" panose="020B0604020202020204" pitchFamily="34" charset="0"/>
                <a:cs typeface="Arial" panose="020B0604020202020204" pitchFamily="34" charset="0"/>
              </a:rPr>
              <a:t>One Year</a:t>
            </a:r>
          </a:p>
          <a:p>
            <a:pPr marL="1440682" lvl="2" indent="-514350">
              <a:buFont typeface="Arial" panose="020B0604020202020204" pitchFamily="34" charset="0"/>
              <a:buChar char="•"/>
            </a:pPr>
            <a:r>
              <a:rPr lang="en-US" sz="2800" dirty="0">
                <a:latin typeface="Arial" panose="020B0604020202020204" pitchFamily="34" charset="0"/>
                <a:cs typeface="Arial" panose="020B0604020202020204" pitchFamily="34" charset="0"/>
              </a:rPr>
              <a:t>Two or More Years</a:t>
            </a:r>
          </a:p>
          <a:p>
            <a:endParaRPr lang="en-US" dirty="0"/>
          </a:p>
        </p:txBody>
      </p:sp>
    </p:spTree>
    <p:extLst>
      <p:ext uri="{BB962C8B-B14F-4D97-AF65-F5344CB8AC3E}">
        <p14:creationId xmlns:p14="http://schemas.microsoft.com/office/powerpoint/2010/main" val="39904471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729F5-6565-D04A-B379-A9159B85CD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FD550C-B31E-9622-9C1A-D218FED4CFD3}"/>
              </a:ext>
            </a:extLst>
          </p:cNvPr>
          <p:cNvSpPr>
            <a:spLocks noGrp="1"/>
          </p:cNvSpPr>
          <p:nvPr>
            <p:ph type="title"/>
          </p:nvPr>
        </p:nvSpPr>
        <p:spPr>
          <a:xfrm>
            <a:off x="287482" y="225857"/>
            <a:ext cx="10515600" cy="1325563"/>
          </a:xfrm>
        </p:spPr>
        <p:txBody>
          <a:bodyPr/>
          <a:lstStyle/>
          <a:p>
            <a:r>
              <a:rPr lang="en-US" b="1" dirty="0"/>
              <a:t>Flow Chart to Determine </a:t>
            </a:r>
            <a:br>
              <a:rPr lang="en-US" b="1" dirty="0"/>
            </a:br>
            <a:r>
              <a:rPr lang="en-US" b="1" dirty="0"/>
              <a:t>Perkins Status – One Year, Step 3</a:t>
            </a:r>
          </a:p>
        </p:txBody>
      </p:sp>
      <p:sp>
        <p:nvSpPr>
          <p:cNvPr id="3" name="TextBox 2">
            <a:extLst>
              <a:ext uri="{FF2B5EF4-FFF2-40B4-BE49-F238E27FC236}">
                <a16:creationId xmlns:a16="http://schemas.microsoft.com/office/drawing/2014/main" id="{72C7BF8D-FF4B-7505-F7FF-F38EE9401E15}"/>
              </a:ext>
            </a:extLst>
          </p:cNvPr>
          <p:cNvSpPr txBox="1"/>
          <p:nvPr/>
        </p:nvSpPr>
        <p:spPr>
          <a:xfrm>
            <a:off x="643467" y="1862669"/>
            <a:ext cx="11159066" cy="3539430"/>
          </a:xfrm>
          <a:prstGeom prst="rect">
            <a:avLst/>
          </a:prstGeom>
          <a:noFill/>
        </p:spPr>
        <p:txBody>
          <a:bodyPr wrap="square" rtlCol="0">
            <a:spAutoFit/>
          </a:bodyPr>
          <a:lstStyle/>
          <a:p>
            <a:pPr lvl="0"/>
            <a:r>
              <a:rPr lang="en-US" sz="2800" b="1" dirty="0">
                <a:latin typeface="Arial" panose="020B0604020202020204" pitchFamily="34" charset="0"/>
                <a:cs typeface="Arial" panose="020B0604020202020204" pitchFamily="34" charset="0"/>
              </a:rPr>
              <a:t>3. Does the Program Year have 480 or more planned program hours in the CIPs Scope and Sequence?</a:t>
            </a:r>
            <a:endParaRPr lang="en-US" sz="2800" dirty="0">
              <a:latin typeface="Arial" panose="020B0604020202020204" pitchFamily="34" charset="0"/>
              <a:cs typeface="Arial" panose="020B0604020202020204" pitchFamily="34" charset="0"/>
            </a:endParaRPr>
          </a:p>
          <a:p>
            <a:pPr marL="914400" lvl="1" indent="-457200">
              <a:buFont typeface="+mj-lt"/>
              <a:buAutoNum type="alphaLcPeriod"/>
            </a:pPr>
            <a:r>
              <a:rPr lang="en-US" sz="2800" dirty="0">
                <a:latin typeface="Arial" panose="020B0604020202020204" pitchFamily="34" charset="0"/>
                <a:cs typeface="Arial" panose="020B0604020202020204" pitchFamily="34" charset="0"/>
              </a:rPr>
              <a:t>No. Perkins Concentrator and Participant should be marked N for No.</a:t>
            </a:r>
          </a:p>
          <a:p>
            <a:pPr marL="1428750" lvl="2" indent="-514350">
              <a:buFont typeface="+mj-lt"/>
              <a:buAutoNum type="romanLcPeriod"/>
            </a:pPr>
            <a:r>
              <a:rPr lang="en-US" sz="2800" dirty="0">
                <a:latin typeface="Arial" panose="020B0604020202020204" pitchFamily="34" charset="0"/>
                <a:cs typeface="Arial" panose="020B0604020202020204" pitchFamily="34" charset="0"/>
              </a:rPr>
              <a:t>Stop Here</a:t>
            </a:r>
          </a:p>
          <a:p>
            <a:pPr marL="914400" lvl="1" indent="-457200">
              <a:buFont typeface="+mj-lt"/>
              <a:buAutoNum type="alphaLcPeriod"/>
            </a:pPr>
            <a:r>
              <a:rPr lang="en-US" sz="2800" dirty="0">
                <a:latin typeface="Arial" panose="020B0604020202020204" pitchFamily="34" charset="0"/>
                <a:cs typeface="Arial" panose="020B0604020202020204" pitchFamily="34" charset="0"/>
              </a:rPr>
              <a:t>Yes. This year meets the definition of a CTE Course.</a:t>
            </a:r>
          </a:p>
          <a:p>
            <a:pPr marL="1428750" lvl="2" indent="-514350">
              <a:buFont typeface="+mj-lt"/>
              <a:buAutoNum type="romanLcPeriod"/>
            </a:pPr>
            <a:r>
              <a:rPr lang="en-US" sz="2800" dirty="0">
                <a:latin typeface="Arial" panose="020B0604020202020204" pitchFamily="34" charset="0"/>
                <a:cs typeface="Arial" panose="020B0604020202020204" pitchFamily="34" charset="0"/>
              </a:rPr>
              <a:t>Go to the Next Question</a:t>
            </a:r>
          </a:p>
          <a:p>
            <a:r>
              <a:rPr lang="en-US" sz="2800" b="1"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4572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0A86F-2DB6-4D92-E6F6-ED2B38A666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9602F4-DD64-3862-1EC8-88664D17FCFF}"/>
              </a:ext>
            </a:extLst>
          </p:cNvPr>
          <p:cNvSpPr>
            <a:spLocks noGrp="1"/>
          </p:cNvSpPr>
          <p:nvPr>
            <p:ph type="title"/>
          </p:nvPr>
        </p:nvSpPr>
        <p:spPr>
          <a:xfrm>
            <a:off x="287482" y="225857"/>
            <a:ext cx="10515600" cy="1325563"/>
          </a:xfrm>
        </p:spPr>
        <p:txBody>
          <a:bodyPr/>
          <a:lstStyle/>
          <a:p>
            <a:r>
              <a:rPr lang="en-US" b="1" dirty="0"/>
              <a:t>Flow Chart to Determine </a:t>
            </a:r>
            <a:br>
              <a:rPr lang="en-US" b="1" dirty="0"/>
            </a:br>
            <a:r>
              <a:rPr lang="en-US" b="1" dirty="0"/>
              <a:t>Perkins Status – One Year, Step 4</a:t>
            </a:r>
          </a:p>
        </p:txBody>
      </p:sp>
      <p:sp>
        <p:nvSpPr>
          <p:cNvPr id="3" name="TextBox 2">
            <a:extLst>
              <a:ext uri="{FF2B5EF4-FFF2-40B4-BE49-F238E27FC236}">
                <a16:creationId xmlns:a16="http://schemas.microsoft.com/office/drawing/2014/main" id="{8AB20D2F-218B-660C-A7A6-4793E1A9D47D}"/>
              </a:ext>
            </a:extLst>
          </p:cNvPr>
          <p:cNvSpPr txBox="1"/>
          <p:nvPr/>
        </p:nvSpPr>
        <p:spPr>
          <a:xfrm>
            <a:off x="643467" y="1862669"/>
            <a:ext cx="11159066" cy="3108543"/>
          </a:xfrm>
          <a:prstGeom prst="rect">
            <a:avLst/>
          </a:prstGeom>
          <a:noFill/>
        </p:spPr>
        <p:txBody>
          <a:bodyPr wrap="square" rtlCol="0">
            <a:spAutoFit/>
          </a:bodyPr>
          <a:lstStyle/>
          <a:p>
            <a:pPr lvl="0"/>
            <a:r>
              <a:rPr lang="en-US" sz="2800" b="1" dirty="0">
                <a:latin typeface="Arial" panose="020B0604020202020204" pitchFamily="34" charset="0"/>
                <a:cs typeface="Arial" panose="020B0604020202020204" pitchFamily="34" charset="0"/>
              </a:rPr>
              <a:t>4. Did the Student pass the CTE Course?</a:t>
            </a:r>
            <a:endParaRPr lang="en-US" sz="2800" dirty="0">
              <a:latin typeface="Arial" panose="020B0604020202020204" pitchFamily="34" charset="0"/>
              <a:cs typeface="Arial" panose="020B0604020202020204" pitchFamily="34" charset="0"/>
            </a:endParaRPr>
          </a:p>
          <a:p>
            <a:pPr marL="914400" lvl="1" indent="-457200">
              <a:buFont typeface="+mj-lt"/>
              <a:buAutoNum type="alphaLcPeriod"/>
            </a:pPr>
            <a:r>
              <a:rPr lang="en-US" sz="2800" dirty="0">
                <a:latin typeface="Arial" panose="020B0604020202020204" pitchFamily="34" charset="0"/>
                <a:cs typeface="Arial" panose="020B0604020202020204" pitchFamily="34" charset="0"/>
              </a:rPr>
              <a:t>No. Perkins Concentrator and Participant should be marked N for No.</a:t>
            </a:r>
          </a:p>
          <a:p>
            <a:pPr marL="1428750" lvl="2" indent="-514350">
              <a:buFont typeface="+mj-lt"/>
              <a:buAutoNum type="romanLcPeriod"/>
            </a:pPr>
            <a:r>
              <a:rPr lang="en-US" sz="2800" dirty="0">
                <a:latin typeface="Arial" panose="020B0604020202020204" pitchFamily="34" charset="0"/>
                <a:cs typeface="Arial" panose="020B0604020202020204" pitchFamily="34" charset="0"/>
              </a:rPr>
              <a:t>Stop Here</a:t>
            </a:r>
          </a:p>
          <a:p>
            <a:pPr marL="914400" lvl="1" indent="-457200">
              <a:buFont typeface="+mj-lt"/>
              <a:buAutoNum type="alphaLcPeriod"/>
            </a:pPr>
            <a:r>
              <a:rPr lang="en-US" sz="2800" dirty="0">
                <a:latin typeface="Arial" panose="020B0604020202020204" pitchFamily="34" charset="0"/>
                <a:cs typeface="Arial" panose="020B0604020202020204" pitchFamily="34" charset="0"/>
              </a:rPr>
              <a:t>Yes. This course should be included in the student’s count towards their Perkins Status.</a:t>
            </a:r>
          </a:p>
          <a:p>
            <a:pPr marL="1428750" lvl="2" indent="-514350">
              <a:buFont typeface="+mj-lt"/>
              <a:buAutoNum type="romanLcPeriod"/>
            </a:pPr>
            <a:r>
              <a:rPr lang="en-US" sz="2800" dirty="0">
                <a:latin typeface="Arial" panose="020B0604020202020204" pitchFamily="34" charset="0"/>
                <a:cs typeface="Arial" panose="020B0604020202020204" pitchFamily="34" charset="0"/>
              </a:rPr>
              <a:t>Go to the Next Question.</a:t>
            </a:r>
          </a:p>
        </p:txBody>
      </p:sp>
    </p:spTree>
    <p:extLst>
      <p:ext uri="{BB962C8B-B14F-4D97-AF65-F5344CB8AC3E}">
        <p14:creationId xmlns:p14="http://schemas.microsoft.com/office/powerpoint/2010/main" val="3014222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750D4-29F6-4C1E-DD5C-745040CCE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8BB3F0-55F3-66AB-8D2F-CC53E39D16CD}"/>
              </a:ext>
            </a:extLst>
          </p:cNvPr>
          <p:cNvSpPr>
            <a:spLocks noGrp="1"/>
          </p:cNvSpPr>
          <p:nvPr>
            <p:ph type="title"/>
          </p:nvPr>
        </p:nvSpPr>
        <p:spPr>
          <a:xfrm>
            <a:off x="368876" y="353753"/>
            <a:ext cx="10515600" cy="1325563"/>
          </a:xfrm>
        </p:spPr>
        <p:txBody>
          <a:bodyPr>
            <a:normAutofit/>
          </a:bodyPr>
          <a:lstStyle/>
          <a:p>
            <a:r>
              <a:rPr lang="en-US" b="1" dirty="0"/>
              <a:t>Flow Chart to Determine </a:t>
            </a:r>
            <a:br>
              <a:rPr lang="en-US" b="1" dirty="0"/>
            </a:br>
            <a:r>
              <a:rPr lang="en-US" b="1" dirty="0"/>
              <a:t>Perkins Status – One Year, Step 5</a:t>
            </a:r>
          </a:p>
        </p:txBody>
      </p:sp>
      <p:sp>
        <p:nvSpPr>
          <p:cNvPr id="3" name="TextBox 2">
            <a:extLst>
              <a:ext uri="{FF2B5EF4-FFF2-40B4-BE49-F238E27FC236}">
                <a16:creationId xmlns:a16="http://schemas.microsoft.com/office/drawing/2014/main" id="{83C62430-F554-B2B9-7EC1-C02A30F83B60}"/>
              </a:ext>
            </a:extLst>
          </p:cNvPr>
          <p:cNvSpPr txBox="1"/>
          <p:nvPr/>
        </p:nvSpPr>
        <p:spPr>
          <a:xfrm>
            <a:off x="643467" y="1862669"/>
            <a:ext cx="11159066" cy="1384995"/>
          </a:xfrm>
          <a:prstGeom prst="rect">
            <a:avLst/>
          </a:prstGeom>
          <a:noFill/>
        </p:spPr>
        <p:txBody>
          <a:bodyPr wrap="square" rtlCol="0">
            <a:spAutoFit/>
          </a:bodyPr>
          <a:lstStyle/>
          <a:p>
            <a:pPr lvl="0"/>
            <a:r>
              <a:rPr lang="en-US" sz="2800" b="1" dirty="0">
                <a:latin typeface="Arial" panose="020B0604020202020204" pitchFamily="34" charset="0"/>
                <a:cs typeface="Arial" panose="020B0604020202020204" pitchFamily="34" charset="0"/>
              </a:rPr>
              <a:t>5. How many CTE Courses does the student have?</a:t>
            </a:r>
            <a:endParaRPr lang="en-US" sz="2800" dirty="0">
              <a:latin typeface="Arial" panose="020B0604020202020204" pitchFamily="34" charset="0"/>
              <a:cs typeface="Arial" panose="020B0604020202020204" pitchFamily="34" charset="0"/>
            </a:endParaRPr>
          </a:p>
          <a:p>
            <a:pPr marL="914400" lvl="1"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One – For a one-year program with 480 or more hours, Perkins Concentrator and Participant should be marked Y for Yes.</a:t>
            </a:r>
          </a:p>
        </p:txBody>
      </p:sp>
    </p:spTree>
    <p:extLst>
      <p:ext uri="{BB962C8B-B14F-4D97-AF65-F5344CB8AC3E}">
        <p14:creationId xmlns:p14="http://schemas.microsoft.com/office/powerpoint/2010/main" val="2058465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168230" y="207963"/>
            <a:ext cx="10515600" cy="1325563"/>
          </a:xfrm>
        </p:spPr>
        <p:txBody>
          <a:bodyPr/>
          <a:lstStyle/>
          <a:p>
            <a:r>
              <a:rPr lang="en-US" b="1" dirty="0"/>
              <a:t>Overview of PIMS Secondary CTE</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r>
              <a:rPr lang="en-US" sz="3600" dirty="0"/>
              <a:t>Why is CTE student data collection in PIMS?</a:t>
            </a:r>
          </a:p>
          <a:p>
            <a:pPr lvl="1">
              <a:buFont typeface="Courier New" panose="02070309020205020404" pitchFamily="49" charset="0"/>
              <a:buChar char="o"/>
            </a:pPr>
            <a:r>
              <a:rPr lang="en-US" sz="3200" dirty="0"/>
              <a:t>To meet state and federal reporting requirements</a:t>
            </a:r>
          </a:p>
          <a:p>
            <a:pPr lvl="1">
              <a:buFont typeface="Courier New" panose="02070309020205020404" pitchFamily="49" charset="0"/>
              <a:buChar char="o"/>
            </a:pPr>
            <a:endParaRPr lang="en-US" sz="1200" dirty="0"/>
          </a:p>
          <a:p>
            <a:r>
              <a:rPr lang="en-US" sz="3600" dirty="0"/>
              <a:t>Which PIMS templates must be uploaded to accommodate CTE reporting?</a:t>
            </a:r>
          </a:p>
          <a:p>
            <a:pPr lvl="1">
              <a:buFont typeface="Courier New" panose="02070309020205020404" pitchFamily="49" charset="0"/>
              <a:buChar char="o"/>
            </a:pPr>
            <a:r>
              <a:rPr lang="en-US" sz="3200" dirty="0"/>
              <a:t>  Student</a:t>
            </a:r>
          </a:p>
          <a:p>
            <a:pPr lvl="1">
              <a:buFont typeface="Courier New" panose="02070309020205020404" pitchFamily="49" charset="0"/>
              <a:buChar char="o"/>
            </a:pPr>
            <a:r>
              <a:rPr lang="en-US" sz="3200" dirty="0"/>
              <a:t>  Student Snapshot</a:t>
            </a:r>
          </a:p>
          <a:p>
            <a:pPr lvl="1">
              <a:buFont typeface="Courier New" panose="02070309020205020404" pitchFamily="49" charset="0"/>
              <a:buChar char="o"/>
            </a:pPr>
            <a:r>
              <a:rPr lang="en-US" sz="3200" dirty="0"/>
              <a:t>  School Enrollment</a:t>
            </a:r>
            <a:endParaRPr lang="en-US" sz="2800" dirty="0"/>
          </a:p>
          <a:p>
            <a:pPr lvl="1">
              <a:buFont typeface="Courier New" panose="02070309020205020404" pitchFamily="49" charset="0"/>
              <a:buChar char="o"/>
            </a:pPr>
            <a:r>
              <a:rPr lang="en-US" sz="3200" dirty="0"/>
              <a:t>  CTE Student Fact</a:t>
            </a:r>
          </a:p>
          <a:p>
            <a:pPr lvl="1">
              <a:buFont typeface="Courier New" panose="02070309020205020404" pitchFamily="49" charset="0"/>
              <a:buChar char="o"/>
            </a:pPr>
            <a:r>
              <a:rPr lang="en-US" sz="3200" dirty="0"/>
              <a:t>  CTE Student Industry Credential</a:t>
            </a:r>
          </a:p>
        </p:txBody>
      </p:sp>
    </p:spTree>
    <p:extLst>
      <p:ext uri="{BB962C8B-B14F-4D97-AF65-F5344CB8AC3E}">
        <p14:creationId xmlns:p14="http://schemas.microsoft.com/office/powerpoint/2010/main" val="26880904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80E53-A657-042C-1DA3-FFD572FA7C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8CB4FF-0DB9-2931-2D8D-6B0EE2822917}"/>
              </a:ext>
            </a:extLst>
          </p:cNvPr>
          <p:cNvSpPr>
            <a:spLocks noGrp="1"/>
          </p:cNvSpPr>
          <p:nvPr>
            <p:ph type="title"/>
          </p:nvPr>
        </p:nvSpPr>
        <p:spPr>
          <a:xfrm>
            <a:off x="352778" y="288925"/>
            <a:ext cx="10515600" cy="2047875"/>
          </a:xfrm>
        </p:spPr>
        <p:txBody>
          <a:bodyPr>
            <a:normAutofit/>
          </a:bodyPr>
          <a:lstStyle/>
          <a:p>
            <a:r>
              <a:rPr lang="en-US" b="1" dirty="0"/>
              <a:t>Flow Chart to Determine </a:t>
            </a:r>
            <a:br>
              <a:rPr lang="en-US" b="1" dirty="0"/>
            </a:br>
            <a:r>
              <a:rPr lang="en-US" b="1" dirty="0"/>
              <a:t>Perkins Status – Two or More Years</a:t>
            </a:r>
            <a:br>
              <a:rPr lang="en-US" b="1" dirty="0"/>
            </a:br>
            <a:r>
              <a:rPr lang="en-US" b="1" dirty="0"/>
              <a:t>Step 3</a:t>
            </a:r>
          </a:p>
        </p:txBody>
      </p:sp>
      <p:sp>
        <p:nvSpPr>
          <p:cNvPr id="3" name="TextBox 2">
            <a:extLst>
              <a:ext uri="{FF2B5EF4-FFF2-40B4-BE49-F238E27FC236}">
                <a16:creationId xmlns:a16="http://schemas.microsoft.com/office/drawing/2014/main" id="{26F0D8D7-4CDC-C5A8-43C1-7D1C52CBCE10}"/>
              </a:ext>
            </a:extLst>
          </p:cNvPr>
          <p:cNvSpPr txBox="1"/>
          <p:nvPr/>
        </p:nvSpPr>
        <p:spPr>
          <a:xfrm>
            <a:off x="294922" y="2523066"/>
            <a:ext cx="11602155" cy="3385542"/>
          </a:xfrm>
          <a:prstGeom prst="rect">
            <a:avLst/>
          </a:prstGeom>
          <a:noFill/>
        </p:spPr>
        <p:txBody>
          <a:bodyPr wrap="square" rtlCol="0">
            <a:spAutoFit/>
          </a:bodyPr>
          <a:lstStyle/>
          <a:p>
            <a:pPr lvl="0"/>
            <a:r>
              <a:rPr lang="en-US" sz="2800" b="1" dirty="0"/>
              <a:t>3. Does the Program Year have 240 or more planned program hours in the CIPs Scope and Sequence?</a:t>
            </a:r>
            <a:endParaRPr lang="en-US" sz="2800" dirty="0"/>
          </a:p>
          <a:p>
            <a:pPr marL="800100" lvl="1" indent="-342900">
              <a:buFont typeface="+mj-lt"/>
              <a:buAutoNum type="alphaLcPeriod"/>
            </a:pPr>
            <a:r>
              <a:rPr lang="en-US" sz="2800" dirty="0"/>
              <a:t>No. This year cannot be counted towards their Perkins Status.</a:t>
            </a:r>
          </a:p>
          <a:p>
            <a:pPr marL="1314450" lvl="2" indent="-400050">
              <a:buFont typeface="+mj-lt"/>
              <a:buAutoNum type="romanLcPeriod"/>
            </a:pPr>
            <a:r>
              <a:rPr lang="en-US" sz="2800" dirty="0"/>
              <a:t>Maintain the student’s previous year’s Perkins Status.</a:t>
            </a:r>
          </a:p>
          <a:p>
            <a:pPr marL="1314450" lvl="2" indent="-400050">
              <a:buFont typeface="+mj-lt"/>
              <a:buAutoNum type="romanLcPeriod"/>
            </a:pPr>
            <a:r>
              <a:rPr lang="en-US" sz="2800" dirty="0"/>
              <a:t>Stop Here</a:t>
            </a:r>
          </a:p>
          <a:p>
            <a:pPr marL="800100" lvl="1" indent="-342900">
              <a:buFont typeface="+mj-lt"/>
              <a:buAutoNum type="alphaLcPeriod"/>
            </a:pPr>
            <a:r>
              <a:rPr lang="en-US" sz="2800" dirty="0"/>
              <a:t>Yes. This year meets the definition of a CTE Course.</a:t>
            </a:r>
          </a:p>
          <a:p>
            <a:pPr marL="1314450" lvl="2" indent="-400050">
              <a:buFont typeface="+mj-lt"/>
              <a:buAutoNum type="romanLcPeriod"/>
            </a:pPr>
            <a:r>
              <a:rPr lang="en-US" sz="2800" dirty="0"/>
              <a:t>Go to the Next Question</a:t>
            </a:r>
          </a:p>
          <a:p>
            <a:r>
              <a:rPr lang="en-US" b="1" dirty="0"/>
              <a:t> </a:t>
            </a:r>
            <a:endParaRPr lang="en-US" dirty="0"/>
          </a:p>
        </p:txBody>
      </p:sp>
    </p:spTree>
    <p:extLst>
      <p:ext uri="{BB962C8B-B14F-4D97-AF65-F5344CB8AC3E}">
        <p14:creationId xmlns:p14="http://schemas.microsoft.com/office/powerpoint/2010/main" val="2795425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359A8-73CD-1E26-9A83-A5BD7B8F89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A40B2F-F4E3-1A88-C1C2-7F4F5B9F561B}"/>
              </a:ext>
            </a:extLst>
          </p:cNvPr>
          <p:cNvSpPr>
            <a:spLocks noGrp="1"/>
          </p:cNvSpPr>
          <p:nvPr>
            <p:ph type="title"/>
          </p:nvPr>
        </p:nvSpPr>
        <p:spPr>
          <a:xfrm>
            <a:off x="352778" y="288925"/>
            <a:ext cx="10515600" cy="1929342"/>
          </a:xfrm>
        </p:spPr>
        <p:txBody>
          <a:bodyPr/>
          <a:lstStyle/>
          <a:p>
            <a:r>
              <a:rPr lang="en-US" b="1" dirty="0"/>
              <a:t>Flow Chart to Determine </a:t>
            </a:r>
            <a:br>
              <a:rPr lang="en-US" b="1" dirty="0"/>
            </a:br>
            <a:r>
              <a:rPr lang="en-US" b="1" dirty="0"/>
              <a:t>Perkins Status – Two or More Years</a:t>
            </a:r>
            <a:br>
              <a:rPr lang="en-US" b="1" dirty="0"/>
            </a:br>
            <a:r>
              <a:rPr lang="en-US" b="1" dirty="0"/>
              <a:t>Step 4</a:t>
            </a:r>
          </a:p>
        </p:txBody>
      </p:sp>
      <p:sp>
        <p:nvSpPr>
          <p:cNvPr id="3" name="TextBox 2">
            <a:extLst>
              <a:ext uri="{FF2B5EF4-FFF2-40B4-BE49-F238E27FC236}">
                <a16:creationId xmlns:a16="http://schemas.microsoft.com/office/drawing/2014/main" id="{A059E463-A6E7-1151-C3B3-A96047D13887}"/>
              </a:ext>
            </a:extLst>
          </p:cNvPr>
          <p:cNvSpPr txBox="1"/>
          <p:nvPr/>
        </p:nvSpPr>
        <p:spPr>
          <a:xfrm>
            <a:off x="294922" y="2353733"/>
            <a:ext cx="11602155" cy="2954655"/>
          </a:xfrm>
          <a:prstGeom prst="rect">
            <a:avLst/>
          </a:prstGeom>
          <a:noFill/>
        </p:spPr>
        <p:txBody>
          <a:bodyPr wrap="square" rtlCol="0">
            <a:spAutoFit/>
          </a:bodyPr>
          <a:lstStyle/>
          <a:p>
            <a:pPr lvl="0"/>
            <a:r>
              <a:rPr lang="en-US" sz="2800" b="1" dirty="0"/>
              <a:t>4. Did the Student pass the CTE Course?</a:t>
            </a:r>
            <a:endParaRPr lang="en-US" sz="2800" dirty="0"/>
          </a:p>
          <a:p>
            <a:pPr marL="800100" lvl="1" indent="-342900">
              <a:buFont typeface="+mj-lt"/>
              <a:buAutoNum type="alphaLcPeriod"/>
            </a:pPr>
            <a:r>
              <a:rPr lang="en-US" sz="2800" dirty="0"/>
              <a:t>No. Maintain the student’s previous year’s Perkins Status.</a:t>
            </a:r>
          </a:p>
          <a:p>
            <a:pPr marL="1314450" lvl="2" indent="-400050">
              <a:buFont typeface="+mj-lt"/>
              <a:buAutoNum type="romanLcPeriod"/>
            </a:pPr>
            <a:r>
              <a:rPr lang="en-US" sz="2800" dirty="0"/>
              <a:t>Stop Here</a:t>
            </a:r>
          </a:p>
          <a:p>
            <a:pPr marL="800100" lvl="1" indent="-342900">
              <a:buFont typeface="+mj-lt"/>
              <a:buAutoNum type="alphaLcPeriod"/>
            </a:pPr>
            <a:r>
              <a:rPr lang="en-US" sz="2800" dirty="0"/>
              <a:t>Yes. This course should be included in the student’s count towards their Perkins Status.</a:t>
            </a:r>
          </a:p>
          <a:p>
            <a:pPr marL="1314450" lvl="2" indent="-400050">
              <a:buFont typeface="+mj-lt"/>
              <a:buAutoNum type="romanLcPeriod"/>
            </a:pPr>
            <a:r>
              <a:rPr lang="en-US" sz="2800" dirty="0"/>
              <a:t>Go to the Next Question.</a:t>
            </a:r>
          </a:p>
          <a:p>
            <a:r>
              <a:rPr lang="en-US" dirty="0"/>
              <a:t> </a:t>
            </a:r>
          </a:p>
        </p:txBody>
      </p:sp>
    </p:spTree>
    <p:extLst>
      <p:ext uri="{BB962C8B-B14F-4D97-AF65-F5344CB8AC3E}">
        <p14:creationId xmlns:p14="http://schemas.microsoft.com/office/powerpoint/2010/main" val="40449244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83293-58FC-A2BB-FE8A-44631DD25937}"/>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6160EF50-900A-AD37-DB52-B52BED6404FA}"/>
              </a:ext>
            </a:extLst>
          </p:cNvPr>
          <p:cNvSpPr>
            <a:spLocks noGrp="1"/>
          </p:cNvSpPr>
          <p:nvPr>
            <p:ph type="title"/>
          </p:nvPr>
        </p:nvSpPr>
        <p:spPr>
          <a:xfrm>
            <a:off x="277091" y="260871"/>
            <a:ext cx="10515600" cy="2092862"/>
          </a:xfrm>
        </p:spPr>
        <p:txBody>
          <a:bodyPr/>
          <a:lstStyle/>
          <a:p>
            <a:r>
              <a:rPr lang="en-US" b="1" dirty="0"/>
              <a:t>Flow Chart to Determine </a:t>
            </a:r>
            <a:br>
              <a:rPr lang="en-US" b="1" dirty="0"/>
            </a:br>
            <a:r>
              <a:rPr lang="en-US" b="1" dirty="0"/>
              <a:t>Perkins Status – Two or More Years</a:t>
            </a:r>
            <a:br>
              <a:rPr lang="en-US" b="1" dirty="0"/>
            </a:br>
            <a:r>
              <a:rPr lang="en-US" b="1" dirty="0"/>
              <a:t>Step 5</a:t>
            </a:r>
          </a:p>
        </p:txBody>
      </p:sp>
      <p:sp>
        <p:nvSpPr>
          <p:cNvPr id="2" name="TextBox 1">
            <a:extLst>
              <a:ext uri="{FF2B5EF4-FFF2-40B4-BE49-F238E27FC236}">
                <a16:creationId xmlns:a16="http://schemas.microsoft.com/office/drawing/2014/main" id="{A7246451-477C-8EC0-181C-A773265A5E20}"/>
              </a:ext>
            </a:extLst>
          </p:cNvPr>
          <p:cNvSpPr txBox="1"/>
          <p:nvPr/>
        </p:nvSpPr>
        <p:spPr>
          <a:xfrm>
            <a:off x="294922" y="2624667"/>
            <a:ext cx="11602155" cy="3108543"/>
          </a:xfrm>
          <a:prstGeom prst="rect">
            <a:avLst/>
          </a:prstGeom>
          <a:noFill/>
        </p:spPr>
        <p:txBody>
          <a:bodyPr wrap="square" rtlCol="0">
            <a:spAutoFit/>
          </a:bodyPr>
          <a:lstStyle/>
          <a:p>
            <a:pPr lvl="0"/>
            <a:r>
              <a:rPr lang="en-US" sz="2800" b="1" dirty="0"/>
              <a:t>5. How many CTE Courses does the student have?</a:t>
            </a:r>
            <a:endParaRPr lang="en-US" sz="2800" dirty="0"/>
          </a:p>
          <a:p>
            <a:pPr marL="800100" lvl="1" indent="-342900">
              <a:buFont typeface="+mj-lt"/>
              <a:buAutoNum type="alphaLcPeriod"/>
            </a:pPr>
            <a:r>
              <a:rPr lang="en-US" sz="2800" dirty="0"/>
              <a:t>One – The student is a Perkins Participant.</a:t>
            </a:r>
            <a:r>
              <a:rPr lang="en-US" sz="2800" i="1" dirty="0"/>
              <a:t> </a:t>
            </a:r>
            <a:r>
              <a:rPr lang="en-US" sz="2800" dirty="0"/>
              <a:t>Perkins Participant should be marked Y for Yes.</a:t>
            </a:r>
          </a:p>
          <a:p>
            <a:pPr marL="1314450" lvl="2" indent="-400050">
              <a:buFont typeface="+mj-lt"/>
              <a:buAutoNum type="romanLcPeriod"/>
            </a:pPr>
            <a:r>
              <a:rPr lang="en-US" sz="2800" i="1" dirty="0"/>
              <a:t>Note - Remains Participant unless CIPs/CTE Program change.</a:t>
            </a:r>
            <a:endParaRPr lang="en-US" sz="2800" dirty="0"/>
          </a:p>
          <a:p>
            <a:pPr marL="800100" lvl="1" indent="-342900">
              <a:buFont typeface="+mj-lt"/>
              <a:buAutoNum type="alphaLcPeriod"/>
            </a:pPr>
            <a:r>
              <a:rPr lang="en-US" sz="2800" dirty="0"/>
              <a:t>Two or More – The student is a Perkins Concentrator and Participant. Perkins Concentrator and Perkins Participant should be marked Y for Yes.</a:t>
            </a:r>
          </a:p>
          <a:p>
            <a:pPr marL="1314450" lvl="2" indent="-400050">
              <a:buFont typeface="+mj-lt"/>
              <a:buAutoNum type="romanLcPeriod"/>
            </a:pPr>
            <a:r>
              <a:rPr lang="en-US" sz="2800" i="1" dirty="0"/>
              <a:t>Note - Remains Concentrator unless CIPs/CTE Program change.</a:t>
            </a:r>
            <a:endParaRPr lang="en-US" sz="2800" dirty="0"/>
          </a:p>
        </p:txBody>
      </p:sp>
    </p:spTree>
    <p:extLst>
      <p:ext uri="{BB962C8B-B14F-4D97-AF65-F5344CB8AC3E}">
        <p14:creationId xmlns:p14="http://schemas.microsoft.com/office/powerpoint/2010/main" val="13039705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Certificate of Apprenticeship</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73304" y="1444107"/>
            <a:ext cx="11106364" cy="5205929"/>
          </a:xfrm>
        </p:spPr>
        <p:txBody>
          <a:bodyPr>
            <a:noAutofit/>
          </a:bodyPr>
          <a:lstStyle/>
          <a:p>
            <a:pPr marL="0" indent="0">
              <a:spcBef>
                <a:spcPct val="0"/>
              </a:spcBef>
              <a:buNone/>
            </a:pPr>
            <a:r>
              <a:rPr lang="en-US" altLang="en-US" dirty="0">
                <a:ea typeface="Verdana" pitchFamily="34" charset="0"/>
                <a:cs typeface="Verdana" pitchFamily="34" charset="0"/>
              </a:rPr>
              <a:t>Report the following CTE technical learning component fields if the CTE student actively participated in any of them during this year.</a:t>
            </a:r>
          </a:p>
          <a:p>
            <a:pPr marL="0" indent="0">
              <a:spcBef>
                <a:spcPct val="0"/>
              </a:spcBef>
              <a:buNone/>
            </a:pPr>
            <a:endParaRPr lang="en-US" altLang="en-US" sz="1000" b="1" dirty="0">
              <a:ea typeface="Verdana" pitchFamily="34" charset="0"/>
              <a:cs typeface="Verdana" pitchFamily="34" charset="0"/>
            </a:endParaRPr>
          </a:p>
          <a:p>
            <a:pPr>
              <a:spcBef>
                <a:spcPct val="0"/>
              </a:spcBef>
            </a:pPr>
            <a:r>
              <a:rPr lang="en-US" altLang="en-US" b="1" dirty="0">
                <a:ea typeface="Verdana" pitchFamily="34" charset="0"/>
                <a:cs typeface="Verdana" pitchFamily="34" charset="0"/>
              </a:rPr>
              <a:t>Certificate of Apprenticeship</a:t>
            </a:r>
            <a:r>
              <a:rPr lang="en-US" altLang="en-US" dirty="0">
                <a:ea typeface="Verdana" pitchFamily="34" charset="0"/>
                <a:cs typeface="Verdana" pitchFamily="34" charset="0"/>
              </a:rPr>
              <a:t> (#34)	PRE</a:t>
            </a:r>
          </a:p>
          <a:p>
            <a:pPr lvl="1">
              <a:spcBef>
                <a:spcPct val="0"/>
              </a:spcBef>
            </a:pPr>
            <a:r>
              <a:rPr lang="en-US" altLang="en-US" sz="2800" dirty="0">
                <a:ea typeface="Verdana" pitchFamily="34" charset="0"/>
                <a:cs typeface="Verdana" pitchFamily="34" charset="0"/>
              </a:rPr>
              <a:t>Must comply with Pennsylvania Department of Labor and Industry Apprenticeship Training Office standards through a written agreement with a registered apprenticeship sponsor</a:t>
            </a:r>
          </a:p>
          <a:p>
            <a:pPr lvl="1">
              <a:spcBef>
                <a:spcPct val="0"/>
              </a:spcBef>
            </a:pPr>
            <a:r>
              <a:rPr lang="en-US" altLang="en-US" sz="2800" i="1" dirty="0">
                <a:ea typeface="Verdana" pitchFamily="34" charset="0"/>
                <a:cs typeface="Verdana" pitchFamily="34" charset="0"/>
              </a:rPr>
              <a:t>APP = NOT a valid value for secondary students</a:t>
            </a:r>
          </a:p>
          <a:p>
            <a:pPr lvl="1">
              <a:spcBef>
                <a:spcPct val="0"/>
              </a:spcBef>
            </a:pPr>
            <a:r>
              <a:rPr lang="en-US" altLang="en-US" sz="2800" dirty="0">
                <a:ea typeface="Verdana" pitchFamily="34" charset="0"/>
                <a:cs typeface="Verdana" pitchFamily="34" charset="0"/>
              </a:rPr>
              <a:t>PRE = Student participated in a pre-apprenticeship program</a:t>
            </a:r>
          </a:p>
          <a:p>
            <a:pPr lvl="2">
              <a:spcBef>
                <a:spcPct val="0"/>
              </a:spcBef>
            </a:pPr>
            <a:r>
              <a:rPr lang="en-US" altLang="en-US" sz="2800" dirty="0">
                <a:ea typeface="Verdana" pitchFamily="34" charset="0"/>
                <a:cs typeface="Verdana" pitchFamily="34" charset="0"/>
              </a:rPr>
              <a:t>Verify with admin that the program has a RAPIDS Number from PA Department of Labor and Industry</a:t>
            </a:r>
          </a:p>
          <a:p>
            <a:pPr marL="0" indent="0">
              <a:lnSpc>
                <a:spcPct val="100000"/>
              </a:lnSpc>
              <a:buNone/>
            </a:pPr>
            <a:endParaRPr lang="en-US" dirty="0"/>
          </a:p>
        </p:txBody>
      </p:sp>
    </p:spTree>
    <p:extLst>
      <p:ext uri="{BB962C8B-B14F-4D97-AF65-F5344CB8AC3E}">
        <p14:creationId xmlns:p14="http://schemas.microsoft.com/office/powerpoint/2010/main" val="29162169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141843" y="169828"/>
            <a:ext cx="10515600" cy="1325563"/>
          </a:xfrm>
        </p:spPr>
        <p:txBody>
          <a:bodyPr/>
          <a:lstStyle/>
          <a:p>
            <a:r>
              <a:rPr lang="en-US" b="1" dirty="0"/>
              <a:t>CTE Student Fact – Fields 35 &amp; 36</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Degree Awarded </a:t>
            </a:r>
            <a:r>
              <a:rPr lang="en-US" dirty="0"/>
              <a:t>(#35)</a:t>
            </a:r>
          </a:p>
          <a:p>
            <a:pPr lvl="1">
              <a:lnSpc>
                <a:spcPct val="100000"/>
              </a:lnSpc>
            </a:pPr>
            <a:r>
              <a:rPr lang="en-US" sz="2800" dirty="0"/>
              <a:t>Required for CTE students that fall into one of the valid values:</a:t>
            </a:r>
          </a:p>
          <a:p>
            <a:pPr lvl="2">
              <a:lnSpc>
                <a:spcPct val="100000"/>
              </a:lnSpc>
            </a:pPr>
            <a:r>
              <a:rPr lang="en-US" sz="2800" dirty="0"/>
              <a:t>ASSOC </a:t>
            </a:r>
          </a:p>
          <a:p>
            <a:pPr lvl="2">
              <a:lnSpc>
                <a:spcPct val="100000"/>
              </a:lnSpc>
            </a:pPr>
            <a:r>
              <a:rPr lang="en-US" sz="2800" dirty="0"/>
              <a:t>BACCA</a:t>
            </a:r>
          </a:p>
          <a:p>
            <a:pPr>
              <a:lnSpc>
                <a:spcPct val="100000"/>
              </a:lnSpc>
            </a:pPr>
            <a:r>
              <a:rPr lang="en-US" b="1" dirty="0"/>
              <a:t>Adult Cumulative Credit Equivalency </a:t>
            </a:r>
            <a:r>
              <a:rPr lang="en-US" dirty="0"/>
              <a:t>(#36) –</a:t>
            </a:r>
          </a:p>
          <a:p>
            <a:pPr lvl="1">
              <a:lnSpc>
                <a:spcPct val="100000"/>
              </a:lnSpc>
            </a:pPr>
            <a:r>
              <a:rPr lang="en-US" sz="2800" dirty="0"/>
              <a:t>For AAP students only</a:t>
            </a:r>
          </a:p>
          <a:p>
            <a:pPr lvl="1">
              <a:lnSpc>
                <a:spcPct val="100000"/>
              </a:lnSpc>
            </a:pPr>
            <a:r>
              <a:rPr lang="en-US" sz="2800" dirty="0"/>
              <a:t>Leave blank for secondary students</a:t>
            </a:r>
          </a:p>
          <a:p>
            <a:pPr marL="0" indent="0">
              <a:lnSpc>
                <a:spcPct val="100000"/>
              </a:lnSpc>
              <a:buNone/>
            </a:pPr>
            <a:endParaRPr lang="en-US" dirty="0"/>
          </a:p>
        </p:txBody>
      </p:sp>
    </p:spTree>
    <p:extLst>
      <p:ext uri="{BB962C8B-B14F-4D97-AF65-F5344CB8AC3E}">
        <p14:creationId xmlns:p14="http://schemas.microsoft.com/office/powerpoint/2010/main" val="1629603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dirty="0"/>
              <a:t>CTE Industry Credential Template</a:t>
            </a:r>
          </a:p>
        </p:txBody>
      </p:sp>
    </p:spTree>
    <p:extLst>
      <p:ext uri="{BB962C8B-B14F-4D97-AF65-F5344CB8AC3E}">
        <p14:creationId xmlns:p14="http://schemas.microsoft.com/office/powerpoint/2010/main" val="5492166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AEE9E7-C32D-7D45-8F20-506001A6AE49}"/>
              </a:ext>
            </a:extLst>
          </p:cNvPr>
          <p:cNvSpPr txBox="1">
            <a:spLocks noGrp="1"/>
          </p:cNvSpPr>
          <p:nvPr>
            <p:ph type="title" idx="4294967295"/>
          </p:nvPr>
        </p:nvSpPr>
        <p:spPr>
          <a:xfrm>
            <a:off x="368417" y="411561"/>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Reporting Industry Credentials</a:t>
            </a: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368417" y="1332983"/>
            <a:ext cx="11141467" cy="67876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3200" dirty="0"/>
              <a:t>Which Industry Credentials Does my LEA Report?</a:t>
            </a:r>
          </a:p>
        </p:txBody>
      </p:sp>
      <p:sp>
        <p:nvSpPr>
          <p:cNvPr id="6" name="Content Placeholder 2">
            <a:extLst>
              <a:ext uri="{FF2B5EF4-FFF2-40B4-BE49-F238E27FC236}">
                <a16:creationId xmlns:a16="http://schemas.microsoft.com/office/drawing/2014/main" id="{D6424559-1387-E88E-9CD3-4701BE8D5B62}"/>
              </a:ext>
            </a:extLst>
          </p:cNvPr>
          <p:cNvSpPr txBox="1">
            <a:spLocks/>
          </p:cNvSpPr>
          <p:nvPr/>
        </p:nvSpPr>
        <p:spPr>
          <a:xfrm>
            <a:off x="368417" y="2011744"/>
            <a:ext cx="10515600" cy="434460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00000"/>
              </a:lnSpc>
            </a:pPr>
            <a:r>
              <a:rPr lang="en-US" sz="2800" dirty="0"/>
              <a:t>Approved Industry Credentials are listed in PIMS Manual, Volume 2, Appendix Q </a:t>
            </a:r>
            <a:r>
              <a:rPr lang="en-US" sz="2000" dirty="0"/>
              <a:t>(updated 4/15/26)</a:t>
            </a:r>
          </a:p>
          <a:p>
            <a:pPr lvl="1">
              <a:lnSpc>
                <a:spcPct val="100000"/>
              </a:lnSpc>
            </a:pPr>
            <a:r>
              <a:rPr lang="en-US" sz="2800" dirty="0"/>
              <a:t>Industry Credential must be approved for your program</a:t>
            </a:r>
          </a:p>
        </p:txBody>
      </p:sp>
      <p:sp>
        <p:nvSpPr>
          <p:cNvPr id="7" name="TextBox 6">
            <a:extLst>
              <a:ext uri="{FF2B5EF4-FFF2-40B4-BE49-F238E27FC236}">
                <a16:creationId xmlns:a16="http://schemas.microsoft.com/office/drawing/2014/main" id="{1DFB60F1-7627-FD1C-3B57-0127FC300591}"/>
              </a:ext>
            </a:extLst>
          </p:cNvPr>
          <p:cNvSpPr txBox="1"/>
          <p:nvPr/>
        </p:nvSpPr>
        <p:spPr>
          <a:xfrm>
            <a:off x="3395975" y="3942524"/>
            <a:ext cx="5086350" cy="1077218"/>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Duplicate Industry Credential</a:t>
            </a:r>
          </a:p>
          <a:p>
            <a:endParaRPr lang="en-US" dirty="0"/>
          </a:p>
          <a:p>
            <a:endParaRPr lang="en-US" dirty="0"/>
          </a:p>
        </p:txBody>
      </p:sp>
      <p:graphicFrame>
        <p:nvGraphicFramePr>
          <p:cNvPr id="8" name="Table 7">
            <a:extLst>
              <a:ext uri="{FF2B5EF4-FFF2-40B4-BE49-F238E27FC236}">
                <a16:creationId xmlns:a16="http://schemas.microsoft.com/office/drawing/2014/main" id="{49F2A896-C3D3-3CE1-B10A-E13E4E2802DC}"/>
              </a:ext>
            </a:extLst>
          </p:cNvPr>
          <p:cNvGraphicFramePr>
            <a:graphicFrameLocks noGrp="1"/>
          </p:cNvGraphicFramePr>
          <p:nvPr>
            <p:extLst>
              <p:ext uri="{D42A27DB-BD31-4B8C-83A1-F6EECF244321}">
                <p14:modId xmlns:p14="http://schemas.microsoft.com/office/powerpoint/2010/main" val="3970183415"/>
              </p:ext>
            </p:extLst>
          </p:nvPr>
        </p:nvGraphicFramePr>
        <p:xfrm>
          <a:off x="1112520" y="4559556"/>
          <a:ext cx="9966960" cy="1715770"/>
        </p:xfrm>
        <a:graphic>
          <a:graphicData uri="http://schemas.openxmlformats.org/drawingml/2006/table">
            <a:tbl>
              <a:tblPr firstRow="1" firstCol="1" bandRow="1">
                <a:tableStyleId>{5C22544A-7EE6-4342-B048-85BDC9FD1C3A}</a:tableStyleId>
              </a:tblPr>
              <a:tblGrid>
                <a:gridCol w="2722418">
                  <a:extLst>
                    <a:ext uri="{9D8B030D-6E8A-4147-A177-3AD203B41FA5}">
                      <a16:colId xmlns:a16="http://schemas.microsoft.com/office/drawing/2014/main" val="295426646"/>
                    </a:ext>
                  </a:extLst>
                </a:gridCol>
                <a:gridCol w="4083566">
                  <a:extLst>
                    <a:ext uri="{9D8B030D-6E8A-4147-A177-3AD203B41FA5}">
                      <a16:colId xmlns:a16="http://schemas.microsoft.com/office/drawing/2014/main" val="590892247"/>
                    </a:ext>
                  </a:extLst>
                </a:gridCol>
                <a:gridCol w="3160976">
                  <a:extLst>
                    <a:ext uri="{9D8B030D-6E8A-4147-A177-3AD203B41FA5}">
                      <a16:colId xmlns:a16="http://schemas.microsoft.com/office/drawing/2014/main" val="3329627691"/>
                    </a:ext>
                  </a:extLst>
                </a:gridCol>
              </a:tblGrid>
              <a:tr h="496648">
                <a:tc>
                  <a:txBody>
                    <a:bodyPr/>
                    <a:lstStyle/>
                    <a:p>
                      <a:pPr marL="0" marR="0" algn="ctr">
                        <a:lnSpc>
                          <a:spcPct val="115000"/>
                        </a:lnSpc>
                        <a:spcAft>
                          <a:spcPts val="1000"/>
                        </a:spcAft>
                        <a:buNone/>
                      </a:pPr>
                      <a:r>
                        <a:rPr lang="en-US" sz="1800" kern="100" dirty="0">
                          <a:effectLst/>
                          <a:latin typeface="Arial" panose="020B0604020202020204" pitchFamily="34" charset="0"/>
                          <a:cs typeface="Arial" panose="020B0604020202020204" pitchFamily="34" charset="0"/>
                        </a:rPr>
                        <a:t>INDUSTRY CREDENTIAL CODE</a:t>
                      </a:r>
                      <a:endParaRPr lang="en-US"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B w="12700" cap="flat" cmpd="sng" algn="ctr">
                      <a:solidFill>
                        <a:schemeClr val="tx1"/>
                      </a:solidFill>
                      <a:prstDash val="solid"/>
                      <a:round/>
                      <a:headEnd type="none" w="med" len="med"/>
                      <a:tailEnd type="none" w="med" len="med"/>
                    </a:lnB>
                    <a:solidFill>
                      <a:srgbClr val="1A5A7A"/>
                    </a:solidFill>
                  </a:tcPr>
                </a:tc>
                <a:tc>
                  <a:txBody>
                    <a:bodyPr/>
                    <a:lstStyle/>
                    <a:p>
                      <a:pPr marL="0" marR="0" algn="ctr">
                        <a:lnSpc>
                          <a:spcPct val="115000"/>
                        </a:lnSpc>
                        <a:spcAft>
                          <a:spcPts val="1000"/>
                        </a:spcAft>
                        <a:buNone/>
                      </a:pPr>
                      <a:r>
                        <a:rPr lang="en-US" sz="1800" kern="100" dirty="0">
                          <a:effectLst/>
                          <a:latin typeface="Arial" panose="020B0604020202020204" pitchFamily="34" charset="0"/>
                          <a:cs typeface="Arial" panose="020B0604020202020204" pitchFamily="34" charset="0"/>
                        </a:rPr>
                        <a:t>INDUSTRY CREDENTIAL DESC</a:t>
                      </a:r>
                      <a:endParaRPr lang="en-US"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B w="12700" cap="flat" cmpd="sng" algn="ctr">
                      <a:solidFill>
                        <a:schemeClr val="tx1"/>
                      </a:solidFill>
                      <a:prstDash val="solid"/>
                      <a:round/>
                      <a:headEnd type="none" w="med" len="med"/>
                      <a:tailEnd type="none" w="med" len="med"/>
                    </a:lnB>
                    <a:solidFill>
                      <a:srgbClr val="1A5A7A"/>
                    </a:solidFill>
                  </a:tcPr>
                </a:tc>
                <a:tc>
                  <a:txBody>
                    <a:bodyPr/>
                    <a:lstStyle/>
                    <a:p>
                      <a:pPr marL="0" marR="0" algn="ctr">
                        <a:lnSpc>
                          <a:spcPct val="115000"/>
                        </a:lnSpc>
                        <a:spcAft>
                          <a:spcPts val="1000"/>
                        </a:spcAft>
                        <a:buNone/>
                      </a:pPr>
                      <a:r>
                        <a:rPr lang="en-US" sz="1800" kern="100" dirty="0">
                          <a:effectLst/>
                          <a:latin typeface="Arial" panose="020B0604020202020204" pitchFamily="34" charset="0"/>
                          <a:cs typeface="Arial" panose="020B0604020202020204" pitchFamily="34" charset="0"/>
                        </a:rPr>
                        <a:t>INDUSTRY CREDENTIAL CATEGORY</a:t>
                      </a:r>
                      <a:endParaRPr lang="en-US"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B w="12700" cap="flat" cmpd="sng" algn="ctr">
                      <a:solidFill>
                        <a:schemeClr val="tx1"/>
                      </a:solidFill>
                      <a:prstDash val="solid"/>
                      <a:round/>
                      <a:headEnd type="none" w="med" len="med"/>
                      <a:tailEnd type="none" w="med" len="med"/>
                    </a:lnB>
                    <a:solidFill>
                      <a:srgbClr val="1A5A7A"/>
                    </a:solidFill>
                  </a:tcPr>
                </a:tc>
                <a:extLst>
                  <a:ext uri="{0D108BD9-81ED-4DB2-BD59-A6C34878D82A}">
                    <a16:rowId xmlns:a16="http://schemas.microsoft.com/office/drawing/2014/main" val="4172220554"/>
                  </a:ext>
                </a:extLst>
              </a:tr>
              <a:tr h="237282">
                <a:tc>
                  <a:txBody>
                    <a:bodyPr/>
                    <a:lstStyle/>
                    <a:p>
                      <a:pPr marL="0" marR="0" algn="ctr">
                        <a:lnSpc>
                          <a:spcPct val="115000"/>
                        </a:lnSpc>
                        <a:spcAft>
                          <a:spcPts val="1000"/>
                        </a:spcAft>
                        <a:buNone/>
                      </a:pPr>
                      <a:r>
                        <a:rPr lang="en-US" sz="1800" kern="100" dirty="0">
                          <a:solidFill>
                            <a:schemeClr val="tx1"/>
                          </a:solidFill>
                          <a:effectLst/>
                          <a:latin typeface="Arial" panose="020B0604020202020204" pitchFamily="34" charset="0"/>
                          <a:cs typeface="Arial" panose="020B0604020202020204" pitchFamily="34" charset="0"/>
                        </a:rPr>
                        <a:t>1088</a:t>
                      </a:r>
                      <a:endParaRPr lang="en-US" sz="1600" kern="1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Aft>
                          <a:spcPts val="1000"/>
                        </a:spcAft>
                        <a:buNone/>
                      </a:pPr>
                      <a:r>
                        <a:rPr lang="en-US" sz="1800" kern="100" dirty="0">
                          <a:solidFill>
                            <a:schemeClr val="tx1"/>
                          </a:solidFill>
                          <a:effectLst/>
                          <a:latin typeface="Arial" panose="020B0604020202020204" pitchFamily="34" charset="0"/>
                          <a:cs typeface="Arial" panose="020B0604020202020204" pitchFamily="34" charset="0"/>
                        </a:rPr>
                        <a:t>Emergency Medical Responder</a:t>
                      </a:r>
                      <a:endParaRPr lang="en-US" sz="1600" kern="1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Aft>
                          <a:spcPts val="1000"/>
                        </a:spcAft>
                        <a:buNone/>
                      </a:pPr>
                      <a:r>
                        <a:rPr lang="en-US" sz="1800" kern="100" dirty="0">
                          <a:solidFill>
                            <a:schemeClr val="tx1"/>
                          </a:solidFill>
                          <a:effectLst/>
                          <a:latin typeface="Arial" panose="020B0604020202020204" pitchFamily="34" charset="0"/>
                          <a:cs typeface="Arial" panose="020B0604020202020204" pitchFamily="34" charset="0"/>
                        </a:rPr>
                        <a:t>ECSI</a:t>
                      </a:r>
                      <a:endParaRPr lang="en-US" sz="1600" kern="1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69855326"/>
                  </a:ext>
                </a:extLst>
              </a:tr>
              <a:tr h="756014">
                <a:tc>
                  <a:txBody>
                    <a:bodyPr/>
                    <a:lstStyle/>
                    <a:p>
                      <a:pPr marL="0" marR="0" algn="ctr">
                        <a:lnSpc>
                          <a:spcPct val="115000"/>
                        </a:lnSpc>
                        <a:spcAft>
                          <a:spcPts val="1000"/>
                        </a:spcAft>
                        <a:buNone/>
                      </a:pPr>
                      <a:r>
                        <a:rPr lang="en-US" sz="1800" kern="100" dirty="0">
                          <a:solidFill>
                            <a:schemeClr val="tx1"/>
                          </a:solidFill>
                          <a:effectLst/>
                          <a:latin typeface="Arial" panose="020B0604020202020204" pitchFamily="34" charset="0"/>
                          <a:cs typeface="Arial" panose="020B0604020202020204" pitchFamily="34" charset="0"/>
                        </a:rPr>
                        <a:t>1100</a:t>
                      </a:r>
                      <a:endParaRPr lang="en-US" sz="1600" kern="1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0000"/>
                        </a:lnSpc>
                        <a:spcAft>
                          <a:spcPts val="0"/>
                        </a:spcAft>
                        <a:buNone/>
                      </a:pPr>
                      <a:r>
                        <a:rPr lang="en-US" sz="1800" kern="100" dirty="0">
                          <a:solidFill>
                            <a:schemeClr val="tx1"/>
                          </a:solidFill>
                          <a:effectLst/>
                          <a:latin typeface="Arial" panose="020B0604020202020204" pitchFamily="34" charset="0"/>
                          <a:cs typeface="Arial" panose="020B0604020202020204" pitchFamily="34" charset="0"/>
                        </a:rPr>
                        <a:t>Emergency Medical Responder (EMR)</a:t>
                      </a:r>
                      <a:br>
                        <a:rPr lang="en-US" sz="1800" kern="100" dirty="0">
                          <a:solidFill>
                            <a:schemeClr val="tx1"/>
                          </a:solidFill>
                          <a:effectLst/>
                          <a:latin typeface="Arial" panose="020B0604020202020204" pitchFamily="34" charset="0"/>
                          <a:cs typeface="Arial" panose="020B0604020202020204" pitchFamily="34" charset="0"/>
                        </a:rPr>
                      </a:br>
                      <a:r>
                        <a:rPr lang="en-US" sz="1800" kern="100" dirty="0">
                          <a:solidFill>
                            <a:schemeClr val="tx1"/>
                          </a:solidFill>
                          <a:effectLst/>
                          <a:latin typeface="Arial" panose="020B0604020202020204" pitchFamily="34" charset="0"/>
                          <a:cs typeface="Arial" panose="020B0604020202020204" pitchFamily="34" charset="0"/>
                        </a:rPr>
                        <a:t>This is a duplicate with 1088. </a:t>
                      </a:r>
                    </a:p>
                    <a:p>
                      <a:pPr marL="0" marR="0" algn="ctr">
                        <a:lnSpc>
                          <a:spcPct val="100000"/>
                        </a:lnSpc>
                        <a:spcAft>
                          <a:spcPts val="0"/>
                        </a:spcAft>
                        <a:buNone/>
                      </a:pPr>
                      <a:r>
                        <a:rPr lang="en-US" sz="1800" b="1" kern="100" dirty="0">
                          <a:solidFill>
                            <a:schemeClr val="tx1"/>
                          </a:solidFill>
                          <a:effectLst/>
                          <a:latin typeface="Arial" panose="020B0604020202020204" pitchFamily="34" charset="0"/>
                          <a:cs typeface="Arial" panose="020B0604020202020204" pitchFamily="34" charset="0"/>
                        </a:rPr>
                        <a:t>Please report using 1088.</a:t>
                      </a:r>
                      <a:endParaRPr lang="en-US" sz="1600" b="1" kern="1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Aft>
                          <a:spcPts val="1000"/>
                        </a:spcAft>
                        <a:buNone/>
                      </a:pPr>
                      <a:r>
                        <a:rPr lang="en-US" sz="1800" kern="100" dirty="0">
                          <a:solidFill>
                            <a:schemeClr val="tx1"/>
                          </a:solidFill>
                          <a:effectLst/>
                          <a:latin typeface="Arial" panose="020B0604020202020204" pitchFamily="34" charset="0"/>
                          <a:cs typeface="Arial" panose="020B0604020202020204" pitchFamily="34" charset="0"/>
                        </a:rPr>
                        <a:t>Emergency Care &amp; Safety Institute</a:t>
                      </a:r>
                      <a:endParaRPr lang="en-US" sz="1600" kern="1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0143944"/>
                  </a:ext>
                </a:extLst>
              </a:tr>
            </a:tbl>
          </a:graphicData>
        </a:graphic>
      </p:graphicFrame>
    </p:spTree>
    <p:extLst>
      <p:ext uri="{BB962C8B-B14F-4D97-AF65-F5344CB8AC3E}">
        <p14:creationId xmlns:p14="http://schemas.microsoft.com/office/powerpoint/2010/main" val="27278136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AEE9E7-C32D-7D45-8F20-506001A6AE49}"/>
              </a:ext>
            </a:extLst>
          </p:cNvPr>
          <p:cNvSpPr txBox="1">
            <a:spLocks noGrp="1"/>
          </p:cNvSpPr>
          <p:nvPr>
            <p:ph type="title" idx="4294967295"/>
          </p:nvPr>
        </p:nvSpPr>
        <p:spPr>
          <a:xfrm>
            <a:off x="199087" y="123697"/>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Reporting Industry Credentials (continued)</a:t>
            </a: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368417" y="1332983"/>
            <a:ext cx="11141467" cy="67876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3200" dirty="0"/>
              <a:t>Which Industry Credentials Does my LEA Report?</a:t>
            </a:r>
          </a:p>
        </p:txBody>
      </p:sp>
      <p:pic>
        <p:nvPicPr>
          <p:cNvPr id="12" name="Picture 11" descr="This graphic shows that LEAs can only report those student industry credentials that are check marked on this page.">
            <a:extLst>
              <a:ext uri="{FF2B5EF4-FFF2-40B4-BE49-F238E27FC236}">
                <a16:creationId xmlns:a16="http://schemas.microsoft.com/office/drawing/2014/main" id="{B52F5C34-9F79-E107-7037-77D12728DEAD}"/>
              </a:ext>
            </a:extLst>
          </p:cNvPr>
          <p:cNvPicPr>
            <a:picLocks noChangeAspect="1"/>
          </p:cNvPicPr>
          <p:nvPr/>
        </p:nvPicPr>
        <p:blipFill rotWithShape="1">
          <a:blip r:embed="rId3"/>
          <a:srcRect t="2351"/>
          <a:stretch/>
        </p:blipFill>
        <p:spPr>
          <a:xfrm>
            <a:off x="1718795" y="1910992"/>
            <a:ext cx="8440710" cy="4947007"/>
          </a:xfrm>
          <a:prstGeom prst="rect">
            <a:avLst/>
          </a:prstGeom>
        </p:spPr>
      </p:pic>
      <p:sp>
        <p:nvSpPr>
          <p:cNvPr id="7" name="Rectangle 6">
            <a:extLst>
              <a:ext uri="{FF2B5EF4-FFF2-40B4-BE49-F238E27FC236}">
                <a16:creationId xmlns:a16="http://schemas.microsoft.com/office/drawing/2014/main" id="{ABEAB21F-CA30-5A2D-3DC2-B07DDD5F1E06}"/>
              </a:ext>
              <a:ext uri="{C183D7F6-B498-43B3-948B-1728B52AA6E4}">
                <adec:decorative xmlns:adec="http://schemas.microsoft.com/office/drawing/2017/decorative" val="1"/>
              </a:ext>
            </a:extLst>
          </p:cNvPr>
          <p:cNvSpPr/>
          <p:nvPr/>
        </p:nvSpPr>
        <p:spPr>
          <a:xfrm>
            <a:off x="1982912" y="2011744"/>
            <a:ext cx="1900719" cy="36512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484CDEE6-D016-2400-921C-0C69FDCD0ABE}"/>
              </a:ext>
              <a:ext uri="{C183D7F6-B498-43B3-948B-1728B52AA6E4}">
                <adec:decorative xmlns:adec="http://schemas.microsoft.com/office/drawing/2017/decorative" val="1"/>
              </a:ext>
            </a:extLst>
          </p:cNvPr>
          <p:cNvSpPr/>
          <p:nvPr/>
        </p:nvSpPr>
        <p:spPr>
          <a:xfrm>
            <a:off x="9359757" y="4243861"/>
            <a:ext cx="585628" cy="36512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879559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Industry Credential – </a:t>
            </a:r>
            <a:br>
              <a:rPr lang="en-US" b="1" dirty="0"/>
            </a:br>
            <a:r>
              <a:rPr lang="en-US" b="1" dirty="0"/>
              <a:t>Fields 1 to 5</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562638"/>
            <a:ext cx="11141467" cy="5205929"/>
          </a:xfrm>
        </p:spPr>
        <p:txBody>
          <a:bodyPr>
            <a:noAutofit/>
          </a:bodyPr>
          <a:lstStyle/>
          <a:p>
            <a:pPr>
              <a:lnSpc>
                <a:spcPct val="100000"/>
              </a:lnSpc>
            </a:pPr>
            <a:r>
              <a:rPr lang="en-US" b="1" dirty="0"/>
              <a:t>Submitting AUN </a:t>
            </a:r>
            <a:r>
              <a:rPr lang="en-US" dirty="0"/>
              <a:t>(#1) – The nine-digit administrative unit number (AUN) of the LEA that holds the CTE-approved, secondary or registered adult affidavit program</a:t>
            </a:r>
          </a:p>
          <a:p>
            <a:pPr>
              <a:lnSpc>
                <a:spcPct val="100000"/>
              </a:lnSpc>
            </a:pPr>
            <a:r>
              <a:rPr lang="en-US" b="1" dirty="0"/>
              <a:t>School Year Date </a:t>
            </a:r>
            <a:r>
              <a:rPr lang="en-US" dirty="0"/>
              <a:t>(#2) – Enter 2026-06-30</a:t>
            </a:r>
          </a:p>
          <a:p>
            <a:pPr>
              <a:lnSpc>
                <a:spcPct val="100000"/>
              </a:lnSpc>
            </a:pPr>
            <a:r>
              <a:rPr lang="en-US" b="1" dirty="0"/>
              <a:t>PASecureID</a:t>
            </a:r>
            <a:r>
              <a:rPr lang="en-US" dirty="0"/>
              <a:t> (#3) – Enter 10-digit PASecureID</a:t>
            </a:r>
          </a:p>
          <a:p>
            <a:pPr>
              <a:lnSpc>
                <a:spcPct val="100000"/>
              </a:lnSpc>
            </a:pPr>
            <a:r>
              <a:rPr lang="en-US" b="1" dirty="0"/>
              <a:t>Student School Number </a:t>
            </a:r>
            <a:r>
              <a:rPr lang="en-US" dirty="0"/>
              <a:t>(#4) – four-digit school code (same four-digit school code used in Field #4 in the CTE Student Fact Template)</a:t>
            </a:r>
          </a:p>
          <a:p>
            <a:pPr>
              <a:lnSpc>
                <a:spcPct val="100000"/>
              </a:lnSpc>
            </a:pPr>
            <a:r>
              <a:rPr lang="en-US" b="1" dirty="0"/>
              <a:t>CIP Code </a:t>
            </a:r>
            <a:r>
              <a:rPr lang="en-US" dirty="0"/>
              <a:t>(#5) – six-digit number (same as six-digit CIP Code entered in Field #6 in CTE Student Fact Template)</a:t>
            </a:r>
          </a:p>
          <a:p>
            <a:pPr marL="0" indent="0">
              <a:lnSpc>
                <a:spcPct val="100000"/>
              </a:lnSpc>
              <a:buNone/>
            </a:pPr>
            <a:endParaRPr lang="en-US" dirty="0"/>
          </a:p>
        </p:txBody>
      </p:sp>
    </p:spTree>
    <p:extLst>
      <p:ext uri="{BB962C8B-B14F-4D97-AF65-F5344CB8AC3E}">
        <p14:creationId xmlns:p14="http://schemas.microsoft.com/office/powerpoint/2010/main" val="28036035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Industry Credential – </a:t>
            </a:r>
            <a:br>
              <a:rPr lang="en-US" b="1" dirty="0"/>
            </a:br>
            <a:r>
              <a:rPr lang="en-US" b="1" dirty="0"/>
              <a:t>Fields 6 to 8</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782774"/>
            <a:ext cx="11141467" cy="4431760"/>
          </a:xfrm>
        </p:spPr>
        <p:txBody>
          <a:bodyPr>
            <a:noAutofit/>
          </a:bodyPr>
          <a:lstStyle/>
          <a:p>
            <a:pPr>
              <a:lnSpc>
                <a:spcPct val="100000"/>
              </a:lnSpc>
            </a:pPr>
            <a:r>
              <a:rPr lang="en-US" b="1" dirty="0"/>
              <a:t>Delivery Method Code </a:t>
            </a:r>
            <a:r>
              <a:rPr lang="en-US" dirty="0"/>
              <a:t>(#6) –</a:t>
            </a:r>
          </a:p>
          <a:p>
            <a:pPr lvl="1">
              <a:lnSpc>
                <a:spcPct val="100000"/>
              </a:lnSpc>
            </a:pPr>
            <a:r>
              <a:rPr lang="en-US" sz="2800" dirty="0"/>
              <a:t>The following apply to Secondary CTE students ONLY</a:t>
            </a:r>
          </a:p>
          <a:p>
            <a:pPr lvl="2">
              <a:lnSpc>
                <a:spcPct val="100000"/>
              </a:lnSpc>
            </a:pPr>
            <a:r>
              <a:rPr lang="en-US" sz="2800" dirty="0"/>
              <a:t>70 Program of Study</a:t>
            </a:r>
          </a:p>
          <a:p>
            <a:pPr lvl="2">
              <a:lnSpc>
                <a:spcPct val="100000"/>
              </a:lnSpc>
            </a:pPr>
            <a:r>
              <a:rPr lang="en-US" sz="2800" dirty="0"/>
              <a:t>75 Career and Technical</a:t>
            </a:r>
          </a:p>
          <a:p>
            <a:pPr>
              <a:lnSpc>
                <a:spcPct val="100000"/>
              </a:lnSpc>
            </a:pPr>
            <a:r>
              <a:rPr lang="en-US" b="1" dirty="0"/>
              <a:t>Industry Credential Code </a:t>
            </a:r>
            <a:r>
              <a:rPr lang="en-US" dirty="0"/>
              <a:t>(#7) – four-digit code identifying the industry certification and the industry certification provider. See Appendix Q of PIMS User Manual Volume 2.</a:t>
            </a:r>
          </a:p>
          <a:p>
            <a:pPr>
              <a:lnSpc>
                <a:spcPct val="100000"/>
              </a:lnSpc>
            </a:pPr>
            <a:r>
              <a:rPr lang="en-US" b="1" dirty="0"/>
              <a:t>Credential Earned Date </a:t>
            </a:r>
            <a:r>
              <a:rPr lang="en-US" dirty="0"/>
              <a:t>(#8) – Enter 2026-06-30</a:t>
            </a:r>
          </a:p>
          <a:p>
            <a:pPr marL="0" indent="0">
              <a:lnSpc>
                <a:spcPct val="100000"/>
              </a:lnSpc>
              <a:buNone/>
            </a:pPr>
            <a:endParaRPr lang="en-US" dirty="0"/>
          </a:p>
        </p:txBody>
      </p:sp>
    </p:spTree>
    <p:extLst>
      <p:ext uri="{BB962C8B-B14F-4D97-AF65-F5344CB8AC3E}">
        <p14:creationId xmlns:p14="http://schemas.microsoft.com/office/powerpoint/2010/main" val="4170841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6BD046-09B6-4B72-0328-F8DEB27B0A78}"/>
              </a:ext>
            </a:extLst>
          </p:cNvPr>
          <p:cNvSpPr txBox="1">
            <a:spLocks noGrp="1"/>
          </p:cNvSpPr>
          <p:nvPr>
            <p:ph type="title" idx="4294967295"/>
          </p:nvPr>
        </p:nvSpPr>
        <p:spPr>
          <a:xfrm>
            <a:off x="368417" y="411561"/>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Which Secondary Students </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Do I Report?</a:t>
            </a: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368417" y="1332983"/>
            <a:ext cx="11141467" cy="52059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endParaRPr lang="en-US" sz="3200" dirty="0"/>
          </a:p>
          <a:p>
            <a:pPr lvl="1">
              <a:lnSpc>
                <a:spcPct val="100000"/>
              </a:lnSpc>
            </a:pPr>
            <a:r>
              <a:rPr lang="en-US" sz="2800" dirty="0"/>
              <a:t>Enrolled in the technical component of a PDE-approved secondary reimbursable CTE program during the 2025-26 reporting year; </a:t>
            </a:r>
            <a:r>
              <a:rPr lang="en-US" sz="2800" b="1" dirty="0"/>
              <a:t>AND</a:t>
            </a:r>
            <a:r>
              <a:rPr lang="en-US" sz="2800" dirty="0"/>
              <a:t>   </a:t>
            </a:r>
          </a:p>
          <a:p>
            <a:pPr lvl="1">
              <a:lnSpc>
                <a:spcPct val="100000"/>
              </a:lnSpc>
            </a:pPr>
            <a:endParaRPr lang="en-US" sz="1000" dirty="0"/>
          </a:p>
          <a:p>
            <a:pPr lvl="1">
              <a:lnSpc>
                <a:spcPct val="100000"/>
              </a:lnSpc>
            </a:pPr>
            <a:r>
              <a:rPr lang="en-US" sz="2800" dirty="0"/>
              <a:t>Completed and signed </a:t>
            </a:r>
            <a:r>
              <a:rPr lang="en-US" sz="2800" u="sng" dirty="0">
                <a:uFill>
                  <a:solidFill>
                    <a:schemeClr val="bg1"/>
                  </a:solidFill>
                </a:uFill>
                <a:hlinkClick r:id="rId3"/>
              </a:rPr>
              <a:t>Annual Educational and Occupational Objectives for Students Enrolled in a PDE-approved CTE Program form (PDE-408) </a:t>
            </a:r>
            <a:r>
              <a:rPr lang="en-US" sz="2800" dirty="0"/>
              <a:t>or a similar, locally-developed form directly related to the student’s enrollment in the CTE program reported within PIMS</a:t>
            </a:r>
          </a:p>
          <a:p>
            <a:pPr lvl="1">
              <a:lnSpc>
                <a:spcPct val="100000"/>
              </a:lnSpc>
            </a:pPr>
            <a:endParaRPr lang="en-US" sz="2800" dirty="0"/>
          </a:p>
        </p:txBody>
      </p:sp>
    </p:spTree>
    <p:extLst>
      <p:ext uri="{BB962C8B-B14F-4D97-AF65-F5344CB8AC3E}">
        <p14:creationId xmlns:p14="http://schemas.microsoft.com/office/powerpoint/2010/main" val="451989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Reporting Non-Program Approved</a:t>
            </a:r>
            <a:br>
              <a:rPr lang="en-US" b="1" dirty="0"/>
            </a:br>
            <a:r>
              <a:rPr lang="en-US" b="1" dirty="0"/>
              <a:t>Industry Credentials</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623317"/>
            <a:ext cx="11141467" cy="5026719"/>
          </a:xfrm>
        </p:spPr>
        <p:txBody>
          <a:bodyPr>
            <a:noAutofit/>
          </a:bodyPr>
          <a:lstStyle/>
          <a:p>
            <a:pPr>
              <a:lnSpc>
                <a:spcPct val="100000"/>
              </a:lnSpc>
            </a:pPr>
            <a:r>
              <a:rPr lang="en-US" b="1" i="0" u="none" strike="noStrike" baseline="0" dirty="0">
                <a:solidFill>
                  <a:srgbClr val="000000"/>
                </a:solidFill>
                <a:latin typeface="Arial" panose="020B0604020202020204" pitchFamily="34" charset="0"/>
              </a:rPr>
              <a:t>Student Award Fact Template for Industry-Recognized Credentials and Work-Based Learning Experiences for Non-CTE Students </a:t>
            </a:r>
          </a:p>
          <a:p>
            <a:pPr lvl="1">
              <a:lnSpc>
                <a:spcPct val="100000"/>
              </a:lnSpc>
            </a:pPr>
            <a:r>
              <a:rPr lang="en-US" sz="2800" dirty="0">
                <a:solidFill>
                  <a:srgbClr val="000000"/>
                </a:solidFill>
              </a:rPr>
              <a:t>Students will be included on the Future Ready Index – Industry Based Learning Indicator</a:t>
            </a:r>
          </a:p>
          <a:p>
            <a:pPr lvl="1">
              <a:lnSpc>
                <a:spcPct val="100000"/>
              </a:lnSpc>
            </a:pPr>
            <a:r>
              <a:rPr lang="en-US" sz="2800" dirty="0">
                <a:solidFill>
                  <a:srgbClr val="000000"/>
                </a:solidFill>
              </a:rPr>
              <a:t>Students will NOT be included on the CAR reports</a:t>
            </a:r>
          </a:p>
          <a:p>
            <a:pPr lvl="1">
              <a:lnSpc>
                <a:spcPct val="100000"/>
              </a:lnSpc>
            </a:pPr>
            <a:endParaRPr lang="en-US" sz="2800" dirty="0">
              <a:solidFill>
                <a:srgbClr val="000000"/>
              </a:solidFill>
            </a:endParaRPr>
          </a:p>
          <a:p>
            <a:pPr>
              <a:lnSpc>
                <a:spcPct val="100000"/>
              </a:lnSpc>
            </a:pPr>
            <a:r>
              <a:rPr lang="en-US" dirty="0">
                <a:solidFill>
                  <a:srgbClr val="000000"/>
                </a:solidFill>
              </a:rPr>
              <a:t>School Admin - </a:t>
            </a:r>
            <a:r>
              <a:rPr lang="en-US" dirty="0">
                <a:solidFill>
                  <a:srgbClr val="000000"/>
                </a:solidFill>
                <a:uFill>
                  <a:solidFill>
                    <a:schemeClr val="bg1"/>
                  </a:solidFill>
                </a:uFill>
              </a:rPr>
              <a:t>Process for Requesting New Industry Credential </a:t>
            </a:r>
            <a:endParaRPr lang="en-US" dirty="0">
              <a:uFill>
                <a:solidFill>
                  <a:schemeClr val="bg1"/>
                </a:solidFill>
              </a:uFill>
            </a:endParaRPr>
          </a:p>
        </p:txBody>
      </p:sp>
    </p:spTree>
    <p:extLst>
      <p:ext uri="{BB962C8B-B14F-4D97-AF65-F5344CB8AC3E}">
        <p14:creationId xmlns:p14="http://schemas.microsoft.com/office/powerpoint/2010/main" val="18420928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dirty="0"/>
              <a:t>PIMS Reports V2</a:t>
            </a:r>
          </a:p>
        </p:txBody>
      </p:sp>
      <p:sp>
        <p:nvSpPr>
          <p:cNvPr id="6" name="TextBox 5">
            <a:extLst>
              <a:ext uri="{FF2B5EF4-FFF2-40B4-BE49-F238E27FC236}">
                <a16:creationId xmlns:a16="http://schemas.microsoft.com/office/drawing/2014/main" id="{78AAC4EE-D2E1-A265-D603-D0F1354D8E8E}"/>
              </a:ext>
            </a:extLst>
          </p:cNvPr>
          <p:cNvSpPr txBox="1"/>
          <p:nvPr/>
        </p:nvSpPr>
        <p:spPr>
          <a:xfrm>
            <a:off x="838200" y="4019820"/>
            <a:ext cx="9024258" cy="1477328"/>
          </a:xfrm>
          <a:prstGeom prst="rect">
            <a:avLst/>
          </a:prstGeom>
          <a:noFill/>
        </p:spPr>
        <p:txBody>
          <a:bodyPr wrap="square">
            <a:spAutoFit/>
          </a:bodyPr>
          <a:lstStyle/>
          <a:p>
            <a:r>
              <a:rPr lang="en-US" sz="1800" b="1" dirty="0">
                <a:latin typeface="Arial" panose="020B0604020202020204" pitchFamily="34" charset="0"/>
              </a:rPr>
              <a:t>Verification</a:t>
            </a:r>
          </a:p>
          <a:p>
            <a:pPr marL="285750" indent="-285750">
              <a:buFont typeface="Wingdings" panose="05000000000000000000" pitchFamily="2" charset="2"/>
              <a:buChar char="§"/>
            </a:pPr>
            <a:r>
              <a:rPr lang="en-US" sz="1800" dirty="0">
                <a:latin typeface="Arial" panose="020B0604020202020204" pitchFamily="34" charset="0"/>
              </a:rPr>
              <a:t>CTE </a:t>
            </a:r>
          </a:p>
          <a:p>
            <a:pPr marL="285750" indent="-285750">
              <a:buFont typeface="Wingdings" panose="05000000000000000000" pitchFamily="2" charset="2"/>
              <a:buChar char="§"/>
            </a:pPr>
            <a:endParaRPr lang="en-US" sz="1800" dirty="0">
              <a:latin typeface="Arial" panose="020B0604020202020204" pitchFamily="34" charset="0"/>
            </a:endParaRPr>
          </a:p>
          <a:p>
            <a:r>
              <a:rPr lang="en-US" sz="1800" b="1" dirty="0">
                <a:latin typeface="Arial" panose="020B0604020202020204" pitchFamily="34" charset="0"/>
              </a:rPr>
              <a:t>Production</a:t>
            </a:r>
          </a:p>
          <a:p>
            <a:pPr marL="285750" indent="-285750">
              <a:buFont typeface="Wingdings" panose="05000000000000000000" pitchFamily="2" charset="2"/>
              <a:buChar char="§"/>
            </a:pPr>
            <a:r>
              <a:rPr lang="en-US" sz="1800" dirty="0">
                <a:latin typeface="Arial" panose="020B0604020202020204" pitchFamily="34" charset="0"/>
              </a:rPr>
              <a:t>CTE &gt; Secondary &gt; Student Level – QC and Verification</a:t>
            </a:r>
          </a:p>
        </p:txBody>
      </p:sp>
    </p:spTree>
    <p:extLst>
      <p:ext uri="{BB962C8B-B14F-4D97-AF65-F5344CB8AC3E}">
        <p14:creationId xmlns:p14="http://schemas.microsoft.com/office/powerpoint/2010/main" val="9264963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Verifying PIMS Data</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1" y="1444107"/>
            <a:ext cx="10641594" cy="5205929"/>
          </a:xfrm>
        </p:spPr>
        <p:txBody>
          <a:bodyPr>
            <a:noAutofit/>
          </a:bodyPr>
          <a:lstStyle/>
          <a:p>
            <a:pPr>
              <a:lnSpc>
                <a:spcPct val="100000"/>
              </a:lnSpc>
            </a:pPr>
            <a:r>
              <a:rPr lang="en-US" dirty="0"/>
              <a:t>Not a one-person show: build a team</a:t>
            </a:r>
          </a:p>
          <a:p>
            <a:pPr>
              <a:lnSpc>
                <a:spcPct val="100000"/>
              </a:lnSpc>
            </a:pPr>
            <a:r>
              <a:rPr lang="en-US" dirty="0"/>
              <a:t>LEA CTE data team must:</a:t>
            </a:r>
          </a:p>
          <a:p>
            <a:pPr lvl="1">
              <a:lnSpc>
                <a:spcPct val="100000"/>
              </a:lnSpc>
            </a:pPr>
            <a:r>
              <a:rPr lang="en-US" sz="2800" dirty="0"/>
              <a:t>Review CTE data quality reports to identify errors</a:t>
            </a:r>
          </a:p>
          <a:p>
            <a:pPr lvl="1">
              <a:lnSpc>
                <a:spcPct val="100000"/>
              </a:lnSpc>
            </a:pPr>
            <a:r>
              <a:rPr lang="en-US" sz="2800" dirty="0"/>
              <a:t>Work with data owners to make corrections, when needed</a:t>
            </a:r>
          </a:p>
          <a:p>
            <a:pPr lvl="1">
              <a:lnSpc>
                <a:spcPct val="100000"/>
              </a:lnSpc>
            </a:pPr>
            <a:r>
              <a:rPr lang="en-US" sz="2800" dirty="0"/>
              <a:t>Deliver PIMS CTE Accuracy Certification Statement (ACS) and Aggregate CTE Report to chief school administrator for approval and signature</a:t>
            </a:r>
          </a:p>
        </p:txBody>
      </p:sp>
    </p:spTree>
    <p:extLst>
      <p:ext uri="{BB962C8B-B14F-4D97-AF65-F5344CB8AC3E}">
        <p14:creationId xmlns:p14="http://schemas.microsoft.com/office/powerpoint/2010/main" val="4138130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Verifying Data</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How do I verify what data made it into PIMS?</a:t>
            </a:r>
          </a:p>
          <a:p>
            <a:pPr marL="0" indent="0">
              <a:lnSpc>
                <a:spcPct val="100000"/>
              </a:lnSpc>
              <a:buNone/>
            </a:pPr>
            <a:endParaRPr lang="en-US" u="sng" dirty="0"/>
          </a:p>
          <a:p>
            <a:pPr>
              <a:lnSpc>
                <a:spcPct val="100000"/>
              </a:lnSpc>
            </a:pPr>
            <a:r>
              <a:rPr lang="en-US" dirty="0"/>
              <a:t>CTE Folder </a:t>
            </a:r>
          </a:p>
          <a:p>
            <a:pPr lvl="1">
              <a:lnSpc>
                <a:spcPct val="100000"/>
              </a:lnSpc>
            </a:pPr>
            <a:r>
              <a:rPr lang="en-US" sz="2800" b="0" i="0" u="none" strike="noStrike" dirty="0">
                <a:effectLst/>
              </a:rPr>
              <a:t>CTE Student Fact Template Details</a:t>
            </a:r>
          </a:p>
          <a:p>
            <a:pPr lvl="1">
              <a:lnSpc>
                <a:spcPct val="100000"/>
              </a:lnSpc>
            </a:pPr>
            <a:r>
              <a:rPr lang="en-US" sz="2800" b="0" i="0" u="none" strike="noStrike" dirty="0">
                <a:effectLst/>
              </a:rPr>
              <a:t>CTE Student Industry Credentials Template Details</a:t>
            </a:r>
          </a:p>
          <a:p>
            <a:pPr lvl="1">
              <a:lnSpc>
                <a:spcPct val="100000"/>
              </a:lnSpc>
            </a:pPr>
            <a:endParaRPr lang="en-US" sz="2800" dirty="0"/>
          </a:p>
          <a:p>
            <a:pPr lvl="1">
              <a:lnSpc>
                <a:spcPct val="100000"/>
              </a:lnSpc>
            </a:pPr>
            <a:r>
              <a:rPr lang="en-US" sz="2800" dirty="0"/>
              <a:t>Can be run immediately after uploading</a:t>
            </a:r>
          </a:p>
          <a:p>
            <a:pPr marL="0" indent="0">
              <a:lnSpc>
                <a:spcPct val="100000"/>
              </a:lnSpc>
              <a:buNone/>
            </a:pPr>
            <a:endParaRPr lang="en-US" dirty="0"/>
          </a:p>
        </p:txBody>
      </p:sp>
    </p:spTree>
    <p:extLst>
      <p:ext uri="{BB962C8B-B14F-4D97-AF65-F5344CB8AC3E}">
        <p14:creationId xmlns:p14="http://schemas.microsoft.com/office/powerpoint/2010/main" val="3096874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57180" y="169828"/>
            <a:ext cx="10515600" cy="1325563"/>
          </a:xfrm>
        </p:spPr>
        <p:txBody>
          <a:bodyPr/>
          <a:lstStyle/>
          <a:p>
            <a:r>
              <a:rPr lang="en-US" b="1" dirty="0"/>
              <a:t>Error Checking</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How do I verify my data is accurate?</a:t>
            </a:r>
          </a:p>
          <a:p>
            <a:pPr marL="0" indent="0">
              <a:lnSpc>
                <a:spcPct val="100000"/>
              </a:lnSpc>
              <a:buNone/>
            </a:pPr>
            <a:endParaRPr lang="en-US" sz="800" u="sng" dirty="0"/>
          </a:p>
          <a:p>
            <a:pPr>
              <a:lnSpc>
                <a:spcPct val="100000"/>
              </a:lnSpc>
            </a:pPr>
            <a:r>
              <a:rPr lang="en-US" dirty="0"/>
              <a:t>CTE &gt; Secondary &gt; Student Level – QC and Verification</a:t>
            </a:r>
          </a:p>
          <a:p>
            <a:pPr lvl="1">
              <a:lnSpc>
                <a:spcPct val="100000"/>
              </a:lnSpc>
            </a:pPr>
            <a:r>
              <a:rPr lang="en-US" sz="2800" dirty="0"/>
              <a:t>Error Checking</a:t>
            </a:r>
          </a:p>
          <a:p>
            <a:pPr marL="1200150" lvl="2" indent="-285750"/>
            <a:r>
              <a:rPr lang="en-US" sz="2800" b="0" i="0" u="none" strike="noStrike" kern="1200" dirty="0">
                <a:solidFill>
                  <a:schemeClr val="dk1"/>
                </a:solidFill>
                <a:effectLst/>
              </a:rPr>
              <a:t>QC Rpt01 - CTE Student IDs Not in June 30 Stud Snapshot</a:t>
            </a:r>
          </a:p>
          <a:p>
            <a:pPr marL="1200150" lvl="2" indent="-285750"/>
            <a:r>
              <a:rPr lang="en-US" sz="2800" b="0" i="0" u="none" strike="noStrike" kern="1200" dirty="0">
                <a:solidFill>
                  <a:schemeClr val="dk1"/>
                </a:solidFill>
                <a:effectLst/>
              </a:rPr>
              <a:t>QC Rpt02 - CTE Students Reported More than Once at a School</a:t>
            </a:r>
          </a:p>
          <a:p>
            <a:pPr marL="1200150" lvl="2" indent="-285750"/>
            <a:r>
              <a:rPr lang="en-US" sz="2800" b="0" i="0" u="none" strike="noStrike" kern="1200" dirty="0">
                <a:solidFill>
                  <a:schemeClr val="dk1"/>
                </a:solidFill>
                <a:effectLst/>
              </a:rPr>
              <a:t>QC Rpt03 - Invalid June 30 Snapshot Data for CTE Students</a:t>
            </a:r>
          </a:p>
          <a:p>
            <a:pPr marL="1200150" lvl="2" indent="-285750"/>
            <a:r>
              <a:rPr lang="en-US" sz="2800" b="0" i="0" u="none" strike="noStrike" kern="1200" dirty="0">
                <a:solidFill>
                  <a:schemeClr val="dk1"/>
                </a:solidFill>
                <a:effectLst/>
              </a:rPr>
              <a:t>QC Rpt05 - Invalid Data Element Combinations</a:t>
            </a:r>
            <a:endParaRPr lang="en-US" sz="2800" dirty="0">
              <a:solidFill>
                <a:schemeClr val="dk1"/>
              </a:solidFill>
            </a:endParaRPr>
          </a:p>
          <a:p>
            <a:pPr marL="1200150" lvl="2" indent="-285750"/>
            <a:r>
              <a:rPr lang="en-US" sz="2800" b="0" i="0" u="none" strike="noStrike" kern="1200" dirty="0">
                <a:solidFill>
                  <a:schemeClr val="dk1"/>
                </a:solidFill>
                <a:effectLst/>
              </a:rPr>
              <a:t>QC Rpt06 - Student IDs from CTE Industry Credential Not on Stud Fact and/or June 30 Snapshot</a:t>
            </a:r>
          </a:p>
          <a:p>
            <a:pPr marL="0" indent="0">
              <a:lnSpc>
                <a:spcPct val="100000"/>
              </a:lnSpc>
              <a:buNone/>
            </a:pPr>
            <a:endParaRPr lang="en-US" dirty="0"/>
          </a:p>
        </p:txBody>
      </p:sp>
    </p:spTree>
    <p:extLst>
      <p:ext uri="{BB962C8B-B14F-4D97-AF65-F5344CB8AC3E}">
        <p14:creationId xmlns:p14="http://schemas.microsoft.com/office/powerpoint/2010/main" val="15215086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74105" y="169828"/>
            <a:ext cx="10515600" cy="1325563"/>
          </a:xfrm>
        </p:spPr>
        <p:txBody>
          <a:bodyPr/>
          <a:lstStyle/>
          <a:p>
            <a:r>
              <a:rPr lang="en-US" b="1" dirty="0"/>
              <a:t>Error Checking (continued)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How do I verify my data is accurate?</a:t>
            </a:r>
          </a:p>
          <a:p>
            <a:pPr marL="0" indent="0">
              <a:lnSpc>
                <a:spcPct val="100000"/>
              </a:lnSpc>
              <a:buNone/>
            </a:pPr>
            <a:endParaRPr lang="en-US" sz="800" u="sng" dirty="0"/>
          </a:p>
          <a:p>
            <a:pPr>
              <a:lnSpc>
                <a:spcPct val="100000"/>
              </a:lnSpc>
            </a:pPr>
            <a:r>
              <a:rPr lang="en-US" dirty="0"/>
              <a:t>CTE &gt; Secondary &gt; Student Level – QC and Verification</a:t>
            </a:r>
          </a:p>
          <a:p>
            <a:pPr lvl="1">
              <a:lnSpc>
                <a:spcPct val="100000"/>
              </a:lnSpc>
            </a:pPr>
            <a:r>
              <a:rPr lang="en-US" sz="2800" dirty="0"/>
              <a:t>Error Checking</a:t>
            </a:r>
          </a:p>
          <a:p>
            <a:pPr marL="1200150" lvl="2" indent="-285750"/>
            <a:r>
              <a:rPr lang="en-US" sz="2800" b="0" i="0" u="none" strike="noStrike" kern="1200" dirty="0">
                <a:solidFill>
                  <a:schemeClr val="dk1"/>
                </a:solidFill>
                <a:effectLst/>
              </a:rPr>
              <a:t>QC Rpt08 - Student CIP-Delivery Method-School Location Template Mismatches</a:t>
            </a:r>
          </a:p>
          <a:p>
            <a:pPr marL="1200150" lvl="2" indent="-285750"/>
            <a:r>
              <a:rPr lang="en-US" sz="2800" b="0" i="0" u="none" strike="noStrike" kern="1200" dirty="0">
                <a:solidFill>
                  <a:schemeClr val="dk1"/>
                </a:solidFill>
                <a:effectLst/>
              </a:rPr>
              <a:t>QC Rpt09 - Questionable Data Element Combinations</a:t>
            </a:r>
            <a:endParaRPr lang="en-US" sz="2800" dirty="0">
              <a:solidFill>
                <a:schemeClr val="dk1"/>
              </a:solidFill>
            </a:endParaRPr>
          </a:p>
          <a:p>
            <a:pPr marL="1200150" lvl="2" indent="-285750"/>
            <a:r>
              <a:rPr lang="en-US" sz="2800" b="0" i="0" u="none" strike="noStrike" kern="1200" dirty="0">
                <a:solidFill>
                  <a:schemeClr val="dk1"/>
                </a:solidFill>
                <a:effectLst/>
              </a:rPr>
              <a:t>QC Rpt11 - CTE Students with Invalid or Blank Funding District or District of Residence</a:t>
            </a:r>
          </a:p>
          <a:p>
            <a:pPr marL="1200150" lvl="2" indent="-285750"/>
            <a:endParaRPr lang="en-US" dirty="0"/>
          </a:p>
        </p:txBody>
      </p:sp>
    </p:spTree>
    <p:extLst>
      <p:ext uri="{BB962C8B-B14F-4D97-AF65-F5344CB8AC3E}">
        <p14:creationId xmlns:p14="http://schemas.microsoft.com/office/powerpoint/2010/main" val="127797381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Data Analysis</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How do I verify my data is accurate?</a:t>
            </a:r>
          </a:p>
          <a:p>
            <a:pPr marL="0" indent="0">
              <a:lnSpc>
                <a:spcPct val="100000"/>
              </a:lnSpc>
              <a:buNone/>
            </a:pPr>
            <a:endParaRPr lang="en-US" sz="800" u="sng" dirty="0"/>
          </a:p>
          <a:p>
            <a:pPr>
              <a:lnSpc>
                <a:spcPct val="100000"/>
              </a:lnSpc>
            </a:pPr>
            <a:r>
              <a:rPr lang="en-US" dirty="0"/>
              <a:t>CTE &gt; Secondary &gt; Student Level – QC and Verification</a:t>
            </a:r>
          </a:p>
          <a:p>
            <a:pPr lvl="1">
              <a:lnSpc>
                <a:spcPct val="100000"/>
              </a:lnSpc>
            </a:pPr>
            <a:r>
              <a:rPr lang="en-US" sz="2800" dirty="0"/>
              <a:t>Data Analysis</a:t>
            </a:r>
          </a:p>
          <a:p>
            <a:pPr marL="1200150" lvl="2" indent="-285750"/>
            <a:r>
              <a:rPr lang="en-US" sz="2800" b="0" i="0" u="none" strike="noStrike" kern="1200" dirty="0">
                <a:solidFill>
                  <a:schemeClr val="dk1"/>
                </a:solidFill>
                <a:effectLst/>
              </a:rPr>
              <a:t>QC Rpt03A - List of Statistically Countable CTE Students by School and Program</a:t>
            </a:r>
          </a:p>
          <a:p>
            <a:pPr marL="1200150" lvl="2" indent="-285750"/>
            <a:r>
              <a:rPr lang="en-US" sz="2800" b="0" i="0" u="none" strike="noStrike" kern="1200" dirty="0">
                <a:solidFill>
                  <a:schemeClr val="dk1"/>
                </a:solidFill>
                <a:effectLst/>
              </a:rPr>
              <a:t>QC Rpt08A - List of Statistically Countable CTE Students that Earned Industry Certifications During the Reporting Year</a:t>
            </a:r>
          </a:p>
          <a:p>
            <a:pPr marL="1200150" lvl="2" indent="-285750"/>
            <a:r>
              <a:rPr lang="en-US" sz="2800" b="0" i="0" u="none" strike="noStrike" kern="1200" dirty="0">
                <a:solidFill>
                  <a:schemeClr val="dk1"/>
                </a:solidFill>
                <a:effectLst/>
              </a:rPr>
              <a:t>QC Rpt10 - Low or Zero Enrollments in Programs (School-CIP-Delivery Method Level)</a:t>
            </a:r>
            <a:endParaRPr lang="en-US" dirty="0"/>
          </a:p>
          <a:p>
            <a:pPr marL="0" indent="0">
              <a:lnSpc>
                <a:spcPct val="100000"/>
              </a:lnSpc>
              <a:buNone/>
            </a:pPr>
            <a:endParaRPr lang="en-US" dirty="0"/>
          </a:p>
          <a:p>
            <a:pPr marL="0" indent="0">
              <a:lnSpc>
                <a:spcPct val="100000"/>
              </a:lnSpc>
              <a:buNone/>
            </a:pPr>
            <a:endParaRPr lang="en-US" dirty="0"/>
          </a:p>
        </p:txBody>
      </p:sp>
    </p:spTree>
    <p:extLst>
      <p:ext uri="{BB962C8B-B14F-4D97-AF65-F5344CB8AC3E}">
        <p14:creationId xmlns:p14="http://schemas.microsoft.com/office/powerpoint/2010/main" val="23213847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Data Analysis (continued)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How do I verify my data is accurate?</a:t>
            </a:r>
          </a:p>
          <a:p>
            <a:pPr marL="0" indent="0">
              <a:lnSpc>
                <a:spcPct val="100000"/>
              </a:lnSpc>
              <a:buNone/>
            </a:pPr>
            <a:endParaRPr lang="en-US" sz="800" u="sng" dirty="0"/>
          </a:p>
          <a:p>
            <a:pPr>
              <a:lnSpc>
                <a:spcPct val="100000"/>
              </a:lnSpc>
            </a:pPr>
            <a:r>
              <a:rPr lang="en-US" dirty="0"/>
              <a:t>CTE &gt; Secondary &gt; Student Level – QC and Verification</a:t>
            </a:r>
          </a:p>
          <a:p>
            <a:pPr lvl="1">
              <a:lnSpc>
                <a:spcPct val="100000"/>
              </a:lnSpc>
            </a:pPr>
            <a:r>
              <a:rPr lang="en-US" sz="2800" dirty="0"/>
              <a:t>Data Analysis</a:t>
            </a:r>
          </a:p>
          <a:p>
            <a:pPr marL="1200150" lvl="2" indent="-285750"/>
            <a:r>
              <a:rPr lang="en-US" sz="2800" b="0" i="0" u="none" strike="noStrike" kern="1200" dirty="0">
                <a:solidFill>
                  <a:schemeClr val="dk1"/>
                </a:solidFill>
                <a:effectLst/>
              </a:rPr>
              <a:t>QC Rpt12 - CTE Special Population Aggregate Statistical Review</a:t>
            </a:r>
          </a:p>
          <a:p>
            <a:pPr marL="1200150" lvl="2" indent="-285750"/>
            <a:r>
              <a:rPr lang="en-US" sz="2800" dirty="0"/>
              <a:t>QC Rpt13 - Aggregate Statistical Review of CTE Students Earning Industry Certifications</a:t>
            </a:r>
            <a:endParaRPr lang="en-US" sz="2800" dirty="0">
              <a:solidFill>
                <a:schemeClr val="dk1"/>
              </a:solidFill>
            </a:endParaRPr>
          </a:p>
          <a:p>
            <a:pPr marL="1200150" lvl="2" indent="-285750"/>
            <a:r>
              <a:rPr lang="en-US" sz="2800" dirty="0"/>
              <a:t>QC Rpt14 - Aggregate Statistical Review of CTE Students by CTE Program</a:t>
            </a:r>
            <a:endParaRPr lang="en-US" sz="2800" dirty="0">
              <a:solidFill>
                <a:schemeClr val="dk1"/>
              </a:solidFill>
            </a:endParaRPr>
          </a:p>
          <a:p>
            <a:pPr marL="1200150" lvl="2" indent="-285750"/>
            <a:r>
              <a:rPr lang="en-US" sz="2800" dirty="0"/>
              <a:t>QC Rpt15 - Aggregate Statistical Review of CTE Students by School</a:t>
            </a:r>
          </a:p>
          <a:p>
            <a:pPr marL="0" indent="0">
              <a:lnSpc>
                <a:spcPct val="100000"/>
              </a:lnSpc>
              <a:buNone/>
            </a:pPr>
            <a:endParaRPr lang="en-US" dirty="0"/>
          </a:p>
        </p:txBody>
      </p:sp>
    </p:spTree>
    <p:extLst>
      <p:ext uri="{BB962C8B-B14F-4D97-AF65-F5344CB8AC3E}">
        <p14:creationId xmlns:p14="http://schemas.microsoft.com/office/powerpoint/2010/main" val="10656267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Accuracy Certification Statement</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My LEA data is accurate.  Now what?</a:t>
            </a:r>
          </a:p>
          <a:p>
            <a:pPr marL="0" indent="0">
              <a:lnSpc>
                <a:spcPct val="100000"/>
              </a:lnSpc>
              <a:buNone/>
            </a:pPr>
            <a:endParaRPr lang="en-US" sz="800" u="sng" dirty="0"/>
          </a:p>
          <a:p>
            <a:pPr>
              <a:lnSpc>
                <a:spcPct val="100000"/>
              </a:lnSpc>
            </a:pPr>
            <a:r>
              <a:rPr lang="en-US" dirty="0"/>
              <a:t>CTE &gt; Secondary &gt; Student Level – QC and Verification</a:t>
            </a:r>
          </a:p>
          <a:p>
            <a:pPr lvl="1">
              <a:lnSpc>
                <a:spcPct val="100000"/>
              </a:lnSpc>
            </a:pPr>
            <a:r>
              <a:rPr lang="en-US" sz="2800" dirty="0"/>
              <a:t>Accuracy Certification Statement (ACS)</a:t>
            </a:r>
          </a:p>
          <a:p>
            <a:pPr marL="1200150" lvl="2" indent="-285750"/>
            <a:r>
              <a:rPr lang="en-US" sz="2800" dirty="0"/>
              <a:t>QC Rpt16 – Accuracy Certification Statement</a:t>
            </a:r>
          </a:p>
          <a:p>
            <a:pPr marL="1200150" lvl="2" indent="-285750"/>
            <a:r>
              <a:rPr lang="en-US" sz="2800" dirty="0"/>
              <a:t>Verify the Data in the ACS!</a:t>
            </a:r>
            <a:endParaRPr lang="en-US" sz="2800" u="sng" dirty="0">
              <a:uFill>
                <a:solidFill>
                  <a:schemeClr val="bg1"/>
                </a:solidFill>
              </a:uFill>
            </a:endParaRPr>
          </a:p>
          <a:p>
            <a:pPr marL="1200150" lvl="2" indent="-285750"/>
            <a:endParaRPr lang="en-US" sz="2800" dirty="0"/>
          </a:p>
          <a:p>
            <a:pPr marL="0" indent="0">
              <a:lnSpc>
                <a:spcPct val="100000"/>
              </a:lnSpc>
              <a:buNone/>
            </a:pPr>
            <a:endParaRPr lang="en-US" dirty="0"/>
          </a:p>
          <a:p>
            <a:pPr marL="0" indent="0">
              <a:lnSpc>
                <a:spcPct val="100000"/>
              </a:lnSpc>
              <a:buNone/>
            </a:pPr>
            <a:endParaRPr lang="en-US" dirty="0"/>
          </a:p>
        </p:txBody>
      </p:sp>
    </p:spTree>
    <p:extLst>
      <p:ext uri="{BB962C8B-B14F-4D97-AF65-F5344CB8AC3E}">
        <p14:creationId xmlns:p14="http://schemas.microsoft.com/office/powerpoint/2010/main" val="21969889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4C701-C64C-4BCB-C8D0-388796286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24E30C-B0DB-297A-6D29-C435275E0BE2}"/>
              </a:ext>
            </a:extLst>
          </p:cNvPr>
          <p:cNvSpPr>
            <a:spLocks noGrp="1"/>
          </p:cNvSpPr>
          <p:nvPr>
            <p:ph type="title"/>
          </p:nvPr>
        </p:nvSpPr>
        <p:spPr>
          <a:xfrm>
            <a:off x="345041" y="169828"/>
            <a:ext cx="10515600" cy="1325563"/>
          </a:xfrm>
        </p:spPr>
        <p:txBody>
          <a:bodyPr/>
          <a:lstStyle/>
          <a:p>
            <a:r>
              <a:rPr lang="en-US" b="1" dirty="0"/>
              <a:t>Common ACS Errors 1</a:t>
            </a:r>
          </a:p>
        </p:txBody>
      </p:sp>
      <p:sp>
        <p:nvSpPr>
          <p:cNvPr id="3" name="Content Placeholder 2">
            <a:extLst>
              <a:ext uri="{FF2B5EF4-FFF2-40B4-BE49-F238E27FC236}">
                <a16:creationId xmlns:a16="http://schemas.microsoft.com/office/drawing/2014/main" id="{1F6F8357-F124-D2EC-62B0-4D403AB7DC54}"/>
              </a:ext>
            </a:extLst>
          </p:cNvPr>
          <p:cNvSpPr>
            <a:spLocks noGrp="1"/>
          </p:cNvSpPr>
          <p:nvPr>
            <p:ph idx="1"/>
          </p:nvPr>
        </p:nvSpPr>
        <p:spPr>
          <a:xfrm>
            <a:off x="838200" y="1444107"/>
            <a:ext cx="11141467" cy="5205929"/>
          </a:xfrm>
        </p:spPr>
        <p:txBody>
          <a:bodyPr>
            <a:noAutofit/>
          </a:bodyPr>
          <a:lstStyle/>
          <a:p>
            <a:pPr>
              <a:lnSpc>
                <a:spcPct val="100000"/>
              </a:lnSpc>
            </a:pPr>
            <a:r>
              <a:rPr lang="en-US" dirty="0"/>
              <a:t>Forgetting to report a grade</a:t>
            </a:r>
          </a:p>
          <a:p>
            <a:pPr>
              <a:lnSpc>
                <a:spcPct val="100000"/>
              </a:lnSpc>
            </a:pPr>
            <a:r>
              <a:rPr lang="en-US" dirty="0"/>
              <a:t>Reporting ZERO males or females</a:t>
            </a:r>
          </a:p>
          <a:p>
            <a:pPr>
              <a:lnSpc>
                <a:spcPct val="100000"/>
              </a:lnSpc>
            </a:pPr>
            <a:r>
              <a:rPr lang="en-US" dirty="0"/>
              <a:t>Reporting ZERO for Special Populations</a:t>
            </a:r>
          </a:p>
          <a:p>
            <a:pPr>
              <a:lnSpc>
                <a:spcPct val="100000"/>
              </a:lnSpc>
            </a:pPr>
            <a:endParaRPr lang="en-US" dirty="0"/>
          </a:p>
          <a:p>
            <a:pPr>
              <a:lnSpc>
                <a:spcPct val="100000"/>
              </a:lnSpc>
            </a:pPr>
            <a:endParaRPr lang="en-US" dirty="0"/>
          </a:p>
          <a:p>
            <a:pPr>
              <a:lnSpc>
                <a:spcPct val="100000"/>
              </a:lnSpc>
            </a:pPr>
            <a:endParaRPr lang="en-US" dirty="0"/>
          </a:p>
          <a:p>
            <a:pPr>
              <a:lnSpc>
                <a:spcPct val="100000"/>
              </a:lnSpc>
            </a:pPr>
            <a:endParaRPr lang="en-US" dirty="0"/>
          </a:p>
          <a:p>
            <a:pPr marL="0" indent="0">
              <a:lnSpc>
                <a:spcPct val="100000"/>
              </a:lnSpc>
              <a:buNone/>
            </a:pPr>
            <a:endParaRPr lang="en-US" dirty="0"/>
          </a:p>
        </p:txBody>
      </p:sp>
      <p:graphicFrame>
        <p:nvGraphicFramePr>
          <p:cNvPr id="6" name="Table 5">
            <a:extLst>
              <a:ext uri="{FF2B5EF4-FFF2-40B4-BE49-F238E27FC236}">
                <a16:creationId xmlns:a16="http://schemas.microsoft.com/office/drawing/2014/main" id="{764B8B1C-C137-54EF-8498-CDA31736243E}"/>
              </a:ext>
            </a:extLst>
          </p:cNvPr>
          <p:cNvGraphicFramePr>
            <a:graphicFrameLocks noGrp="1"/>
          </p:cNvGraphicFramePr>
          <p:nvPr>
            <p:extLst>
              <p:ext uri="{D42A27DB-BD31-4B8C-83A1-F6EECF244321}">
                <p14:modId xmlns:p14="http://schemas.microsoft.com/office/powerpoint/2010/main" val="242846345"/>
              </p:ext>
            </p:extLst>
          </p:nvPr>
        </p:nvGraphicFramePr>
        <p:xfrm>
          <a:off x="283869" y="3090311"/>
          <a:ext cx="11767338" cy="2494280"/>
        </p:xfrm>
        <a:graphic>
          <a:graphicData uri="http://schemas.openxmlformats.org/drawingml/2006/table">
            <a:tbl>
              <a:tblPr firstRow="1" bandRow="1">
                <a:tableStyleId>{5C22544A-7EE6-4342-B048-85BDC9FD1C3A}</a:tableStyleId>
              </a:tblPr>
              <a:tblGrid>
                <a:gridCol w="1906923">
                  <a:extLst>
                    <a:ext uri="{9D8B030D-6E8A-4147-A177-3AD203B41FA5}">
                      <a16:colId xmlns:a16="http://schemas.microsoft.com/office/drawing/2014/main" val="3858598556"/>
                    </a:ext>
                  </a:extLst>
                </a:gridCol>
                <a:gridCol w="3689873">
                  <a:extLst>
                    <a:ext uri="{9D8B030D-6E8A-4147-A177-3AD203B41FA5}">
                      <a16:colId xmlns:a16="http://schemas.microsoft.com/office/drawing/2014/main" val="1216058500"/>
                    </a:ext>
                  </a:extLst>
                </a:gridCol>
                <a:gridCol w="914400">
                  <a:extLst>
                    <a:ext uri="{9D8B030D-6E8A-4147-A177-3AD203B41FA5}">
                      <a16:colId xmlns:a16="http://schemas.microsoft.com/office/drawing/2014/main" val="1349333790"/>
                    </a:ext>
                  </a:extLst>
                </a:gridCol>
                <a:gridCol w="925158">
                  <a:extLst>
                    <a:ext uri="{9D8B030D-6E8A-4147-A177-3AD203B41FA5}">
                      <a16:colId xmlns:a16="http://schemas.microsoft.com/office/drawing/2014/main" val="3541475934"/>
                    </a:ext>
                  </a:extLst>
                </a:gridCol>
                <a:gridCol w="914400">
                  <a:extLst>
                    <a:ext uri="{9D8B030D-6E8A-4147-A177-3AD203B41FA5}">
                      <a16:colId xmlns:a16="http://schemas.microsoft.com/office/drawing/2014/main" val="1887746458"/>
                    </a:ext>
                  </a:extLst>
                </a:gridCol>
                <a:gridCol w="763793">
                  <a:extLst>
                    <a:ext uri="{9D8B030D-6E8A-4147-A177-3AD203B41FA5}">
                      <a16:colId xmlns:a16="http://schemas.microsoft.com/office/drawing/2014/main" val="2795930984"/>
                    </a:ext>
                  </a:extLst>
                </a:gridCol>
                <a:gridCol w="806824">
                  <a:extLst>
                    <a:ext uri="{9D8B030D-6E8A-4147-A177-3AD203B41FA5}">
                      <a16:colId xmlns:a16="http://schemas.microsoft.com/office/drawing/2014/main" val="3654734445"/>
                    </a:ext>
                  </a:extLst>
                </a:gridCol>
                <a:gridCol w="903642">
                  <a:extLst>
                    <a:ext uri="{9D8B030D-6E8A-4147-A177-3AD203B41FA5}">
                      <a16:colId xmlns:a16="http://schemas.microsoft.com/office/drawing/2014/main" val="4125941077"/>
                    </a:ext>
                  </a:extLst>
                </a:gridCol>
                <a:gridCol w="942325">
                  <a:extLst>
                    <a:ext uri="{9D8B030D-6E8A-4147-A177-3AD203B41FA5}">
                      <a16:colId xmlns:a16="http://schemas.microsoft.com/office/drawing/2014/main" val="3826083401"/>
                    </a:ext>
                  </a:extLst>
                </a:gridCol>
              </a:tblGrid>
              <a:tr h="370840">
                <a:tc>
                  <a:txBody>
                    <a:bodyPr/>
                    <a:lstStyle/>
                    <a:p>
                      <a:pPr algn="ctr"/>
                      <a:r>
                        <a:rPr lang="en-US" dirty="0"/>
                        <a:t>LEA</a:t>
                      </a:r>
                      <a:r>
                        <a:rPr lang="en-US" baseline="0" dirty="0"/>
                        <a:t> Name</a:t>
                      </a:r>
                      <a:endParaRPr lang="en-US" dirty="0"/>
                    </a:p>
                  </a:txBody>
                  <a:tcPr anchor="ctr"/>
                </a:tc>
                <a:tc>
                  <a:txBody>
                    <a:bodyPr/>
                    <a:lstStyle/>
                    <a:p>
                      <a:pPr algn="ctr"/>
                      <a:r>
                        <a:rPr lang="en-US" dirty="0"/>
                        <a:t>CIP</a:t>
                      </a:r>
                    </a:p>
                  </a:txBody>
                  <a:tcPr anchor="ctr"/>
                </a:tc>
                <a:tc>
                  <a:txBody>
                    <a:bodyPr/>
                    <a:lstStyle/>
                    <a:p>
                      <a:pPr algn="ctr"/>
                      <a:r>
                        <a:rPr lang="en-US" dirty="0"/>
                        <a:t>Total</a:t>
                      </a:r>
                    </a:p>
                  </a:txBody>
                  <a:tcPr anchor="ctr"/>
                </a:tc>
                <a:tc>
                  <a:txBody>
                    <a:bodyPr/>
                    <a:lstStyle/>
                    <a:p>
                      <a:pPr algn="ctr"/>
                      <a:r>
                        <a:rPr lang="en-US" dirty="0"/>
                        <a:t>Male</a:t>
                      </a:r>
                    </a:p>
                  </a:txBody>
                  <a:tcPr anchor="ctr"/>
                </a:tc>
                <a:tc>
                  <a:txBody>
                    <a:bodyPr/>
                    <a:lstStyle/>
                    <a:p>
                      <a:pPr algn="ctr"/>
                      <a:r>
                        <a:rPr lang="en-US" dirty="0"/>
                        <a:t>Female</a:t>
                      </a:r>
                    </a:p>
                  </a:txBody>
                  <a:tcPr anchor="ctr"/>
                </a:tc>
                <a:tc>
                  <a:txBody>
                    <a:bodyPr/>
                    <a:lstStyle/>
                    <a:p>
                      <a:pPr algn="ctr"/>
                      <a:r>
                        <a:rPr lang="en-US" dirty="0"/>
                        <a:t>Grade 9</a:t>
                      </a:r>
                    </a:p>
                  </a:txBody>
                  <a:tcPr anchor="ctr"/>
                </a:tc>
                <a:tc>
                  <a:txBody>
                    <a:bodyPr/>
                    <a:lstStyle/>
                    <a:p>
                      <a:pPr algn="ctr"/>
                      <a:r>
                        <a:rPr lang="en-US" dirty="0"/>
                        <a:t>Grade 10</a:t>
                      </a:r>
                    </a:p>
                  </a:txBody>
                  <a:tcPr anchor="ctr"/>
                </a:tc>
                <a:tc>
                  <a:txBody>
                    <a:bodyPr/>
                    <a:lstStyle/>
                    <a:p>
                      <a:pPr algn="ctr"/>
                      <a:r>
                        <a:rPr lang="en-US" dirty="0"/>
                        <a:t>Grade 11</a:t>
                      </a:r>
                    </a:p>
                  </a:txBody>
                  <a:tcPr anchor="ctr"/>
                </a:tc>
                <a:tc>
                  <a:txBody>
                    <a:bodyPr/>
                    <a:lstStyle/>
                    <a:p>
                      <a:pPr algn="ctr"/>
                      <a:r>
                        <a:rPr lang="en-US" dirty="0"/>
                        <a:t>Grade 12</a:t>
                      </a:r>
                    </a:p>
                  </a:txBody>
                  <a:tcPr anchor="ctr"/>
                </a:tc>
                <a:extLst>
                  <a:ext uri="{0D108BD9-81ED-4DB2-BD59-A6C34878D82A}">
                    <a16:rowId xmlns:a16="http://schemas.microsoft.com/office/drawing/2014/main" val="2847595586"/>
                  </a:ext>
                </a:extLst>
              </a:tr>
              <a:tr h="370840">
                <a:tc>
                  <a:txBody>
                    <a:bodyPr/>
                    <a:lstStyle/>
                    <a:p>
                      <a:r>
                        <a:rPr lang="en-US" dirty="0"/>
                        <a:t>Generic CTC</a:t>
                      </a:r>
                    </a:p>
                  </a:txBody>
                  <a:tcPr/>
                </a:tc>
                <a:tc>
                  <a:txBody>
                    <a:bodyPr/>
                    <a:lstStyle/>
                    <a:p>
                      <a:r>
                        <a:rPr lang="en-US" dirty="0"/>
                        <a:t>130101</a:t>
                      </a:r>
                      <a:r>
                        <a:rPr lang="en-US" baseline="0" dirty="0"/>
                        <a:t> Education General</a:t>
                      </a:r>
                      <a:endParaRPr lang="en-US" dirty="0"/>
                    </a:p>
                  </a:txBody>
                  <a:tcPr/>
                </a:tc>
                <a:tc>
                  <a:txBody>
                    <a:bodyPr/>
                    <a:lstStyle/>
                    <a:p>
                      <a:pPr algn="r"/>
                      <a:r>
                        <a:rPr lang="en-US" dirty="0"/>
                        <a:t>3</a:t>
                      </a:r>
                    </a:p>
                  </a:txBody>
                  <a:tcPr/>
                </a:tc>
                <a:tc>
                  <a:txBody>
                    <a:bodyPr/>
                    <a:lstStyle/>
                    <a:p>
                      <a:pPr algn="r"/>
                      <a:r>
                        <a:rPr lang="en-US" dirty="0"/>
                        <a:t>0</a:t>
                      </a:r>
                    </a:p>
                  </a:txBody>
                  <a:tcPr/>
                </a:tc>
                <a:tc>
                  <a:txBody>
                    <a:bodyPr/>
                    <a:lstStyle/>
                    <a:p>
                      <a:pPr algn="r"/>
                      <a:r>
                        <a:rPr lang="en-US" dirty="0"/>
                        <a:t>3</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3</a:t>
                      </a:r>
                    </a:p>
                  </a:txBody>
                  <a:tcPr/>
                </a:tc>
                <a:tc>
                  <a:txBody>
                    <a:bodyPr/>
                    <a:lstStyle/>
                    <a:p>
                      <a:pPr algn="r"/>
                      <a:r>
                        <a:rPr lang="en-US" dirty="0"/>
                        <a:t>0</a:t>
                      </a:r>
                    </a:p>
                  </a:txBody>
                  <a:tcPr/>
                </a:tc>
                <a:extLst>
                  <a:ext uri="{0D108BD9-81ED-4DB2-BD59-A6C34878D82A}">
                    <a16:rowId xmlns:a16="http://schemas.microsoft.com/office/drawing/2014/main" val="2919732221"/>
                  </a:ext>
                </a:extLst>
              </a:tr>
              <a:tr h="370840">
                <a:tc>
                  <a:txBody>
                    <a:bodyPr/>
                    <a:lstStyle/>
                    <a:p>
                      <a:r>
                        <a:rPr lang="en-US" dirty="0"/>
                        <a:t>Generic CTC</a:t>
                      </a:r>
                    </a:p>
                  </a:txBody>
                  <a:tcPr/>
                </a:tc>
                <a:tc>
                  <a:txBody>
                    <a:bodyPr/>
                    <a:lstStyle/>
                    <a:p>
                      <a:r>
                        <a:rPr lang="en-US" dirty="0"/>
                        <a:t>320105</a:t>
                      </a:r>
                      <a:r>
                        <a:rPr lang="en-US" baseline="0" dirty="0"/>
                        <a:t> Diversified Occupations</a:t>
                      </a:r>
                      <a:endParaRPr lang="en-US" dirty="0"/>
                    </a:p>
                  </a:txBody>
                  <a:tcPr/>
                </a:tc>
                <a:tc>
                  <a:txBody>
                    <a:bodyPr/>
                    <a:lstStyle/>
                    <a:p>
                      <a:pPr algn="r"/>
                      <a:r>
                        <a:rPr lang="en-US" dirty="0"/>
                        <a:t>30</a:t>
                      </a:r>
                    </a:p>
                  </a:txBody>
                  <a:tcPr/>
                </a:tc>
                <a:tc>
                  <a:txBody>
                    <a:bodyPr/>
                    <a:lstStyle/>
                    <a:p>
                      <a:pPr algn="r"/>
                      <a:r>
                        <a:rPr lang="en-US" dirty="0"/>
                        <a:t>14</a:t>
                      </a:r>
                    </a:p>
                  </a:txBody>
                  <a:tcPr/>
                </a:tc>
                <a:tc>
                  <a:txBody>
                    <a:bodyPr/>
                    <a:lstStyle/>
                    <a:p>
                      <a:pPr algn="r"/>
                      <a:r>
                        <a:rPr lang="en-US" dirty="0"/>
                        <a:t>16</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30</a:t>
                      </a:r>
                    </a:p>
                  </a:txBody>
                  <a:tcPr/>
                </a:tc>
                <a:extLst>
                  <a:ext uri="{0D108BD9-81ED-4DB2-BD59-A6C34878D82A}">
                    <a16:rowId xmlns:a16="http://schemas.microsoft.com/office/drawing/2014/main" val="157486503"/>
                  </a:ext>
                </a:extLst>
              </a:tr>
              <a:tr h="370840">
                <a:tc>
                  <a:txBody>
                    <a:bodyPr/>
                    <a:lstStyle/>
                    <a:p>
                      <a:r>
                        <a:rPr lang="en-US" dirty="0"/>
                        <a:t>Generic CTC</a:t>
                      </a:r>
                    </a:p>
                  </a:txBody>
                  <a:tcPr/>
                </a:tc>
                <a:tc>
                  <a:txBody>
                    <a:bodyPr/>
                    <a:lstStyle/>
                    <a:p>
                      <a:r>
                        <a:rPr lang="en-US" dirty="0"/>
                        <a:t>460201 Carpentry/Carpenter</a:t>
                      </a:r>
                    </a:p>
                  </a:txBody>
                  <a:tcPr/>
                </a:tc>
                <a:tc>
                  <a:txBody>
                    <a:bodyPr/>
                    <a:lstStyle/>
                    <a:p>
                      <a:pPr algn="r"/>
                      <a:r>
                        <a:rPr lang="en-US" dirty="0"/>
                        <a:t>16</a:t>
                      </a:r>
                    </a:p>
                  </a:txBody>
                  <a:tcPr/>
                </a:tc>
                <a:tc>
                  <a:txBody>
                    <a:bodyPr/>
                    <a:lstStyle/>
                    <a:p>
                      <a:pPr algn="r"/>
                      <a:r>
                        <a:rPr lang="en-US" dirty="0"/>
                        <a:t>16</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6</a:t>
                      </a:r>
                    </a:p>
                  </a:txBody>
                  <a:tcPr/>
                </a:tc>
                <a:tc>
                  <a:txBody>
                    <a:bodyPr/>
                    <a:lstStyle/>
                    <a:p>
                      <a:pPr algn="r"/>
                      <a:r>
                        <a:rPr lang="en-US" dirty="0"/>
                        <a:t>10</a:t>
                      </a:r>
                    </a:p>
                  </a:txBody>
                  <a:tcPr/>
                </a:tc>
                <a:extLst>
                  <a:ext uri="{0D108BD9-81ED-4DB2-BD59-A6C34878D82A}">
                    <a16:rowId xmlns:a16="http://schemas.microsoft.com/office/drawing/2014/main" val="2748044340"/>
                  </a:ext>
                </a:extLst>
              </a:tr>
              <a:tr h="370840">
                <a:tc>
                  <a:txBody>
                    <a:bodyPr/>
                    <a:lstStyle/>
                    <a:p>
                      <a:r>
                        <a:rPr lang="en-US" dirty="0"/>
                        <a:t>Generic CTC</a:t>
                      </a:r>
                    </a:p>
                  </a:txBody>
                  <a:tcPr/>
                </a:tc>
                <a:tc>
                  <a:txBody>
                    <a:bodyPr/>
                    <a:lstStyle/>
                    <a:p>
                      <a:r>
                        <a:rPr lang="en-US" dirty="0"/>
                        <a:t>480501 Machine Tool Tech</a:t>
                      </a:r>
                    </a:p>
                  </a:txBody>
                  <a:tcPr/>
                </a:tc>
                <a:tc>
                  <a:txBody>
                    <a:bodyPr/>
                    <a:lstStyle/>
                    <a:p>
                      <a:pPr algn="r"/>
                      <a:r>
                        <a:rPr lang="en-US" dirty="0"/>
                        <a:t>17</a:t>
                      </a:r>
                    </a:p>
                  </a:txBody>
                  <a:tcPr/>
                </a:tc>
                <a:tc>
                  <a:txBody>
                    <a:bodyPr/>
                    <a:lstStyle/>
                    <a:p>
                      <a:pPr algn="r"/>
                      <a:r>
                        <a:rPr lang="en-US" dirty="0"/>
                        <a:t>16</a:t>
                      </a:r>
                    </a:p>
                  </a:txBody>
                  <a:tcPr/>
                </a:tc>
                <a:tc>
                  <a:txBody>
                    <a:bodyPr/>
                    <a:lstStyle/>
                    <a:p>
                      <a:pPr algn="r"/>
                      <a:r>
                        <a:rPr lang="en-US" dirty="0"/>
                        <a:t>1</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7</a:t>
                      </a:r>
                    </a:p>
                  </a:txBody>
                  <a:tcPr/>
                </a:tc>
                <a:tc>
                  <a:txBody>
                    <a:bodyPr/>
                    <a:lstStyle/>
                    <a:p>
                      <a:pPr algn="r"/>
                      <a:r>
                        <a:rPr lang="en-US" dirty="0"/>
                        <a:t>10</a:t>
                      </a:r>
                    </a:p>
                  </a:txBody>
                  <a:tcPr/>
                </a:tc>
                <a:extLst>
                  <a:ext uri="{0D108BD9-81ED-4DB2-BD59-A6C34878D82A}">
                    <a16:rowId xmlns:a16="http://schemas.microsoft.com/office/drawing/2014/main" val="503982576"/>
                  </a:ext>
                </a:extLst>
              </a:tr>
              <a:tr h="370840">
                <a:tc>
                  <a:txBody>
                    <a:bodyPr/>
                    <a:lstStyle/>
                    <a:p>
                      <a:r>
                        <a:rPr lang="en-US" dirty="0"/>
                        <a:t>Total</a:t>
                      </a:r>
                    </a:p>
                  </a:txBody>
                  <a:tcPr/>
                </a:tc>
                <a:tc>
                  <a:txBody>
                    <a:bodyPr/>
                    <a:lstStyle/>
                    <a:p>
                      <a:endParaRPr lang="en-US" dirty="0"/>
                    </a:p>
                  </a:txBody>
                  <a:tcPr/>
                </a:tc>
                <a:tc>
                  <a:txBody>
                    <a:bodyPr/>
                    <a:lstStyle/>
                    <a:p>
                      <a:pPr algn="r"/>
                      <a:r>
                        <a:rPr lang="en-US" dirty="0"/>
                        <a:t>66</a:t>
                      </a:r>
                    </a:p>
                  </a:txBody>
                  <a:tcPr/>
                </a:tc>
                <a:tc>
                  <a:txBody>
                    <a:bodyPr/>
                    <a:lstStyle/>
                    <a:p>
                      <a:pPr algn="r"/>
                      <a:r>
                        <a:rPr lang="en-US" dirty="0"/>
                        <a:t>46</a:t>
                      </a:r>
                    </a:p>
                  </a:txBody>
                  <a:tcPr/>
                </a:tc>
                <a:tc>
                  <a:txBody>
                    <a:bodyPr/>
                    <a:lstStyle/>
                    <a:p>
                      <a:pPr algn="r"/>
                      <a:r>
                        <a:rPr lang="en-US" dirty="0"/>
                        <a:t>20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16</a:t>
                      </a:r>
                    </a:p>
                  </a:txBody>
                  <a:tcPr/>
                </a:tc>
                <a:tc>
                  <a:txBody>
                    <a:bodyPr/>
                    <a:lstStyle/>
                    <a:p>
                      <a:pPr algn="r"/>
                      <a:r>
                        <a:rPr lang="en-US" dirty="0"/>
                        <a:t>50</a:t>
                      </a:r>
                    </a:p>
                  </a:txBody>
                  <a:tcPr/>
                </a:tc>
                <a:extLst>
                  <a:ext uri="{0D108BD9-81ED-4DB2-BD59-A6C34878D82A}">
                    <a16:rowId xmlns:a16="http://schemas.microsoft.com/office/drawing/2014/main" val="1611176664"/>
                  </a:ext>
                </a:extLst>
              </a:tr>
            </a:tbl>
          </a:graphicData>
        </a:graphic>
      </p:graphicFrame>
    </p:spTree>
    <p:extLst>
      <p:ext uri="{BB962C8B-B14F-4D97-AF65-F5344CB8AC3E}">
        <p14:creationId xmlns:p14="http://schemas.microsoft.com/office/powerpoint/2010/main" val="1700278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6BD046-09B6-4B72-0328-F8DEB27B0A78}"/>
              </a:ext>
            </a:extLst>
          </p:cNvPr>
          <p:cNvSpPr txBox="1">
            <a:spLocks noGrp="1"/>
          </p:cNvSpPr>
          <p:nvPr>
            <p:ph type="title" idx="4294967295"/>
          </p:nvPr>
        </p:nvSpPr>
        <p:spPr>
          <a:xfrm>
            <a:off x="368417" y="411561"/>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Which Secondary Students </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Do I NOT Report?</a:t>
            </a: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368417" y="1332983"/>
            <a:ext cx="11141467" cy="52059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endParaRPr lang="en-US" sz="3200" dirty="0"/>
          </a:p>
          <a:p>
            <a:pPr lvl="1">
              <a:lnSpc>
                <a:spcPct val="100000"/>
              </a:lnSpc>
            </a:pPr>
            <a:r>
              <a:rPr lang="en-US" sz="2800" dirty="0"/>
              <a:t>Lack appropriate signed educational and occupational objectives (PDE-408 form or similar form),</a:t>
            </a:r>
          </a:p>
          <a:p>
            <a:pPr lvl="1">
              <a:lnSpc>
                <a:spcPct val="100000"/>
              </a:lnSpc>
            </a:pPr>
            <a:r>
              <a:rPr lang="en-US" sz="2800" dirty="0"/>
              <a:t>Taking one career and technical education course without intending to pursue the approved program of study as indicated by an appropriate complete educational and occupational objective form (PDE-408 or similar form), or</a:t>
            </a:r>
          </a:p>
          <a:p>
            <a:pPr lvl="1">
              <a:lnSpc>
                <a:spcPct val="100000"/>
              </a:lnSpc>
            </a:pPr>
            <a:r>
              <a:rPr lang="en-US" sz="2800" dirty="0"/>
              <a:t>Taking a career and technical education course to explore careers.</a:t>
            </a:r>
          </a:p>
          <a:p>
            <a:pPr lvl="1">
              <a:lnSpc>
                <a:spcPct val="100000"/>
              </a:lnSpc>
            </a:pPr>
            <a:endParaRPr lang="en-US" sz="2800" dirty="0"/>
          </a:p>
        </p:txBody>
      </p:sp>
    </p:spTree>
    <p:extLst>
      <p:ext uri="{BB962C8B-B14F-4D97-AF65-F5344CB8AC3E}">
        <p14:creationId xmlns:p14="http://schemas.microsoft.com/office/powerpoint/2010/main" val="18720308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4EBAA-EFA8-10CA-6829-5C0E9AC397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889CF0-FDEA-9A87-2B9D-336706B267BE}"/>
              </a:ext>
            </a:extLst>
          </p:cNvPr>
          <p:cNvSpPr>
            <a:spLocks noGrp="1"/>
          </p:cNvSpPr>
          <p:nvPr>
            <p:ph type="title"/>
          </p:nvPr>
        </p:nvSpPr>
        <p:spPr>
          <a:xfrm>
            <a:off x="345041" y="169828"/>
            <a:ext cx="10515600" cy="1325563"/>
          </a:xfrm>
        </p:spPr>
        <p:txBody>
          <a:bodyPr/>
          <a:lstStyle/>
          <a:p>
            <a:r>
              <a:rPr lang="en-US" b="1" dirty="0"/>
              <a:t>Common ACS Errors 2</a:t>
            </a:r>
          </a:p>
        </p:txBody>
      </p:sp>
      <p:sp>
        <p:nvSpPr>
          <p:cNvPr id="3" name="Content Placeholder 2">
            <a:extLst>
              <a:ext uri="{FF2B5EF4-FFF2-40B4-BE49-F238E27FC236}">
                <a16:creationId xmlns:a16="http://schemas.microsoft.com/office/drawing/2014/main" id="{F61BE04B-4204-9E8C-1BA8-9EE4988B3389}"/>
              </a:ext>
            </a:extLst>
          </p:cNvPr>
          <p:cNvSpPr>
            <a:spLocks noGrp="1"/>
          </p:cNvSpPr>
          <p:nvPr>
            <p:ph idx="1"/>
          </p:nvPr>
        </p:nvSpPr>
        <p:spPr>
          <a:xfrm>
            <a:off x="838200" y="1444107"/>
            <a:ext cx="11141467" cy="739695"/>
          </a:xfrm>
        </p:spPr>
        <p:txBody>
          <a:bodyPr>
            <a:noAutofit/>
          </a:bodyPr>
          <a:lstStyle/>
          <a:p>
            <a:pPr indent="-457200">
              <a:lnSpc>
                <a:spcPct val="100000"/>
              </a:lnSpc>
            </a:pPr>
            <a:r>
              <a:rPr lang="en-US" dirty="0"/>
              <a:t>Missing ethnicities</a:t>
            </a:r>
          </a:p>
        </p:txBody>
      </p:sp>
      <p:graphicFrame>
        <p:nvGraphicFramePr>
          <p:cNvPr id="7" name="Table 6">
            <a:extLst>
              <a:ext uri="{FF2B5EF4-FFF2-40B4-BE49-F238E27FC236}">
                <a16:creationId xmlns:a16="http://schemas.microsoft.com/office/drawing/2014/main" id="{69660661-CC81-2F1A-01B8-E3E82ABE4D36}"/>
              </a:ext>
            </a:extLst>
          </p:cNvPr>
          <p:cNvGraphicFramePr>
            <a:graphicFrameLocks noGrp="1"/>
          </p:cNvGraphicFramePr>
          <p:nvPr>
            <p:extLst>
              <p:ext uri="{D42A27DB-BD31-4B8C-83A1-F6EECF244321}">
                <p14:modId xmlns:p14="http://schemas.microsoft.com/office/powerpoint/2010/main" val="1471133875"/>
              </p:ext>
            </p:extLst>
          </p:nvPr>
        </p:nvGraphicFramePr>
        <p:xfrm>
          <a:off x="212333" y="2183802"/>
          <a:ext cx="11767338" cy="1112520"/>
        </p:xfrm>
        <a:graphic>
          <a:graphicData uri="http://schemas.openxmlformats.org/drawingml/2006/table">
            <a:tbl>
              <a:tblPr firstRow="1" bandRow="1">
                <a:tableStyleId>{5C22544A-7EE6-4342-B048-85BDC9FD1C3A}</a:tableStyleId>
              </a:tblPr>
              <a:tblGrid>
                <a:gridCol w="1906923">
                  <a:extLst>
                    <a:ext uri="{9D8B030D-6E8A-4147-A177-3AD203B41FA5}">
                      <a16:colId xmlns:a16="http://schemas.microsoft.com/office/drawing/2014/main" val="3858598556"/>
                    </a:ext>
                  </a:extLst>
                </a:gridCol>
                <a:gridCol w="1086523">
                  <a:extLst>
                    <a:ext uri="{9D8B030D-6E8A-4147-A177-3AD203B41FA5}">
                      <a16:colId xmlns:a16="http://schemas.microsoft.com/office/drawing/2014/main" val="1216058500"/>
                    </a:ext>
                  </a:extLst>
                </a:gridCol>
                <a:gridCol w="929000">
                  <a:extLst>
                    <a:ext uri="{9D8B030D-6E8A-4147-A177-3AD203B41FA5}">
                      <a16:colId xmlns:a16="http://schemas.microsoft.com/office/drawing/2014/main" val="1349333790"/>
                    </a:ext>
                  </a:extLst>
                </a:gridCol>
                <a:gridCol w="1307482">
                  <a:extLst>
                    <a:ext uri="{9D8B030D-6E8A-4147-A177-3AD203B41FA5}">
                      <a16:colId xmlns:a16="http://schemas.microsoft.com/office/drawing/2014/main" val="3541475934"/>
                    </a:ext>
                  </a:extLst>
                </a:gridCol>
                <a:gridCol w="1307482">
                  <a:extLst>
                    <a:ext uri="{9D8B030D-6E8A-4147-A177-3AD203B41FA5}">
                      <a16:colId xmlns:a16="http://schemas.microsoft.com/office/drawing/2014/main" val="1887746458"/>
                    </a:ext>
                  </a:extLst>
                </a:gridCol>
                <a:gridCol w="1307482">
                  <a:extLst>
                    <a:ext uri="{9D8B030D-6E8A-4147-A177-3AD203B41FA5}">
                      <a16:colId xmlns:a16="http://schemas.microsoft.com/office/drawing/2014/main" val="2795930984"/>
                    </a:ext>
                  </a:extLst>
                </a:gridCol>
                <a:gridCol w="1307482">
                  <a:extLst>
                    <a:ext uri="{9D8B030D-6E8A-4147-A177-3AD203B41FA5}">
                      <a16:colId xmlns:a16="http://schemas.microsoft.com/office/drawing/2014/main" val="3654734445"/>
                    </a:ext>
                  </a:extLst>
                </a:gridCol>
                <a:gridCol w="1307482">
                  <a:extLst>
                    <a:ext uri="{9D8B030D-6E8A-4147-A177-3AD203B41FA5}">
                      <a16:colId xmlns:a16="http://schemas.microsoft.com/office/drawing/2014/main" val="4125941077"/>
                    </a:ext>
                  </a:extLst>
                </a:gridCol>
                <a:gridCol w="1307482">
                  <a:extLst>
                    <a:ext uri="{9D8B030D-6E8A-4147-A177-3AD203B41FA5}">
                      <a16:colId xmlns:a16="http://schemas.microsoft.com/office/drawing/2014/main" val="3826083401"/>
                    </a:ext>
                  </a:extLst>
                </a:gridCol>
              </a:tblGrid>
              <a:tr h="370840">
                <a:tc>
                  <a:txBody>
                    <a:bodyPr/>
                    <a:lstStyle/>
                    <a:p>
                      <a:pPr algn="ctr"/>
                      <a:r>
                        <a:rPr lang="en-US" dirty="0"/>
                        <a:t>LEA</a:t>
                      </a:r>
                      <a:r>
                        <a:rPr lang="en-US" baseline="0" dirty="0"/>
                        <a:t> Name</a:t>
                      </a:r>
                      <a:endParaRPr lang="en-US" dirty="0"/>
                    </a:p>
                  </a:txBody>
                  <a:tcPr anchor="ctr"/>
                </a:tc>
                <a:tc>
                  <a:txBody>
                    <a:bodyPr/>
                    <a:lstStyle/>
                    <a:p>
                      <a:pPr algn="ctr"/>
                      <a:r>
                        <a:rPr lang="en-US" dirty="0"/>
                        <a:t>Ethnicity</a:t>
                      </a:r>
                    </a:p>
                  </a:txBody>
                  <a:tcPr anchor="ctr"/>
                </a:tc>
                <a:tc>
                  <a:txBody>
                    <a:bodyPr/>
                    <a:lstStyle/>
                    <a:p>
                      <a:pPr algn="ctr"/>
                      <a:r>
                        <a:rPr lang="en-US" dirty="0"/>
                        <a:t>Total</a:t>
                      </a:r>
                    </a:p>
                  </a:txBody>
                  <a:tcPr anchor="ctr"/>
                </a:tc>
                <a:tc>
                  <a:txBody>
                    <a:bodyPr/>
                    <a:lstStyle/>
                    <a:p>
                      <a:pPr algn="ctr"/>
                      <a:r>
                        <a:rPr lang="en-US" dirty="0"/>
                        <a:t>Male</a:t>
                      </a:r>
                    </a:p>
                  </a:txBody>
                  <a:tcPr anchor="ctr"/>
                </a:tc>
                <a:tc>
                  <a:txBody>
                    <a:bodyPr/>
                    <a:lstStyle/>
                    <a:p>
                      <a:pPr algn="ctr"/>
                      <a:r>
                        <a:rPr lang="en-US" dirty="0"/>
                        <a:t>Female</a:t>
                      </a:r>
                    </a:p>
                  </a:txBody>
                  <a:tcPr anchor="ctr"/>
                </a:tc>
                <a:tc>
                  <a:txBody>
                    <a:bodyPr/>
                    <a:lstStyle/>
                    <a:p>
                      <a:pPr algn="ctr"/>
                      <a:r>
                        <a:rPr lang="en-US" dirty="0"/>
                        <a:t>Grade 9</a:t>
                      </a:r>
                    </a:p>
                  </a:txBody>
                  <a:tcPr anchor="ctr"/>
                </a:tc>
                <a:tc>
                  <a:txBody>
                    <a:bodyPr/>
                    <a:lstStyle/>
                    <a:p>
                      <a:pPr algn="ctr"/>
                      <a:r>
                        <a:rPr lang="en-US" dirty="0"/>
                        <a:t>Grade 10</a:t>
                      </a:r>
                    </a:p>
                  </a:txBody>
                  <a:tcPr anchor="ctr"/>
                </a:tc>
                <a:tc>
                  <a:txBody>
                    <a:bodyPr/>
                    <a:lstStyle/>
                    <a:p>
                      <a:pPr algn="ctr"/>
                      <a:r>
                        <a:rPr lang="en-US" dirty="0"/>
                        <a:t>Grade 11</a:t>
                      </a:r>
                    </a:p>
                  </a:txBody>
                  <a:tcPr anchor="ctr"/>
                </a:tc>
                <a:tc>
                  <a:txBody>
                    <a:bodyPr/>
                    <a:lstStyle/>
                    <a:p>
                      <a:pPr algn="ctr"/>
                      <a:r>
                        <a:rPr lang="en-US" dirty="0"/>
                        <a:t>Grade 12</a:t>
                      </a:r>
                    </a:p>
                  </a:txBody>
                  <a:tcPr anchor="ctr"/>
                </a:tc>
                <a:extLst>
                  <a:ext uri="{0D108BD9-81ED-4DB2-BD59-A6C34878D82A}">
                    <a16:rowId xmlns:a16="http://schemas.microsoft.com/office/drawing/2014/main" val="2847595586"/>
                  </a:ext>
                </a:extLst>
              </a:tr>
              <a:tr h="370840">
                <a:tc>
                  <a:txBody>
                    <a:bodyPr/>
                    <a:lstStyle/>
                    <a:p>
                      <a:r>
                        <a:rPr lang="en-US" dirty="0"/>
                        <a:t>Generic CTC</a:t>
                      </a:r>
                    </a:p>
                  </a:txBody>
                  <a:tcPr/>
                </a:tc>
                <a:tc>
                  <a:txBody>
                    <a:bodyPr/>
                    <a:lstStyle/>
                    <a:p>
                      <a:r>
                        <a:rPr lang="en-US" dirty="0"/>
                        <a:t>White</a:t>
                      </a:r>
                    </a:p>
                  </a:txBody>
                  <a:tcPr/>
                </a:tc>
                <a:tc>
                  <a:txBody>
                    <a:bodyPr/>
                    <a:lstStyle/>
                    <a:p>
                      <a:pPr algn="r"/>
                      <a:r>
                        <a:rPr lang="en-US" dirty="0"/>
                        <a:t>104</a:t>
                      </a:r>
                    </a:p>
                  </a:txBody>
                  <a:tcPr/>
                </a:tc>
                <a:tc>
                  <a:txBody>
                    <a:bodyPr/>
                    <a:lstStyle/>
                    <a:p>
                      <a:pPr algn="r"/>
                      <a:r>
                        <a:rPr lang="en-US" dirty="0"/>
                        <a:t>47</a:t>
                      </a:r>
                    </a:p>
                  </a:txBody>
                  <a:tcPr/>
                </a:tc>
                <a:tc>
                  <a:txBody>
                    <a:bodyPr/>
                    <a:lstStyle/>
                    <a:p>
                      <a:pPr algn="r"/>
                      <a:r>
                        <a:rPr lang="en-US" dirty="0"/>
                        <a:t>57</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31</a:t>
                      </a:r>
                    </a:p>
                  </a:txBody>
                  <a:tcPr/>
                </a:tc>
                <a:tc>
                  <a:txBody>
                    <a:bodyPr/>
                    <a:lstStyle/>
                    <a:p>
                      <a:pPr algn="r"/>
                      <a:r>
                        <a:rPr lang="en-US" dirty="0"/>
                        <a:t>73</a:t>
                      </a:r>
                    </a:p>
                  </a:txBody>
                  <a:tcPr/>
                </a:tc>
                <a:extLst>
                  <a:ext uri="{0D108BD9-81ED-4DB2-BD59-A6C34878D82A}">
                    <a16:rowId xmlns:a16="http://schemas.microsoft.com/office/drawing/2014/main" val="2919732221"/>
                  </a:ext>
                </a:extLst>
              </a:tr>
              <a:tr h="370840">
                <a:tc>
                  <a:txBody>
                    <a:bodyPr/>
                    <a:lstStyle/>
                    <a:p>
                      <a:r>
                        <a:rPr lang="en-US" dirty="0"/>
                        <a:t>Total</a:t>
                      </a:r>
                    </a:p>
                  </a:txBody>
                  <a:tcPr/>
                </a:tc>
                <a:tc>
                  <a:txBody>
                    <a:bodyPr/>
                    <a:lstStyle/>
                    <a:p>
                      <a:endParaRPr lang="en-US" dirty="0"/>
                    </a:p>
                  </a:txBody>
                  <a:tcPr/>
                </a:tc>
                <a:tc>
                  <a:txBody>
                    <a:bodyPr/>
                    <a:lstStyle/>
                    <a:p>
                      <a:pPr algn="r"/>
                      <a:r>
                        <a:rPr lang="en-US" dirty="0"/>
                        <a:t>104</a:t>
                      </a:r>
                    </a:p>
                  </a:txBody>
                  <a:tcPr/>
                </a:tc>
                <a:tc>
                  <a:txBody>
                    <a:bodyPr/>
                    <a:lstStyle/>
                    <a:p>
                      <a:pPr algn="r"/>
                      <a:r>
                        <a:rPr lang="en-US" dirty="0"/>
                        <a:t>47</a:t>
                      </a:r>
                    </a:p>
                  </a:txBody>
                  <a:tcPr/>
                </a:tc>
                <a:tc>
                  <a:txBody>
                    <a:bodyPr/>
                    <a:lstStyle/>
                    <a:p>
                      <a:pPr algn="r"/>
                      <a:r>
                        <a:rPr lang="en-US" dirty="0"/>
                        <a:t>57</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31</a:t>
                      </a:r>
                    </a:p>
                  </a:txBody>
                  <a:tcPr/>
                </a:tc>
                <a:tc>
                  <a:txBody>
                    <a:bodyPr/>
                    <a:lstStyle/>
                    <a:p>
                      <a:pPr algn="r"/>
                      <a:r>
                        <a:rPr lang="en-US" dirty="0"/>
                        <a:t>73</a:t>
                      </a:r>
                    </a:p>
                  </a:txBody>
                  <a:tcPr/>
                </a:tc>
                <a:extLst>
                  <a:ext uri="{0D108BD9-81ED-4DB2-BD59-A6C34878D82A}">
                    <a16:rowId xmlns:a16="http://schemas.microsoft.com/office/drawing/2014/main" val="1611176664"/>
                  </a:ext>
                </a:extLst>
              </a:tr>
            </a:tbl>
          </a:graphicData>
        </a:graphic>
      </p:graphicFrame>
      <p:sp>
        <p:nvSpPr>
          <p:cNvPr id="6" name="TextBox 5">
            <a:extLst>
              <a:ext uri="{FF2B5EF4-FFF2-40B4-BE49-F238E27FC236}">
                <a16:creationId xmlns:a16="http://schemas.microsoft.com/office/drawing/2014/main" id="{F2952D09-18DB-2E60-4469-30D2D787B6F1}"/>
              </a:ext>
            </a:extLst>
          </p:cNvPr>
          <p:cNvSpPr txBox="1"/>
          <p:nvPr/>
        </p:nvSpPr>
        <p:spPr>
          <a:xfrm>
            <a:off x="838200" y="3458081"/>
            <a:ext cx="10650071" cy="800219"/>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Reporting ZERO Perkins concentrators and/or participants</a:t>
            </a:r>
          </a:p>
          <a:p>
            <a:endParaRPr lang="en-US" dirty="0"/>
          </a:p>
        </p:txBody>
      </p:sp>
      <p:graphicFrame>
        <p:nvGraphicFramePr>
          <p:cNvPr id="10" name="Table 9">
            <a:extLst>
              <a:ext uri="{FF2B5EF4-FFF2-40B4-BE49-F238E27FC236}">
                <a16:creationId xmlns:a16="http://schemas.microsoft.com/office/drawing/2014/main" id="{24915652-C6E1-CF6B-4856-E98803F868DA}"/>
              </a:ext>
            </a:extLst>
          </p:cNvPr>
          <p:cNvGraphicFramePr>
            <a:graphicFrameLocks noGrp="1"/>
          </p:cNvGraphicFramePr>
          <p:nvPr>
            <p:extLst>
              <p:ext uri="{D42A27DB-BD31-4B8C-83A1-F6EECF244321}">
                <p14:modId xmlns:p14="http://schemas.microsoft.com/office/powerpoint/2010/main" val="1189697951"/>
              </p:ext>
            </p:extLst>
          </p:nvPr>
        </p:nvGraphicFramePr>
        <p:xfrm>
          <a:off x="212333" y="4049701"/>
          <a:ext cx="11767338" cy="1752600"/>
        </p:xfrm>
        <a:graphic>
          <a:graphicData uri="http://schemas.openxmlformats.org/drawingml/2006/table">
            <a:tbl>
              <a:tblPr firstRow="1" bandRow="1">
                <a:tableStyleId>{5C22544A-7EE6-4342-B048-85BDC9FD1C3A}</a:tableStyleId>
              </a:tblPr>
              <a:tblGrid>
                <a:gridCol w="1906923">
                  <a:extLst>
                    <a:ext uri="{9D8B030D-6E8A-4147-A177-3AD203B41FA5}">
                      <a16:colId xmlns:a16="http://schemas.microsoft.com/office/drawing/2014/main" val="3858598556"/>
                    </a:ext>
                  </a:extLst>
                </a:gridCol>
                <a:gridCol w="3689873">
                  <a:extLst>
                    <a:ext uri="{9D8B030D-6E8A-4147-A177-3AD203B41FA5}">
                      <a16:colId xmlns:a16="http://schemas.microsoft.com/office/drawing/2014/main" val="1216058500"/>
                    </a:ext>
                  </a:extLst>
                </a:gridCol>
                <a:gridCol w="914400">
                  <a:extLst>
                    <a:ext uri="{9D8B030D-6E8A-4147-A177-3AD203B41FA5}">
                      <a16:colId xmlns:a16="http://schemas.microsoft.com/office/drawing/2014/main" val="1349333790"/>
                    </a:ext>
                  </a:extLst>
                </a:gridCol>
                <a:gridCol w="925158">
                  <a:extLst>
                    <a:ext uri="{9D8B030D-6E8A-4147-A177-3AD203B41FA5}">
                      <a16:colId xmlns:a16="http://schemas.microsoft.com/office/drawing/2014/main" val="3541475934"/>
                    </a:ext>
                  </a:extLst>
                </a:gridCol>
                <a:gridCol w="914400">
                  <a:extLst>
                    <a:ext uri="{9D8B030D-6E8A-4147-A177-3AD203B41FA5}">
                      <a16:colId xmlns:a16="http://schemas.microsoft.com/office/drawing/2014/main" val="1887746458"/>
                    </a:ext>
                  </a:extLst>
                </a:gridCol>
                <a:gridCol w="763793">
                  <a:extLst>
                    <a:ext uri="{9D8B030D-6E8A-4147-A177-3AD203B41FA5}">
                      <a16:colId xmlns:a16="http://schemas.microsoft.com/office/drawing/2014/main" val="2795930984"/>
                    </a:ext>
                  </a:extLst>
                </a:gridCol>
                <a:gridCol w="806824">
                  <a:extLst>
                    <a:ext uri="{9D8B030D-6E8A-4147-A177-3AD203B41FA5}">
                      <a16:colId xmlns:a16="http://schemas.microsoft.com/office/drawing/2014/main" val="3654734445"/>
                    </a:ext>
                  </a:extLst>
                </a:gridCol>
                <a:gridCol w="903642">
                  <a:extLst>
                    <a:ext uri="{9D8B030D-6E8A-4147-A177-3AD203B41FA5}">
                      <a16:colId xmlns:a16="http://schemas.microsoft.com/office/drawing/2014/main" val="4125941077"/>
                    </a:ext>
                  </a:extLst>
                </a:gridCol>
                <a:gridCol w="942325">
                  <a:extLst>
                    <a:ext uri="{9D8B030D-6E8A-4147-A177-3AD203B41FA5}">
                      <a16:colId xmlns:a16="http://schemas.microsoft.com/office/drawing/2014/main" val="3826083401"/>
                    </a:ext>
                  </a:extLst>
                </a:gridCol>
              </a:tblGrid>
              <a:tr h="370840">
                <a:tc>
                  <a:txBody>
                    <a:bodyPr/>
                    <a:lstStyle/>
                    <a:p>
                      <a:pPr algn="ctr"/>
                      <a:r>
                        <a:rPr lang="en-US" dirty="0"/>
                        <a:t>LEA</a:t>
                      </a:r>
                      <a:r>
                        <a:rPr lang="en-US" baseline="0" dirty="0"/>
                        <a:t> Name</a:t>
                      </a:r>
                      <a:endParaRPr lang="en-US" dirty="0"/>
                    </a:p>
                  </a:txBody>
                  <a:tcPr anchor="ctr"/>
                </a:tc>
                <a:tc>
                  <a:txBody>
                    <a:bodyPr/>
                    <a:lstStyle/>
                    <a:p>
                      <a:pPr algn="ctr"/>
                      <a:r>
                        <a:rPr lang="en-US" dirty="0"/>
                        <a:t>Perkins Participation Indicator</a:t>
                      </a:r>
                    </a:p>
                  </a:txBody>
                  <a:tcPr anchor="ctr"/>
                </a:tc>
                <a:tc>
                  <a:txBody>
                    <a:bodyPr/>
                    <a:lstStyle/>
                    <a:p>
                      <a:pPr algn="ctr"/>
                      <a:r>
                        <a:rPr lang="en-US" dirty="0"/>
                        <a:t>Total</a:t>
                      </a:r>
                    </a:p>
                  </a:txBody>
                  <a:tcPr anchor="ctr"/>
                </a:tc>
                <a:tc>
                  <a:txBody>
                    <a:bodyPr/>
                    <a:lstStyle/>
                    <a:p>
                      <a:pPr algn="ctr"/>
                      <a:r>
                        <a:rPr lang="en-US" dirty="0"/>
                        <a:t>Male</a:t>
                      </a:r>
                    </a:p>
                  </a:txBody>
                  <a:tcPr anchor="ctr"/>
                </a:tc>
                <a:tc>
                  <a:txBody>
                    <a:bodyPr/>
                    <a:lstStyle/>
                    <a:p>
                      <a:pPr algn="ctr"/>
                      <a:r>
                        <a:rPr lang="en-US" dirty="0"/>
                        <a:t>Female</a:t>
                      </a:r>
                    </a:p>
                  </a:txBody>
                  <a:tcPr anchor="ctr"/>
                </a:tc>
                <a:tc>
                  <a:txBody>
                    <a:bodyPr/>
                    <a:lstStyle/>
                    <a:p>
                      <a:pPr algn="ctr"/>
                      <a:r>
                        <a:rPr lang="en-US" dirty="0"/>
                        <a:t>Grade 9</a:t>
                      </a:r>
                    </a:p>
                  </a:txBody>
                  <a:tcPr anchor="ctr"/>
                </a:tc>
                <a:tc>
                  <a:txBody>
                    <a:bodyPr/>
                    <a:lstStyle/>
                    <a:p>
                      <a:pPr algn="ctr"/>
                      <a:r>
                        <a:rPr lang="en-US" dirty="0"/>
                        <a:t>Grade 10</a:t>
                      </a:r>
                    </a:p>
                  </a:txBody>
                  <a:tcPr anchor="ctr"/>
                </a:tc>
                <a:tc>
                  <a:txBody>
                    <a:bodyPr/>
                    <a:lstStyle/>
                    <a:p>
                      <a:pPr algn="ctr"/>
                      <a:r>
                        <a:rPr lang="en-US" dirty="0"/>
                        <a:t>Grade 11</a:t>
                      </a:r>
                    </a:p>
                  </a:txBody>
                  <a:tcPr anchor="ctr"/>
                </a:tc>
                <a:tc>
                  <a:txBody>
                    <a:bodyPr/>
                    <a:lstStyle/>
                    <a:p>
                      <a:pPr algn="ctr"/>
                      <a:r>
                        <a:rPr lang="en-US" dirty="0"/>
                        <a:t>Grade 12</a:t>
                      </a:r>
                    </a:p>
                  </a:txBody>
                  <a:tcPr anchor="ctr"/>
                </a:tc>
                <a:extLst>
                  <a:ext uri="{0D108BD9-81ED-4DB2-BD59-A6C34878D82A}">
                    <a16:rowId xmlns:a16="http://schemas.microsoft.com/office/drawing/2014/main" val="2847595586"/>
                  </a:ext>
                </a:extLst>
              </a:tr>
              <a:tr h="370840">
                <a:tc>
                  <a:txBody>
                    <a:bodyPr/>
                    <a:lstStyle/>
                    <a:p>
                      <a:r>
                        <a:rPr lang="en-US" dirty="0"/>
                        <a:t>Generic CTC</a:t>
                      </a:r>
                    </a:p>
                  </a:txBody>
                  <a:tcPr/>
                </a:tc>
                <a:tc>
                  <a:txBody>
                    <a:bodyPr/>
                    <a:lstStyle/>
                    <a:p>
                      <a:r>
                        <a:rPr lang="en-US" dirty="0"/>
                        <a:t>Perkins</a:t>
                      </a:r>
                      <a:r>
                        <a:rPr lang="en-US" baseline="0" dirty="0"/>
                        <a:t> Concentrator</a:t>
                      </a:r>
                      <a:endParaRPr lang="en-US" dirty="0"/>
                    </a:p>
                  </a:txBody>
                  <a:tcPr/>
                </a:tc>
                <a:tc>
                  <a:txBody>
                    <a:bodyPr/>
                    <a:lstStyle/>
                    <a:p>
                      <a:pPr algn="r"/>
                      <a:r>
                        <a:rPr lang="en-US" dirty="0"/>
                        <a:t>63</a:t>
                      </a:r>
                    </a:p>
                  </a:txBody>
                  <a:tcPr/>
                </a:tc>
                <a:tc>
                  <a:txBody>
                    <a:bodyPr/>
                    <a:lstStyle/>
                    <a:p>
                      <a:pPr algn="r"/>
                      <a:r>
                        <a:rPr lang="en-US" dirty="0"/>
                        <a:t>31</a:t>
                      </a:r>
                    </a:p>
                  </a:txBody>
                  <a:tcPr/>
                </a:tc>
                <a:tc>
                  <a:txBody>
                    <a:bodyPr/>
                    <a:lstStyle/>
                    <a:p>
                      <a:pPr algn="r"/>
                      <a:r>
                        <a:rPr lang="en-US" dirty="0"/>
                        <a:t>32</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63</a:t>
                      </a:r>
                    </a:p>
                  </a:txBody>
                  <a:tcPr/>
                </a:tc>
                <a:extLst>
                  <a:ext uri="{0D108BD9-81ED-4DB2-BD59-A6C34878D82A}">
                    <a16:rowId xmlns:a16="http://schemas.microsoft.com/office/drawing/2014/main" val="2919732221"/>
                  </a:ext>
                </a:extLst>
              </a:tr>
              <a:tr h="370840">
                <a:tc>
                  <a:txBody>
                    <a:bodyPr/>
                    <a:lstStyle/>
                    <a:p>
                      <a:r>
                        <a:rPr lang="en-US" dirty="0"/>
                        <a:t>Generic CTC</a:t>
                      </a:r>
                    </a:p>
                  </a:txBody>
                  <a:tcPr/>
                </a:tc>
                <a:tc>
                  <a:txBody>
                    <a:bodyPr/>
                    <a:lstStyle/>
                    <a:p>
                      <a:r>
                        <a:rPr lang="en-US" dirty="0"/>
                        <a:t>Perkins Participant</a:t>
                      </a:r>
                    </a:p>
                  </a:txBody>
                  <a:tcPr/>
                </a:tc>
                <a:tc>
                  <a:txBody>
                    <a:bodyPr/>
                    <a:lstStyle/>
                    <a:p>
                      <a:pPr algn="r"/>
                      <a:r>
                        <a:rPr lang="en-US" dirty="0"/>
                        <a:t>73</a:t>
                      </a:r>
                    </a:p>
                  </a:txBody>
                  <a:tcPr/>
                </a:tc>
                <a:tc>
                  <a:txBody>
                    <a:bodyPr/>
                    <a:lstStyle/>
                    <a:p>
                      <a:pPr algn="r"/>
                      <a:r>
                        <a:rPr lang="en-US" dirty="0"/>
                        <a:t>42</a:t>
                      </a:r>
                    </a:p>
                  </a:txBody>
                  <a:tcPr/>
                </a:tc>
                <a:tc>
                  <a:txBody>
                    <a:bodyPr/>
                    <a:lstStyle/>
                    <a:p>
                      <a:pPr algn="r"/>
                      <a:r>
                        <a:rPr lang="en-US" dirty="0"/>
                        <a:t>31</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73</a:t>
                      </a:r>
                    </a:p>
                  </a:txBody>
                  <a:tcPr/>
                </a:tc>
                <a:extLst>
                  <a:ext uri="{0D108BD9-81ED-4DB2-BD59-A6C34878D82A}">
                    <a16:rowId xmlns:a16="http://schemas.microsoft.com/office/drawing/2014/main" val="157486503"/>
                  </a:ext>
                </a:extLst>
              </a:tr>
              <a:tr h="370840">
                <a:tc>
                  <a:txBody>
                    <a:bodyPr/>
                    <a:lstStyle/>
                    <a:p>
                      <a:r>
                        <a:rPr lang="en-US" dirty="0"/>
                        <a:t>Total</a:t>
                      </a:r>
                    </a:p>
                  </a:txBody>
                  <a:tcPr/>
                </a:tc>
                <a:tc>
                  <a:txBody>
                    <a:bodyPr/>
                    <a:lstStyle/>
                    <a:p>
                      <a:endParaRPr lang="en-US" dirty="0"/>
                    </a:p>
                  </a:txBody>
                  <a:tcPr/>
                </a:tc>
                <a:tc>
                  <a:txBody>
                    <a:bodyPr/>
                    <a:lstStyle/>
                    <a:p>
                      <a:pPr algn="r"/>
                      <a:r>
                        <a:rPr lang="en-US" dirty="0"/>
                        <a:t>136</a:t>
                      </a:r>
                    </a:p>
                  </a:txBody>
                  <a:tcPr/>
                </a:tc>
                <a:tc>
                  <a:txBody>
                    <a:bodyPr/>
                    <a:lstStyle/>
                    <a:p>
                      <a:pPr algn="r"/>
                      <a:r>
                        <a:rPr lang="en-US" dirty="0"/>
                        <a:t>73</a:t>
                      </a:r>
                    </a:p>
                  </a:txBody>
                  <a:tcPr/>
                </a:tc>
                <a:tc>
                  <a:txBody>
                    <a:bodyPr/>
                    <a:lstStyle/>
                    <a:p>
                      <a:pPr algn="r"/>
                      <a:r>
                        <a:rPr lang="en-US" dirty="0"/>
                        <a:t>63</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136</a:t>
                      </a:r>
                    </a:p>
                  </a:txBody>
                  <a:tcPr/>
                </a:tc>
                <a:extLst>
                  <a:ext uri="{0D108BD9-81ED-4DB2-BD59-A6C34878D82A}">
                    <a16:rowId xmlns:a16="http://schemas.microsoft.com/office/drawing/2014/main" val="1611176664"/>
                  </a:ext>
                </a:extLst>
              </a:tr>
            </a:tbl>
          </a:graphicData>
        </a:graphic>
      </p:graphicFrame>
    </p:spTree>
    <p:extLst>
      <p:ext uri="{BB962C8B-B14F-4D97-AF65-F5344CB8AC3E}">
        <p14:creationId xmlns:p14="http://schemas.microsoft.com/office/powerpoint/2010/main" val="121285847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FC76F-186E-C004-9029-85BC9FEA7B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D1023E-8AAA-140C-A7EC-9CF592B08E74}"/>
              </a:ext>
            </a:extLst>
          </p:cNvPr>
          <p:cNvSpPr>
            <a:spLocks noGrp="1"/>
          </p:cNvSpPr>
          <p:nvPr>
            <p:ph type="title"/>
          </p:nvPr>
        </p:nvSpPr>
        <p:spPr>
          <a:xfrm>
            <a:off x="345041" y="169828"/>
            <a:ext cx="10515600" cy="1325563"/>
          </a:xfrm>
        </p:spPr>
        <p:txBody>
          <a:bodyPr/>
          <a:lstStyle/>
          <a:p>
            <a:r>
              <a:rPr lang="en-US" b="1" dirty="0"/>
              <a:t>Common ACS Errors 3</a:t>
            </a:r>
          </a:p>
        </p:txBody>
      </p:sp>
      <p:sp>
        <p:nvSpPr>
          <p:cNvPr id="3" name="Content Placeholder 2">
            <a:extLst>
              <a:ext uri="{FF2B5EF4-FFF2-40B4-BE49-F238E27FC236}">
                <a16:creationId xmlns:a16="http://schemas.microsoft.com/office/drawing/2014/main" id="{A7E14826-6499-ACC0-2D22-0211CAEDB03B}"/>
              </a:ext>
            </a:extLst>
          </p:cNvPr>
          <p:cNvSpPr>
            <a:spLocks noGrp="1"/>
          </p:cNvSpPr>
          <p:nvPr>
            <p:ph idx="1"/>
          </p:nvPr>
        </p:nvSpPr>
        <p:spPr>
          <a:xfrm>
            <a:off x="838200" y="1444107"/>
            <a:ext cx="11141467" cy="621361"/>
          </a:xfrm>
        </p:spPr>
        <p:txBody>
          <a:bodyPr>
            <a:noAutofit/>
          </a:bodyPr>
          <a:lstStyle/>
          <a:p>
            <a:pPr>
              <a:lnSpc>
                <a:spcPct val="100000"/>
              </a:lnSpc>
            </a:pPr>
            <a:r>
              <a:rPr lang="en-US" dirty="0"/>
              <a:t>Reporting ZERO completers</a:t>
            </a:r>
          </a:p>
        </p:txBody>
      </p:sp>
      <p:graphicFrame>
        <p:nvGraphicFramePr>
          <p:cNvPr id="6" name="Table 5">
            <a:extLst>
              <a:ext uri="{FF2B5EF4-FFF2-40B4-BE49-F238E27FC236}">
                <a16:creationId xmlns:a16="http://schemas.microsoft.com/office/drawing/2014/main" id="{2310D214-8655-054B-51BB-6E3917D22344}"/>
              </a:ext>
            </a:extLst>
          </p:cNvPr>
          <p:cNvGraphicFramePr>
            <a:graphicFrameLocks noGrp="1"/>
          </p:cNvGraphicFramePr>
          <p:nvPr>
            <p:extLst>
              <p:ext uri="{D42A27DB-BD31-4B8C-83A1-F6EECF244321}">
                <p14:modId xmlns:p14="http://schemas.microsoft.com/office/powerpoint/2010/main" val="1186727942"/>
              </p:ext>
            </p:extLst>
          </p:nvPr>
        </p:nvGraphicFramePr>
        <p:xfrm>
          <a:off x="212327" y="2065468"/>
          <a:ext cx="11767340" cy="4394200"/>
        </p:xfrm>
        <a:graphic>
          <a:graphicData uri="http://schemas.openxmlformats.org/drawingml/2006/table">
            <a:tbl>
              <a:tblPr firstRow="1" bandRow="1">
                <a:tableStyleId>{5C22544A-7EE6-4342-B048-85BDC9FD1C3A}</a:tableStyleId>
              </a:tblPr>
              <a:tblGrid>
                <a:gridCol w="1451711">
                  <a:extLst>
                    <a:ext uri="{9D8B030D-6E8A-4147-A177-3AD203B41FA5}">
                      <a16:colId xmlns:a16="http://schemas.microsoft.com/office/drawing/2014/main" val="3858598556"/>
                    </a:ext>
                  </a:extLst>
                </a:gridCol>
                <a:gridCol w="971001">
                  <a:extLst>
                    <a:ext uri="{9D8B030D-6E8A-4147-A177-3AD203B41FA5}">
                      <a16:colId xmlns:a16="http://schemas.microsoft.com/office/drawing/2014/main" val="3554331800"/>
                    </a:ext>
                  </a:extLst>
                </a:gridCol>
                <a:gridCol w="2959510">
                  <a:extLst>
                    <a:ext uri="{9D8B030D-6E8A-4147-A177-3AD203B41FA5}">
                      <a16:colId xmlns:a16="http://schemas.microsoft.com/office/drawing/2014/main" val="1216058500"/>
                    </a:ext>
                  </a:extLst>
                </a:gridCol>
                <a:gridCol w="875077">
                  <a:extLst>
                    <a:ext uri="{9D8B030D-6E8A-4147-A177-3AD203B41FA5}">
                      <a16:colId xmlns:a16="http://schemas.microsoft.com/office/drawing/2014/main" val="1349333790"/>
                    </a:ext>
                  </a:extLst>
                </a:gridCol>
                <a:gridCol w="1002890">
                  <a:extLst>
                    <a:ext uri="{9D8B030D-6E8A-4147-A177-3AD203B41FA5}">
                      <a16:colId xmlns:a16="http://schemas.microsoft.com/office/drawing/2014/main" val="3541475934"/>
                    </a:ext>
                  </a:extLst>
                </a:gridCol>
                <a:gridCol w="953729">
                  <a:extLst>
                    <a:ext uri="{9D8B030D-6E8A-4147-A177-3AD203B41FA5}">
                      <a16:colId xmlns:a16="http://schemas.microsoft.com/office/drawing/2014/main" val="1887746458"/>
                    </a:ext>
                  </a:extLst>
                </a:gridCol>
                <a:gridCol w="894736">
                  <a:extLst>
                    <a:ext uri="{9D8B030D-6E8A-4147-A177-3AD203B41FA5}">
                      <a16:colId xmlns:a16="http://schemas.microsoft.com/office/drawing/2014/main" val="2795930984"/>
                    </a:ext>
                  </a:extLst>
                </a:gridCol>
                <a:gridCol w="855406">
                  <a:extLst>
                    <a:ext uri="{9D8B030D-6E8A-4147-A177-3AD203B41FA5}">
                      <a16:colId xmlns:a16="http://schemas.microsoft.com/office/drawing/2014/main" val="3654734445"/>
                    </a:ext>
                  </a:extLst>
                </a:gridCol>
                <a:gridCol w="875071">
                  <a:extLst>
                    <a:ext uri="{9D8B030D-6E8A-4147-A177-3AD203B41FA5}">
                      <a16:colId xmlns:a16="http://schemas.microsoft.com/office/drawing/2014/main" val="4125941077"/>
                    </a:ext>
                  </a:extLst>
                </a:gridCol>
                <a:gridCol w="928209">
                  <a:extLst>
                    <a:ext uri="{9D8B030D-6E8A-4147-A177-3AD203B41FA5}">
                      <a16:colId xmlns:a16="http://schemas.microsoft.com/office/drawing/2014/main" val="3826083401"/>
                    </a:ext>
                  </a:extLst>
                </a:gridCol>
              </a:tblGrid>
              <a:tr h="370840">
                <a:tc>
                  <a:txBody>
                    <a:bodyPr/>
                    <a:lstStyle/>
                    <a:p>
                      <a:pPr algn="ctr"/>
                      <a:r>
                        <a:rPr lang="en-US" dirty="0"/>
                        <a:t>LEA</a:t>
                      </a:r>
                      <a:r>
                        <a:rPr lang="en-US" baseline="0" dirty="0"/>
                        <a:t> Name</a:t>
                      </a:r>
                      <a:endParaRPr lang="en-US" dirty="0"/>
                    </a:p>
                  </a:txBody>
                  <a:tcPr anchor="ctr"/>
                </a:tc>
                <a:tc>
                  <a:txBody>
                    <a:bodyPr/>
                    <a:lstStyle/>
                    <a:p>
                      <a:pPr algn="ctr"/>
                      <a:r>
                        <a:rPr lang="en-US" dirty="0"/>
                        <a:t>CTE Status</a:t>
                      </a:r>
                      <a:r>
                        <a:rPr lang="en-US" baseline="0" dirty="0"/>
                        <a:t> Type Code</a:t>
                      </a:r>
                      <a:endParaRPr lang="en-US" dirty="0"/>
                    </a:p>
                  </a:txBody>
                  <a:tcPr anchor="ctr"/>
                </a:tc>
                <a:tc>
                  <a:txBody>
                    <a:bodyPr/>
                    <a:lstStyle/>
                    <a:p>
                      <a:pPr algn="ctr"/>
                      <a:r>
                        <a:rPr lang="en-US" dirty="0"/>
                        <a:t>CTE</a:t>
                      </a:r>
                      <a:r>
                        <a:rPr lang="en-US" baseline="0" dirty="0"/>
                        <a:t> Status Type Description</a:t>
                      </a:r>
                      <a:endParaRPr lang="en-US" dirty="0"/>
                    </a:p>
                  </a:txBody>
                  <a:tcPr anchor="ctr"/>
                </a:tc>
                <a:tc>
                  <a:txBody>
                    <a:bodyPr/>
                    <a:lstStyle/>
                    <a:p>
                      <a:pPr algn="ctr"/>
                      <a:r>
                        <a:rPr lang="en-US" dirty="0"/>
                        <a:t>Total</a:t>
                      </a:r>
                    </a:p>
                  </a:txBody>
                  <a:tcPr anchor="ctr"/>
                </a:tc>
                <a:tc>
                  <a:txBody>
                    <a:bodyPr/>
                    <a:lstStyle/>
                    <a:p>
                      <a:pPr algn="ctr"/>
                      <a:r>
                        <a:rPr lang="en-US" dirty="0"/>
                        <a:t>Male</a:t>
                      </a:r>
                    </a:p>
                  </a:txBody>
                  <a:tcPr anchor="ctr"/>
                </a:tc>
                <a:tc>
                  <a:txBody>
                    <a:bodyPr/>
                    <a:lstStyle/>
                    <a:p>
                      <a:pPr algn="ctr"/>
                      <a:r>
                        <a:rPr lang="en-US" dirty="0"/>
                        <a:t>Female</a:t>
                      </a:r>
                    </a:p>
                  </a:txBody>
                  <a:tcPr anchor="ctr"/>
                </a:tc>
                <a:tc>
                  <a:txBody>
                    <a:bodyPr/>
                    <a:lstStyle/>
                    <a:p>
                      <a:pPr algn="ctr"/>
                      <a:r>
                        <a:rPr lang="en-US" dirty="0"/>
                        <a:t>Grade 9</a:t>
                      </a:r>
                    </a:p>
                  </a:txBody>
                  <a:tcPr anchor="ctr"/>
                </a:tc>
                <a:tc>
                  <a:txBody>
                    <a:bodyPr/>
                    <a:lstStyle/>
                    <a:p>
                      <a:pPr algn="ctr"/>
                      <a:r>
                        <a:rPr lang="en-US" dirty="0"/>
                        <a:t>Grade 10</a:t>
                      </a:r>
                    </a:p>
                  </a:txBody>
                  <a:tcPr anchor="ctr"/>
                </a:tc>
                <a:tc>
                  <a:txBody>
                    <a:bodyPr/>
                    <a:lstStyle/>
                    <a:p>
                      <a:pPr algn="ctr"/>
                      <a:r>
                        <a:rPr lang="en-US" dirty="0"/>
                        <a:t>Grade 11</a:t>
                      </a:r>
                    </a:p>
                  </a:txBody>
                  <a:tcPr anchor="ctr"/>
                </a:tc>
                <a:tc>
                  <a:txBody>
                    <a:bodyPr/>
                    <a:lstStyle/>
                    <a:p>
                      <a:pPr algn="ctr"/>
                      <a:r>
                        <a:rPr lang="en-US" dirty="0"/>
                        <a:t>Grade 12</a:t>
                      </a:r>
                    </a:p>
                  </a:txBody>
                  <a:tcPr anchor="ctr"/>
                </a:tc>
                <a:extLst>
                  <a:ext uri="{0D108BD9-81ED-4DB2-BD59-A6C34878D82A}">
                    <a16:rowId xmlns:a16="http://schemas.microsoft.com/office/drawing/2014/main" val="2847595586"/>
                  </a:ext>
                </a:extLst>
              </a:tr>
              <a:tr h="370840">
                <a:tc>
                  <a:txBody>
                    <a:bodyPr/>
                    <a:lstStyle/>
                    <a:p>
                      <a:r>
                        <a:rPr lang="en-US" dirty="0"/>
                        <a:t>Generic CTC</a:t>
                      </a:r>
                    </a:p>
                  </a:txBody>
                  <a:tcPr/>
                </a:tc>
                <a:tc>
                  <a:txBody>
                    <a:bodyPr/>
                    <a:lstStyle/>
                    <a:p>
                      <a:r>
                        <a:rPr lang="en-US" dirty="0"/>
                        <a:t>10</a:t>
                      </a:r>
                    </a:p>
                  </a:txBody>
                  <a:tcPr/>
                </a:tc>
                <a:tc>
                  <a:txBody>
                    <a:bodyPr/>
                    <a:lstStyle/>
                    <a:p>
                      <a:r>
                        <a:rPr lang="en-US" dirty="0"/>
                        <a:t>Continued or will continue</a:t>
                      </a:r>
                      <a:r>
                        <a:rPr lang="en-US" baseline="0" dirty="0"/>
                        <a:t> CTE at this School</a:t>
                      </a:r>
                      <a:endParaRPr lang="en-US" dirty="0"/>
                    </a:p>
                  </a:txBody>
                  <a:tcPr/>
                </a:tc>
                <a:tc>
                  <a:txBody>
                    <a:bodyPr/>
                    <a:lstStyle/>
                    <a:p>
                      <a:pPr algn="r"/>
                      <a:r>
                        <a:rPr lang="en-US" dirty="0"/>
                        <a:t>31</a:t>
                      </a:r>
                    </a:p>
                  </a:txBody>
                  <a:tcPr/>
                </a:tc>
                <a:tc>
                  <a:txBody>
                    <a:bodyPr/>
                    <a:lstStyle/>
                    <a:p>
                      <a:pPr algn="r"/>
                      <a:r>
                        <a:rPr lang="en-US" dirty="0"/>
                        <a:t>13</a:t>
                      </a:r>
                    </a:p>
                  </a:txBody>
                  <a:tcPr/>
                </a:tc>
                <a:tc>
                  <a:txBody>
                    <a:bodyPr/>
                    <a:lstStyle/>
                    <a:p>
                      <a:pPr algn="r"/>
                      <a:r>
                        <a:rPr lang="en-US" dirty="0"/>
                        <a:t>18</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31</a:t>
                      </a:r>
                    </a:p>
                  </a:txBody>
                  <a:tcPr/>
                </a:tc>
                <a:tc>
                  <a:txBody>
                    <a:bodyPr/>
                    <a:lstStyle/>
                    <a:p>
                      <a:pPr algn="r"/>
                      <a:r>
                        <a:rPr lang="en-US" dirty="0"/>
                        <a:t>0</a:t>
                      </a:r>
                    </a:p>
                  </a:txBody>
                  <a:tcPr/>
                </a:tc>
                <a:extLst>
                  <a:ext uri="{0D108BD9-81ED-4DB2-BD59-A6C34878D82A}">
                    <a16:rowId xmlns:a16="http://schemas.microsoft.com/office/drawing/2014/main" val="2919732221"/>
                  </a:ext>
                </a:extLst>
              </a:tr>
              <a:tr h="370840">
                <a:tc>
                  <a:txBody>
                    <a:bodyPr/>
                    <a:lstStyle/>
                    <a:p>
                      <a:r>
                        <a:rPr lang="en-US" dirty="0"/>
                        <a:t>Generic CTC</a:t>
                      </a:r>
                    </a:p>
                  </a:txBody>
                  <a:tcPr/>
                </a:tc>
                <a:tc>
                  <a:txBody>
                    <a:bodyPr/>
                    <a:lstStyle/>
                    <a:p>
                      <a:r>
                        <a:rPr lang="en-US" dirty="0"/>
                        <a:t>28</a:t>
                      </a:r>
                    </a:p>
                  </a:txBody>
                  <a:tcPr/>
                </a:tc>
                <a:tc>
                  <a:txBody>
                    <a:bodyPr/>
                    <a:lstStyle/>
                    <a:p>
                      <a:r>
                        <a:rPr lang="en-US" dirty="0"/>
                        <a:t>Transferred or will transfer to Non-CTE program at this same school</a:t>
                      </a:r>
                    </a:p>
                  </a:txBody>
                  <a:tcPr/>
                </a:tc>
                <a:tc>
                  <a:txBody>
                    <a:bodyPr/>
                    <a:lstStyle/>
                    <a:p>
                      <a:pPr algn="r"/>
                      <a:r>
                        <a:rPr lang="en-US" dirty="0"/>
                        <a:t>6</a:t>
                      </a:r>
                    </a:p>
                  </a:txBody>
                  <a:tcPr/>
                </a:tc>
                <a:tc>
                  <a:txBody>
                    <a:bodyPr/>
                    <a:lstStyle/>
                    <a:p>
                      <a:pPr algn="r"/>
                      <a:r>
                        <a:rPr lang="en-US" dirty="0"/>
                        <a:t>2</a:t>
                      </a:r>
                    </a:p>
                  </a:txBody>
                  <a:tcPr/>
                </a:tc>
                <a:tc>
                  <a:txBody>
                    <a:bodyPr/>
                    <a:lstStyle/>
                    <a:p>
                      <a:pPr algn="r"/>
                      <a:r>
                        <a:rPr lang="en-US" dirty="0"/>
                        <a:t>4</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6</a:t>
                      </a:r>
                    </a:p>
                  </a:txBody>
                  <a:tcPr/>
                </a:tc>
                <a:extLst>
                  <a:ext uri="{0D108BD9-81ED-4DB2-BD59-A6C34878D82A}">
                    <a16:rowId xmlns:a16="http://schemas.microsoft.com/office/drawing/2014/main" val="157486503"/>
                  </a:ext>
                </a:extLst>
              </a:tr>
              <a:tr h="370840">
                <a:tc>
                  <a:txBody>
                    <a:bodyPr/>
                    <a:lstStyle/>
                    <a:p>
                      <a:r>
                        <a:rPr lang="en-US" dirty="0"/>
                        <a:t>Generic CTC</a:t>
                      </a:r>
                    </a:p>
                  </a:txBody>
                  <a:tcPr/>
                </a:tc>
                <a:tc>
                  <a:txBody>
                    <a:bodyPr/>
                    <a:lstStyle/>
                    <a:p>
                      <a:r>
                        <a:rPr lang="en-US" dirty="0"/>
                        <a:t>40</a:t>
                      </a:r>
                    </a:p>
                  </a:txBody>
                  <a:tcPr/>
                </a:tc>
                <a:tc>
                  <a:txBody>
                    <a:bodyPr/>
                    <a:lstStyle/>
                    <a:p>
                      <a:r>
                        <a:rPr lang="en-US" dirty="0"/>
                        <a:t>Completed</a:t>
                      </a:r>
                      <a:r>
                        <a:rPr lang="en-US" baseline="0" dirty="0"/>
                        <a:t> CTE program and graduated</a:t>
                      </a:r>
                      <a:endParaRPr lang="en-US" dirty="0"/>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extLst>
                  <a:ext uri="{0D108BD9-81ED-4DB2-BD59-A6C34878D82A}">
                    <a16:rowId xmlns:a16="http://schemas.microsoft.com/office/drawing/2014/main" val="2748044340"/>
                  </a:ext>
                </a:extLst>
              </a:tr>
              <a:tr h="370840">
                <a:tc>
                  <a:txBody>
                    <a:bodyPr/>
                    <a:lstStyle/>
                    <a:p>
                      <a:r>
                        <a:rPr lang="en-US" dirty="0"/>
                        <a:t>Generic CTC</a:t>
                      </a:r>
                    </a:p>
                  </a:txBody>
                  <a:tcPr/>
                </a:tc>
                <a:tc>
                  <a:txBody>
                    <a:bodyPr/>
                    <a:lstStyle/>
                    <a:p>
                      <a:r>
                        <a:rPr lang="en-US" dirty="0"/>
                        <a:t>60</a:t>
                      </a:r>
                    </a:p>
                  </a:txBody>
                  <a:tcPr/>
                </a:tc>
                <a:tc>
                  <a:txBody>
                    <a:bodyPr/>
                    <a:lstStyle/>
                    <a:p>
                      <a:r>
                        <a:rPr lang="en-US" dirty="0"/>
                        <a:t>Graduated</a:t>
                      </a:r>
                      <a:r>
                        <a:rPr lang="en-US" baseline="0" dirty="0"/>
                        <a:t> and did not complete CTE program</a:t>
                      </a:r>
                      <a:endParaRPr lang="en-US" dirty="0"/>
                    </a:p>
                  </a:txBody>
                  <a:tcPr/>
                </a:tc>
                <a:tc>
                  <a:txBody>
                    <a:bodyPr/>
                    <a:lstStyle/>
                    <a:p>
                      <a:pPr algn="r"/>
                      <a:r>
                        <a:rPr lang="en-US" dirty="0"/>
                        <a:t>4</a:t>
                      </a:r>
                    </a:p>
                  </a:txBody>
                  <a:tcPr/>
                </a:tc>
                <a:tc>
                  <a:txBody>
                    <a:bodyPr/>
                    <a:lstStyle/>
                    <a:p>
                      <a:pPr algn="r"/>
                      <a:r>
                        <a:rPr lang="en-US" dirty="0"/>
                        <a:t>1</a:t>
                      </a:r>
                    </a:p>
                  </a:txBody>
                  <a:tcPr/>
                </a:tc>
                <a:tc>
                  <a:txBody>
                    <a:bodyPr/>
                    <a:lstStyle/>
                    <a:p>
                      <a:pPr algn="r"/>
                      <a:r>
                        <a:rPr lang="en-US" dirty="0"/>
                        <a:t>3</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4</a:t>
                      </a:r>
                    </a:p>
                  </a:txBody>
                  <a:tcPr/>
                </a:tc>
                <a:extLst>
                  <a:ext uri="{0D108BD9-81ED-4DB2-BD59-A6C34878D82A}">
                    <a16:rowId xmlns:a16="http://schemas.microsoft.com/office/drawing/2014/main" val="503982576"/>
                  </a:ext>
                </a:extLst>
              </a:tr>
              <a:tr h="370840">
                <a:tc>
                  <a:txBody>
                    <a:bodyPr/>
                    <a:lstStyle/>
                    <a:p>
                      <a:r>
                        <a:rPr lang="en-US" dirty="0"/>
                        <a:t>Total</a:t>
                      </a:r>
                    </a:p>
                  </a:txBody>
                  <a:tcPr/>
                </a:tc>
                <a:tc>
                  <a:txBody>
                    <a:bodyPr/>
                    <a:lstStyle/>
                    <a:p>
                      <a:endParaRPr lang="en-US" dirty="0"/>
                    </a:p>
                  </a:txBody>
                  <a:tcPr/>
                </a:tc>
                <a:tc>
                  <a:txBody>
                    <a:bodyPr/>
                    <a:lstStyle/>
                    <a:p>
                      <a:endParaRPr lang="en-US" dirty="0"/>
                    </a:p>
                  </a:txBody>
                  <a:tcPr/>
                </a:tc>
                <a:tc>
                  <a:txBody>
                    <a:bodyPr/>
                    <a:lstStyle/>
                    <a:p>
                      <a:pPr algn="r"/>
                      <a:r>
                        <a:rPr lang="en-US" dirty="0"/>
                        <a:t>41</a:t>
                      </a:r>
                    </a:p>
                  </a:txBody>
                  <a:tcPr/>
                </a:tc>
                <a:tc>
                  <a:txBody>
                    <a:bodyPr/>
                    <a:lstStyle/>
                    <a:p>
                      <a:pPr algn="r"/>
                      <a:r>
                        <a:rPr lang="en-US" dirty="0"/>
                        <a:t>16</a:t>
                      </a:r>
                    </a:p>
                  </a:txBody>
                  <a:tcPr/>
                </a:tc>
                <a:tc>
                  <a:txBody>
                    <a:bodyPr/>
                    <a:lstStyle/>
                    <a:p>
                      <a:pPr algn="r"/>
                      <a:r>
                        <a:rPr lang="en-US" dirty="0"/>
                        <a:t>25</a:t>
                      </a:r>
                    </a:p>
                  </a:txBody>
                  <a:tcPr/>
                </a:tc>
                <a:tc>
                  <a:txBody>
                    <a:bodyPr/>
                    <a:lstStyle/>
                    <a:p>
                      <a:pPr algn="r"/>
                      <a:r>
                        <a:rPr lang="en-US" dirty="0"/>
                        <a:t>0</a:t>
                      </a:r>
                    </a:p>
                  </a:txBody>
                  <a:tcPr/>
                </a:tc>
                <a:tc>
                  <a:txBody>
                    <a:bodyPr/>
                    <a:lstStyle/>
                    <a:p>
                      <a:pPr algn="r"/>
                      <a:r>
                        <a:rPr lang="en-US" dirty="0"/>
                        <a:t>0</a:t>
                      </a:r>
                    </a:p>
                  </a:txBody>
                  <a:tcPr/>
                </a:tc>
                <a:tc>
                  <a:txBody>
                    <a:bodyPr/>
                    <a:lstStyle/>
                    <a:p>
                      <a:pPr algn="r"/>
                      <a:r>
                        <a:rPr lang="en-US" dirty="0"/>
                        <a:t>31</a:t>
                      </a:r>
                    </a:p>
                  </a:txBody>
                  <a:tcPr/>
                </a:tc>
                <a:tc>
                  <a:txBody>
                    <a:bodyPr/>
                    <a:lstStyle/>
                    <a:p>
                      <a:pPr algn="r"/>
                      <a:r>
                        <a:rPr lang="en-US" dirty="0"/>
                        <a:t>10</a:t>
                      </a:r>
                    </a:p>
                  </a:txBody>
                  <a:tcPr/>
                </a:tc>
                <a:extLst>
                  <a:ext uri="{0D108BD9-81ED-4DB2-BD59-A6C34878D82A}">
                    <a16:rowId xmlns:a16="http://schemas.microsoft.com/office/drawing/2014/main" val="1611176664"/>
                  </a:ext>
                </a:extLst>
              </a:tr>
            </a:tbl>
          </a:graphicData>
        </a:graphic>
      </p:graphicFrame>
    </p:spTree>
    <p:extLst>
      <p:ext uri="{BB962C8B-B14F-4D97-AF65-F5344CB8AC3E}">
        <p14:creationId xmlns:p14="http://schemas.microsoft.com/office/powerpoint/2010/main" val="335005169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B9896-3323-F3AE-AA3D-ED408733BB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348214-0A25-E642-F865-F733948BB515}"/>
              </a:ext>
            </a:extLst>
          </p:cNvPr>
          <p:cNvSpPr>
            <a:spLocks noGrp="1"/>
          </p:cNvSpPr>
          <p:nvPr>
            <p:ph type="title"/>
          </p:nvPr>
        </p:nvSpPr>
        <p:spPr>
          <a:xfrm>
            <a:off x="345041" y="169828"/>
            <a:ext cx="10515600" cy="1325563"/>
          </a:xfrm>
        </p:spPr>
        <p:txBody>
          <a:bodyPr/>
          <a:lstStyle/>
          <a:p>
            <a:r>
              <a:rPr lang="en-US" b="1" dirty="0"/>
              <a:t>Common ACS Errors 4</a:t>
            </a:r>
          </a:p>
        </p:txBody>
      </p:sp>
      <p:sp>
        <p:nvSpPr>
          <p:cNvPr id="3" name="Content Placeholder 2">
            <a:extLst>
              <a:ext uri="{FF2B5EF4-FFF2-40B4-BE49-F238E27FC236}">
                <a16:creationId xmlns:a16="http://schemas.microsoft.com/office/drawing/2014/main" id="{467C67E6-14F5-328D-1616-1E00126B1FCD}"/>
              </a:ext>
            </a:extLst>
          </p:cNvPr>
          <p:cNvSpPr>
            <a:spLocks noGrp="1"/>
          </p:cNvSpPr>
          <p:nvPr>
            <p:ph idx="1"/>
          </p:nvPr>
        </p:nvSpPr>
        <p:spPr>
          <a:xfrm>
            <a:off x="838200" y="1444107"/>
            <a:ext cx="11141467" cy="963191"/>
          </a:xfrm>
        </p:spPr>
        <p:txBody>
          <a:bodyPr>
            <a:noAutofit/>
          </a:bodyPr>
          <a:lstStyle/>
          <a:p>
            <a:pPr>
              <a:lnSpc>
                <a:spcPct val="100000"/>
              </a:lnSpc>
            </a:pPr>
            <a:r>
              <a:rPr lang="en-US" dirty="0"/>
              <a:t>Programs with ZERO Enrollment</a:t>
            </a:r>
          </a:p>
          <a:p>
            <a:pPr lvl="1">
              <a:lnSpc>
                <a:spcPct val="100000"/>
              </a:lnSpc>
            </a:pPr>
            <a:r>
              <a:rPr lang="en-US" sz="2800" dirty="0"/>
              <a:t>Last page of the ACS</a:t>
            </a:r>
          </a:p>
        </p:txBody>
      </p:sp>
      <p:graphicFrame>
        <p:nvGraphicFramePr>
          <p:cNvPr id="6" name="Table 5">
            <a:extLst>
              <a:ext uri="{FF2B5EF4-FFF2-40B4-BE49-F238E27FC236}">
                <a16:creationId xmlns:a16="http://schemas.microsoft.com/office/drawing/2014/main" id="{7AB7B776-0033-F92B-376D-B0FA6EA5BB12}"/>
              </a:ext>
            </a:extLst>
          </p:cNvPr>
          <p:cNvGraphicFramePr>
            <a:graphicFrameLocks noGrp="1"/>
          </p:cNvGraphicFramePr>
          <p:nvPr>
            <p:extLst>
              <p:ext uri="{D42A27DB-BD31-4B8C-83A1-F6EECF244321}">
                <p14:modId xmlns:p14="http://schemas.microsoft.com/office/powerpoint/2010/main" val="1777178269"/>
              </p:ext>
            </p:extLst>
          </p:nvPr>
        </p:nvGraphicFramePr>
        <p:xfrm>
          <a:off x="204163" y="2769670"/>
          <a:ext cx="11783673" cy="1554480"/>
        </p:xfrm>
        <a:graphic>
          <a:graphicData uri="http://schemas.openxmlformats.org/drawingml/2006/table">
            <a:tbl>
              <a:tblPr firstRow="1" bandRow="1">
                <a:tableStyleId>{5C22544A-7EE6-4342-B048-85BDC9FD1C3A}</a:tableStyleId>
              </a:tblPr>
              <a:tblGrid>
                <a:gridCol w="1906923">
                  <a:extLst>
                    <a:ext uri="{9D8B030D-6E8A-4147-A177-3AD203B41FA5}">
                      <a16:colId xmlns:a16="http://schemas.microsoft.com/office/drawing/2014/main" val="3858598556"/>
                    </a:ext>
                  </a:extLst>
                </a:gridCol>
                <a:gridCol w="1853628">
                  <a:extLst>
                    <a:ext uri="{9D8B030D-6E8A-4147-A177-3AD203B41FA5}">
                      <a16:colId xmlns:a16="http://schemas.microsoft.com/office/drawing/2014/main" val="1216058500"/>
                    </a:ext>
                  </a:extLst>
                </a:gridCol>
                <a:gridCol w="1268361">
                  <a:extLst>
                    <a:ext uri="{9D8B030D-6E8A-4147-A177-3AD203B41FA5}">
                      <a16:colId xmlns:a16="http://schemas.microsoft.com/office/drawing/2014/main" val="1349333790"/>
                    </a:ext>
                  </a:extLst>
                </a:gridCol>
                <a:gridCol w="1327355">
                  <a:extLst>
                    <a:ext uri="{9D8B030D-6E8A-4147-A177-3AD203B41FA5}">
                      <a16:colId xmlns:a16="http://schemas.microsoft.com/office/drawing/2014/main" val="3541475934"/>
                    </a:ext>
                  </a:extLst>
                </a:gridCol>
                <a:gridCol w="1022555">
                  <a:extLst>
                    <a:ext uri="{9D8B030D-6E8A-4147-A177-3AD203B41FA5}">
                      <a16:colId xmlns:a16="http://schemas.microsoft.com/office/drawing/2014/main" val="1887746458"/>
                    </a:ext>
                  </a:extLst>
                </a:gridCol>
                <a:gridCol w="1376516">
                  <a:extLst>
                    <a:ext uri="{9D8B030D-6E8A-4147-A177-3AD203B41FA5}">
                      <a16:colId xmlns:a16="http://schemas.microsoft.com/office/drawing/2014/main" val="2795930984"/>
                    </a:ext>
                  </a:extLst>
                </a:gridCol>
                <a:gridCol w="1052051">
                  <a:extLst>
                    <a:ext uri="{9D8B030D-6E8A-4147-A177-3AD203B41FA5}">
                      <a16:colId xmlns:a16="http://schemas.microsoft.com/office/drawing/2014/main" val="3654734445"/>
                    </a:ext>
                  </a:extLst>
                </a:gridCol>
                <a:gridCol w="1976284">
                  <a:extLst>
                    <a:ext uri="{9D8B030D-6E8A-4147-A177-3AD203B41FA5}">
                      <a16:colId xmlns:a16="http://schemas.microsoft.com/office/drawing/2014/main" val="4125941077"/>
                    </a:ext>
                  </a:extLst>
                </a:gridCol>
              </a:tblGrid>
              <a:tr h="370840">
                <a:tc>
                  <a:txBody>
                    <a:bodyPr/>
                    <a:lstStyle/>
                    <a:p>
                      <a:pPr algn="ctr"/>
                      <a:r>
                        <a:rPr lang="en-US" dirty="0"/>
                        <a:t>Submitting</a:t>
                      </a:r>
                      <a:r>
                        <a:rPr lang="en-US" baseline="0" dirty="0"/>
                        <a:t> AUN</a:t>
                      </a:r>
                      <a:endParaRPr lang="en-US" dirty="0"/>
                    </a:p>
                  </a:txBody>
                  <a:tcPr anchor="ctr"/>
                </a:tc>
                <a:tc>
                  <a:txBody>
                    <a:bodyPr/>
                    <a:lstStyle/>
                    <a:p>
                      <a:pPr algn="ctr"/>
                      <a:r>
                        <a:rPr lang="en-US" dirty="0"/>
                        <a:t>LEA Name</a:t>
                      </a:r>
                    </a:p>
                  </a:txBody>
                  <a:tcPr anchor="ctr"/>
                </a:tc>
                <a:tc>
                  <a:txBody>
                    <a:bodyPr/>
                    <a:lstStyle/>
                    <a:p>
                      <a:pPr algn="ctr"/>
                      <a:r>
                        <a:rPr lang="en-US" dirty="0"/>
                        <a:t>CIP School Number</a:t>
                      </a:r>
                    </a:p>
                  </a:txBody>
                  <a:tcPr anchor="ctr"/>
                </a:tc>
                <a:tc>
                  <a:txBody>
                    <a:bodyPr/>
                    <a:lstStyle/>
                    <a:p>
                      <a:pPr algn="ctr"/>
                      <a:r>
                        <a:rPr lang="en-US" dirty="0"/>
                        <a:t>CIP Location Name</a:t>
                      </a:r>
                    </a:p>
                  </a:txBody>
                  <a:tcPr anchor="ctr"/>
                </a:tc>
                <a:tc>
                  <a:txBody>
                    <a:bodyPr/>
                    <a:lstStyle/>
                    <a:p>
                      <a:pPr algn="ctr"/>
                      <a:r>
                        <a:rPr lang="en-US" dirty="0"/>
                        <a:t>CIP</a:t>
                      </a:r>
                      <a:r>
                        <a:rPr lang="en-US" baseline="0" dirty="0"/>
                        <a:t> Code</a:t>
                      </a:r>
                      <a:endParaRPr lang="en-US" dirty="0"/>
                    </a:p>
                  </a:txBody>
                  <a:tcPr anchor="ctr"/>
                </a:tc>
                <a:tc>
                  <a:txBody>
                    <a:bodyPr/>
                    <a:lstStyle/>
                    <a:p>
                      <a:pPr algn="ctr"/>
                      <a:r>
                        <a:rPr lang="en-US" dirty="0"/>
                        <a:t>CIP Name</a:t>
                      </a:r>
                    </a:p>
                  </a:txBody>
                  <a:tcPr anchor="ctr"/>
                </a:tc>
                <a:tc>
                  <a:txBody>
                    <a:bodyPr/>
                    <a:lstStyle/>
                    <a:p>
                      <a:pPr algn="ctr"/>
                      <a:r>
                        <a:rPr lang="en-US" dirty="0"/>
                        <a:t>Delivery Method Code</a:t>
                      </a:r>
                    </a:p>
                  </a:txBody>
                  <a:tcPr anchor="ctr"/>
                </a:tc>
                <a:tc>
                  <a:txBody>
                    <a:bodyPr/>
                    <a:lstStyle/>
                    <a:p>
                      <a:pPr algn="ctr"/>
                      <a:r>
                        <a:rPr lang="en-US" dirty="0"/>
                        <a:t>Delivery</a:t>
                      </a:r>
                      <a:r>
                        <a:rPr lang="en-US" baseline="0" dirty="0"/>
                        <a:t> Method</a:t>
                      </a:r>
                      <a:endParaRPr lang="en-US" dirty="0"/>
                    </a:p>
                  </a:txBody>
                  <a:tcPr anchor="ctr"/>
                </a:tc>
                <a:extLst>
                  <a:ext uri="{0D108BD9-81ED-4DB2-BD59-A6C34878D82A}">
                    <a16:rowId xmlns:a16="http://schemas.microsoft.com/office/drawing/2014/main" val="2847595586"/>
                  </a:ext>
                </a:extLst>
              </a:tr>
              <a:tr h="370840">
                <a:tc>
                  <a:txBody>
                    <a:bodyPr/>
                    <a:lstStyle/>
                    <a:p>
                      <a:r>
                        <a:rPr lang="en-US" dirty="0"/>
                        <a:t>111111111</a:t>
                      </a:r>
                    </a:p>
                  </a:txBody>
                  <a:tcPr/>
                </a:tc>
                <a:tc>
                  <a:txBody>
                    <a:bodyPr/>
                    <a:lstStyle/>
                    <a:p>
                      <a:r>
                        <a:rPr lang="en-US" dirty="0"/>
                        <a:t>Generic</a:t>
                      </a:r>
                      <a:r>
                        <a:rPr lang="en-US" baseline="0" dirty="0"/>
                        <a:t> CTC</a:t>
                      </a:r>
                      <a:endParaRPr lang="en-US" dirty="0"/>
                    </a:p>
                  </a:txBody>
                  <a:tcPr/>
                </a:tc>
                <a:tc>
                  <a:txBody>
                    <a:bodyPr/>
                    <a:lstStyle/>
                    <a:p>
                      <a:pPr algn="ctr"/>
                      <a:r>
                        <a:rPr lang="en-US" dirty="0"/>
                        <a:t>1111</a:t>
                      </a:r>
                    </a:p>
                  </a:txBody>
                  <a:tcPr/>
                </a:tc>
                <a:tc>
                  <a:txBody>
                    <a:bodyPr/>
                    <a:lstStyle/>
                    <a:p>
                      <a:pPr algn="ctr"/>
                      <a:r>
                        <a:rPr lang="en-US" dirty="0"/>
                        <a:t>1111</a:t>
                      </a:r>
                    </a:p>
                  </a:txBody>
                  <a:tcPr/>
                </a:tc>
                <a:tc>
                  <a:txBody>
                    <a:bodyPr/>
                    <a:lstStyle/>
                    <a:p>
                      <a:pPr algn="ctr"/>
                      <a:r>
                        <a:rPr lang="en-US" dirty="0"/>
                        <a:t>439999</a:t>
                      </a:r>
                    </a:p>
                  </a:txBody>
                  <a:tcPr/>
                </a:tc>
                <a:tc>
                  <a:txBody>
                    <a:bodyPr/>
                    <a:lstStyle/>
                    <a:p>
                      <a:pPr algn="ctr"/>
                      <a:r>
                        <a:rPr lang="en-US" dirty="0"/>
                        <a:t>Any CIP</a:t>
                      </a:r>
                    </a:p>
                  </a:txBody>
                  <a:tcPr/>
                </a:tc>
                <a:tc>
                  <a:txBody>
                    <a:bodyPr/>
                    <a:lstStyle/>
                    <a:p>
                      <a:pPr algn="ctr"/>
                      <a:r>
                        <a:rPr lang="en-US" dirty="0"/>
                        <a:t>75</a:t>
                      </a:r>
                    </a:p>
                  </a:txBody>
                  <a:tcPr/>
                </a:tc>
                <a:tc>
                  <a:txBody>
                    <a:bodyPr/>
                    <a:lstStyle/>
                    <a:p>
                      <a:pPr algn="l"/>
                      <a:r>
                        <a:rPr lang="en-US" dirty="0"/>
                        <a:t>Career &amp; Technical</a:t>
                      </a:r>
                      <a:r>
                        <a:rPr lang="en-US" baseline="0" dirty="0"/>
                        <a:t> Education</a:t>
                      </a:r>
                      <a:endParaRPr lang="en-US" dirty="0"/>
                    </a:p>
                  </a:txBody>
                  <a:tcPr/>
                </a:tc>
                <a:extLst>
                  <a:ext uri="{0D108BD9-81ED-4DB2-BD59-A6C34878D82A}">
                    <a16:rowId xmlns:a16="http://schemas.microsoft.com/office/drawing/2014/main" val="2919732221"/>
                  </a:ext>
                </a:extLst>
              </a:tr>
            </a:tbl>
          </a:graphicData>
        </a:graphic>
      </p:graphicFrame>
    </p:spTree>
    <p:extLst>
      <p:ext uri="{BB962C8B-B14F-4D97-AF65-F5344CB8AC3E}">
        <p14:creationId xmlns:p14="http://schemas.microsoft.com/office/powerpoint/2010/main" val="305449541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Submitting My ACS</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dirty="0"/>
              <a:t>CTE &gt; Secondary &gt; Student Level – QC and Verification</a:t>
            </a:r>
          </a:p>
          <a:p>
            <a:pPr lvl="1">
              <a:lnSpc>
                <a:spcPct val="100000"/>
              </a:lnSpc>
            </a:pPr>
            <a:r>
              <a:rPr lang="en-US" sz="2800" dirty="0"/>
              <a:t>Accuracy Certification Statement</a:t>
            </a:r>
          </a:p>
          <a:p>
            <a:pPr marL="1200150" lvl="2" indent="-285750"/>
            <a:r>
              <a:rPr lang="en-US" sz="2800" dirty="0"/>
              <a:t>QC Rpt16 – Accuracy Certification Statement (ACS)</a:t>
            </a:r>
          </a:p>
          <a:p>
            <a:pPr marL="1200150" lvl="2" indent="-285750"/>
            <a:r>
              <a:rPr lang="en-US" sz="2800" dirty="0"/>
              <a:t>Emailed to the </a:t>
            </a:r>
            <a:r>
              <a:rPr lang="en-US" sz="2800" u="sng" dirty="0">
                <a:uFill>
                  <a:solidFill>
                    <a:schemeClr val="bg1"/>
                  </a:solidFill>
                </a:uFill>
                <a:hlinkClick r:id="rId3"/>
              </a:rPr>
              <a:t>RA-EDACSSubmission@pa.gov</a:t>
            </a:r>
            <a:endParaRPr lang="en-US" sz="2800" u="sng" dirty="0">
              <a:uFill>
                <a:solidFill>
                  <a:schemeClr val="bg1"/>
                </a:solidFill>
              </a:uFill>
            </a:endParaRPr>
          </a:p>
          <a:p>
            <a:pPr marL="1200150" lvl="2" indent="-285750"/>
            <a:r>
              <a:rPr lang="en-US" sz="2800" u="sng" dirty="0">
                <a:uFill>
                  <a:solidFill>
                    <a:schemeClr val="bg1"/>
                  </a:solidFill>
                </a:uFill>
              </a:rPr>
              <a:t>FOLLOW THE DIRECTIONS on the ACS!!</a:t>
            </a:r>
          </a:p>
          <a:p>
            <a:pPr marL="1657350" lvl="3" indent="-285750"/>
            <a:r>
              <a:rPr lang="en-US" sz="2600" u="sng" dirty="0">
                <a:uFill>
                  <a:solidFill>
                    <a:schemeClr val="bg1"/>
                  </a:solidFill>
                </a:uFill>
              </a:rPr>
              <a:t>Name the file correctly</a:t>
            </a:r>
          </a:p>
          <a:p>
            <a:pPr marL="1657350" lvl="3" indent="-285750"/>
            <a:r>
              <a:rPr lang="en-US" sz="2600" u="sng" dirty="0">
                <a:uFill>
                  <a:solidFill>
                    <a:schemeClr val="bg1"/>
                  </a:solidFill>
                </a:uFill>
              </a:rPr>
              <a:t>Include ALL pages - All pages must have the same date</a:t>
            </a:r>
          </a:p>
          <a:p>
            <a:pPr marL="1657350" lvl="3" indent="-285750"/>
            <a:r>
              <a:rPr lang="en-US" sz="2600" u="sng" dirty="0">
                <a:uFill>
                  <a:solidFill>
                    <a:schemeClr val="bg1"/>
                  </a:solidFill>
                </a:uFill>
              </a:rPr>
              <a:t>Use the correct subject line</a:t>
            </a:r>
            <a:endParaRPr lang="en-US" sz="2800" dirty="0"/>
          </a:p>
          <a:p>
            <a:pPr marL="1200150" lvl="2" indent="-285750"/>
            <a:r>
              <a:rPr lang="en-US" sz="2800" dirty="0"/>
              <a:t>If you upload additional data or delete data after sending in the Secondary CTE ACS, you MUST send in a new Secondary CTE ACS!</a:t>
            </a:r>
          </a:p>
          <a:p>
            <a:pPr marL="0" indent="0">
              <a:lnSpc>
                <a:spcPct val="100000"/>
              </a:lnSpc>
              <a:buNone/>
            </a:pPr>
            <a:endParaRPr lang="en-US" dirty="0"/>
          </a:p>
          <a:p>
            <a:pPr marL="0" indent="0">
              <a:lnSpc>
                <a:spcPct val="100000"/>
              </a:lnSpc>
              <a:buNone/>
            </a:pPr>
            <a:endParaRPr lang="en-US" dirty="0"/>
          </a:p>
        </p:txBody>
      </p:sp>
    </p:spTree>
    <p:extLst>
      <p:ext uri="{BB962C8B-B14F-4D97-AF65-F5344CB8AC3E}">
        <p14:creationId xmlns:p14="http://schemas.microsoft.com/office/powerpoint/2010/main" val="312215620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8066154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a:xfrm>
            <a:off x="838200" y="136525"/>
            <a:ext cx="10515600" cy="1325563"/>
          </a:xfrm>
        </p:spPr>
        <p:txBody>
          <a:bodyPr/>
          <a:lstStyle/>
          <a:p>
            <a:r>
              <a:rPr lang="en-US" b="1" dirty="0"/>
              <a:t>Web Resources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62088"/>
            <a:ext cx="10515600" cy="4351338"/>
          </a:xfrm>
        </p:spPr>
        <p:txBody>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PIMS Adult and Secondary CTE Student Data</a:t>
            </a:r>
          </a:p>
          <a:p>
            <a:pPr marL="742950" lvl="1" indent="-285750">
              <a:buFont typeface="Courier New" panose="02070309020205020404" pitchFamily="49" charset="0"/>
              <a:buChar char="o"/>
            </a:pPr>
            <a:r>
              <a:rPr lang="en-US" sz="3600" dirty="0">
                <a:latin typeface="Arial" panose="020B0604020202020204" pitchFamily="34" charset="0"/>
                <a:cs typeface="Arial" panose="020B0604020202020204" pitchFamily="34" charset="0"/>
              </a:rPr>
              <a:t>Data and Reporting &gt; PIMS &gt;  Resources and Training &gt;</a:t>
            </a:r>
          </a:p>
          <a:p>
            <a:pPr marL="1200150" lvl="2" indent="-285750">
              <a:buFont typeface="Courier New" panose="02070309020205020404" pitchFamily="49" charset="0"/>
              <a:buChar char="o"/>
            </a:pPr>
            <a:r>
              <a:rPr lang="en-US" sz="3600" dirty="0"/>
              <a:t>PIMS Data Set Webinars</a:t>
            </a:r>
          </a:p>
          <a:p>
            <a:pPr marL="1200150" lvl="2" indent="-285750">
              <a:buFont typeface="Courier New" panose="02070309020205020404" pitchFamily="49" charset="0"/>
              <a:buChar char="o"/>
            </a:pPr>
            <a:r>
              <a:rPr lang="en-US" sz="3600" dirty="0"/>
              <a:t>PIMS Data Set Guides</a:t>
            </a:r>
          </a:p>
          <a:p>
            <a:pPr marL="1200150" lvl="2" indent="-285750">
              <a:buFont typeface="Courier New" panose="02070309020205020404" pitchFamily="49" charset="0"/>
              <a:buChar char="o"/>
            </a:pPr>
            <a:r>
              <a:rPr lang="en-US" sz="3600" dirty="0">
                <a:latin typeface="Arial" panose="020B0604020202020204" pitchFamily="34" charset="0"/>
                <a:cs typeface="Arial" panose="020B0604020202020204" pitchFamily="34" charset="0"/>
              </a:rPr>
              <a:t>Adult and Secondary CTE Training Documents</a:t>
            </a:r>
          </a:p>
          <a:p>
            <a:endParaRPr lang="en-US" sz="3200" dirty="0"/>
          </a:p>
          <a:p>
            <a:pPr marL="742950" lvl="1" indent="-28575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41729551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a:xfrm>
            <a:off x="838200" y="136525"/>
            <a:ext cx="10515600" cy="1325563"/>
          </a:xfrm>
        </p:spPr>
        <p:txBody>
          <a:bodyPr/>
          <a:lstStyle/>
          <a:p>
            <a:r>
              <a:rPr lang="en-US" b="1" dirty="0"/>
              <a:t>Contact/Mission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838200" y="1934902"/>
            <a:ext cx="10515600" cy="1494098"/>
          </a:xfrm>
        </p:spPr>
        <p:txBody>
          <a:bodyPr>
            <a:normAutofit/>
          </a:bodyPr>
          <a:lstStyle/>
          <a:p>
            <a:pPr marL="0" indent="0">
              <a:buNone/>
            </a:pPr>
            <a:r>
              <a:rPr lang="en-US" altLang="en-US" sz="2400" b="1" dirty="0">
                <a:solidFill>
                  <a:srgbClr val="000000"/>
                </a:solidFill>
                <a:latin typeface="Arial" panose="020B0604020202020204" pitchFamily="34" charset="0"/>
                <a:ea typeface="Verdana" pitchFamily="34" charset="0"/>
                <a:cs typeface="Arial" panose="020B0604020202020204" pitchFamily="34" charset="0"/>
              </a:rPr>
              <a:t>For more information or assistance on the Secondary CTE Data Collection</a:t>
            </a:r>
            <a:r>
              <a:rPr lang="en-US" altLang="en-US" sz="2400" dirty="0">
                <a:solidFill>
                  <a:srgbClr val="000000"/>
                </a:solidFill>
                <a:ea typeface="Verdana" pitchFamily="34" charset="0"/>
              </a:rPr>
              <a:t>:</a:t>
            </a:r>
            <a:r>
              <a:rPr lang="en-US" altLang="en-US" sz="2400" dirty="0">
                <a:solidFill>
                  <a:srgbClr val="000000"/>
                </a:solidFill>
                <a:latin typeface="Arial" panose="020B0604020202020204" pitchFamily="34" charset="0"/>
                <a:ea typeface="Verdana" pitchFamily="34" charset="0"/>
                <a:cs typeface="Arial" panose="020B0604020202020204" pitchFamily="34" charset="0"/>
              </a:rPr>
              <a:t> </a:t>
            </a:r>
          </a:p>
          <a:p>
            <a:pPr marL="0" indent="0">
              <a:buNone/>
            </a:pPr>
            <a:r>
              <a:rPr lang="en-US" altLang="en-US" sz="2400" dirty="0">
                <a:solidFill>
                  <a:srgbClr val="000000"/>
                </a:solidFill>
                <a:latin typeface="Arial" panose="020B0604020202020204" pitchFamily="34" charset="0"/>
                <a:ea typeface="Verdana" pitchFamily="34" charset="0"/>
                <a:cs typeface="Arial" panose="020B0604020202020204" pitchFamily="34" charset="0"/>
              </a:rPr>
              <a:t>CTE Data Team at </a:t>
            </a:r>
            <a:r>
              <a:rPr lang="en-US" altLang="en-US" sz="2400" dirty="0">
                <a:solidFill>
                  <a:srgbClr val="000000"/>
                </a:solidFill>
                <a:uFill>
                  <a:solidFill>
                    <a:schemeClr val="bg1"/>
                  </a:solidFill>
                </a:uFill>
                <a:latin typeface="Arial" panose="020B0604020202020204" pitchFamily="34" charset="0"/>
                <a:ea typeface="Verdana" pitchFamily="34" charset="0"/>
                <a:cs typeface="Arial" panose="020B0604020202020204" pitchFamily="34" charset="0"/>
              </a:rPr>
              <a:t>ra-catsdata@pa.gov</a:t>
            </a:r>
            <a:endParaRPr lang="en-US" dirty="0"/>
          </a:p>
        </p:txBody>
      </p:sp>
    </p:spTree>
    <p:extLst>
      <p:ext uri="{BB962C8B-B14F-4D97-AF65-F5344CB8AC3E}">
        <p14:creationId xmlns:p14="http://schemas.microsoft.com/office/powerpoint/2010/main" val="989869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E843A-A6AD-59EE-EBC0-F3738B63A9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DBC07B-10FE-BF88-9443-88CA24E743ED}"/>
              </a:ext>
            </a:extLst>
          </p:cNvPr>
          <p:cNvSpPr>
            <a:spLocks noGrp="1"/>
          </p:cNvSpPr>
          <p:nvPr>
            <p:ph type="title"/>
          </p:nvPr>
        </p:nvSpPr>
        <p:spPr>
          <a:xfrm>
            <a:off x="128056" y="117863"/>
            <a:ext cx="10515600" cy="1325563"/>
          </a:xfrm>
        </p:spPr>
        <p:txBody>
          <a:bodyPr/>
          <a:lstStyle/>
          <a:p>
            <a:r>
              <a:rPr lang="en-US" dirty="0"/>
              <a:t>Who Completes the PDE 408 Form?</a:t>
            </a:r>
          </a:p>
        </p:txBody>
      </p:sp>
      <p:sp>
        <p:nvSpPr>
          <p:cNvPr id="3" name="Content Placeholder 2">
            <a:extLst>
              <a:ext uri="{FF2B5EF4-FFF2-40B4-BE49-F238E27FC236}">
                <a16:creationId xmlns:a16="http://schemas.microsoft.com/office/drawing/2014/main" id="{EB4D2757-844C-98DB-0B94-D55C4739E3B2}"/>
              </a:ext>
            </a:extLst>
          </p:cNvPr>
          <p:cNvSpPr>
            <a:spLocks noGrp="1"/>
          </p:cNvSpPr>
          <p:nvPr>
            <p:ph idx="1"/>
          </p:nvPr>
        </p:nvSpPr>
        <p:spPr>
          <a:xfrm>
            <a:off x="738808" y="1338607"/>
            <a:ext cx="11058940" cy="5382868"/>
          </a:xfrm>
        </p:spPr>
        <p:txBody>
          <a:bodyPr>
            <a:normAutofit/>
          </a:bodyPr>
          <a:lstStyle/>
          <a:p>
            <a:pPr lvl="1"/>
            <a:r>
              <a:rPr lang="en-US" dirty="0"/>
              <a:t>Those intending to pursue the approved program</a:t>
            </a:r>
          </a:p>
          <a:p>
            <a:pPr lvl="1"/>
            <a:r>
              <a:rPr lang="en-US" dirty="0"/>
              <a:t>Following the Planned Scope and Sequence in FRCPP/CATS</a:t>
            </a:r>
          </a:p>
          <a:p>
            <a:pPr lvl="1"/>
            <a:r>
              <a:rPr lang="en-US" dirty="0"/>
              <a:t>Parents must sign</a:t>
            </a:r>
          </a:p>
        </p:txBody>
      </p:sp>
      <p:pic>
        <p:nvPicPr>
          <p:cNvPr id="7" name="Picture 6" descr="This is a screenshot showing the Scope and Sequence for a four year agriculture program.  There are a total of 1346 hours in the program.  In Grade 9, there are 135 hours each for Introduction to Ag and Foundations of Supervised Agriculture Experience. For Grade 10, there are 135 hours each for Animal Science and Supervised Agriculture Experience and 67.5 hours each for Plant Science and Do It Yourself Agriculture.  For Grade 11, there are 135 hours for FFA and Leadership and 67.5 hours each for Pennsylvania Aquatics and Wildlife, Greenhouse Production, and Case-Small Engines.  For Grade 12, there are 135 hours for Agriculture Leadership and 67.5 hours each for Case-Animal and Plant I, Case-Animal and Plant II, and Agricultural Mechanics.">
            <a:extLst>
              <a:ext uri="{FF2B5EF4-FFF2-40B4-BE49-F238E27FC236}">
                <a16:creationId xmlns:a16="http://schemas.microsoft.com/office/drawing/2014/main" id="{3AAA5930-0925-981E-ABB4-29AAC2922B37}"/>
              </a:ext>
            </a:extLst>
          </p:cNvPr>
          <p:cNvPicPr>
            <a:picLocks noChangeAspect="1"/>
          </p:cNvPicPr>
          <p:nvPr/>
        </p:nvPicPr>
        <p:blipFill>
          <a:blip r:embed="rId3"/>
          <a:stretch>
            <a:fillRect/>
          </a:stretch>
        </p:blipFill>
        <p:spPr>
          <a:xfrm>
            <a:off x="2428363" y="3006914"/>
            <a:ext cx="7335274" cy="2896004"/>
          </a:xfrm>
          <a:prstGeom prst="rect">
            <a:avLst/>
          </a:prstGeom>
        </p:spPr>
      </p:pic>
    </p:spTree>
    <p:extLst>
      <p:ext uri="{BB962C8B-B14F-4D97-AF65-F5344CB8AC3E}">
        <p14:creationId xmlns:p14="http://schemas.microsoft.com/office/powerpoint/2010/main" val="1727251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D9235-C88E-8961-B59A-05D47D49A5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5DB8AE-FE44-3A95-3131-D85465F40AAE}"/>
              </a:ext>
            </a:extLst>
          </p:cNvPr>
          <p:cNvSpPr>
            <a:spLocks noGrp="1"/>
          </p:cNvSpPr>
          <p:nvPr>
            <p:ph type="title"/>
          </p:nvPr>
        </p:nvSpPr>
        <p:spPr>
          <a:xfrm>
            <a:off x="128056" y="117863"/>
            <a:ext cx="10515600" cy="1325563"/>
          </a:xfrm>
        </p:spPr>
        <p:txBody>
          <a:bodyPr/>
          <a:lstStyle/>
          <a:p>
            <a:r>
              <a:rPr lang="en-US" dirty="0"/>
              <a:t>Who Does NOT Complete the </a:t>
            </a:r>
            <a:br>
              <a:rPr lang="en-US" dirty="0"/>
            </a:br>
            <a:r>
              <a:rPr lang="en-US" dirty="0"/>
              <a:t>PDE 408 Form?</a:t>
            </a:r>
          </a:p>
        </p:txBody>
      </p:sp>
      <p:sp>
        <p:nvSpPr>
          <p:cNvPr id="3" name="Content Placeholder 2">
            <a:extLst>
              <a:ext uri="{FF2B5EF4-FFF2-40B4-BE49-F238E27FC236}">
                <a16:creationId xmlns:a16="http://schemas.microsoft.com/office/drawing/2014/main" id="{1B6DE853-5CAF-EEEF-37FB-A89345191B3B}"/>
              </a:ext>
            </a:extLst>
          </p:cNvPr>
          <p:cNvSpPr>
            <a:spLocks noGrp="1"/>
          </p:cNvSpPr>
          <p:nvPr>
            <p:ph idx="1"/>
          </p:nvPr>
        </p:nvSpPr>
        <p:spPr>
          <a:xfrm>
            <a:off x="738808" y="1714499"/>
            <a:ext cx="11058940" cy="5006975"/>
          </a:xfrm>
        </p:spPr>
        <p:txBody>
          <a:bodyPr>
            <a:normAutofit/>
          </a:bodyPr>
          <a:lstStyle/>
          <a:p>
            <a:pPr lvl="1"/>
            <a:r>
              <a:rPr lang="en-US" sz="2800" dirty="0"/>
              <a:t>Are taking a career and technical education course in order to explore careers. </a:t>
            </a:r>
          </a:p>
          <a:p>
            <a:pPr lvl="1"/>
            <a:r>
              <a:rPr lang="en-US" sz="2800" dirty="0"/>
              <a:t>Are taking one career and technical education course </a:t>
            </a:r>
            <a:r>
              <a:rPr lang="en-US" sz="2800" b="1" dirty="0"/>
              <a:t>without intending to pursue </a:t>
            </a:r>
            <a:r>
              <a:rPr lang="en-US" sz="2800" dirty="0"/>
              <a:t>the approved program of study.</a:t>
            </a:r>
          </a:p>
          <a:p>
            <a:pPr lvl="1"/>
            <a:r>
              <a:rPr lang="en-US" sz="2800" dirty="0"/>
              <a:t>Are taking the CTE course as an elective.</a:t>
            </a:r>
          </a:p>
          <a:p>
            <a:pPr lvl="1"/>
            <a:r>
              <a:rPr lang="en-US" sz="2800" dirty="0"/>
              <a:t>Are getting less than one hour per day of CTE instruction.</a:t>
            </a:r>
          </a:p>
          <a:p>
            <a:pPr lvl="1"/>
            <a:endParaRPr lang="en-US" sz="2800" dirty="0"/>
          </a:p>
          <a:p>
            <a:r>
              <a:rPr lang="en-US" dirty="0"/>
              <a:t>These students do NOT get reported in C4 CTE!</a:t>
            </a:r>
          </a:p>
        </p:txBody>
      </p:sp>
    </p:spTree>
    <p:extLst>
      <p:ext uri="{BB962C8B-B14F-4D97-AF65-F5344CB8AC3E}">
        <p14:creationId xmlns:p14="http://schemas.microsoft.com/office/powerpoint/2010/main" val="38523301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4" ma:contentTypeDescription="Create a new document." ma:contentTypeScope="" ma:versionID="9e936c4ce2f3d32b713e0021b1977f26">
  <xsd:schema xmlns:xsd="http://www.w3.org/2001/XMLSchema" xmlns:xs="http://www.w3.org/2001/XMLSchema" xmlns:p="http://schemas.microsoft.com/office/2006/metadata/properties" xmlns:ns2="a4d6b4e1-a671-4dd6-b6f1-ff96368bd6b7" targetNamespace="http://schemas.microsoft.com/office/2006/metadata/properties" ma:root="true" ma:fieldsID="953601f88537edf52b67e06d35aa3275" ns2:_="">
    <xsd:import namespace="a4d6b4e1-a671-4dd6-b6f1-ff96368bd6b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CB3FC7-B59E-40D5-A9DE-932E9E5BECE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a4d6b4e1-a671-4dd6-b6f1-ff96368bd6b7"/>
    <ds:schemaRef ds:uri="http://www.w3.org/XML/1998/namespace"/>
    <ds:schemaRef ds:uri="http://purl.org/dc/dcmitype/"/>
  </ds:schemaRefs>
</ds:datastoreItem>
</file>

<file path=customXml/itemProps2.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3.xml><?xml version="1.0" encoding="utf-8"?>
<ds:datastoreItem xmlns:ds="http://schemas.openxmlformats.org/officeDocument/2006/customXml" ds:itemID="{0D81E46C-397E-468C-978D-A8BB624EA3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6b4e1-a671-4dd6-b6f1-ff96368bd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13346</TotalTime>
  <Words>14276</Words>
  <Application>Microsoft Office PowerPoint</Application>
  <PresentationFormat>Widescreen</PresentationFormat>
  <Paragraphs>1395</Paragraphs>
  <Slides>76</Slides>
  <Notes>76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76</vt:i4>
      </vt:variant>
    </vt:vector>
  </HeadingPairs>
  <TitlesOfParts>
    <vt:vector size="84" baseType="lpstr">
      <vt:lpstr>Aptos</vt:lpstr>
      <vt:lpstr>Arial</vt:lpstr>
      <vt:lpstr>Calibri</vt:lpstr>
      <vt:lpstr>Courier New</vt:lpstr>
      <vt:lpstr>Symbol</vt:lpstr>
      <vt:lpstr>Verdana</vt:lpstr>
      <vt:lpstr>Wingdings</vt:lpstr>
      <vt:lpstr>Office Theme</vt:lpstr>
      <vt:lpstr>Secondary CTE Submission</vt:lpstr>
      <vt:lpstr>Agenda</vt:lpstr>
      <vt:lpstr>Submission Timeline</vt:lpstr>
      <vt:lpstr>Build Your CTE Reporting Team</vt:lpstr>
      <vt:lpstr>Overview of PIMS Secondary CTE</vt:lpstr>
      <vt:lpstr>Which Secondary Students  Do I Report?</vt:lpstr>
      <vt:lpstr>Which Secondary Students  Do I NOT Report?</vt:lpstr>
      <vt:lpstr>Who Completes the PDE 408 Form?</vt:lpstr>
      <vt:lpstr>Who Does NOT Complete the  PDE 408 Form?</vt:lpstr>
      <vt:lpstr>CIPs/Program Information</vt:lpstr>
      <vt:lpstr>Student/Student Snapshot Template</vt:lpstr>
      <vt:lpstr>Student Template Fields</vt:lpstr>
      <vt:lpstr>Special Population Identification</vt:lpstr>
      <vt:lpstr>Special Population Identification (continued)</vt:lpstr>
      <vt:lpstr>Student Snapshot Template</vt:lpstr>
      <vt:lpstr>School Enrollment Template (Secondary Requirement Only)</vt:lpstr>
      <vt:lpstr>School Enrollment</vt:lpstr>
      <vt:lpstr>CTE Student Fact Template</vt:lpstr>
      <vt:lpstr>CTE Student Fact – Fields 1 to 5</vt:lpstr>
      <vt:lpstr>CIP Code Field #6</vt:lpstr>
      <vt:lpstr>CTE Student Fact – Fields 7 to 11</vt:lpstr>
      <vt:lpstr>CTE Status Type Code Field #10</vt:lpstr>
      <vt:lpstr>CTE Secondary Completer</vt:lpstr>
      <vt:lpstr>Registered Apprenticeship</vt:lpstr>
      <vt:lpstr>Internship</vt:lpstr>
      <vt:lpstr>Coop Work Experience</vt:lpstr>
      <vt:lpstr>Job Exploration</vt:lpstr>
      <vt:lpstr>Agriculture Experience</vt:lpstr>
      <vt:lpstr>School-Sponsored Enterprise</vt:lpstr>
      <vt:lpstr>Work-Based Experience</vt:lpstr>
      <vt:lpstr>Simulated Work Environment</vt:lpstr>
      <vt:lpstr>Program Hours Successfully Completed</vt:lpstr>
      <vt:lpstr>Percent of Program Completed</vt:lpstr>
      <vt:lpstr>Calculation Example 1</vt:lpstr>
      <vt:lpstr>Calculation Example 2</vt:lpstr>
      <vt:lpstr>Cumulative Postsecondary  Credits Earned</vt:lpstr>
      <vt:lpstr>How to Report Postsecondary  Credits Earned</vt:lpstr>
      <vt:lpstr>CTE Student Fact – Fields 26</vt:lpstr>
      <vt:lpstr>CTE Student Fact – Fields 28</vt:lpstr>
      <vt:lpstr>Perkins Status - Concentrator</vt:lpstr>
      <vt:lpstr>Perkins Status - Participant</vt:lpstr>
      <vt:lpstr>Perkins Participant/Concentrators</vt:lpstr>
      <vt:lpstr>Flow Chart to Determine  Perkins Status – Step One</vt:lpstr>
      <vt:lpstr>Flow Chart to Determine  Perkins Status – Step One Example 1</vt:lpstr>
      <vt:lpstr>Flow Chart to Determine  Perkins Status – Step One Example 2</vt:lpstr>
      <vt:lpstr>Flow Chart to Determine  Perkins Status – Step Two</vt:lpstr>
      <vt:lpstr>Flow Chart to Determine  Perkins Status – One Year, Step 3</vt:lpstr>
      <vt:lpstr>Flow Chart to Determine  Perkins Status – One Year, Step 4</vt:lpstr>
      <vt:lpstr>Flow Chart to Determine  Perkins Status – One Year, Step 5</vt:lpstr>
      <vt:lpstr>Flow Chart to Determine  Perkins Status – Two or More Years Step 3</vt:lpstr>
      <vt:lpstr>Flow Chart to Determine  Perkins Status – Two or More Years Step 4</vt:lpstr>
      <vt:lpstr>Flow Chart to Determine  Perkins Status – Two or More Years Step 5</vt:lpstr>
      <vt:lpstr>Certificate of Apprenticeship</vt:lpstr>
      <vt:lpstr>CTE Student Fact – Fields 35 &amp; 36</vt:lpstr>
      <vt:lpstr>CTE Industry Credential Template</vt:lpstr>
      <vt:lpstr>Reporting Industry Credentials</vt:lpstr>
      <vt:lpstr>Reporting Industry Credentials (continued)</vt:lpstr>
      <vt:lpstr>CTE Industry Credential –  Fields 1 to 5</vt:lpstr>
      <vt:lpstr>CTE Industry Credential –  Fields 6 to 8</vt:lpstr>
      <vt:lpstr>Reporting Non-Program Approved Industry Credentials</vt:lpstr>
      <vt:lpstr>PIMS Reports V2</vt:lpstr>
      <vt:lpstr>Verifying PIMS Data</vt:lpstr>
      <vt:lpstr>Verifying Data</vt:lpstr>
      <vt:lpstr>Error Checking</vt:lpstr>
      <vt:lpstr>Error Checking (continued)</vt:lpstr>
      <vt:lpstr>Data Analysis</vt:lpstr>
      <vt:lpstr>Data Analysis (continued)</vt:lpstr>
      <vt:lpstr>Accuracy Certification Statement</vt:lpstr>
      <vt:lpstr>Common ACS Errors 1</vt:lpstr>
      <vt:lpstr>Common ACS Errors 2</vt:lpstr>
      <vt:lpstr>Common ACS Errors 3</vt:lpstr>
      <vt:lpstr>Common ACS Errors 4</vt:lpstr>
      <vt:lpstr>Submitting My ACS</vt:lpstr>
      <vt:lpstr>Resources</vt:lpstr>
      <vt:lpstr>Web Resources</vt:lpstr>
      <vt:lpstr>Contact/Mission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Milakovic, Dana</dc:creator>
  <cp:lastModifiedBy>McCreary, Stacey</cp:lastModifiedBy>
  <cp:revision>87</cp:revision>
  <cp:lastPrinted>2026-04-16T18:45:33Z</cp:lastPrinted>
  <dcterms:created xsi:type="dcterms:W3CDTF">2022-07-06T18:28:13Z</dcterms:created>
  <dcterms:modified xsi:type="dcterms:W3CDTF">2026-05-01T17:13:52Z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0x0101007E8732BA1DA0FD429E90BF33985FD1A9</vt:lpwstr>
  </property>
</Properties>
</file>