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2"/>
  </p:notesMasterIdLst>
  <p:sldIdLst>
    <p:sldId id="256" r:id="rId5"/>
    <p:sldId id="260" r:id="rId6"/>
    <p:sldId id="452" r:id="rId7"/>
    <p:sldId id="303" r:id="rId8"/>
    <p:sldId id="261" r:id="rId9"/>
    <p:sldId id="306" r:id="rId10"/>
    <p:sldId id="308" r:id="rId11"/>
    <p:sldId id="309" r:id="rId12"/>
    <p:sldId id="263" r:id="rId13"/>
    <p:sldId id="454" r:id="rId14"/>
    <p:sldId id="264" r:id="rId15"/>
    <p:sldId id="265" r:id="rId16"/>
    <p:sldId id="268" r:id="rId17"/>
    <p:sldId id="269" r:id="rId18"/>
    <p:sldId id="270" r:id="rId19"/>
    <p:sldId id="271" r:id="rId20"/>
    <p:sldId id="272" r:id="rId21"/>
    <p:sldId id="273" r:id="rId22"/>
    <p:sldId id="275" r:id="rId23"/>
    <p:sldId id="274" r:id="rId24"/>
    <p:sldId id="276" r:id="rId25"/>
    <p:sldId id="278" r:id="rId26"/>
    <p:sldId id="279" r:id="rId27"/>
    <p:sldId id="280" r:id="rId28"/>
    <p:sldId id="281" r:id="rId29"/>
    <p:sldId id="283" r:id="rId30"/>
    <p:sldId id="284" r:id="rId31"/>
    <p:sldId id="285" r:id="rId32"/>
    <p:sldId id="286" r:id="rId33"/>
    <p:sldId id="287" r:id="rId34"/>
    <p:sldId id="282" r:id="rId35"/>
    <p:sldId id="288" r:id="rId36"/>
    <p:sldId id="312" r:id="rId37"/>
    <p:sldId id="267" r:id="rId38"/>
    <p:sldId id="307" r:id="rId39"/>
    <p:sldId id="289" r:id="rId40"/>
    <p:sldId id="277" r:id="rId41"/>
    <p:sldId id="294" r:id="rId42"/>
    <p:sldId id="301" r:id="rId43"/>
    <p:sldId id="297" r:id="rId44"/>
    <p:sldId id="298" r:id="rId45"/>
    <p:sldId id="299" r:id="rId46"/>
    <p:sldId id="296" r:id="rId47"/>
    <p:sldId id="475" r:id="rId48"/>
    <p:sldId id="295" r:id="rId49"/>
    <p:sldId id="257" r:id="rId50"/>
    <p:sldId id="311" r:id="rId5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5A7A"/>
    <a:srgbClr val="16618F"/>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906" autoAdjust="0"/>
    <p:restoredTop sz="73971" autoAdjust="0"/>
  </p:normalViewPr>
  <p:slideViewPr>
    <p:cSldViewPr snapToGrid="0">
      <p:cViewPr varScale="1">
        <p:scale>
          <a:sx n="61" d="100"/>
          <a:sy n="61" d="100"/>
        </p:scale>
        <p:origin x="1066" y="86"/>
      </p:cViewPr>
      <p:guideLst/>
    </p:cSldViewPr>
  </p:slideViewPr>
  <p:outlineViewPr>
    <p:cViewPr>
      <p:scale>
        <a:sx n="33" d="100"/>
        <a:sy n="33" d="100"/>
      </p:scale>
      <p:origin x="0" y="-8208"/>
    </p:cViewPr>
  </p:outlineViewPr>
  <p:notesTextViewPr>
    <p:cViewPr>
      <p:scale>
        <a:sx n="1" d="1"/>
        <a:sy n="1" d="1"/>
      </p:scale>
      <p:origin x="0" y="-288"/>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C2CF7C-48B3-4A37-BBAA-820DB51FE63C}" type="doc">
      <dgm:prSet loTypeId="urn:microsoft.com/office/officeart/2005/8/layout/orgChart1" loCatId="hierarchy" qsTypeId="urn:microsoft.com/office/officeart/2005/8/quickstyle/3d1" qsCatId="3D" csTypeId="urn:microsoft.com/office/officeart/2005/8/colors/accent5_4" csCatId="accent5" phldr="1"/>
      <dgm:spPr/>
      <dgm:t>
        <a:bodyPr/>
        <a:lstStyle/>
        <a:p>
          <a:endParaRPr lang="en-US"/>
        </a:p>
      </dgm:t>
    </dgm:pt>
    <dgm:pt modelId="{27A8B7E1-C332-48EB-AED9-00ACD38C7D21}">
      <dgm:prSet phldrT="[Text]"/>
      <dgm:spPr/>
      <dgm:t>
        <a:bodyPr/>
        <a:lstStyle/>
        <a:p>
          <a:r>
            <a:rPr lang="en-US" dirty="0"/>
            <a:t>Quality Accurate CTE Data</a:t>
          </a:r>
        </a:p>
      </dgm:t>
    </dgm:pt>
    <dgm:pt modelId="{3E9AC72F-F97A-49D7-8F44-4E1D26ED9D3E}" type="parTrans" cxnId="{0C567BE3-1405-408E-93C5-B4695FDC7004}">
      <dgm:prSet/>
      <dgm:spPr/>
      <dgm:t>
        <a:bodyPr/>
        <a:lstStyle/>
        <a:p>
          <a:endParaRPr lang="en-US"/>
        </a:p>
      </dgm:t>
    </dgm:pt>
    <dgm:pt modelId="{6CB877C9-C0AA-454B-94A9-607121FEDEFD}" type="sibTrans" cxnId="{0C567BE3-1405-408E-93C5-B4695FDC7004}">
      <dgm:prSet/>
      <dgm:spPr/>
      <dgm:t>
        <a:bodyPr/>
        <a:lstStyle/>
        <a:p>
          <a:endParaRPr lang="en-US"/>
        </a:p>
      </dgm:t>
    </dgm:pt>
    <dgm:pt modelId="{35AA0E39-420D-4E00-B6AA-4E4260FF19A9}">
      <dgm:prSet phldrT="[Text]"/>
      <dgm:spPr/>
      <dgm:t>
        <a:bodyPr/>
        <a:lstStyle/>
        <a:p>
          <a:r>
            <a:rPr lang="en-US" dirty="0"/>
            <a:t>PIMS Admin</a:t>
          </a:r>
        </a:p>
      </dgm:t>
    </dgm:pt>
    <dgm:pt modelId="{E82BC385-AF28-4BF8-8BCC-D1ECA604E810}" type="parTrans" cxnId="{665C1F9B-A05B-4326-B2DF-0B600ABB6D02}">
      <dgm:prSet/>
      <dgm:spPr/>
      <dgm:t>
        <a:bodyPr/>
        <a:lstStyle/>
        <a:p>
          <a:endParaRPr lang="en-US"/>
        </a:p>
      </dgm:t>
    </dgm:pt>
    <dgm:pt modelId="{DA8981B2-0D8C-4C1F-B849-9C4D0E54339A}" type="sibTrans" cxnId="{665C1F9B-A05B-4326-B2DF-0B600ABB6D02}">
      <dgm:prSet/>
      <dgm:spPr/>
      <dgm:t>
        <a:bodyPr/>
        <a:lstStyle/>
        <a:p>
          <a:endParaRPr lang="en-US"/>
        </a:p>
      </dgm:t>
    </dgm:pt>
    <dgm:pt modelId="{377F73FF-E952-4DAF-B806-81F291B3934A}">
      <dgm:prSet phldrT="[Text]"/>
      <dgm:spPr/>
      <dgm:t>
        <a:bodyPr/>
        <a:lstStyle/>
        <a:p>
          <a:r>
            <a:rPr lang="en-US" dirty="0"/>
            <a:t>Business Office</a:t>
          </a:r>
        </a:p>
      </dgm:t>
    </dgm:pt>
    <dgm:pt modelId="{6E10C490-CD76-4FDD-95C0-4A2EF961DFC4}" type="parTrans" cxnId="{6C2F680A-9960-4927-AE71-3E63B281E957}">
      <dgm:prSet/>
      <dgm:spPr/>
      <dgm:t>
        <a:bodyPr/>
        <a:lstStyle/>
        <a:p>
          <a:endParaRPr lang="en-US"/>
        </a:p>
      </dgm:t>
    </dgm:pt>
    <dgm:pt modelId="{4C85EAF8-1D15-489B-9385-FE29A781624F}" type="sibTrans" cxnId="{6C2F680A-9960-4927-AE71-3E63B281E957}">
      <dgm:prSet/>
      <dgm:spPr/>
      <dgm:t>
        <a:bodyPr/>
        <a:lstStyle/>
        <a:p>
          <a:endParaRPr lang="en-US"/>
        </a:p>
      </dgm:t>
    </dgm:pt>
    <dgm:pt modelId="{6E469E7A-6B90-40B5-B073-D7373A238E06}">
      <dgm:prSet phldrT="[Text]"/>
      <dgm:spPr/>
      <dgm:t>
        <a:bodyPr/>
        <a:lstStyle/>
        <a:p>
          <a:r>
            <a:rPr lang="en-US" dirty="0"/>
            <a:t>Admin Team</a:t>
          </a:r>
        </a:p>
      </dgm:t>
    </dgm:pt>
    <dgm:pt modelId="{32FC4DEA-E5F2-4416-A35C-612F8AABAD88}" type="parTrans" cxnId="{0725BCB1-04B9-4987-88EF-9498721AD550}">
      <dgm:prSet/>
      <dgm:spPr/>
      <dgm:t>
        <a:bodyPr/>
        <a:lstStyle/>
        <a:p>
          <a:endParaRPr lang="en-US"/>
        </a:p>
      </dgm:t>
    </dgm:pt>
    <dgm:pt modelId="{213258D4-03E1-4149-B8F8-B53B92516B64}" type="sibTrans" cxnId="{0725BCB1-04B9-4987-88EF-9498721AD550}">
      <dgm:prSet/>
      <dgm:spPr/>
      <dgm:t>
        <a:bodyPr/>
        <a:lstStyle/>
        <a:p>
          <a:endParaRPr lang="en-US"/>
        </a:p>
      </dgm:t>
    </dgm:pt>
    <dgm:pt modelId="{A1A8D62C-48E1-4713-985A-7CF7BDF5D54C}">
      <dgm:prSet/>
      <dgm:spPr/>
      <dgm:t>
        <a:bodyPr/>
        <a:lstStyle/>
        <a:p>
          <a:r>
            <a:rPr lang="en-US" dirty="0"/>
            <a:t>CTE Teachers</a:t>
          </a:r>
        </a:p>
      </dgm:t>
    </dgm:pt>
    <dgm:pt modelId="{6730A440-8A2E-42BD-B01B-57518A4AA0F2}" type="parTrans" cxnId="{1ED9513B-81CF-4998-84DE-8403EDBF5743}">
      <dgm:prSet/>
      <dgm:spPr/>
      <dgm:t>
        <a:bodyPr/>
        <a:lstStyle/>
        <a:p>
          <a:endParaRPr lang="en-US"/>
        </a:p>
      </dgm:t>
    </dgm:pt>
    <dgm:pt modelId="{D690B0E7-C187-41C0-8F13-03AA78F04464}" type="sibTrans" cxnId="{1ED9513B-81CF-4998-84DE-8403EDBF5743}">
      <dgm:prSet/>
      <dgm:spPr/>
      <dgm:t>
        <a:bodyPr/>
        <a:lstStyle/>
        <a:p>
          <a:endParaRPr lang="en-US"/>
        </a:p>
      </dgm:t>
    </dgm:pt>
    <dgm:pt modelId="{AF6C03E8-FF6D-480D-8148-EE932A4DAFE0}">
      <dgm:prSet/>
      <dgm:spPr/>
      <dgm:t>
        <a:bodyPr/>
        <a:lstStyle/>
        <a:p>
          <a:r>
            <a:rPr lang="en-US" dirty="0"/>
            <a:t>Program Directors</a:t>
          </a:r>
        </a:p>
      </dgm:t>
    </dgm:pt>
    <dgm:pt modelId="{7A17B965-F888-4B3D-BB4F-F5B44B671D8A}" type="parTrans" cxnId="{7B3EC115-DF44-4CB8-9313-92452C5247BD}">
      <dgm:prSet/>
      <dgm:spPr/>
      <dgm:t>
        <a:bodyPr/>
        <a:lstStyle/>
        <a:p>
          <a:endParaRPr lang="en-US"/>
        </a:p>
      </dgm:t>
    </dgm:pt>
    <dgm:pt modelId="{583D9542-47BD-4131-ABAF-C2E0867FB0D2}" type="sibTrans" cxnId="{7B3EC115-DF44-4CB8-9313-92452C5247BD}">
      <dgm:prSet/>
      <dgm:spPr/>
      <dgm:t>
        <a:bodyPr/>
        <a:lstStyle/>
        <a:p>
          <a:endParaRPr lang="en-US"/>
        </a:p>
      </dgm:t>
    </dgm:pt>
    <dgm:pt modelId="{2FE914D9-2E2E-4FC1-AFEA-A2670F2DA8CD}">
      <dgm:prSet/>
      <dgm:spPr/>
      <dgm:t>
        <a:bodyPr/>
        <a:lstStyle/>
        <a:p>
          <a:r>
            <a:rPr lang="en-US" dirty="0"/>
            <a:t>Counselors</a:t>
          </a:r>
        </a:p>
      </dgm:t>
    </dgm:pt>
    <dgm:pt modelId="{EC864E19-F9E8-4391-A073-EA6F9D2C3454}" type="parTrans" cxnId="{3DD0441F-A5B4-4F5C-B0E4-0F0189D1E8E0}">
      <dgm:prSet/>
      <dgm:spPr/>
      <dgm:t>
        <a:bodyPr/>
        <a:lstStyle/>
        <a:p>
          <a:endParaRPr lang="en-US"/>
        </a:p>
      </dgm:t>
    </dgm:pt>
    <dgm:pt modelId="{CCB95C66-495F-4296-893C-224BFBF75AB4}" type="sibTrans" cxnId="{3DD0441F-A5B4-4F5C-B0E4-0F0189D1E8E0}">
      <dgm:prSet/>
      <dgm:spPr/>
      <dgm:t>
        <a:bodyPr/>
        <a:lstStyle/>
        <a:p>
          <a:endParaRPr lang="en-US"/>
        </a:p>
      </dgm:t>
    </dgm:pt>
    <dgm:pt modelId="{6DFF402C-B2D0-45DA-A013-A981680A50F3}" type="pres">
      <dgm:prSet presAssocID="{63C2CF7C-48B3-4A37-BBAA-820DB51FE63C}" presName="hierChild1" presStyleCnt="0">
        <dgm:presLayoutVars>
          <dgm:orgChart val="1"/>
          <dgm:chPref val="1"/>
          <dgm:dir/>
          <dgm:animOne val="branch"/>
          <dgm:animLvl val="lvl"/>
          <dgm:resizeHandles/>
        </dgm:presLayoutVars>
      </dgm:prSet>
      <dgm:spPr/>
    </dgm:pt>
    <dgm:pt modelId="{4567D40A-ABB7-4B93-BF74-11DF9ABD239C}" type="pres">
      <dgm:prSet presAssocID="{27A8B7E1-C332-48EB-AED9-00ACD38C7D21}" presName="hierRoot1" presStyleCnt="0">
        <dgm:presLayoutVars>
          <dgm:hierBranch val="init"/>
        </dgm:presLayoutVars>
      </dgm:prSet>
      <dgm:spPr/>
    </dgm:pt>
    <dgm:pt modelId="{C61EA082-8A37-4BF5-9074-DA247F963AD9}" type="pres">
      <dgm:prSet presAssocID="{27A8B7E1-C332-48EB-AED9-00ACD38C7D21}" presName="rootComposite1" presStyleCnt="0"/>
      <dgm:spPr/>
    </dgm:pt>
    <dgm:pt modelId="{F3AA07AB-5D12-4327-A326-1FF602C0429F}" type="pres">
      <dgm:prSet presAssocID="{27A8B7E1-C332-48EB-AED9-00ACD38C7D21}" presName="rootText1" presStyleLbl="node0" presStyleIdx="0" presStyleCnt="1">
        <dgm:presLayoutVars>
          <dgm:chPref val="3"/>
        </dgm:presLayoutVars>
      </dgm:prSet>
      <dgm:spPr/>
    </dgm:pt>
    <dgm:pt modelId="{47010857-0A22-47E6-B7CB-06FFCE3DE060}" type="pres">
      <dgm:prSet presAssocID="{27A8B7E1-C332-48EB-AED9-00ACD38C7D21}" presName="rootConnector1" presStyleLbl="node1" presStyleIdx="0" presStyleCnt="0"/>
      <dgm:spPr/>
    </dgm:pt>
    <dgm:pt modelId="{2B588FE7-E926-45C9-BD76-3F78A4183C4D}" type="pres">
      <dgm:prSet presAssocID="{27A8B7E1-C332-48EB-AED9-00ACD38C7D21}" presName="hierChild2" presStyleCnt="0"/>
      <dgm:spPr/>
    </dgm:pt>
    <dgm:pt modelId="{90760C00-00B8-490A-96A0-EDFD272946FC}" type="pres">
      <dgm:prSet presAssocID="{E82BC385-AF28-4BF8-8BCC-D1ECA604E810}" presName="Name37" presStyleLbl="parChTrans1D2" presStyleIdx="0" presStyleCnt="6"/>
      <dgm:spPr/>
    </dgm:pt>
    <dgm:pt modelId="{3C20A5A6-34A2-4954-AD2D-8C04F67576F0}" type="pres">
      <dgm:prSet presAssocID="{35AA0E39-420D-4E00-B6AA-4E4260FF19A9}" presName="hierRoot2" presStyleCnt="0">
        <dgm:presLayoutVars>
          <dgm:hierBranch val="init"/>
        </dgm:presLayoutVars>
      </dgm:prSet>
      <dgm:spPr/>
    </dgm:pt>
    <dgm:pt modelId="{047FB214-3F2A-4EE8-8915-4C4B0F557004}" type="pres">
      <dgm:prSet presAssocID="{35AA0E39-420D-4E00-B6AA-4E4260FF19A9}" presName="rootComposite" presStyleCnt="0"/>
      <dgm:spPr/>
    </dgm:pt>
    <dgm:pt modelId="{871543B9-A212-4554-B0AD-B7B608400224}" type="pres">
      <dgm:prSet presAssocID="{35AA0E39-420D-4E00-B6AA-4E4260FF19A9}" presName="rootText" presStyleLbl="node2" presStyleIdx="0" presStyleCnt="6">
        <dgm:presLayoutVars>
          <dgm:chPref val="3"/>
        </dgm:presLayoutVars>
      </dgm:prSet>
      <dgm:spPr/>
    </dgm:pt>
    <dgm:pt modelId="{F79B5573-445C-4DA5-8BD7-81BBE4AF85FA}" type="pres">
      <dgm:prSet presAssocID="{35AA0E39-420D-4E00-B6AA-4E4260FF19A9}" presName="rootConnector" presStyleLbl="node2" presStyleIdx="0" presStyleCnt="6"/>
      <dgm:spPr/>
    </dgm:pt>
    <dgm:pt modelId="{49307FC0-B5C4-4F6D-BEB2-FC3176B50E98}" type="pres">
      <dgm:prSet presAssocID="{35AA0E39-420D-4E00-B6AA-4E4260FF19A9}" presName="hierChild4" presStyleCnt="0"/>
      <dgm:spPr/>
    </dgm:pt>
    <dgm:pt modelId="{6076F530-9EE1-493C-949A-7353310BC436}" type="pres">
      <dgm:prSet presAssocID="{35AA0E39-420D-4E00-B6AA-4E4260FF19A9}" presName="hierChild5" presStyleCnt="0"/>
      <dgm:spPr/>
    </dgm:pt>
    <dgm:pt modelId="{718EEFFA-0DB9-4DCD-95D9-4B5010F9F047}" type="pres">
      <dgm:prSet presAssocID="{6E10C490-CD76-4FDD-95C0-4A2EF961DFC4}" presName="Name37" presStyleLbl="parChTrans1D2" presStyleIdx="1" presStyleCnt="6"/>
      <dgm:spPr/>
    </dgm:pt>
    <dgm:pt modelId="{4562CCAF-E8AF-4541-B697-FAF2BAB68D43}" type="pres">
      <dgm:prSet presAssocID="{377F73FF-E952-4DAF-B806-81F291B3934A}" presName="hierRoot2" presStyleCnt="0">
        <dgm:presLayoutVars>
          <dgm:hierBranch val="init"/>
        </dgm:presLayoutVars>
      </dgm:prSet>
      <dgm:spPr/>
    </dgm:pt>
    <dgm:pt modelId="{9C144F24-3659-4CAF-95A0-87D24BE77F9D}" type="pres">
      <dgm:prSet presAssocID="{377F73FF-E952-4DAF-B806-81F291B3934A}" presName="rootComposite" presStyleCnt="0"/>
      <dgm:spPr/>
    </dgm:pt>
    <dgm:pt modelId="{0FD4C18F-9CDC-44A3-96C6-1C56ED8F041D}" type="pres">
      <dgm:prSet presAssocID="{377F73FF-E952-4DAF-B806-81F291B3934A}" presName="rootText" presStyleLbl="node2" presStyleIdx="1" presStyleCnt="6">
        <dgm:presLayoutVars>
          <dgm:chPref val="3"/>
        </dgm:presLayoutVars>
      </dgm:prSet>
      <dgm:spPr/>
    </dgm:pt>
    <dgm:pt modelId="{0F477ADB-048F-4591-B50A-B7E0E488E458}" type="pres">
      <dgm:prSet presAssocID="{377F73FF-E952-4DAF-B806-81F291B3934A}" presName="rootConnector" presStyleLbl="node2" presStyleIdx="1" presStyleCnt="6"/>
      <dgm:spPr/>
    </dgm:pt>
    <dgm:pt modelId="{3303246C-89F3-4473-8487-733A3AA98143}" type="pres">
      <dgm:prSet presAssocID="{377F73FF-E952-4DAF-B806-81F291B3934A}" presName="hierChild4" presStyleCnt="0"/>
      <dgm:spPr/>
    </dgm:pt>
    <dgm:pt modelId="{D8552698-77F3-4B0F-A76C-353BD3090C1D}" type="pres">
      <dgm:prSet presAssocID="{377F73FF-E952-4DAF-B806-81F291B3934A}" presName="hierChild5" presStyleCnt="0"/>
      <dgm:spPr/>
    </dgm:pt>
    <dgm:pt modelId="{489C2410-409D-4A24-9BBF-30FCED1CF9D5}" type="pres">
      <dgm:prSet presAssocID="{32FC4DEA-E5F2-4416-A35C-612F8AABAD88}" presName="Name37" presStyleLbl="parChTrans1D2" presStyleIdx="2" presStyleCnt="6"/>
      <dgm:spPr/>
    </dgm:pt>
    <dgm:pt modelId="{73710FAC-411B-4171-9F19-B0C5ED041671}" type="pres">
      <dgm:prSet presAssocID="{6E469E7A-6B90-40B5-B073-D7373A238E06}" presName="hierRoot2" presStyleCnt="0">
        <dgm:presLayoutVars>
          <dgm:hierBranch val="init"/>
        </dgm:presLayoutVars>
      </dgm:prSet>
      <dgm:spPr/>
    </dgm:pt>
    <dgm:pt modelId="{084C45EB-9FBF-461F-8C0C-F807331CCB02}" type="pres">
      <dgm:prSet presAssocID="{6E469E7A-6B90-40B5-B073-D7373A238E06}" presName="rootComposite" presStyleCnt="0"/>
      <dgm:spPr/>
    </dgm:pt>
    <dgm:pt modelId="{FE2078F3-C2F2-4C00-AA96-627B674F2D0D}" type="pres">
      <dgm:prSet presAssocID="{6E469E7A-6B90-40B5-B073-D7373A238E06}" presName="rootText" presStyleLbl="node2" presStyleIdx="2" presStyleCnt="6">
        <dgm:presLayoutVars>
          <dgm:chPref val="3"/>
        </dgm:presLayoutVars>
      </dgm:prSet>
      <dgm:spPr/>
    </dgm:pt>
    <dgm:pt modelId="{D237A747-6E9A-48D1-BE2C-1C1F42376551}" type="pres">
      <dgm:prSet presAssocID="{6E469E7A-6B90-40B5-B073-D7373A238E06}" presName="rootConnector" presStyleLbl="node2" presStyleIdx="2" presStyleCnt="6"/>
      <dgm:spPr/>
    </dgm:pt>
    <dgm:pt modelId="{CD895902-013E-4E35-B285-5F9F72409B93}" type="pres">
      <dgm:prSet presAssocID="{6E469E7A-6B90-40B5-B073-D7373A238E06}" presName="hierChild4" presStyleCnt="0"/>
      <dgm:spPr/>
    </dgm:pt>
    <dgm:pt modelId="{1DE5F519-465C-4E7E-89F2-5DDCFE63D013}" type="pres">
      <dgm:prSet presAssocID="{6E469E7A-6B90-40B5-B073-D7373A238E06}" presName="hierChild5" presStyleCnt="0"/>
      <dgm:spPr/>
    </dgm:pt>
    <dgm:pt modelId="{61BC6A85-9512-4BC1-B129-494ADEA9C312}" type="pres">
      <dgm:prSet presAssocID="{7A17B965-F888-4B3D-BB4F-F5B44B671D8A}" presName="Name37" presStyleLbl="parChTrans1D2" presStyleIdx="3" presStyleCnt="6"/>
      <dgm:spPr/>
    </dgm:pt>
    <dgm:pt modelId="{0C33C0E1-AF42-4F42-8116-CD9CB9E1DE32}" type="pres">
      <dgm:prSet presAssocID="{AF6C03E8-FF6D-480D-8148-EE932A4DAFE0}" presName="hierRoot2" presStyleCnt="0">
        <dgm:presLayoutVars>
          <dgm:hierBranch val="init"/>
        </dgm:presLayoutVars>
      </dgm:prSet>
      <dgm:spPr/>
    </dgm:pt>
    <dgm:pt modelId="{4BDA9478-3F90-41BD-85CA-8558D3F92FAD}" type="pres">
      <dgm:prSet presAssocID="{AF6C03E8-FF6D-480D-8148-EE932A4DAFE0}" presName="rootComposite" presStyleCnt="0"/>
      <dgm:spPr/>
    </dgm:pt>
    <dgm:pt modelId="{37DC5149-D007-4E35-B103-8671B81D0DA5}" type="pres">
      <dgm:prSet presAssocID="{AF6C03E8-FF6D-480D-8148-EE932A4DAFE0}" presName="rootText" presStyleLbl="node2" presStyleIdx="3" presStyleCnt="6">
        <dgm:presLayoutVars>
          <dgm:chPref val="3"/>
        </dgm:presLayoutVars>
      </dgm:prSet>
      <dgm:spPr/>
    </dgm:pt>
    <dgm:pt modelId="{A922934B-2664-4E4D-BACC-32D4E0693F86}" type="pres">
      <dgm:prSet presAssocID="{AF6C03E8-FF6D-480D-8148-EE932A4DAFE0}" presName="rootConnector" presStyleLbl="node2" presStyleIdx="3" presStyleCnt="6"/>
      <dgm:spPr/>
    </dgm:pt>
    <dgm:pt modelId="{CBB38CE0-8840-46F6-9778-15806516A17E}" type="pres">
      <dgm:prSet presAssocID="{AF6C03E8-FF6D-480D-8148-EE932A4DAFE0}" presName="hierChild4" presStyleCnt="0"/>
      <dgm:spPr/>
    </dgm:pt>
    <dgm:pt modelId="{6B9671A1-44C4-4786-97E8-B18CCC416FBD}" type="pres">
      <dgm:prSet presAssocID="{AF6C03E8-FF6D-480D-8148-EE932A4DAFE0}" presName="hierChild5" presStyleCnt="0"/>
      <dgm:spPr/>
    </dgm:pt>
    <dgm:pt modelId="{08605DA1-6BB6-4837-9BE7-21FD7365D8DD}" type="pres">
      <dgm:prSet presAssocID="{6730A440-8A2E-42BD-B01B-57518A4AA0F2}" presName="Name37" presStyleLbl="parChTrans1D2" presStyleIdx="4" presStyleCnt="6"/>
      <dgm:spPr/>
    </dgm:pt>
    <dgm:pt modelId="{65E12276-468F-4613-96D0-DF3E0C46A0CA}" type="pres">
      <dgm:prSet presAssocID="{A1A8D62C-48E1-4713-985A-7CF7BDF5D54C}" presName="hierRoot2" presStyleCnt="0">
        <dgm:presLayoutVars>
          <dgm:hierBranch val="init"/>
        </dgm:presLayoutVars>
      </dgm:prSet>
      <dgm:spPr/>
    </dgm:pt>
    <dgm:pt modelId="{6FC6A540-2BE3-413C-A164-A1823D64AEC2}" type="pres">
      <dgm:prSet presAssocID="{A1A8D62C-48E1-4713-985A-7CF7BDF5D54C}" presName="rootComposite" presStyleCnt="0"/>
      <dgm:spPr/>
    </dgm:pt>
    <dgm:pt modelId="{3A370897-A920-4B93-98B6-5F53317DEDC1}" type="pres">
      <dgm:prSet presAssocID="{A1A8D62C-48E1-4713-985A-7CF7BDF5D54C}" presName="rootText" presStyleLbl="node2" presStyleIdx="4" presStyleCnt="6">
        <dgm:presLayoutVars>
          <dgm:chPref val="3"/>
        </dgm:presLayoutVars>
      </dgm:prSet>
      <dgm:spPr/>
    </dgm:pt>
    <dgm:pt modelId="{7F391F4E-853E-4BBE-ABCF-78F9E6410567}" type="pres">
      <dgm:prSet presAssocID="{A1A8D62C-48E1-4713-985A-7CF7BDF5D54C}" presName="rootConnector" presStyleLbl="node2" presStyleIdx="4" presStyleCnt="6"/>
      <dgm:spPr/>
    </dgm:pt>
    <dgm:pt modelId="{CB970E6F-A3AD-4AEE-95A0-737A8ACFF1FD}" type="pres">
      <dgm:prSet presAssocID="{A1A8D62C-48E1-4713-985A-7CF7BDF5D54C}" presName="hierChild4" presStyleCnt="0"/>
      <dgm:spPr/>
    </dgm:pt>
    <dgm:pt modelId="{A0B5AA89-CF5C-4CE7-B380-FCD86543317D}" type="pres">
      <dgm:prSet presAssocID="{A1A8D62C-48E1-4713-985A-7CF7BDF5D54C}" presName="hierChild5" presStyleCnt="0"/>
      <dgm:spPr/>
    </dgm:pt>
    <dgm:pt modelId="{77DC2B3C-3CFB-44B1-8B04-985E8F111F9F}" type="pres">
      <dgm:prSet presAssocID="{EC864E19-F9E8-4391-A073-EA6F9D2C3454}" presName="Name37" presStyleLbl="parChTrans1D2" presStyleIdx="5" presStyleCnt="6"/>
      <dgm:spPr/>
    </dgm:pt>
    <dgm:pt modelId="{6AB2BAE8-7EA5-4411-970A-C5EA187CE822}" type="pres">
      <dgm:prSet presAssocID="{2FE914D9-2E2E-4FC1-AFEA-A2670F2DA8CD}" presName="hierRoot2" presStyleCnt="0">
        <dgm:presLayoutVars>
          <dgm:hierBranch val="init"/>
        </dgm:presLayoutVars>
      </dgm:prSet>
      <dgm:spPr/>
    </dgm:pt>
    <dgm:pt modelId="{E395E548-462F-4558-B502-A46A42D3D4B8}" type="pres">
      <dgm:prSet presAssocID="{2FE914D9-2E2E-4FC1-AFEA-A2670F2DA8CD}" presName="rootComposite" presStyleCnt="0"/>
      <dgm:spPr/>
    </dgm:pt>
    <dgm:pt modelId="{E82B5627-5B84-4115-B922-4C4AA938BBE1}" type="pres">
      <dgm:prSet presAssocID="{2FE914D9-2E2E-4FC1-AFEA-A2670F2DA8CD}" presName="rootText" presStyleLbl="node2" presStyleIdx="5" presStyleCnt="6">
        <dgm:presLayoutVars>
          <dgm:chPref val="3"/>
        </dgm:presLayoutVars>
      </dgm:prSet>
      <dgm:spPr/>
    </dgm:pt>
    <dgm:pt modelId="{54EF6D53-6330-47BB-AABD-8EA8ABEC1093}" type="pres">
      <dgm:prSet presAssocID="{2FE914D9-2E2E-4FC1-AFEA-A2670F2DA8CD}" presName="rootConnector" presStyleLbl="node2" presStyleIdx="5" presStyleCnt="6"/>
      <dgm:spPr/>
    </dgm:pt>
    <dgm:pt modelId="{997DEB58-29FE-4617-86B5-89D5965DB7C7}" type="pres">
      <dgm:prSet presAssocID="{2FE914D9-2E2E-4FC1-AFEA-A2670F2DA8CD}" presName="hierChild4" presStyleCnt="0"/>
      <dgm:spPr/>
    </dgm:pt>
    <dgm:pt modelId="{0431B14C-2E8C-435E-BD58-1AAB2B3D2FED}" type="pres">
      <dgm:prSet presAssocID="{2FE914D9-2E2E-4FC1-AFEA-A2670F2DA8CD}" presName="hierChild5" presStyleCnt="0"/>
      <dgm:spPr/>
    </dgm:pt>
    <dgm:pt modelId="{CE1EB913-B970-45CC-A7E6-D5DE4E8D860A}" type="pres">
      <dgm:prSet presAssocID="{27A8B7E1-C332-48EB-AED9-00ACD38C7D21}" presName="hierChild3" presStyleCnt="0"/>
      <dgm:spPr/>
    </dgm:pt>
  </dgm:ptLst>
  <dgm:cxnLst>
    <dgm:cxn modelId="{BE7B1C01-8B95-40E8-9486-0324AE7D2024}" type="presOf" srcId="{7A17B965-F888-4B3D-BB4F-F5B44B671D8A}" destId="{61BC6A85-9512-4BC1-B129-494ADEA9C312}" srcOrd="0" destOrd="0" presId="urn:microsoft.com/office/officeart/2005/8/layout/orgChart1"/>
    <dgm:cxn modelId="{6C2F680A-9960-4927-AE71-3E63B281E957}" srcId="{27A8B7E1-C332-48EB-AED9-00ACD38C7D21}" destId="{377F73FF-E952-4DAF-B806-81F291B3934A}" srcOrd="1" destOrd="0" parTransId="{6E10C490-CD76-4FDD-95C0-4A2EF961DFC4}" sibTransId="{4C85EAF8-1D15-489B-9385-FE29A781624F}"/>
    <dgm:cxn modelId="{7B3EC115-DF44-4CB8-9313-92452C5247BD}" srcId="{27A8B7E1-C332-48EB-AED9-00ACD38C7D21}" destId="{AF6C03E8-FF6D-480D-8148-EE932A4DAFE0}" srcOrd="3" destOrd="0" parTransId="{7A17B965-F888-4B3D-BB4F-F5B44B671D8A}" sibTransId="{583D9542-47BD-4131-ABAF-C2E0867FB0D2}"/>
    <dgm:cxn modelId="{33B5511B-BBFD-4CB7-B612-02DDACB2DB2B}" type="presOf" srcId="{2FE914D9-2E2E-4FC1-AFEA-A2670F2DA8CD}" destId="{54EF6D53-6330-47BB-AABD-8EA8ABEC1093}" srcOrd="1" destOrd="0" presId="urn:microsoft.com/office/officeart/2005/8/layout/orgChart1"/>
    <dgm:cxn modelId="{0474DF1E-5128-4684-96A8-6A2D2FB3B2C8}" type="presOf" srcId="{2FE914D9-2E2E-4FC1-AFEA-A2670F2DA8CD}" destId="{E82B5627-5B84-4115-B922-4C4AA938BBE1}" srcOrd="0" destOrd="0" presId="urn:microsoft.com/office/officeart/2005/8/layout/orgChart1"/>
    <dgm:cxn modelId="{3DD0441F-A5B4-4F5C-B0E4-0F0189D1E8E0}" srcId="{27A8B7E1-C332-48EB-AED9-00ACD38C7D21}" destId="{2FE914D9-2E2E-4FC1-AFEA-A2670F2DA8CD}" srcOrd="5" destOrd="0" parTransId="{EC864E19-F9E8-4391-A073-EA6F9D2C3454}" sibTransId="{CCB95C66-495F-4296-893C-224BFBF75AB4}"/>
    <dgm:cxn modelId="{930AB024-492A-4719-84CC-558BAF8F816B}" type="presOf" srcId="{63C2CF7C-48B3-4A37-BBAA-820DB51FE63C}" destId="{6DFF402C-B2D0-45DA-A013-A981680A50F3}" srcOrd="0" destOrd="0" presId="urn:microsoft.com/office/officeart/2005/8/layout/orgChart1"/>
    <dgm:cxn modelId="{1ED9513B-81CF-4998-84DE-8403EDBF5743}" srcId="{27A8B7E1-C332-48EB-AED9-00ACD38C7D21}" destId="{A1A8D62C-48E1-4713-985A-7CF7BDF5D54C}" srcOrd="4" destOrd="0" parTransId="{6730A440-8A2E-42BD-B01B-57518A4AA0F2}" sibTransId="{D690B0E7-C187-41C0-8F13-03AA78F04464}"/>
    <dgm:cxn modelId="{FCA16C57-CFF5-4952-916E-059971B34CF8}" type="presOf" srcId="{6E469E7A-6B90-40B5-B073-D7373A238E06}" destId="{D237A747-6E9A-48D1-BE2C-1C1F42376551}" srcOrd="1" destOrd="0" presId="urn:microsoft.com/office/officeart/2005/8/layout/orgChart1"/>
    <dgm:cxn modelId="{9413A47C-63D2-4B35-8694-D64197BCBAB4}" type="presOf" srcId="{35AA0E39-420D-4E00-B6AA-4E4260FF19A9}" destId="{F79B5573-445C-4DA5-8BD7-81BBE4AF85FA}" srcOrd="1" destOrd="0" presId="urn:microsoft.com/office/officeart/2005/8/layout/orgChart1"/>
    <dgm:cxn modelId="{5A4E4F86-0A41-485A-92CA-F36125C6EC8C}" type="presOf" srcId="{6730A440-8A2E-42BD-B01B-57518A4AA0F2}" destId="{08605DA1-6BB6-4837-9BE7-21FD7365D8DD}" srcOrd="0" destOrd="0" presId="urn:microsoft.com/office/officeart/2005/8/layout/orgChart1"/>
    <dgm:cxn modelId="{72EF8F86-7E94-432C-956F-BF7F1E195C0A}" type="presOf" srcId="{27A8B7E1-C332-48EB-AED9-00ACD38C7D21}" destId="{F3AA07AB-5D12-4327-A326-1FF602C0429F}" srcOrd="0" destOrd="0" presId="urn:microsoft.com/office/officeart/2005/8/layout/orgChart1"/>
    <dgm:cxn modelId="{F79AAB93-CEAA-48A7-BA9E-815346BB3FDA}" type="presOf" srcId="{EC864E19-F9E8-4391-A073-EA6F9D2C3454}" destId="{77DC2B3C-3CFB-44B1-8B04-985E8F111F9F}" srcOrd="0" destOrd="0" presId="urn:microsoft.com/office/officeart/2005/8/layout/orgChart1"/>
    <dgm:cxn modelId="{D4025694-7B63-462F-A782-CE7DA47AEE40}" type="presOf" srcId="{A1A8D62C-48E1-4713-985A-7CF7BDF5D54C}" destId="{7F391F4E-853E-4BBE-ABCF-78F9E6410567}" srcOrd="1" destOrd="0" presId="urn:microsoft.com/office/officeart/2005/8/layout/orgChart1"/>
    <dgm:cxn modelId="{8BB1A697-72F6-4661-A7E7-D989030322B6}" type="presOf" srcId="{32FC4DEA-E5F2-4416-A35C-612F8AABAD88}" destId="{489C2410-409D-4A24-9BBF-30FCED1CF9D5}" srcOrd="0" destOrd="0" presId="urn:microsoft.com/office/officeart/2005/8/layout/orgChart1"/>
    <dgm:cxn modelId="{665C1F9B-A05B-4326-B2DF-0B600ABB6D02}" srcId="{27A8B7E1-C332-48EB-AED9-00ACD38C7D21}" destId="{35AA0E39-420D-4E00-B6AA-4E4260FF19A9}" srcOrd="0" destOrd="0" parTransId="{E82BC385-AF28-4BF8-8BCC-D1ECA604E810}" sibTransId="{DA8981B2-0D8C-4C1F-B849-9C4D0E54339A}"/>
    <dgm:cxn modelId="{7C5433A7-ED55-43AA-B367-0F8CA5764B31}" type="presOf" srcId="{E82BC385-AF28-4BF8-8BCC-D1ECA604E810}" destId="{90760C00-00B8-490A-96A0-EDFD272946FC}" srcOrd="0" destOrd="0" presId="urn:microsoft.com/office/officeart/2005/8/layout/orgChart1"/>
    <dgm:cxn modelId="{0725BCB1-04B9-4987-88EF-9498721AD550}" srcId="{27A8B7E1-C332-48EB-AED9-00ACD38C7D21}" destId="{6E469E7A-6B90-40B5-B073-D7373A238E06}" srcOrd="2" destOrd="0" parTransId="{32FC4DEA-E5F2-4416-A35C-612F8AABAD88}" sibTransId="{213258D4-03E1-4149-B8F8-B53B92516B64}"/>
    <dgm:cxn modelId="{41D610BE-FE50-4C96-8CFD-F19070F8061F}" type="presOf" srcId="{6E469E7A-6B90-40B5-B073-D7373A238E06}" destId="{FE2078F3-C2F2-4C00-AA96-627B674F2D0D}" srcOrd="0" destOrd="0" presId="urn:microsoft.com/office/officeart/2005/8/layout/orgChart1"/>
    <dgm:cxn modelId="{8FFA37C4-68F8-480F-A512-C0F3B38261C7}" type="presOf" srcId="{AF6C03E8-FF6D-480D-8148-EE932A4DAFE0}" destId="{A922934B-2664-4E4D-BACC-32D4E0693F86}" srcOrd="1" destOrd="0" presId="urn:microsoft.com/office/officeart/2005/8/layout/orgChart1"/>
    <dgm:cxn modelId="{81F8B9CC-6232-4559-8F39-797BC6CE4010}" type="presOf" srcId="{377F73FF-E952-4DAF-B806-81F291B3934A}" destId="{0FD4C18F-9CDC-44A3-96C6-1C56ED8F041D}" srcOrd="0" destOrd="0" presId="urn:microsoft.com/office/officeart/2005/8/layout/orgChart1"/>
    <dgm:cxn modelId="{A4917BCD-E809-4343-A974-2A04E8D3CDB1}" type="presOf" srcId="{6E10C490-CD76-4FDD-95C0-4A2EF961DFC4}" destId="{718EEFFA-0DB9-4DCD-95D9-4B5010F9F047}" srcOrd="0" destOrd="0" presId="urn:microsoft.com/office/officeart/2005/8/layout/orgChart1"/>
    <dgm:cxn modelId="{EB3EAFD2-20B8-48E7-8D06-0E138E67A601}" type="presOf" srcId="{377F73FF-E952-4DAF-B806-81F291B3934A}" destId="{0F477ADB-048F-4591-B50A-B7E0E488E458}" srcOrd="1" destOrd="0" presId="urn:microsoft.com/office/officeart/2005/8/layout/orgChart1"/>
    <dgm:cxn modelId="{F25F9FD7-3B8B-48DB-9BCC-32097A18BCE9}" type="presOf" srcId="{AF6C03E8-FF6D-480D-8148-EE932A4DAFE0}" destId="{37DC5149-D007-4E35-B103-8671B81D0DA5}" srcOrd="0" destOrd="0" presId="urn:microsoft.com/office/officeart/2005/8/layout/orgChart1"/>
    <dgm:cxn modelId="{0C567BE3-1405-408E-93C5-B4695FDC7004}" srcId="{63C2CF7C-48B3-4A37-BBAA-820DB51FE63C}" destId="{27A8B7E1-C332-48EB-AED9-00ACD38C7D21}" srcOrd="0" destOrd="0" parTransId="{3E9AC72F-F97A-49D7-8F44-4E1D26ED9D3E}" sibTransId="{6CB877C9-C0AA-454B-94A9-607121FEDEFD}"/>
    <dgm:cxn modelId="{BDD74FEA-DDE9-464B-87A7-751242E67F50}" type="presOf" srcId="{A1A8D62C-48E1-4713-985A-7CF7BDF5D54C}" destId="{3A370897-A920-4B93-98B6-5F53317DEDC1}" srcOrd="0" destOrd="0" presId="urn:microsoft.com/office/officeart/2005/8/layout/orgChart1"/>
    <dgm:cxn modelId="{8E9A2AFB-A50B-4EFC-9187-5D6A6E41B1EB}" type="presOf" srcId="{27A8B7E1-C332-48EB-AED9-00ACD38C7D21}" destId="{47010857-0A22-47E6-B7CB-06FFCE3DE060}" srcOrd="1" destOrd="0" presId="urn:microsoft.com/office/officeart/2005/8/layout/orgChart1"/>
    <dgm:cxn modelId="{B2DB7AFF-87DC-40E2-A5DE-FCFC9067A553}" type="presOf" srcId="{35AA0E39-420D-4E00-B6AA-4E4260FF19A9}" destId="{871543B9-A212-4554-B0AD-B7B608400224}" srcOrd="0" destOrd="0" presId="urn:microsoft.com/office/officeart/2005/8/layout/orgChart1"/>
    <dgm:cxn modelId="{94BEDF8F-726F-4055-9DF3-D53E685B2362}" type="presParOf" srcId="{6DFF402C-B2D0-45DA-A013-A981680A50F3}" destId="{4567D40A-ABB7-4B93-BF74-11DF9ABD239C}" srcOrd="0" destOrd="0" presId="urn:microsoft.com/office/officeart/2005/8/layout/orgChart1"/>
    <dgm:cxn modelId="{D449966E-1D7E-46E0-94E6-281CC81A1680}" type="presParOf" srcId="{4567D40A-ABB7-4B93-BF74-11DF9ABD239C}" destId="{C61EA082-8A37-4BF5-9074-DA247F963AD9}" srcOrd="0" destOrd="0" presId="urn:microsoft.com/office/officeart/2005/8/layout/orgChart1"/>
    <dgm:cxn modelId="{603EA1E8-483F-4BDD-9397-4F5B624BAA1E}" type="presParOf" srcId="{C61EA082-8A37-4BF5-9074-DA247F963AD9}" destId="{F3AA07AB-5D12-4327-A326-1FF602C0429F}" srcOrd="0" destOrd="0" presId="urn:microsoft.com/office/officeart/2005/8/layout/orgChart1"/>
    <dgm:cxn modelId="{0259D776-202D-4F32-A31E-4DDC103F4A69}" type="presParOf" srcId="{C61EA082-8A37-4BF5-9074-DA247F963AD9}" destId="{47010857-0A22-47E6-B7CB-06FFCE3DE060}" srcOrd="1" destOrd="0" presId="urn:microsoft.com/office/officeart/2005/8/layout/orgChart1"/>
    <dgm:cxn modelId="{B8A50264-092F-4E1B-A604-9F256A5AF0B9}" type="presParOf" srcId="{4567D40A-ABB7-4B93-BF74-11DF9ABD239C}" destId="{2B588FE7-E926-45C9-BD76-3F78A4183C4D}" srcOrd="1" destOrd="0" presId="urn:microsoft.com/office/officeart/2005/8/layout/orgChart1"/>
    <dgm:cxn modelId="{85343D80-5859-4056-A03A-E2E52750E6C1}" type="presParOf" srcId="{2B588FE7-E926-45C9-BD76-3F78A4183C4D}" destId="{90760C00-00B8-490A-96A0-EDFD272946FC}" srcOrd="0" destOrd="0" presId="urn:microsoft.com/office/officeart/2005/8/layout/orgChart1"/>
    <dgm:cxn modelId="{41C50529-1BF3-4C7D-9D41-C6E3690F5E67}" type="presParOf" srcId="{2B588FE7-E926-45C9-BD76-3F78A4183C4D}" destId="{3C20A5A6-34A2-4954-AD2D-8C04F67576F0}" srcOrd="1" destOrd="0" presId="urn:microsoft.com/office/officeart/2005/8/layout/orgChart1"/>
    <dgm:cxn modelId="{0EF6A028-201D-4B42-8655-C3095A9B17FC}" type="presParOf" srcId="{3C20A5A6-34A2-4954-AD2D-8C04F67576F0}" destId="{047FB214-3F2A-4EE8-8915-4C4B0F557004}" srcOrd="0" destOrd="0" presId="urn:microsoft.com/office/officeart/2005/8/layout/orgChart1"/>
    <dgm:cxn modelId="{54BA87CE-35B5-4D08-AA4F-D6D36134988C}" type="presParOf" srcId="{047FB214-3F2A-4EE8-8915-4C4B0F557004}" destId="{871543B9-A212-4554-B0AD-B7B608400224}" srcOrd="0" destOrd="0" presId="urn:microsoft.com/office/officeart/2005/8/layout/orgChart1"/>
    <dgm:cxn modelId="{03F720D8-6636-472E-A67A-C001744B3519}" type="presParOf" srcId="{047FB214-3F2A-4EE8-8915-4C4B0F557004}" destId="{F79B5573-445C-4DA5-8BD7-81BBE4AF85FA}" srcOrd="1" destOrd="0" presId="urn:microsoft.com/office/officeart/2005/8/layout/orgChart1"/>
    <dgm:cxn modelId="{F310C8F1-598B-4E75-8A3C-014E4A0C5D5E}" type="presParOf" srcId="{3C20A5A6-34A2-4954-AD2D-8C04F67576F0}" destId="{49307FC0-B5C4-4F6D-BEB2-FC3176B50E98}" srcOrd="1" destOrd="0" presId="urn:microsoft.com/office/officeart/2005/8/layout/orgChart1"/>
    <dgm:cxn modelId="{70BA67C1-CD9B-4E76-BCD0-CB1A74209FA3}" type="presParOf" srcId="{3C20A5A6-34A2-4954-AD2D-8C04F67576F0}" destId="{6076F530-9EE1-493C-949A-7353310BC436}" srcOrd="2" destOrd="0" presId="urn:microsoft.com/office/officeart/2005/8/layout/orgChart1"/>
    <dgm:cxn modelId="{4D5A32F6-A93F-4FE5-A1CB-85E13C506696}" type="presParOf" srcId="{2B588FE7-E926-45C9-BD76-3F78A4183C4D}" destId="{718EEFFA-0DB9-4DCD-95D9-4B5010F9F047}" srcOrd="2" destOrd="0" presId="urn:microsoft.com/office/officeart/2005/8/layout/orgChart1"/>
    <dgm:cxn modelId="{4FFD7A28-4AB2-4426-8F5A-745F3C0B6B46}" type="presParOf" srcId="{2B588FE7-E926-45C9-BD76-3F78A4183C4D}" destId="{4562CCAF-E8AF-4541-B697-FAF2BAB68D43}" srcOrd="3" destOrd="0" presId="urn:microsoft.com/office/officeart/2005/8/layout/orgChart1"/>
    <dgm:cxn modelId="{2DFB2BB1-CBBF-4A1A-841D-680096347F24}" type="presParOf" srcId="{4562CCAF-E8AF-4541-B697-FAF2BAB68D43}" destId="{9C144F24-3659-4CAF-95A0-87D24BE77F9D}" srcOrd="0" destOrd="0" presId="urn:microsoft.com/office/officeart/2005/8/layout/orgChart1"/>
    <dgm:cxn modelId="{D8053747-A7F3-4744-B742-F9526B30497C}" type="presParOf" srcId="{9C144F24-3659-4CAF-95A0-87D24BE77F9D}" destId="{0FD4C18F-9CDC-44A3-96C6-1C56ED8F041D}" srcOrd="0" destOrd="0" presId="urn:microsoft.com/office/officeart/2005/8/layout/orgChart1"/>
    <dgm:cxn modelId="{AF489D9D-1179-4DE6-A783-941DA621A777}" type="presParOf" srcId="{9C144F24-3659-4CAF-95A0-87D24BE77F9D}" destId="{0F477ADB-048F-4591-B50A-B7E0E488E458}" srcOrd="1" destOrd="0" presId="urn:microsoft.com/office/officeart/2005/8/layout/orgChart1"/>
    <dgm:cxn modelId="{E6702CAF-8A13-4A9A-B83C-95262977DFE7}" type="presParOf" srcId="{4562CCAF-E8AF-4541-B697-FAF2BAB68D43}" destId="{3303246C-89F3-4473-8487-733A3AA98143}" srcOrd="1" destOrd="0" presId="urn:microsoft.com/office/officeart/2005/8/layout/orgChart1"/>
    <dgm:cxn modelId="{EF04ACA5-EA41-43F7-8E81-CC5DDF3DC07C}" type="presParOf" srcId="{4562CCAF-E8AF-4541-B697-FAF2BAB68D43}" destId="{D8552698-77F3-4B0F-A76C-353BD3090C1D}" srcOrd="2" destOrd="0" presId="urn:microsoft.com/office/officeart/2005/8/layout/orgChart1"/>
    <dgm:cxn modelId="{E1464805-40B2-4DC1-8EA4-4D0AB0F03689}" type="presParOf" srcId="{2B588FE7-E926-45C9-BD76-3F78A4183C4D}" destId="{489C2410-409D-4A24-9BBF-30FCED1CF9D5}" srcOrd="4" destOrd="0" presId="urn:microsoft.com/office/officeart/2005/8/layout/orgChart1"/>
    <dgm:cxn modelId="{7F507279-2C69-47E1-8591-5AC52462AE3A}" type="presParOf" srcId="{2B588FE7-E926-45C9-BD76-3F78A4183C4D}" destId="{73710FAC-411B-4171-9F19-B0C5ED041671}" srcOrd="5" destOrd="0" presId="urn:microsoft.com/office/officeart/2005/8/layout/orgChart1"/>
    <dgm:cxn modelId="{22373172-A56B-4C6A-86C3-0D99F9E6F480}" type="presParOf" srcId="{73710FAC-411B-4171-9F19-B0C5ED041671}" destId="{084C45EB-9FBF-461F-8C0C-F807331CCB02}" srcOrd="0" destOrd="0" presId="urn:microsoft.com/office/officeart/2005/8/layout/orgChart1"/>
    <dgm:cxn modelId="{174E37B1-7E63-4063-AB87-F0BDB7C49B0F}" type="presParOf" srcId="{084C45EB-9FBF-461F-8C0C-F807331CCB02}" destId="{FE2078F3-C2F2-4C00-AA96-627B674F2D0D}" srcOrd="0" destOrd="0" presId="urn:microsoft.com/office/officeart/2005/8/layout/orgChart1"/>
    <dgm:cxn modelId="{436DB3EE-0DDA-4472-B873-A23321523A1C}" type="presParOf" srcId="{084C45EB-9FBF-461F-8C0C-F807331CCB02}" destId="{D237A747-6E9A-48D1-BE2C-1C1F42376551}" srcOrd="1" destOrd="0" presId="urn:microsoft.com/office/officeart/2005/8/layout/orgChart1"/>
    <dgm:cxn modelId="{D2D38E4B-1269-45AA-91C4-6CFC63942BA9}" type="presParOf" srcId="{73710FAC-411B-4171-9F19-B0C5ED041671}" destId="{CD895902-013E-4E35-B285-5F9F72409B93}" srcOrd="1" destOrd="0" presId="urn:microsoft.com/office/officeart/2005/8/layout/orgChart1"/>
    <dgm:cxn modelId="{9A0683C2-E228-4CF7-87D7-F749347CB58A}" type="presParOf" srcId="{73710FAC-411B-4171-9F19-B0C5ED041671}" destId="{1DE5F519-465C-4E7E-89F2-5DDCFE63D013}" srcOrd="2" destOrd="0" presId="urn:microsoft.com/office/officeart/2005/8/layout/orgChart1"/>
    <dgm:cxn modelId="{CD7A5513-AFC6-45FC-AF5A-5F1BA383C586}" type="presParOf" srcId="{2B588FE7-E926-45C9-BD76-3F78A4183C4D}" destId="{61BC6A85-9512-4BC1-B129-494ADEA9C312}" srcOrd="6" destOrd="0" presId="urn:microsoft.com/office/officeart/2005/8/layout/orgChart1"/>
    <dgm:cxn modelId="{F934EEF7-030B-4C12-B5F0-EB5D8BD9F666}" type="presParOf" srcId="{2B588FE7-E926-45C9-BD76-3F78A4183C4D}" destId="{0C33C0E1-AF42-4F42-8116-CD9CB9E1DE32}" srcOrd="7" destOrd="0" presId="urn:microsoft.com/office/officeart/2005/8/layout/orgChart1"/>
    <dgm:cxn modelId="{3758C38E-5FCA-442B-A7E2-E98AC9E3D991}" type="presParOf" srcId="{0C33C0E1-AF42-4F42-8116-CD9CB9E1DE32}" destId="{4BDA9478-3F90-41BD-85CA-8558D3F92FAD}" srcOrd="0" destOrd="0" presId="urn:microsoft.com/office/officeart/2005/8/layout/orgChart1"/>
    <dgm:cxn modelId="{132A0326-CDDD-4EF8-A7D2-5CE3132C7B6A}" type="presParOf" srcId="{4BDA9478-3F90-41BD-85CA-8558D3F92FAD}" destId="{37DC5149-D007-4E35-B103-8671B81D0DA5}" srcOrd="0" destOrd="0" presId="urn:microsoft.com/office/officeart/2005/8/layout/orgChart1"/>
    <dgm:cxn modelId="{A489E840-ED95-4779-AFE4-87B0DA9C21C9}" type="presParOf" srcId="{4BDA9478-3F90-41BD-85CA-8558D3F92FAD}" destId="{A922934B-2664-4E4D-BACC-32D4E0693F86}" srcOrd="1" destOrd="0" presId="urn:microsoft.com/office/officeart/2005/8/layout/orgChart1"/>
    <dgm:cxn modelId="{FA127559-A2A5-4225-81D4-EAD909F0FE69}" type="presParOf" srcId="{0C33C0E1-AF42-4F42-8116-CD9CB9E1DE32}" destId="{CBB38CE0-8840-46F6-9778-15806516A17E}" srcOrd="1" destOrd="0" presId="urn:microsoft.com/office/officeart/2005/8/layout/orgChart1"/>
    <dgm:cxn modelId="{C67CDE2C-6920-48B6-974B-F047129579B4}" type="presParOf" srcId="{0C33C0E1-AF42-4F42-8116-CD9CB9E1DE32}" destId="{6B9671A1-44C4-4786-97E8-B18CCC416FBD}" srcOrd="2" destOrd="0" presId="urn:microsoft.com/office/officeart/2005/8/layout/orgChart1"/>
    <dgm:cxn modelId="{DD07D2C2-917B-41CC-818C-8B59A7966A19}" type="presParOf" srcId="{2B588FE7-E926-45C9-BD76-3F78A4183C4D}" destId="{08605DA1-6BB6-4837-9BE7-21FD7365D8DD}" srcOrd="8" destOrd="0" presId="urn:microsoft.com/office/officeart/2005/8/layout/orgChart1"/>
    <dgm:cxn modelId="{F61C32C6-FF3C-42E5-8D2F-5E5F49F10F2B}" type="presParOf" srcId="{2B588FE7-E926-45C9-BD76-3F78A4183C4D}" destId="{65E12276-468F-4613-96D0-DF3E0C46A0CA}" srcOrd="9" destOrd="0" presId="urn:microsoft.com/office/officeart/2005/8/layout/orgChart1"/>
    <dgm:cxn modelId="{0374C16A-3767-4A04-9CA7-DF40DF5DAE6B}" type="presParOf" srcId="{65E12276-468F-4613-96D0-DF3E0C46A0CA}" destId="{6FC6A540-2BE3-413C-A164-A1823D64AEC2}" srcOrd="0" destOrd="0" presId="urn:microsoft.com/office/officeart/2005/8/layout/orgChart1"/>
    <dgm:cxn modelId="{BE77818B-59A4-4D26-86FF-2F4EE92C7397}" type="presParOf" srcId="{6FC6A540-2BE3-413C-A164-A1823D64AEC2}" destId="{3A370897-A920-4B93-98B6-5F53317DEDC1}" srcOrd="0" destOrd="0" presId="urn:microsoft.com/office/officeart/2005/8/layout/orgChart1"/>
    <dgm:cxn modelId="{375B1A8E-BAA2-449A-922C-94856A2C4097}" type="presParOf" srcId="{6FC6A540-2BE3-413C-A164-A1823D64AEC2}" destId="{7F391F4E-853E-4BBE-ABCF-78F9E6410567}" srcOrd="1" destOrd="0" presId="urn:microsoft.com/office/officeart/2005/8/layout/orgChart1"/>
    <dgm:cxn modelId="{7CAB98B7-D768-4618-9E45-7F27B11EBB88}" type="presParOf" srcId="{65E12276-468F-4613-96D0-DF3E0C46A0CA}" destId="{CB970E6F-A3AD-4AEE-95A0-737A8ACFF1FD}" srcOrd="1" destOrd="0" presId="urn:microsoft.com/office/officeart/2005/8/layout/orgChart1"/>
    <dgm:cxn modelId="{9C1A4DC7-8DBB-4BA8-90AF-C343BDC26F12}" type="presParOf" srcId="{65E12276-468F-4613-96D0-DF3E0C46A0CA}" destId="{A0B5AA89-CF5C-4CE7-B380-FCD86543317D}" srcOrd="2" destOrd="0" presId="urn:microsoft.com/office/officeart/2005/8/layout/orgChart1"/>
    <dgm:cxn modelId="{8B00F9D1-717D-46BC-A052-D0F0F32FA9CE}" type="presParOf" srcId="{2B588FE7-E926-45C9-BD76-3F78A4183C4D}" destId="{77DC2B3C-3CFB-44B1-8B04-985E8F111F9F}" srcOrd="10" destOrd="0" presId="urn:microsoft.com/office/officeart/2005/8/layout/orgChart1"/>
    <dgm:cxn modelId="{7A80C0D8-1E1B-41F7-8090-69E36A0834A2}" type="presParOf" srcId="{2B588FE7-E926-45C9-BD76-3F78A4183C4D}" destId="{6AB2BAE8-7EA5-4411-970A-C5EA187CE822}" srcOrd="11" destOrd="0" presId="urn:microsoft.com/office/officeart/2005/8/layout/orgChart1"/>
    <dgm:cxn modelId="{E8752B6B-FF99-4612-9C7C-3550BD8B7903}" type="presParOf" srcId="{6AB2BAE8-7EA5-4411-970A-C5EA187CE822}" destId="{E395E548-462F-4558-B502-A46A42D3D4B8}" srcOrd="0" destOrd="0" presId="urn:microsoft.com/office/officeart/2005/8/layout/orgChart1"/>
    <dgm:cxn modelId="{1681822B-545A-482C-BB2C-CA8780AB7B5E}" type="presParOf" srcId="{E395E548-462F-4558-B502-A46A42D3D4B8}" destId="{E82B5627-5B84-4115-B922-4C4AA938BBE1}" srcOrd="0" destOrd="0" presId="urn:microsoft.com/office/officeart/2005/8/layout/orgChart1"/>
    <dgm:cxn modelId="{BEE96316-C10E-4D73-9766-4F1FF61A1CDD}" type="presParOf" srcId="{E395E548-462F-4558-B502-A46A42D3D4B8}" destId="{54EF6D53-6330-47BB-AABD-8EA8ABEC1093}" srcOrd="1" destOrd="0" presId="urn:microsoft.com/office/officeart/2005/8/layout/orgChart1"/>
    <dgm:cxn modelId="{CBDF5AC5-7279-499B-A58F-6D154C5B0352}" type="presParOf" srcId="{6AB2BAE8-7EA5-4411-970A-C5EA187CE822}" destId="{997DEB58-29FE-4617-86B5-89D5965DB7C7}" srcOrd="1" destOrd="0" presId="urn:microsoft.com/office/officeart/2005/8/layout/orgChart1"/>
    <dgm:cxn modelId="{6AE4AD2D-DF73-451B-8365-7FDA96740E9A}" type="presParOf" srcId="{6AB2BAE8-7EA5-4411-970A-C5EA187CE822}" destId="{0431B14C-2E8C-435E-BD58-1AAB2B3D2FED}" srcOrd="2" destOrd="0" presId="urn:microsoft.com/office/officeart/2005/8/layout/orgChart1"/>
    <dgm:cxn modelId="{DC5CAF59-36A4-4C18-8511-8F7851CBAB76}" type="presParOf" srcId="{4567D40A-ABB7-4B93-BF74-11DF9ABD239C}" destId="{CE1EB913-B970-45CC-A7E6-D5DE4E8D860A}"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DC2B3C-3CFB-44B1-8B04-985E8F111F9F}">
      <dsp:nvSpPr>
        <dsp:cNvPr id="0" name=""/>
        <dsp:cNvSpPr/>
      </dsp:nvSpPr>
      <dsp:spPr>
        <a:xfrm>
          <a:off x="5520813" y="3350686"/>
          <a:ext cx="4734718" cy="328691"/>
        </a:xfrm>
        <a:custGeom>
          <a:avLst/>
          <a:gdLst/>
          <a:ahLst/>
          <a:cxnLst/>
          <a:rect l="0" t="0" r="0" b="0"/>
          <a:pathLst>
            <a:path>
              <a:moveTo>
                <a:pt x="0" y="0"/>
              </a:moveTo>
              <a:lnTo>
                <a:pt x="0" y="164345"/>
              </a:lnTo>
              <a:lnTo>
                <a:pt x="4734718" y="164345"/>
              </a:lnTo>
              <a:lnTo>
                <a:pt x="4734718" y="328691"/>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8605DA1-6BB6-4837-9BE7-21FD7365D8DD}">
      <dsp:nvSpPr>
        <dsp:cNvPr id="0" name=""/>
        <dsp:cNvSpPr/>
      </dsp:nvSpPr>
      <dsp:spPr>
        <a:xfrm>
          <a:off x="5520813" y="3350686"/>
          <a:ext cx="2840831" cy="328691"/>
        </a:xfrm>
        <a:custGeom>
          <a:avLst/>
          <a:gdLst/>
          <a:ahLst/>
          <a:cxnLst/>
          <a:rect l="0" t="0" r="0" b="0"/>
          <a:pathLst>
            <a:path>
              <a:moveTo>
                <a:pt x="0" y="0"/>
              </a:moveTo>
              <a:lnTo>
                <a:pt x="0" y="164345"/>
              </a:lnTo>
              <a:lnTo>
                <a:pt x="2840831" y="164345"/>
              </a:lnTo>
              <a:lnTo>
                <a:pt x="2840831" y="328691"/>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1BC6A85-9512-4BC1-B129-494ADEA9C312}">
      <dsp:nvSpPr>
        <dsp:cNvPr id="0" name=""/>
        <dsp:cNvSpPr/>
      </dsp:nvSpPr>
      <dsp:spPr>
        <a:xfrm>
          <a:off x="5520813" y="3350686"/>
          <a:ext cx="946943" cy="328691"/>
        </a:xfrm>
        <a:custGeom>
          <a:avLst/>
          <a:gdLst/>
          <a:ahLst/>
          <a:cxnLst/>
          <a:rect l="0" t="0" r="0" b="0"/>
          <a:pathLst>
            <a:path>
              <a:moveTo>
                <a:pt x="0" y="0"/>
              </a:moveTo>
              <a:lnTo>
                <a:pt x="0" y="164345"/>
              </a:lnTo>
              <a:lnTo>
                <a:pt x="946943" y="164345"/>
              </a:lnTo>
              <a:lnTo>
                <a:pt x="946943" y="328691"/>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89C2410-409D-4A24-9BBF-30FCED1CF9D5}">
      <dsp:nvSpPr>
        <dsp:cNvPr id="0" name=""/>
        <dsp:cNvSpPr/>
      </dsp:nvSpPr>
      <dsp:spPr>
        <a:xfrm>
          <a:off x="4573869" y="3350686"/>
          <a:ext cx="946943" cy="328691"/>
        </a:xfrm>
        <a:custGeom>
          <a:avLst/>
          <a:gdLst/>
          <a:ahLst/>
          <a:cxnLst/>
          <a:rect l="0" t="0" r="0" b="0"/>
          <a:pathLst>
            <a:path>
              <a:moveTo>
                <a:pt x="946943" y="0"/>
              </a:moveTo>
              <a:lnTo>
                <a:pt x="946943" y="164345"/>
              </a:lnTo>
              <a:lnTo>
                <a:pt x="0" y="164345"/>
              </a:lnTo>
              <a:lnTo>
                <a:pt x="0" y="328691"/>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18EEFFA-0DB9-4DCD-95D9-4B5010F9F047}">
      <dsp:nvSpPr>
        <dsp:cNvPr id="0" name=""/>
        <dsp:cNvSpPr/>
      </dsp:nvSpPr>
      <dsp:spPr>
        <a:xfrm>
          <a:off x="2679981" y="3350686"/>
          <a:ext cx="2840831" cy="328691"/>
        </a:xfrm>
        <a:custGeom>
          <a:avLst/>
          <a:gdLst/>
          <a:ahLst/>
          <a:cxnLst/>
          <a:rect l="0" t="0" r="0" b="0"/>
          <a:pathLst>
            <a:path>
              <a:moveTo>
                <a:pt x="2840831" y="0"/>
              </a:moveTo>
              <a:lnTo>
                <a:pt x="2840831" y="164345"/>
              </a:lnTo>
              <a:lnTo>
                <a:pt x="0" y="164345"/>
              </a:lnTo>
              <a:lnTo>
                <a:pt x="0" y="328691"/>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0760C00-00B8-490A-96A0-EDFD272946FC}">
      <dsp:nvSpPr>
        <dsp:cNvPr id="0" name=""/>
        <dsp:cNvSpPr/>
      </dsp:nvSpPr>
      <dsp:spPr>
        <a:xfrm>
          <a:off x="786094" y="3350686"/>
          <a:ext cx="4734718" cy="328691"/>
        </a:xfrm>
        <a:custGeom>
          <a:avLst/>
          <a:gdLst/>
          <a:ahLst/>
          <a:cxnLst/>
          <a:rect l="0" t="0" r="0" b="0"/>
          <a:pathLst>
            <a:path>
              <a:moveTo>
                <a:pt x="4734718" y="0"/>
              </a:moveTo>
              <a:lnTo>
                <a:pt x="4734718" y="164345"/>
              </a:lnTo>
              <a:lnTo>
                <a:pt x="0" y="164345"/>
              </a:lnTo>
              <a:lnTo>
                <a:pt x="0" y="328691"/>
              </a:lnTo>
            </a:path>
          </a:pathLst>
        </a:custGeom>
        <a:noFill/>
        <a:ln w="12700" cap="flat" cmpd="sng" algn="ctr">
          <a:solidFill>
            <a:schemeClr val="accent5">
              <a:tint val="9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3AA07AB-5D12-4327-A326-1FF602C0429F}">
      <dsp:nvSpPr>
        <dsp:cNvPr id="0" name=""/>
        <dsp:cNvSpPr/>
      </dsp:nvSpPr>
      <dsp:spPr>
        <a:xfrm>
          <a:off x="4738214" y="2568088"/>
          <a:ext cx="1565196" cy="782598"/>
        </a:xfrm>
        <a:prstGeom prst="rect">
          <a:avLst/>
        </a:prstGeom>
        <a:gradFill rotWithShape="0">
          <a:gsLst>
            <a:gs pos="0">
              <a:schemeClr val="accent5">
                <a:shade val="60000"/>
                <a:hueOff val="0"/>
                <a:satOff val="0"/>
                <a:lumOff val="0"/>
                <a:alphaOff val="0"/>
                <a:satMod val="103000"/>
                <a:lumMod val="102000"/>
                <a:tint val="94000"/>
              </a:schemeClr>
            </a:gs>
            <a:gs pos="50000">
              <a:schemeClr val="accent5">
                <a:shade val="60000"/>
                <a:hueOff val="0"/>
                <a:satOff val="0"/>
                <a:lumOff val="0"/>
                <a:alphaOff val="0"/>
                <a:satMod val="110000"/>
                <a:lumMod val="100000"/>
                <a:shade val="100000"/>
              </a:schemeClr>
            </a:gs>
            <a:gs pos="100000">
              <a:schemeClr val="accent5">
                <a:shade val="6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Quality Accurate CTE Data</a:t>
          </a:r>
        </a:p>
      </dsp:txBody>
      <dsp:txXfrm>
        <a:off x="4738214" y="2568088"/>
        <a:ext cx="1565196" cy="782598"/>
      </dsp:txXfrm>
    </dsp:sp>
    <dsp:sp modelId="{871543B9-A212-4554-B0AD-B7B608400224}">
      <dsp:nvSpPr>
        <dsp:cNvPr id="0" name=""/>
        <dsp:cNvSpPr/>
      </dsp:nvSpPr>
      <dsp:spPr>
        <a:xfrm>
          <a:off x="3495" y="3679378"/>
          <a:ext cx="1565196" cy="782598"/>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PIMS Admin</a:t>
          </a:r>
        </a:p>
      </dsp:txBody>
      <dsp:txXfrm>
        <a:off x="3495" y="3679378"/>
        <a:ext cx="1565196" cy="782598"/>
      </dsp:txXfrm>
    </dsp:sp>
    <dsp:sp modelId="{0FD4C18F-9CDC-44A3-96C6-1C56ED8F041D}">
      <dsp:nvSpPr>
        <dsp:cNvPr id="0" name=""/>
        <dsp:cNvSpPr/>
      </dsp:nvSpPr>
      <dsp:spPr>
        <a:xfrm>
          <a:off x="1897383" y="3679378"/>
          <a:ext cx="1565196" cy="782598"/>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Business Office</a:t>
          </a:r>
        </a:p>
      </dsp:txBody>
      <dsp:txXfrm>
        <a:off x="1897383" y="3679378"/>
        <a:ext cx="1565196" cy="782598"/>
      </dsp:txXfrm>
    </dsp:sp>
    <dsp:sp modelId="{FE2078F3-C2F2-4C00-AA96-627B674F2D0D}">
      <dsp:nvSpPr>
        <dsp:cNvPr id="0" name=""/>
        <dsp:cNvSpPr/>
      </dsp:nvSpPr>
      <dsp:spPr>
        <a:xfrm>
          <a:off x="3791271" y="3679378"/>
          <a:ext cx="1565196" cy="782598"/>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Admin Team</a:t>
          </a:r>
        </a:p>
      </dsp:txBody>
      <dsp:txXfrm>
        <a:off x="3791271" y="3679378"/>
        <a:ext cx="1565196" cy="782598"/>
      </dsp:txXfrm>
    </dsp:sp>
    <dsp:sp modelId="{37DC5149-D007-4E35-B103-8671B81D0DA5}">
      <dsp:nvSpPr>
        <dsp:cNvPr id="0" name=""/>
        <dsp:cNvSpPr/>
      </dsp:nvSpPr>
      <dsp:spPr>
        <a:xfrm>
          <a:off x="5685158" y="3679378"/>
          <a:ext cx="1565196" cy="782598"/>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Program Directors</a:t>
          </a:r>
        </a:p>
      </dsp:txBody>
      <dsp:txXfrm>
        <a:off x="5685158" y="3679378"/>
        <a:ext cx="1565196" cy="782598"/>
      </dsp:txXfrm>
    </dsp:sp>
    <dsp:sp modelId="{3A370897-A920-4B93-98B6-5F53317DEDC1}">
      <dsp:nvSpPr>
        <dsp:cNvPr id="0" name=""/>
        <dsp:cNvSpPr/>
      </dsp:nvSpPr>
      <dsp:spPr>
        <a:xfrm>
          <a:off x="7579046" y="3679378"/>
          <a:ext cx="1565196" cy="782598"/>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CTE Teachers</a:t>
          </a:r>
        </a:p>
      </dsp:txBody>
      <dsp:txXfrm>
        <a:off x="7579046" y="3679378"/>
        <a:ext cx="1565196" cy="782598"/>
      </dsp:txXfrm>
    </dsp:sp>
    <dsp:sp modelId="{E82B5627-5B84-4115-B922-4C4AA938BBE1}">
      <dsp:nvSpPr>
        <dsp:cNvPr id="0" name=""/>
        <dsp:cNvSpPr/>
      </dsp:nvSpPr>
      <dsp:spPr>
        <a:xfrm>
          <a:off x="9472933" y="3679378"/>
          <a:ext cx="1565196" cy="782598"/>
        </a:xfrm>
        <a:prstGeom prst="rect">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Counselors</a:t>
          </a:r>
        </a:p>
      </dsp:txBody>
      <dsp:txXfrm>
        <a:off x="9472933" y="3679378"/>
        <a:ext cx="1565196" cy="78259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5" tIns="46587" rIns="93175" bIns="46587"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5"/>
          </a:xfrm>
          <a:prstGeom prst="rect">
            <a:avLst/>
          </a:prstGeom>
        </p:spPr>
        <p:txBody>
          <a:bodyPr vert="horz" lIns="93175" tIns="46587" rIns="93175" bIns="46587" rtlCol="0"/>
          <a:lstStyle>
            <a:lvl1pPr algn="r">
              <a:defRPr sz="1200"/>
            </a:lvl1pPr>
          </a:lstStyle>
          <a:p>
            <a:fld id="{4BD94993-336E-4449-87F7-E5B567E39011}" type="datetimeFigureOut">
              <a:rPr lang="en-US" smtClean="0"/>
              <a:t>5/7/2026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5" tIns="46587" rIns="93175" bIns="46587" rtlCol="0" anchor="ctr"/>
          <a:lstStyle/>
          <a:p>
            <a:endParaRPr lang="en-US" dirty="0"/>
          </a:p>
        </p:txBody>
      </p:sp>
      <p:sp>
        <p:nvSpPr>
          <p:cNvPr id="5" name="Notes Placeholder 4"/>
          <p:cNvSpPr>
            <a:spLocks noGrp="1"/>
          </p:cNvSpPr>
          <p:nvPr>
            <p:ph type="body" sz="quarter" idx="3"/>
          </p:nvPr>
        </p:nvSpPr>
        <p:spPr>
          <a:xfrm>
            <a:off x="701040" y="4473892"/>
            <a:ext cx="5608320" cy="3660459"/>
          </a:xfrm>
          <a:prstGeom prst="rect">
            <a:avLst/>
          </a:prstGeom>
        </p:spPr>
        <p:txBody>
          <a:bodyPr vert="horz" lIns="93175" tIns="46587" rIns="93175"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4"/>
          </a:xfrm>
          <a:prstGeom prst="rect">
            <a:avLst/>
          </a:prstGeom>
        </p:spPr>
        <p:txBody>
          <a:bodyPr vert="horz" lIns="93175" tIns="46587" rIns="93175" bIns="4658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4"/>
          </a:xfrm>
          <a:prstGeom prst="rect">
            <a:avLst/>
          </a:prstGeom>
        </p:spPr>
        <p:txBody>
          <a:bodyPr vert="horz" lIns="93175" tIns="46587" rIns="93175" bIns="46587" rtlCol="0" anchor="b"/>
          <a:lstStyle>
            <a:lvl1pPr algn="r">
              <a:defRPr sz="1200"/>
            </a:lvl1pPr>
          </a:lstStyle>
          <a:p>
            <a:fld id="{5B012C48-CBE3-4456-858D-2A38C9D9ED43}" type="slidenum">
              <a:rPr lang="en-US" smtClean="0"/>
              <a:t>‹#›</a:t>
            </a:fld>
            <a:endParaRPr lang="en-US" dirty="0"/>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3" Type="http://schemas.openxmlformats.org/officeDocument/2006/relationships/hyperlink" Target="mailto:RA-EDACSSubmission@pa.gov" TargetMode="External"/><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mailto:ra-catsdata@pa.gov" TargetMode="External"/><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defTabSz="904524">
              <a:defRPr/>
            </a:pPr>
            <a:r>
              <a:rPr lang="en-US" dirty="0">
                <a:latin typeface="Arial" panose="020B0604020202020204" pitchFamily="34" charset="0"/>
                <a:ea typeface="Calibri" panose="020F0502020204030204" pitchFamily="34" charset="0"/>
                <a:cs typeface="Arial" panose="020B0604020202020204" pitchFamily="34" charset="0"/>
              </a:rPr>
              <a:t>Hello! My name is Stacey McCreary, and I am with the Pennsylvania Department of Education’s Data Quality Office.  Welcome to our session, Adult Affidavit CTE Collection. Please note during this presentation the terms Adult Career and Technical Education, Adult Affidavit Program, the acronym AAP for Adult Affidavit Program and Adult CTE are used interchangeably.  </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dirty="0"/>
          </a:p>
        </p:txBody>
      </p:sp>
    </p:spTree>
    <p:extLst>
      <p:ext uri="{BB962C8B-B14F-4D97-AF65-F5344CB8AC3E}">
        <p14:creationId xmlns:p14="http://schemas.microsoft.com/office/powerpoint/2010/main" val="864346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dirty="0">
                <a:latin typeface="+mn-lt"/>
              </a:rPr>
              <a:t>Do not report students enrolled in programs that are -</a:t>
            </a:r>
          </a:p>
          <a:p>
            <a:pPr lvl="1"/>
            <a:r>
              <a:rPr lang="en-US" sz="1200" dirty="0">
                <a:latin typeface="+mn-lt"/>
              </a:rPr>
              <a:t>Enrichment/hobby-type programs; </a:t>
            </a:r>
          </a:p>
          <a:p>
            <a:pPr lvl="1"/>
            <a:r>
              <a:rPr lang="en-US" sz="1200" dirty="0">
                <a:latin typeface="+mn-lt"/>
              </a:rPr>
              <a:t>GED-like programs;</a:t>
            </a:r>
          </a:p>
          <a:p>
            <a:pPr lvl="1"/>
            <a:r>
              <a:rPr lang="en-US" sz="1200" dirty="0">
                <a:latin typeface="+mn-lt"/>
              </a:rPr>
              <a:t>State-funded Customized Job Training Programs (CJT); </a:t>
            </a:r>
          </a:p>
          <a:p>
            <a:pPr lvl="1"/>
            <a:r>
              <a:rPr lang="en-US" sz="1200" dirty="0">
                <a:latin typeface="+mn-lt"/>
              </a:rPr>
              <a:t>Programs funded 100% with federal monies;</a:t>
            </a:r>
          </a:p>
          <a:p>
            <a:pPr lvl="1"/>
            <a:r>
              <a:rPr lang="en-US" sz="1200" dirty="0">
                <a:latin typeface="+mn-lt"/>
              </a:rPr>
              <a:t>100% employer-funded programs; or </a:t>
            </a:r>
          </a:p>
          <a:p>
            <a:pPr lvl="1"/>
            <a:r>
              <a:rPr lang="en-US" sz="1200" dirty="0">
                <a:latin typeface="+mn-lt"/>
              </a:rPr>
              <a:t>Any program not open to the public. </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10</a:t>
            </a:fld>
            <a:endParaRPr lang="en-US" dirty="0"/>
          </a:p>
        </p:txBody>
      </p:sp>
    </p:spTree>
    <p:extLst>
      <p:ext uri="{BB962C8B-B14F-4D97-AF65-F5344CB8AC3E}">
        <p14:creationId xmlns:p14="http://schemas.microsoft.com/office/powerpoint/2010/main" val="1314777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defTabSz="904524">
              <a:defRPr/>
            </a:pPr>
            <a:r>
              <a:rPr lang="en-US" dirty="0"/>
              <a:t>Let’s do a deep dive on the Student/Student Snapshot Template.</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11</a:t>
            </a:fld>
            <a:endParaRPr lang="en-US" dirty="0"/>
          </a:p>
        </p:txBody>
      </p:sp>
    </p:spTree>
    <p:extLst>
      <p:ext uri="{BB962C8B-B14F-4D97-AF65-F5344CB8AC3E}">
        <p14:creationId xmlns:p14="http://schemas.microsoft.com/office/powerpoint/2010/main" val="3053621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Submitting AUN, field 1,  is the 9-digit AUN or Administrative Unit Number assigned to your LEA by PDE.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School Number, field 2, would be the PDE-assigned code used to identify your specific school location.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School year date, field 3, will have a default value of 2026-06-30.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PASecureID, Field 4, is the unique 10-digit PASecureID that every student has.  Adult students must have a PASecureID.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Grade, Field 10, would be a 3-digit code to identify the student’s grade level. Adult Affidavit Program Students are recorded as AAP in this field.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Birth Date of the student, field 14, would be entered in the same way as field 3, 4-digit year, 2-digit month and 2-digit day.</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Gender of student, field 15, would have 1 of 2 valid values – M or F.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3411">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defTabSz="904524" eaLnBrk="0" fontAlgn="base" hangingPunct="0">
              <a:lnSpc>
                <a:spcPct val="115000"/>
              </a:lnSpc>
              <a:buFont typeface="Calibri" panose="020F0502020204030204" pitchFamily="34" charset="0"/>
              <a:buChar char="-"/>
              <a:defRPr/>
            </a:pPr>
            <a:r>
              <a:rPr lang="en-US" dirty="0">
                <a:latin typeface="Calibri" panose="020F0502020204030204" pitchFamily="34" charset="0"/>
                <a:ea typeface="Calibri" panose="020F0502020204030204" pitchFamily="34" charset="0"/>
                <a:cs typeface="Calibri" panose="020F0502020204030204" pitchFamily="34" charset="0"/>
              </a:rPr>
              <a:t>Race / Ethnicity, Field 27, the valid values are listed in the Sample/Valid Values Column.   There are 7 selections.  If a student identifies him or herself as Hispanic, use Value 4.  Use remaining 6 codes as appropriate for non-Hispanic students. </a:t>
            </a:r>
            <a:r>
              <a:rPr lang="en-US" dirty="0">
                <a:latin typeface="Arial" panose="020B0604020202020204" pitchFamily="34" charset="0"/>
                <a:ea typeface="Calibri" panose="020F0502020204030204" pitchFamily="34" charset="0"/>
                <a:cs typeface="Arial" panose="020B0604020202020204" pitchFamily="34" charset="0"/>
              </a:rPr>
              <a:t>More information about race/ethnicity can be found in the PIMS Manual Volume 1 page 14.</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3411">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The name and address fields constitute 9 fields in the Student Template.  These numbers are listed on the slide.  They are self-explanatory.</a:t>
            </a: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It is very important and necessary to have the name and address information submitted in PIMS.  We need it for the annual CTE Adult Student follow-up survey communication effort to capture placement information for federally-required Perkins Performance Indicators. </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12</a:t>
            </a:fld>
            <a:endParaRPr lang="en-US" dirty="0"/>
          </a:p>
        </p:txBody>
      </p:sp>
    </p:spTree>
    <p:extLst>
      <p:ext uri="{BB962C8B-B14F-4D97-AF65-F5344CB8AC3E}">
        <p14:creationId xmlns:p14="http://schemas.microsoft.com/office/powerpoint/2010/main" val="10132312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Field #117, District of Residence AUN, should be coded as 9 9’s for all Adult students.</a:t>
            </a:r>
          </a:p>
          <a:p>
            <a:endParaRPr lang="en-US" dirty="0"/>
          </a:p>
          <a:p>
            <a:r>
              <a:rPr lang="en-US" dirty="0"/>
              <a:t>Field #189, Funding District AUN, should be coded with the AUN of the school district where the CTE AAP education entity (high school, IU or CTC) is geographically located.  Note this must be a school district AUN.</a:t>
            </a:r>
          </a:p>
          <a:p>
            <a:endParaRPr lang="en-US" dirty="0"/>
          </a:p>
          <a:p>
            <a:r>
              <a:rPr lang="en-US" dirty="0"/>
              <a:t>Field #190, CTE Indicator, is for Secondary students only.  However, for Adult students – If you are school district, leave this field blank for AAP students.  If you are a CTC, code as N for AAP students.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13</a:t>
            </a:fld>
            <a:endParaRPr lang="en-US" dirty="0"/>
          </a:p>
        </p:txBody>
      </p:sp>
    </p:spTree>
    <p:extLst>
      <p:ext uri="{BB962C8B-B14F-4D97-AF65-F5344CB8AC3E}">
        <p14:creationId xmlns:p14="http://schemas.microsoft.com/office/powerpoint/2010/main" val="19553525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These slides show which fields in the Student Template relates to federally mandated Perkins Special Population Sub-Group Identification.  There are ten fields. These fields are required and your LEA should be collecting this information at enrollment.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Special Education, field 38, For AAP students, N is the only valid value for this field.  Adult students do not have IEPs, but </a:t>
            </a:r>
            <a:r>
              <a:rPr lang="en-US" dirty="0"/>
              <a:t>the student may qualify as an individual with any disability (as defined in section 3 of the Americans with Disabilities Act of 1990 (ADA)). This would be recorded under the 504 Plan Field 70.</a:t>
            </a:r>
          </a:p>
          <a:p>
            <a:pPr marL="335398" indent="-335398">
              <a:lnSpc>
                <a:spcPct val="115000"/>
              </a:lnSpc>
              <a:buFont typeface="Calibri" panose="020F050202020403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EL Status, Field # 41, English Learner Status.  For Adult Students, it is the “01” code that we use to identify the students for the CTE EL subgroup statistics needed for Perkins reporting.  Students coded with the “01” are considered “current EL students.”   Please note under Business Rules that ADULT CTE students would be coded as “01” if the ADULT CTE student has limited ability in English language, native language is other than English or lives in a household where English is not the primary language.  Otherwise, code ADULT CTE students as “99” never EL.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marR="0" lvl="0" indent="-335398" algn="l" defTabSz="914400" rtl="0" eaLnBrk="1" fontAlgn="auto" latinLnBrk="0" hangingPunct="1">
              <a:lnSpc>
                <a:spcPct val="115000"/>
              </a:lnSpc>
              <a:spcBef>
                <a:spcPts val="0"/>
              </a:spcBef>
              <a:spcAft>
                <a:spcPts val="0"/>
              </a:spcAft>
              <a:buClrTx/>
              <a:buSzTx/>
              <a:buFont typeface="Calibri" panose="020F0502020204030204" pitchFamily="34" charset="0"/>
              <a:buChar char="-"/>
              <a:tabLst/>
              <a:defRPr/>
            </a:pPr>
            <a:r>
              <a:rPr lang="en-US" dirty="0">
                <a:latin typeface="Calibri" panose="020F0502020204030204" pitchFamily="34" charset="0"/>
                <a:ea typeface="Calibri" panose="020F0502020204030204" pitchFamily="34" charset="0"/>
                <a:cs typeface="Calibri" panose="020F0502020204030204" pitchFamily="34" charset="0"/>
              </a:rPr>
              <a:t>504 Plan, field 70, </a:t>
            </a:r>
            <a:r>
              <a:rPr lang="en-US" dirty="0"/>
              <a:t>Yes or No indication of whether the student qualifies as an individual with any disability (as defined in section 3 of the Americans with Disabilities Act of 1990 (ADA)). Under section 3(2) of the ADA, the term “disability” means, with respect to an individual: • A physical or mental impairment that substantially limits one or more of the major life activities of such individual • A record of such an impairment, or • Being regarded as having such impairment. </a:t>
            </a:r>
          </a:p>
          <a:p>
            <a:pPr marL="0" marR="0" lvl="0" indent="0" algn="l" defTabSz="914400" rtl="0" eaLnBrk="1" fontAlgn="auto" latinLnBrk="0" hangingPunct="1">
              <a:lnSpc>
                <a:spcPct val="115000"/>
              </a:lnSpc>
              <a:spcBef>
                <a:spcPts val="0"/>
              </a:spcBef>
              <a:spcAft>
                <a:spcPts val="0"/>
              </a:spcAft>
              <a:buClrTx/>
              <a:buSzTx/>
              <a:buFont typeface="Calibri" panose="020F0502020204030204" pitchFamily="34" charset="0"/>
              <a:buNone/>
              <a:tabLst/>
              <a:defRPr/>
            </a:pPr>
            <a:endParaRPr lang="en-US" dirty="0">
              <a:latin typeface="Calibri" panose="020F0502020204030204" pitchFamily="34" charset="0"/>
              <a:ea typeface="Calibri" panose="020F0502020204030204" pitchFamily="34" charset="0"/>
              <a:cs typeface="Calibri" panose="020F0502020204030204" pitchFamily="34"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Economic Disadvantaged Status Code, field 88, the valid values are Y and N.  Please note the business rules for further instructions. To calculate statistics for the “economically disadvantaged” sub-group for Perkins we zero in on the students coded as “Yes”.   You may use the most reliable data available for this data element. Other suggested data sources are listed in the data element definition.  ADULT CTE students in receipt of a Pell grant, or comparable state need-based financial assistance, this field should be populated with “Y”.</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3411">
              <a:lnSpc>
                <a:spcPct val="115000"/>
              </a:lnSpc>
            </a:pPr>
            <a:r>
              <a:rPr lang="en-US" b="1"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Student is a Single Parent, Field # 120, use this field to identify students who are single parents according to the definition provided OR unmarried or legally separated female students who are pregnant.  The valid value is Y or N.</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b="1"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Out of Workforce Individual (Displaced Homemaker), Field # 166.  This field is primarily more applicable for use within the adult CTE collection. Please note the business rules for further instructions. The valid value is Y or N.</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14</a:t>
            </a:fld>
            <a:endParaRPr lang="en-US" dirty="0"/>
          </a:p>
        </p:txBody>
      </p:sp>
    </p:spTree>
    <p:extLst>
      <p:ext uri="{BB962C8B-B14F-4D97-AF65-F5344CB8AC3E}">
        <p14:creationId xmlns:p14="http://schemas.microsoft.com/office/powerpoint/2010/main" val="27915125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indent="0">
              <a:lnSpc>
                <a:spcPct val="115000"/>
              </a:lnSpc>
              <a:buFont typeface="Calibri" panose="020F0502020204030204" pitchFamily="34" charset="0"/>
              <a:buNone/>
            </a:pPr>
            <a:r>
              <a:rPr lang="en-US" sz="1200" dirty="0">
                <a:latin typeface="+mn-lt"/>
                <a:ea typeface="Calibri" panose="020F0502020204030204" pitchFamily="34" charset="0"/>
                <a:cs typeface="Calibri" panose="020F0502020204030204" pitchFamily="34" charset="0"/>
              </a:rPr>
              <a:t>Special Population Identification continued.</a:t>
            </a:r>
          </a:p>
          <a:p>
            <a:pPr marL="335398" indent="-335398" defTabSz="894394">
              <a:lnSpc>
                <a:spcPct val="115000"/>
              </a:lnSpc>
              <a:buFont typeface="Calibri" panose="020F0502020204030204" pitchFamily="34" charset="0"/>
              <a:buChar char="-"/>
            </a:pPr>
            <a:r>
              <a:rPr lang="en-US" sz="1200" dirty="0">
                <a:latin typeface="+mn-lt"/>
                <a:ea typeface="Calibri" panose="020F0502020204030204" pitchFamily="34" charset="0"/>
                <a:cs typeface="Arial" panose="020B0604020202020204" pitchFamily="34" charset="0"/>
              </a:rPr>
              <a:t>Homeless Student, Field #111. This field is used to identify </a:t>
            </a:r>
            <a:r>
              <a:rPr lang="en-US" sz="1200" dirty="0">
                <a:solidFill>
                  <a:srgbClr val="000000"/>
                </a:solidFill>
                <a:latin typeface="+mn-lt"/>
                <a:cs typeface="Arial" panose="020B0604020202020204" pitchFamily="34" charset="0"/>
              </a:rPr>
              <a:t>Homeless individuals described in section 725 of the McKinney-Vento Homeless Assistance Act (42 U.S.C. 11434a) Section 725 of the McKinney-Vento Act, as amended by the ESSA. </a:t>
            </a:r>
            <a:r>
              <a:rPr lang="en-US" sz="1200" dirty="0">
                <a:latin typeface="+mn-lt"/>
                <a:ea typeface="Calibri" panose="020F0502020204030204" pitchFamily="34" charset="0"/>
                <a:cs typeface="Arial" panose="020B0604020202020204" pitchFamily="34" charset="0"/>
              </a:rPr>
              <a:t>Please note the business rules for further instructions. This field must not be blank. The valid value is Y or N.</a:t>
            </a:r>
          </a:p>
          <a:p>
            <a:pPr marL="335398" indent="-335398" defTabSz="894394">
              <a:lnSpc>
                <a:spcPct val="115000"/>
              </a:lnSpc>
              <a:buFont typeface="Calibri" panose="020F0502020204030204" pitchFamily="34" charset="0"/>
              <a:buChar char="-"/>
            </a:pPr>
            <a:endParaRPr lang="en-US" sz="1200" dirty="0">
              <a:latin typeface="+mn-lt"/>
              <a:ea typeface="Calibri" panose="020F0502020204030204" pitchFamily="34" charset="0"/>
              <a:cs typeface="Arial" panose="020B0604020202020204" pitchFamily="34" charset="0"/>
            </a:endParaRPr>
          </a:p>
          <a:p>
            <a:pPr marL="335398" indent="-335398" defTabSz="894394">
              <a:lnSpc>
                <a:spcPct val="115000"/>
              </a:lnSpc>
              <a:buFont typeface="Calibri" panose="020F0502020204030204" pitchFamily="34" charset="0"/>
              <a:buChar char="-"/>
            </a:pPr>
            <a:r>
              <a:rPr lang="en-US" sz="1200" dirty="0">
                <a:latin typeface="+mn-lt"/>
                <a:ea typeface="Calibri" panose="020F0502020204030204" pitchFamily="34" charset="0"/>
                <a:cs typeface="Arial" panose="020B0604020202020204" pitchFamily="34" charset="0"/>
              </a:rPr>
              <a:t>Migrant Student, Field #112. This field is used to identify a </a:t>
            </a:r>
            <a:r>
              <a:rPr lang="en-US" sz="1200" dirty="0">
                <a:solidFill>
                  <a:srgbClr val="000000"/>
                </a:solidFill>
                <a:latin typeface="+mn-lt"/>
                <a:cs typeface="Arial" panose="020B0604020202020204" pitchFamily="34" charset="0"/>
              </a:rPr>
              <a:t>Migrant student. Migrant student is defined as a student who is a migrant worker or whose parent or spouse is a migrant worker. </a:t>
            </a:r>
            <a:r>
              <a:rPr lang="en-US" sz="1200" dirty="0">
                <a:latin typeface="+mn-lt"/>
                <a:ea typeface="Calibri" panose="020F0502020204030204" pitchFamily="34" charset="0"/>
                <a:cs typeface="Arial" panose="020B0604020202020204" pitchFamily="34" charset="0"/>
              </a:rPr>
              <a:t>Please note the business rules for further instructions. This field must not be blank. The valid value is Y or N.</a:t>
            </a:r>
          </a:p>
          <a:p>
            <a:pPr marL="335398" indent="-335398" defTabSz="894394">
              <a:lnSpc>
                <a:spcPct val="115000"/>
              </a:lnSpc>
              <a:buFont typeface="Calibri" panose="020F0502020204030204" pitchFamily="34" charset="0"/>
              <a:buChar char="-"/>
            </a:pPr>
            <a:endParaRPr lang="en-US" sz="1200" dirty="0">
              <a:solidFill>
                <a:srgbClr val="000000"/>
              </a:solidFill>
              <a:latin typeface="+mn-lt"/>
              <a:cs typeface="Arial" panose="020B0604020202020204" pitchFamily="34" charset="0"/>
            </a:endParaRPr>
          </a:p>
          <a:p>
            <a:pPr marL="335398" indent="-335398" defTabSz="894394">
              <a:lnSpc>
                <a:spcPct val="115000"/>
              </a:lnSpc>
              <a:buFont typeface="Calibri" panose="020F0502020204030204" pitchFamily="34" charset="0"/>
              <a:buChar char="-"/>
              <a:defRPr/>
            </a:pPr>
            <a:r>
              <a:rPr lang="en-US" sz="1200" dirty="0">
                <a:solidFill>
                  <a:srgbClr val="000000"/>
                </a:solidFill>
                <a:latin typeface="+mn-lt"/>
                <a:cs typeface="Arial" panose="020B0604020202020204" pitchFamily="34" charset="0"/>
              </a:rPr>
              <a:t>Military Family, Field # 207. Indicate whether the student, student’s spouse or student’s parent/guardian is an active service member of a branch of the United States Armed Forces (Army, Navy, Air Force, Marine Corps, Space Force, and Coast Guard) including full-time National Guard. This field must not be blank. </a:t>
            </a:r>
            <a:r>
              <a:rPr lang="en-US" sz="1200" dirty="0">
                <a:latin typeface="+mn-lt"/>
                <a:ea typeface="Calibri" panose="020F0502020204030204" pitchFamily="34" charset="0"/>
                <a:cs typeface="Arial" panose="020B0604020202020204" pitchFamily="34" charset="0"/>
              </a:rPr>
              <a:t>The valid value is Y or N.</a:t>
            </a:r>
            <a:endParaRPr lang="en-US" sz="1200" dirty="0">
              <a:solidFill>
                <a:srgbClr val="000000"/>
              </a:solidFill>
              <a:latin typeface="+mn-lt"/>
              <a:cs typeface="Arial" panose="020B0604020202020204" pitchFamily="34" charset="0"/>
            </a:endParaRPr>
          </a:p>
          <a:p>
            <a:pPr marL="335398" indent="-335398" defTabSz="894394">
              <a:lnSpc>
                <a:spcPct val="115000"/>
              </a:lnSpc>
              <a:buFont typeface="Calibri" panose="020F0502020204030204" pitchFamily="34" charset="0"/>
              <a:buChar char="-"/>
            </a:pPr>
            <a:endParaRPr lang="en-US" sz="1200" dirty="0">
              <a:solidFill>
                <a:srgbClr val="000000"/>
              </a:solidFill>
              <a:latin typeface="+mn-lt"/>
              <a:cs typeface="Arial" panose="020B0604020202020204" pitchFamily="34" charset="0"/>
            </a:endParaRPr>
          </a:p>
          <a:p>
            <a:pPr marL="335398" indent="-335398" defTabSz="894394">
              <a:lnSpc>
                <a:spcPct val="115000"/>
              </a:lnSpc>
              <a:buFont typeface="Calibri" panose="020F0502020204030204" pitchFamily="34" charset="0"/>
              <a:buChar char="-"/>
            </a:pPr>
            <a:r>
              <a:rPr lang="en-US" sz="1200" dirty="0">
                <a:solidFill>
                  <a:srgbClr val="000000"/>
                </a:solidFill>
                <a:latin typeface="+mn-lt"/>
                <a:cs typeface="Arial" panose="020B0604020202020204" pitchFamily="34" charset="0"/>
              </a:rPr>
              <a:t>Foster Student, Field #209. </a:t>
            </a:r>
            <a:r>
              <a:rPr lang="en-US" sz="1200" dirty="0">
                <a:latin typeface="+mn-lt"/>
                <a:ea typeface="Calibri" panose="020F0502020204030204" pitchFamily="34" charset="0"/>
                <a:cs typeface="Arial" panose="020B0604020202020204" pitchFamily="34" charset="0"/>
              </a:rPr>
              <a:t>This field is used to identify a</a:t>
            </a:r>
            <a:r>
              <a:rPr lang="en-US" sz="1200" dirty="0">
                <a:solidFill>
                  <a:srgbClr val="000000"/>
                </a:solidFill>
                <a:latin typeface="+mn-lt"/>
                <a:cs typeface="Arial" panose="020B0604020202020204" pitchFamily="34" charset="0"/>
              </a:rPr>
              <a:t>n AAP student who is in or has aged out of Foster Care. </a:t>
            </a:r>
            <a:r>
              <a:rPr lang="en-US" sz="1200" dirty="0">
                <a:latin typeface="+mn-lt"/>
                <a:ea typeface="Calibri" panose="020F0502020204030204" pitchFamily="34" charset="0"/>
                <a:cs typeface="Arial" panose="020B0604020202020204" pitchFamily="34" charset="0"/>
              </a:rPr>
              <a:t>This field must not be blank. The valid value is Y or N.</a:t>
            </a:r>
          </a:p>
          <a:p>
            <a:pPr marL="335398" indent="-335398" defTabSz="894394">
              <a:lnSpc>
                <a:spcPct val="115000"/>
              </a:lnSpc>
              <a:buFont typeface="Calibri" panose="020F0502020204030204" pitchFamily="34" charset="0"/>
              <a:buChar char="-"/>
            </a:pPr>
            <a:endParaRPr lang="en-US" sz="1200" dirty="0">
              <a:latin typeface="+mn-lt"/>
              <a:ea typeface="Calibri" panose="020F0502020204030204" pitchFamily="34" charset="0"/>
              <a:cs typeface="Arial" panose="020B0604020202020204" pitchFamily="34" charset="0"/>
            </a:endParaRPr>
          </a:p>
          <a:p>
            <a:pPr marL="335398" indent="-335398" defTabSz="894394">
              <a:lnSpc>
                <a:spcPct val="115000"/>
              </a:lnSpc>
              <a:buFont typeface="Calibri" panose="020F0502020204030204" pitchFamily="34" charset="0"/>
              <a:buChar char="-"/>
            </a:pPr>
            <a:r>
              <a:rPr lang="en-US" sz="1200" dirty="0">
                <a:latin typeface="+mn-lt"/>
                <a:ea typeface="Calibri" panose="020F0502020204030204" pitchFamily="34" charset="0"/>
                <a:cs typeface="Arial" panose="020B0604020202020204" pitchFamily="34" charset="0"/>
              </a:rPr>
              <a:t>As a reminder, these fields are required as well as part of the Perkins Special Population Sub-Group Identification.</a:t>
            </a:r>
          </a:p>
          <a:p>
            <a:pPr marL="335398" indent="-335398" defTabSz="894394">
              <a:lnSpc>
                <a:spcPct val="115000"/>
              </a:lnSpc>
              <a:buFont typeface="Calibri" panose="020F0502020204030204" pitchFamily="34" charset="0"/>
              <a:buChar char="-"/>
            </a:pPr>
            <a:endParaRPr lang="en-US" dirty="0">
              <a:solidFill>
                <a:srgbClr val="000000"/>
              </a:solidFill>
              <a:latin typeface="Arial" panose="020B0604020202020204" pitchFamily="34" charset="0"/>
            </a:endParaRPr>
          </a:p>
          <a:p>
            <a:pPr marL="335398" indent="-335398" defTabSz="894394">
              <a:lnSpc>
                <a:spcPct val="115000"/>
              </a:lnSpc>
              <a:buFont typeface="Calibri" panose="020F0502020204030204" pitchFamily="34" charset="0"/>
              <a:buChar char="-"/>
            </a:pPr>
            <a:endParaRPr lang="en-US" dirty="0">
              <a:solidFill>
                <a:srgbClr val="000000"/>
              </a:solidFill>
              <a:latin typeface="Arial" panose="020B0604020202020204" pitchFamily="34" charset="0"/>
            </a:endParaRPr>
          </a:p>
          <a:p>
            <a:pPr marL="335398" indent="-335398" defTabSz="894394">
              <a:lnSpc>
                <a:spcPct val="115000"/>
              </a:lnSpc>
              <a:buFont typeface="Calibri" panose="020F050202020403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marL="335398" indent="-335398" defTabSz="894394">
              <a:lnSpc>
                <a:spcPct val="115000"/>
              </a:lnSpc>
              <a:buFont typeface="Calibri" panose="020F0502020204030204" pitchFamily="34" charset="0"/>
              <a:buChar char="-"/>
            </a:pPr>
            <a:endParaRPr lang="en-US" dirty="0">
              <a:solidFill>
                <a:srgbClr val="000000"/>
              </a:solidFill>
              <a:latin typeface="Arial" panose="020B0604020202020204" pitchFamily="34" charset="0"/>
            </a:endParaRPr>
          </a:p>
          <a:p>
            <a:pPr marL="335398" indent="-335398">
              <a:lnSpc>
                <a:spcPct val="115000"/>
              </a:lnSpc>
              <a:buFont typeface="Calibri" panose="020F0502020204030204" pitchFamily="34" charset="0"/>
              <a:buChar char="-"/>
            </a:pPr>
            <a:endParaRPr lang="en-US" sz="900" dirty="0">
              <a:latin typeface="Calibri" panose="020F0502020204030204" pitchFamily="34" charset="0"/>
              <a:ea typeface="Calibri" panose="020F0502020204030204" pitchFamily="34" charset="0"/>
              <a:cs typeface="Calibri" panose="020F0502020204030204" pitchFamily="34" charset="0"/>
            </a:endParaRPr>
          </a:p>
          <a:p>
            <a:pPr marL="335398" indent="-335398">
              <a:lnSpc>
                <a:spcPct val="115000"/>
              </a:lnSpc>
              <a:buFont typeface="Calibri" panose="020F0502020204030204" pitchFamily="34" charset="0"/>
              <a:buChar char="-"/>
            </a:pPr>
            <a:r>
              <a:rPr lang="en-US" sz="900" dirty="0">
                <a:latin typeface="Calibri" panose="020F0502020204030204" pitchFamily="34" charset="0"/>
                <a:ea typeface="Calibri" panose="020F0502020204030204" pitchFamily="34" charset="0"/>
                <a:cs typeface="Calibri" panose="020F0502020204030204" pitchFamily="34" charset="0"/>
              </a:rPr>
              <a:t> </a:t>
            </a:r>
            <a:endParaRPr lang="en-US" sz="9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15</a:t>
            </a:fld>
            <a:endParaRPr lang="en-US" dirty="0"/>
          </a:p>
        </p:txBody>
      </p:sp>
    </p:spTree>
    <p:extLst>
      <p:ext uri="{BB962C8B-B14F-4D97-AF65-F5344CB8AC3E}">
        <p14:creationId xmlns:p14="http://schemas.microsoft.com/office/powerpoint/2010/main" val="31796086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Since Adult and Secondary report students on the Student/ Student Snapshot templates, there are several fields that do not apply to AAP students.  The next two slides review these fields and the correct coding for AAP Students.</a:t>
            </a:r>
          </a:p>
          <a:p>
            <a:endParaRPr lang="en-US" dirty="0"/>
          </a:p>
          <a:p>
            <a:r>
              <a:rPr lang="en-US" dirty="0"/>
              <a:t>Food program participation Code, Field #33 – For AAP students, enter N.</a:t>
            </a:r>
          </a:p>
          <a:p>
            <a:endParaRPr lang="en-US" dirty="0"/>
          </a:p>
          <a:p>
            <a:r>
              <a:rPr lang="en-US" dirty="0"/>
              <a:t>Challenge Type, Field #34 – Since AAP students should be coded N for Special Education, Field #34, should be blank.</a:t>
            </a:r>
          </a:p>
          <a:p>
            <a:endParaRPr lang="en-US" dirty="0"/>
          </a:p>
          <a:p>
            <a:r>
              <a:rPr lang="en-US" dirty="0"/>
              <a:t>Foreign Exchange Student, Field #73 – For AAP students, enter N.</a:t>
            </a:r>
          </a:p>
          <a:p>
            <a:endParaRPr lang="en-US" dirty="0"/>
          </a:p>
          <a:p>
            <a:pPr defTabSz="894394"/>
            <a:r>
              <a:rPr lang="en-US" dirty="0"/>
              <a:t>Gifted, Field #80 - For AAP students, enter N.</a:t>
            </a:r>
          </a:p>
          <a:p>
            <a:endParaRPr lang="en-US" dirty="0"/>
          </a:p>
          <a:p>
            <a:r>
              <a:rPr lang="en-US" dirty="0"/>
              <a:t>Alternate Student ID, Field #93 – For AAP students, enter a local student ID from your system.</a:t>
            </a:r>
          </a:p>
          <a:p>
            <a:endParaRPr lang="en-US" dirty="0"/>
          </a:p>
          <a:p>
            <a:r>
              <a:rPr lang="en-US" dirty="0"/>
              <a:t>Title 1 Part A, Field #96 – For AAP students, enter N</a:t>
            </a:r>
          </a:p>
          <a:p>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21902436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Non Essential Field Coding continued</a:t>
            </a:r>
          </a:p>
          <a:p>
            <a:r>
              <a:rPr lang="en-US" dirty="0"/>
              <a:t>For the next three fields – LEA Entry Date, Field #98, School Entry Date, Field #99, State Entry Date, Field #109 – For AAP students, enter 2025-07-01 </a:t>
            </a:r>
          </a:p>
          <a:p>
            <a:endParaRPr lang="en-US" dirty="0"/>
          </a:p>
          <a:p>
            <a:r>
              <a:rPr lang="en-US" dirty="0"/>
              <a:t>For Field #131, Food Program Eligibility, enter N for AAP students.</a:t>
            </a:r>
          </a:p>
          <a:p>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2642115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Non-Essential Field Coding continued.</a:t>
            </a:r>
          </a:p>
          <a:p>
            <a:r>
              <a:rPr lang="en-US" dirty="0"/>
              <a:t>Special Education Referral Field #167 - For AAP students, code as N.</a:t>
            </a:r>
          </a:p>
          <a:p>
            <a:endParaRPr lang="en-US" dirty="0"/>
          </a:p>
          <a:p>
            <a:r>
              <a:rPr lang="en-US" dirty="0"/>
              <a:t>PSSA/PASA Assessment, Field #212 – For AAP students, code as I.</a:t>
            </a:r>
          </a:p>
          <a:p>
            <a:endParaRPr lang="en-US" dirty="0"/>
          </a:p>
          <a:p>
            <a:pPr defTabSz="894394"/>
            <a:r>
              <a:rPr lang="en-US" dirty="0"/>
              <a:t>Keystone Winter Assessment, Field #214 - For AAP students, code as 0.</a:t>
            </a:r>
          </a:p>
          <a:p>
            <a:endParaRPr lang="en-US" dirty="0"/>
          </a:p>
          <a:p>
            <a:pPr defTabSz="894394"/>
            <a:r>
              <a:rPr lang="en-US" dirty="0"/>
              <a:t>Keystone Spring Assessment, Field #215 - For AAP students, code as 0.</a:t>
            </a:r>
          </a:p>
          <a:p>
            <a:endParaRPr lang="en-US" dirty="0"/>
          </a:p>
          <a:p>
            <a:pPr defTabSz="894394"/>
            <a:r>
              <a:rPr lang="en-US" dirty="0"/>
              <a:t>Keystone Summer Assessment, Field #216 - For AAP students, code </a:t>
            </a:r>
            <a:r>
              <a:rPr lang="en-US"/>
              <a:t>as 0.</a:t>
            </a:r>
            <a:endParaRPr lang="en-US" dirty="0"/>
          </a:p>
          <a:p>
            <a:endParaRPr lang="en-US" dirty="0"/>
          </a:p>
          <a:p>
            <a:r>
              <a:rPr lang="en-US" dirty="0"/>
              <a:t>AUN of Enrollment, Field #217 – AAP should code same as Field #1</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18</a:t>
            </a:fld>
            <a:endParaRPr lang="en-US" dirty="0"/>
          </a:p>
        </p:txBody>
      </p:sp>
    </p:spTree>
    <p:extLst>
      <p:ext uri="{BB962C8B-B14F-4D97-AF65-F5344CB8AC3E}">
        <p14:creationId xmlns:p14="http://schemas.microsoft.com/office/powerpoint/2010/main" val="4121129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The Student Snapshot Template is </a:t>
            </a:r>
            <a:r>
              <a:rPr lang="en-US" dirty="0">
                <a:latin typeface="Calibri" panose="020F0502020204030204" pitchFamily="34" charset="0"/>
                <a:ea typeface="Calibri" panose="020F0502020204030204" pitchFamily="34" charset="0"/>
                <a:cs typeface="Calibri" panose="020F0502020204030204" pitchFamily="34" charset="0"/>
              </a:rPr>
              <a:t>specifically for June 30, 2026  and should include all career and technical education students who were actively served by your CTE approved programs during the 25-26 school year. </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The difference between the Student and Student Snapshot Templates is Field #83, the Snapshot date which is 2026-06-30.  Some LEAs use the Student Template, add in the Column 83 and rename as the Student Snapshot.</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Both templates are required.</a:t>
            </a:r>
            <a:endParaRPr lang="en-US" dirty="0"/>
          </a:p>
          <a:p>
            <a:pPr defTabSz="904524">
              <a:defRPr/>
            </a:pPr>
            <a:r>
              <a:rPr lang="en-US" dirty="0">
                <a:latin typeface="Arial" panose="020B0604020202020204" pitchFamily="34" charset="0"/>
                <a:ea typeface="Calibri" panose="020F0502020204030204" pitchFamily="34" charset="0"/>
                <a:cs typeface="Arial" panose="020B0604020202020204" pitchFamily="34" charset="0"/>
              </a:rPr>
              <a:t>. </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19</a:t>
            </a:fld>
            <a:endParaRPr lang="en-US" dirty="0"/>
          </a:p>
        </p:txBody>
      </p:sp>
    </p:spTree>
    <p:extLst>
      <p:ext uri="{BB962C8B-B14F-4D97-AF65-F5344CB8AC3E}">
        <p14:creationId xmlns:p14="http://schemas.microsoft.com/office/powerpoint/2010/main" val="4000414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For today’s session, we will have a thorough overview of the CTE Adult Student Data Collection including templates and data elements.  We will review the submission timeline, quality control reports and collection resources.</a:t>
            </a:r>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11281951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Next let’s look at the two templates that are required for the CTE Domain.  The first – CTE Student Fact Template</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24243593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The first three fields in the CTE Student Fact templates have the same names and values as noted in the Student Template.</a:t>
            </a:r>
          </a:p>
          <a:p>
            <a:pPr>
              <a:lnSpc>
                <a:spcPct val="115000"/>
              </a:lnSpc>
              <a:spcAft>
                <a:spcPts val="978"/>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Submitting AUN, field 1</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School Year Date, field 2</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PASecureID, field 3.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CIP School Number, Field 4.  This is the 4-digit code for your LEA’s school that owns the CTE approved registered adult program.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spcAft>
                <a:spcPts val="978"/>
              </a:spcAft>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Student School Number, field 5, must be populated with the same code used in the CIP School Number, field 4.</a:t>
            </a:r>
          </a:p>
          <a:p>
            <a:pPr marL="335398" indent="-335398">
              <a:lnSpc>
                <a:spcPct val="115000"/>
              </a:lnSpc>
              <a:spcAft>
                <a:spcPts val="978"/>
              </a:spcAft>
              <a:buFont typeface="Calibri" panose="020F050202020403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Again, as a reminder, the CIP location codes and the student location codes we use in the CTE domain templates, need to be and represent the school that actually owns the registered adult-affidavit programs within the CATS program approval system.</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21</a:t>
            </a:fld>
            <a:endParaRPr lang="en-US" dirty="0"/>
          </a:p>
        </p:txBody>
      </p:sp>
    </p:spTree>
    <p:extLst>
      <p:ext uri="{BB962C8B-B14F-4D97-AF65-F5344CB8AC3E}">
        <p14:creationId xmlns:p14="http://schemas.microsoft.com/office/powerpoint/2010/main" val="10910999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978"/>
              </a:spcAft>
            </a:pPr>
            <a:r>
              <a:rPr lang="en-US" sz="1200" dirty="0">
                <a:latin typeface="Calibri" panose="020F0502020204030204" pitchFamily="34" charset="0"/>
                <a:ea typeface="Calibri" panose="020F0502020204030204" pitchFamily="34" charset="0"/>
                <a:cs typeface="Calibri" panose="020F0502020204030204" pitchFamily="34" charset="0"/>
              </a:rPr>
              <a:t>To continue with CTE Student Fact</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sz="1200" dirty="0">
                <a:latin typeface="Calibri" panose="020F0502020204030204" pitchFamily="34" charset="0"/>
                <a:ea typeface="Calibri" panose="020F0502020204030204" pitchFamily="34" charset="0"/>
                <a:cs typeface="Calibri" panose="020F0502020204030204" pitchFamily="34" charset="0"/>
              </a:rPr>
              <a:t>CIP Code, field number 6, is a federal, 6-digit number that identifies the program (include any leading zeros).  </a:t>
            </a:r>
          </a:p>
          <a:p>
            <a:pPr marL="335398" indent="-335398">
              <a:lnSpc>
                <a:spcPct val="115000"/>
              </a:lnSpc>
              <a:buFont typeface="Calibri" panose="020F0502020204030204" pitchFamily="34" charset="0"/>
              <a:buChar char="-"/>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335398" indent="-335398">
              <a:lnSpc>
                <a:spcPct val="115000"/>
              </a:lnSpc>
              <a:buFont typeface="Calibri" panose="020F0502020204030204" pitchFamily="34" charset="0"/>
              <a:buChar char="-"/>
            </a:pPr>
            <a:r>
              <a:rPr lang="en-US" sz="1200" dirty="0">
                <a:latin typeface="Calibri" panose="020F0502020204030204" pitchFamily="34" charset="0"/>
                <a:ea typeface="Calibri" panose="020F0502020204030204" pitchFamily="34" charset="0"/>
                <a:cs typeface="Calibri" panose="020F0502020204030204" pitchFamily="34" charset="0"/>
              </a:rPr>
              <a:t>Unlike the Secondary collection, Adult students can be reported in multiple CIPs for the School Year.  In fact, you should report each CIP the student was actively enrolled in during the year and the hours associated with each CIP.</a:t>
            </a:r>
          </a:p>
          <a:p>
            <a:pPr marL="335398" indent="-335398">
              <a:lnSpc>
                <a:spcPct val="115000"/>
              </a:lnSpc>
              <a:buFont typeface="Calibri" panose="020F0502020204030204" pitchFamily="34" charset="0"/>
              <a:buChar char="-"/>
            </a:pPr>
            <a:endParaRPr lang="en-US" sz="1800" dirty="0">
              <a:latin typeface="Calibri" panose="020F0502020204030204" pitchFamily="34" charset="0"/>
              <a:ea typeface="Calibri" panose="020F0502020204030204" pitchFamily="34" charset="0"/>
              <a:cs typeface="Calibri" panose="020F0502020204030204" pitchFamily="34" charset="0"/>
            </a:endParaRPr>
          </a:p>
          <a:p>
            <a:pPr marL="335398" indent="-335398">
              <a:lnSpc>
                <a:spcPct val="115000"/>
              </a:lnSpc>
              <a:buFont typeface="Calibri" panose="020F0502020204030204" pitchFamily="34" charset="0"/>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22</a:t>
            </a:fld>
            <a:endParaRPr lang="en-US" dirty="0"/>
          </a:p>
        </p:txBody>
      </p:sp>
    </p:spTree>
    <p:extLst>
      <p:ext uri="{BB962C8B-B14F-4D97-AF65-F5344CB8AC3E}">
        <p14:creationId xmlns:p14="http://schemas.microsoft.com/office/powerpoint/2010/main" val="40474984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335398" indent="-335398">
              <a:lnSpc>
                <a:spcPct val="115000"/>
              </a:lnSpc>
              <a:buFont typeface="Calibri" panose="020F0502020204030204" pitchFamily="34" charset="0"/>
              <a:buChar char="-"/>
            </a:pPr>
            <a:r>
              <a:rPr lang="en-US" sz="1200" dirty="0">
                <a:latin typeface="+mn-lt"/>
                <a:ea typeface="Calibri" panose="020F0502020204030204" pitchFamily="34" charset="0"/>
                <a:cs typeface="Calibri" panose="020F0502020204030204" pitchFamily="34" charset="0"/>
              </a:rPr>
              <a:t>Delivery Method Code, field # 7.  The only Delivery Method for Adult students is: </a:t>
            </a:r>
            <a:endParaRPr lang="en-US" sz="1200" dirty="0">
              <a:latin typeface="+mn-lt"/>
              <a:ea typeface="Calibri" panose="020F0502020204030204" pitchFamily="34" charset="0"/>
              <a:cs typeface="Times New Roman" panose="02020603050405020304" pitchFamily="18" charset="0"/>
            </a:endParaRPr>
          </a:p>
          <a:p>
            <a:pPr marL="787660" lvl="1" indent="-335398">
              <a:lnSpc>
                <a:spcPct val="115000"/>
              </a:lnSpc>
              <a:buFont typeface="Calibri" panose="020F0502020204030204" pitchFamily="34" charset="0"/>
              <a:buChar char="-"/>
            </a:pPr>
            <a:r>
              <a:rPr lang="en-US" sz="1200" dirty="0">
                <a:latin typeface="+mn-lt"/>
                <a:ea typeface="Calibri" panose="020F0502020204030204" pitchFamily="34" charset="0"/>
                <a:cs typeface="Calibri" panose="020F0502020204030204" pitchFamily="34" charset="0"/>
              </a:rPr>
              <a:t>Adult Affidavit Program (Code 80) </a:t>
            </a:r>
          </a:p>
          <a:p>
            <a:pPr marL="335398" indent="-335398">
              <a:lnSpc>
                <a:spcPct val="115000"/>
              </a:lnSpc>
              <a:buFont typeface="Calibri" panose="020F0502020204030204" pitchFamily="34" charset="0"/>
              <a:buChar char="-"/>
            </a:pPr>
            <a:endParaRPr lang="en-US" sz="1200" dirty="0">
              <a:latin typeface="+mn-lt"/>
              <a:ea typeface="Calibri" panose="020F0502020204030204" pitchFamily="34" charset="0"/>
              <a:cs typeface="Calibri" panose="020F0502020204030204" pitchFamily="34" charset="0"/>
            </a:endParaRPr>
          </a:p>
          <a:p>
            <a:pPr marL="335398" indent="-335398">
              <a:lnSpc>
                <a:spcPct val="115000"/>
              </a:lnSpc>
              <a:buFont typeface="Calibri" panose="020F0502020204030204" pitchFamily="34" charset="0"/>
              <a:buChar char="-"/>
            </a:pPr>
            <a:r>
              <a:rPr lang="en-US" sz="1200" dirty="0">
                <a:latin typeface="+mn-lt"/>
                <a:ea typeface="Calibri" panose="020F0502020204030204" pitchFamily="34" charset="0"/>
                <a:cs typeface="Calibri" panose="020F0502020204030204" pitchFamily="34" charset="0"/>
              </a:rPr>
              <a:t>Reporting date, Field 8, must be populated using 2026-06-30</a:t>
            </a:r>
          </a:p>
          <a:p>
            <a:pPr marL="0" indent="0">
              <a:lnSpc>
                <a:spcPct val="115000"/>
              </a:lnSpc>
              <a:buFont typeface="Calibri" panose="020F0502020204030204" pitchFamily="34" charset="0"/>
              <a:buNone/>
            </a:pPr>
            <a:endParaRPr lang="en-US" sz="1200" dirty="0">
              <a:latin typeface="+mn-lt"/>
              <a:ea typeface="Calibri" panose="020F0502020204030204" pitchFamily="34" charset="0"/>
              <a:cs typeface="Calibri" panose="020F0502020204030204" pitchFamily="34" charset="0"/>
            </a:endParaRPr>
          </a:p>
          <a:p>
            <a:pPr marL="335398" indent="-335398">
              <a:lnSpc>
                <a:spcPct val="115000"/>
              </a:lnSpc>
              <a:buFont typeface="Calibri" panose="020F0502020204030204" pitchFamily="34" charset="0"/>
              <a:buChar char="-"/>
            </a:pPr>
            <a:r>
              <a:rPr lang="en-US" sz="1200" dirty="0">
                <a:latin typeface="+mn-lt"/>
                <a:ea typeface="Calibri" panose="020F0502020204030204" pitchFamily="34" charset="0"/>
                <a:cs typeface="Calibri" panose="020F0502020204030204" pitchFamily="34" charset="0"/>
              </a:rPr>
              <a:t>Field #11 – CTE Program Completion Plan Code - </a:t>
            </a:r>
            <a:r>
              <a:rPr lang="en-US" sz="1200" dirty="0">
                <a:solidFill>
                  <a:srgbClr val="000000"/>
                </a:solidFill>
                <a:latin typeface="+mn-lt"/>
              </a:rPr>
              <a:t>This is a mandatory field within the eScholar template. Therefore, it will be necessary for all LEAs to enter a value of N/A in this field. </a:t>
            </a:r>
            <a:endParaRPr lang="en-US" sz="1200" dirty="0">
              <a:latin typeface="+mn-lt"/>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23</a:t>
            </a:fld>
            <a:endParaRPr lang="en-US" dirty="0"/>
          </a:p>
        </p:txBody>
      </p:sp>
    </p:spTree>
    <p:extLst>
      <p:ext uri="{BB962C8B-B14F-4D97-AF65-F5344CB8AC3E}">
        <p14:creationId xmlns:p14="http://schemas.microsoft.com/office/powerpoint/2010/main" val="1041169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Adult Affidavit Program CTE Status Type Codes - field # 10 in CTE Student Fact.</a:t>
            </a:r>
          </a:p>
          <a:p>
            <a:pPr>
              <a:lnSpc>
                <a:spcPct val="115000"/>
              </a:lnSpc>
              <a:spcAft>
                <a:spcPts val="978"/>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Code 11, “continue AAP CTE at this school” - use for students who did not complete the student’s reported ADULT CTE Program during the reporting year; however, intend to continue any ADULT CTE at the same school in the coming year.</a:t>
            </a:r>
          </a:p>
          <a:p>
            <a:pPr>
              <a:lnSpc>
                <a:spcPct val="115000"/>
              </a:lnSpc>
              <a:spcAft>
                <a:spcPts val="978"/>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Code 23, exited CTE without completing reported AAP – Use when students exit or intend to exit ADULT CTE at this school either during or at the end of this reporting year without completing the reported ADULT CTE program.</a:t>
            </a:r>
          </a:p>
          <a:p>
            <a:pPr>
              <a:lnSpc>
                <a:spcPct val="115000"/>
              </a:lnSpc>
              <a:spcAft>
                <a:spcPts val="978"/>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Code 41, completed CTE AAP - Use for CTE AAP student who has 1.) completed the AAP sequence of instruction to fulfill the program’s occupational objectives by the end of the school year and 2.) received a certificate or other formal award.  Do not use this code for adult students enrolled in Young Farmer’s Program, CIP 01.0301.  Only use codes 11, 23 or 80 for adults enrolled in Young Farmers Programs, as appropriate.  The nature of the Young Farmers Program is that they are on-going programs similar to a continuing education effort in the agricultural profession with no specific end point, which is why we ask that your schools only populate field 10 with the other status type codes 11, 23 and 80. We will discuss Adult CTE Completer on our next slide.</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b="1"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rPr>
              <a:t>Code 80, deceased, is the same code for ADULT CTE as it is for secondary students</a:t>
            </a:r>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24</a:t>
            </a:fld>
            <a:endParaRPr lang="en-US" dirty="0"/>
          </a:p>
        </p:txBody>
      </p:sp>
    </p:spTree>
    <p:extLst>
      <p:ext uri="{BB962C8B-B14F-4D97-AF65-F5344CB8AC3E}">
        <p14:creationId xmlns:p14="http://schemas.microsoft.com/office/powerpoint/2010/main" val="12516614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To be considered an Adult Completer, students must: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mj-lt"/>
              <a:buAutoNum type="arabicPeriod"/>
            </a:pPr>
            <a:r>
              <a:rPr lang="en-US" dirty="0">
                <a:latin typeface="Calibri" panose="020F0502020204030204" pitchFamily="34" charset="0"/>
                <a:ea typeface="Calibri" panose="020F0502020204030204" pitchFamily="34" charset="0"/>
                <a:cs typeface="Calibri" panose="020F0502020204030204" pitchFamily="34" charset="0"/>
              </a:rPr>
              <a:t>Complete sequence of instruction to fulfill the program’s occupational objectives by the end of this reporting school year, AND</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mj-lt"/>
              <a:buAutoNum type="arabicPeriod"/>
            </a:pPr>
            <a:r>
              <a:rPr lang="en-US" dirty="0">
                <a:latin typeface="Calibri" panose="020F0502020204030204" pitchFamily="34" charset="0"/>
                <a:ea typeface="Calibri" panose="020F0502020204030204" pitchFamily="34" charset="0"/>
                <a:cs typeface="Calibri" panose="020F0502020204030204" pitchFamily="34" charset="0"/>
              </a:rPr>
              <a:t>Receive a certificate or other formal award</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25</a:t>
            </a:fld>
            <a:endParaRPr lang="en-US" dirty="0"/>
          </a:p>
        </p:txBody>
      </p:sp>
    </p:spTree>
    <p:extLst>
      <p:ext uri="{BB962C8B-B14F-4D97-AF65-F5344CB8AC3E}">
        <p14:creationId xmlns:p14="http://schemas.microsoft.com/office/powerpoint/2010/main" val="24834574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The following fields only apply to secondary students.   For Adult students, please code as N.  You will get a DQE error if you leave blank.</a:t>
            </a:r>
          </a:p>
          <a:p>
            <a:pPr marL="452262" lvl="2" indent="-339197">
              <a:buFont typeface="Wingdings" panose="05000000000000000000" pitchFamily="2" charset="2"/>
              <a:buChar char="§"/>
            </a:pPr>
            <a:r>
              <a:rPr lang="en-US" altLang="en-US" b="1" dirty="0">
                <a:ea typeface="Verdana" pitchFamily="34" charset="0"/>
                <a:cs typeface="Verdana" pitchFamily="34" charset="0"/>
              </a:rPr>
              <a:t>Registered Apprenticeship Indicator </a:t>
            </a:r>
            <a:r>
              <a:rPr lang="en-US" altLang="en-US" dirty="0">
                <a:ea typeface="Verdana" pitchFamily="34" charset="0"/>
                <a:cs typeface="Verdana" pitchFamily="34" charset="0"/>
              </a:rPr>
              <a:t>(#12)</a:t>
            </a:r>
          </a:p>
          <a:p>
            <a:pPr marL="452262" lvl="2" indent="-339197">
              <a:buFont typeface="Wingdings" panose="05000000000000000000" pitchFamily="2" charset="2"/>
              <a:buChar char="§"/>
            </a:pPr>
            <a:r>
              <a:rPr lang="en-US" altLang="en-US" b="1" dirty="0">
                <a:ea typeface="Verdana" pitchFamily="34" charset="0"/>
                <a:cs typeface="Verdana" pitchFamily="34" charset="0"/>
              </a:rPr>
              <a:t>Internship Indicator</a:t>
            </a:r>
            <a:r>
              <a:rPr lang="en-US" altLang="en-US" dirty="0">
                <a:ea typeface="Verdana" pitchFamily="34" charset="0"/>
                <a:cs typeface="Verdana" pitchFamily="34" charset="0"/>
              </a:rPr>
              <a:t> (#13) 				</a:t>
            </a:r>
          </a:p>
          <a:p>
            <a:pPr marL="452262" lvl="2" indent="-339197">
              <a:buFont typeface="Wingdings" panose="05000000000000000000" pitchFamily="2" charset="2"/>
              <a:buChar char="§"/>
            </a:pPr>
            <a:r>
              <a:rPr lang="en-US" altLang="en-US" b="1" dirty="0">
                <a:ea typeface="Verdana" pitchFamily="34" charset="0"/>
                <a:cs typeface="Verdana" pitchFamily="34" charset="0"/>
              </a:rPr>
              <a:t>Cooperative Work Experience </a:t>
            </a:r>
            <a:r>
              <a:rPr lang="en-US" altLang="en-US" dirty="0">
                <a:ea typeface="Verdana" pitchFamily="34" charset="0"/>
                <a:cs typeface="Verdana" pitchFamily="34" charset="0"/>
              </a:rPr>
              <a:t>(#14)			</a:t>
            </a:r>
          </a:p>
          <a:p>
            <a:pPr marL="452262" lvl="2" indent="-339197">
              <a:buFont typeface="Wingdings" panose="05000000000000000000" pitchFamily="2" charset="2"/>
              <a:buChar char="§"/>
            </a:pPr>
            <a:r>
              <a:rPr lang="en-US" altLang="en-US" b="1" dirty="0">
                <a:ea typeface="Verdana" pitchFamily="34" charset="0"/>
                <a:cs typeface="Verdana" pitchFamily="34" charset="0"/>
              </a:rPr>
              <a:t>Job Exploration Indicator </a:t>
            </a:r>
            <a:r>
              <a:rPr lang="en-US" altLang="en-US" dirty="0">
                <a:ea typeface="Verdana" pitchFamily="34" charset="0"/>
                <a:cs typeface="Verdana" pitchFamily="34" charset="0"/>
              </a:rPr>
              <a:t>(#15)			</a:t>
            </a:r>
          </a:p>
          <a:p>
            <a:pPr marL="452262" lvl="2" indent="-339197">
              <a:buFont typeface="Wingdings" panose="05000000000000000000" pitchFamily="2" charset="2"/>
              <a:buChar char="§"/>
            </a:pPr>
            <a:r>
              <a:rPr lang="en-US" altLang="en-US" b="1" dirty="0">
                <a:ea typeface="Verdana" pitchFamily="34" charset="0"/>
                <a:cs typeface="Verdana" pitchFamily="34" charset="0"/>
              </a:rPr>
              <a:t>Agriculture Experience Indicator </a:t>
            </a:r>
            <a:r>
              <a:rPr lang="en-US" altLang="en-US" dirty="0">
                <a:ea typeface="Verdana" pitchFamily="34" charset="0"/>
                <a:cs typeface="Verdana" pitchFamily="34" charset="0"/>
              </a:rPr>
              <a:t>(#16)			</a:t>
            </a:r>
          </a:p>
          <a:p>
            <a:pPr marL="452262" lvl="2" indent="-339197">
              <a:buFont typeface="Wingdings" panose="05000000000000000000" pitchFamily="2" charset="2"/>
              <a:buChar char="§"/>
            </a:pPr>
            <a:r>
              <a:rPr lang="en-US" altLang="en-US" b="1" dirty="0">
                <a:ea typeface="Verdana" pitchFamily="34" charset="0"/>
                <a:cs typeface="Verdana" pitchFamily="34" charset="0"/>
              </a:rPr>
              <a:t>School-Sponsored Enterprise Indicator </a:t>
            </a:r>
            <a:r>
              <a:rPr lang="en-US" altLang="en-US" dirty="0">
                <a:ea typeface="Verdana" pitchFamily="34" charset="0"/>
                <a:cs typeface="Verdana" pitchFamily="34" charset="0"/>
              </a:rPr>
              <a:t>(#17)		</a:t>
            </a:r>
          </a:p>
          <a:p>
            <a:pPr marL="452262" lvl="2" indent="-339197">
              <a:buFont typeface="Wingdings" panose="05000000000000000000" pitchFamily="2" charset="2"/>
              <a:buChar char="§"/>
            </a:pPr>
            <a:r>
              <a:rPr lang="en-US" altLang="en-US" b="1" dirty="0">
                <a:ea typeface="Verdana" pitchFamily="34" charset="0"/>
                <a:cs typeface="Verdana" pitchFamily="34" charset="0"/>
              </a:rPr>
              <a:t>Work-Based Experience Indicator </a:t>
            </a:r>
            <a:r>
              <a:rPr lang="en-US" altLang="en-US" dirty="0">
                <a:ea typeface="Verdana" pitchFamily="34" charset="0"/>
                <a:cs typeface="Verdana" pitchFamily="34" charset="0"/>
              </a:rPr>
              <a:t>(#22)</a:t>
            </a:r>
          </a:p>
          <a:p>
            <a:pPr marL="452262" lvl="2" indent="-339197">
              <a:buFont typeface="Wingdings" panose="05000000000000000000" pitchFamily="2" charset="2"/>
              <a:buChar char="§"/>
            </a:pPr>
            <a:r>
              <a:rPr lang="en-US" altLang="en-US" b="1" dirty="0">
                <a:ea typeface="Verdana" pitchFamily="34" charset="0"/>
                <a:cs typeface="Verdana" pitchFamily="34" charset="0"/>
              </a:rPr>
              <a:t>Simulated Work Environment</a:t>
            </a:r>
            <a:r>
              <a:rPr lang="en-US" altLang="en-US" dirty="0">
                <a:ea typeface="Verdana" pitchFamily="34" charset="0"/>
                <a:cs typeface="Verdana" pitchFamily="34" charset="0"/>
              </a:rPr>
              <a:t> (#33</a:t>
            </a:r>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26</a:t>
            </a:fld>
            <a:endParaRPr lang="en-US" dirty="0"/>
          </a:p>
        </p:txBody>
      </p:sp>
    </p:spTree>
    <p:extLst>
      <p:ext uri="{BB962C8B-B14F-4D97-AF65-F5344CB8AC3E}">
        <p14:creationId xmlns:p14="http://schemas.microsoft.com/office/powerpoint/2010/main" val="33030602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Field # 18, Number of program hours successfully completed for the adult affidavit program area. This is also cumulative hours successfully completed over the span of the student’s adult education with the reported program CIP.  Within the adult environment, some of the programs are graded, others are not.  The guidance for the graded programs is to report the successful completion hours based on a passing grade.  For AAP students, you would report “0.00” for students who received a failing grade for all CTE program technical component instructional hours received within the reported program CIP.  Again, you still report the students themselves, but if they have failed all or some of the technical instructional hours, you exclude those hours of instruction tied to the student’s failing grade from the total hours reported for this field.</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For those adult programs that are not graded, including the Young Farmers Programs, you base the statistics solely on the student’s hours completed in active program participation and attendance because there are no grades to calculate.</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27</a:t>
            </a:fld>
            <a:endParaRPr lang="en-US" dirty="0"/>
          </a:p>
        </p:txBody>
      </p:sp>
    </p:spTree>
    <p:extLst>
      <p:ext uri="{BB962C8B-B14F-4D97-AF65-F5344CB8AC3E}">
        <p14:creationId xmlns:p14="http://schemas.microsoft.com/office/powerpoint/2010/main" val="10510844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latin typeface="Calibri" panose="020F0502020204030204" pitchFamily="34" charset="0"/>
                <a:ea typeface="Calibri" panose="020F0502020204030204" pitchFamily="34" charset="0"/>
              </a:rPr>
              <a:t>Field # 19, percentage of program completed. Take whatever the total hours successfully completed are in the CTE CIP and divide it by the total number of hours for the entire adult program.  And again, with ungraded you are basing the percentage on student participation hours.  For the Young Farmers Program, report 1.0 for all AAP students</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28</a:t>
            </a:fld>
            <a:endParaRPr lang="en-US" dirty="0"/>
          </a:p>
        </p:txBody>
      </p:sp>
    </p:spTree>
    <p:extLst>
      <p:ext uri="{BB962C8B-B14F-4D97-AF65-F5344CB8AC3E}">
        <p14:creationId xmlns:p14="http://schemas.microsoft.com/office/powerpoint/2010/main" val="7867544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latin typeface="Calibri" panose="020F0502020204030204" pitchFamily="34" charset="0"/>
                <a:ea typeface="Calibri" panose="020F0502020204030204" pitchFamily="34" charset="0"/>
              </a:rPr>
              <a:t>Field 20, cumulative postsecondary credits earned. This field is for secondary students only. For APP students, please enter 0.00</a:t>
            </a:r>
          </a:p>
          <a:p>
            <a:endParaRPr lang="en-US" altLang="en-US" dirty="0">
              <a:latin typeface="Calibri" panose="020F0502020204030204" pitchFamily="34" charset="0"/>
            </a:endParaRPr>
          </a:p>
          <a:p>
            <a:pPr defTabSz="894394"/>
            <a:r>
              <a:rPr lang="en-US" dirty="0">
                <a:latin typeface="Calibri" panose="020F0502020204030204" pitchFamily="34" charset="0"/>
                <a:ea typeface="Calibri" panose="020F0502020204030204" pitchFamily="34" charset="0"/>
                <a:cs typeface="Calibri" panose="020F0502020204030204" pitchFamily="34" charset="0"/>
              </a:rPr>
              <a:t>The next field, Field # 26, Pell Grant Indicator, only applies to ADULT CTE students. You should populate this field with a “Y” or “N” for ADULT CTE students.  This demonstrates if the adult student did or did not receive a Pell need-based grant during the academic year.  Again, we’ll crosscheck Field #26 and Field #88 Economically Disadvantaged in the student template to ensure that when we see a “yes” response to a Pell Grant, we’ll see yes to Field #88.</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altLang="en-US" dirty="0">
              <a:latin typeface="Calibri" panose="020F0502020204030204" pitchFamily="34" charset="0"/>
            </a:endParaRPr>
          </a:p>
          <a:p>
            <a:r>
              <a:rPr lang="en-US" dirty="0">
                <a:latin typeface="Calibri" panose="020F0502020204030204" pitchFamily="34" charset="0"/>
                <a:ea typeface="Calibri" panose="020F0502020204030204" pitchFamily="34" charset="0"/>
              </a:rPr>
              <a:t>Task List Completion Indicator, Field 28.  Is not required for AAP students, please report </a:t>
            </a:r>
            <a:r>
              <a:rPr lang="en-US" dirty="0">
                <a:latin typeface="Calibri" panose="020F0502020204030204" pitchFamily="34" charset="0"/>
                <a:ea typeface="Calibri" panose="020F0502020204030204" pitchFamily="34" charset="0"/>
                <a:cs typeface="Calibri" panose="020F0502020204030204" pitchFamily="34" charset="0"/>
              </a:rPr>
              <a:t>N/A for all AAP students.</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29</a:t>
            </a:fld>
            <a:endParaRPr lang="en-US" dirty="0"/>
          </a:p>
        </p:txBody>
      </p:sp>
    </p:spTree>
    <p:extLst>
      <p:ext uri="{BB962C8B-B14F-4D97-AF65-F5344CB8AC3E}">
        <p14:creationId xmlns:p14="http://schemas.microsoft.com/office/powerpoint/2010/main" val="2127945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Let’s talk about the submission timeline.  The submission timeline is similar to previous years.  The collection window will open June 1</a:t>
            </a:r>
            <a:r>
              <a:rPr lang="en-US" sz="1200" baseline="30000" dirty="0">
                <a:latin typeface="Arial" panose="020B0604020202020204" pitchFamily="34" charset="0"/>
                <a:ea typeface="Aptos" panose="020B0004020202020204" pitchFamily="34" charset="0"/>
                <a:cs typeface="Arial" panose="020B0604020202020204" pitchFamily="34" charset="0"/>
              </a:rPr>
              <a:t>st</a:t>
            </a:r>
            <a:r>
              <a:rPr lang="en-US" sz="1200" dirty="0">
                <a:latin typeface="Arial" panose="020B0604020202020204" pitchFamily="34" charset="0"/>
                <a:ea typeface="Aptos" panose="020B0004020202020204" pitchFamily="34" charset="0"/>
                <a:cs typeface="Arial" panose="020B0604020202020204" pitchFamily="34" charset="0"/>
              </a:rPr>
              <a:t> through July 17</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Remember the PIMS Maintenance Window will occur during this submission from June 30</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at Noon to July 14.  The sandbox will be open two weeks prior to the collection window.</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PDE will review the CTE data between July 20</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and July 24</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LEAs are strongly encouraged to upload the C4 CTE data by June 30</a:t>
            </a:r>
            <a:r>
              <a:rPr lang="en-US" sz="1200" baseline="30000" dirty="0">
                <a:latin typeface="Arial" panose="020B0604020202020204" pitchFamily="34" charset="0"/>
                <a:ea typeface="Aptos" panose="020B0004020202020204" pitchFamily="34" charset="0"/>
                <a:cs typeface="Arial" panose="020B0604020202020204" pitchFamily="34" charset="0"/>
              </a:rPr>
              <a:t>st</a:t>
            </a:r>
            <a:r>
              <a:rPr lang="en-US" sz="1200" dirty="0">
                <a:latin typeface="Arial" panose="020B0604020202020204" pitchFamily="34" charset="0"/>
                <a:ea typeface="Aptos" panose="020B0004020202020204" pitchFamily="34" charset="0"/>
                <a:cs typeface="Arial" panose="020B0604020202020204" pitchFamily="34" charset="0"/>
              </a:rPr>
              <a:t>. The correction window will be from July 27</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 to Aug 7</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a:t>
            </a:r>
          </a:p>
          <a:p>
            <a:pPr>
              <a:lnSpc>
                <a:spcPct val="115000"/>
              </a:lnSpc>
              <a:spcAft>
                <a:spcPts val="821"/>
              </a:spcAft>
            </a:pPr>
            <a:endParaRPr lang="en-US" sz="12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The ODQ team and the BCTE will be more proactive during this year’s collection.  You and your Perkins Contact will be contacted by the BCTE and the CTE Data Team more frequently during the collection – for error correction, for files not submitted, and for late ACSs.</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 </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200" dirty="0">
                <a:latin typeface="Arial" panose="020B0604020202020204" pitchFamily="34" charset="0"/>
                <a:ea typeface="Aptos" panose="020B0004020202020204" pitchFamily="34" charset="0"/>
                <a:cs typeface="Arial" panose="020B0604020202020204" pitchFamily="34" charset="0"/>
              </a:rPr>
              <a:t>ACS are due August 28</a:t>
            </a:r>
            <a:r>
              <a:rPr lang="en-US" sz="1200" baseline="30000" dirty="0">
                <a:latin typeface="Arial" panose="020B0604020202020204" pitchFamily="34" charset="0"/>
                <a:ea typeface="Aptos" panose="020B0004020202020204" pitchFamily="34" charset="0"/>
                <a:cs typeface="Arial" panose="020B0604020202020204" pitchFamily="34" charset="0"/>
              </a:rPr>
              <a:t>th</a:t>
            </a:r>
            <a:r>
              <a:rPr lang="en-US" sz="1200" dirty="0">
                <a:latin typeface="Arial" panose="020B0604020202020204" pitchFamily="34" charset="0"/>
                <a:ea typeface="Aptos" panose="020B0004020202020204" pitchFamily="34" charset="0"/>
                <a:cs typeface="Arial" panose="020B0604020202020204" pitchFamily="34" charset="0"/>
              </a:rPr>
              <a:t>.</a:t>
            </a:r>
            <a:endParaRPr lang="en-US" sz="1200"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sz="1500" dirty="0">
                <a:latin typeface="Arial" panose="020B0604020202020204" pitchFamily="34" charset="0"/>
                <a:ea typeface="Aptos" panose="020B0004020202020204" pitchFamily="34" charset="0"/>
                <a:cs typeface="Arial" panose="020B0604020202020204" pitchFamily="34" charset="0"/>
              </a:rPr>
              <a:t> </a:t>
            </a:r>
            <a:endParaRPr lang="en-US" sz="1500" kern="100" dirty="0">
              <a:latin typeface="Arial" panose="020B06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a:t>
            </a:fld>
            <a:endParaRPr lang="en-US" dirty="0"/>
          </a:p>
        </p:txBody>
      </p:sp>
    </p:spTree>
    <p:extLst>
      <p:ext uri="{BB962C8B-B14F-4D97-AF65-F5344CB8AC3E}">
        <p14:creationId xmlns:p14="http://schemas.microsoft.com/office/powerpoint/2010/main" val="11237018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altLang="en-US" dirty="0"/>
              <a:t>Fields # 30 and #31 Perkins Concentrator and Participant are not collected for Adult students.  Please report both fields as N.</a:t>
            </a:r>
          </a:p>
          <a:p>
            <a:endParaRPr lang="en-US" altLang="en-US" dirty="0"/>
          </a:p>
          <a:p>
            <a:endParaRPr lang="en-US" altLang="en-US" dirty="0"/>
          </a:p>
          <a:p>
            <a:r>
              <a:rPr lang="en-US" altLang="en-US" dirty="0"/>
              <a:t>Degree Awarded, Field #35 - </a:t>
            </a:r>
            <a:r>
              <a:rPr lang="en-US" dirty="0">
                <a:solidFill>
                  <a:srgbClr val="000000"/>
                </a:solidFill>
                <a:latin typeface="Arial" panose="020B0604020202020204" pitchFamily="34" charset="0"/>
              </a:rPr>
              <a:t>Report CTE student if they have been awarded an Associate degree or Baccalaureate degree during the reporting year. 	 This is required for CTE students that fall into one of the situations described in the valid value list.  For Associates Degree, you would report ASSOC.  For Baccalaureate degree, you would report BACCA.  Otherwise, this field can be left blank if the student does not fall into one of these situations.</a:t>
            </a:r>
            <a:endParaRPr lang="en-US" alt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30</a:t>
            </a:fld>
            <a:endParaRPr lang="en-US" dirty="0"/>
          </a:p>
        </p:txBody>
      </p:sp>
    </p:spTree>
    <p:extLst>
      <p:ext uri="{BB962C8B-B14F-4D97-AF65-F5344CB8AC3E}">
        <p14:creationId xmlns:p14="http://schemas.microsoft.com/office/powerpoint/2010/main" val="23714367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For Field #34, the valid values are APP and PRE.</a:t>
            </a:r>
          </a:p>
          <a:p>
            <a:pPr>
              <a:lnSpc>
                <a:spcPct val="115000"/>
              </a:lnSpc>
            </a:pPr>
            <a:endParaRPr lang="en-US" dirty="0">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APP indicates the adult student completed and received a certificate of completion for an apprenticeship program in the reporting year.</a:t>
            </a:r>
          </a:p>
          <a:p>
            <a:pPr>
              <a:lnSpc>
                <a:spcPct val="115000"/>
              </a:lnSpc>
            </a:pPr>
            <a:endParaRPr lang="en-US" dirty="0">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PRE indicates the adult student participated in a pre-apprenticeship program.  PRE is more for secondary students but there are situations where adult students would fit the PRE category.</a:t>
            </a:r>
          </a:p>
          <a:p>
            <a:pPr>
              <a:lnSpc>
                <a:spcPct val="115000"/>
              </a:lnSpc>
            </a:pPr>
            <a:endParaRPr lang="en-US" dirty="0">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If the student does not meet either category requirement, then leave the field blank.</a:t>
            </a:r>
          </a:p>
          <a:p>
            <a:pPr>
              <a:lnSpc>
                <a:spcPct val="115000"/>
              </a:lnSpc>
            </a:pPr>
            <a:endParaRPr lang="en-US" dirty="0">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n-US" altLang="en-US" dirty="0">
                <a:latin typeface="Calibri" panose="020F0502020204030204" pitchFamily="34" charset="0"/>
                <a:ea typeface="Verdana" pitchFamily="34" charset="0"/>
                <a:cs typeface="Calibri" panose="020F0502020204030204" pitchFamily="34" charset="0"/>
              </a:rPr>
              <a:t>Please note – The </a:t>
            </a:r>
            <a:r>
              <a:rPr lang="en-US" altLang="en-US" dirty="0">
                <a:ea typeface="Verdana" pitchFamily="34" charset="0"/>
                <a:cs typeface="Verdana" pitchFamily="34" charset="0"/>
              </a:rPr>
              <a:t>Pennsylvania Department of Labor and Industry Apprenticeship Training Office requires standards through a written agreement with a registered apprenticeship sponsor.  Some programs may have a RAPIDS ID number.</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31</a:t>
            </a:fld>
            <a:endParaRPr lang="en-US" dirty="0"/>
          </a:p>
        </p:txBody>
      </p:sp>
    </p:spTree>
    <p:extLst>
      <p:ext uri="{BB962C8B-B14F-4D97-AF65-F5344CB8AC3E}">
        <p14:creationId xmlns:p14="http://schemas.microsoft.com/office/powerpoint/2010/main" val="16008626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Field 36 is specific to Adult students participating in CTE programs as Accredited CTC/IUs. Using the Credit/Clock Hours conversion, calculate the credit equivalency for each adult student eligible for federal financial aid.</a:t>
            </a:r>
          </a:p>
          <a:p>
            <a:endParaRPr lang="en-US" dirty="0"/>
          </a:p>
          <a:p>
            <a:r>
              <a:rPr lang="en-US" dirty="0"/>
              <a:t>Note Accredited CTC/IUs will have their CTE programs accredited through organizations like Commission on Education, Middle States Commission on Higher Education, and National League of Nursing.</a:t>
            </a:r>
          </a:p>
          <a:p>
            <a:endParaRPr lang="en-US" dirty="0"/>
          </a:p>
          <a:p>
            <a:r>
              <a:rPr lang="en-US" dirty="0"/>
              <a:t>Please verify with your Admin/Business Office which programs and which students should be reported in this field.  For additional assistance, please reach out the RA CATS account I will share at the end of this presentation.</a:t>
            </a:r>
          </a:p>
          <a:p>
            <a:endParaRPr lang="en-US" dirty="0"/>
          </a:p>
          <a:p>
            <a:r>
              <a:rPr lang="en-US" dirty="0"/>
              <a:t>Here’s a hint – If there is a Y in Field 26 for Pell Grant Indicator, you should be completing this field.  There is a new DQE rule in place to remind LEAs that this field needs completed when Pell Grant Indicator equals Y.</a:t>
            </a:r>
          </a:p>
        </p:txBody>
      </p:sp>
      <p:sp>
        <p:nvSpPr>
          <p:cNvPr id="4" name="Slide Number Placeholder 3"/>
          <p:cNvSpPr>
            <a:spLocks noGrp="1"/>
          </p:cNvSpPr>
          <p:nvPr>
            <p:ph type="sldNum" sz="quarter" idx="5"/>
          </p:nvPr>
        </p:nvSpPr>
        <p:spPr/>
        <p:txBody>
          <a:bodyPr/>
          <a:lstStyle/>
          <a:p>
            <a:fld id="{5B012C48-CBE3-4456-858D-2A38C9D9ED43}" type="slidenum">
              <a:rPr lang="en-US" smtClean="0"/>
              <a:t>32</a:t>
            </a:fld>
            <a:endParaRPr lang="en-US" dirty="0"/>
          </a:p>
        </p:txBody>
      </p:sp>
    </p:spTree>
    <p:extLst>
      <p:ext uri="{BB962C8B-B14F-4D97-AF65-F5344CB8AC3E}">
        <p14:creationId xmlns:p14="http://schemas.microsoft.com/office/powerpoint/2010/main" val="34889847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283E6-7536-9198-627B-3A5F2499F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F893AE-C3E5-72D0-77A2-1FC3D566064A}"/>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72A1BDB5-F52A-D131-6C92-79B61D6E646A}"/>
              </a:ext>
            </a:extLst>
          </p:cNvPr>
          <p:cNvSpPr>
            <a:spLocks noGrp="1"/>
          </p:cNvSpPr>
          <p:nvPr>
            <p:ph type="body" idx="1"/>
          </p:nvPr>
        </p:nvSpPr>
        <p:spPr/>
        <p:txBody>
          <a:bodyPr/>
          <a:lstStyle/>
          <a:p>
            <a:r>
              <a:rPr lang="en-US" sz="1200" dirty="0">
                <a:latin typeface="+mn-lt"/>
              </a:rPr>
              <a:t>For Field 36 – Adult Cumulative Credit Equivalency – this graphic shows the Credit/Clock Hour Conversion.</a:t>
            </a:r>
          </a:p>
          <a:p>
            <a:pPr algn="l"/>
            <a:endParaRPr lang="en-US" sz="1200" dirty="0">
              <a:solidFill>
                <a:srgbClr val="000000"/>
              </a:solidFill>
              <a:latin typeface="+mn-lt"/>
            </a:endParaRPr>
          </a:p>
          <a:p>
            <a:r>
              <a:rPr lang="en-US" sz="1200" dirty="0">
                <a:solidFill>
                  <a:srgbClr val="000000"/>
                </a:solidFill>
                <a:latin typeface="+mn-lt"/>
              </a:rPr>
              <a:t> Credit/Clock Hour Conversion </a:t>
            </a:r>
          </a:p>
          <a:p>
            <a:r>
              <a:rPr lang="en-US" sz="1200" dirty="0">
                <a:solidFill>
                  <a:srgbClr val="000000"/>
                </a:solidFill>
                <a:latin typeface="+mn-lt"/>
              </a:rPr>
              <a:t>The following is a conversion chart for Credit to Clock hours: </a:t>
            </a:r>
          </a:p>
          <a:p>
            <a:r>
              <a:rPr lang="en-US" sz="1200" dirty="0">
                <a:solidFill>
                  <a:srgbClr val="000000"/>
                </a:solidFill>
                <a:latin typeface="+mn-lt"/>
              </a:rPr>
              <a:t>1 credit = 10 theory clock hours </a:t>
            </a:r>
          </a:p>
          <a:p>
            <a:r>
              <a:rPr lang="en-US" sz="1200" dirty="0">
                <a:solidFill>
                  <a:srgbClr val="000000"/>
                </a:solidFill>
                <a:latin typeface="+mn-lt"/>
              </a:rPr>
              <a:t>1 credit = 20 lab clock hours </a:t>
            </a:r>
          </a:p>
          <a:p>
            <a:r>
              <a:rPr lang="en-US" sz="1200" dirty="0">
                <a:solidFill>
                  <a:srgbClr val="000000"/>
                </a:solidFill>
                <a:latin typeface="+mn-lt"/>
              </a:rPr>
              <a:t>1 credit = 30 internship/externship clock hours </a:t>
            </a:r>
          </a:p>
          <a:p>
            <a:endParaRPr lang="en-US" dirty="0"/>
          </a:p>
        </p:txBody>
      </p:sp>
      <p:sp>
        <p:nvSpPr>
          <p:cNvPr id="4" name="Slide Number Placeholder 3">
            <a:extLst>
              <a:ext uri="{FF2B5EF4-FFF2-40B4-BE49-F238E27FC236}">
                <a16:creationId xmlns:a16="http://schemas.microsoft.com/office/drawing/2014/main" id="{E7AFBAD0-6C91-89D4-CFBF-E446DBC3BDB0}"/>
              </a:ext>
            </a:extLst>
          </p:cNvPr>
          <p:cNvSpPr>
            <a:spLocks noGrp="1"/>
          </p:cNvSpPr>
          <p:nvPr>
            <p:ph type="sldNum" sz="quarter" idx="5"/>
          </p:nvPr>
        </p:nvSpPr>
        <p:spPr/>
        <p:txBody>
          <a:bodyPr/>
          <a:lstStyle/>
          <a:p>
            <a:fld id="{5B012C48-CBE3-4456-858D-2A38C9D9ED43}" type="slidenum">
              <a:rPr lang="en-US" smtClean="0"/>
              <a:t>33</a:t>
            </a:fld>
            <a:endParaRPr lang="en-US" dirty="0"/>
          </a:p>
        </p:txBody>
      </p:sp>
    </p:spTree>
    <p:extLst>
      <p:ext uri="{BB962C8B-B14F-4D97-AF65-F5344CB8AC3E}">
        <p14:creationId xmlns:p14="http://schemas.microsoft.com/office/powerpoint/2010/main" val="34297775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defTabSz="904524">
              <a:defRPr/>
            </a:pPr>
            <a:r>
              <a:rPr lang="en-US" sz="1200" b="0" dirty="0">
                <a:latin typeface="+mn-lt"/>
              </a:rPr>
              <a:t>The second template in the CTE is the CTE Industry Credential Template.  </a:t>
            </a:r>
            <a:r>
              <a:rPr lang="en-US" sz="1200" b="0" dirty="0">
                <a:solidFill>
                  <a:srgbClr val="000000"/>
                </a:solidFill>
                <a:latin typeface="+mn-lt"/>
              </a:rPr>
              <a:t>LEAs do not need to submit this template if none of their CTE students reported within the CTE Student Fact Template earned certifications. </a:t>
            </a:r>
            <a:endParaRPr lang="en-US" sz="1200" b="0" dirty="0">
              <a:latin typeface="+mn-lt"/>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34</a:t>
            </a:fld>
            <a:endParaRPr lang="en-US" dirty="0"/>
          </a:p>
        </p:txBody>
      </p:sp>
    </p:spTree>
    <p:extLst>
      <p:ext uri="{BB962C8B-B14F-4D97-AF65-F5344CB8AC3E}">
        <p14:creationId xmlns:p14="http://schemas.microsoft.com/office/powerpoint/2010/main" val="32632896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Which credentials does my LEA report?</a:t>
            </a:r>
          </a:p>
          <a:p>
            <a:endParaRPr lang="en-US" dirty="0"/>
          </a:p>
          <a:p>
            <a:r>
              <a:rPr lang="en-US" dirty="0"/>
              <a:t>Your LEA can report any of the approved industry credentials listed in PIMS Manul Volume 2, Appendix Q.</a:t>
            </a:r>
          </a:p>
          <a:p>
            <a:endParaRPr lang="en-US" dirty="0"/>
          </a:p>
          <a:p>
            <a:r>
              <a:rPr lang="en-US" dirty="0"/>
              <a:t>Please note while there is not an approval process for credentials like there is at the secondary level, the Industry Credential must fit the CIP.</a:t>
            </a:r>
          </a:p>
          <a:p>
            <a:endParaRPr lang="en-US" dirty="0"/>
          </a:p>
          <a:p>
            <a:pPr defTabSz="904524">
              <a:defRPr/>
            </a:pPr>
            <a:r>
              <a:rPr lang="en-US" dirty="0"/>
              <a:t>If you receive a batch error- CTE Student Industry Credential Template - CIP Code, Delivery Method Code (80) and Industry Credential Code</a:t>
            </a:r>
          </a:p>
          <a:p>
            <a:r>
              <a:rPr lang="en-US" dirty="0"/>
              <a:t>Please email the RA CATS account so we can discuss the credential further and get approval from BCTE.</a:t>
            </a:r>
          </a:p>
          <a:p>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35</a:t>
            </a:fld>
            <a:endParaRPr lang="en-US" dirty="0"/>
          </a:p>
        </p:txBody>
      </p:sp>
    </p:spTree>
    <p:extLst>
      <p:ext uri="{BB962C8B-B14F-4D97-AF65-F5344CB8AC3E}">
        <p14:creationId xmlns:p14="http://schemas.microsoft.com/office/powerpoint/2010/main" val="19499463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The first 4 data elements are identical to the ones in the CTE Student Fact template and would be populated in the same way.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They are Submitting AUN, School year Date, PASecureID and Student School Number.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For the 5th field, CIP Code, use the same 6-digit number here as you did in Field 6 of the Student Fact template.  Please remember to include any leading zeros in the 6-digit number.  </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36</a:t>
            </a:fld>
            <a:endParaRPr lang="en-US" dirty="0"/>
          </a:p>
        </p:txBody>
      </p:sp>
    </p:spTree>
    <p:extLst>
      <p:ext uri="{BB962C8B-B14F-4D97-AF65-F5344CB8AC3E}">
        <p14:creationId xmlns:p14="http://schemas.microsoft.com/office/powerpoint/2010/main" val="33425548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Field 6 of the Student Credential template (Delivery Method Code) is identical to field 7 in the CTE Student Fact template and should carry the same delivery method code that was used for the student in the CTE Student Fact template.  </a:t>
            </a:r>
          </a:p>
          <a:p>
            <a:pPr>
              <a:lnSpc>
                <a:spcPct val="115000"/>
              </a:lnSpc>
              <a:spcAft>
                <a:spcPts val="978"/>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Calibri" panose="020F050202020403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Adult Affidavit Program - Code 80 is the code that all Adult Affidavit Programs should use.  </a:t>
            </a:r>
          </a:p>
          <a:p>
            <a:pPr marL="335398" indent="-335398">
              <a:lnSpc>
                <a:spcPct val="115000"/>
              </a:lnSpc>
              <a:spcAft>
                <a:spcPts val="978"/>
              </a:spcAft>
              <a:buFont typeface="Calibri" panose="020F050202020403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Field 7, the Industry Credential Code would be found in Appendix Q which is one of the handouts for this webinar.  This code indicates the provider name and also the industry credential name of the credential or industry certification earned by the student during the reporting year.  </a:t>
            </a:r>
          </a:p>
          <a:p>
            <a:pPr>
              <a:lnSpc>
                <a:spcPct val="115000"/>
              </a:lnSpc>
              <a:spcAft>
                <a:spcPts val="978"/>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978"/>
              </a:spcAft>
            </a:pPr>
            <a:r>
              <a:rPr lang="en-US" dirty="0">
                <a:latin typeface="Calibri" panose="020F0502020204030204" pitchFamily="34" charset="0"/>
                <a:ea typeface="Calibri" panose="020F0502020204030204" pitchFamily="34" charset="0"/>
                <a:cs typeface="Calibri" panose="020F0502020204030204" pitchFamily="34" charset="0"/>
              </a:rPr>
              <a:t>Field 8, Industry Credential Earned Date will be the default date of 2026-06-30, the last date of a standard school year.  </a:t>
            </a:r>
          </a:p>
        </p:txBody>
      </p:sp>
      <p:sp>
        <p:nvSpPr>
          <p:cNvPr id="4" name="Slide Number Placeholder 3"/>
          <p:cNvSpPr>
            <a:spLocks noGrp="1"/>
          </p:cNvSpPr>
          <p:nvPr>
            <p:ph type="sldNum" sz="quarter" idx="5"/>
          </p:nvPr>
        </p:nvSpPr>
        <p:spPr/>
        <p:txBody>
          <a:bodyPr/>
          <a:lstStyle/>
          <a:p>
            <a:fld id="{5B012C48-CBE3-4456-858D-2A38C9D9ED43}" type="slidenum">
              <a:rPr lang="en-US" smtClean="0"/>
              <a:t>37</a:t>
            </a:fld>
            <a:endParaRPr lang="en-US" dirty="0"/>
          </a:p>
        </p:txBody>
      </p:sp>
    </p:spTree>
    <p:extLst>
      <p:ext uri="{BB962C8B-B14F-4D97-AF65-F5344CB8AC3E}">
        <p14:creationId xmlns:p14="http://schemas.microsoft.com/office/powerpoint/2010/main" val="6616364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791"/>
              </a:spcAft>
            </a:pPr>
            <a:r>
              <a:rPr lang="en-US" sz="1200" dirty="0">
                <a:latin typeface="+mn-lt"/>
                <a:ea typeface="Aptos" panose="020B0004020202020204" pitchFamily="34" charset="0"/>
                <a:cs typeface="Times New Roman" panose="02020603050405020304" pitchFamily="18" charset="0"/>
              </a:rPr>
              <a:t>For those unfamiliar with PIMS Reports V2, this application is used to verify the data that was submitted through PIMS to ensure it is accurate and complete.</a:t>
            </a:r>
            <a:endParaRPr lang="en-US" sz="1200" kern="100" dirty="0">
              <a:latin typeface="+mn-lt"/>
              <a:ea typeface="Aptos" panose="020B0004020202020204" pitchFamily="34" charset="0"/>
              <a:cs typeface="Times New Roman" panose="02020603050405020304" pitchFamily="18" charset="0"/>
            </a:endParaRPr>
          </a:p>
          <a:p>
            <a:pPr>
              <a:lnSpc>
                <a:spcPct val="115000"/>
              </a:lnSpc>
              <a:spcAft>
                <a:spcPts val="791"/>
              </a:spcAft>
            </a:pPr>
            <a:r>
              <a:rPr lang="en-US" sz="1200" dirty="0">
                <a:latin typeface="+mn-lt"/>
                <a:ea typeface="Aptos" panose="020B0004020202020204" pitchFamily="34" charset="0"/>
                <a:cs typeface="Times New Roman" panose="02020603050405020304" pitchFamily="18" charset="0"/>
              </a:rPr>
              <a:t> </a:t>
            </a:r>
            <a:endParaRPr lang="en-US" sz="1200" kern="100" dirty="0">
              <a:latin typeface="+mn-lt"/>
              <a:ea typeface="Aptos" panose="020B0004020202020204" pitchFamily="34" charset="0"/>
              <a:cs typeface="Times New Roman" panose="02020603050405020304" pitchFamily="18" charset="0"/>
            </a:endParaRPr>
          </a:p>
          <a:p>
            <a:pPr>
              <a:lnSpc>
                <a:spcPct val="115000"/>
              </a:lnSpc>
              <a:spcAft>
                <a:spcPts val="791"/>
              </a:spcAft>
            </a:pPr>
            <a:r>
              <a:rPr lang="en-US" sz="1200" kern="0" dirty="0">
                <a:latin typeface="+mn-lt"/>
                <a:ea typeface="Aptos" panose="020B0004020202020204" pitchFamily="34" charset="0"/>
                <a:cs typeface="Times New Roman" panose="02020603050405020304" pitchFamily="18" charset="0"/>
              </a:rPr>
              <a:t> </a:t>
            </a:r>
            <a:endParaRPr lang="en-US" sz="1200" kern="100" dirty="0">
              <a:latin typeface="+mn-lt"/>
              <a:ea typeface="Aptos" panose="020B0004020202020204" pitchFamily="34" charset="0"/>
              <a:cs typeface="Times New Roman" panose="02020603050405020304" pitchFamily="18" charset="0"/>
            </a:endParaRPr>
          </a:p>
          <a:p>
            <a:r>
              <a:rPr lang="en-US" altLang="en-US" sz="1200" dirty="0">
                <a:latin typeface="+mn-lt"/>
              </a:rPr>
              <a:t>Verification reports can be found in the CTE Folder in PIMS Reports V2.</a:t>
            </a:r>
          </a:p>
          <a:p>
            <a:endParaRPr lang="en-US" altLang="en-US" sz="1200" dirty="0">
              <a:latin typeface="+mn-lt"/>
            </a:endParaRPr>
          </a:p>
          <a:p>
            <a:r>
              <a:rPr lang="en-US" altLang="en-US" sz="1200" dirty="0">
                <a:latin typeface="+mn-lt"/>
              </a:rPr>
              <a:t>Production reports can be found the CTE Folder, Adult Folder, Student Level – QC and Verification Folder in PIMS Reports V2.</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38</a:t>
            </a:fld>
            <a:endParaRPr lang="en-US" dirty="0"/>
          </a:p>
        </p:txBody>
      </p:sp>
    </p:spTree>
    <p:extLst>
      <p:ext uri="{BB962C8B-B14F-4D97-AF65-F5344CB8AC3E}">
        <p14:creationId xmlns:p14="http://schemas.microsoft.com/office/powerpoint/2010/main" val="39200461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Verifying PIMS CTE Data – As a reminder, collecting and reporting CTE data is not a one-man show, and neither is verifying your CTE Data.  Remember Build a Team.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LEA CTE data team must review CTE data quality reports to identify errors.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Work with Data Owners to make corrections, when needed</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They must generate and deliver the PIMS CTE Accuracy Certification Statement (ACS) and aggregate CTE report to the chief school administrator for approval and signature.</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39</a:t>
            </a:fld>
            <a:endParaRPr lang="en-US" dirty="0"/>
          </a:p>
        </p:txBody>
      </p:sp>
    </p:spTree>
    <p:extLst>
      <p:ext uri="{BB962C8B-B14F-4D97-AF65-F5344CB8AC3E}">
        <p14:creationId xmlns:p14="http://schemas.microsoft.com/office/powerpoint/2010/main" val="1208739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Build your CTE Reporting Team.  You are not a one-person show.  </a:t>
            </a:r>
          </a:p>
          <a:p>
            <a:endParaRPr lang="en-US" dirty="0"/>
          </a:p>
          <a:p>
            <a:r>
              <a:rPr lang="en-US" dirty="0"/>
              <a:t>There are others in your LEA that should be assisting you with CTE Reporting.  You are the person uploading the data, but you need to involve others. </a:t>
            </a:r>
          </a:p>
          <a:p>
            <a:endParaRPr lang="en-US" dirty="0"/>
          </a:p>
          <a:p>
            <a:r>
              <a:rPr lang="en-US" dirty="0"/>
              <a:t>Look through the data that needs collected.  Identify who in the LEA can assist.  That includes Counselors, CTE Teachers, Program/Curriculum Directors, Admin, and your Business Office.  </a:t>
            </a:r>
          </a:p>
          <a:p>
            <a:r>
              <a:rPr lang="en-US" dirty="0"/>
              <a:t>Another Tip – Please start early.</a:t>
            </a:r>
          </a:p>
        </p:txBody>
      </p:sp>
      <p:sp>
        <p:nvSpPr>
          <p:cNvPr id="4" name="Slide Number Placeholder 3"/>
          <p:cNvSpPr>
            <a:spLocks noGrp="1"/>
          </p:cNvSpPr>
          <p:nvPr>
            <p:ph type="sldNum" sz="quarter" idx="5"/>
          </p:nvPr>
        </p:nvSpPr>
        <p:spPr/>
        <p:txBody>
          <a:bodyPr/>
          <a:lstStyle/>
          <a:p>
            <a:fld id="{5B012C48-CBE3-4456-858D-2A38C9D9ED43}" type="slidenum">
              <a:rPr lang="en-US" smtClean="0"/>
              <a:t>4</a:t>
            </a:fld>
            <a:endParaRPr lang="en-US" dirty="0"/>
          </a:p>
        </p:txBody>
      </p:sp>
    </p:spTree>
    <p:extLst>
      <p:ext uri="{BB962C8B-B14F-4D97-AF65-F5344CB8AC3E}">
        <p14:creationId xmlns:p14="http://schemas.microsoft.com/office/powerpoint/2010/main" val="31186944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altLang="en-US" dirty="0"/>
              <a:t>Verification Reports can be run immediately after a successful PIMS Submission and give details about the data that was just uploaded via the PIMS Templates.  </a:t>
            </a:r>
          </a:p>
          <a:p>
            <a:r>
              <a:rPr lang="en-US" altLang="en-US" dirty="0"/>
              <a:t>Verification reports for the C4 CTE Submission for both adult and secondary can be found under the CTE Folder.</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40</a:t>
            </a:fld>
            <a:endParaRPr lang="en-US" dirty="0"/>
          </a:p>
        </p:txBody>
      </p:sp>
    </p:spTree>
    <p:extLst>
      <p:ext uri="{BB962C8B-B14F-4D97-AF65-F5344CB8AC3E}">
        <p14:creationId xmlns:p14="http://schemas.microsoft.com/office/powerpoint/2010/main" val="27532641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altLang="en-US" sz="1200" dirty="0">
                <a:latin typeface="+mn-lt"/>
              </a:rPr>
              <a:t>Production Reports can only be run after a PIMS refresh and provide details about the data currently in the PIMS Warehouse.  These reports assist with identifying errors in the data.</a:t>
            </a:r>
          </a:p>
          <a:p>
            <a:r>
              <a:rPr lang="en-US" altLang="en-US" sz="1200" dirty="0">
                <a:latin typeface="+mn-lt"/>
              </a:rPr>
              <a:t>Adult production reports for the C4 CTE Submission can be found under the CTE Folder, in the Adult Folder, Student Level – QC and Verification Folder.</a:t>
            </a:r>
          </a:p>
          <a:p>
            <a:endParaRPr lang="en-US" altLang="en-US" sz="1200" dirty="0">
              <a:latin typeface="+mn-lt"/>
            </a:endParaRPr>
          </a:p>
          <a:p>
            <a:r>
              <a:rPr lang="en-US" altLang="en-US" sz="1200" dirty="0">
                <a:latin typeface="+mn-lt"/>
              </a:rPr>
              <a:t>Both Verification and Production reports can be run in Excel format to allow for filtering and manipulating the data for detailed review</a:t>
            </a:r>
            <a:endParaRPr lang="en-US" sz="1200" dirty="0">
              <a:latin typeface="+mn-lt"/>
            </a:endParaRPr>
          </a:p>
          <a:p>
            <a:endParaRPr lang="en-US" sz="1200" dirty="0">
              <a:latin typeface="+mn-lt"/>
            </a:endParaRPr>
          </a:p>
          <a:p>
            <a:r>
              <a:rPr lang="en-US" sz="1200" dirty="0">
                <a:latin typeface="+mn-lt"/>
              </a:rPr>
              <a:t>Report found in the QC and Verification Folder can be broken into two categories – Error Checking and Data Analysis.</a:t>
            </a:r>
          </a:p>
          <a:p>
            <a:endParaRPr lang="en-US" sz="1200" dirty="0">
              <a:latin typeface="+mn-lt"/>
            </a:endParaRPr>
          </a:p>
          <a:p>
            <a:pPr defTabSz="904524">
              <a:defRPr/>
            </a:pPr>
            <a:r>
              <a:rPr lang="en-US" sz="1200" dirty="0">
                <a:latin typeface="+mn-lt"/>
              </a:rPr>
              <a:t>We will look at the Error Checking Reports first.  We have heard from the field that some of these reports aren’t needed due to data validation rules.  We are looking at the reports to see what we can remove.  However, it is possible when we approve a data exception that some bad data may get in.  It happens.  You may request a data exception for a particular issue that we approve that allows other data to get in that is incorrect.  That’s why these reports are so important.  Please take a moment to set these reports to run overnight and check them in the morning.</a:t>
            </a:r>
          </a:p>
          <a:p>
            <a:endParaRPr lang="en-US" sz="1200" dirty="0">
              <a:latin typeface="+mn-lt"/>
            </a:endParaRPr>
          </a:p>
          <a:p>
            <a:pPr marL="0" lvl="1"/>
            <a:endParaRPr lang="en-US" sz="1200" dirty="0">
              <a:latin typeface="+mn-lt"/>
            </a:endParaRPr>
          </a:p>
          <a:p>
            <a:pPr marL="0" lvl="1"/>
            <a:r>
              <a:rPr lang="en-US" sz="1200" dirty="0">
                <a:latin typeface="+mn-lt"/>
              </a:rPr>
              <a:t>Error Checking</a:t>
            </a:r>
          </a:p>
          <a:p>
            <a:pPr marL="0" lvl="2" indent="-282664"/>
            <a:r>
              <a:rPr lang="en-US" sz="1200" dirty="0">
                <a:solidFill>
                  <a:schemeClr val="dk1"/>
                </a:solidFill>
                <a:latin typeface="+mn-lt"/>
              </a:rPr>
              <a:t>QC Rpt01 - AAP CTE Student IDs Not in June 30 Stud Snapshot</a:t>
            </a:r>
          </a:p>
          <a:p>
            <a:pPr marL="0" lvl="2" indent="-282664"/>
            <a:endParaRPr lang="en-US" sz="1200" dirty="0">
              <a:solidFill>
                <a:schemeClr val="dk1"/>
              </a:solidFill>
              <a:latin typeface="+mn-lt"/>
            </a:endParaRPr>
          </a:p>
          <a:p>
            <a:pPr marL="0" lvl="2" indent="-282664"/>
            <a:r>
              <a:rPr lang="en-US" sz="1200" dirty="0">
                <a:solidFill>
                  <a:schemeClr val="dk1"/>
                </a:solidFill>
                <a:latin typeface="+mn-lt"/>
              </a:rPr>
              <a:t>QC Rpt03 - Invalid June 30 Snapshot Data for AAP CTE Students</a:t>
            </a:r>
          </a:p>
          <a:p>
            <a:pPr marL="0" lvl="2" indent="-282664"/>
            <a:endParaRPr lang="en-US" sz="1200" dirty="0">
              <a:solidFill>
                <a:schemeClr val="dk1"/>
              </a:solidFill>
              <a:latin typeface="+mn-lt"/>
            </a:endParaRPr>
          </a:p>
          <a:p>
            <a:r>
              <a:rPr lang="en-US" sz="1200" dirty="0">
                <a:solidFill>
                  <a:schemeClr val="dk1"/>
                </a:solidFill>
                <a:latin typeface="+mn-lt"/>
              </a:rPr>
              <a:t>QC Rpt05 - AAP </a:t>
            </a:r>
            <a:r>
              <a:rPr lang="en-US" sz="1200" i="1" dirty="0">
                <a:solidFill>
                  <a:schemeClr val="dk1"/>
                </a:solidFill>
                <a:latin typeface="+mn-lt"/>
              </a:rPr>
              <a:t>Invalid</a:t>
            </a:r>
            <a:r>
              <a:rPr lang="en-US" sz="1200" dirty="0">
                <a:solidFill>
                  <a:schemeClr val="dk1"/>
                </a:solidFill>
                <a:latin typeface="+mn-lt"/>
              </a:rPr>
              <a:t> Data Element Combinations – This r</a:t>
            </a:r>
            <a:r>
              <a:rPr lang="en-US" sz="1200" dirty="0">
                <a:latin typeface="+mn-lt"/>
                <a:ea typeface="Calibri" panose="020F0502020204030204" pitchFamily="34" charset="0"/>
              </a:rPr>
              <a:t>eport has multiple tabs and informs LEAs of the following:</a:t>
            </a:r>
          </a:p>
          <a:p>
            <a:pPr marL="734926" lvl="1" indent="-282664">
              <a:buFont typeface="Arial" panose="020B0604020202020204" pitchFamily="34" charset="0"/>
              <a:buChar char="•"/>
            </a:pPr>
            <a:r>
              <a:rPr lang="en-US" sz="1200" dirty="0">
                <a:latin typeface="+mn-lt"/>
                <a:ea typeface="Calibri" panose="020F0502020204030204" pitchFamily="34" charset="0"/>
              </a:rPr>
              <a:t>AAP CTE students were reported as receiving a Pell Grant but not reported as being economically disadvantaged</a:t>
            </a:r>
          </a:p>
          <a:p>
            <a:pPr marL="734926" lvl="1" indent="-282664">
              <a:buFont typeface="Arial" panose="020B0604020202020204" pitchFamily="34" charset="0"/>
              <a:buChar char="•"/>
            </a:pPr>
            <a:r>
              <a:rPr lang="en-US" sz="1200" dirty="0">
                <a:latin typeface="+mn-lt"/>
                <a:ea typeface="Calibri" panose="020F0502020204030204" pitchFamily="34" charset="0"/>
              </a:rPr>
              <a:t>Reported CTE status type of 41, completed CTE AAP for the Young Farmers Program</a:t>
            </a:r>
          </a:p>
          <a:p>
            <a:pPr marL="734926" lvl="1" indent="-282664">
              <a:buFont typeface="Arial" panose="020B0604020202020204" pitchFamily="34" charset="0"/>
              <a:buChar char="•"/>
            </a:pPr>
            <a:r>
              <a:rPr lang="en-US" sz="1200" dirty="0">
                <a:latin typeface="+mn-lt"/>
                <a:ea typeface="Calibri" panose="020F0502020204030204" pitchFamily="34" charset="0"/>
              </a:rPr>
              <a:t>AAP CTE students were reported with a secondary CTE status type</a:t>
            </a:r>
          </a:p>
          <a:p>
            <a:pPr marL="734926" lvl="1" indent="-282664">
              <a:buFont typeface="Arial" panose="020B0604020202020204" pitchFamily="34" charset="0"/>
              <a:buChar char="•"/>
            </a:pPr>
            <a:r>
              <a:rPr lang="en-US" sz="1200" dirty="0">
                <a:latin typeface="+mn-lt"/>
                <a:ea typeface="Calibri" panose="020F0502020204030204" pitchFamily="34" charset="0"/>
              </a:rPr>
              <a:t>AAP CTE students were reported with zero program hours completed but nonzero percentage completed</a:t>
            </a:r>
          </a:p>
          <a:p>
            <a:pPr marL="734926" lvl="1" indent="-282664">
              <a:buFont typeface="Arial" panose="020B0604020202020204" pitchFamily="34" charset="0"/>
              <a:buChar char="•"/>
            </a:pPr>
            <a:r>
              <a:rPr lang="en-US" sz="1200" dirty="0">
                <a:latin typeface="+mn-lt"/>
                <a:ea typeface="Calibri" panose="020F0502020204030204" pitchFamily="34" charset="0"/>
              </a:rPr>
              <a:t>AAP CTE students were reported with non-zero program hours completed but zero percentage completed</a:t>
            </a:r>
          </a:p>
          <a:p>
            <a:pPr marL="734926" lvl="1" indent="-282664">
              <a:buFont typeface="Arial" panose="020B0604020202020204" pitchFamily="34" charset="0"/>
              <a:buChar char="•"/>
            </a:pPr>
            <a:r>
              <a:rPr lang="en-US" sz="1200" dirty="0">
                <a:latin typeface="+mn-lt"/>
                <a:ea typeface="Calibri" panose="020F0502020204030204" pitchFamily="34" charset="0"/>
              </a:rPr>
              <a:t>AAP CTE students were reported with a secondary delivery method code</a:t>
            </a:r>
          </a:p>
          <a:p>
            <a:pPr marL="734926" lvl="1" indent="-282664">
              <a:buFont typeface="Arial" panose="020B0604020202020204" pitchFamily="34" charset="0"/>
              <a:buChar char="•"/>
            </a:pPr>
            <a:r>
              <a:rPr lang="en-US" sz="1200" dirty="0">
                <a:latin typeface="+mn-lt"/>
                <a:ea typeface="Calibri" panose="020F0502020204030204" pitchFamily="34" charset="0"/>
              </a:rPr>
              <a:t>Status type of 41, Completed CTE AAP, with less than 50 percent of program completed</a:t>
            </a:r>
          </a:p>
          <a:p>
            <a:pPr marL="734926" lvl="1" indent="-282664">
              <a:buFont typeface="Arial" panose="020B0604020202020204" pitchFamily="34" charset="0"/>
              <a:buChar char="•"/>
            </a:pPr>
            <a:r>
              <a:rPr lang="en-US" sz="1200" dirty="0">
                <a:latin typeface="+mn-lt"/>
                <a:ea typeface="Calibri" panose="020F0502020204030204" pitchFamily="34" charset="0"/>
              </a:rPr>
              <a:t>Completed 100 percent of program without a CTE status type code of 41, Completed CTE AAP</a:t>
            </a:r>
          </a:p>
          <a:p>
            <a:pPr indent="-339197">
              <a:buFont typeface="Symbol" panose="05050102010706020507" pitchFamily="18" charset="2"/>
              <a:buChar char=""/>
            </a:pPr>
            <a:endParaRPr lang="en-US" sz="1200" dirty="0">
              <a:solidFill>
                <a:schemeClr val="dk1"/>
              </a:solidFill>
              <a:latin typeface="+mn-lt"/>
            </a:endParaRPr>
          </a:p>
          <a:p>
            <a:r>
              <a:rPr lang="en-US" sz="1200" dirty="0">
                <a:solidFill>
                  <a:schemeClr val="dk1"/>
                </a:solidFill>
                <a:latin typeface="+mn-lt"/>
              </a:rPr>
              <a:t>QC Rpt06 - Stud IDs from AAP CTE Industry – </a:t>
            </a:r>
            <a:r>
              <a:rPr lang="en-US" sz="1200" dirty="0">
                <a:latin typeface="+mn-lt"/>
                <a:ea typeface="Calibri" panose="020F0502020204030204" pitchFamily="34" charset="0"/>
              </a:rPr>
              <a:t>This report informs LEAs when AAP CTE students within LEA </a:t>
            </a:r>
            <a:r>
              <a:rPr lang="en-US" sz="1200" i="1" dirty="0">
                <a:latin typeface="+mn-lt"/>
                <a:ea typeface="Calibri" panose="020F0502020204030204" pitchFamily="34" charset="0"/>
              </a:rPr>
              <a:t>CTE Student Industry Credential</a:t>
            </a:r>
            <a:r>
              <a:rPr lang="en-US" sz="1200" dirty="0">
                <a:latin typeface="+mn-lt"/>
                <a:ea typeface="Calibri" panose="020F0502020204030204" pitchFamily="34" charset="0"/>
              </a:rPr>
              <a:t> data were not found within LEA June 30 cumulative </a:t>
            </a:r>
            <a:r>
              <a:rPr lang="en-US" sz="1200" i="1" dirty="0">
                <a:latin typeface="+mn-lt"/>
                <a:ea typeface="Calibri" panose="020F0502020204030204" pitchFamily="34" charset="0"/>
              </a:rPr>
              <a:t>Student Snapshot.</a:t>
            </a:r>
            <a:endParaRPr lang="en-US" sz="1200" dirty="0">
              <a:latin typeface="+mn-lt"/>
            </a:endParaRPr>
          </a:p>
        </p:txBody>
      </p:sp>
      <p:sp>
        <p:nvSpPr>
          <p:cNvPr id="4" name="Slide Number Placeholder 3"/>
          <p:cNvSpPr>
            <a:spLocks noGrp="1"/>
          </p:cNvSpPr>
          <p:nvPr>
            <p:ph type="sldNum" sz="quarter" idx="5"/>
          </p:nvPr>
        </p:nvSpPr>
        <p:spPr/>
        <p:txBody>
          <a:bodyPr/>
          <a:lstStyle/>
          <a:p>
            <a:fld id="{5B012C48-CBE3-4456-858D-2A38C9D9ED43}" type="slidenum">
              <a:rPr lang="en-US" smtClean="0"/>
              <a:t>41</a:t>
            </a:fld>
            <a:endParaRPr lang="en-US" dirty="0"/>
          </a:p>
        </p:txBody>
      </p:sp>
    </p:spTree>
    <p:extLst>
      <p:ext uri="{BB962C8B-B14F-4D97-AF65-F5344CB8AC3E}">
        <p14:creationId xmlns:p14="http://schemas.microsoft.com/office/powerpoint/2010/main" val="9364744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282664" indent="-282664"/>
            <a:r>
              <a:rPr lang="en-US" sz="1200" dirty="0">
                <a:solidFill>
                  <a:schemeClr val="dk1"/>
                </a:solidFill>
                <a:latin typeface="+mn-lt"/>
              </a:rPr>
              <a:t>Error Checking Reports continued</a:t>
            </a:r>
          </a:p>
          <a:p>
            <a:pPr marL="282664" indent="-282664"/>
            <a:r>
              <a:rPr lang="en-US" sz="1200" dirty="0">
                <a:solidFill>
                  <a:schemeClr val="dk1"/>
                </a:solidFill>
                <a:latin typeface="+mn-lt"/>
              </a:rPr>
              <a:t>QC Rpt08 - AAP Student CIP-Delivery Method-School Location Template Mismatches Credential Not on Stud Fact and/or June 30 Snapshot – </a:t>
            </a:r>
            <a:r>
              <a:rPr lang="en-US" sz="1200" dirty="0">
                <a:latin typeface="+mn-lt"/>
                <a:ea typeface="Calibri" panose="020F0502020204030204" pitchFamily="34" charset="0"/>
              </a:rPr>
              <a:t>Report used to inform LEAs when AAP </a:t>
            </a:r>
            <a:r>
              <a:rPr lang="en-US" sz="1200" i="1" dirty="0">
                <a:latin typeface="+mn-lt"/>
                <a:ea typeface="Calibri" panose="020F0502020204030204" pitchFamily="34" charset="0"/>
              </a:rPr>
              <a:t>CTE student’s Industry Credential </a:t>
            </a:r>
            <a:r>
              <a:rPr lang="en-US" sz="1200" dirty="0">
                <a:latin typeface="+mn-lt"/>
                <a:ea typeface="Calibri" panose="020F0502020204030204" pitchFamily="34" charset="0"/>
              </a:rPr>
              <a:t>"CIP code - delivery method code - student location" combination does not match AAP CTE student's "CIP code - delivery method code - CIP location" combination in </a:t>
            </a:r>
            <a:r>
              <a:rPr lang="en-US" sz="1200" i="1" dirty="0">
                <a:latin typeface="+mn-lt"/>
                <a:ea typeface="Calibri" panose="020F0502020204030204" pitchFamily="34" charset="0"/>
              </a:rPr>
              <a:t>CTE Student Fact</a:t>
            </a:r>
            <a:r>
              <a:rPr lang="en-US" sz="1200" dirty="0">
                <a:latin typeface="+mn-lt"/>
                <a:ea typeface="Calibri" panose="020F0502020204030204" pitchFamily="34" charset="0"/>
              </a:rPr>
              <a:t>. AAP CTE student location code, CIP code and delivery method code must be the same in both templates. </a:t>
            </a:r>
          </a:p>
          <a:p>
            <a:pPr marL="282664" indent="-282664"/>
            <a:endParaRPr lang="en-US" sz="1200" dirty="0">
              <a:solidFill>
                <a:schemeClr val="dk1"/>
              </a:solidFill>
              <a:latin typeface="+mn-lt"/>
            </a:endParaRPr>
          </a:p>
          <a:p>
            <a:pPr>
              <a:spcAft>
                <a:spcPts val="1187"/>
              </a:spcAft>
            </a:pPr>
            <a:r>
              <a:rPr lang="en-US" sz="1200" dirty="0">
                <a:solidFill>
                  <a:schemeClr val="dk1"/>
                </a:solidFill>
                <a:latin typeface="+mn-lt"/>
              </a:rPr>
              <a:t>QC Rpt09 - AAP </a:t>
            </a:r>
            <a:r>
              <a:rPr lang="en-US" sz="1200" i="1" dirty="0">
                <a:solidFill>
                  <a:schemeClr val="dk1"/>
                </a:solidFill>
                <a:latin typeface="+mn-lt"/>
              </a:rPr>
              <a:t>Questionable</a:t>
            </a:r>
            <a:r>
              <a:rPr lang="en-US" sz="1200" dirty="0">
                <a:solidFill>
                  <a:schemeClr val="dk1"/>
                </a:solidFill>
                <a:latin typeface="+mn-lt"/>
              </a:rPr>
              <a:t> Data Element Combinations – </a:t>
            </a:r>
            <a:r>
              <a:rPr lang="en-US" sz="1200" dirty="0">
                <a:latin typeface="+mn-lt"/>
                <a:ea typeface="Calibri" panose="020F0502020204030204" pitchFamily="34" charset="0"/>
              </a:rPr>
              <a:t>This report informs LEAs of the following.  Please note there are multiple tabs in this report. If needed, make corrections to either the CTE Student Fact or the June 30 Student Snapshot data.</a:t>
            </a:r>
            <a:endParaRPr lang="en-US" sz="1200" dirty="0">
              <a:solidFill>
                <a:schemeClr val="dk1"/>
              </a:solidFill>
              <a:latin typeface="+mn-lt"/>
            </a:endParaRPr>
          </a:p>
          <a:p>
            <a:pPr marL="282664" indent="-282664"/>
            <a:endParaRPr lang="en-US" sz="1200" dirty="0">
              <a:latin typeface="+mn-lt"/>
              <a:ea typeface="Calibri" panose="020F0502020204030204" pitchFamily="34" charset="0"/>
            </a:endParaRPr>
          </a:p>
          <a:p>
            <a:pPr marL="791459" lvl="1" indent="-339197">
              <a:spcAft>
                <a:spcPts val="594"/>
              </a:spcAft>
              <a:buFont typeface="Symbol" panose="05050102010706020507" pitchFamily="18" charset="2"/>
              <a:buChar char=""/>
            </a:pPr>
            <a:r>
              <a:rPr lang="en-US" sz="1200" dirty="0">
                <a:latin typeface="+mn-lt"/>
                <a:ea typeface="Calibri" panose="020F0502020204030204" pitchFamily="34" charset="0"/>
              </a:rPr>
              <a:t>AAP CTE students were reported with an AAP delivery method and a secondary grade-level</a:t>
            </a:r>
          </a:p>
          <a:p>
            <a:pPr marL="791459" lvl="1" indent="-339197">
              <a:spcAft>
                <a:spcPts val="594"/>
              </a:spcAft>
              <a:buFont typeface="Symbol" panose="05050102010706020507" pitchFamily="18" charset="2"/>
              <a:buChar char=""/>
            </a:pPr>
            <a:r>
              <a:rPr lang="en-US" sz="1200" dirty="0">
                <a:latin typeface="+mn-lt"/>
                <a:ea typeface="Calibri" panose="020F0502020204030204" pitchFamily="34" charset="0"/>
              </a:rPr>
              <a:t>Completed 0.00 percent of CTE program</a:t>
            </a:r>
          </a:p>
          <a:p>
            <a:pPr marL="791459" lvl="1" indent="-339197">
              <a:spcAft>
                <a:spcPts val="1187"/>
              </a:spcAft>
              <a:buFont typeface="Symbol" panose="05050102010706020507" pitchFamily="18" charset="2"/>
              <a:buChar char=""/>
            </a:pPr>
            <a:r>
              <a:rPr lang="en-US" sz="1200" dirty="0">
                <a:latin typeface="+mn-lt"/>
                <a:ea typeface="Calibri" panose="020F0502020204030204" pitchFamily="34" charset="0"/>
              </a:rPr>
              <a:t>Birth date indicating AAP CTE student is under 18 years old. As a reminder, Secondary students may not be reported on the Adult CTE Templates.</a:t>
            </a:r>
          </a:p>
          <a:p>
            <a:pPr marL="282664" indent="-282664"/>
            <a:endParaRPr lang="en-US" dirty="0">
              <a:solidFill>
                <a:schemeClr val="dk1"/>
              </a:solidFill>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42</a:t>
            </a:fld>
            <a:endParaRPr lang="en-US" dirty="0"/>
          </a:p>
        </p:txBody>
      </p:sp>
    </p:spTree>
    <p:extLst>
      <p:ext uri="{BB962C8B-B14F-4D97-AF65-F5344CB8AC3E}">
        <p14:creationId xmlns:p14="http://schemas.microsoft.com/office/powerpoint/2010/main" val="33859126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defTabSz="904524">
              <a:defRPr/>
            </a:pPr>
            <a:r>
              <a:rPr lang="en-US" sz="1200" dirty="0">
                <a:latin typeface="+mn-lt"/>
              </a:rPr>
              <a:t>Now let’s look at the Data Analysis QC and Verification reports.  These reports are designed to help you and your data team complete some data analysis on your different programs.  These reports will help you to identify possible missed students and CTE Trends.</a:t>
            </a:r>
          </a:p>
          <a:p>
            <a:pPr marL="282664" indent="-282664" defTabSz="904524">
              <a:defRPr/>
            </a:pPr>
            <a:r>
              <a:rPr lang="en-US" sz="1200" dirty="0">
                <a:solidFill>
                  <a:schemeClr val="dk1"/>
                </a:solidFill>
                <a:latin typeface="+mn-lt"/>
              </a:rPr>
              <a:t>QC Rpt03A - List of Statistically Countable AAP CTE Students by School and Program – This R</a:t>
            </a:r>
            <a:r>
              <a:rPr lang="en-US" sz="1200" dirty="0">
                <a:latin typeface="+mn-lt"/>
                <a:ea typeface="Calibri" panose="020F0502020204030204" pitchFamily="34" charset="0"/>
              </a:rPr>
              <a:t>eport lists AAP students considered to be statistically countable as AAP CTE enrollees by school and program. An AAP student is statistically counted as an AAP CTE enrollee only when data related specifically to the student's PASecureID is reported on both PIMS </a:t>
            </a:r>
            <a:r>
              <a:rPr lang="en-US" sz="1200" i="1" dirty="0">
                <a:latin typeface="+mn-lt"/>
                <a:ea typeface="Calibri" panose="020F0502020204030204" pitchFamily="34" charset="0"/>
              </a:rPr>
              <a:t>CTE Student Fact</a:t>
            </a:r>
            <a:r>
              <a:rPr lang="en-US" sz="1200" dirty="0">
                <a:latin typeface="+mn-lt"/>
                <a:ea typeface="Calibri" panose="020F0502020204030204" pitchFamily="34" charset="0"/>
              </a:rPr>
              <a:t> and the June 30 </a:t>
            </a:r>
            <a:r>
              <a:rPr lang="en-US" sz="1200" i="1" dirty="0">
                <a:latin typeface="+mn-lt"/>
                <a:ea typeface="Calibri" panose="020F0502020204030204" pitchFamily="34" charset="0"/>
              </a:rPr>
              <a:t>Student Snapshot</a:t>
            </a:r>
            <a:r>
              <a:rPr lang="en-US" sz="1200" dirty="0">
                <a:latin typeface="+mn-lt"/>
                <a:ea typeface="Calibri" panose="020F0502020204030204" pitchFamily="34" charset="0"/>
              </a:rPr>
              <a:t> templates. Review this list to determine if PIMS student records need to be added, deleted or modified to either CTE Student Fact or the June 30 Student Snapshot templates.</a:t>
            </a:r>
          </a:p>
          <a:p>
            <a:pPr marL="282664" indent="-282664"/>
            <a:endParaRPr lang="en-US" sz="1200" dirty="0">
              <a:solidFill>
                <a:schemeClr val="dk1"/>
              </a:solidFill>
              <a:latin typeface="+mn-lt"/>
            </a:endParaRPr>
          </a:p>
          <a:p>
            <a:pPr marL="282664" indent="-282664"/>
            <a:r>
              <a:rPr lang="en-US" sz="1200" dirty="0">
                <a:solidFill>
                  <a:schemeClr val="dk1"/>
                </a:solidFill>
                <a:latin typeface="+mn-lt"/>
              </a:rPr>
              <a:t>QC Rpt08A - List of Statistically Countable AAP CTE Students that Earned Industry Certifications During the Reporting Year – This r</a:t>
            </a:r>
            <a:r>
              <a:rPr lang="en-US" sz="1200" dirty="0">
                <a:latin typeface="+mn-lt"/>
                <a:ea typeface="Calibri" panose="020F0502020204030204" pitchFamily="34" charset="0"/>
              </a:rPr>
              <a:t>eport lists AAP CTE students considered to be statistically countable as AAP CTE enrollees that earned industry certifications during the reporting year by school and program. An AAP CTE student is statistically counted as earning an industry certification only when data related specifically to the student's PASecureID is reported on (1) PIMS </a:t>
            </a:r>
            <a:r>
              <a:rPr lang="en-US" sz="1200" i="1" dirty="0">
                <a:latin typeface="+mn-lt"/>
                <a:ea typeface="Calibri" panose="020F0502020204030204" pitchFamily="34" charset="0"/>
              </a:rPr>
              <a:t>CTE Student Fact</a:t>
            </a:r>
            <a:r>
              <a:rPr lang="en-US" sz="1200" dirty="0">
                <a:latin typeface="+mn-lt"/>
                <a:ea typeface="Calibri" panose="020F0502020204030204" pitchFamily="34" charset="0"/>
              </a:rPr>
              <a:t>, (2) the June 30 </a:t>
            </a:r>
            <a:r>
              <a:rPr lang="en-US" sz="1200" i="1" dirty="0">
                <a:latin typeface="+mn-lt"/>
                <a:ea typeface="Calibri" panose="020F0502020204030204" pitchFamily="34" charset="0"/>
              </a:rPr>
              <a:t>Student Snapshot</a:t>
            </a:r>
            <a:r>
              <a:rPr lang="en-US" sz="1200" dirty="0">
                <a:latin typeface="+mn-lt"/>
                <a:ea typeface="Calibri" panose="020F0502020204030204" pitchFamily="34" charset="0"/>
              </a:rPr>
              <a:t> and (3) </a:t>
            </a:r>
            <a:r>
              <a:rPr lang="en-US" sz="1200" i="1" dirty="0">
                <a:latin typeface="+mn-lt"/>
                <a:ea typeface="Calibri" panose="020F0502020204030204" pitchFamily="34" charset="0"/>
              </a:rPr>
              <a:t>CTE Student Industry Credential </a:t>
            </a:r>
            <a:r>
              <a:rPr lang="en-US" sz="1200" dirty="0">
                <a:latin typeface="+mn-lt"/>
                <a:ea typeface="Calibri" panose="020F0502020204030204" pitchFamily="34" charset="0"/>
              </a:rPr>
              <a:t>templates. </a:t>
            </a:r>
            <a:endParaRPr lang="en-US" sz="1200" dirty="0">
              <a:solidFill>
                <a:schemeClr val="dk1"/>
              </a:solidFill>
              <a:latin typeface="+mn-lt"/>
            </a:endParaRPr>
          </a:p>
          <a:p>
            <a:pPr marL="282664" indent="-282664"/>
            <a:endParaRPr lang="en-US" sz="1200" dirty="0">
              <a:solidFill>
                <a:schemeClr val="dk1"/>
              </a:solidFill>
              <a:latin typeface="+mn-lt"/>
            </a:endParaRPr>
          </a:p>
          <a:p>
            <a:pPr marL="282664" indent="-282664" defTabSz="904524">
              <a:defRPr/>
            </a:pPr>
            <a:r>
              <a:rPr lang="en-US" sz="1200" dirty="0">
                <a:solidFill>
                  <a:schemeClr val="dk1"/>
                </a:solidFill>
                <a:latin typeface="+mn-lt"/>
              </a:rPr>
              <a:t>QC Rpt10 - AAP Low or Zero Enrollments in Programs (School-CIP-Delivery Method Level) – This r</a:t>
            </a:r>
            <a:r>
              <a:rPr lang="en-US" sz="1200" dirty="0">
                <a:latin typeface="+mn-lt"/>
                <a:ea typeface="Calibri" panose="020F0502020204030204" pitchFamily="34" charset="0"/>
              </a:rPr>
              <a:t>eport informs LEAs of AAP CTE programs with low (less than six) or zero enrollments. </a:t>
            </a:r>
          </a:p>
          <a:p>
            <a:pPr marL="282664" indent="-282664"/>
            <a:endParaRPr lang="en-US" sz="1200" dirty="0">
              <a:solidFill>
                <a:schemeClr val="dk1"/>
              </a:solidFill>
              <a:latin typeface="+mn-lt"/>
            </a:endParaRPr>
          </a:p>
          <a:p>
            <a:pPr marL="282664" indent="-282664"/>
            <a:endParaRPr lang="en-US" dirty="0">
              <a:solidFill>
                <a:schemeClr val="dk1"/>
              </a:solidFill>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43</a:t>
            </a:fld>
            <a:endParaRPr lang="en-US" dirty="0"/>
          </a:p>
        </p:txBody>
      </p:sp>
    </p:spTree>
    <p:extLst>
      <p:ext uri="{BB962C8B-B14F-4D97-AF65-F5344CB8AC3E}">
        <p14:creationId xmlns:p14="http://schemas.microsoft.com/office/powerpoint/2010/main" val="301428178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00000"/>
              </a:lnSpc>
            </a:pPr>
            <a:r>
              <a:rPr lang="en-US" dirty="0">
                <a:latin typeface="Arial" panose="020B0604020202020204" pitchFamily="34" charset="0"/>
                <a:cs typeface="Arial" panose="020B0604020202020204" pitchFamily="34" charset="0"/>
              </a:rPr>
              <a:t>Don’t forget to submit your ACS!  </a:t>
            </a:r>
          </a:p>
          <a:p>
            <a:pPr>
              <a:lnSpc>
                <a:spcPct val="100000"/>
              </a:lnSpc>
            </a:pPr>
            <a:r>
              <a:rPr lang="en-US" dirty="0">
                <a:latin typeface="Arial" panose="020B0604020202020204" pitchFamily="34" charset="0"/>
                <a:cs typeface="Arial" panose="020B0604020202020204" pitchFamily="34" charset="0"/>
              </a:rPr>
              <a:t>The Adult CTE ACS can be found in PIMSReports V2 by clicking on CTE &gt; Adult &gt; Student Level – QC and Verification</a:t>
            </a:r>
          </a:p>
          <a:p>
            <a:pPr lvl="1">
              <a:lnSpc>
                <a:spcPct val="100000"/>
              </a:lnSpc>
            </a:pPr>
            <a:r>
              <a:rPr lang="en-US" dirty="0">
                <a:latin typeface="Arial" panose="020B0604020202020204" pitchFamily="34" charset="0"/>
                <a:cs typeface="Arial" panose="020B0604020202020204" pitchFamily="34" charset="0"/>
              </a:rPr>
              <a:t>Accuracy Certification Statement</a:t>
            </a:r>
          </a:p>
          <a:p>
            <a:pPr marL="1231470" lvl="2" indent="-293207"/>
            <a:r>
              <a:rPr lang="en-US" dirty="0">
                <a:latin typeface="Arial" panose="020B0604020202020204" pitchFamily="34" charset="0"/>
                <a:cs typeface="Arial" panose="020B0604020202020204" pitchFamily="34" charset="0"/>
              </a:rPr>
              <a:t>QC Rpt16 – Accuracy Certification Statement (ACS)</a:t>
            </a:r>
          </a:p>
          <a:p>
            <a:pPr marL="1231470" lvl="2" indent="-293207"/>
            <a:r>
              <a:rPr lang="en-US" dirty="0">
                <a:latin typeface="Arial" panose="020B0604020202020204" pitchFamily="34" charset="0"/>
                <a:cs typeface="Arial" panose="020B0604020202020204" pitchFamily="34" charset="0"/>
              </a:rPr>
              <a:t>Review Your ACS for accuracy!</a:t>
            </a:r>
          </a:p>
          <a:p>
            <a:pPr marL="1231470" lvl="2" indent="-293207"/>
            <a:r>
              <a:rPr lang="en-US" dirty="0">
                <a:latin typeface="Arial" panose="020B0604020202020204" pitchFamily="34" charset="0"/>
                <a:cs typeface="Arial" panose="020B0604020202020204" pitchFamily="34" charset="0"/>
              </a:rPr>
              <a:t>Emailed to the </a:t>
            </a:r>
            <a:r>
              <a:rPr lang="en-US" u="sng" dirty="0">
                <a:uFill>
                  <a:solidFill>
                    <a:schemeClr val="bg1"/>
                  </a:solidFill>
                </a:uFill>
                <a:latin typeface="Arial" panose="020B0604020202020204" pitchFamily="34" charset="0"/>
                <a:cs typeface="Arial" panose="020B0604020202020204" pitchFamily="34" charset="0"/>
                <a:hlinkClick r:id="rId3"/>
              </a:rPr>
              <a:t>RA-EDACSSubmission@pa.gov</a:t>
            </a:r>
            <a:endParaRPr lang="en-US" u="sng" dirty="0">
              <a:uFill>
                <a:solidFill>
                  <a:schemeClr val="bg1"/>
                </a:solidFill>
              </a:uFill>
              <a:latin typeface="Arial" panose="020B0604020202020204" pitchFamily="34" charset="0"/>
              <a:cs typeface="Arial" panose="020B0604020202020204" pitchFamily="34" charset="0"/>
            </a:endParaRPr>
          </a:p>
          <a:p>
            <a:pPr marL="1231470" lvl="2" indent="-293207"/>
            <a:r>
              <a:rPr lang="en-US" u="sng" dirty="0">
                <a:uFill>
                  <a:solidFill>
                    <a:schemeClr val="bg1"/>
                  </a:solidFill>
                </a:uFill>
                <a:latin typeface="Arial" panose="020B0604020202020204" pitchFamily="34" charset="0"/>
                <a:cs typeface="Arial" panose="020B0604020202020204" pitchFamily="34" charset="0"/>
              </a:rPr>
              <a:t>FOLLOW THE DIRECTIONS on the ACS!!</a:t>
            </a:r>
          </a:p>
          <a:p>
            <a:pPr marL="1700603" lvl="3" indent="-293207"/>
            <a:r>
              <a:rPr lang="en-US" u="sng" dirty="0">
                <a:uFill>
                  <a:solidFill>
                    <a:schemeClr val="bg1"/>
                  </a:solidFill>
                </a:uFill>
                <a:latin typeface="Arial" panose="020B0604020202020204" pitchFamily="34" charset="0"/>
                <a:cs typeface="Arial" panose="020B0604020202020204" pitchFamily="34" charset="0"/>
              </a:rPr>
              <a:t>Name the file correctly</a:t>
            </a:r>
          </a:p>
          <a:p>
            <a:pPr marL="1700603" lvl="3" indent="-293207"/>
            <a:r>
              <a:rPr lang="en-US" u="sng" dirty="0">
                <a:uFill>
                  <a:solidFill>
                    <a:schemeClr val="bg1"/>
                  </a:solidFill>
                </a:uFill>
                <a:latin typeface="Arial" panose="020B0604020202020204" pitchFamily="34" charset="0"/>
                <a:cs typeface="Arial" panose="020B0604020202020204" pitchFamily="34" charset="0"/>
              </a:rPr>
              <a:t>Include ALL pages - All pages must have the same date</a:t>
            </a:r>
          </a:p>
          <a:p>
            <a:pPr marL="1700603" lvl="3" indent="-293207"/>
            <a:r>
              <a:rPr lang="en-US" u="sng" dirty="0">
                <a:uFill>
                  <a:solidFill>
                    <a:schemeClr val="bg1"/>
                  </a:solidFill>
                </a:uFill>
                <a:latin typeface="Arial" panose="020B0604020202020204" pitchFamily="34" charset="0"/>
                <a:cs typeface="Arial" panose="020B0604020202020204" pitchFamily="34" charset="0"/>
              </a:rPr>
              <a:t>Use the correct Subject Line</a:t>
            </a:r>
            <a:endParaRPr lang="en-US" dirty="0">
              <a:latin typeface="Arial" panose="020B0604020202020204" pitchFamily="34" charset="0"/>
              <a:cs typeface="Arial" panose="020B0604020202020204" pitchFamily="34" charset="0"/>
            </a:endParaRPr>
          </a:p>
          <a:p>
            <a:pPr marL="1231470" lvl="2" indent="-293207"/>
            <a:r>
              <a:rPr lang="en-US" dirty="0">
                <a:latin typeface="Arial" panose="020B0604020202020204" pitchFamily="34" charset="0"/>
                <a:cs typeface="Arial" panose="020B0604020202020204" pitchFamily="34" charset="0"/>
              </a:rPr>
              <a:t>If you upload additional data or delete data after sending in the Adult CTE ACS, you MUST send in a new Adult CTE ACS!</a:t>
            </a:r>
          </a:p>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 </a:t>
            </a:r>
            <a:endParaRPr lang="en-US"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dirty="0">
                <a:latin typeface="Arial" panose="020B0604020202020204" pitchFamily="34" charset="0"/>
                <a:ea typeface="Aptos" panose="020B0004020202020204" pitchFamily="34" charset="0"/>
                <a:cs typeface="Arial" panose="020B0604020202020204" pitchFamily="34" charset="0"/>
              </a:rPr>
              <a:t>Please note – If you make changes to the CTE Student Fact or CTE Industry Credential, you must send in a new Adult CTE ACS.</a:t>
            </a:r>
          </a:p>
          <a:p>
            <a:pPr>
              <a:lnSpc>
                <a:spcPct val="115000"/>
              </a:lnSpc>
              <a:spcAft>
                <a:spcPts val="821"/>
              </a:spcAft>
            </a:pPr>
            <a:endParaRPr lang="en-US" kern="100" dirty="0">
              <a:latin typeface="Arial" panose="020B0604020202020204" pitchFamily="34" charset="0"/>
              <a:ea typeface="Aptos" panose="020B0004020202020204" pitchFamily="34" charset="0"/>
              <a:cs typeface="Arial" panose="020B0604020202020204" pitchFamily="34" charset="0"/>
            </a:endParaRPr>
          </a:p>
          <a:p>
            <a:pPr>
              <a:lnSpc>
                <a:spcPct val="115000"/>
              </a:lnSpc>
              <a:spcAft>
                <a:spcPts val="821"/>
              </a:spcAft>
            </a:pPr>
            <a:r>
              <a:rPr lang="en-US" kern="100" dirty="0">
                <a:latin typeface="Arial" panose="020B0604020202020204" pitchFamily="34" charset="0"/>
                <a:ea typeface="Aptos" panose="020B0004020202020204" pitchFamily="34" charset="0"/>
                <a:cs typeface="Arial" panose="020B0604020202020204" pitchFamily="34" charset="0"/>
              </a:rPr>
              <a:t>As I said earlier in the presentation, the CTE Data Team and BCTE will be calling weekly/if not daily when an ACS is overdue.</a:t>
            </a:r>
          </a:p>
          <a:p>
            <a:pPr>
              <a:lnSpc>
                <a:spcPct val="115000"/>
              </a:lnSpc>
              <a:spcAft>
                <a:spcPts val="821"/>
              </a:spcAft>
            </a:pPr>
            <a:r>
              <a:rPr lang="en-US" sz="1500" dirty="0">
                <a:latin typeface="Arial" panose="020B0604020202020204" pitchFamily="34" charset="0"/>
                <a:ea typeface="Aptos" panose="020B0004020202020204" pitchFamily="34" charset="0"/>
                <a:cs typeface="Arial" panose="020B0604020202020204" pitchFamily="34" charset="0"/>
              </a:rPr>
              <a:t> </a:t>
            </a:r>
            <a:endParaRPr lang="en-US" sz="1500" kern="100" dirty="0">
              <a:latin typeface="Arial" panose="020B0604020202020204" pitchFamily="34" charset="0"/>
              <a:ea typeface="Aptos" panose="020B00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44</a:t>
            </a:fld>
            <a:endParaRPr lang="en-US" dirty="0"/>
          </a:p>
        </p:txBody>
      </p:sp>
    </p:spTree>
    <p:extLst>
      <p:ext uri="{BB962C8B-B14F-4D97-AF65-F5344CB8AC3E}">
        <p14:creationId xmlns:p14="http://schemas.microsoft.com/office/powerpoint/2010/main" val="363793664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defTabSz="904524">
              <a:defRPr/>
            </a:pPr>
            <a:r>
              <a:rPr lang="en-US" dirty="0"/>
              <a:t>We have CTE Specific Resources available to assist you with your data collection.  Let’s review them now.</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45</a:t>
            </a:fld>
            <a:endParaRPr lang="en-US" dirty="0"/>
          </a:p>
        </p:txBody>
      </p:sp>
    </p:spTree>
    <p:extLst>
      <p:ext uri="{BB962C8B-B14F-4D97-AF65-F5344CB8AC3E}">
        <p14:creationId xmlns:p14="http://schemas.microsoft.com/office/powerpoint/2010/main" val="22210941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821"/>
              </a:spcAft>
            </a:pPr>
            <a:r>
              <a:rPr lang="en-US" dirty="0">
                <a:latin typeface="Arial" panose="020B0604020202020204" pitchFamily="34" charset="0"/>
                <a:ea typeface="Aptos" panose="020B0004020202020204" pitchFamily="34" charset="0"/>
                <a:cs typeface="Times New Roman" panose="02020603050405020304" pitchFamily="18" charset="0"/>
              </a:rPr>
              <a:t>Resources for the CTE Adult Collection can be found by going to the PDE Website –www.pa.gov/agencies/education then click on Data and Reporting, then PIMS and finally Resources and Training. Here you will find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Symbol" panose="05050102010706020507" pitchFamily="18" charset="2"/>
              <a:buChar char=""/>
            </a:pPr>
            <a:r>
              <a:rPr lang="en-US" dirty="0">
                <a:latin typeface="Arial" panose="020B0604020202020204" pitchFamily="34" charset="0"/>
                <a:ea typeface="Aptos" panose="020B0004020202020204" pitchFamily="34" charset="0"/>
                <a:cs typeface="Times New Roman" panose="02020603050405020304" pitchFamily="18" charset="0"/>
              </a:rPr>
              <a:t>PIMS Data Set Webinars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Symbol" panose="05050102010706020507" pitchFamily="18" charset="2"/>
              <a:buChar char=""/>
            </a:pPr>
            <a:r>
              <a:rPr lang="en-US" dirty="0">
                <a:latin typeface="Arial" panose="020B0604020202020204" pitchFamily="34" charset="0"/>
                <a:ea typeface="Aptos" panose="020B0004020202020204" pitchFamily="34" charset="0"/>
                <a:cs typeface="Times New Roman" panose="02020603050405020304" pitchFamily="18" charset="0"/>
              </a:rPr>
              <a:t>PIMS Data Set Guides</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351849" indent="-351849">
              <a:lnSpc>
                <a:spcPct val="115000"/>
              </a:lnSpc>
              <a:spcAft>
                <a:spcPts val="821"/>
              </a:spcAft>
              <a:buFont typeface="Symbol" panose="05050102010706020507" pitchFamily="18" charset="2"/>
              <a:buChar char=""/>
            </a:pPr>
            <a:r>
              <a:rPr lang="en-US" dirty="0">
                <a:latin typeface="Arial" panose="020B0604020202020204" pitchFamily="34" charset="0"/>
                <a:ea typeface="Aptos" panose="020B0004020202020204" pitchFamily="34" charset="0"/>
                <a:cs typeface="Times New Roman" panose="02020603050405020304" pitchFamily="18" charset="0"/>
              </a:rPr>
              <a:t>Adult and Secondary CTE Training Documents</a:t>
            </a:r>
            <a:endParaRPr lang="en-US" kern="100" dirty="0">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46</a:t>
            </a:fld>
            <a:endParaRPr lang="en-US" dirty="0"/>
          </a:p>
        </p:txBody>
      </p:sp>
    </p:spTree>
    <p:extLst>
      <p:ext uri="{BB962C8B-B14F-4D97-AF65-F5344CB8AC3E}">
        <p14:creationId xmlns:p14="http://schemas.microsoft.com/office/powerpoint/2010/main" val="142039407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Finally, we provide you with our contact information: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b="1" dirty="0">
                <a:latin typeface="Calibri" panose="020F0502020204030204" pitchFamily="34" charset="0"/>
                <a:ea typeface="Calibri" panose="020F0502020204030204" pitchFamily="34" charset="0"/>
                <a:cs typeface="Calibri" panose="020F0502020204030204" pitchFamily="34" charset="0"/>
              </a:rPr>
              <a:t>For information or assistance on the Adult CTE Data Collection please contact the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35398" indent="-335398">
              <a:lnSpc>
                <a:spcPct val="115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Calibri" panose="020F0502020204030204" pitchFamily="34" charset="0"/>
              </a:rPr>
              <a:t>CTE Data Team, Office of Data Quality, </a:t>
            </a:r>
            <a:r>
              <a:rPr lang="en-US"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ra-catsdata@pa.gov</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dirty="0">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47</a:t>
            </a:fld>
            <a:endParaRPr lang="en-US" dirty="0"/>
          </a:p>
        </p:txBody>
      </p:sp>
    </p:spTree>
    <p:extLst>
      <p:ext uri="{BB962C8B-B14F-4D97-AF65-F5344CB8AC3E}">
        <p14:creationId xmlns:p14="http://schemas.microsoft.com/office/powerpoint/2010/main" val="784192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a:lnSpc>
                <a:spcPct val="115000"/>
              </a:lnSpc>
              <a:spcAft>
                <a:spcPts val="954"/>
              </a:spcAft>
            </a:pPr>
            <a:r>
              <a:rPr lang="en-US" dirty="0">
                <a:latin typeface="Arial" panose="020B0604020202020204" pitchFamily="34" charset="0"/>
                <a:ea typeface="Calibri" panose="020F0502020204030204" pitchFamily="34" charset="0"/>
                <a:cs typeface="Arial" panose="020B0604020202020204" pitchFamily="34" charset="0"/>
              </a:rPr>
              <a:t>Adult CTE data is collected to meet state and federal reporting requirements.</a:t>
            </a:r>
          </a:p>
          <a:p>
            <a:pPr>
              <a:lnSpc>
                <a:spcPct val="115000"/>
              </a:lnSpc>
              <a:spcAft>
                <a:spcPts val="954"/>
              </a:spcAft>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954"/>
              </a:spcAft>
            </a:pPr>
            <a:r>
              <a:rPr lang="en-US" dirty="0">
                <a:latin typeface="Arial" panose="020B0604020202020204" pitchFamily="34" charset="0"/>
                <a:ea typeface="Calibri" panose="020F0502020204030204" pitchFamily="34" charset="0"/>
                <a:cs typeface="Arial" panose="020B0604020202020204" pitchFamily="34" charset="0"/>
              </a:rPr>
              <a:t>There are 4 templates for the adult CTE collection that must be uploaded.  There are 2 templates in the Student Domain and 2 templates in the CTE Domain.</a:t>
            </a:r>
          </a:p>
          <a:p>
            <a:pPr>
              <a:lnSpc>
                <a:spcPct val="115000"/>
              </a:lnSpc>
              <a:spcAft>
                <a:spcPts val="954"/>
              </a:spcAft>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954"/>
              </a:spcAft>
            </a:pPr>
            <a:r>
              <a:rPr lang="en-US" dirty="0">
                <a:latin typeface="Arial" panose="020B0604020202020204" pitchFamily="34" charset="0"/>
                <a:ea typeface="Calibri" panose="020F0502020204030204" pitchFamily="34" charset="0"/>
                <a:cs typeface="Arial" panose="020B0604020202020204" pitchFamily="34" charset="0"/>
              </a:rPr>
              <a:t>From the Student Domain, the first is the Student Template which contains one record for each student for each year.  All fields may not be mandatory, but all fields within the templates must be accounted for data to transmit correctly. All PDE data collections require the collection of the Student template.</a:t>
            </a:r>
          </a:p>
          <a:p>
            <a:pPr>
              <a:lnSpc>
                <a:spcPct val="115000"/>
              </a:lnSpc>
              <a:spcAft>
                <a:spcPts val="954"/>
              </a:spcAft>
            </a:pPr>
            <a:endParaRPr lang="en-US" dirty="0">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791"/>
              </a:spcAft>
            </a:pPr>
            <a:r>
              <a:rPr lang="en-US" dirty="0">
                <a:latin typeface="Arial" panose="020B0604020202020204" pitchFamily="34" charset="0"/>
                <a:ea typeface="Times New Roman" panose="02020603050405020304" pitchFamily="18" charset="0"/>
                <a:cs typeface="Times New Roman" panose="02020603050405020304" pitchFamily="18" charset="0"/>
              </a:rPr>
              <a:t>The second template is the Student Snapshot Template specifically for June 30, 2026.  It is not a true snapshot so to speak because we need it to include, at a minimum, all career and technical education students who were actively served by your CTE approved programs during the 25-26 school year. Many LEAs use their student template to upload as the student snapshot template.  The difference between the two templates is that there is a snapshot date field, Field # 83, where LEAs record the date 2026-06-30 in the snapshot field, but both templates need to be successfully uploaded to fulfill reporting requirements. </a:t>
            </a:r>
            <a:endParaRPr lang="en-US"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954"/>
              </a:spcAft>
            </a:pPr>
            <a:r>
              <a:rPr lang="en-US" dirty="0">
                <a:latin typeface="Arial" panose="020B0604020202020204" pitchFamily="34" charset="0"/>
                <a:ea typeface="Calibri" panose="020F0502020204030204" pitchFamily="34" charset="0"/>
                <a:cs typeface="Arial" panose="020B0604020202020204" pitchFamily="34" charset="0"/>
              </a:rPr>
              <a:t> </a:t>
            </a:r>
          </a:p>
          <a:p>
            <a:pPr>
              <a:lnSpc>
                <a:spcPct val="115000"/>
              </a:lnSpc>
              <a:spcAft>
                <a:spcPts val="954"/>
              </a:spcAft>
            </a:pPr>
            <a:r>
              <a:rPr lang="en-US" dirty="0">
                <a:latin typeface="Arial" panose="020B0604020202020204" pitchFamily="34" charset="0"/>
                <a:ea typeface="Calibri" panose="020F0502020204030204" pitchFamily="34" charset="0"/>
                <a:cs typeface="Arial" panose="020B0604020202020204" pitchFamily="34" charset="0"/>
              </a:rPr>
              <a:t>From the CTE Domain, the CTE Student Fact and Student Industry Credential templates are where we look for specific career and technical education related data.  CTE student fact is primarily used to isolate in what program the student is enrolled, how the student is performing in that program and the nature of some of the students’ program experiences.  CTE Student Industry Credential is to report all industry certifications that the student earns as a result of the student’s reported program.  </a:t>
            </a:r>
          </a:p>
          <a:p>
            <a:pPr>
              <a:lnSpc>
                <a:spcPct val="115000"/>
              </a:lnSpc>
              <a:spcAft>
                <a:spcPts val="954"/>
              </a:spcAft>
            </a:pPr>
            <a:endParaRPr lang="en-US" dirty="0">
              <a:latin typeface="Arial" panose="020B0604020202020204" pitchFamily="34" charset="0"/>
              <a:ea typeface="Calibri" panose="020F050202020403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a:t>
            </a:fld>
            <a:endParaRPr lang="en-US" dirty="0"/>
          </a:p>
        </p:txBody>
      </p:sp>
    </p:spTree>
    <p:extLst>
      <p:ext uri="{BB962C8B-B14F-4D97-AF65-F5344CB8AC3E}">
        <p14:creationId xmlns:p14="http://schemas.microsoft.com/office/powerpoint/2010/main" val="567260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Which CIP does my LEA Report?</a:t>
            </a:r>
          </a:p>
          <a:p>
            <a:endParaRPr lang="en-US" dirty="0"/>
          </a:p>
          <a:p>
            <a:r>
              <a:rPr lang="en-US" dirty="0"/>
              <a:t>Approved AAP CIPs can be found in the CATS V2 system for Adult Affidavit programs and Adult Accreditation Program..</a:t>
            </a:r>
          </a:p>
          <a:p>
            <a:r>
              <a:rPr lang="en-US" dirty="0"/>
              <a:t>Select the Type of Program</a:t>
            </a:r>
          </a:p>
          <a:p>
            <a:r>
              <a:rPr lang="en-US" dirty="0"/>
              <a:t>Select the LEA Name</a:t>
            </a:r>
          </a:p>
          <a:p>
            <a:r>
              <a:rPr lang="en-US" dirty="0"/>
              <a:t>Select the School Year</a:t>
            </a:r>
          </a:p>
          <a:p>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a:t>
            </a:fld>
            <a:endParaRPr lang="en-US" dirty="0"/>
          </a:p>
        </p:txBody>
      </p:sp>
    </p:spTree>
    <p:extLst>
      <p:ext uri="{BB962C8B-B14F-4D97-AF65-F5344CB8AC3E}">
        <p14:creationId xmlns:p14="http://schemas.microsoft.com/office/powerpoint/2010/main" val="3778181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The approved CIPs are based on your AUN and School Number.</a:t>
            </a:r>
          </a:p>
          <a:p>
            <a:endParaRPr lang="en-US" dirty="0"/>
          </a:p>
          <a:p>
            <a:r>
              <a:rPr lang="en-US" dirty="0"/>
              <a:t>LEAs with multiple school locations should be checking each school location to ensure they are using the correct CIP for the particular location during reporting.</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a:t>
            </a:fld>
            <a:endParaRPr lang="en-US" dirty="0"/>
          </a:p>
        </p:txBody>
      </p:sp>
    </p:spTree>
    <p:extLst>
      <p:ext uri="{BB962C8B-B14F-4D97-AF65-F5344CB8AC3E}">
        <p14:creationId xmlns:p14="http://schemas.microsoft.com/office/powerpoint/2010/main" val="32192647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As the graphic demonstrates, make sure you are looking at Approved Programs.  Total program hours are included on the Approved Programs page to assist with hours reporting.</a:t>
            </a:r>
          </a:p>
        </p:txBody>
      </p:sp>
      <p:sp>
        <p:nvSpPr>
          <p:cNvPr id="4" name="Slide Number Placeholder 3"/>
          <p:cNvSpPr>
            <a:spLocks noGrp="1"/>
          </p:cNvSpPr>
          <p:nvPr>
            <p:ph type="sldNum" sz="quarter" idx="5"/>
          </p:nvPr>
        </p:nvSpPr>
        <p:spPr/>
        <p:txBody>
          <a:bodyPr/>
          <a:lstStyle/>
          <a:p>
            <a:fld id="{5B012C48-CBE3-4456-858D-2A38C9D9ED43}" type="slidenum">
              <a:rPr lang="en-US" smtClean="0"/>
              <a:t>8</a:t>
            </a:fld>
            <a:endParaRPr lang="en-US" dirty="0"/>
          </a:p>
        </p:txBody>
      </p:sp>
    </p:spTree>
    <p:extLst>
      <p:ext uri="{BB962C8B-B14F-4D97-AF65-F5344CB8AC3E}">
        <p14:creationId xmlns:p14="http://schemas.microsoft.com/office/powerpoint/2010/main" val="2522791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defTabSz="904524">
              <a:defRPr/>
            </a:pPr>
            <a:r>
              <a:rPr lang="en-US" dirty="0">
                <a:latin typeface="Calibri" panose="020F0502020204030204" pitchFamily="34" charset="0"/>
                <a:ea typeface="Calibri" panose="020F0502020204030204" pitchFamily="34" charset="0"/>
                <a:cs typeface="Calibri" panose="020F0502020204030204" pitchFamily="34" charset="0"/>
              </a:rPr>
              <a:t>Every year the schools that offer adult affidavit programs must register those programs within CATS, which is the Career and Technical Education Information System for the reporting year.  These Registered Adult Affidavit programs include the registered apprenticeship programs for adults involved in on-the-job training, programs for adults in voluntary public emergency service and other occupational programs for adults to acquire new occupational skills or refresh workforce skills they already possess.</a:t>
            </a:r>
          </a:p>
          <a:p>
            <a:pPr defTabSz="904524">
              <a:defRPr/>
            </a:pP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Do not report Secondary students in the Adult submission.  Last year, we had a few secondary students take adult classes at other LEAs.  These students cannot be report.  For example, Nail Technician.  Their LEA did not offer the program as a secondary program.  They went to their CTC and took the adult program.  This is allowed.  You just can’t report them because they are still a secondary student.</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9</a:t>
            </a:fld>
            <a:endParaRPr lang="en-US" dirty="0"/>
          </a:p>
        </p:txBody>
      </p:sp>
    </p:spTree>
    <p:extLst>
      <p:ext uri="{BB962C8B-B14F-4D97-AF65-F5344CB8AC3E}">
        <p14:creationId xmlns:p14="http://schemas.microsoft.com/office/powerpoint/2010/main" val="10340973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5/7/2026</a:t>
            </a:fld>
            <a:endParaRPr lang="en-US" dirty="0"/>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73CA9021-3EA6-3F1D-A425-16C8069FC0B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19A8CA6C-9F08-BCD4-731C-A3B94D64C2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5/7/2026</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descr="PDE Logo inside a blue square">
            <a:extLst>
              <a:ext uri="{FF2B5EF4-FFF2-40B4-BE49-F238E27FC236}">
                <a16:creationId xmlns:a16="http://schemas.microsoft.com/office/drawing/2014/main" id="{8C504C3F-60BB-14EF-091F-9565A3C0C174}"/>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descr="A black and white logo with a graduation cap&#10;&#10;Description automatically generated">
            <a:extLst>
              <a:ext uri="{FF2B5EF4-FFF2-40B4-BE49-F238E27FC236}">
                <a16:creationId xmlns:a16="http://schemas.microsoft.com/office/drawing/2014/main" id="{ABE4A621-C5EF-F120-204F-E14FF3546E8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5/7/2026</a:t>
            </a:fld>
            <a:endParaRPr lang="en-US" dirty="0"/>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000F9132-2FA6-531B-853B-7FA60C4EE986}"/>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descr="A close-up of a black background&#10;&#10;Description automatically generated">
            <a:extLst>
              <a:ext uri="{FF2B5EF4-FFF2-40B4-BE49-F238E27FC236}">
                <a16:creationId xmlns:a16="http://schemas.microsoft.com/office/drawing/2014/main" id="{C341FCB5-0407-2AE2-B5A5-AAB8FEE4037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5/7/2026</a:t>
            </a:fld>
            <a:endParaRPr lang="en-US" dirty="0"/>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Picture 9" descr="PDE Logo inside a blue square">
            <a:extLst>
              <a:ext uri="{FF2B5EF4-FFF2-40B4-BE49-F238E27FC236}">
                <a16:creationId xmlns:a16="http://schemas.microsoft.com/office/drawing/2014/main" id="{931248E6-F468-3E78-9D55-0EAE4144AE67}"/>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descr="A black and white logo with a graduation cap&#10;&#10;Description automatically generated">
            <a:extLst>
              <a:ext uri="{FF2B5EF4-FFF2-40B4-BE49-F238E27FC236}">
                <a16:creationId xmlns:a16="http://schemas.microsoft.com/office/drawing/2014/main" id="{1A3512F0-7236-492D-98DD-3848FC95B6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5/7/2026</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descr="A close-up of a black background&#10;&#10;Description automatically generated">
            <a:extLst>
              <a:ext uri="{FF2B5EF4-FFF2-40B4-BE49-F238E27FC236}">
                <a16:creationId xmlns:a16="http://schemas.microsoft.com/office/drawing/2014/main" id="{DF73F6BE-725E-5F46-9C6B-F4613CC3CF9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5/7/2026</a:t>
            </a:fld>
            <a:endParaRPr lang="en-US" dirty="0"/>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FCEF0906-6B73-E265-67CC-1222F46BCFE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5/7/2026</a:t>
            </a:fld>
            <a:endParaRPr lang="en-US" dirty="0"/>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C56D4987-17F8-5DD6-30EC-9DA0725D335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C862E435-AA10-E027-0747-8303CB75EF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5/7/2026</a:t>
            </a:fld>
            <a:endParaRPr lang="en-US" dirty="0"/>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E05121F8-F8D0-12BE-2280-7E60891ED6C5}"/>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descr="A close-up of a black background&#10;&#10;Description automatically generated">
            <a:extLst>
              <a:ext uri="{FF2B5EF4-FFF2-40B4-BE49-F238E27FC236}">
                <a16:creationId xmlns:a16="http://schemas.microsoft.com/office/drawing/2014/main" id="{0580675B-B3BC-8CA7-4E82-410286BFD75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5/7/2026</a:t>
            </a:fld>
            <a:endParaRPr lang="en-US" dirty="0"/>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Content Placeholder 6" descr="Ornamental shapes. Dark blue and light blue rectangles">
            <a:extLst>
              <a:ext uri="{FF2B5EF4-FFF2-40B4-BE49-F238E27FC236}">
                <a16:creationId xmlns:a16="http://schemas.microsoft.com/office/drawing/2014/main" id="{7D39C305-7D91-BD64-0A4C-03A5F78D1817}"/>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descr="A close-up of a black background&#10;&#10;Description automatically generated">
            <a:extLst>
              <a:ext uri="{FF2B5EF4-FFF2-40B4-BE49-F238E27FC236}">
                <a16:creationId xmlns:a16="http://schemas.microsoft.com/office/drawing/2014/main" id="{35F192BF-258E-20F7-A4FE-86E7ABF4F53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5/7/2026</a:t>
            </a:fld>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Ornamental shape. Blue gradient and gray rectangles">
            <a:extLst>
              <a:ext uri="{FF2B5EF4-FFF2-40B4-BE49-F238E27FC236}">
                <a16:creationId xmlns:a16="http://schemas.microsoft.com/office/drawing/2014/main" id="{CAD87B9F-3FE8-A5B1-53CA-F7B23BB36498}"/>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descr="A close-up of a black background&#10;&#10;Description automatically generated">
            <a:extLst>
              <a:ext uri="{FF2B5EF4-FFF2-40B4-BE49-F238E27FC236}">
                <a16:creationId xmlns:a16="http://schemas.microsoft.com/office/drawing/2014/main" id="{042C348F-656E-A509-A3F4-C9BF0BEE962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5/7/2026</a:t>
            </a:fld>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E4F887E4-34BD-F7FC-4D22-B4F5E90DECB0}"/>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descr="A close-up of a black background&#10;&#10;Description automatically generated">
            <a:extLst>
              <a:ext uri="{FF2B5EF4-FFF2-40B4-BE49-F238E27FC236}">
                <a16:creationId xmlns:a16="http://schemas.microsoft.com/office/drawing/2014/main" id="{718AE777-06EB-70FE-4255-062F8A9CF20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5/7/2026</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Picture 4" descr="Ornamental shape. Blue gradient and gray rectangles">
            <a:extLst>
              <a:ext uri="{FF2B5EF4-FFF2-40B4-BE49-F238E27FC236}">
                <a16:creationId xmlns:a16="http://schemas.microsoft.com/office/drawing/2014/main" id="{0458D707-3027-F739-5F6C-B2E783194165}"/>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BF81B16E-BDC0-1CE6-746A-3B85BFA0CD0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5/7/2026</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Content Placeholder 6" descr="Ornamental shapes. Dark blue and light blue rectangles">
            <a:extLst>
              <a:ext uri="{FF2B5EF4-FFF2-40B4-BE49-F238E27FC236}">
                <a16:creationId xmlns:a16="http://schemas.microsoft.com/office/drawing/2014/main" id="{8844F8AB-E383-518B-0A27-BEF6C9D7D9B8}"/>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3970D4DD-2558-A489-2A93-523F829204F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5/7/2026</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areer-and-technical-education/industry-recognized-credentials-for-career-and-technical-education-programs.html" TargetMode="External"/><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hyperlink" Target="mailto:ra-catsdata@pa.gov"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mailto:RA-EDACSSubmission@pa.gov"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mailto:ra-catsdata@pa.gov" TargetMode="External"/><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0" y="1913178"/>
            <a:ext cx="12192000" cy="2387600"/>
          </a:xfrm>
        </p:spPr>
        <p:txBody>
          <a:bodyPr>
            <a:normAutofit/>
          </a:bodyPr>
          <a:lstStyle/>
          <a:p>
            <a:r>
              <a:rPr lang="en-US" sz="5400" dirty="0"/>
              <a:t>Adult Affidavit CTE Collection</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4500683"/>
            <a:ext cx="9144000" cy="1655762"/>
          </a:xfrm>
        </p:spPr>
        <p:txBody>
          <a:bodyPr/>
          <a:lstStyle/>
          <a:p>
            <a:r>
              <a:rPr lang="en-US" dirty="0"/>
              <a:t>CTE Data Team</a:t>
            </a:r>
          </a:p>
        </p:txBody>
      </p:sp>
    </p:spTree>
    <p:extLst>
      <p:ext uri="{BB962C8B-B14F-4D97-AF65-F5344CB8AC3E}">
        <p14:creationId xmlns:p14="http://schemas.microsoft.com/office/powerpoint/2010/main" val="2242808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450279" y="403172"/>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Who NOT to Report?</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838200" y="1684089"/>
            <a:ext cx="11141467" cy="450889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Do not report students enrolled in programs that are -</a:t>
            </a:r>
          </a:p>
          <a:p>
            <a:pPr lvl="1"/>
            <a:r>
              <a:rPr lang="en-US" sz="2800" dirty="0"/>
              <a:t>Enrichment/hobby-type programs; </a:t>
            </a:r>
          </a:p>
          <a:p>
            <a:pPr lvl="1"/>
            <a:r>
              <a:rPr lang="en-US" sz="2800" dirty="0"/>
              <a:t>GED-like programs;</a:t>
            </a:r>
          </a:p>
          <a:p>
            <a:pPr lvl="1"/>
            <a:r>
              <a:rPr lang="en-US" sz="2800" dirty="0"/>
              <a:t>State-funded Customized Job Training Programs (CJT); </a:t>
            </a:r>
          </a:p>
          <a:p>
            <a:pPr lvl="1"/>
            <a:r>
              <a:rPr lang="en-US" sz="2800" dirty="0"/>
              <a:t>Programs funded 100% with federal monies;</a:t>
            </a:r>
          </a:p>
          <a:p>
            <a:pPr lvl="1"/>
            <a:r>
              <a:rPr lang="en-US" sz="2800" dirty="0"/>
              <a:t>100% employer-funded programs; or </a:t>
            </a:r>
          </a:p>
          <a:p>
            <a:pPr lvl="1"/>
            <a:r>
              <a:rPr lang="en-US" sz="2800" dirty="0"/>
              <a:t>Any program not open to the public. </a:t>
            </a:r>
            <a:endParaRPr lang="en-US" dirty="0"/>
          </a:p>
        </p:txBody>
      </p:sp>
    </p:spTree>
    <p:extLst>
      <p:ext uri="{BB962C8B-B14F-4D97-AF65-F5344CB8AC3E}">
        <p14:creationId xmlns:p14="http://schemas.microsoft.com/office/powerpoint/2010/main" val="3821732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Student/Student Snapshot Template</a:t>
            </a:r>
          </a:p>
        </p:txBody>
      </p:sp>
    </p:spTree>
    <p:extLst>
      <p:ext uri="{BB962C8B-B14F-4D97-AF65-F5344CB8AC3E}">
        <p14:creationId xmlns:p14="http://schemas.microsoft.com/office/powerpoint/2010/main" val="487849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Student Template Fields – Demographics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601323"/>
            <a:ext cx="11141467" cy="5205929"/>
          </a:xfrm>
        </p:spPr>
        <p:txBody>
          <a:bodyPr>
            <a:noAutofit/>
          </a:bodyPr>
          <a:lstStyle/>
          <a:p>
            <a:pPr>
              <a:lnSpc>
                <a:spcPct val="100000"/>
              </a:lnSpc>
            </a:pPr>
            <a:r>
              <a:rPr lang="en-US" b="1" dirty="0"/>
              <a:t>Submitting AUN </a:t>
            </a:r>
            <a:r>
              <a:rPr lang="en-US" dirty="0"/>
              <a:t>(#1) Key Field – 9-digit AUN</a:t>
            </a:r>
          </a:p>
          <a:p>
            <a:pPr>
              <a:lnSpc>
                <a:spcPct val="100000"/>
              </a:lnSpc>
            </a:pPr>
            <a:r>
              <a:rPr lang="en-US" b="1" dirty="0"/>
              <a:t>School Number </a:t>
            </a:r>
            <a:r>
              <a:rPr lang="en-US" dirty="0"/>
              <a:t>(#2)</a:t>
            </a:r>
          </a:p>
          <a:p>
            <a:pPr>
              <a:lnSpc>
                <a:spcPct val="100000"/>
              </a:lnSpc>
            </a:pPr>
            <a:r>
              <a:rPr lang="en-US" b="1" dirty="0"/>
              <a:t>School Year Date </a:t>
            </a:r>
            <a:r>
              <a:rPr lang="en-US" dirty="0"/>
              <a:t>(#3) Key Field – 2026-06-30</a:t>
            </a:r>
          </a:p>
          <a:p>
            <a:pPr>
              <a:lnSpc>
                <a:spcPct val="100000"/>
              </a:lnSpc>
            </a:pPr>
            <a:r>
              <a:rPr lang="en-US" b="1" dirty="0"/>
              <a:t>PASecureID</a:t>
            </a:r>
            <a:r>
              <a:rPr lang="en-US" dirty="0"/>
              <a:t> (#4) Key Field – 10-digit PASecureID</a:t>
            </a:r>
          </a:p>
          <a:p>
            <a:pPr>
              <a:lnSpc>
                <a:spcPct val="100000"/>
              </a:lnSpc>
            </a:pPr>
            <a:r>
              <a:rPr lang="en-US" b="1" dirty="0"/>
              <a:t>Grade</a:t>
            </a:r>
            <a:r>
              <a:rPr lang="en-US" dirty="0"/>
              <a:t> (#10) – Must be AAP</a:t>
            </a:r>
          </a:p>
          <a:p>
            <a:pPr>
              <a:lnSpc>
                <a:spcPct val="100000"/>
              </a:lnSpc>
            </a:pPr>
            <a:r>
              <a:rPr lang="en-US" b="1" dirty="0"/>
              <a:t>Birth Date </a:t>
            </a:r>
            <a:r>
              <a:rPr lang="en-US" dirty="0"/>
              <a:t>(#14)</a:t>
            </a:r>
          </a:p>
          <a:p>
            <a:pPr>
              <a:lnSpc>
                <a:spcPct val="100000"/>
              </a:lnSpc>
            </a:pPr>
            <a:r>
              <a:rPr lang="en-US" b="1" dirty="0"/>
              <a:t>Gender</a:t>
            </a:r>
            <a:r>
              <a:rPr lang="en-US" dirty="0"/>
              <a:t> (#15)</a:t>
            </a:r>
          </a:p>
          <a:p>
            <a:pPr>
              <a:lnSpc>
                <a:spcPct val="100000"/>
              </a:lnSpc>
            </a:pPr>
            <a:r>
              <a:rPr lang="en-US" b="1" dirty="0"/>
              <a:t>Race / Ethnicity </a:t>
            </a:r>
            <a:r>
              <a:rPr lang="en-US" dirty="0"/>
              <a:t>(#27)</a:t>
            </a:r>
          </a:p>
          <a:p>
            <a:pPr>
              <a:lnSpc>
                <a:spcPct val="100000"/>
              </a:lnSpc>
            </a:pPr>
            <a:r>
              <a:rPr lang="en-US" b="1" dirty="0"/>
              <a:t>Name &amp; Address </a:t>
            </a:r>
            <a:r>
              <a:rPr lang="en-US" dirty="0"/>
              <a:t>(#16, 17, 18, 19, 20, 133, 134, 142, 154)</a:t>
            </a:r>
          </a:p>
        </p:txBody>
      </p:sp>
    </p:spTree>
    <p:extLst>
      <p:ext uri="{BB962C8B-B14F-4D97-AF65-F5344CB8AC3E}">
        <p14:creationId xmlns:p14="http://schemas.microsoft.com/office/powerpoint/2010/main" val="4278210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Student Template Fields –</a:t>
            </a:r>
            <a:br>
              <a:rPr lang="en-US" b="1" dirty="0"/>
            </a:br>
            <a:r>
              <a:rPr lang="en-US" b="1" dirty="0"/>
              <a:t>District Codes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525266" y="1874415"/>
            <a:ext cx="11141467" cy="4069186"/>
          </a:xfrm>
        </p:spPr>
        <p:txBody>
          <a:bodyPr>
            <a:noAutofit/>
          </a:bodyPr>
          <a:lstStyle/>
          <a:p>
            <a:pPr>
              <a:lnSpc>
                <a:spcPct val="100000"/>
              </a:lnSpc>
            </a:pPr>
            <a:r>
              <a:rPr lang="en-US" b="1" dirty="0"/>
              <a:t>District of Residence AUN </a:t>
            </a:r>
            <a:r>
              <a:rPr lang="en-US" dirty="0"/>
              <a:t>(#117) – AAP code as 999999999</a:t>
            </a:r>
          </a:p>
          <a:p>
            <a:pPr>
              <a:lnSpc>
                <a:spcPct val="100000"/>
              </a:lnSpc>
            </a:pPr>
            <a:r>
              <a:rPr lang="en-US" b="1" dirty="0"/>
              <a:t>Funding District AUN </a:t>
            </a:r>
            <a:r>
              <a:rPr lang="en-US" dirty="0"/>
              <a:t>(#189) - AUN of the school district where the CTE AAP education entity (high school, IU or CTC) is geographically located. This must be a school district AUN.</a:t>
            </a:r>
          </a:p>
          <a:p>
            <a:pPr>
              <a:lnSpc>
                <a:spcPct val="100000"/>
              </a:lnSpc>
            </a:pPr>
            <a:r>
              <a:rPr lang="en-US" b="1" dirty="0"/>
              <a:t>CTE Indicator </a:t>
            </a:r>
            <a:r>
              <a:rPr lang="en-US" dirty="0"/>
              <a:t>(#190) – </a:t>
            </a:r>
          </a:p>
          <a:p>
            <a:pPr lvl="1">
              <a:lnSpc>
                <a:spcPct val="100000"/>
              </a:lnSpc>
              <a:buFont typeface="Courier New" panose="02070309020205020404" pitchFamily="49" charset="0"/>
              <a:buChar char="o"/>
            </a:pPr>
            <a:r>
              <a:rPr lang="en-US" sz="2800" dirty="0"/>
              <a:t>School District – AAP should leave blank</a:t>
            </a:r>
          </a:p>
          <a:p>
            <a:pPr lvl="1">
              <a:lnSpc>
                <a:spcPct val="100000"/>
              </a:lnSpc>
              <a:buFont typeface="Courier New" panose="02070309020205020404" pitchFamily="49" charset="0"/>
              <a:buChar char="o"/>
            </a:pPr>
            <a:r>
              <a:rPr lang="en-US" sz="2800" dirty="0"/>
              <a:t>CTC – AAP code as N</a:t>
            </a:r>
          </a:p>
          <a:p>
            <a:pPr marL="0" indent="0">
              <a:lnSpc>
                <a:spcPct val="100000"/>
              </a:lnSpc>
              <a:buNone/>
            </a:pPr>
            <a:endParaRPr lang="en-US" dirty="0"/>
          </a:p>
        </p:txBody>
      </p:sp>
    </p:spTree>
    <p:extLst>
      <p:ext uri="{BB962C8B-B14F-4D97-AF65-F5344CB8AC3E}">
        <p14:creationId xmlns:p14="http://schemas.microsoft.com/office/powerpoint/2010/main" val="3551679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Special Population Identification</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Special Education </a:t>
            </a:r>
            <a:r>
              <a:rPr lang="en-US" dirty="0"/>
              <a:t>(#38) – N</a:t>
            </a:r>
          </a:p>
          <a:p>
            <a:pPr>
              <a:lnSpc>
                <a:spcPct val="100000"/>
              </a:lnSpc>
            </a:pPr>
            <a:r>
              <a:rPr lang="en-US" b="1" dirty="0"/>
              <a:t>EL Status </a:t>
            </a:r>
            <a:r>
              <a:rPr lang="en-US" dirty="0"/>
              <a:t>(#41) – AAP should code as 01 or 99 only</a:t>
            </a:r>
          </a:p>
          <a:p>
            <a:pPr>
              <a:lnSpc>
                <a:spcPct val="100000"/>
              </a:lnSpc>
            </a:pPr>
            <a:r>
              <a:rPr lang="en-US" b="1" dirty="0"/>
              <a:t>504 Plan </a:t>
            </a:r>
            <a:r>
              <a:rPr lang="en-US" dirty="0"/>
              <a:t>(#70) – Y or N</a:t>
            </a:r>
          </a:p>
          <a:p>
            <a:pPr>
              <a:lnSpc>
                <a:spcPct val="100000"/>
              </a:lnSpc>
            </a:pPr>
            <a:r>
              <a:rPr lang="en-US" b="1" dirty="0"/>
              <a:t>Economic Disadvantaged Status Code </a:t>
            </a:r>
            <a:r>
              <a:rPr lang="en-US" dirty="0"/>
              <a:t>(#88) – Y or N</a:t>
            </a:r>
          </a:p>
          <a:p>
            <a:pPr lvl="1">
              <a:lnSpc>
                <a:spcPct val="100000"/>
              </a:lnSpc>
            </a:pPr>
            <a:r>
              <a:rPr lang="en-US" sz="2800" dirty="0"/>
              <a:t>Code AAP Pell grant students as Economically Disadvantaged</a:t>
            </a:r>
          </a:p>
          <a:p>
            <a:pPr>
              <a:lnSpc>
                <a:spcPct val="100000"/>
              </a:lnSpc>
            </a:pPr>
            <a:r>
              <a:rPr lang="en-US" b="1" dirty="0"/>
              <a:t>Student is a Single Parent </a:t>
            </a:r>
            <a:r>
              <a:rPr lang="en-US" dirty="0"/>
              <a:t>(#120) – Y or N</a:t>
            </a:r>
          </a:p>
          <a:p>
            <a:pPr>
              <a:lnSpc>
                <a:spcPct val="100000"/>
              </a:lnSpc>
            </a:pPr>
            <a:r>
              <a:rPr lang="en-US" b="1" dirty="0"/>
              <a:t>Out of Workforce Individual </a:t>
            </a:r>
            <a:r>
              <a:rPr lang="en-US" dirty="0"/>
              <a:t>(#166) – Y or N</a:t>
            </a:r>
          </a:p>
        </p:txBody>
      </p:sp>
    </p:spTree>
    <p:extLst>
      <p:ext uri="{BB962C8B-B14F-4D97-AF65-F5344CB8AC3E}">
        <p14:creationId xmlns:p14="http://schemas.microsoft.com/office/powerpoint/2010/main" val="2933294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Special Population Identification</a:t>
            </a:r>
            <a:br>
              <a:rPr lang="en-US" b="1" dirty="0"/>
            </a:br>
            <a:r>
              <a:rPr lang="en-US" b="1" dirty="0"/>
              <a:t>(continued)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525266" y="1955096"/>
            <a:ext cx="11141467" cy="3504411"/>
          </a:xfrm>
        </p:spPr>
        <p:txBody>
          <a:bodyPr>
            <a:noAutofit/>
          </a:bodyPr>
          <a:lstStyle/>
          <a:p>
            <a:pPr>
              <a:lnSpc>
                <a:spcPct val="100000"/>
              </a:lnSpc>
            </a:pPr>
            <a:r>
              <a:rPr lang="en-US" b="1" dirty="0"/>
              <a:t>Homeless Student </a:t>
            </a:r>
            <a:r>
              <a:rPr lang="en-US" dirty="0"/>
              <a:t>(#111) – Y or N</a:t>
            </a:r>
          </a:p>
          <a:p>
            <a:pPr>
              <a:lnSpc>
                <a:spcPct val="100000"/>
              </a:lnSpc>
            </a:pPr>
            <a:r>
              <a:rPr lang="en-US" b="1" dirty="0"/>
              <a:t>Migrant Student </a:t>
            </a:r>
            <a:r>
              <a:rPr lang="en-US" dirty="0"/>
              <a:t>(#112) – Y or N</a:t>
            </a:r>
          </a:p>
          <a:p>
            <a:pPr>
              <a:lnSpc>
                <a:spcPct val="100000"/>
              </a:lnSpc>
            </a:pPr>
            <a:r>
              <a:rPr lang="en-US" b="1" dirty="0"/>
              <a:t>Military Family </a:t>
            </a:r>
            <a:r>
              <a:rPr lang="en-US" dirty="0"/>
              <a:t>(#207) – Y or N</a:t>
            </a:r>
          </a:p>
          <a:p>
            <a:pPr>
              <a:lnSpc>
                <a:spcPct val="100000"/>
              </a:lnSpc>
            </a:pPr>
            <a:r>
              <a:rPr lang="en-US" b="1" dirty="0"/>
              <a:t>Foster Student </a:t>
            </a:r>
            <a:r>
              <a:rPr lang="en-US" dirty="0"/>
              <a:t>(#209) – Y or N</a:t>
            </a:r>
          </a:p>
          <a:p>
            <a:pPr>
              <a:lnSpc>
                <a:spcPct val="100000"/>
              </a:lnSpc>
            </a:pPr>
            <a:endParaRPr lang="en-US" dirty="0"/>
          </a:p>
          <a:p>
            <a:pPr marL="0" indent="0">
              <a:lnSpc>
                <a:spcPct val="100000"/>
              </a:lnSpc>
              <a:buNone/>
            </a:pPr>
            <a:endParaRPr lang="en-US" dirty="0"/>
          </a:p>
        </p:txBody>
      </p:sp>
    </p:spTree>
    <p:extLst>
      <p:ext uri="{BB962C8B-B14F-4D97-AF65-F5344CB8AC3E}">
        <p14:creationId xmlns:p14="http://schemas.microsoft.com/office/powerpoint/2010/main" val="3524139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Non-Essential Field Coding</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Food PGM Participation Code </a:t>
            </a:r>
            <a:r>
              <a:rPr lang="en-US" dirty="0"/>
              <a:t>(#33) – AAP should code as N</a:t>
            </a:r>
          </a:p>
          <a:p>
            <a:pPr>
              <a:lnSpc>
                <a:spcPct val="100000"/>
              </a:lnSpc>
            </a:pPr>
            <a:r>
              <a:rPr lang="en-US" b="1" dirty="0"/>
              <a:t>Challenge Type </a:t>
            </a:r>
            <a:r>
              <a:rPr lang="en-US" dirty="0"/>
              <a:t>(#34) – AAP should leave blank</a:t>
            </a:r>
          </a:p>
          <a:p>
            <a:pPr>
              <a:lnSpc>
                <a:spcPct val="100000"/>
              </a:lnSpc>
            </a:pPr>
            <a:r>
              <a:rPr lang="en-US" b="1" dirty="0"/>
              <a:t>Foreign Exchange Student </a:t>
            </a:r>
            <a:r>
              <a:rPr lang="en-US" dirty="0"/>
              <a:t>(#73) – AAP should code as N</a:t>
            </a:r>
          </a:p>
          <a:p>
            <a:pPr>
              <a:lnSpc>
                <a:spcPct val="100000"/>
              </a:lnSpc>
            </a:pPr>
            <a:r>
              <a:rPr lang="en-US" b="1" dirty="0"/>
              <a:t>Gifted</a:t>
            </a:r>
            <a:r>
              <a:rPr lang="en-US" dirty="0"/>
              <a:t> (#80) – AAP should code as N</a:t>
            </a:r>
          </a:p>
          <a:p>
            <a:pPr>
              <a:lnSpc>
                <a:spcPct val="100000"/>
              </a:lnSpc>
            </a:pPr>
            <a:r>
              <a:rPr lang="en-US" b="1" dirty="0"/>
              <a:t>Alternate Student ID </a:t>
            </a:r>
            <a:r>
              <a:rPr lang="en-US" dirty="0"/>
              <a:t>(#93) – AAP should use the local student ID number from their system.</a:t>
            </a:r>
          </a:p>
          <a:p>
            <a:pPr>
              <a:lnSpc>
                <a:spcPct val="100000"/>
              </a:lnSpc>
            </a:pPr>
            <a:r>
              <a:rPr lang="en-US" b="1" dirty="0"/>
              <a:t>Title 1 Part A </a:t>
            </a:r>
            <a:r>
              <a:rPr lang="en-US" dirty="0"/>
              <a:t>(#96) – AAP should code as N</a:t>
            </a:r>
          </a:p>
        </p:txBody>
      </p:sp>
    </p:spTree>
    <p:extLst>
      <p:ext uri="{BB962C8B-B14F-4D97-AF65-F5344CB8AC3E}">
        <p14:creationId xmlns:p14="http://schemas.microsoft.com/office/powerpoint/2010/main" val="2254946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Non-Essential Field Coding </a:t>
            </a:r>
            <a:br>
              <a:rPr lang="en-US" b="1" dirty="0"/>
            </a:br>
            <a:r>
              <a:rPr lang="en-US" b="1" dirty="0"/>
              <a:t>(continued)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525266" y="2035778"/>
            <a:ext cx="11141467" cy="3558199"/>
          </a:xfrm>
        </p:spPr>
        <p:txBody>
          <a:bodyPr>
            <a:noAutofit/>
          </a:bodyPr>
          <a:lstStyle/>
          <a:p>
            <a:pPr>
              <a:lnSpc>
                <a:spcPct val="100000"/>
              </a:lnSpc>
            </a:pPr>
            <a:r>
              <a:rPr lang="en-US" b="1" dirty="0"/>
              <a:t>LEA Entry Date </a:t>
            </a:r>
            <a:r>
              <a:rPr lang="en-US" dirty="0"/>
              <a:t>(#98) – AAP should use 2025-07-01</a:t>
            </a:r>
          </a:p>
          <a:p>
            <a:pPr>
              <a:lnSpc>
                <a:spcPct val="100000"/>
              </a:lnSpc>
            </a:pPr>
            <a:r>
              <a:rPr lang="en-US" b="1" dirty="0"/>
              <a:t>School Entry Date </a:t>
            </a:r>
            <a:r>
              <a:rPr lang="en-US" dirty="0"/>
              <a:t>(#99) – AAP should use 2025-07-01</a:t>
            </a:r>
          </a:p>
          <a:p>
            <a:pPr>
              <a:lnSpc>
                <a:spcPct val="100000"/>
              </a:lnSpc>
            </a:pPr>
            <a:r>
              <a:rPr lang="en-US" b="1" dirty="0"/>
              <a:t>State Entry Date </a:t>
            </a:r>
            <a:r>
              <a:rPr lang="en-US" dirty="0"/>
              <a:t>(#109) – AAP should use 2025-07-01</a:t>
            </a:r>
          </a:p>
          <a:p>
            <a:pPr>
              <a:lnSpc>
                <a:spcPct val="100000"/>
              </a:lnSpc>
            </a:pPr>
            <a:r>
              <a:rPr lang="en-US" b="1" dirty="0"/>
              <a:t>Food Program Eligibility </a:t>
            </a:r>
            <a:r>
              <a:rPr lang="en-US" dirty="0"/>
              <a:t>(#131) – AAP should code as N</a:t>
            </a:r>
          </a:p>
          <a:p>
            <a:pPr marL="0" indent="0">
              <a:lnSpc>
                <a:spcPct val="100000"/>
              </a:lnSpc>
              <a:buNone/>
            </a:pPr>
            <a:endParaRPr lang="en-US" dirty="0"/>
          </a:p>
        </p:txBody>
      </p:sp>
    </p:spTree>
    <p:extLst>
      <p:ext uri="{BB962C8B-B14F-4D97-AF65-F5344CB8AC3E}">
        <p14:creationId xmlns:p14="http://schemas.microsoft.com/office/powerpoint/2010/main" val="912465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Non-Essential Field Coding (continued)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525266" y="1995438"/>
            <a:ext cx="11141467" cy="4338128"/>
          </a:xfrm>
        </p:spPr>
        <p:txBody>
          <a:bodyPr>
            <a:noAutofit/>
          </a:bodyPr>
          <a:lstStyle/>
          <a:p>
            <a:pPr>
              <a:lnSpc>
                <a:spcPct val="100000"/>
              </a:lnSpc>
            </a:pPr>
            <a:r>
              <a:rPr lang="en-US" b="1" dirty="0"/>
              <a:t>Special Education Referral </a:t>
            </a:r>
            <a:r>
              <a:rPr lang="en-US" dirty="0"/>
              <a:t>(#167) – AAP should code as N</a:t>
            </a:r>
          </a:p>
          <a:p>
            <a:pPr>
              <a:lnSpc>
                <a:spcPct val="100000"/>
              </a:lnSpc>
            </a:pPr>
            <a:r>
              <a:rPr lang="en-US" b="1" dirty="0"/>
              <a:t>PSSA/PASA Assessment </a:t>
            </a:r>
            <a:r>
              <a:rPr lang="en-US" dirty="0"/>
              <a:t>(#212) – AAP should code as I</a:t>
            </a:r>
          </a:p>
          <a:p>
            <a:pPr>
              <a:lnSpc>
                <a:spcPct val="100000"/>
              </a:lnSpc>
            </a:pPr>
            <a:r>
              <a:rPr lang="en-US" b="1" dirty="0"/>
              <a:t>Keystone Winter Assessment </a:t>
            </a:r>
            <a:r>
              <a:rPr lang="en-US" dirty="0"/>
              <a:t>(#214) – AAP should code as 0</a:t>
            </a:r>
          </a:p>
          <a:p>
            <a:pPr>
              <a:lnSpc>
                <a:spcPct val="100000"/>
              </a:lnSpc>
            </a:pPr>
            <a:r>
              <a:rPr lang="en-US" b="1" dirty="0"/>
              <a:t>Keystone Spring Assessment </a:t>
            </a:r>
            <a:r>
              <a:rPr lang="en-US" dirty="0"/>
              <a:t>(#215) – AAP should code as 0</a:t>
            </a:r>
          </a:p>
          <a:p>
            <a:pPr>
              <a:lnSpc>
                <a:spcPct val="100000"/>
              </a:lnSpc>
            </a:pPr>
            <a:r>
              <a:rPr lang="en-US" b="1" dirty="0"/>
              <a:t>Keystone Summer Assessment </a:t>
            </a:r>
            <a:r>
              <a:rPr lang="en-US" dirty="0"/>
              <a:t>(#216) – AAP should code as 0</a:t>
            </a:r>
          </a:p>
          <a:p>
            <a:pPr>
              <a:lnSpc>
                <a:spcPct val="100000"/>
              </a:lnSpc>
            </a:pPr>
            <a:r>
              <a:rPr lang="en-US" b="1" dirty="0"/>
              <a:t>AUN of Enrollment </a:t>
            </a:r>
            <a:r>
              <a:rPr lang="en-US" dirty="0"/>
              <a:t>(#217) – AAP should code same as Field #1</a:t>
            </a:r>
          </a:p>
          <a:p>
            <a:pPr marL="0" indent="0">
              <a:lnSpc>
                <a:spcPct val="100000"/>
              </a:lnSpc>
              <a:buNone/>
            </a:pPr>
            <a:endParaRPr lang="en-US" dirty="0"/>
          </a:p>
        </p:txBody>
      </p:sp>
    </p:spTree>
    <p:extLst>
      <p:ext uri="{BB962C8B-B14F-4D97-AF65-F5344CB8AC3E}">
        <p14:creationId xmlns:p14="http://schemas.microsoft.com/office/powerpoint/2010/main" val="1469460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Student Snapshot Template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Same fields as Student Template AND</a:t>
            </a:r>
          </a:p>
          <a:p>
            <a:pPr lvl="1">
              <a:lnSpc>
                <a:spcPct val="100000"/>
              </a:lnSpc>
            </a:pPr>
            <a:r>
              <a:rPr lang="en-US" sz="2800" b="1" dirty="0"/>
              <a:t>Snapshot Date </a:t>
            </a:r>
            <a:r>
              <a:rPr lang="en-US" sz="2800" dirty="0"/>
              <a:t>(#83) – Enter 2026-06-30</a:t>
            </a:r>
          </a:p>
          <a:p>
            <a:pPr marL="0" indent="0">
              <a:lnSpc>
                <a:spcPct val="100000"/>
              </a:lnSpc>
              <a:buNone/>
            </a:pPr>
            <a:endParaRPr lang="en-US" dirty="0"/>
          </a:p>
        </p:txBody>
      </p:sp>
    </p:spTree>
    <p:extLst>
      <p:ext uri="{BB962C8B-B14F-4D97-AF65-F5344CB8AC3E}">
        <p14:creationId xmlns:p14="http://schemas.microsoft.com/office/powerpoint/2010/main" val="4225577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Agenda</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8"/>
            <a:ext cx="11141467" cy="4351338"/>
          </a:xfrm>
        </p:spPr>
        <p:txBody>
          <a:bodyPr>
            <a:noAutofit/>
          </a:bodyPr>
          <a:lstStyle/>
          <a:p>
            <a:r>
              <a:rPr lang="en-US" dirty="0"/>
              <a:t>Overview of the PIMS AAP Student Data Collection</a:t>
            </a:r>
          </a:p>
          <a:p>
            <a:r>
              <a:rPr lang="en-US" dirty="0"/>
              <a:t>PIMS CTE Data Collection Timeline</a:t>
            </a:r>
          </a:p>
          <a:p>
            <a:r>
              <a:rPr lang="en-US" dirty="0"/>
              <a:t>AAP CTE Students to Report</a:t>
            </a:r>
          </a:p>
          <a:p>
            <a:pPr lvl="1">
              <a:buFont typeface="Courier New" panose="02070309020205020404" pitchFamily="49" charset="0"/>
              <a:buChar char="o"/>
            </a:pPr>
            <a:r>
              <a:rPr lang="en-US" sz="2800" dirty="0"/>
              <a:t>PIMS Templates/Data Elements</a:t>
            </a:r>
          </a:p>
          <a:p>
            <a:r>
              <a:rPr lang="en-US" dirty="0"/>
              <a:t>Data Quality Control Reports</a:t>
            </a:r>
          </a:p>
          <a:p>
            <a:r>
              <a:rPr lang="en-US" dirty="0"/>
              <a:t>Resources</a:t>
            </a:r>
          </a:p>
        </p:txBody>
      </p:sp>
    </p:spTree>
    <p:extLst>
      <p:ext uri="{BB962C8B-B14F-4D97-AF65-F5344CB8AC3E}">
        <p14:creationId xmlns:p14="http://schemas.microsoft.com/office/powerpoint/2010/main" val="862937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CTE Student Fact Template</a:t>
            </a:r>
          </a:p>
        </p:txBody>
      </p:sp>
    </p:spTree>
    <p:extLst>
      <p:ext uri="{BB962C8B-B14F-4D97-AF65-F5344CB8AC3E}">
        <p14:creationId xmlns:p14="http://schemas.microsoft.com/office/powerpoint/2010/main" val="3710769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Student Fact – Fields 1 to 5</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Submitting AUN </a:t>
            </a:r>
            <a:r>
              <a:rPr lang="en-US" dirty="0"/>
              <a:t>(#1) – The 9-digit administrative unit number (AUN) of the LEA that owns/holds the CTE-approved, registered adult affidavit program</a:t>
            </a:r>
          </a:p>
          <a:p>
            <a:pPr>
              <a:lnSpc>
                <a:spcPct val="100000"/>
              </a:lnSpc>
            </a:pPr>
            <a:r>
              <a:rPr lang="en-US" b="1" dirty="0"/>
              <a:t>School Year Date </a:t>
            </a:r>
            <a:r>
              <a:rPr lang="en-US" dirty="0"/>
              <a:t>(#2) Key Field – </a:t>
            </a:r>
          </a:p>
          <a:p>
            <a:pPr lvl="1">
              <a:lnSpc>
                <a:spcPct val="100000"/>
              </a:lnSpc>
            </a:pPr>
            <a:r>
              <a:rPr lang="en-US" sz="2800" dirty="0"/>
              <a:t>Enter 2026-06-30</a:t>
            </a:r>
          </a:p>
          <a:p>
            <a:pPr>
              <a:lnSpc>
                <a:spcPct val="100000"/>
              </a:lnSpc>
            </a:pPr>
            <a:r>
              <a:rPr lang="en-US" b="1" dirty="0"/>
              <a:t>PASecureID</a:t>
            </a:r>
            <a:r>
              <a:rPr lang="en-US" dirty="0"/>
              <a:t> (#3) – Enter 10-digit PASecureID</a:t>
            </a:r>
          </a:p>
          <a:p>
            <a:pPr>
              <a:lnSpc>
                <a:spcPct val="100000"/>
              </a:lnSpc>
            </a:pPr>
            <a:r>
              <a:rPr lang="en-US" b="1" dirty="0"/>
              <a:t>CIP School Number </a:t>
            </a:r>
            <a:r>
              <a:rPr lang="en-US" dirty="0"/>
              <a:t>(#4) – Enter four-digit school code of the school offering the CTE program. Include leading zeroes</a:t>
            </a:r>
          </a:p>
          <a:p>
            <a:pPr>
              <a:lnSpc>
                <a:spcPct val="100000"/>
              </a:lnSpc>
            </a:pPr>
            <a:r>
              <a:rPr lang="en-US" b="1" dirty="0"/>
              <a:t>Student School Number </a:t>
            </a:r>
            <a:r>
              <a:rPr lang="en-US" dirty="0"/>
              <a:t>(#5) – Same as Field #4</a:t>
            </a:r>
          </a:p>
          <a:p>
            <a:pPr marL="0" indent="0">
              <a:lnSpc>
                <a:spcPct val="100000"/>
              </a:lnSpc>
              <a:buNone/>
            </a:pPr>
            <a:endParaRPr lang="en-US" dirty="0"/>
          </a:p>
        </p:txBody>
      </p:sp>
    </p:spTree>
    <p:extLst>
      <p:ext uri="{BB962C8B-B14F-4D97-AF65-F5344CB8AC3E}">
        <p14:creationId xmlns:p14="http://schemas.microsoft.com/office/powerpoint/2010/main" val="840112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CIP Code, Field 6</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CIP Code </a:t>
            </a:r>
            <a:r>
              <a:rPr lang="en-US" dirty="0"/>
              <a:t>(#6) – Enter 6-digit number, no decimal point, identifying the student’s CTE program. Include leading zeroes</a:t>
            </a:r>
          </a:p>
          <a:p>
            <a:pPr lvl="1">
              <a:lnSpc>
                <a:spcPct val="100000"/>
              </a:lnSpc>
            </a:pPr>
            <a:r>
              <a:rPr lang="en-US" sz="2800" dirty="0"/>
              <a:t>Report AAP student CIP code(s) in distinct CTE Student Fact Template entries for each AAP CIP in which the student was actively enrolled during the reporting year within a school.</a:t>
            </a:r>
          </a:p>
          <a:p>
            <a:pPr lvl="1">
              <a:lnSpc>
                <a:spcPct val="100000"/>
              </a:lnSpc>
            </a:pPr>
            <a:r>
              <a:rPr lang="en-US" sz="2800" dirty="0"/>
              <a:t>Adult students can be reported in multiple CIPs during the School Year.</a:t>
            </a:r>
          </a:p>
        </p:txBody>
      </p:sp>
    </p:spTree>
    <p:extLst>
      <p:ext uri="{BB962C8B-B14F-4D97-AF65-F5344CB8AC3E}">
        <p14:creationId xmlns:p14="http://schemas.microsoft.com/office/powerpoint/2010/main" val="3028212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Student Fact – Field 7 to 11</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Delivery Method Code </a:t>
            </a:r>
            <a:r>
              <a:rPr lang="en-US" dirty="0"/>
              <a:t>(#7) – Enter 2-digit code reflecting method of CTE instruction and technical skills development.</a:t>
            </a:r>
          </a:p>
          <a:p>
            <a:pPr lvl="1">
              <a:lnSpc>
                <a:spcPct val="100000"/>
              </a:lnSpc>
            </a:pPr>
            <a:r>
              <a:rPr lang="en-US" sz="2800" dirty="0"/>
              <a:t>The following apply to AAP CTE Students ONLY</a:t>
            </a:r>
          </a:p>
          <a:p>
            <a:pPr lvl="2">
              <a:lnSpc>
                <a:spcPct val="100000"/>
              </a:lnSpc>
            </a:pPr>
            <a:r>
              <a:rPr lang="en-US" sz="2800" dirty="0"/>
              <a:t>80 Adult Affidavit Program</a:t>
            </a:r>
          </a:p>
          <a:p>
            <a:pPr>
              <a:lnSpc>
                <a:spcPct val="100000"/>
              </a:lnSpc>
            </a:pPr>
            <a:r>
              <a:rPr lang="en-US" b="1" dirty="0"/>
              <a:t>Reporting Date </a:t>
            </a:r>
            <a:r>
              <a:rPr lang="en-US" dirty="0"/>
              <a:t>(#8) – Key Field – </a:t>
            </a:r>
          </a:p>
          <a:p>
            <a:pPr lvl="1">
              <a:lnSpc>
                <a:spcPct val="100000"/>
              </a:lnSpc>
            </a:pPr>
            <a:r>
              <a:rPr lang="en-US" sz="2800" dirty="0"/>
              <a:t>Enter 2026-06-30</a:t>
            </a:r>
          </a:p>
          <a:p>
            <a:pPr>
              <a:lnSpc>
                <a:spcPct val="100000"/>
              </a:lnSpc>
            </a:pPr>
            <a:r>
              <a:rPr lang="en-US" b="1" dirty="0"/>
              <a:t>CTE Program Completion Plan Code </a:t>
            </a:r>
            <a:r>
              <a:rPr lang="en-US" dirty="0"/>
              <a:t>(#11) – Key Field –</a:t>
            </a:r>
          </a:p>
          <a:p>
            <a:pPr lvl="1">
              <a:lnSpc>
                <a:spcPct val="100000"/>
              </a:lnSpc>
            </a:pPr>
            <a:r>
              <a:rPr lang="en-US" sz="2800" dirty="0"/>
              <a:t>Enter “N/A”</a:t>
            </a:r>
          </a:p>
          <a:p>
            <a:pPr marL="0" indent="0">
              <a:lnSpc>
                <a:spcPct val="100000"/>
              </a:lnSpc>
              <a:buNone/>
            </a:pPr>
            <a:endParaRPr lang="en-US" dirty="0"/>
          </a:p>
        </p:txBody>
      </p:sp>
    </p:spTree>
    <p:extLst>
      <p:ext uri="{BB962C8B-B14F-4D97-AF65-F5344CB8AC3E}">
        <p14:creationId xmlns:p14="http://schemas.microsoft.com/office/powerpoint/2010/main" val="2268564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Adult CTE Status Type Code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AAP CTE Status Type Code </a:t>
            </a:r>
            <a:r>
              <a:rPr lang="en-US" dirty="0"/>
              <a:t>(#10) –</a:t>
            </a:r>
          </a:p>
          <a:p>
            <a:pPr lvl="1">
              <a:lnSpc>
                <a:spcPct val="100000"/>
              </a:lnSpc>
            </a:pPr>
            <a:r>
              <a:rPr lang="en-US" dirty="0"/>
              <a:t>11 Continue AAP CTE at this School – Use for students who did not complete the student’s reported AAP during the reporting year, however, intend to continue any CTE AAP at the same school in the coming year  </a:t>
            </a:r>
          </a:p>
          <a:p>
            <a:pPr lvl="1">
              <a:lnSpc>
                <a:spcPct val="100000"/>
              </a:lnSpc>
            </a:pPr>
            <a:r>
              <a:rPr lang="en-US" dirty="0"/>
              <a:t>23 Exited CTE Without Completing Reported AAP – Use when students exit or intend to exit CTE AAP at this school either during or at the end of this reporting year without completing the reported AAP program</a:t>
            </a:r>
          </a:p>
          <a:p>
            <a:pPr lvl="1">
              <a:lnSpc>
                <a:spcPct val="100000"/>
              </a:lnSpc>
            </a:pPr>
            <a:r>
              <a:rPr lang="en-US" dirty="0"/>
              <a:t>41 Completed CTE AAP – Use for CTE AAP student who has (1) completed the AAP sequence of instruction to fulfill the program’s occupational objectives by the end of this school year and (2) received a certificate or other formal award. Do not use this code for adult students enrolled in Young Farmers programs (CIP 01.0301) </a:t>
            </a:r>
          </a:p>
          <a:p>
            <a:pPr lvl="1">
              <a:lnSpc>
                <a:spcPct val="100000"/>
              </a:lnSpc>
            </a:pPr>
            <a:r>
              <a:rPr lang="en-US" dirty="0"/>
              <a:t>80 Deceased </a:t>
            </a:r>
          </a:p>
          <a:p>
            <a:pPr marL="0" indent="0">
              <a:lnSpc>
                <a:spcPct val="100000"/>
              </a:lnSpc>
              <a:buNone/>
            </a:pPr>
            <a:endParaRPr lang="en-US" dirty="0"/>
          </a:p>
        </p:txBody>
      </p:sp>
    </p:spTree>
    <p:extLst>
      <p:ext uri="{BB962C8B-B14F-4D97-AF65-F5344CB8AC3E}">
        <p14:creationId xmlns:p14="http://schemas.microsoft.com/office/powerpoint/2010/main" val="2933333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Adult Completer</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To be considered an </a:t>
            </a:r>
            <a:r>
              <a:rPr lang="en-US" b="1" dirty="0"/>
              <a:t>Adult Completer</a:t>
            </a:r>
            <a:r>
              <a:rPr lang="en-US" dirty="0"/>
              <a:t>, students must:</a:t>
            </a:r>
          </a:p>
          <a:p>
            <a:pPr lvl="1">
              <a:lnSpc>
                <a:spcPct val="100000"/>
              </a:lnSpc>
            </a:pPr>
            <a:r>
              <a:rPr lang="en-US" sz="2800" dirty="0"/>
              <a:t>Complete sequence of instruction to fulfill the program’s occupational objectives by the end of this reporting school year; </a:t>
            </a:r>
            <a:r>
              <a:rPr lang="en-US" sz="2800" b="1" dirty="0"/>
              <a:t>AND</a:t>
            </a:r>
          </a:p>
          <a:p>
            <a:pPr lvl="1">
              <a:lnSpc>
                <a:spcPct val="100000"/>
              </a:lnSpc>
            </a:pPr>
            <a:r>
              <a:rPr lang="en-US" sz="2800" dirty="0"/>
              <a:t>Receive a certificate or other formal award</a:t>
            </a:r>
          </a:p>
          <a:p>
            <a:pPr marL="0" indent="0">
              <a:lnSpc>
                <a:spcPct val="100000"/>
              </a:lnSpc>
              <a:buNone/>
            </a:pPr>
            <a:endParaRPr lang="en-US" dirty="0"/>
          </a:p>
        </p:txBody>
      </p:sp>
    </p:spTree>
    <p:extLst>
      <p:ext uri="{BB962C8B-B14F-4D97-AF65-F5344CB8AC3E}">
        <p14:creationId xmlns:p14="http://schemas.microsoft.com/office/powerpoint/2010/main" val="15283744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Learning Indicator Fields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a:lnSpc>
                <a:spcPct val="100000"/>
              </a:lnSpc>
              <a:spcBef>
                <a:spcPts val="0"/>
              </a:spcBef>
              <a:buNone/>
            </a:pPr>
            <a:r>
              <a:rPr lang="en-US" altLang="en-US" dirty="0">
                <a:ea typeface="Verdana" pitchFamily="34" charset="0"/>
                <a:cs typeface="Verdana" pitchFamily="34" charset="0"/>
              </a:rPr>
              <a:t>The following apply to secondary students only.  </a:t>
            </a:r>
          </a:p>
          <a:p>
            <a:pPr marL="0">
              <a:lnSpc>
                <a:spcPct val="100000"/>
              </a:lnSpc>
              <a:spcBef>
                <a:spcPts val="0"/>
              </a:spcBef>
              <a:buNone/>
            </a:pPr>
            <a:r>
              <a:rPr lang="en-US" altLang="en-US" dirty="0">
                <a:ea typeface="Verdana" pitchFamily="34" charset="0"/>
                <a:cs typeface="Verdana" pitchFamily="34" charset="0"/>
              </a:rPr>
              <a:t>LEAs must code all AAP students as N.</a:t>
            </a:r>
          </a:p>
          <a:p>
            <a:pPr marL="0">
              <a:lnSpc>
                <a:spcPct val="100000"/>
              </a:lnSpc>
              <a:spcBef>
                <a:spcPts val="0"/>
              </a:spcBef>
              <a:buFontTx/>
              <a:buNone/>
            </a:pPr>
            <a:endParaRPr lang="en-US" altLang="en-US" dirty="0">
              <a:ea typeface="Verdana" pitchFamily="34" charset="0"/>
              <a:cs typeface="Verdana" pitchFamily="34" charset="0"/>
            </a:endParaRP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Registered Apprenticeship Indicator </a:t>
            </a:r>
            <a:r>
              <a:rPr lang="en-US" altLang="en-US" sz="2800" dirty="0">
                <a:ea typeface="Verdana" pitchFamily="34" charset="0"/>
                <a:cs typeface="Verdana" pitchFamily="34" charset="0"/>
              </a:rPr>
              <a:t>(#12)</a:t>
            </a: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Internship Indicator</a:t>
            </a:r>
            <a:r>
              <a:rPr lang="en-US" altLang="en-US" sz="2800" dirty="0">
                <a:ea typeface="Verdana" pitchFamily="34" charset="0"/>
                <a:cs typeface="Verdana" pitchFamily="34" charset="0"/>
              </a:rPr>
              <a:t> (#13) 				</a:t>
            </a: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Cooperative Work Experience </a:t>
            </a:r>
            <a:r>
              <a:rPr lang="en-US" altLang="en-US" sz="2800" dirty="0">
                <a:ea typeface="Verdana" pitchFamily="34" charset="0"/>
                <a:cs typeface="Verdana" pitchFamily="34" charset="0"/>
              </a:rPr>
              <a:t>(#14)			</a:t>
            </a: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Job Exploration Indicator </a:t>
            </a:r>
            <a:r>
              <a:rPr lang="en-US" altLang="en-US" sz="2800" dirty="0">
                <a:ea typeface="Verdana" pitchFamily="34" charset="0"/>
                <a:cs typeface="Verdana" pitchFamily="34" charset="0"/>
              </a:rPr>
              <a:t>(#15)			</a:t>
            </a: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Agriculture Experience Indicator </a:t>
            </a:r>
            <a:r>
              <a:rPr lang="en-US" altLang="en-US" sz="2800" dirty="0">
                <a:ea typeface="Verdana" pitchFamily="34" charset="0"/>
                <a:cs typeface="Verdana" pitchFamily="34" charset="0"/>
              </a:rPr>
              <a:t>(#16)			</a:t>
            </a: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School-Sponsored Enterprise Indicator </a:t>
            </a:r>
            <a:r>
              <a:rPr lang="en-US" altLang="en-US" sz="2800" dirty="0">
                <a:ea typeface="Verdana" pitchFamily="34" charset="0"/>
                <a:cs typeface="Verdana" pitchFamily="34" charset="0"/>
              </a:rPr>
              <a:t>(#17)		</a:t>
            </a: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Work-Based Experience Indicator </a:t>
            </a:r>
            <a:r>
              <a:rPr lang="en-US" altLang="en-US" sz="2800" dirty="0">
                <a:ea typeface="Verdana" pitchFamily="34" charset="0"/>
                <a:cs typeface="Verdana" pitchFamily="34" charset="0"/>
              </a:rPr>
              <a:t>(#22)</a:t>
            </a:r>
          </a:p>
          <a:p>
            <a:pPr marL="457200" lvl="2" indent="-342900">
              <a:lnSpc>
                <a:spcPct val="100000"/>
              </a:lnSpc>
              <a:spcBef>
                <a:spcPts val="0"/>
              </a:spcBef>
              <a:buFont typeface="Wingdings" panose="05000000000000000000" pitchFamily="2" charset="2"/>
              <a:buChar char="§"/>
            </a:pPr>
            <a:r>
              <a:rPr lang="en-US" altLang="en-US" sz="2800" b="1" dirty="0">
                <a:ea typeface="Verdana" pitchFamily="34" charset="0"/>
                <a:cs typeface="Verdana" pitchFamily="34" charset="0"/>
              </a:rPr>
              <a:t>Simulated Work Environment</a:t>
            </a:r>
            <a:r>
              <a:rPr lang="en-US" altLang="en-US" sz="2800" dirty="0">
                <a:ea typeface="Verdana" pitchFamily="34" charset="0"/>
                <a:cs typeface="Verdana" pitchFamily="34" charset="0"/>
              </a:rPr>
              <a:t> (#33)</a:t>
            </a:r>
          </a:p>
          <a:p>
            <a:pPr marL="0" lvl="1" indent="0">
              <a:lnSpc>
                <a:spcPct val="100000"/>
              </a:lnSpc>
              <a:spcBef>
                <a:spcPts val="0"/>
              </a:spcBef>
              <a:buNone/>
            </a:pPr>
            <a:r>
              <a:rPr lang="en-US" altLang="en-US" sz="2800" dirty="0">
                <a:ea typeface="Verdana" pitchFamily="34" charset="0"/>
                <a:cs typeface="Verdana" pitchFamily="34" charset="0"/>
              </a:rPr>
              <a:t>		</a:t>
            </a:r>
          </a:p>
          <a:p>
            <a:pPr marL="0" indent="0">
              <a:lnSpc>
                <a:spcPct val="100000"/>
              </a:lnSpc>
              <a:buNone/>
            </a:pPr>
            <a:endParaRPr lang="en-US" dirty="0"/>
          </a:p>
        </p:txBody>
      </p:sp>
    </p:spTree>
    <p:extLst>
      <p:ext uri="{BB962C8B-B14F-4D97-AF65-F5344CB8AC3E}">
        <p14:creationId xmlns:p14="http://schemas.microsoft.com/office/powerpoint/2010/main" val="1434023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Program Hours Successfully Completed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spcBef>
                <a:spcPts val="0"/>
              </a:spcBef>
            </a:pPr>
            <a:r>
              <a:rPr lang="en-US" b="1" dirty="0"/>
              <a:t>Number of Programs Hours Successfully Completed </a:t>
            </a:r>
            <a:r>
              <a:rPr lang="en-US" dirty="0"/>
              <a:t>(#18)</a:t>
            </a:r>
          </a:p>
          <a:p>
            <a:pPr marL="0" indent="0">
              <a:lnSpc>
                <a:spcPct val="100000"/>
              </a:lnSpc>
              <a:spcBef>
                <a:spcPts val="0"/>
              </a:spcBef>
              <a:buNone/>
            </a:pPr>
            <a:r>
              <a:rPr lang="en-US" dirty="0"/>
              <a:t>For AAP CTE Students –</a:t>
            </a:r>
          </a:p>
          <a:p>
            <a:pPr marL="0" indent="0">
              <a:lnSpc>
                <a:spcPct val="100000"/>
              </a:lnSpc>
              <a:spcBef>
                <a:spcPts val="0"/>
              </a:spcBef>
              <a:buNone/>
            </a:pPr>
            <a:r>
              <a:rPr lang="en-US" dirty="0"/>
              <a:t>The cumulative total AAP CTE program instructional hours the student successfully completed over the span of the student’s adult education within the reported program CIP</a:t>
            </a:r>
          </a:p>
          <a:p>
            <a:pPr lvl="1">
              <a:lnSpc>
                <a:spcPct val="100000"/>
              </a:lnSpc>
              <a:spcBef>
                <a:spcPts val="0"/>
              </a:spcBef>
            </a:pPr>
            <a:r>
              <a:rPr lang="en-US" dirty="0"/>
              <a:t>For graded AAP programs, report successfully completed hours based on the student receiving a passing grade. </a:t>
            </a:r>
          </a:p>
          <a:p>
            <a:pPr lvl="1">
              <a:lnSpc>
                <a:spcPct val="100000"/>
              </a:lnSpc>
              <a:spcBef>
                <a:spcPts val="0"/>
              </a:spcBef>
            </a:pPr>
            <a:r>
              <a:rPr lang="en-US" dirty="0"/>
              <a:t>Report 0.00 for AAP students that received a failing grade for all program instructional hours received within the reported program CIP</a:t>
            </a:r>
          </a:p>
          <a:p>
            <a:pPr lvl="1">
              <a:lnSpc>
                <a:spcPct val="100000"/>
              </a:lnSpc>
              <a:spcBef>
                <a:spcPts val="0"/>
              </a:spcBef>
            </a:pPr>
            <a:r>
              <a:rPr lang="en-US" dirty="0"/>
              <a:t>For AAP programs not graded (including Young Farmers programs) report successfully completed program hours based on the student’s active program participation and attendance</a:t>
            </a:r>
          </a:p>
          <a:p>
            <a:pPr lvl="1">
              <a:lnSpc>
                <a:spcPct val="100000"/>
              </a:lnSpc>
              <a:spcBef>
                <a:spcPts val="0"/>
              </a:spcBef>
            </a:pPr>
            <a:r>
              <a:rPr lang="en-US" dirty="0"/>
              <a:t>Round to nearest hundredth of an hour (e.g., 9999.99)</a:t>
            </a:r>
          </a:p>
          <a:p>
            <a:pPr marL="0" indent="0">
              <a:lnSpc>
                <a:spcPct val="100000"/>
              </a:lnSpc>
              <a:buNone/>
            </a:pPr>
            <a:endParaRPr lang="en-US" dirty="0"/>
          </a:p>
        </p:txBody>
      </p:sp>
    </p:spTree>
    <p:extLst>
      <p:ext uri="{BB962C8B-B14F-4D97-AF65-F5344CB8AC3E}">
        <p14:creationId xmlns:p14="http://schemas.microsoft.com/office/powerpoint/2010/main" val="1264747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Percent of Program Completed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Percentage of Program Completed </a:t>
            </a:r>
            <a:r>
              <a:rPr lang="en-US" dirty="0"/>
              <a:t>(#19)</a:t>
            </a:r>
          </a:p>
          <a:p>
            <a:pPr>
              <a:spcBef>
                <a:spcPct val="0"/>
              </a:spcBef>
              <a:buFontTx/>
              <a:buNone/>
            </a:pPr>
            <a:r>
              <a:rPr lang="en-US" altLang="en-US" sz="2800" dirty="0">
                <a:ea typeface="Verdana" pitchFamily="34" charset="0"/>
                <a:cs typeface="Verdana" pitchFamily="34" charset="0"/>
              </a:rPr>
              <a:t>For AAP </a:t>
            </a:r>
            <a:r>
              <a:rPr lang="en-US" altLang="en-US" dirty="0">
                <a:ea typeface="Verdana" pitchFamily="34" charset="0"/>
                <a:cs typeface="Verdana" pitchFamily="34" charset="0"/>
              </a:rPr>
              <a:t>CTE Students –</a:t>
            </a:r>
          </a:p>
          <a:p>
            <a:pPr marL="0" indent="0">
              <a:spcBef>
                <a:spcPct val="0"/>
              </a:spcBef>
              <a:buFontTx/>
              <a:buNone/>
            </a:pPr>
            <a:r>
              <a:rPr lang="en-US" altLang="en-US" dirty="0">
                <a:ea typeface="Verdana" pitchFamily="34" charset="0"/>
                <a:cs typeface="Verdana" pitchFamily="34" charset="0"/>
              </a:rPr>
              <a:t>The cumulative percent of the normally scheduled total CTE program hours the student successfully completed (passed) for the student’s reported program CIP</a:t>
            </a:r>
          </a:p>
          <a:p>
            <a:pPr lvl="1">
              <a:spcBef>
                <a:spcPct val="0"/>
              </a:spcBef>
            </a:pPr>
            <a:r>
              <a:rPr lang="en-US" altLang="en-US" sz="2800" dirty="0">
                <a:ea typeface="Verdana" pitchFamily="34" charset="0"/>
                <a:cs typeface="Verdana" pitchFamily="34" charset="0"/>
              </a:rPr>
              <a:t>For ungraded AAP affidavit programs, base percentage on student participation hours (versus instructional hours completed/passed) divided by total hours offered by entire program</a:t>
            </a:r>
          </a:p>
          <a:p>
            <a:pPr lvl="1">
              <a:spcBef>
                <a:spcPct val="0"/>
              </a:spcBef>
            </a:pPr>
            <a:r>
              <a:rPr lang="en-US" altLang="en-US" sz="2800" dirty="0">
                <a:ea typeface="Verdana" pitchFamily="34" charset="0"/>
                <a:cs typeface="Verdana" pitchFamily="34" charset="0"/>
              </a:rPr>
              <a:t>Report 1.00 for all AAP students reported in Young Farmers programs (CIP 01.0301)</a:t>
            </a:r>
          </a:p>
          <a:p>
            <a:pPr marL="0" indent="0">
              <a:lnSpc>
                <a:spcPct val="100000"/>
              </a:lnSpc>
              <a:buNone/>
            </a:pPr>
            <a:endParaRPr lang="en-US" dirty="0"/>
          </a:p>
        </p:txBody>
      </p:sp>
    </p:spTree>
    <p:extLst>
      <p:ext uri="{BB962C8B-B14F-4D97-AF65-F5344CB8AC3E}">
        <p14:creationId xmlns:p14="http://schemas.microsoft.com/office/powerpoint/2010/main" val="898381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49207" y="169828"/>
            <a:ext cx="10515600" cy="1325563"/>
          </a:xfrm>
        </p:spPr>
        <p:txBody>
          <a:bodyPr/>
          <a:lstStyle/>
          <a:p>
            <a:r>
              <a:rPr lang="en-US" b="1" dirty="0"/>
              <a:t>CTE Student Fact – Fields 20 to 28</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350323"/>
            <a:ext cx="11141467" cy="5205929"/>
          </a:xfrm>
        </p:spPr>
        <p:txBody>
          <a:bodyPr>
            <a:noAutofit/>
          </a:bodyPr>
          <a:lstStyle/>
          <a:p>
            <a:pPr>
              <a:lnSpc>
                <a:spcPct val="100000"/>
              </a:lnSpc>
            </a:pPr>
            <a:r>
              <a:rPr lang="en-US" b="1" dirty="0"/>
              <a:t>Cumulative Postsecondary Credits Earned </a:t>
            </a:r>
            <a:r>
              <a:rPr lang="en-US" dirty="0"/>
              <a:t>(#20) – Secondary students only</a:t>
            </a:r>
          </a:p>
          <a:p>
            <a:pPr lvl="1">
              <a:lnSpc>
                <a:spcPct val="100000"/>
              </a:lnSpc>
            </a:pPr>
            <a:r>
              <a:rPr lang="en-US" sz="2800" dirty="0"/>
              <a:t>LEAs may code AAP Students as 0.00</a:t>
            </a:r>
          </a:p>
          <a:p>
            <a:pPr>
              <a:lnSpc>
                <a:spcPct val="100000"/>
              </a:lnSpc>
            </a:pPr>
            <a:r>
              <a:rPr lang="en-US" b="1" dirty="0"/>
              <a:t>Pell Grant Indicator</a:t>
            </a:r>
            <a:r>
              <a:rPr lang="en-US" dirty="0"/>
              <a:t> (#26) - </a:t>
            </a:r>
          </a:p>
          <a:p>
            <a:pPr lvl="1">
              <a:lnSpc>
                <a:spcPct val="100000"/>
              </a:lnSpc>
            </a:pPr>
            <a:r>
              <a:rPr lang="en-US" sz="2800" dirty="0"/>
              <a:t>Report Y if student received a Pell grant during the reporting year</a:t>
            </a:r>
          </a:p>
          <a:p>
            <a:pPr lvl="2">
              <a:lnSpc>
                <a:spcPct val="100000"/>
              </a:lnSpc>
            </a:pPr>
            <a:r>
              <a:rPr lang="en-US" sz="2800" dirty="0"/>
              <a:t>Note: Code AAP Pell grant students as Economically Disadvantaged</a:t>
            </a:r>
          </a:p>
          <a:p>
            <a:pPr lvl="1">
              <a:lnSpc>
                <a:spcPct val="100000"/>
              </a:lnSpc>
            </a:pPr>
            <a:r>
              <a:rPr lang="en-US" sz="2800" dirty="0"/>
              <a:t>Report N if student did not receive Pell grant during reporting year</a:t>
            </a:r>
          </a:p>
          <a:p>
            <a:pPr>
              <a:lnSpc>
                <a:spcPct val="100000"/>
              </a:lnSpc>
            </a:pPr>
            <a:r>
              <a:rPr lang="en-US" b="1" dirty="0"/>
              <a:t>Task List Completion Indicator</a:t>
            </a:r>
            <a:r>
              <a:rPr lang="en-US" dirty="0"/>
              <a:t> (#28) - </a:t>
            </a:r>
          </a:p>
          <a:p>
            <a:pPr lvl="1">
              <a:lnSpc>
                <a:spcPct val="100000"/>
              </a:lnSpc>
            </a:pPr>
            <a:r>
              <a:rPr lang="en-US" sz="2800" dirty="0"/>
              <a:t>Report N/A for all AAP students</a:t>
            </a:r>
          </a:p>
          <a:p>
            <a:pPr marL="0" indent="0">
              <a:lnSpc>
                <a:spcPct val="100000"/>
              </a:lnSpc>
              <a:buNone/>
            </a:pPr>
            <a:endParaRPr lang="en-US" dirty="0"/>
          </a:p>
        </p:txBody>
      </p:sp>
    </p:spTree>
    <p:extLst>
      <p:ext uri="{BB962C8B-B14F-4D97-AF65-F5344CB8AC3E}">
        <p14:creationId xmlns:p14="http://schemas.microsoft.com/office/powerpoint/2010/main" val="1087686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Submission Timeline</a:t>
            </a:r>
          </a:p>
        </p:txBody>
      </p:sp>
      <p:graphicFrame>
        <p:nvGraphicFramePr>
          <p:cNvPr id="3" name="Table 2">
            <a:extLst>
              <a:ext uri="{FF2B5EF4-FFF2-40B4-BE49-F238E27FC236}">
                <a16:creationId xmlns:a16="http://schemas.microsoft.com/office/drawing/2014/main" id="{F180FA18-9770-E53B-69DC-0B0299C55691}"/>
              </a:ext>
            </a:extLst>
          </p:cNvPr>
          <p:cNvGraphicFramePr>
            <a:graphicFrameLocks noGrp="1"/>
          </p:cNvGraphicFramePr>
          <p:nvPr>
            <p:extLst>
              <p:ext uri="{D42A27DB-BD31-4B8C-83A1-F6EECF244321}">
                <p14:modId xmlns:p14="http://schemas.microsoft.com/office/powerpoint/2010/main" val="698823587"/>
              </p:ext>
            </p:extLst>
          </p:nvPr>
        </p:nvGraphicFramePr>
        <p:xfrm>
          <a:off x="392722" y="1533525"/>
          <a:ext cx="11517924" cy="3071929"/>
        </p:xfrm>
        <a:graphic>
          <a:graphicData uri="http://schemas.openxmlformats.org/drawingml/2006/table">
            <a:tbl>
              <a:tblPr firstRow="1">
                <a:tableStyleId>{5C22544A-7EE6-4342-B048-85BDC9FD1C3A}</a:tableStyleId>
              </a:tblPr>
              <a:tblGrid>
                <a:gridCol w="1904429">
                  <a:extLst>
                    <a:ext uri="{9D8B030D-6E8A-4147-A177-3AD203B41FA5}">
                      <a16:colId xmlns:a16="http://schemas.microsoft.com/office/drawing/2014/main" val="2728863848"/>
                    </a:ext>
                  </a:extLst>
                </a:gridCol>
                <a:gridCol w="1851103">
                  <a:extLst>
                    <a:ext uri="{9D8B030D-6E8A-4147-A177-3AD203B41FA5}">
                      <a16:colId xmlns:a16="http://schemas.microsoft.com/office/drawing/2014/main" val="712867345"/>
                    </a:ext>
                  </a:extLst>
                </a:gridCol>
                <a:gridCol w="2100146">
                  <a:extLst>
                    <a:ext uri="{9D8B030D-6E8A-4147-A177-3AD203B41FA5}">
                      <a16:colId xmlns:a16="http://schemas.microsoft.com/office/drawing/2014/main" val="2203506956"/>
                    </a:ext>
                  </a:extLst>
                </a:gridCol>
                <a:gridCol w="2189018">
                  <a:extLst>
                    <a:ext uri="{9D8B030D-6E8A-4147-A177-3AD203B41FA5}">
                      <a16:colId xmlns:a16="http://schemas.microsoft.com/office/drawing/2014/main" val="1001407955"/>
                    </a:ext>
                  </a:extLst>
                </a:gridCol>
                <a:gridCol w="3473228">
                  <a:extLst>
                    <a:ext uri="{9D8B030D-6E8A-4147-A177-3AD203B41FA5}">
                      <a16:colId xmlns:a16="http://schemas.microsoft.com/office/drawing/2014/main" val="4231491881"/>
                    </a:ext>
                  </a:extLst>
                </a:gridCol>
              </a:tblGrid>
              <a:tr h="2058499">
                <a:tc>
                  <a:txBody>
                    <a:bodyPr/>
                    <a:lstStyle/>
                    <a:p>
                      <a:pPr marL="0" marR="0" algn="ctr">
                        <a:lnSpc>
                          <a:spcPct val="115000"/>
                        </a:lnSpc>
                        <a:spcAft>
                          <a:spcPts val="800"/>
                        </a:spcAft>
                        <a:buNone/>
                      </a:pPr>
                      <a:r>
                        <a:rPr lang="en-US" sz="2800" kern="100" dirty="0">
                          <a:effectLst/>
                        </a:rPr>
                        <a:t>Collection </a:t>
                      </a:r>
                    </a:p>
                    <a:p>
                      <a:pPr marL="0" marR="0" algn="ctr">
                        <a:lnSpc>
                          <a:spcPct val="115000"/>
                        </a:lnSpc>
                        <a:spcAft>
                          <a:spcPts val="800"/>
                        </a:spcAft>
                        <a:buNone/>
                      </a:pPr>
                      <a:r>
                        <a:rPr lang="en-US" sz="2800" kern="100" dirty="0">
                          <a:effectLst/>
                        </a:rPr>
                        <a:t>Opens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Collection </a:t>
                      </a:r>
                    </a:p>
                    <a:p>
                      <a:pPr marL="0" marR="0" algn="ctr">
                        <a:lnSpc>
                          <a:spcPct val="115000"/>
                        </a:lnSpc>
                        <a:spcAft>
                          <a:spcPts val="800"/>
                        </a:spcAft>
                        <a:buNone/>
                      </a:pPr>
                      <a:r>
                        <a:rPr lang="en-US" sz="2800" kern="100" dirty="0">
                          <a:effectLst/>
                        </a:rPr>
                        <a:t>Closes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PDE Review Window</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Correction Window</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tc>
                  <a:txBody>
                    <a:bodyPr/>
                    <a:lstStyle/>
                    <a:p>
                      <a:pPr marL="0" marR="0" algn="ctr">
                        <a:lnSpc>
                          <a:spcPct val="115000"/>
                        </a:lnSpc>
                        <a:spcAft>
                          <a:spcPts val="800"/>
                        </a:spcAft>
                        <a:buNone/>
                      </a:pPr>
                      <a:r>
                        <a:rPr lang="en-US" sz="2800" kern="100" dirty="0">
                          <a:effectLst/>
                        </a:rPr>
                        <a:t>Accuracy Certification</a:t>
                      </a:r>
                    </a:p>
                    <a:p>
                      <a:pPr marL="0" marR="0" algn="ctr">
                        <a:lnSpc>
                          <a:spcPct val="115000"/>
                        </a:lnSpc>
                        <a:spcAft>
                          <a:spcPts val="800"/>
                        </a:spcAft>
                        <a:buNone/>
                      </a:pPr>
                      <a:r>
                        <a:rPr lang="en-US" sz="2800" kern="100" dirty="0">
                          <a:effectLst/>
                        </a:rPr>
                        <a:t>Statement Due Date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solidFill>
                      <a:srgbClr val="16618F"/>
                    </a:solidFill>
                  </a:tcPr>
                </a:tc>
                <a:extLst>
                  <a:ext uri="{0D108BD9-81ED-4DB2-BD59-A6C34878D82A}">
                    <a16:rowId xmlns:a16="http://schemas.microsoft.com/office/drawing/2014/main" val="1425572665"/>
                  </a:ext>
                </a:extLst>
              </a:tr>
              <a:tr h="1013430">
                <a:tc>
                  <a:txBody>
                    <a:bodyPr/>
                    <a:lstStyle/>
                    <a:p>
                      <a:pPr marL="0" marR="0" algn="ctr">
                        <a:lnSpc>
                          <a:spcPct val="115000"/>
                        </a:lnSpc>
                        <a:spcAft>
                          <a:spcPts val="800"/>
                        </a:spcAft>
                        <a:buNone/>
                      </a:pPr>
                      <a:r>
                        <a:rPr lang="en-US" sz="2800" kern="100" dirty="0">
                          <a:effectLst/>
                        </a:rPr>
                        <a:t>6/1/2026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7/17/2026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7/20/2026 to 7/24/2026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7/27/2026 to 8/7/2026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tc>
                  <a:txBody>
                    <a:bodyPr/>
                    <a:lstStyle/>
                    <a:p>
                      <a:pPr marL="0" marR="0" algn="ctr">
                        <a:lnSpc>
                          <a:spcPct val="115000"/>
                        </a:lnSpc>
                        <a:spcAft>
                          <a:spcPts val="800"/>
                        </a:spcAft>
                        <a:buNone/>
                      </a:pPr>
                      <a:r>
                        <a:rPr lang="en-US" sz="2800" kern="100" dirty="0">
                          <a:effectLst/>
                        </a:rPr>
                        <a:t>8/28/2026</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2980695065"/>
                  </a:ext>
                </a:extLst>
              </a:tr>
            </a:tbl>
          </a:graphicData>
        </a:graphic>
      </p:graphicFrame>
    </p:spTree>
    <p:extLst>
      <p:ext uri="{BB962C8B-B14F-4D97-AF65-F5344CB8AC3E}">
        <p14:creationId xmlns:p14="http://schemas.microsoft.com/office/powerpoint/2010/main" val="2141283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49207" y="169828"/>
            <a:ext cx="10515600" cy="1325563"/>
          </a:xfrm>
        </p:spPr>
        <p:txBody>
          <a:bodyPr/>
          <a:lstStyle/>
          <a:p>
            <a:r>
              <a:rPr lang="en-US" b="1" dirty="0"/>
              <a:t>CTE Student Fact – Fields 30 to 35</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b="1" dirty="0"/>
              <a:t>Perkins Concentrator </a:t>
            </a:r>
            <a:r>
              <a:rPr lang="en-US" dirty="0"/>
              <a:t>(#30) –</a:t>
            </a:r>
          </a:p>
          <a:p>
            <a:pPr lvl="1">
              <a:lnSpc>
                <a:spcPct val="100000"/>
              </a:lnSpc>
            </a:pPr>
            <a:r>
              <a:rPr lang="en-US" sz="2800" dirty="0"/>
              <a:t>Not reported for AAP students</a:t>
            </a:r>
          </a:p>
          <a:p>
            <a:pPr lvl="1">
              <a:lnSpc>
                <a:spcPct val="100000"/>
              </a:lnSpc>
            </a:pPr>
            <a:r>
              <a:rPr lang="en-US" sz="2800" dirty="0"/>
              <a:t>Code as N</a:t>
            </a:r>
          </a:p>
          <a:p>
            <a:pPr>
              <a:lnSpc>
                <a:spcPct val="100000"/>
              </a:lnSpc>
            </a:pPr>
            <a:r>
              <a:rPr lang="en-US" b="1" dirty="0"/>
              <a:t>Perkins Participant </a:t>
            </a:r>
            <a:r>
              <a:rPr lang="en-US" dirty="0"/>
              <a:t>(# 31) –</a:t>
            </a:r>
          </a:p>
          <a:p>
            <a:pPr lvl="1">
              <a:lnSpc>
                <a:spcPct val="100000"/>
              </a:lnSpc>
            </a:pPr>
            <a:r>
              <a:rPr lang="en-US" sz="2800" dirty="0"/>
              <a:t>Not reported for AAP students</a:t>
            </a:r>
          </a:p>
          <a:p>
            <a:pPr lvl="1">
              <a:lnSpc>
                <a:spcPct val="100000"/>
              </a:lnSpc>
            </a:pPr>
            <a:r>
              <a:rPr lang="en-US" sz="2800" dirty="0"/>
              <a:t>Code as N</a:t>
            </a:r>
          </a:p>
          <a:p>
            <a:pPr>
              <a:lnSpc>
                <a:spcPct val="100000"/>
              </a:lnSpc>
            </a:pPr>
            <a:r>
              <a:rPr lang="en-US" b="1" dirty="0"/>
              <a:t>Degree Awarded </a:t>
            </a:r>
            <a:r>
              <a:rPr lang="en-US" dirty="0"/>
              <a:t>(#35)</a:t>
            </a:r>
          </a:p>
          <a:p>
            <a:pPr lvl="1">
              <a:lnSpc>
                <a:spcPct val="100000"/>
              </a:lnSpc>
            </a:pPr>
            <a:r>
              <a:rPr lang="en-US" sz="2800" dirty="0"/>
              <a:t>Required for CTE Students that fall into one of the valid values</a:t>
            </a:r>
          </a:p>
          <a:p>
            <a:pPr lvl="2">
              <a:lnSpc>
                <a:spcPct val="100000"/>
              </a:lnSpc>
            </a:pPr>
            <a:r>
              <a:rPr lang="en-US" sz="2800" dirty="0"/>
              <a:t>ASSOC </a:t>
            </a:r>
          </a:p>
          <a:p>
            <a:pPr lvl="2">
              <a:lnSpc>
                <a:spcPct val="100000"/>
              </a:lnSpc>
            </a:pPr>
            <a:r>
              <a:rPr lang="en-US" sz="2800" dirty="0"/>
              <a:t>BACCA</a:t>
            </a:r>
          </a:p>
          <a:p>
            <a:pPr marL="0" indent="0">
              <a:lnSpc>
                <a:spcPct val="100000"/>
              </a:lnSpc>
              <a:buNone/>
            </a:pPr>
            <a:endParaRPr lang="en-US" dirty="0"/>
          </a:p>
        </p:txBody>
      </p:sp>
    </p:spTree>
    <p:extLst>
      <p:ext uri="{BB962C8B-B14F-4D97-AF65-F5344CB8AC3E}">
        <p14:creationId xmlns:p14="http://schemas.microsoft.com/office/powerpoint/2010/main" val="4206945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Pre-Apprenticeship</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50000"/>
              </a:lnSpc>
              <a:spcBef>
                <a:spcPct val="0"/>
              </a:spcBef>
              <a:buFontTx/>
              <a:buNone/>
            </a:pPr>
            <a:r>
              <a:rPr lang="en-US" altLang="en-US" dirty="0">
                <a:ea typeface="Verdana" pitchFamily="34" charset="0"/>
                <a:cs typeface="Verdana" pitchFamily="34" charset="0"/>
              </a:rPr>
              <a:t>The following apply to AAP CTE students ONLY </a:t>
            </a:r>
            <a:r>
              <a:rPr lang="en-US" altLang="en-US" b="1" dirty="0">
                <a:ea typeface="Verdana" pitchFamily="34" charset="0"/>
                <a:cs typeface="Verdana" pitchFamily="34" charset="0"/>
              </a:rPr>
              <a:t>–</a:t>
            </a:r>
            <a:endParaRPr lang="en-US" altLang="en-US" dirty="0">
              <a:ea typeface="Verdana" pitchFamily="34" charset="0"/>
              <a:cs typeface="Verdana" pitchFamily="34" charset="0"/>
            </a:endParaRPr>
          </a:p>
          <a:p>
            <a:pPr marL="800100" lvl="1" indent="-342900">
              <a:spcBef>
                <a:spcPct val="0"/>
              </a:spcBef>
              <a:buFont typeface="Wingdings" panose="05000000000000000000" pitchFamily="2" charset="2"/>
              <a:buChar char="§"/>
            </a:pPr>
            <a:r>
              <a:rPr lang="en-US" altLang="en-US" sz="2800" b="1" dirty="0">
                <a:ea typeface="Verdana" pitchFamily="34" charset="0"/>
                <a:cs typeface="Verdana" pitchFamily="34" charset="0"/>
              </a:rPr>
              <a:t>Pre-Apprenticeship</a:t>
            </a:r>
            <a:r>
              <a:rPr lang="en-US" altLang="en-US" sz="2800" dirty="0">
                <a:ea typeface="Verdana" pitchFamily="34" charset="0"/>
                <a:cs typeface="Verdana" pitchFamily="34" charset="0"/>
              </a:rPr>
              <a:t> (#34)			APP or PRE</a:t>
            </a:r>
          </a:p>
          <a:p>
            <a:pPr marL="800100" lvl="1" indent="-342900">
              <a:spcBef>
                <a:spcPct val="0"/>
              </a:spcBef>
              <a:buFont typeface="Wingdings" panose="05000000000000000000" pitchFamily="2" charset="2"/>
              <a:buChar char="§"/>
            </a:pPr>
            <a:endParaRPr lang="en-US" altLang="en-US" sz="2800" dirty="0">
              <a:ea typeface="Verdana" pitchFamily="34" charset="0"/>
              <a:cs typeface="Verdana" pitchFamily="34" charset="0"/>
            </a:endParaRPr>
          </a:p>
          <a:p>
            <a:pPr marL="1257300" lvl="2" indent="-342900">
              <a:spcBef>
                <a:spcPct val="0"/>
              </a:spcBef>
              <a:buFont typeface="Wingdings" panose="05000000000000000000" pitchFamily="2" charset="2"/>
              <a:buChar char="§"/>
            </a:pPr>
            <a:r>
              <a:rPr lang="en-US" altLang="en-US" sz="2800" dirty="0">
                <a:ea typeface="Verdana" pitchFamily="34" charset="0"/>
                <a:cs typeface="Verdana" pitchFamily="34" charset="0"/>
              </a:rPr>
              <a:t>APP = Student received a Certificate of Completion of an Apprenticeship in the reporting year</a:t>
            </a:r>
          </a:p>
          <a:p>
            <a:pPr marL="1257300" lvl="2" indent="-342900">
              <a:spcBef>
                <a:spcPct val="0"/>
              </a:spcBef>
              <a:buFont typeface="Wingdings" panose="05000000000000000000" pitchFamily="2" charset="2"/>
              <a:buChar char="§"/>
            </a:pPr>
            <a:r>
              <a:rPr lang="en-US" altLang="en-US" sz="2800" dirty="0">
                <a:ea typeface="Verdana" pitchFamily="34" charset="0"/>
                <a:cs typeface="Verdana" pitchFamily="34" charset="0"/>
              </a:rPr>
              <a:t>PRE = Student participated in a pre-apprenticeship program</a:t>
            </a:r>
          </a:p>
          <a:p>
            <a:pPr marL="1257300" lvl="2" indent="-342900">
              <a:spcBef>
                <a:spcPct val="0"/>
              </a:spcBef>
              <a:buFont typeface="Wingdings" panose="05000000000000000000" pitchFamily="2" charset="2"/>
              <a:buChar char="§"/>
            </a:pPr>
            <a:endParaRPr lang="en-US" altLang="en-US" sz="2800" dirty="0">
              <a:ea typeface="Verdana" pitchFamily="34" charset="0"/>
              <a:cs typeface="Verdana" pitchFamily="34" charset="0"/>
            </a:endParaRPr>
          </a:p>
          <a:p>
            <a:pPr marL="1257300" lvl="2" indent="-342900">
              <a:spcBef>
                <a:spcPct val="0"/>
              </a:spcBef>
              <a:buFont typeface="Wingdings" panose="05000000000000000000" pitchFamily="2" charset="2"/>
              <a:buChar char="§"/>
            </a:pPr>
            <a:r>
              <a:rPr lang="en-US" altLang="en-US" sz="2800" dirty="0">
                <a:ea typeface="Verdana" pitchFamily="34" charset="0"/>
                <a:cs typeface="Verdana" pitchFamily="34" charset="0"/>
              </a:rPr>
              <a:t>Verify with Admin that the program has a RAPIDS Number from PA Department of Labor and Industry</a:t>
            </a:r>
          </a:p>
          <a:p>
            <a:pPr marL="1257300" lvl="2" indent="-342900">
              <a:spcBef>
                <a:spcPct val="0"/>
              </a:spcBef>
              <a:buFont typeface="Wingdings" panose="05000000000000000000" pitchFamily="2" charset="2"/>
              <a:buChar char="§"/>
            </a:pPr>
            <a:r>
              <a:rPr lang="en-US" altLang="en-US" sz="2800" dirty="0">
                <a:ea typeface="Verdana" pitchFamily="34" charset="0"/>
                <a:cs typeface="Verdana" pitchFamily="34" charset="0"/>
              </a:rPr>
              <a:t>Leave the field Blank if the student does not meet either situation</a:t>
            </a:r>
          </a:p>
          <a:p>
            <a:pPr marL="914400" lvl="2" indent="0">
              <a:spcBef>
                <a:spcPct val="0"/>
              </a:spcBef>
              <a:buNone/>
            </a:pPr>
            <a:endParaRPr lang="en-US" altLang="en-US" sz="2800" dirty="0">
              <a:ea typeface="Verdana" pitchFamily="34" charset="0"/>
              <a:cs typeface="Verdana" pitchFamily="34" charset="0"/>
            </a:endParaRPr>
          </a:p>
          <a:p>
            <a:pPr marL="0" indent="0">
              <a:lnSpc>
                <a:spcPct val="100000"/>
              </a:lnSpc>
              <a:buNone/>
            </a:pPr>
            <a:endParaRPr lang="en-US" dirty="0"/>
          </a:p>
        </p:txBody>
      </p:sp>
    </p:spTree>
    <p:extLst>
      <p:ext uri="{BB962C8B-B14F-4D97-AF65-F5344CB8AC3E}">
        <p14:creationId xmlns:p14="http://schemas.microsoft.com/office/powerpoint/2010/main" val="29162169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Adult Cumulative Credit </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1" y="1444107"/>
            <a:ext cx="10720388" cy="5205929"/>
          </a:xfrm>
        </p:spPr>
        <p:txBody>
          <a:bodyPr>
            <a:noAutofit/>
          </a:bodyPr>
          <a:lstStyle/>
          <a:p>
            <a:pPr>
              <a:lnSpc>
                <a:spcPct val="100000"/>
              </a:lnSpc>
            </a:pPr>
            <a:r>
              <a:rPr lang="en-US" b="1" dirty="0"/>
              <a:t>Adult Cumulative Credit Equivalency </a:t>
            </a:r>
            <a:r>
              <a:rPr lang="en-US" dirty="0"/>
              <a:t>(#36) –</a:t>
            </a:r>
          </a:p>
          <a:p>
            <a:pPr lvl="1">
              <a:lnSpc>
                <a:spcPct val="100000"/>
              </a:lnSpc>
            </a:pPr>
            <a:r>
              <a:rPr lang="en-US" sz="2800" dirty="0"/>
              <a:t>For AAP students only</a:t>
            </a:r>
          </a:p>
          <a:p>
            <a:pPr lvl="1">
              <a:lnSpc>
                <a:spcPct val="100000"/>
              </a:lnSpc>
            </a:pPr>
            <a:r>
              <a:rPr lang="en-US" sz="2800" dirty="0"/>
              <a:t>Using the Credit/Clock Hour Conversion, calculate the credit equivalency for each </a:t>
            </a:r>
            <a:r>
              <a:rPr lang="en-US" sz="2800" i="1" dirty="0"/>
              <a:t>AAP student eligible for federal financial aid</a:t>
            </a:r>
          </a:p>
          <a:p>
            <a:pPr lvl="1">
              <a:lnSpc>
                <a:spcPct val="100000"/>
              </a:lnSpc>
            </a:pPr>
            <a:r>
              <a:rPr lang="en-US" sz="2800" dirty="0"/>
              <a:t>Only for Adult students enrolled in Accredited CTC/IUs</a:t>
            </a:r>
          </a:p>
          <a:p>
            <a:pPr lvl="2">
              <a:lnSpc>
                <a:spcPct val="100000"/>
              </a:lnSpc>
            </a:pPr>
            <a:r>
              <a:rPr lang="en-US" sz="2800" dirty="0"/>
              <a:t>For example -  Accredited through Commission on Education, Middle States Commission on Higher Education, and National League of Nursing</a:t>
            </a:r>
          </a:p>
          <a:p>
            <a:pPr marL="0" indent="0">
              <a:lnSpc>
                <a:spcPct val="100000"/>
              </a:lnSpc>
              <a:buNone/>
            </a:pPr>
            <a:endParaRPr lang="en-US" dirty="0"/>
          </a:p>
        </p:txBody>
      </p:sp>
    </p:spTree>
    <p:extLst>
      <p:ext uri="{BB962C8B-B14F-4D97-AF65-F5344CB8AC3E}">
        <p14:creationId xmlns:p14="http://schemas.microsoft.com/office/powerpoint/2010/main" val="1629603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EB749-7F44-5FCE-3A75-9749515346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417741-89DE-B44D-A235-4F73876062C9}"/>
              </a:ext>
            </a:extLst>
          </p:cNvPr>
          <p:cNvSpPr>
            <a:spLocks noGrp="1"/>
          </p:cNvSpPr>
          <p:nvPr>
            <p:ph type="title"/>
          </p:nvPr>
        </p:nvSpPr>
        <p:spPr>
          <a:xfrm>
            <a:off x="345041" y="169828"/>
            <a:ext cx="10515600" cy="1325563"/>
          </a:xfrm>
        </p:spPr>
        <p:txBody>
          <a:bodyPr/>
          <a:lstStyle/>
          <a:p>
            <a:r>
              <a:rPr lang="en-US" b="1" dirty="0"/>
              <a:t>Adult Cumulative </a:t>
            </a:r>
            <a:br>
              <a:rPr lang="en-US" b="1" dirty="0"/>
            </a:br>
            <a:r>
              <a:rPr lang="en-US" b="1" dirty="0"/>
              <a:t>Credit Equivalency</a:t>
            </a:r>
          </a:p>
        </p:txBody>
      </p:sp>
      <p:sp>
        <p:nvSpPr>
          <p:cNvPr id="3" name="Content Placeholder 2">
            <a:extLst>
              <a:ext uri="{FF2B5EF4-FFF2-40B4-BE49-F238E27FC236}">
                <a16:creationId xmlns:a16="http://schemas.microsoft.com/office/drawing/2014/main" id="{56395E40-CE2E-BA59-CB46-99D374CC2ECE}"/>
              </a:ext>
            </a:extLst>
          </p:cNvPr>
          <p:cNvSpPr>
            <a:spLocks noGrp="1"/>
          </p:cNvSpPr>
          <p:nvPr>
            <p:ph idx="1"/>
          </p:nvPr>
        </p:nvSpPr>
        <p:spPr>
          <a:xfrm>
            <a:off x="838200" y="1444107"/>
            <a:ext cx="11141467" cy="5205929"/>
          </a:xfrm>
        </p:spPr>
        <p:txBody>
          <a:bodyPr>
            <a:noAutofit/>
          </a:bodyPr>
          <a:lstStyle/>
          <a:p>
            <a:pPr>
              <a:lnSpc>
                <a:spcPct val="100000"/>
              </a:lnSpc>
            </a:pPr>
            <a:r>
              <a:rPr lang="en-US" b="1" dirty="0"/>
              <a:t>Adult Cumulative Credit Equivalency </a:t>
            </a:r>
            <a:r>
              <a:rPr lang="en-US" dirty="0"/>
              <a:t>(#36) –</a:t>
            </a:r>
          </a:p>
          <a:p>
            <a:pPr lvl="1">
              <a:lnSpc>
                <a:spcPct val="100000"/>
              </a:lnSpc>
            </a:pPr>
            <a:r>
              <a:rPr lang="en-US" sz="2800" dirty="0"/>
              <a:t>Conversion Chart</a:t>
            </a:r>
          </a:p>
          <a:p>
            <a:pPr lvl="2">
              <a:lnSpc>
                <a:spcPct val="100000"/>
              </a:lnSpc>
            </a:pPr>
            <a:r>
              <a:rPr lang="en-US" sz="2800" dirty="0"/>
              <a:t>1 credit = 10 Theory Clock Hours</a:t>
            </a:r>
          </a:p>
          <a:p>
            <a:pPr lvl="2">
              <a:lnSpc>
                <a:spcPct val="100000"/>
              </a:lnSpc>
            </a:pPr>
            <a:r>
              <a:rPr lang="en-US" sz="2800" dirty="0"/>
              <a:t>1 credit = 20 Lab Clock Hours</a:t>
            </a:r>
          </a:p>
          <a:p>
            <a:pPr lvl="2">
              <a:lnSpc>
                <a:spcPct val="100000"/>
              </a:lnSpc>
            </a:pPr>
            <a:r>
              <a:rPr lang="en-US" sz="2800" dirty="0"/>
              <a:t>1 credit = 30 Internship/Externship Clock Hours</a:t>
            </a:r>
          </a:p>
          <a:p>
            <a:pPr lvl="2">
              <a:lnSpc>
                <a:spcPct val="100000"/>
              </a:lnSpc>
            </a:pPr>
            <a:endParaRPr lang="en-US" sz="2800" dirty="0"/>
          </a:p>
          <a:p>
            <a:pPr lvl="1">
              <a:lnSpc>
                <a:spcPct val="100000"/>
              </a:lnSpc>
            </a:pPr>
            <a:r>
              <a:rPr lang="en-US" sz="2800" dirty="0"/>
              <a:t>For more information, review Appendix G in the PIMS Adult and Secondary CTE Data Set How To Guide</a:t>
            </a:r>
          </a:p>
          <a:p>
            <a:pPr marL="0" indent="0">
              <a:lnSpc>
                <a:spcPct val="100000"/>
              </a:lnSpc>
              <a:buNone/>
            </a:pPr>
            <a:endParaRPr lang="en-US" dirty="0"/>
          </a:p>
        </p:txBody>
      </p:sp>
    </p:spTree>
    <p:extLst>
      <p:ext uri="{BB962C8B-B14F-4D97-AF65-F5344CB8AC3E}">
        <p14:creationId xmlns:p14="http://schemas.microsoft.com/office/powerpoint/2010/main" val="13070921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CTE Industry Credential Template</a:t>
            </a:r>
          </a:p>
        </p:txBody>
      </p:sp>
    </p:spTree>
    <p:extLst>
      <p:ext uri="{BB962C8B-B14F-4D97-AF65-F5344CB8AC3E}">
        <p14:creationId xmlns:p14="http://schemas.microsoft.com/office/powerpoint/2010/main" val="5492166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368417" y="411561"/>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Reporting AAP CTE Students</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68417" y="1332983"/>
            <a:ext cx="11141467" cy="67876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3200" dirty="0"/>
              <a:t>Which Industry Credentials does my LEA Report?</a:t>
            </a:r>
          </a:p>
        </p:txBody>
      </p:sp>
      <p:sp>
        <p:nvSpPr>
          <p:cNvPr id="6" name="Content Placeholder 2">
            <a:extLst>
              <a:ext uri="{FF2B5EF4-FFF2-40B4-BE49-F238E27FC236}">
                <a16:creationId xmlns:a16="http://schemas.microsoft.com/office/drawing/2014/main" id="{D6424559-1387-E88E-9CD3-4701BE8D5B62}"/>
              </a:ext>
            </a:extLst>
          </p:cNvPr>
          <p:cNvSpPr txBox="1">
            <a:spLocks/>
          </p:cNvSpPr>
          <p:nvPr/>
        </p:nvSpPr>
        <p:spPr>
          <a:xfrm>
            <a:off x="368416" y="2011744"/>
            <a:ext cx="11141467" cy="434460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00000"/>
              </a:lnSpc>
            </a:pPr>
            <a:r>
              <a:rPr lang="en-US" sz="2800" dirty="0"/>
              <a:t>Approved Industry Credentials are listed in PIMS Manual, Volume 2, Appendix Q</a:t>
            </a:r>
          </a:p>
          <a:p>
            <a:pPr lvl="1">
              <a:lnSpc>
                <a:spcPct val="100000"/>
              </a:lnSpc>
            </a:pPr>
            <a:r>
              <a:rPr lang="en-US" sz="2800" dirty="0"/>
              <a:t>Industry Credential must “fit” the CIP</a:t>
            </a:r>
          </a:p>
          <a:p>
            <a:pPr lvl="2">
              <a:lnSpc>
                <a:spcPct val="100000"/>
              </a:lnSpc>
            </a:pPr>
            <a:r>
              <a:rPr lang="en-US" sz="2400" u="sng" dirty="0">
                <a:uFill>
                  <a:solidFill>
                    <a:schemeClr val="bg1"/>
                  </a:solidFill>
                </a:uFill>
                <a:hlinkClick r:id="rId3"/>
              </a:rPr>
              <a:t>Industry Recognized Credentials for Career and Technical Education Programs | Department of Education | Commonwealth of Pennsylvania</a:t>
            </a:r>
            <a:endParaRPr lang="en-US" sz="2400" u="sng" dirty="0">
              <a:uFill>
                <a:solidFill>
                  <a:schemeClr val="bg1"/>
                </a:solidFill>
              </a:uFill>
            </a:endParaRPr>
          </a:p>
          <a:p>
            <a:pPr lvl="1">
              <a:lnSpc>
                <a:spcPct val="100000"/>
              </a:lnSpc>
            </a:pPr>
            <a:endParaRPr lang="en-US" sz="1000" dirty="0"/>
          </a:p>
          <a:p>
            <a:pPr lvl="1">
              <a:lnSpc>
                <a:spcPct val="100000"/>
              </a:lnSpc>
            </a:pPr>
            <a:r>
              <a:rPr lang="en-US" sz="2800" dirty="0"/>
              <a:t>Batch Error - CTE Student Industry Credential Template - CIP Code, Delivery Method Code (80) and Industry Credential Code</a:t>
            </a:r>
          </a:p>
          <a:p>
            <a:pPr lvl="2">
              <a:lnSpc>
                <a:spcPct val="100000"/>
              </a:lnSpc>
            </a:pPr>
            <a:r>
              <a:rPr lang="en-US" sz="2400" dirty="0"/>
              <a:t>Email </a:t>
            </a:r>
            <a:r>
              <a:rPr lang="en-US" altLang="en-US" sz="2400" dirty="0">
                <a:solidFill>
                  <a:srgbClr val="000000"/>
                </a:solidFill>
                <a:uFill>
                  <a:solidFill>
                    <a:schemeClr val="bg1"/>
                  </a:solidFill>
                </a:uFill>
                <a:latin typeface="Arial" panose="020B0604020202020204" pitchFamily="34" charset="0"/>
                <a:ea typeface="Verdana" pitchFamily="34" charset="0"/>
                <a:cs typeface="Arial" panose="020B0604020202020204" pitchFamily="34" charset="0"/>
                <a:hlinkClick r:id="rId4"/>
              </a:rPr>
              <a:t>ra-catsdata@pa.gov</a:t>
            </a:r>
            <a:endParaRPr lang="en-US" altLang="en-US" sz="2400" dirty="0">
              <a:solidFill>
                <a:srgbClr val="000000"/>
              </a:solidFill>
              <a:uFill>
                <a:solidFill>
                  <a:schemeClr val="bg1"/>
                </a:solidFill>
              </a:uFill>
              <a:latin typeface="Arial" panose="020B0604020202020204" pitchFamily="34" charset="0"/>
              <a:ea typeface="Verdana" pitchFamily="34" charset="0"/>
              <a:cs typeface="Arial" panose="020B0604020202020204" pitchFamily="34" charset="0"/>
            </a:endParaRPr>
          </a:p>
        </p:txBody>
      </p:sp>
    </p:spTree>
    <p:extLst>
      <p:ext uri="{BB962C8B-B14F-4D97-AF65-F5344CB8AC3E}">
        <p14:creationId xmlns:p14="http://schemas.microsoft.com/office/powerpoint/2010/main" val="2727813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Industry Credential – </a:t>
            </a:r>
            <a:br>
              <a:rPr lang="en-US" b="1" dirty="0"/>
            </a:br>
            <a:r>
              <a:rPr lang="en-US" b="1" dirty="0"/>
              <a:t>Fields 1 to 5</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11306" y="1793731"/>
            <a:ext cx="11141467" cy="4728093"/>
          </a:xfrm>
        </p:spPr>
        <p:txBody>
          <a:bodyPr>
            <a:noAutofit/>
          </a:bodyPr>
          <a:lstStyle/>
          <a:p>
            <a:pPr>
              <a:lnSpc>
                <a:spcPct val="100000"/>
              </a:lnSpc>
            </a:pPr>
            <a:r>
              <a:rPr lang="en-US" b="1" dirty="0"/>
              <a:t>Submitting AUN </a:t>
            </a:r>
            <a:r>
              <a:rPr lang="en-US" dirty="0"/>
              <a:t>(#1) – The 9-digit administrative unit number (AUN) of the LEA that holds the CTE-approved, registered adult affidavit program</a:t>
            </a:r>
          </a:p>
          <a:p>
            <a:pPr>
              <a:lnSpc>
                <a:spcPct val="100000"/>
              </a:lnSpc>
            </a:pPr>
            <a:r>
              <a:rPr lang="en-US" b="1" dirty="0"/>
              <a:t>School Year Date </a:t>
            </a:r>
            <a:r>
              <a:rPr lang="en-US" dirty="0"/>
              <a:t>(#2) – Enter 2026-06-30</a:t>
            </a:r>
          </a:p>
          <a:p>
            <a:pPr>
              <a:lnSpc>
                <a:spcPct val="100000"/>
              </a:lnSpc>
            </a:pPr>
            <a:r>
              <a:rPr lang="en-US" b="1" dirty="0"/>
              <a:t>PASecureID</a:t>
            </a:r>
            <a:r>
              <a:rPr lang="en-US" dirty="0"/>
              <a:t> (#3) – Enter 10-digit PASecureID</a:t>
            </a:r>
          </a:p>
          <a:p>
            <a:pPr>
              <a:lnSpc>
                <a:spcPct val="100000"/>
              </a:lnSpc>
            </a:pPr>
            <a:r>
              <a:rPr lang="en-US" b="1" dirty="0"/>
              <a:t>Student School Number </a:t>
            </a:r>
            <a:r>
              <a:rPr lang="en-US" dirty="0"/>
              <a:t>(#4) – 4-digit school code (same 4-digit school code used in Field #4 in the CTE Student Fact Template)</a:t>
            </a:r>
          </a:p>
          <a:p>
            <a:pPr>
              <a:lnSpc>
                <a:spcPct val="100000"/>
              </a:lnSpc>
            </a:pPr>
            <a:r>
              <a:rPr lang="en-US" b="1" dirty="0"/>
              <a:t>CIP Code </a:t>
            </a:r>
            <a:r>
              <a:rPr lang="en-US" dirty="0"/>
              <a:t>(#5) – 6-digit number (same as 6-digit CIP Code entered in Field #6 in CTE Student Fact Template)</a:t>
            </a:r>
          </a:p>
          <a:p>
            <a:pPr marL="0" indent="0">
              <a:lnSpc>
                <a:spcPct val="100000"/>
              </a:lnSpc>
              <a:buNone/>
            </a:pPr>
            <a:endParaRPr lang="en-US" dirty="0"/>
          </a:p>
        </p:txBody>
      </p:sp>
    </p:spTree>
    <p:extLst>
      <p:ext uri="{BB962C8B-B14F-4D97-AF65-F5344CB8AC3E}">
        <p14:creationId xmlns:p14="http://schemas.microsoft.com/office/powerpoint/2010/main" val="28036035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CTE Industry Credential – </a:t>
            </a:r>
            <a:br>
              <a:rPr lang="en-US" b="1" dirty="0"/>
            </a:br>
            <a:r>
              <a:rPr lang="en-US" b="1" dirty="0"/>
              <a:t>Fields 6 to 8</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717177" y="1860967"/>
            <a:ext cx="11141467" cy="3975058"/>
          </a:xfrm>
        </p:spPr>
        <p:txBody>
          <a:bodyPr>
            <a:noAutofit/>
          </a:bodyPr>
          <a:lstStyle/>
          <a:p>
            <a:pPr>
              <a:lnSpc>
                <a:spcPct val="100000"/>
              </a:lnSpc>
            </a:pPr>
            <a:r>
              <a:rPr lang="en-US" b="1" dirty="0"/>
              <a:t>Delivery Method Code</a:t>
            </a:r>
            <a:r>
              <a:rPr lang="en-US" dirty="0"/>
              <a:t> (#6) –</a:t>
            </a:r>
          </a:p>
          <a:p>
            <a:pPr lvl="1">
              <a:lnSpc>
                <a:spcPct val="100000"/>
              </a:lnSpc>
            </a:pPr>
            <a:r>
              <a:rPr lang="en-US" sz="2800" dirty="0"/>
              <a:t>The following apply to AAP CTE students ONLY</a:t>
            </a:r>
          </a:p>
          <a:p>
            <a:pPr lvl="2">
              <a:lnSpc>
                <a:spcPct val="100000"/>
              </a:lnSpc>
            </a:pPr>
            <a:r>
              <a:rPr lang="en-US" sz="2800" dirty="0"/>
              <a:t>80 Adult Affidavit Program</a:t>
            </a:r>
          </a:p>
          <a:p>
            <a:pPr>
              <a:lnSpc>
                <a:spcPct val="100000"/>
              </a:lnSpc>
            </a:pPr>
            <a:r>
              <a:rPr lang="en-US" b="1" dirty="0"/>
              <a:t>Industry Credential Code </a:t>
            </a:r>
            <a:r>
              <a:rPr lang="en-US" dirty="0"/>
              <a:t>(#7) – 4-digit code identifying the industry certification and the industry certification provider. See Appendix Q of PIMS User Manual Volume 2</a:t>
            </a:r>
          </a:p>
          <a:p>
            <a:pPr>
              <a:lnSpc>
                <a:spcPct val="100000"/>
              </a:lnSpc>
            </a:pPr>
            <a:r>
              <a:rPr lang="en-US" b="1" dirty="0"/>
              <a:t>Credential Earned Date </a:t>
            </a:r>
            <a:r>
              <a:rPr lang="en-US" dirty="0"/>
              <a:t>(#8) – Enter 2026-06-30</a:t>
            </a:r>
          </a:p>
          <a:p>
            <a:pPr marL="0" indent="0">
              <a:lnSpc>
                <a:spcPct val="100000"/>
              </a:lnSpc>
              <a:buNone/>
            </a:pPr>
            <a:endParaRPr lang="en-US" dirty="0"/>
          </a:p>
        </p:txBody>
      </p:sp>
    </p:spTree>
    <p:extLst>
      <p:ext uri="{BB962C8B-B14F-4D97-AF65-F5344CB8AC3E}">
        <p14:creationId xmlns:p14="http://schemas.microsoft.com/office/powerpoint/2010/main" val="41708415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PIMS Reports V2</a:t>
            </a:r>
          </a:p>
        </p:txBody>
      </p:sp>
      <p:sp>
        <p:nvSpPr>
          <p:cNvPr id="6" name="TextBox 5">
            <a:extLst>
              <a:ext uri="{FF2B5EF4-FFF2-40B4-BE49-F238E27FC236}">
                <a16:creationId xmlns:a16="http://schemas.microsoft.com/office/drawing/2014/main" id="{5E724B34-E3C6-90BA-8279-F65C50F01FB8}"/>
              </a:ext>
            </a:extLst>
          </p:cNvPr>
          <p:cNvSpPr txBox="1"/>
          <p:nvPr/>
        </p:nvSpPr>
        <p:spPr>
          <a:xfrm>
            <a:off x="838200" y="4019820"/>
            <a:ext cx="6916616" cy="1477328"/>
          </a:xfrm>
          <a:prstGeom prst="rect">
            <a:avLst/>
          </a:prstGeom>
          <a:noFill/>
        </p:spPr>
        <p:txBody>
          <a:bodyPr wrap="square">
            <a:spAutoFit/>
          </a:bodyPr>
          <a:lstStyle/>
          <a:p>
            <a:r>
              <a:rPr lang="en-US" sz="1800" b="1" dirty="0">
                <a:latin typeface="Arial" panose="020B0604020202020204" pitchFamily="34" charset="0"/>
              </a:rPr>
              <a:t>Verification</a:t>
            </a:r>
          </a:p>
          <a:p>
            <a:pPr marL="285750" indent="-285750">
              <a:buFont typeface="Wingdings" panose="05000000000000000000" pitchFamily="2" charset="2"/>
              <a:buChar char="§"/>
            </a:pPr>
            <a:r>
              <a:rPr lang="en-US" sz="1800" dirty="0">
                <a:latin typeface="Arial" panose="020B0604020202020204" pitchFamily="34" charset="0"/>
              </a:rPr>
              <a:t>CTE </a:t>
            </a:r>
          </a:p>
          <a:p>
            <a:pPr marL="285750" indent="-285750">
              <a:buFont typeface="Wingdings" panose="05000000000000000000" pitchFamily="2" charset="2"/>
              <a:buChar char="§"/>
            </a:pPr>
            <a:endParaRPr lang="en-US" sz="1800" dirty="0">
              <a:latin typeface="Arial" panose="020B0604020202020204" pitchFamily="34" charset="0"/>
            </a:endParaRPr>
          </a:p>
          <a:p>
            <a:r>
              <a:rPr lang="en-US" sz="1800" b="1" dirty="0">
                <a:latin typeface="Arial" panose="020B0604020202020204" pitchFamily="34" charset="0"/>
              </a:rPr>
              <a:t>Production</a:t>
            </a:r>
          </a:p>
          <a:p>
            <a:pPr marL="285750" indent="-285750">
              <a:buFont typeface="Wingdings" panose="05000000000000000000" pitchFamily="2" charset="2"/>
              <a:buChar char="§"/>
            </a:pPr>
            <a:r>
              <a:rPr lang="en-US" sz="1800" dirty="0">
                <a:latin typeface="Arial" panose="020B0604020202020204" pitchFamily="34" charset="0"/>
              </a:rPr>
              <a:t>CTE &gt; Adult &gt; Student Level – QC and Verification</a:t>
            </a:r>
          </a:p>
        </p:txBody>
      </p:sp>
    </p:spTree>
    <p:extLst>
      <p:ext uri="{BB962C8B-B14F-4D97-AF65-F5344CB8AC3E}">
        <p14:creationId xmlns:p14="http://schemas.microsoft.com/office/powerpoint/2010/main" val="9264963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Verifying PIMS Data</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Not a one-man show; Build a Team</a:t>
            </a:r>
          </a:p>
          <a:p>
            <a:pPr>
              <a:lnSpc>
                <a:spcPct val="100000"/>
              </a:lnSpc>
            </a:pPr>
            <a:r>
              <a:rPr lang="en-US" dirty="0"/>
              <a:t>LEA CTE data coordinators must:</a:t>
            </a:r>
          </a:p>
          <a:p>
            <a:pPr lvl="1">
              <a:lnSpc>
                <a:spcPct val="100000"/>
              </a:lnSpc>
            </a:pPr>
            <a:r>
              <a:rPr lang="en-US" sz="2800" dirty="0"/>
              <a:t>Review CTE data quality reports to identify errors</a:t>
            </a:r>
          </a:p>
          <a:p>
            <a:pPr lvl="1">
              <a:lnSpc>
                <a:spcPct val="100000"/>
              </a:lnSpc>
            </a:pPr>
            <a:r>
              <a:rPr lang="en-US" sz="2800" dirty="0"/>
              <a:t>Work with Data Owners to make corrections, when needed</a:t>
            </a:r>
          </a:p>
          <a:p>
            <a:pPr lvl="1">
              <a:lnSpc>
                <a:spcPct val="100000"/>
              </a:lnSpc>
            </a:pPr>
            <a:r>
              <a:rPr lang="en-US" sz="2800" dirty="0"/>
              <a:t>Deliver PIMS CTE Accuracy Certification Statement (ACS) and Aggregate CTE Report to chief school administrator for approval and signature</a:t>
            </a:r>
          </a:p>
        </p:txBody>
      </p:sp>
    </p:spTree>
    <p:extLst>
      <p:ext uri="{BB962C8B-B14F-4D97-AF65-F5344CB8AC3E}">
        <p14:creationId xmlns:p14="http://schemas.microsoft.com/office/powerpoint/2010/main" val="413813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descr="This graphic shows the possible people who would be involved in the CTE Reporting Team.  The point is to show that CTE reporting is not a one man show and others must me involved.">
            <a:extLst>
              <a:ext uri="{FF2B5EF4-FFF2-40B4-BE49-F238E27FC236}">
                <a16:creationId xmlns:a16="http://schemas.microsoft.com/office/drawing/2014/main" id="{80F47489-E4BF-ACED-B715-75880B789B7A}"/>
              </a:ext>
            </a:extLst>
          </p:cNvPr>
          <p:cNvGraphicFramePr/>
          <p:nvPr>
            <p:extLst>
              <p:ext uri="{D42A27DB-BD31-4B8C-83A1-F6EECF244321}">
                <p14:modId xmlns:p14="http://schemas.microsoft.com/office/powerpoint/2010/main" val="1609544808"/>
              </p:ext>
            </p:extLst>
          </p:nvPr>
        </p:nvGraphicFramePr>
        <p:xfrm>
          <a:off x="575187" y="521110"/>
          <a:ext cx="11041626" cy="70300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Build Your CTE Reporting Team</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872965"/>
          </a:xfrm>
        </p:spPr>
        <p:txBody>
          <a:bodyPr>
            <a:noAutofit/>
          </a:bodyPr>
          <a:lstStyle/>
          <a:p>
            <a:pPr>
              <a:lnSpc>
                <a:spcPct val="100000"/>
              </a:lnSpc>
            </a:pPr>
            <a:r>
              <a:rPr lang="en-US" dirty="0"/>
              <a:t>Not a one-person show</a:t>
            </a:r>
          </a:p>
        </p:txBody>
      </p:sp>
    </p:spTree>
    <p:extLst>
      <p:ext uri="{BB962C8B-B14F-4D97-AF65-F5344CB8AC3E}">
        <p14:creationId xmlns:p14="http://schemas.microsoft.com/office/powerpoint/2010/main" val="22506645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Verifying Data</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what data made it into PIMS?</a:t>
            </a:r>
          </a:p>
          <a:p>
            <a:pPr marL="0" indent="0">
              <a:lnSpc>
                <a:spcPct val="100000"/>
              </a:lnSpc>
              <a:buNone/>
            </a:pPr>
            <a:endParaRPr lang="en-US" u="sng" dirty="0"/>
          </a:p>
          <a:p>
            <a:pPr>
              <a:lnSpc>
                <a:spcPct val="100000"/>
              </a:lnSpc>
            </a:pPr>
            <a:r>
              <a:rPr lang="en-US" dirty="0"/>
              <a:t>CTE Folder </a:t>
            </a:r>
          </a:p>
          <a:p>
            <a:pPr lvl="1">
              <a:lnSpc>
                <a:spcPct val="100000"/>
              </a:lnSpc>
            </a:pPr>
            <a:r>
              <a:rPr lang="en-US" sz="2800" b="0" i="0" u="none" strike="noStrike" dirty="0">
                <a:effectLst/>
              </a:rPr>
              <a:t>CTE Student Fact Template Details</a:t>
            </a:r>
          </a:p>
          <a:p>
            <a:pPr lvl="1">
              <a:lnSpc>
                <a:spcPct val="100000"/>
              </a:lnSpc>
            </a:pPr>
            <a:r>
              <a:rPr lang="en-US" sz="2800" b="0" i="0" u="none" strike="noStrike" dirty="0">
                <a:effectLst/>
              </a:rPr>
              <a:t>CTE Student Industry Credentials Template Details</a:t>
            </a:r>
          </a:p>
          <a:p>
            <a:pPr lvl="1">
              <a:lnSpc>
                <a:spcPct val="100000"/>
              </a:lnSpc>
            </a:pPr>
            <a:endParaRPr lang="en-US" sz="2800" dirty="0"/>
          </a:p>
          <a:p>
            <a:pPr lvl="1">
              <a:lnSpc>
                <a:spcPct val="100000"/>
              </a:lnSpc>
            </a:pPr>
            <a:r>
              <a:rPr lang="en-US" sz="2800" dirty="0"/>
              <a:t>Can be run immediately after uploading</a:t>
            </a:r>
          </a:p>
          <a:p>
            <a:pPr marL="0" indent="0">
              <a:lnSpc>
                <a:spcPct val="100000"/>
              </a:lnSpc>
              <a:buNone/>
            </a:pPr>
            <a:endParaRPr lang="en-US" dirty="0"/>
          </a:p>
        </p:txBody>
      </p:sp>
    </p:spTree>
    <p:extLst>
      <p:ext uri="{BB962C8B-B14F-4D97-AF65-F5344CB8AC3E}">
        <p14:creationId xmlns:p14="http://schemas.microsoft.com/office/powerpoint/2010/main" val="3096874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Error Checking</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my data is accurate?</a:t>
            </a:r>
          </a:p>
          <a:p>
            <a:pPr marL="0" indent="0">
              <a:lnSpc>
                <a:spcPct val="100000"/>
              </a:lnSpc>
              <a:buNone/>
            </a:pPr>
            <a:endParaRPr lang="en-US" sz="800" u="sng" dirty="0"/>
          </a:p>
          <a:p>
            <a:pPr>
              <a:lnSpc>
                <a:spcPct val="100000"/>
              </a:lnSpc>
            </a:pPr>
            <a:r>
              <a:rPr lang="en-US" dirty="0"/>
              <a:t>CTE &gt; Adult &gt; Student Level – QC and Verification</a:t>
            </a:r>
          </a:p>
          <a:p>
            <a:pPr lvl="1">
              <a:lnSpc>
                <a:spcPct val="100000"/>
              </a:lnSpc>
            </a:pPr>
            <a:r>
              <a:rPr lang="en-US" sz="2800" dirty="0"/>
              <a:t>Error Checking</a:t>
            </a:r>
          </a:p>
          <a:p>
            <a:pPr marL="1200150" lvl="2" indent="-285750"/>
            <a:r>
              <a:rPr lang="en-US" sz="2800" b="0" i="0" u="none" strike="noStrike" kern="1200" dirty="0">
                <a:solidFill>
                  <a:schemeClr val="dk1"/>
                </a:solidFill>
                <a:effectLst/>
              </a:rPr>
              <a:t>QC Rpt01 - AAP CTE Student IDs Not in June 30 Stud Snapshot</a:t>
            </a:r>
          </a:p>
          <a:p>
            <a:pPr marL="1200150" lvl="2" indent="-285750"/>
            <a:r>
              <a:rPr lang="en-US" sz="2800" b="0" i="0" u="none" strike="noStrike" kern="1200" dirty="0">
                <a:solidFill>
                  <a:schemeClr val="dk1"/>
                </a:solidFill>
                <a:effectLst/>
              </a:rPr>
              <a:t>QC Rpt03 - Invalid June 30 Snapshot Data for AAP CTE Students</a:t>
            </a:r>
          </a:p>
          <a:p>
            <a:pPr marL="1200150" lvl="2" indent="-285750"/>
            <a:r>
              <a:rPr lang="en-US" sz="2800" b="0" i="0" u="none" strike="noStrike" kern="1200" dirty="0">
                <a:solidFill>
                  <a:schemeClr val="dk1"/>
                </a:solidFill>
                <a:effectLst/>
              </a:rPr>
              <a:t>QC Rpt05 - AAP </a:t>
            </a:r>
            <a:r>
              <a:rPr lang="en-US" sz="2800" b="0" i="1" u="none" strike="noStrike" kern="1200" dirty="0">
                <a:solidFill>
                  <a:schemeClr val="dk1"/>
                </a:solidFill>
                <a:effectLst/>
              </a:rPr>
              <a:t>Invalid</a:t>
            </a:r>
            <a:r>
              <a:rPr lang="en-US" sz="2800" b="0" i="0" u="none" strike="noStrike" kern="1200" dirty="0">
                <a:solidFill>
                  <a:schemeClr val="dk1"/>
                </a:solidFill>
                <a:effectLst/>
              </a:rPr>
              <a:t> Data Element Combinations</a:t>
            </a:r>
          </a:p>
          <a:p>
            <a:pPr marL="1200150" lvl="2" indent="-285750"/>
            <a:r>
              <a:rPr lang="en-US" sz="2800" b="0" i="0" u="none" strike="noStrike" kern="1200" dirty="0">
                <a:solidFill>
                  <a:schemeClr val="dk1"/>
                </a:solidFill>
                <a:effectLst/>
              </a:rPr>
              <a:t>QC Rpt06 - Stud IDs from AAP CTE Industry</a:t>
            </a:r>
          </a:p>
          <a:p>
            <a:pPr marL="0" indent="0">
              <a:lnSpc>
                <a:spcPct val="100000"/>
              </a:lnSpc>
              <a:buNone/>
            </a:pPr>
            <a:endParaRPr lang="en-US" dirty="0"/>
          </a:p>
        </p:txBody>
      </p:sp>
    </p:spTree>
    <p:extLst>
      <p:ext uri="{BB962C8B-B14F-4D97-AF65-F5344CB8AC3E}">
        <p14:creationId xmlns:p14="http://schemas.microsoft.com/office/powerpoint/2010/main" val="15215086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Error Checking (continued)</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my data is accurate?</a:t>
            </a:r>
          </a:p>
          <a:p>
            <a:pPr marL="0" indent="0">
              <a:lnSpc>
                <a:spcPct val="100000"/>
              </a:lnSpc>
              <a:buNone/>
            </a:pPr>
            <a:endParaRPr lang="en-US" sz="800" u="sng" dirty="0"/>
          </a:p>
          <a:p>
            <a:pPr>
              <a:lnSpc>
                <a:spcPct val="100000"/>
              </a:lnSpc>
            </a:pPr>
            <a:r>
              <a:rPr lang="en-US" dirty="0"/>
              <a:t>CTE &gt; Adult &gt; Student Level – QC and Verification</a:t>
            </a:r>
          </a:p>
          <a:p>
            <a:pPr lvl="1">
              <a:lnSpc>
                <a:spcPct val="100000"/>
              </a:lnSpc>
            </a:pPr>
            <a:r>
              <a:rPr lang="en-US" sz="2800" dirty="0"/>
              <a:t>Error Checking</a:t>
            </a:r>
          </a:p>
          <a:p>
            <a:pPr marL="1200150" lvl="2" indent="-285750"/>
            <a:r>
              <a:rPr lang="en-US" sz="2800" b="0" i="0" u="none" strike="noStrike" kern="1200" dirty="0">
                <a:solidFill>
                  <a:schemeClr val="dk1"/>
                </a:solidFill>
                <a:effectLst/>
              </a:rPr>
              <a:t>QC Rpt08 - AAP Student CIP-Delivery Method-School Location Template Mismatches Credential Not on Stud Fact and/or June 30 Snapshot</a:t>
            </a:r>
          </a:p>
          <a:p>
            <a:pPr marL="1200150" lvl="2" indent="-285750"/>
            <a:r>
              <a:rPr lang="en-US" sz="2800" b="0" i="0" u="none" strike="noStrike" kern="1200" dirty="0">
                <a:solidFill>
                  <a:schemeClr val="dk1"/>
                </a:solidFill>
                <a:effectLst/>
              </a:rPr>
              <a:t>QC Rpt09 - AAP </a:t>
            </a:r>
            <a:r>
              <a:rPr lang="en-US" sz="2800" b="0" i="1" u="none" strike="noStrike" kern="1200" dirty="0">
                <a:solidFill>
                  <a:schemeClr val="dk1"/>
                </a:solidFill>
                <a:effectLst/>
              </a:rPr>
              <a:t>Questionable</a:t>
            </a:r>
            <a:r>
              <a:rPr lang="en-US" sz="2800" b="0" i="0" u="none" strike="noStrike" kern="1200" dirty="0">
                <a:solidFill>
                  <a:schemeClr val="dk1"/>
                </a:solidFill>
                <a:effectLst/>
              </a:rPr>
              <a:t> Data Element Combinations</a:t>
            </a:r>
          </a:p>
          <a:p>
            <a:pPr lvl="2">
              <a:lnSpc>
                <a:spcPct val="100000"/>
              </a:lnSpc>
            </a:pPr>
            <a:endParaRPr lang="en-US" dirty="0"/>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26998330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Data Analysis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marL="0" indent="0">
              <a:lnSpc>
                <a:spcPct val="100000"/>
              </a:lnSpc>
              <a:buNone/>
            </a:pPr>
            <a:r>
              <a:rPr lang="en-US" b="1" dirty="0"/>
              <a:t>How do I verify my data is accurate?</a:t>
            </a:r>
          </a:p>
          <a:p>
            <a:pPr marL="0" indent="0">
              <a:lnSpc>
                <a:spcPct val="100000"/>
              </a:lnSpc>
              <a:buNone/>
            </a:pPr>
            <a:endParaRPr lang="en-US" sz="800" u="sng" dirty="0"/>
          </a:p>
          <a:p>
            <a:pPr>
              <a:lnSpc>
                <a:spcPct val="100000"/>
              </a:lnSpc>
            </a:pPr>
            <a:r>
              <a:rPr lang="en-US" dirty="0"/>
              <a:t>CTE &gt; Adult &gt; Student Level – QC and Verification</a:t>
            </a:r>
          </a:p>
          <a:p>
            <a:pPr lvl="1">
              <a:lnSpc>
                <a:spcPct val="100000"/>
              </a:lnSpc>
            </a:pPr>
            <a:r>
              <a:rPr lang="en-US" sz="2800" dirty="0"/>
              <a:t>Data Analysis</a:t>
            </a:r>
          </a:p>
          <a:p>
            <a:pPr marL="1200150" lvl="2" indent="-285750"/>
            <a:r>
              <a:rPr lang="en-US" sz="2800" b="0" i="0" u="none" strike="noStrike" kern="1200" dirty="0">
                <a:solidFill>
                  <a:schemeClr val="dk1"/>
                </a:solidFill>
                <a:effectLst/>
              </a:rPr>
              <a:t>QC Rpt03A - List of Statistically Countable AAP CTE Students by School and Program</a:t>
            </a:r>
          </a:p>
          <a:p>
            <a:pPr marL="1200150" lvl="2" indent="-285750"/>
            <a:r>
              <a:rPr lang="en-US" sz="2800" b="0" i="0" u="none" strike="noStrike" kern="1200" dirty="0">
                <a:solidFill>
                  <a:schemeClr val="dk1"/>
                </a:solidFill>
                <a:effectLst/>
              </a:rPr>
              <a:t>QC Rpt08A - List of Statistically Countable AAP CTE Students that Earned Industry Certifications During the Reporting Year</a:t>
            </a:r>
          </a:p>
          <a:p>
            <a:pPr marL="1200150" lvl="2" indent="-285750"/>
            <a:r>
              <a:rPr lang="en-US" sz="2800" b="0" i="0" u="none" strike="noStrike" kern="1200" dirty="0">
                <a:solidFill>
                  <a:schemeClr val="dk1"/>
                </a:solidFill>
                <a:effectLst/>
              </a:rPr>
              <a:t>QC Rpt10 - AAP Low or Zero Enrollments in Programs (School-CIP-Delivery Method Level)</a:t>
            </a:r>
          </a:p>
          <a:p>
            <a:pPr lvl="2">
              <a:lnSpc>
                <a:spcPct val="100000"/>
              </a:lnSpc>
            </a:pPr>
            <a:endParaRPr lang="en-US" dirty="0"/>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2321384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345041" y="169828"/>
            <a:ext cx="10515600" cy="1325563"/>
          </a:xfrm>
        </p:spPr>
        <p:txBody>
          <a:bodyPr/>
          <a:lstStyle/>
          <a:p>
            <a:r>
              <a:rPr lang="en-US" b="1" dirty="0"/>
              <a:t>Submitting My ACS</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pPr>
              <a:lnSpc>
                <a:spcPct val="100000"/>
              </a:lnSpc>
            </a:pPr>
            <a:r>
              <a:rPr lang="en-US" dirty="0"/>
              <a:t>CTE &gt; Adult &gt; Student Level – QC and Verification</a:t>
            </a:r>
          </a:p>
          <a:p>
            <a:pPr lvl="1">
              <a:lnSpc>
                <a:spcPct val="100000"/>
              </a:lnSpc>
            </a:pPr>
            <a:r>
              <a:rPr lang="en-US" sz="2800" dirty="0"/>
              <a:t>Accuracy Certification Statement</a:t>
            </a:r>
          </a:p>
          <a:p>
            <a:pPr marL="1200150" lvl="2" indent="-285750"/>
            <a:r>
              <a:rPr lang="en-US" sz="2800" dirty="0"/>
              <a:t>QC Rpt16 – Accuracy Certification Statement (ACS)</a:t>
            </a:r>
          </a:p>
          <a:p>
            <a:pPr marL="1200150" lvl="2" indent="-285750"/>
            <a:r>
              <a:rPr lang="en-US" sz="2800" dirty="0"/>
              <a:t>Emailed to the </a:t>
            </a:r>
            <a:r>
              <a:rPr lang="en-US" sz="2800" u="sng" dirty="0">
                <a:uFill>
                  <a:solidFill>
                    <a:schemeClr val="bg1"/>
                  </a:solidFill>
                </a:uFill>
                <a:hlinkClick r:id="rId3"/>
              </a:rPr>
              <a:t>RA-EDACSSubmission@pa.gov</a:t>
            </a:r>
            <a:endParaRPr lang="en-US" sz="2800" u="sng" dirty="0">
              <a:uFill>
                <a:solidFill>
                  <a:schemeClr val="bg1"/>
                </a:solidFill>
              </a:uFill>
            </a:endParaRPr>
          </a:p>
          <a:p>
            <a:pPr marL="1200150" lvl="2" indent="-285750"/>
            <a:r>
              <a:rPr lang="en-US" sz="2800" u="sng" dirty="0">
                <a:uFill>
                  <a:solidFill>
                    <a:schemeClr val="bg1"/>
                  </a:solidFill>
                </a:uFill>
              </a:rPr>
              <a:t>FOLLOW THE DIRECTIONS on the ACS!!</a:t>
            </a:r>
          </a:p>
          <a:p>
            <a:pPr marL="1657350" lvl="3" indent="-285750"/>
            <a:r>
              <a:rPr lang="en-US" sz="2600" u="sng" dirty="0">
                <a:uFill>
                  <a:solidFill>
                    <a:schemeClr val="bg1"/>
                  </a:solidFill>
                </a:uFill>
              </a:rPr>
              <a:t>Name the file correctly</a:t>
            </a:r>
          </a:p>
          <a:p>
            <a:pPr marL="1657350" lvl="3" indent="-285750"/>
            <a:r>
              <a:rPr lang="en-US" sz="2600" u="sng" dirty="0">
                <a:uFill>
                  <a:solidFill>
                    <a:schemeClr val="bg1"/>
                  </a:solidFill>
                </a:uFill>
              </a:rPr>
              <a:t>Include ALL pages - All pages must have the same date</a:t>
            </a:r>
          </a:p>
          <a:p>
            <a:pPr marL="1657350" lvl="3" indent="-285750"/>
            <a:r>
              <a:rPr lang="en-US" sz="2600" u="sng" dirty="0">
                <a:uFill>
                  <a:solidFill>
                    <a:schemeClr val="bg1"/>
                  </a:solidFill>
                </a:uFill>
              </a:rPr>
              <a:t>Use the correct Subject Line</a:t>
            </a:r>
            <a:endParaRPr lang="en-US" sz="2800" dirty="0"/>
          </a:p>
          <a:p>
            <a:pPr marL="1200150" lvl="2" indent="-285750"/>
            <a:r>
              <a:rPr lang="en-US" sz="2800" dirty="0"/>
              <a:t>If you upload additional data or delete data after sending in the Secondary CTE ACS, you MUST send in a new Secondary CTE ACS!</a:t>
            </a:r>
          </a:p>
          <a:p>
            <a:pPr marL="0" indent="0">
              <a:lnSpc>
                <a:spcPct val="100000"/>
              </a:lnSpc>
              <a:buNone/>
            </a:pPr>
            <a:endParaRPr lang="en-US" dirty="0"/>
          </a:p>
          <a:p>
            <a:pPr marL="0" indent="0">
              <a:lnSpc>
                <a:spcPct val="100000"/>
              </a:lnSpc>
              <a:buNone/>
            </a:pPr>
            <a:endParaRPr lang="en-US" dirty="0"/>
          </a:p>
        </p:txBody>
      </p:sp>
    </p:spTree>
    <p:extLst>
      <p:ext uri="{BB962C8B-B14F-4D97-AF65-F5344CB8AC3E}">
        <p14:creationId xmlns:p14="http://schemas.microsoft.com/office/powerpoint/2010/main" val="31221562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691A8-2F5B-EA7F-8638-421CDA9223E0}"/>
              </a:ext>
            </a:extLst>
          </p:cNvPr>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8066154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a:xfrm>
            <a:off x="838200" y="136525"/>
            <a:ext cx="10515600" cy="1325563"/>
          </a:xfrm>
        </p:spPr>
        <p:txBody>
          <a:bodyPr/>
          <a:lstStyle/>
          <a:p>
            <a:r>
              <a:rPr lang="en-US" b="1" dirty="0"/>
              <a:t>Resources and Training</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62088"/>
            <a:ext cx="10515600" cy="4351338"/>
          </a:xfrm>
        </p:spPr>
        <p:txBody>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PIMS Adult and Secondary CTE Student Data</a:t>
            </a:r>
          </a:p>
          <a:p>
            <a:pPr marL="742950" lvl="1" indent="-285750">
              <a:buFont typeface="Courier New" panose="02070309020205020404" pitchFamily="49" charset="0"/>
              <a:buChar char="o"/>
            </a:pPr>
            <a:r>
              <a:rPr lang="en-US" sz="3600" dirty="0">
                <a:latin typeface="Arial" panose="020B0604020202020204" pitchFamily="34" charset="0"/>
                <a:cs typeface="Arial" panose="020B0604020202020204" pitchFamily="34" charset="0"/>
              </a:rPr>
              <a:t>Data and Reporting &gt; PIMS &gt;  Resources and Training &gt;</a:t>
            </a:r>
          </a:p>
          <a:p>
            <a:pPr marL="1200150" lvl="2" indent="-285750">
              <a:buFont typeface="Courier New" panose="02070309020205020404" pitchFamily="49" charset="0"/>
              <a:buChar char="o"/>
            </a:pPr>
            <a:r>
              <a:rPr lang="en-US" sz="3600" dirty="0"/>
              <a:t>PIMS Data Set Webinars</a:t>
            </a:r>
          </a:p>
          <a:p>
            <a:pPr marL="1200150" lvl="2" indent="-285750">
              <a:buFont typeface="Courier New" panose="02070309020205020404" pitchFamily="49" charset="0"/>
              <a:buChar char="o"/>
            </a:pPr>
            <a:r>
              <a:rPr lang="en-US" sz="3600" dirty="0"/>
              <a:t>PIMS Data Set Guides</a:t>
            </a:r>
          </a:p>
          <a:p>
            <a:pPr marL="1200150" lvl="2" indent="-285750">
              <a:buFont typeface="Courier New" panose="02070309020205020404" pitchFamily="49" charset="0"/>
              <a:buChar char="o"/>
            </a:pPr>
            <a:r>
              <a:rPr lang="en-US" sz="3600" dirty="0">
                <a:latin typeface="Arial" panose="020B0604020202020204" pitchFamily="34" charset="0"/>
                <a:cs typeface="Arial" panose="020B0604020202020204" pitchFamily="34" charset="0"/>
              </a:rPr>
              <a:t>Adult and Secondary CTE Training Documents</a:t>
            </a:r>
          </a:p>
          <a:p>
            <a:endParaRPr lang="en-US" sz="3200" dirty="0"/>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1413175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a:xfrm>
            <a:off x="838200" y="136525"/>
            <a:ext cx="10515600" cy="1325563"/>
          </a:xfrm>
        </p:spPr>
        <p:txBody>
          <a:bodyPr/>
          <a:lstStyle/>
          <a:p>
            <a:r>
              <a:rPr lang="en-US" b="1" dirty="0"/>
              <a:t>Contact/Mission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978870"/>
            <a:ext cx="10515600" cy="1567894"/>
          </a:xfrm>
        </p:spPr>
        <p:txBody>
          <a:bodyPr>
            <a:normAutofit/>
          </a:bodyPr>
          <a:lstStyle/>
          <a:p>
            <a:pPr marL="0" indent="0">
              <a:buNone/>
            </a:pPr>
            <a:r>
              <a:rPr lang="en-US" altLang="en-US" sz="2400" b="1" dirty="0">
                <a:solidFill>
                  <a:srgbClr val="000000"/>
                </a:solidFill>
                <a:latin typeface="Arial" panose="020B0604020202020204" pitchFamily="34" charset="0"/>
                <a:ea typeface="Verdana" pitchFamily="34" charset="0"/>
                <a:cs typeface="Arial" panose="020B0604020202020204" pitchFamily="34" charset="0"/>
              </a:rPr>
              <a:t>For more information or assistance on the --</a:t>
            </a:r>
          </a:p>
          <a:p>
            <a:pPr marL="0" indent="0">
              <a:buNone/>
            </a:pPr>
            <a:r>
              <a:rPr lang="en-US" altLang="en-US" sz="2400" b="1" dirty="0">
                <a:solidFill>
                  <a:srgbClr val="000000"/>
                </a:solidFill>
                <a:latin typeface="Arial" panose="020B0604020202020204" pitchFamily="34" charset="0"/>
                <a:ea typeface="Verdana" pitchFamily="34" charset="0"/>
                <a:cs typeface="Arial" panose="020B0604020202020204" pitchFamily="34" charset="0"/>
              </a:rPr>
              <a:t>Adult CTE Data Collection</a:t>
            </a:r>
            <a:r>
              <a:rPr lang="en-US" altLang="en-US" sz="2400" dirty="0">
                <a:solidFill>
                  <a:srgbClr val="000000"/>
                </a:solidFill>
                <a:ea typeface="Verdana" pitchFamily="34" charset="0"/>
              </a:rPr>
              <a:t>:</a:t>
            </a:r>
            <a:r>
              <a:rPr lang="en-US" altLang="en-US" sz="2400" dirty="0">
                <a:solidFill>
                  <a:srgbClr val="000000"/>
                </a:solidFill>
                <a:latin typeface="Arial" panose="020B0604020202020204" pitchFamily="34" charset="0"/>
                <a:ea typeface="Verdana" pitchFamily="34" charset="0"/>
                <a:cs typeface="Arial" panose="020B0604020202020204" pitchFamily="34" charset="0"/>
              </a:rPr>
              <a:t> </a:t>
            </a:r>
          </a:p>
          <a:p>
            <a:pPr marL="0" indent="0">
              <a:buNone/>
            </a:pPr>
            <a:r>
              <a:rPr lang="en-US" altLang="en-US" sz="2400" dirty="0">
                <a:solidFill>
                  <a:srgbClr val="000000"/>
                </a:solidFill>
                <a:latin typeface="Arial" panose="020B0604020202020204" pitchFamily="34" charset="0"/>
                <a:ea typeface="Verdana" pitchFamily="34" charset="0"/>
                <a:cs typeface="Arial" panose="020B0604020202020204" pitchFamily="34" charset="0"/>
              </a:rPr>
              <a:t>CTE Data Team at </a:t>
            </a:r>
            <a:r>
              <a:rPr lang="en-US" altLang="en-US" sz="2400" u="sng" dirty="0">
                <a:solidFill>
                  <a:srgbClr val="000000"/>
                </a:solidFill>
                <a:uFill>
                  <a:solidFill>
                    <a:schemeClr val="bg1"/>
                  </a:solidFill>
                </a:uFill>
                <a:latin typeface="Arial" panose="020B0604020202020204" pitchFamily="34" charset="0"/>
                <a:ea typeface="Verdana" pitchFamily="34" charset="0"/>
                <a:cs typeface="Arial" panose="020B0604020202020204" pitchFamily="34" charset="0"/>
                <a:hlinkClick r:id="rId3"/>
              </a:rPr>
              <a:t>ra-catsdata@pa.gov</a:t>
            </a:r>
            <a:endParaRPr lang="en-US" altLang="en-US" sz="2400" dirty="0">
              <a:solidFill>
                <a:srgbClr val="000000"/>
              </a:solidFill>
              <a:latin typeface="Arial" panose="020B0604020202020204" pitchFamily="34" charset="0"/>
              <a:ea typeface="Verdana" pitchFamily="34" charset="0"/>
              <a:cs typeface="Arial" panose="020B0604020202020204" pitchFamily="34" charset="0"/>
            </a:endParaRPr>
          </a:p>
          <a:p>
            <a:pPr marL="0" indent="0">
              <a:buNone/>
            </a:pPr>
            <a:endParaRPr lang="en-US" altLang="en-US" u="sng" dirty="0">
              <a:solidFill>
                <a:srgbClr val="0000FF"/>
              </a:solidFill>
              <a:latin typeface="Arial" panose="020B0604020202020204" pitchFamily="34" charset="0"/>
              <a:ea typeface="Verdana"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989869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D02F0-6A16-1B8D-EDDC-DCAF315A3019}"/>
              </a:ext>
            </a:extLst>
          </p:cNvPr>
          <p:cNvSpPr>
            <a:spLocks noGrp="1"/>
          </p:cNvSpPr>
          <p:nvPr>
            <p:ph type="title"/>
          </p:nvPr>
        </p:nvSpPr>
        <p:spPr>
          <a:xfrm>
            <a:off x="838200" y="207963"/>
            <a:ext cx="10515600" cy="1325563"/>
          </a:xfrm>
        </p:spPr>
        <p:txBody>
          <a:bodyPr/>
          <a:lstStyle/>
          <a:p>
            <a:r>
              <a:rPr lang="en-US" b="1" dirty="0"/>
              <a:t>Overview of PIMS AAP CTE</a:t>
            </a:r>
          </a:p>
        </p:txBody>
      </p:sp>
      <p:sp>
        <p:nvSpPr>
          <p:cNvPr id="3" name="Content Placeholder 2">
            <a:extLst>
              <a:ext uri="{FF2B5EF4-FFF2-40B4-BE49-F238E27FC236}">
                <a16:creationId xmlns:a16="http://schemas.microsoft.com/office/drawing/2014/main" id="{91AF26F8-BFCD-C47C-C842-F7206E5D6BBC}"/>
              </a:ext>
            </a:extLst>
          </p:cNvPr>
          <p:cNvSpPr>
            <a:spLocks noGrp="1"/>
          </p:cNvSpPr>
          <p:nvPr>
            <p:ph idx="1"/>
          </p:nvPr>
        </p:nvSpPr>
        <p:spPr>
          <a:xfrm>
            <a:off x="838200" y="1444107"/>
            <a:ext cx="11141467" cy="5205929"/>
          </a:xfrm>
        </p:spPr>
        <p:txBody>
          <a:bodyPr>
            <a:noAutofit/>
          </a:bodyPr>
          <a:lstStyle/>
          <a:p>
            <a:r>
              <a:rPr lang="en-US" sz="3600" dirty="0"/>
              <a:t>Why is CTE Student data collection in PIMS?</a:t>
            </a:r>
          </a:p>
          <a:p>
            <a:pPr lvl="1">
              <a:buFont typeface="Courier New" panose="02070309020205020404" pitchFamily="49" charset="0"/>
              <a:buChar char="o"/>
            </a:pPr>
            <a:r>
              <a:rPr lang="en-US" sz="3200" dirty="0"/>
              <a:t>To meet state and federal reporting requirements</a:t>
            </a:r>
          </a:p>
          <a:p>
            <a:pPr lvl="1">
              <a:buFont typeface="Courier New" panose="02070309020205020404" pitchFamily="49" charset="0"/>
              <a:buChar char="o"/>
            </a:pPr>
            <a:endParaRPr lang="en-US" sz="1200" dirty="0"/>
          </a:p>
          <a:p>
            <a:r>
              <a:rPr lang="en-US" sz="3600" dirty="0"/>
              <a:t>Which PIMS Templates must be uploaded to accommodate CTE Reporting?</a:t>
            </a:r>
          </a:p>
          <a:p>
            <a:pPr lvl="1">
              <a:buFont typeface="Courier New" panose="02070309020205020404" pitchFamily="49" charset="0"/>
              <a:buChar char="o"/>
            </a:pPr>
            <a:r>
              <a:rPr lang="en-US" sz="3200" dirty="0"/>
              <a:t>  Student</a:t>
            </a:r>
          </a:p>
          <a:p>
            <a:pPr lvl="1">
              <a:buFont typeface="Courier New" panose="02070309020205020404" pitchFamily="49" charset="0"/>
              <a:buChar char="o"/>
            </a:pPr>
            <a:r>
              <a:rPr lang="en-US" sz="3200" dirty="0"/>
              <a:t>  Student Snapshot</a:t>
            </a:r>
          </a:p>
          <a:p>
            <a:pPr lvl="1">
              <a:buFont typeface="Courier New" panose="02070309020205020404" pitchFamily="49" charset="0"/>
              <a:buChar char="o"/>
            </a:pPr>
            <a:r>
              <a:rPr lang="en-US" sz="3200" dirty="0"/>
              <a:t>  CTE Student Fact</a:t>
            </a:r>
          </a:p>
          <a:p>
            <a:pPr lvl="1">
              <a:buFont typeface="Courier New" panose="02070309020205020404" pitchFamily="49" charset="0"/>
              <a:buChar char="o"/>
            </a:pPr>
            <a:r>
              <a:rPr lang="en-US" sz="3200" dirty="0"/>
              <a:t>  CTE Student Industry Credential</a:t>
            </a:r>
          </a:p>
        </p:txBody>
      </p:sp>
    </p:spTree>
    <p:extLst>
      <p:ext uri="{BB962C8B-B14F-4D97-AF65-F5344CB8AC3E}">
        <p14:creationId xmlns:p14="http://schemas.microsoft.com/office/powerpoint/2010/main" val="268809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341345" y="354012"/>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CATS V2 Application</a:t>
            </a:r>
            <a:r>
              <a:rPr lang="en-US" b="1" dirty="0"/>
              <a:t> Search</a:t>
            </a:r>
            <a:endPar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41345" y="1585611"/>
            <a:ext cx="3836437" cy="513586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dirty="0"/>
              <a:t>Which CIPs does my LEA Report?</a:t>
            </a:r>
          </a:p>
          <a:p>
            <a:pPr lvl="1">
              <a:lnSpc>
                <a:spcPct val="100000"/>
              </a:lnSpc>
            </a:pPr>
            <a:r>
              <a:rPr lang="en-US" sz="2800" dirty="0"/>
              <a:t>Approved AAP CIPs can be found in CATS V2</a:t>
            </a:r>
          </a:p>
          <a:p>
            <a:pPr lvl="1">
              <a:lnSpc>
                <a:spcPct val="100000"/>
              </a:lnSpc>
            </a:pPr>
            <a:r>
              <a:rPr lang="en-US" sz="2800" dirty="0"/>
              <a:t>Select the Type of Program</a:t>
            </a:r>
          </a:p>
          <a:p>
            <a:pPr lvl="1">
              <a:lnSpc>
                <a:spcPct val="100000"/>
              </a:lnSpc>
            </a:pPr>
            <a:r>
              <a:rPr lang="en-US" sz="2800" dirty="0"/>
              <a:t>Select the LEA Name</a:t>
            </a:r>
          </a:p>
          <a:p>
            <a:pPr lvl="1">
              <a:lnSpc>
                <a:spcPct val="100000"/>
              </a:lnSpc>
            </a:pPr>
            <a:r>
              <a:rPr lang="en-US" sz="2800" dirty="0"/>
              <a:t>Select the School Year</a:t>
            </a:r>
          </a:p>
        </p:txBody>
      </p:sp>
      <p:grpSp>
        <p:nvGrpSpPr>
          <p:cNvPr id="6" name="Group 5" descr="This graphic show how to find more information on the Adult CATS CTE programs.  This graphic has red boxes showing the person where to enter data.">
            <a:extLst>
              <a:ext uri="{FF2B5EF4-FFF2-40B4-BE49-F238E27FC236}">
                <a16:creationId xmlns:a16="http://schemas.microsoft.com/office/drawing/2014/main" id="{E6B41F5F-D40B-BDCB-D20B-817C0F611A14}"/>
              </a:ext>
            </a:extLst>
          </p:cNvPr>
          <p:cNvGrpSpPr/>
          <p:nvPr/>
        </p:nvGrpSpPr>
        <p:grpSpPr>
          <a:xfrm>
            <a:off x="4356619" y="1378663"/>
            <a:ext cx="7578103" cy="4844855"/>
            <a:chOff x="4356619" y="1378663"/>
            <a:chExt cx="7578103" cy="4844855"/>
          </a:xfrm>
        </p:grpSpPr>
        <p:pic>
          <p:nvPicPr>
            <p:cNvPr id="7" name="Picture 6">
              <a:extLst>
                <a:ext uri="{FF2B5EF4-FFF2-40B4-BE49-F238E27FC236}">
                  <a16:creationId xmlns:a16="http://schemas.microsoft.com/office/drawing/2014/main" id="{0C288AC8-545F-DDFD-7867-43A5AD57B660}"/>
                </a:ext>
              </a:extLst>
            </p:cNvPr>
            <p:cNvPicPr>
              <a:picLocks noChangeAspect="1"/>
            </p:cNvPicPr>
            <p:nvPr/>
          </p:nvPicPr>
          <p:blipFill>
            <a:blip r:embed="rId3"/>
            <a:stretch>
              <a:fillRect/>
            </a:stretch>
          </p:blipFill>
          <p:spPr>
            <a:xfrm>
              <a:off x="4356619" y="1378663"/>
              <a:ext cx="7578103" cy="4844855"/>
            </a:xfrm>
            <a:prstGeom prst="rect">
              <a:avLst/>
            </a:prstGeom>
          </p:spPr>
        </p:pic>
        <p:sp>
          <p:nvSpPr>
            <p:cNvPr id="9" name="Rectangle 8" descr="This image shows the fields and buttons in the CATS V2 System to search for a program. ">
              <a:extLst>
                <a:ext uri="{FF2B5EF4-FFF2-40B4-BE49-F238E27FC236}">
                  <a16:creationId xmlns:a16="http://schemas.microsoft.com/office/drawing/2014/main" id="{80197307-D880-3C4B-40A5-7B41DA39E366}"/>
                </a:ext>
              </a:extLst>
            </p:cNvPr>
            <p:cNvSpPr/>
            <p:nvPr/>
          </p:nvSpPr>
          <p:spPr>
            <a:xfrm>
              <a:off x="5523722" y="3862873"/>
              <a:ext cx="2929813" cy="48519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DF312AC-E537-44D0-A691-BEF93802C99C}"/>
                </a:ext>
              </a:extLst>
            </p:cNvPr>
            <p:cNvSpPr/>
            <p:nvPr/>
          </p:nvSpPr>
          <p:spPr>
            <a:xfrm>
              <a:off x="7323589" y="5474577"/>
              <a:ext cx="869467" cy="21208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3E9AA01-EEEA-659E-9700-98DA9224E329}"/>
                </a:ext>
              </a:extLst>
            </p:cNvPr>
            <p:cNvSpPr/>
            <p:nvPr/>
          </p:nvSpPr>
          <p:spPr>
            <a:xfrm>
              <a:off x="8697557" y="4449926"/>
              <a:ext cx="1889349" cy="21208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7166011-BBD3-6FD3-CDD0-9B397957305D}"/>
                </a:ext>
              </a:extLst>
            </p:cNvPr>
            <p:cNvSpPr/>
            <p:nvPr/>
          </p:nvSpPr>
          <p:spPr>
            <a:xfrm>
              <a:off x="4765057" y="4446166"/>
              <a:ext cx="3700202" cy="21208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283746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341345" y="354012"/>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CATS V2 School</a:t>
            </a:r>
            <a:r>
              <a:rPr kumimoji="0" lang="en-US" sz="4400" b="1" i="0" u="none" strike="noStrike" kern="1200" cap="none" spc="0" normalizeH="0" noProof="0" dirty="0">
                <a:ln>
                  <a:noFill/>
                </a:ln>
                <a:solidFill>
                  <a:schemeClr val="tx1"/>
                </a:solidFill>
                <a:effectLst/>
                <a:uLnTx/>
                <a:uFillTx/>
                <a:latin typeface="Arial" panose="020B0604020202020204" pitchFamily="34" charset="0"/>
                <a:ea typeface="+mj-ea"/>
                <a:cs typeface="Arial" panose="020B0604020202020204" pitchFamily="34" charset="0"/>
              </a:rPr>
              <a:t> Programs</a:t>
            </a:r>
            <a:endPar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41345" y="1585611"/>
            <a:ext cx="11509310" cy="477073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dirty="0"/>
              <a:t>Which CIPs does my LEA Report?</a:t>
            </a:r>
          </a:p>
          <a:p>
            <a:pPr lvl="1">
              <a:lnSpc>
                <a:spcPct val="100000"/>
              </a:lnSpc>
            </a:pPr>
            <a:r>
              <a:rPr lang="en-US" sz="2800" dirty="0"/>
              <a:t>Approved AAP CIPs can be found in CATS V2</a:t>
            </a:r>
          </a:p>
          <a:p>
            <a:pPr lvl="1">
              <a:lnSpc>
                <a:spcPct val="100000"/>
              </a:lnSpc>
            </a:pPr>
            <a:r>
              <a:rPr lang="en-US" sz="2800" dirty="0"/>
              <a:t>Based on AUN and School Number</a:t>
            </a:r>
          </a:p>
          <a:p>
            <a:pPr lvl="2">
              <a:lnSpc>
                <a:spcPct val="100000"/>
              </a:lnSpc>
            </a:pPr>
            <a:r>
              <a:rPr lang="en-US" sz="2800" dirty="0"/>
              <a:t>Click on the School Name to see the approved programs</a:t>
            </a:r>
          </a:p>
        </p:txBody>
      </p:sp>
      <p:grpSp>
        <p:nvGrpSpPr>
          <p:cNvPr id="7" name="Group 6" descr="This graphic shows the search results from the previous slide.  It shows the LEA has 3 school buildings but only two have adult programming.">
            <a:extLst>
              <a:ext uri="{FF2B5EF4-FFF2-40B4-BE49-F238E27FC236}">
                <a16:creationId xmlns:a16="http://schemas.microsoft.com/office/drawing/2014/main" id="{E6412D4C-50E0-A6B0-EB53-FF3E731CCFA8}"/>
              </a:ext>
            </a:extLst>
          </p:cNvPr>
          <p:cNvGrpSpPr/>
          <p:nvPr/>
        </p:nvGrpSpPr>
        <p:grpSpPr>
          <a:xfrm>
            <a:off x="341345" y="3667479"/>
            <a:ext cx="11532710" cy="2782835"/>
            <a:chOff x="341345" y="3667479"/>
            <a:chExt cx="11532710" cy="2782835"/>
          </a:xfrm>
        </p:grpSpPr>
        <p:pic>
          <p:nvPicPr>
            <p:cNvPr id="8" name="Picture 7">
              <a:extLst>
                <a:ext uri="{FF2B5EF4-FFF2-40B4-BE49-F238E27FC236}">
                  <a16:creationId xmlns:a16="http://schemas.microsoft.com/office/drawing/2014/main" id="{35611B9A-8995-C277-769C-1B54AA97A8DE}"/>
                </a:ext>
              </a:extLst>
            </p:cNvPr>
            <p:cNvPicPr>
              <a:picLocks noChangeAspect="1"/>
            </p:cNvPicPr>
            <p:nvPr/>
          </p:nvPicPr>
          <p:blipFill>
            <a:blip r:embed="rId3"/>
            <a:stretch>
              <a:fillRect/>
            </a:stretch>
          </p:blipFill>
          <p:spPr>
            <a:xfrm>
              <a:off x="341345" y="3667479"/>
              <a:ext cx="11532710" cy="2782835"/>
            </a:xfrm>
            <a:prstGeom prst="rect">
              <a:avLst/>
            </a:prstGeom>
          </p:spPr>
        </p:pic>
        <p:sp>
          <p:nvSpPr>
            <p:cNvPr id="6" name="Rectangle 5">
              <a:extLst>
                <a:ext uri="{FF2B5EF4-FFF2-40B4-BE49-F238E27FC236}">
                  <a16:creationId xmlns:a16="http://schemas.microsoft.com/office/drawing/2014/main" id="{732E352E-DAE3-9F89-8A8A-61D9F6862BD7}"/>
                </a:ext>
              </a:extLst>
            </p:cNvPr>
            <p:cNvSpPr/>
            <p:nvPr/>
          </p:nvSpPr>
          <p:spPr>
            <a:xfrm>
              <a:off x="341345" y="4469450"/>
              <a:ext cx="7990805" cy="1384419"/>
            </a:xfrm>
            <a:prstGeom prst="rect">
              <a:avLst/>
            </a:prstGeom>
            <a:solidFill>
              <a:schemeClr val="bg1">
                <a:lumMod val="9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4759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341345" y="354012"/>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CATS V2 Approved Programs</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341345" y="1375886"/>
            <a:ext cx="4197099" cy="477073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dirty="0"/>
              <a:t>Which CIPs does my LEA Report?</a:t>
            </a:r>
          </a:p>
          <a:p>
            <a:pPr lvl="1">
              <a:lnSpc>
                <a:spcPct val="100000"/>
              </a:lnSpc>
            </a:pPr>
            <a:r>
              <a:rPr lang="en-US" sz="2800" dirty="0"/>
              <a:t>Approved AAP CIPs can be found in CATS V2</a:t>
            </a:r>
          </a:p>
          <a:p>
            <a:pPr lvl="1">
              <a:lnSpc>
                <a:spcPct val="100000"/>
              </a:lnSpc>
            </a:pPr>
            <a:r>
              <a:rPr lang="en-US" sz="2800" dirty="0"/>
              <a:t>Based on AUN and School Number</a:t>
            </a:r>
          </a:p>
          <a:p>
            <a:pPr lvl="2">
              <a:lnSpc>
                <a:spcPct val="100000"/>
              </a:lnSpc>
            </a:pPr>
            <a:r>
              <a:rPr lang="en-US" sz="2800" dirty="0"/>
              <a:t>Select Program List</a:t>
            </a:r>
          </a:p>
          <a:p>
            <a:pPr lvl="2">
              <a:lnSpc>
                <a:spcPct val="100000"/>
              </a:lnSpc>
            </a:pPr>
            <a:r>
              <a:rPr lang="en-US" sz="2800" dirty="0"/>
              <a:t>Select Approved Programs</a:t>
            </a:r>
          </a:p>
        </p:txBody>
      </p:sp>
      <p:grpSp>
        <p:nvGrpSpPr>
          <p:cNvPr id="8" name="Group 7" descr="This graphic show the approved programs for the school and their total program hours.">
            <a:extLst>
              <a:ext uri="{FF2B5EF4-FFF2-40B4-BE49-F238E27FC236}">
                <a16:creationId xmlns:a16="http://schemas.microsoft.com/office/drawing/2014/main" id="{ABC46BD9-8E11-0F24-D7C2-5B2C64F62769}"/>
              </a:ext>
            </a:extLst>
          </p:cNvPr>
          <p:cNvGrpSpPr/>
          <p:nvPr/>
        </p:nvGrpSpPr>
        <p:grpSpPr>
          <a:xfrm>
            <a:off x="4631750" y="1016793"/>
            <a:ext cx="7429500" cy="5591175"/>
            <a:chOff x="4631750" y="1016793"/>
            <a:chExt cx="7429500" cy="5591175"/>
          </a:xfrm>
        </p:grpSpPr>
        <p:pic>
          <p:nvPicPr>
            <p:cNvPr id="7" name="Picture 6" descr="This graphic shows the programs available at the school and where to find the program hours.">
              <a:extLst>
                <a:ext uri="{FF2B5EF4-FFF2-40B4-BE49-F238E27FC236}">
                  <a16:creationId xmlns:a16="http://schemas.microsoft.com/office/drawing/2014/main" id="{D3D533C9-FAE2-A300-A75F-159E487DC479}"/>
                </a:ext>
              </a:extLst>
            </p:cNvPr>
            <p:cNvPicPr>
              <a:picLocks noChangeAspect="1"/>
            </p:cNvPicPr>
            <p:nvPr/>
          </p:nvPicPr>
          <p:blipFill>
            <a:blip r:embed="rId3"/>
            <a:stretch>
              <a:fillRect/>
            </a:stretch>
          </p:blipFill>
          <p:spPr>
            <a:xfrm>
              <a:off x="4631750" y="1016793"/>
              <a:ext cx="7429500" cy="5591175"/>
            </a:xfrm>
            <a:prstGeom prst="rect">
              <a:avLst/>
            </a:prstGeom>
          </p:spPr>
        </p:pic>
        <p:sp>
          <p:nvSpPr>
            <p:cNvPr id="9" name="Rectangle 8">
              <a:extLst>
                <a:ext uri="{FF2B5EF4-FFF2-40B4-BE49-F238E27FC236}">
                  <a16:creationId xmlns:a16="http://schemas.microsoft.com/office/drawing/2014/main" id="{4B2F93A6-5B6B-E74D-E26E-C1222CC2FB27}"/>
                </a:ext>
              </a:extLst>
            </p:cNvPr>
            <p:cNvSpPr/>
            <p:nvPr/>
          </p:nvSpPr>
          <p:spPr>
            <a:xfrm>
              <a:off x="7477033" y="1467487"/>
              <a:ext cx="1237759" cy="21208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D997921-8602-F4C0-B0BA-8952B6E3E224}"/>
                </a:ext>
              </a:extLst>
            </p:cNvPr>
            <p:cNvSpPr/>
            <p:nvPr/>
          </p:nvSpPr>
          <p:spPr>
            <a:xfrm>
              <a:off x="7477032" y="4037727"/>
              <a:ext cx="649931" cy="31033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F5F8A852-FE0A-4631-AF47-3BCD70F39493}"/>
                </a:ext>
              </a:extLst>
            </p:cNvPr>
            <p:cNvSpPr/>
            <p:nvPr/>
          </p:nvSpPr>
          <p:spPr>
            <a:xfrm>
              <a:off x="7500479" y="3193670"/>
              <a:ext cx="649931" cy="21208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63126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AEE9E7-C32D-7D45-8F20-506001A6AE49}"/>
              </a:ext>
            </a:extLst>
          </p:cNvPr>
          <p:cNvSpPr txBox="1">
            <a:spLocks noGrp="1"/>
          </p:cNvSpPr>
          <p:nvPr>
            <p:ph type="title" idx="4294967295"/>
          </p:nvPr>
        </p:nvSpPr>
        <p:spPr>
          <a:xfrm>
            <a:off x="187039" y="403172"/>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Who to Report?</a:t>
            </a:r>
          </a:p>
        </p:txBody>
      </p:sp>
      <p:sp>
        <p:nvSpPr>
          <p:cNvPr id="5" name="Content Placeholder 2">
            <a:extLst>
              <a:ext uri="{FF2B5EF4-FFF2-40B4-BE49-F238E27FC236}">
                <a16:creationId xmlns:a16="http://schemas.microsoft.com/office/drawing/2014/main" id="{7E58E69A-AAFE-1ACD-73C3-DA9353A2FCE2}"/>
              </a:ext>
            </a:extLst>
          </p:cNvPr>
          <p:cNvSpPr txBox="1">
            <a:spLocks/>
          </p:cNvSpPr>
          <p:nvPr/>
        </p:nvSpPr>
        <p:spPr>
          <a:xfrm>
            <a:off x="838200" y="1684089"/>
            <a:ext cx="11141467" cy="395471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dirty="0"/>
              <a:t>Report students enrolled in Registered AAP CTE programs submitted/approved in the CATS System for the reporting year</a:t>
            </a:r>
          </a:p>
          <a:p>
            <a:pPr>
              <a:lnSpc>
                <a:spcPct val="100000"/>
              </a:lnSpc>
            </a:pPr>
            <a:r>
              <a:rPr lang="en-US" dirty="0"/>
              <a:t>These programs include:</a:t>
            </a:r>
          </a:p>
          <a:p>
            <a:pPr lvl="1">
              <a:lnSpc>
                <a:spcPct val="100000"/>
              </a:lnSpc>
            </a:pPr>
            <a:r>
              <a:rPr lang="en-US" sz="2800" dirty="0"/>
              <a:t>Registered Apprenticeship programs for adults involving on-the-job training;</a:t>
            </a:r>
          </a:p>
          <a:p>
            <a:pPr lvl="1">
              <a:lnSpc>
                <a:spcPct val="100000"/>
              </a:lnSpc>
            </a:pPr>
            <a:r>
              <a:rPr lang="en-US" sz="2800" dirty="0"/>
              <a:t>Programs for Adults in voluntary public emergency service; and</a:t>
            </a:r>
          </a:p>
          <a:p>
            <a:pPr lvl="1">
              <a:lnSpc>
                <a:spcPct val="100000"/>
              </a:lnSpc>
            </a:pPr>
            <a:r>
              <a:rPr lang="en-US" sz="2800" dirty="0"/>
              <a:t>Other Occupational programs for Adults to gain new occupational skills or to upgrade their skills</a:t>
            </a:r>
          </a:p>
        </p:txBody>
      </p:sp>
      <p:sp>
        <p:nvSpPr>
          <p:cNvPr id="8" name="TextBox 7">
            <a:extLst>
              <a:ext uri="{FF2B5EF4-FFF2-40B4-BE49-F238E27FC236}">
                <a16:creationId xmlns:a16="http://schemas.microsoft.com/office/drawing/2014/main" id="{9B214950-F2D2-A74B-4620-EE53C23F341B}"/>
              </a:ext>
            </a:extLst>
          </p:cNvPr>
          <p:cNvSpPr txBox="1"/>
          <p:nvPr/>
        </p:nvSpPr>
        <p:spPr>
          <a:xfrm>
            <a:off x="1303532" y="5931608"/>
            <a:ext cx="10210801"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Note: Do not report Secondary students in Adult Programs</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5198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4" ma:contentTypeDescription="Create a new document." ma:contentTypeScope="" ma:versionID="9e936c4ce2f3d32b713e0021b1977f26">
  <xsd:schema xmlns:xsd="http://www.w3.org/2001/XMLSchema" xmlns:xs="http://www.w3.org/2001/XMLSchema" xmlns:p="http://schemas.microsoft.com/office/2006/metadata/properties" xmlns:ns2="a4d6b4e1-a671-4dd6-b6f1-ff96368bd6b7" targetNamespace="http://schemas.microsoft.com/office/2006/metadata/properties" ma:root="true" ma:fieldsID="953601f88537edf52b67e06d35aa3275" ns2:_="">
    <xsd:import namespace="a4d6b4e1-a671-4dd6-b6f1-ff96368bd6b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http://purl.org/dc/dcmitype/"/>
    <ds:schemaRef ds:uri="a4d6b4e1-a671-4dd6-b6f1-ff96368bd6b7"/>
    <ds:schemaRef ds:uri="http://www.w3.org/XML/1998/namespace"/>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0D81E46C-397E-468C-978D-A8BB624EA3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6721</TotalTime>
  <Words>8447</Words>
  <Application>Microsoft Office PowerPoint</Application>
  <PresentationFormat>Widescreen</PresentationFormat>
  <Paragraphs>670</Paragraphs>
  <Slides>47</Slides>
  <Notes>47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47</vt:i4>
      </vt:variant>
    </vt:vector>
  </HeadingPairs>
  <TitlesOfParts>
    <vt:vector size="55" baseType="lpstr">
      <vt:lpstr>Aptos</vt:lpstr>
      <vt:lpstr>Arial</vt:lpstr>
      <vt:lpstr>Calibri</vt:lpstr>
      <vt:lpstr>Courier New</vt:lpstr>
      <vt:lpstr>Symbol</vt:lpstr>
      <vt:lpstr>Verdana</vt:lpstr>
      <vt:lpstr>Wingdings</vt:lpstr>
      <vt:lpstr>Office Theme</vt:lpstr>
      <vt:lpstr>Adult Affidavit CTE Collection</vt:lpstr>
      <vt:lpstr>Agenda</vt:lpstr>
      <vt:lpstr>Submission Timeline</vt:lpstr>
      <vt:lpstr>Build Your CTE Reporting Team</vt:lpstr>
      <vt:lpstr>Overview of PIMS AAP CTE</vt:lpstr>
      <vt:lpstr>CATS V2 Application Search</vt:lpstr>
      <vt:lpstr>CATS V2 School Programs</vt:lpstr>
      <vt:lpstr>CATS V2 Approved Programs</vt:lpstr>
      <vt:lpstr>Who to Report?</vt:lpstr>
      <vt:lpstr>Who NOT to Report?</vt:lpstr>
      <vt:lpstr>Student/Student Snapshot Template</vt:lpstr>
      <vt:lpstr>Student Template Fields – Demographics</vt:lpstr>
      <vt:lpstr>Student Template Fields – District Codes</vt:lpstr>
      <vt:lpstr>Special Population Identification</vt:lpstr>
      <vt:lpstr>Special Population Identification (continued)</vt:lpstr>
      <vt:lpstr>Non-Essential Field Coding</vt:lpstr>
      <vt:lpstr>Non-Essential Field Coding  (continued)</vt:lpstr>
      <vt:lpstr>Non-Essential Field Coding (continued)</vt:lpstr>
      <vt:lpstr>Student Snapshot Template</vt:lpstr>
      <vt:lpstr>CTE Student Fact Template</vt:lpstr>
      <vt:lpstr>CTE Student Fact – Fields 1 to 5</vt:lpstr>
      <vt:lpstr>CIP Code, Field 6</vt:lpstr>
      <vt:lpstr>CTE Student Fact – Field 7 to 11</vt:lpstr>
      <vt:lpstr>Adult CTE Status Type Code</vt:lpstr>
      <vt:lpstr>Adult Completer</vt:lpstr>
      <vt:lpstr>Learning Indicator Fields</vt:lpstr>
      <vt:lpstr>Program Hours Successfully Completed</vt:lpstr>
      <vt:lpstr>Percent of Program Completed</vt:lpstr>
      <vt:lpstr>CTE Student Fact – Fields 20 to 28</vt:lpstr>
      <vt:lpstr>CTE Student Fact – Fields 30 to 35</vt:lpstr>
      <vt:lpstr>Pre-Apprenticeship</vt:lpstr>
      <vt:lpstr>Adult Cumulative Credit </vt:lpstr>
      <vt:lpstr>Adult Cumulative  Credit Equivalency</vt:lpstr>
      <vt:lpstr>CTE Industry Credential Template</vt:lpstr>
      <vt:lpstr>Reporting AAP CTE Students</vt:lpstr>
      <vt:lpstr>CTE Industry Credential –  Fields 1 to 5</vt:lpstr>
      <vt:lpstr>CTE Industry Credential –  Fields 6 to 8</vt:lpstr>
      <vt:lpstr>PIMS Reports V2</vt:lpstr>
      <vt:lpstr>Verifying PIMS Data</vt:lpstr>
      <vt:lpstr>Verifying Data</vt:lpstr>
      <vt:lpstr>Error Checking</vt:lpstr>
      <vt:lpstr>Error Checking (continued)</vt:lpstr>
      <vt:lpstr>Data Analysis</vt:lpstr>
      <vt:lpstr>Submitting My ACS</vt:lpstr>
      <vt:lpstr>Resources</vt:lpstr>
      <vt:lpstr>Resources and Training</vt:lpstr>
      <vt:lpstr>Contact/Mission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Milakovic, Dana</dc:creator>
  <cp:lastModifiedBy>McCreary, Stacey</cp:lastModifiedBy>
  <cp:revision>58</cp:revision>
  <cp:lastPrinted>2025-03-12T19:05:57Z</cp:lastPrinted>
  <dcterms:created xsi:type="dcterms:W3CDTF">2022-07-06T18:28:13Z</dcterms:created>
  <dcterms:modified xsi:type="dcterms:W3CDTF">2026-05-07T18:52:25Z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