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57" r:id="rId6"/>
    <p:sldId id="264" r:id="rId7"/>
    <p:sldId id="295" r:id="rId8"/>
    <p:sldId id="298" r:id="rId9"/>
    <p:sldId id="299" r:id="rId10"/>
    <p:sldId id="300" r:id="rId11"/>
    <p:sldId id="266" r:id="rId12"/>
    <p:sldId id="267" r:id="rId13"/>
    <p:sldId id="268" r:id="rId14"/>
    <p:sldId id="269" r:id="rId15"/>
    <p:sldId id="271" r:id="rId16"/>
    <p:sldId id="272" r:id="rId17"/>
    <p:sldId id="273" r:id="rId18"/>
    <p:sldId id="274" r:id="rId19"/>
    <p:sldId id="275" r:id="rId20"/>
    <p:sldId id="276" r:id="rId21"/>
    <p:sldId id="287" r:id="rId22"/>
    <p:sldId id="288" r:id="rId23"/>
    <p:sldId id="286" r:id="rId24"/>
    <p:sldId id="283" r:id="rId25"/>
    <p:sldId id="285" r:id="rId26"/>
    <p:sldId id="2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18F"/>
    <a:srgbClr val="1A5A7A"/>
    <a:srgbClr val="135270"/>
    <a:srgbClr val="2F6781"/>
    <a:srgbClr val="13516E"/>
    <a:srgbClr val="156393"/>
    <a:srgbClr val="14577A"/>
    <a:srgbClr val="155A80"/>
    <a:srgbClr val="165E88"/>
    <a:srgbClr val="1564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38639" autoAdjust="0"/>
  </p:normalViewPr>
  <p:slideViewPr>
    <p:cSldViewPr snapToGrid="0">
      <p:cViewPr varScale="1">
        <p:scale>
          <a:sx n="30" d="100"/>
          <a:sy n="30" d="100"/>
        </p:scale>
        <p:origin x="2664" y="43"/>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94993-336E-4449-87F7-E5B567E39011}"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12C48-CBE3-4456-858D-2A38C9D9ED43}" type="slidenum">
              <a:rPr lang="en-US" smtClean="0"/>
              <a:t>‹#›</a:t>
            </a:fld>
            <a:endParaRPr lang="en-US"/>
          </a:p>
        </p:txBody>
      </p:sp>
    </p:spTree>
    <p:extLst>
      <p:ext uri="{BB962C8B-B14F-4D97-AF65-F5344CB8AC3E}">
        <p14:creationId xmlns:p14="http://schemas.microsoft.com/office/powerpoint/2010/main" val="3809366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p.pa.gov/"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CTE Data Team’s presentation on The Follow-Up Survey: Purpose, Process and Proven Strategies.</a:t>
            </a:r>
          </a:p>
        </p:txBody>
      </p:sp>
      <p:sp>
        <p:nvSpPr>
          <p:cNvPr id="4" name="Slide Number Placeholder 3"/>
          <p:cNvSpPr>
            <a:spLocks noGrp="1"/>
          </p:cNvSpPr>
          <p:nvPr>
            <p:ph type="sldNum" sz="quarter" idx="5"/>
          </p:nvPr>
        </p:nvSpPr>
        <p:spPr/>
        <p:txBody>
          <a:bodyPr/>
          <a:lstStyle/>
          <a:p>
            <a:fld id="{5B012C48-CBE3-4456-858D-2A38C9D9ED43}" type="slidenum">
              <a:rPr lang="en-US" smtClean="0"/>
              <a:t>1</a:t>
            </a:fld>
            <a:endParaRPr lang="en-US"/>
          </a:p>
        </p:txBody>
      </p:sp>
    </p:spTree>
    <p:extLst>
      <p:ext uri="{BB962C8B-B14F-4D97-AF65-F5344CB8AC3E}">
        <p14:creationId xmlns:p14="http://schemas.microsoft.com/office/powerpoint/2010/main" val="2607492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12F1F-AD5A-C190-F08F-4D667CD80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BF622-D313-2571-2C24-E28B2E619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083CD-BA64-D6F8-CB7E-666F93052919}"/>
              </a:ext>
            </a:extLst>
          </p:cNvPr>
          <p:cNvSpPr>
            <a:spLocks noGrp="1"/>
          </p:cNvSpPr>
          <p:nvPr>
            <p:ph type="body" idx="1"/>
          </p:nvPr>
        </p:nvSpPr>
        <p:spPr/>
        <p:txBody>
          <a:bodyPr/>
          <a:lstStyle/>
          <a:p>
            <a:r>
              <a:rPr lang="en-US" b="1" dirty="0"/>
              <a:t>So which students are you going to survey?</a:t>
            </a:r>
          </a:p>
          <a:p>
            <a:endParaRPr lang="en-US" b="1" dirty="0"/>
          </a:p>
          <a:p>
            <a:r>
              <a:rPr lang="en-US" b="1" dirty="0"/>
              <a:t>First, let’s talk about Adult Affidavit Students</a:t>
            </a:r>
            <a:endParaRPr lang="en-US" dirty="0"/>
          </a:p>
          <a:p>
            <a:endParaRPr lang="en-US" dirty="0"/>
          </a:p>
          <a:p>
            <a:r>
              <a:rPr lang="en-US" b="1" dirty="0"/>
              <a:t>For the 2025 Survey:</a:t>
            </a:r>
            <a:br>
              <a:rPr lang="en-US" dirty="0"/>
            </a:br>
            <a:r>
              <a:rPr lang="en-US" dirty="0"/>
              <a:t>As part of </a:t>
            </a:r>
            <a:r>
              <a:rPr lang="en-US" b="1" dirty="0"/>
              <a:t>Perkins V accountability</a:t>
            </a:r>
            <a:r>
              <a:rPr lang="en-US" dirty="0"/>
              <a:t>, PDE must gather this information on </a:t>
            </a:r>
            <a:r>
              <a:rPr lang="en-US" b="1" dirty="0"/>
              <a:t>adult CTE students</a:t>
            </a:r>
            <a:r>
              <a:rPr lang="en-US" dirty="0"/>
              <a:t> who completed their programs during the </a:t>
            </a:r>
            <a:r>
              <a:rPr lang="en-US" b="1" dirty="0"/>
              <a:t>2023-24 reporting year</a:t>
            </a:r>
            <a:r>
              <a:rPr lang="en-US" dirty="0"/>
              <a:t>. These students need to be accurately identified and reported for the survey to ensure we’re meeting federal guidelines. It’s really important to make sure these students are correctly represented in your records.</a:t>
            </a:r>
          </a:p>
          <a:p>
            <a:endParaRPr lang="en-US" dirty="0"/>
          </a:p>
          <a:p>
            <a:r>
              <a:rPr lang="en-US" b="1" dirty="0"/>
              <a:t>Student Will Not Be Surveyed if Incorrectly Reported in C4 CTE Collection:</a:t>
            </a:r>
            <a:br>
              <a:rPr lang="en-US" dirty="0"/>
            </a:br>
            <a:r>
              <a:rPr lang="en-US" dirty="0"/>
              <a:t>This is a key point to remember. Accuracy in the C4 CTE reporting is essential to make sure we reach the right students during the follow-up survey, and gather reliable data. If there’s an error in the C4 CTE reporting process, those students will be left out of the survey, and we want to avoid that. Please check your QC reports after submitting data to make sure your data is accurate.</a:t>
            </a:r>
          </a:p>
        </p:txBody>
      </p:sp>
      <p:sp>
        <p:nvSpPr>
          <p:cNvPr id="4" name="Slide Number Placeholder 3">
            <a:extLst>
              <a:ext uri="{FF2B5EF4-FFF2-40B4-BE49-F238E27FC236}">
                <a16:creationId xmlns:a16="http://schemas.microsoft.com/office/drawing/2014/main" id="{813B450D-99D8-FECE-A3B7-FA88B77305A0}"/>
              </a:ext>
            </a:extLst>
          </p:cNvPr>
          <p:cNvSpPr>
            <a:spLocks noGrp="1"/>
          </p:cNvSpPr>
          <p:nvPr>
            <p:ph type="sldNum" sz="quarter" idx="5"/>
          </p:nvPr>
        </p:nvSpPr>
        <p:spPr/>
        <p:txBody>
          <a:bodyPr/>
          <a:lstStyle/>
          <a:p>
            <a:fld id="{5B012C48-CBE3-4456-858D-2A38C9D9ED43}" type="slidenum">
              <a:rPr lang="en-US" smtClean="0"/>
              <a:t>10</a:t>
            </a:fld>
            <a:endParaRPr lang="en-US"/>
          </a:p>
        </p:txBody>
      </p:sp>
    </p:spTree>
    <p:extLst>
      <p:ext uri="{BB962C8B-B14F-4D97-AF65-F5344CB8AC3E}">
        <p14:creationId xmlns:p14="http://schemas.microsoft.com/office/powerpoint/2010/main" val="1501548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FABE3-40FE-6625-4C77-F3FB6CF75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7530D-57A5-12CD-084F-931E15801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AAAA1-243F-9254-754D-79359A816929}"/>
              </a:ext>
            </a:extLst>
          </p:cNvPr>
          <p:cNvSpPr>
            <a:spLocks noGrp="1"/>
          </p:cNvSpPr>
          <p:nvPr>
            <p:ph type="body" idx="1"/>
          </p:nvPr>
        </p:nvSpPr>
        <p:spPr/>
        <p:txBody>
          <a:bodyPr/>
          <a:lstStyle/>
          <a:p>
            <a:r>
              <a:rPr lang="en-US" dirty="0"/>
              <a:t>Now, let’s talk about </a:t>
            </a:r>
            <a:r>
              <a:rPr lang="en-US" b="1" dirty="0"/>
              <a:t>who is surveyed</a:t>
            </a:r>
            <a:r>
              <a:rPr lang="en-US" dirty="0"/>
              <a:t> in the </a:t>
            </a:r>
            <a:r>
              <a:rPr lang="en-US" b="1" dirty="0"/>
              <a:t>Secondary</a:t>
            </a:r>
            <a:r>
              <a:rPr lang="en-US" dirty="0"/>
              <a:t> category.</a:t>
            </a:r>
          </a:p>
          <a:p>
            <a:endParaRPr lang="en-US" dirty="0"/>
          </a:p>
          <a:p>
            <a:r>
              <a:rPr lang="en-US" dirty="0"/>
              <a:t>Here </a:t>
            </a:r>
            <a:r>
              <a:rPr lang="en-US" b="0" dirty="0"/>
              <a:t>the survey targets </a:t>
            </a:r>
            <a:r>
              <a:rPr lang="en-US" b="1" dirty="0"/>
              <a:t>CTE concentrators</a:t>
            </a:r>
            <a:r>
              <a:rPr lang="en-US" dirty="0"/>
              <a:t> who </a:t>
            </a:r>
            <a:r>
              <a:rPr lang="en-US" b="1" dirty="0"/>
              <a:t>exited</a:t>
            </a:r>
            <a:r>
              <a:rPr lang="en-US" dirty="0"/>
              <a:t> a </a:t>
            </a:r>
            <a:r>
              <a:rPr lang="en-US" b="1" dirty="0"/>
              <a:t>secondary CTE program</a:t>
            </a:r>
            <a:r>
              <a:rPr lang="en-US" dirty="0"/>
              <a:t> during the </a:t>
            </a:r>
            <a:r>
              <a:rPr lang="en-US" b="1" dirty="0"/>
              <a:t>2023-24 reporting year, </a:t>
            </a:r>
            <a:r>
              <a:rPr lang="en-US" b="0" dirty="0"/>
              <a:t>again based on the Perkins V accountability requirements</a:t>
            </a:r>
            <a:r>
              <a:rPr lang="en-US" dirty="0"/>
              <a:t>.</a:t>
            </a:r>
          </a:p>
          <a:p>
            <a:endParaRPr lang="en-US" dirty="0"/>
          </a:p>
          <a:p>
            <a:r>
              <a:rPr lang="en-US" dirty="0"/>
              <a:t>The </a:t>
            </a:r>
            <a:r>
              <a:rPr lang="en-US" b="1" dirty="0"/>
              <a:t>Perkins Secondary Follow-Up Indicator (survey marker)</a:t>
            </a:r>
            <a:r>
              <a:rPr lang="en-US" dirty="0"/>
              <a:t> applies to 12th-grade CTE students who were reported in </a:t>
            </a:r>
            <a:r>
              <a:rPr lang="en-US" b="1" dirty="0"/>
              <a:t>PIMS</a:t>
            </a:r>
            <a:r>
              <a:rPr lang="en-US" dirty="0"/>
              <a:t> as:</a:t>
            </a:r>
          </a:p>
          <a:p>
            <a:pPr marL="228600" indent="-228600">
              <a:buFont typeface="+mj-lt"/>
              <a:buAutoNum type="arabicPeriod"/>
            </a:pPr>
            <a:r>
              <a:rPr lang="en-US" b="1" dirty="0"/>
              <a:t>Perkins Concentrators</a:t>
            </a:r>
            <a:r>
              <a:rPr lang="en-US" dirty="0"/>
              <a:t> (so they’ve completed a significant portion of their CTE program), and</a:t>
            </a:r>
          </a:p>
          <a:p>
            <a:pPr marL="228600" indent="-228600">
              <a:buFont typeface="+mj-lt"/>
              <a:buAutoNum type="arabicPeriod"/>
            </a:pPr>
            <a:r>
              <a:rPr lang="en-US" dirty="0"/>
              <a:t>Have one of a few different </a:t>
            </a:r>
            <a:r>
              <a:rPr lang="en-US" b="1" dirty="0"/>
              <a:t>CTE Status Type Codes</a:t>
            </a:r>
            <a:r>
              <a:rPr lang="en-US" dirty="0"/>
              <a:t>—these codes indicate whether the student graduated, dropped out, or exited the program without a diploma. The codes we’re looking for are:</a:t>
            </a:r>
          </a:p>
          <a:p>
            <a:pPr marL="742950" lvl="1" indent="-285750">
              <a:buFont typeface="Arial" panose="020B0604020202020204" pitchFamily="34" charset="0"/>
              <a:buChar char="•"/>
            </a:pPr>
            <a:r>
              <a:rPr lang="en-US" b="1" dirty="0"/>
              <a:t>CTE Status Type Code 40</a:t>
            </a:r>
            <a:r>
              <a:rPr lang="en-US" dirty="0"/>
              <a:t> (Graduated),</a:t>
            </a:r>
          </a:p>
          <a:p>
            <a:pPr marL="742950" lvl="1" indent="-285750">
              <a:buFont typeface="Arial" panose="020B0604020202020204" pitchFamily="34" charset="0"/>
              <a:buChar char="•"/>
            </a:pPr>
            <a:r>
              <a:rPr lang="en-US" b="1" dirty="0"/>
              <a:t>60</a:t>
            </a:r>
            <a:r>
              <a:rPr lang="en-US" dirty="0"/>
              <a:t> (Dropped out), or</a:t>
            </a:r>
          </a:p>
          <a:p>
            <a:pPr marL="742950" lvl="1" indent="-285750">
              <a:buFont typeface="Arial" panose="020B0604020202020204" pitchFamily="34" charset="0"/>
              <a:buChar char="•"/>
            </a:pPr>
            <a:r>
              <a:rPr lang="en-US" b="1" dirty="0"/>
              <a:t>71</a:t>
            </a:r>
            <a:r>
              <a:rPr lang="en-US" dirty="0"/>
              <a:t> (Exited with no diploma).</a:t>
            </a:r>
          </a:p>
          <a:p>
            <a:pPr marL="742950" lvl="1" indent="-285750">
              <a:buFont typeface="Arial" panose="020B0604020202020204" pitchFamily="34" charset="0"/>
              <a:buChar char="•"/>
            </a:pPr>
            <a:endParaRPr lang="en-US" dirty="0"/>
          </a:p>
          <a:p>
            <a:r>
              <a:rPr lang="en-US" dirty="0"/>
              <a:t>As with the adult students, it’s important to remember that if a </a:t>
            </a:r>
            <a:r>
              <a:rPr lang="en-US" b="1" dirty="0"/>
              <a:t>secondary student</a:t>
            </a:r>
            <a:r>
              <a:rPr lang="en-US" dirty="0"/>
              <a:t> is </a:t>
            </a:r>
            <a:r>
              <a:rPr lang="en-US" b="1" dirty="0"/>
              <a:t>incorrectly reported</a:t>
            </a:r>
            <a:r>
              <a:rPr lang="en-US" dirty="0"/>
              <a:t> in the </a:t>
            </a:r>
            <a:r>
              <a:rPr lang="en-US" b="1" dirty="0"/>
              <a:t>C4 CTE Collection</a:t>
            </a:r>
            <a:r>
              <a:rPr lang="en-US" dirty="0"/>
              <a:t>, they won’t be surveyed. </a:t>
            </a:r>
            <a:r>
              <a:rPr lang="en-US" b="1" dirty="0"/>
              <a:t>Accurate reporting</a:t>
            </a:r>
            <a:r>
              <a:rPr lang="en-US" dirty="0"/>
              <a:t> is key here—if the student’s data isn’t reported correctly, they won’t be included in the follow-up survey. So, double-checking that information is critical to ensure we’re surveying the right students.</a:t>
            </a:r>
          </a:p>
        </p:txBody>
      </p:sp>
      <p:sp>
        <p:nvSpPr>
          <p:cNvPr id="4" name="Slide Number Placeholder 3">
            <a:extLst>
              <a:ext uri="{FF2B5EF4-FFF2-40B4-BE49-F238E27FC236}">
                <a16:creationId xmlns:a16="http://schemas.microsoft.com/office/drawing/2014/main" id="{9ACAD18C-70FB-6F3B-4443-0F88E42F18F8}"/>
              </a:ext>
            </a:extLst>
          </p:cNvPr>
          <p:cNvSpPr>
            <a:spLocks noGrp="1"/>
          </p:cNvSpPr>
          <p:nvPr>
            <p:ph type="sldNum" sz="quarter" idx="5"/>
          </p:nvPr>
        </p:nvSpPr>
        <p:spPr/>
        <p:txBody>
          <a:bodyPr/>
          <a:lstStyle/>
          <a:p>
            <a:fld id="{5B012C48-CBE3-4456-858D-2A38C9D9ED43}" type="slidenum">
              <a:rPr lang="en-US" smtClean="0"/>
              <a:t>11</a:t>
            </a:fld>
            <a:endParaRPr lang="en-US"/>
          </a:p>
        </p:txBody>
      </p:sp>
    </p:spTree>
    <p:extLst>
      <p:ext uri="{BB962C8B-B14F-4D97-AF65-F5344CB8AC3E}">
        <p14:creationId xmlns:p14="http://schemas.microsoft.com/office/powerpoint/2010/main" val="2900905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813E0-B6AD-7139-458C-B7B8A60F5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C2C97-BCE6-F1B3-306C-D5E7D48E9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E444D-24D9-EB8B-F0E7-6E6C087F19B1}"/>
              </a:ext>
            </a:extLst>
          </p:cNvPr>
          <p:cNvSpPr>
            <a:spLocks noGrp="1"/>
          </p:cNvSpPr>
          <p:nvPr>
            <p:ph type="body" idx="1"/>
          </p:nvPr>
        </p:nvSpPr>
        <p:spPr/>
        <p:txBody>
          <a:bodyPr/>
          <a:lstStyle/>
          <a:p>
            <a:r>
              <a:rPr lang="en-US" dirty="0"/>
              <a:t>Next I’m going to dive into the </a:t>
            </a:r>
            <a:r>
              <a:rPr lang="en-US" b="1" dirty="0"/>
              <a:t>survey process</a:t>
            </a:r>
            <a:r>
              <a:rPr lang="en-US" dirty="0"/>
              <a:t> itself.</a:t>
            </a:r>
          </a:p>
          <a:p>
            <a:endParaRPr lang="en-US" dirty="0"/>
          </a:p>
          <a:p>
            <a:r>
              <a:rPr lang="en-US" dirty="0"/>
              <a:t>Once the </a:t>
            </a:r>
            <a:r>
              <a:rPr lang="en-US" b="1" dirty="0"/>
              <a:t>LEAs</a:t>
            </a:r>
            <a:r>
              <a:rPr lang="en-US" dirty="0"/>
              <a:t> report their data through the </a:t>
            </a:r>
            <a:r>
              <a:rPr lang="en-US" b="1" dirty="0"/>
              <a:t>C4 CTE Collection</a:t>
            </a:r>
            <a:r>
              <a:rPr lang="en-US" dirty="0"/>
              <a:t>, </a:t>
            </a:r>
            <a:r>
              <a:rPr lang="en-US" b="1" dirty="0"/>
              <a:t>PDE</a:t>
            </a:r>
            <a:r>
              <a:rPr lang="en-US" dirty="0"/>
              <a:t> takes that information and creates a list of students to survey. This list is directly based on the data that LEAs have provided in the </a:t>
            </a:r>
            <a:r>
              <a:rPr lang="en-US" b="1" dirty="0"/>
              <a:t>C4 CTE Collection</a:t>
            </a:r>
            <a:r>
              <a:rPr lang="en-US" dirty="0"/>
              <a:t>. The more accurate your reporting is, the more accurate the survey data will be, which is essential for your CAR report and accountability measures.</a:t>
            </a:r>
          </a:p>
          <a:p>
            <a:endParaRPr lang="en-US" dirty="0"/>
          </a:p>
          <a:p>
            <a:r>
              <a:rPr lang="en-US" dirty="0"/>
              <a:t>So where can you find your list of students to survey? </a:t>
            </a:r>
            <a:r>
              <a:rPr lang="en-US" b="1" dirty="0"/>
              <a:t>PDE creates the survey list</a:t>
            </a:r>
            <a:r>
              <a:rPr lang="en-US" dirty="0"/>
              <a:t>, and it is available as a report in </a:t>
            </a:r>
            <a:r>
              <a:rPr lang="en-US" b="1" dirty="0"/>
              <a:t>PIMSReports_V2</a:t>
            </a:r>
            <a:r>
              <a:rPr lang="en-US" dirty="0"/>
              <a:t>. Next I’m going to show you how to find, download and use this report.</a:t>
            </a:r>
          </a:p>
        </p:txBody>
      </p:sp>
      <p:sp>
        <p:nvSpPr>
          <p:cNvPr id="4" name="Slide Number Placeholder 3">
            <a:extLst>
              <a:ext uri="{FF2B5EF4-FFF2-40B4-BE49-F238E27FC236}">
                <a16:creationId xmlns:a16="http://schemas.microsoft.com/office/drawing/2014/main" id="{346EB329-F627-61A5-89C2-59B5A21A4C89}"/>
              </a:ext>
            </a:extLst>
          </p:cNvPr>
          <p:cNvSpPr>
            <a:spLocks noGrp="1"/>
          </p:cNvSpPr>
          <p:nvPr>
            <p:ph type="sldNum" sz="quarter" idx="5"/>
          </p:nvPr>
        </p:nvSpPr>
        <p:spPr/>
        <p:txBody>
          <a:bodyPr/>
          <a:lstStyle/>
          <a:p>
            <a:fld id="{5B012C48-CBE3-4456-858D-2A38C9D9ED43}" type="slidenum">
              <a:rPr lang="en-US" smtClean="0"/>
              <a:t>12</a:t>
            </a:fld>
            <a:endParaRPr lang="en-US"/>
          </a:p>
        </p:txBody>
      </p:sp>
    </p:spTree>
    <p:extLst>
      <p:ext uri="{BB962C8B-B14F-4D97-AF65-F5344CB8AC3E}">
        <p14:creationId xmlns:p14="http://schemas.microsoft.com/office/powerpoint/2010/main" val="3823414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61C6E-5721-1FDA-25E4-B417C425B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A54E0-E94A-44C9-C9E2-7BB27157A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8236D-EF2B-9E7A-A403-DBCC57917E2F}"/>
              </a:ext>
            </a:extLst>
          </p:cNvPr>
          <p:cNvSpPr>
            <a:spLocks noGrp="1"/>
          </p:cNvSpPr>
          <p:nvPr>
            <p:ph type="body" idx="1"/>
          </p:nvPr>
        </p:nvSpPr>
        <p:spPr/>
        <p:txBody>
          <a:bodyPr/>
          <a:lstStyle/>
          <a:p>
            <a:r>
              <a:rPr lang="en-US" dirty="0"/>
              <a:t>Here is how to </a:t>
            </a:r>
            <a:r>
              <a:rPr lang="en-US" b="1" dirty="0"/>
              <a:t>access your list</a:t>
            </a:r>
            <a:r>
              <a:rPr lang="en-US" dirty="0"/>
              <a:t> of students to survey. First, log into PIMSReport_v2.</a:t>
            </a:r>
          </a:p>
          <a:p>
            <a:endParaRPr lang="en-US" dirty="0"/>
          </a:p>
          <a:p>
            <a:r>
              <a:rPr lang="en-US" dirty="0"/>
              <a:t>For </a:t>
            </a:r>
            <a:r>
              <a:rPr lang="en-US" b="1" dirty="0"/>
              <a:t>Secondary Education</a:t>
            </a:r>
            <a:r>
              <a:rPr lang="en-US" dirty="0"/>
              <a:t>: To find the list of </a:t>
            </a:r>
            <a:r>
              <a:rPr lang="en-US" b="1" dirty="0"/>
              <a:t>secondary CTE students</a:t>
            </a:r>
            <a:r>
              <a:rPr lang="en-US" dirty="0"/>
              <a:t> to survey, you’ll want to navigate through </a:t>
            </a:r>
            <a:r>
              <a:rPr lang="en-US" b="1" dirty="0"/>
              <a:t>PIMSReports_V2</a:t>
            </a:r>
            <a:r>
              <a:rPr lang="en-US" dirty="0"/>
              <a:t> with the following path:</a:t>
            </a:r>
          </a:p>
          <a:p>
            <a:pPr>
              <a:buFont typeface="Arial" panose="020B0604020202020204" pitchFamily="34" charset="0"/>
              <a:buChar char="•"/>
            </a:pPr>
            <a:r>
              <a:rPr lang="en-US" b="1" dirty="0"/>
              <a:t>CTE folder&gt; then Secondary folder&gt; then Follow-Up folder. </a:t>
            </a:r>
            <a:r>
              <a:rPr lang="en-US" b="0" dirty="0"/>
              <a:t>The report title is </a:t>
            </a:r>
            <a:r>
              <a:rPr lang="en-US" b="1" dirty="0"/>
              <a:t>List of Secondary CTE Students to Survey, </a:t>
            </a:r>
            <a:r>
              <a:rPr lang="en-US" b="0" dirty="0"/>
              <a:t>and it will include </a:t>
            </a:r>
            <a:r>
              <a:rPr lang="en-US" dirty="0"/>
              <a:t>all of your secondary students who are eligible to be surveyed.</a:t>
            </a:r>
          </a:p>
          <a:p>
            <a:pPr>
              <a:buFont typeface="Arial" panose="020B0604020202020204" pitchFamily="34" charset="0"/>
              <a:buChar char="•"/>
            </a:pPr>
            <a:endParaRPr lang="en-US" dirty="0"/>
          </a:p>
          <a:p>
            <a:r>
              <a:rPr lang="en-US" dirty="0"/>
              <a:t>For </a:t>
            </a:r>
            <a:r>
              <a:rPr lang="en-US" b="1" dirty="0"/>
              <a:t>Adult Education</a:t>
            </a:r>
            <a:r>
              <a:rPr lang="en-US" dirty="0"/>
              <a:t>: The list of </a:t>
            </a:r>
            <a:r>
              <a:rPr lang="en-US" b="1" dirty="0"/>
              <a:t>adult students </a:t>
            </a:r>
            <a:r>
              <a:rPr lang="en-US" b="0" dirty="0"/>
              <a:t>is also found in PIMSReports_v2, with a slightly different path. You’ll want to access these folders</a:t>
            </a:r>
            <a:r>
              <a:rPr lang="en-US" dirty="0"/>
              <a:t>:</a:t>
            </a:r>
          </a:p>
          <a:p>
            <a:pPr>
              <a:buFont typeface="Arial" panose="020B0604020202020204" pitchFamily="34" charset="0"/>
              <a:buChar char="•"/>
            </a:pPr>
            <a:r>
              <a:rPr lang="en-US" b="1" dirty="0"/>
              <a:t>CTE &gt; Adult &gt; Follow-Up &gt; </a:t>
            </a:r>
            <a:r>
              <a:rPr lang="en-US" b="0" dirty="0"/>
              <a:t>Report name: </a:t>
            </a:r>
            <a:r>
              <a:rPr lang="en-US" b="1" dirty="0"/>
              <a:t>List of Adult CTE Students to Survey</a:t>
            </a:r>
            <a:r>
              <a:rPr lang="en-US" dirty="0"/>
              <a:t>.</a:t>
            </a:r>
          </a:p>
          <a:p>
            <a:pPr>
              <a:buFont typeface="Arial" panose="020B0604020202020204" pitchFamily="34" charset="0"/>
              <a:buChar char="•"/>
            </a:pPr>
            <a:endParaRPr lang="en-US" dirty="0"/>
          </a:p>
          <a:p>
            <a:pPr algn="l"/>
            <a:r>
              <a:rPr lang="en-US" dirty="0"/>
              <a:t>In this screenshot, you can see exactly where to navigate in </a:t>
            </a:r>
            <a:r>
              <a:rPr lang="en-US" b="1" dirty="0"/>
              <a:t>PIMSReports_V2</a:t>
            </a:r>
            <a:r>
              <a:rPr lang="en-US" dirty="0"/>
              <a:t> to find the </a:t>
            </a:r>
            <a:r>
              <a:rPr lang="en-US" b="1" dirty="0"/>
              <a:t>secondary</a:t>
            </a:r>
            <a:r>
              <a:rPr lang="en-US" dirty="0"/>
              <a:t> and </a:t>
            </a:r>
            <a:r>
              <a:rPr lang="en-US" b="1" dirty="0"/>
              <a:t>adult education</a:t>
            </a:r>
            <a:r>
              <a:rPr lang="en-US" dirty="0"/>
              <a:t> lists. For both, you will follow the same first steps of logging into PIMSReports_v2 and opening the CTE folder. Then choose either the Adult or Secondary folder, and then Follow-Up, and then the report named List of &lt;</a:t>
            </a:r>
            <a:r>
              <a:rPr lang="en-US" b="1" dirty="0"/>
              <a:t>Blank&gt;</a:t>
            </a:r>
            <a:r>
              <a:rPr lang="en-US" b="0" dirty="0"/>
              <a:t> CTE Students to Survey – either Adult or Secondary.</a:t>
            </a:r>
            <a:endParaRPr lang="en-US" dirty="0"/>
          </a:p>
        </p:txBody>
      </p:sp>
      <p:sp>
        <p:nvSpPr>
          <p:cNvPr id="4" name="Slide Number Placeholder 3">
            <a:extLst>
              <a:ext uri="{FF2B5EF4-FFF2-40B4-BE49-F238E27FC236}">
                <a16:creationId xmlns:a16="http://schemas.microsoft.com/office/drawing/2014/main" id="{39EFB685-265F-08DB-AF2F-1C5EC9A076CD}"/>
              </a:ext>
            </a:extLst>
          </p:cNvPr>
          <p:cNvSpPr>
            <a:spLocks noGrp="1"/>
          </p:cNvSpPr>
          <p:nvPr>
            <p:ph type="sldNum" sz="quarter" idx="5"/>
          </p:nvPr>
        </p:nvSpPr>
        <p:spPr/>
        <p:txBody>
          <a:bodyPr/>
          <a:lstStyle/>
          <a:p>
            <a:fld id="{5B012C48-CBE3-4456-858D-2A38C9D9ED43}" type="slidenum">
              <a:rPr lang="en-US" smtClean="0"/>
              <a:t>13</a:t>
            </a:fld>
            <a:endParaRPr lang="en-US"/>
          </a:p>
        </p:txBody>
      </p:sp>
    </p:spTree>
    <p:extLst>
      <p:ext uri="{BB962C8B-B14F-4D97-AF65-F5344CB8AC3E}">
        <p14:creationId xmlns:p14="http://schemas.microsoft.com/office/powerpoint/2010/main" val="653681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FDFEF-DE78-B9F2-3F66-CDFFB5B47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7980E-266E-9CA7-2A53-D5A2A6AB5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7DEB1-61C3-9EA1-B815-828E2F242EEB}"/>
              </a:ext>
            </a:extLst>
          </p:cNvPr>
          <p:cNvSpPr>
            <a:spLocks noGrp="1"/>
          </p:cNvSpPr>
          <p:nvPr>
            <p:ph type="body" idx="1"/>
          </p:nvPr>
        </p:nvSpPr>
        <p:spPr/>
        <p:txBody>
          <a:bodyPr/>
          <a:lstStyle/>
          <a:p>
            <a:r>
              <a:rPr lang="en-US" dirty="0"/>
              <a:t>Next let’s look at the process of </a:t>
            </a:r>
            <a:r>
              <a:rPr lang="en-US" b="1" dirty="0"/>
              <a:t>downloading the list of students</a:t>
            </a:r>
            <a:r>
              <a:rPr lang="en-US" dirty="0"/>
              <a:t> to survey.</a:t>
            </a:r>
          </a:p>
          <a:p>
            <a:endParaRPr lang="en-US" dirty="0"/>
          </a:p>
          <a:p>
            <a:r>
              <a:rPr lang="en-US" dirty="0"/>
              <a:t>This </a:t>
            </a:r>
            <a:r>
              <a:rPr lang="en-US" b="1" dirty="0"/>
              <a:t>screenshot </a:t>
            </a:r>
            <a:r>
              <a:rPr lang="en-US" dirty="0"/>
              <a:t>shows the download page for </a:t>
            </a:r>
            <a:r>
              <a:rPr lang="en-US" b="1" dirty="0"/>
              <a:t>secondary education</a:t>
            </a:r>
            <a:r>
              <a:rPr lang="en-US" dirty="0"/>
              <a:t> students, but the steps are exactly the same for </a:t>
            </a:r>
            <a:r>
              <a:rPr lang="en-US" b="1" dirty="0"/>
              <a:t>adult education</a:t>
            </a:r>
            <a:r>
              <a:rPr lang="en-US" dirty="0"/>
              <a:t> students, so this applies to both groups.</a:t>
            </a:r>
          </a:p>
          <a:p>
            <a:r>
              <a:rPr lang="en-US" b="1" dirty="0"/>
              <a:t>Here’s what you’ll need to do:</a:t>
            </a:r>
            <a:endParaRPr lang="en-US" dirty="0"/>
          </a:p>
          <a:p>
            <a:pPr>
              <a:buFont typeface="+mj-lt"/>
              <a:buAutoNum type="arabicPeriod"/>
            </a:pPr>
            <a:r>
              <a:rPr lang="en-US" b="1" dirty="0"/>
              <a:t>Select School Year</a:t>
            </a:r>
            <a:r>
              <a:rPr lang="en-US" dirty="0"/>
              <a:t>: Start by choosing the relevant year for the survey data. Make sure you select the school year that aligns with the survey you’re conducting – for example, the upcoming survey being administered this year (2025) pulls from the 2023-24 reporting year student data.</a:t>
            </a:r>
          </a:p>
          <a:p>
            <a:pPr>
              <a:buFont typeface="+mj-lt"/>
              <a:buAutoNum type="arabicPeriod"/>
            </a:pPr>
            <a:r>
              <a:rPr lang="en-US" b="1" dirty="0"/>
              <a:t>Select Your LEA</a:t>
            </a:r>
            <a:r>
              <a:rPr lang="en-US" dirty="0"/>
              <a:t>: Next, choose your </a:t>
            </a:r>
            <a:r>
              <a:rPr lang="en-US" b="1" dirty="0"/>
              <a:t>Local Education Agency (LEA)</a:t>
            </a:r>
            <a:r>
              <a:rPr lang="en-US" dirty="0"/>
              <a:t> from the drop-down list. This will ensure that the data you download corresponds specifically to your district or institution.</a:t>
            </a:r>
          </a:p>
          <a:p>
            <a:pPr>
              <a:buFont typeface="+mj-lt"/>
              <a:buAutoNum type="arabicPeriod"/>
            </a:pPr>
            <a:r>
              <a:rPr lang="en-US" b="1" dirty="0"/>
              <a:t>Survey Submitted (Yes/No/All Students)</a:t>
            </a:r>
            <a:r>
              <a:rPr lang="en-US" dirty="0"/>
              <a:t>: This field will tell you whether or not a student has already responded to the survey. If it says "Yes," that means the student has already completed the survey, so you can skip them in any subsequent follow-up efforts.</a:t>
            </a:r>
          </a:p>
          <a:p>
            <a:pPr>
              <a:buFont typeface="+mj-lt"/>
              <a:buAutoNum type="arabicPeriod"/>
            </a:pPr>
            <a:r>
              <a:rPr lang="en-US" b="1" dirty="0"/>
              <a:t>Format Selection</a:t>
            </a:r>
            <a:r>
              <a:rPr lang="en-US" dirty="0"/>
              <a:t>: We highly recommend selecting </a:t>
            </a:r>
            <a:r>
              <a:rPr lang="en-US" b="1" dirty="0"/>
              <a:t>Excel</a:t>
            </a:r>
            <a:r>
              <a:rPr lang="en-US" dirty="0"/>
              <a:t> as the format for downloading the list. Excel is easy to work with, and you can sort, filter, and manipulate the data as needed, making it much easier to manage and track responses.</a:t>
            </a:r>
          </a:p>
          <a:p>
            <a:endParaRPr lang="en-US" b="1" dirty="0"/>
          </a:p>
          <a:p>
            <a:r>
              <a:rPr lang="en-US" b="1" dirty="0"/>
              <a:t>A few important things to note</a:t>
            </a:r>
            <a:endParaRPr lang="en-US" dirty="0"/>
          </a:p>
          <a:p>
            <a:pPr>
              <a:buFont typeface="Arial" panose="020B0604020202020204" pitchFamily="34" charset="0"/>
              <a:buChar char="•"/>
            </a:pPr>
            <a:r>
              <a:rPr lang="en-US" dirty="0"/>
              <a:t>This list is updated </a:t>
            </a:r>
            <a:r>
              <a:rPr lang="en-US" b="1" dirty="0"/>
              <a:t>every Tuesday</a:t>
            </a:r>
            <a:r>
              <a:rPr lang="en-US" dirty="0"/>
              <a:t>, so you can expect a refresh of surveys submitted by your students each week.</a:t>
            </a:r>
          </a:p>
          <a:p>
            <a:pPr>
              <a:buFont typeface="Arial" panose="020B0604020202020204" pitchFamily="34" charset="0"/>
              <a:buChar char="•"/>
            </a:pPr>
            <a:r>
              <a:rPr lang="en-US" dirty="0"/>
              <a:t>However, unlike some other PIMS data, this list doesn't automatically update with each PIMS refresh. </a:t>
            </a:r>
            <a:r>
              <a:rPr lang="en-US" b="1" dirty="0"/>
              <a:t>PDE</a:t>
            </a:r>
            <a:r>
              <a:rPr lang="en-US" dirty="0"/>
              <a:t> must manually apply any changes to the report, so make sure to check for updates each week to ensure you have the most current information.</a:t>
            </a:r>
          </a:p>
          <a:p>
            <a:pPr>
              <a:buFont typeface="Arial" panose="020B0604020202020204" pitchFamily="34" charset="0"/>
              <a:buChar char="•"/>
            </a:pPr>
            <a:endParaRPr lang="en-US" dirty="0"/>
          </a:p>
          <a:p>
            <a:r>
              <a:rPr lang="en-US" dirty="0"/>
              <a:t>By following these steps, you'll be able to download an up-to-date list of students to survey, which will be critical in managing your follow-up efforts</a:t>
            </a:r>
          </a:p>
        </p:txBody>
      </p:sp>
      <p:sp>
        <p:nvSpPr>
          <p:cNvPr id="4" name="Slide Number Placeholder 3">
            <a:extLst>
              <a:ext uri="{FF2B5EF4-FFF2-40B4-BE49-F238E27FC236}">
                <a16:creationId xmlns:a16="http://schemas.microsoft.com/office/drawing/2014/main" id="{2738FC1E-62F4-3F2B-C941-C9CED79D4A15}"/>
              </a:ext>
            </a:extLst>
          </p:cNvPr>
          <p:cNvSpPr>
            <a:spLocks noGrp="1"/>
          </p:cNvSpPr>
          <p:nvPr>
            <p:ph type="sldNum" sz="quarter" idx="5"/>
          </p:nvPr>
        </p:nvSpPr>
        <p:spPr/>
        <p:txBody>
          <a:bodyPr/>
          <a:lstStyle/>
          <a:p>
            <a:fld id="{5B012C48-CBE3-4456-858D-2A38C9D9ED43}" type="slidenum">
              <a:rPr lang="en-US" smtClean="0"/>
              <a:t>14</a:t>
            </a:fld>
            <a:endParaRPr lang="en-US"/>
          </a:p>
        </p:txBody>
      </p:sp>
    </p:spTree>
    <p:extLst>
      <p:ext uri="{BB962C8B-B14F-4D97-AF65-F5344CB8AC3E}">
        <p14:creationId xmlns:p14="http://schemas.microsoft.com/office/powerpoint/2010/main" val="4142086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8AEA0-2E4E-5039-9604-C3E40641D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351E7-F74C-D39B-9597-4123DED41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BA83B-DA89-0A79-3A03-795FE61D916D}"/>
              </a:ext>
            </a:extLst>
          </p:cNvPr>
          <p:cNvSpPr>
            <a:spLocks noGrp="1"/>
          </p:cNvSpPr>
          <p:nvPr>
            <p:ph type="body" idx="1"/>
          </p:nvPr>
        </p:nvSpPr>
        <p:spPr/>
        <p:txBody>
          <a:bodyPr/>
          <a:lstStyle/>
          <a:p>
            <a:r>
              <a:rPr lang="en-US" dirty="0"/>
              <a:t>Let's take a look at what's included in the report that you’re going to download for your </a:t>
            </a:r>
            <a:r>
              <a:rPr lang="en-US" b="1" dirty="0"/>
              <a:t>list of students to survey.</a:t>
            </a:r>
            <a:r>
              <a:rPr lang="en-US" b="0" dirty="0"/>
              <a:t> Each student has a record with these fields:</a:t>
            </a:r>
            <a:endParaRPr lang="en-US" dirty="0"/>
          </a:p>
          <a:p>
            <a:pPr>
              <a:buFont typeface="+mj-lt"/>
              <a:buAutoNum type="arabicPeriod"/>
            </a:pPr>
            <a:endParaRPr lang="en-US" b="1" dirty="0"/>
          </a:p>
          <a:p>
            <a:pPr>
              <a:buFont typeface="+mj-lt"/>
              <a:buAutoNum type="arabicPeriod"/>
            </a:pPr>
            <a:r>
              <a:rPr lang="en-US" b="1" dirty="0"/>
              <a:t>Security Code</a:t>
            </a:r>
            <a:r>
              <a:rPr lang="en-US" dirty="0"/>
              <a:t>:</a:t>
            </a:r>
            <a:br>
              <a:rPr lang="en-US" dirty="0"/>
            </a:br>
            <a:r>
              <a:rPr lang="en-US" dirty="0"/>
              <a:t>This is a </a:t>
            </a:r>
            <a:r>
              <a:rPr lang="en-US" b="1" dirty="0"/>
              <a:t>follow-up survey specific code</a:t>
            </a:r>
            <a:r>
              <a:rPr lang="en-US" dirty="0"/>
              <a:t>, not the student's </a:t>
            </a:r>
            <a:r>
              <a:rPr lang="en-US" b="1" dirty="0" err="1"/>
              <a:t>PASecureID</a:t>
            </a:r>
            <a:r>
              <a:rPr lang="en-US" dirty="0"/>
              <a:t>. It’s used for identification purposes in relation to the survey only.</a:t>
            </a:r>
          </a:p>
          <a:p>
            <a:pPr>
              <a:buFont typeface="+mj-lt"/>
              <a:buAutoNum type="arabicPeriod"/>
            </a:pPr>
            <a:r>
              <a:rPr lang="en-US" b="1" dirty="0"/>
              <a:t>Survey Submitted</a:t>
            </a:r>
            <a:r>
              <a:rPr lang="en-US" dirty="0"/>
              <a:t>:</a:t>
            </a:r>
            <a:br>
              <a:rPr lang="en-US" dirty="0"/>
            </a:br>
            <a:r>
              <a:rPr lang="en-US" dirty="0"/>
              <a:t>This column shows whether the student has </a:t>
            </a:r>
            <a:r>
              <a:rPr lang="en-US" b="1" dirty="0"/>
              <a:t>submitted the survey</a:t>
            </a:r>
            <a:r>
              <a:rPr lang="en-US" dirty="0"/>
              <a:t> or not. It will be marked as </a:t>
            </a:r>
            <a:r>
              <a:rPr lang="en-US" b="1" dirty="0"/>
              <a:t>Yes</a:t>
            </a:r>
            <a:r>
              <a:rPr lang="en-US" dirty="0"/>
              <a:t> or </a:t>
            </a:r>
            <a:r>
              <a:rPr lang="en-US" b="1" dirty="0"/>
              <a:t>No</a:t>
            </a:r>
            <a:r>
              <a:rPr lang="en-US" dirty="0"/>
              <a:t>, so you know who still needs to be contacted.</a:t>
            </a:r>
          </a:p>
          <a:p>
            <a:pPr>
              <a:buFont typeface="+mj-lt"/>
              <a:buAutoNum type="arabicPeriod"/>
            </a:pPr>
            <a:r>
              <a:rPr lang="en-US" b="1" dirty="0"/>
              <a:t>Student Demographic Data</a:t>
            </a:r>
            <a:r>
              <a:rPr lang="en-US" dirty="0"/>
              <a:t>:</a:t>
            </a:r>
            <a:br>
              <a:rPr lang="en-US" dirty="0"/>
            </a:br>
            <a:r>
              <a:rPr lang="en-US" dirty="0"/>
              <a:t>The report also includes </a:t>
            </a:r>
            <a:r>
              <a:rPr lang="en-US" b="1" dirty="0"/>
              <a:t>demographic information</a:t>
            </a:r>
            <a:r>
              <a:rPr lang="en-US" dirty="0"/>
              <a:t> for each student, such as:</a:t>
            </a:r>
          </a:p>
          <a:p>
            <a:pPr marL="742950" lvl="1" indent="-285750">
              <a:buFont typeface="+mj-lt"/>
              <a:buAutoNum type="arabicPeriod"/>
            </a:pPr>
            <a:r>
              <a:rPr lang="en-US" b="1" dirty="0"/>
              <a:t>Name</a:t>
            </a:r>
            <a:endParaRPr lang="en-US" dirty="0"/>
          </a:p>
          <a:p>
            <a:pPr marL="742950" lvl="1" indent="-285750">
              <a:buFont typeface="+mj-lt"/>
              <a:buAutoNum type="arabicPeriod"/>
            </a:pPr>
            <a:r>
              <a:rPr lang="en-US" b="1" dirty="0" err="1"/>
              <a:t>PASecureID</a:t>
            </a:r>
            <a:endParaRPr lang="en-US" dirty="0"/>
          </a:p>
          <a:p>
            <a:pPr marL="742950" lvl="1" indent="-285750">
              <a:buFont typeface="+mj-lt"/>
              <a:buAutoNum type="arabicPeriod"/>
            </a:pPr>
            <a:r>
              <a:rPr lang="en-US" b="1" dirty="0"/>
              <a:t>CIP Code</a:t>
            </a:r>
            <a:r>
              <a:rPr lang="en-US" dirty="0"/>
              <a:t> (Program Code)</a:t>
            </a:r>
          </a:p>
          <a:p>
            <a:pPr marL="742950" lvl="1" indent="-285750">
              <a:buFont typeface="+mj-lt"/>
              <a:buAutoNum type="arabicPeriod"/>
            </a:pPr>
            <a:r>
              <a:rPr lang="en-US" b="1" dirty="0"/>
              <a:t>Address</a:t>
            </a:r>
            <a:endParaRPr lang="en-US" dirty="0"/>
          </a:p>
          <a:p>
            <a:pPr marL="742950" lvl="1" indent="-285750">
              <a:buFont typeface="+mj-lt"/>
              <a:buAutoNum type="arabicPeriod"/>
            </a:pPr>
            <a:r>
              <a:rPr lang="en-US" dirty="0"/>
              <a:t>And other relevant details to help you identify and contact the students.</a:t>
            </a:r>
          </a:p>
          <a:p>
            <a:pPr marL="742950" lvl="1" indent="-285750">
              <a:buFont typeface="+mj-lt"/>
              <a:buAutoNum type="arabicPeriod"/>
            </a:pPr>
            <a:endParaRPr lang="en-US" dirty="0"/>
          </a:p>
          <a:p>
            <a:r>
              <a:rPr lang="en-US" dirty="0"/>
              <a:t>This report gives you the necessary information to manage the follow-up survey process efficiently.</a:t>
            </a:r>
          </a:p>
        </p:txBody>
      </p:sp>
      <p:sp>
        <p:nvSpPr>
          <p:cNvPr id="4" name="Slide Number Placeholder 3">
            <a:extLst>
              <a:ext uri="{FF2B5EF4-FFF2-40B4-BE49-F238E27FC236}">
                <a16:creationId xmlns:a16="http://schemas.microsoft.com/office/drawing/2014/main" id="{41025033-6A65-619B-A895-1510B6E8F576}"/>
              </a:ext>
            </a:extLst>
          </p:cNvPr>
          <p:cNvSpPr>
            <a:spLocks noGrp="1"/>
          </p:cNvSpPr>
          <p:nvPr>
            <p:ph type="sldNum" sz="quarter" idx="5"/>
          </p:nvPr>
        </p:nvSpPr>
        <p:spPr/>
        <p:txBody>
          <a:bodyPr/>
          <a:lstStyle/>
          <a:p>
            <a:fld id="{5B012C48-CBE3-4456-858D-2A38C9D9ED43}" type="slidenum">
              <a:rPr lang="en-US" smtClean="0"/>
              <a:t>15</a:t>
            </a:fld>
            <a:endParaRPr lang="en-US"/>
          </a:p>
        </p:txBody>
      </p:sp>
    </p:spTree>
    <p:extLst>
      <p:ext uri="{BB962C8B-B14F-4D97-AF65-F5344CB8AC3E}">
        <p14:creationId xmlns:p14="http://schemas.microsoft.com/office/powerpoint/2010/main" val="193958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440E-AE47-AD4D-D486-E7058BD9B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5CECE-7B99-CBC8-CE9A-A835D73E7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BBF09-C02C-8796-EB62-62F47DD2C40A}"/>
              </a:ext>
            </a:extLst>
          </p:cNvPr>
          <p:cNvSpPr>
            <a:spLocks noGrp="1"/>
          </p:cNvSpPr>
          <p:nvPr>
            <p:ph type="body" idx="1"/>
          </p:nvPr>
        </p:nvSpPr>
        <p:spPr/>
        <p:txBody>
          <a:bodyPr/>
          <a:lstStyle/>
          <a:p>
            <a:r>
              <a:rPr lang="en-US" dirty="0"/>
              <a:t>Here is an </a:t>
            </a:r>
            <a:r>
              <a:rPr lang="en-US" b="1" dirty="0"/>
              <a:t>example of the report</a:t>
            </a:r>
            <a:r>
              <a:rPr lang="en-US" dirty="0"/>
              <a:t> you’ll be working with.</a:t>
            </a:r>
          </a:p>
          <a:p>
            <a:endParaRPr lang="en-US" dirty="0"/>
          </a:p>
          <a:p>
            <a:r>
              <a:rPr lang="en-US" dirty="0"/>
              <a:t>This screenshot shows you what the report will look like when you pull it from </a:t>
            </a:r>
            <a:r>
              <a:rPr lang="en-US" b="1" dirty="0"/>
              <a:t>PIMSReports_V2</a:t>
            </a:r>
            <a:r>
              <a:rPr lang="en-US" dirty="0"/>
              <a:t>. As you can see, it provides a comprehensive view of the data you’ll be using for the follow-up survey process.</a:t>
            </a:r>
          </a:p>
          <a:p>
            <a:endParaRPr lang="en-US" dirty="0"/>
          </a:p>
          <a:p>
            <a:r>
              <a:rPr lang="en-US" b="1" dirty="0"/>
              <a:t>Some of the more important columns:</a:t>
            </a:r>
          </a:p>
          <a:p>
            <a:r>
              <a:rPr lang="en-US" b="1" dirty="0"/>
              <a:t>First column is </a:t>
            </a:r>
            <a:r>
              <a:rPr lang="en-US" b="1" dirty="0" err="1"/>
              <a:t>PASecureIDs</a:t>
            </a:r>
            <a:endParaRPr lang="en-US" b="1" dirty="0"/>
          </a:p>
          <a:p>
            <a:r>
              <a:rPr lang="en-US" b="1" dirty="0"/>
              <a:t>Right in the middle are Last and First Name of Student</a:t>
            </a:r>
          </a:p>
          <a:p>
            <a:r>
              <a:rPr lang="en-US" b="1" dirty="0"/>
              <a:t>And the 4 parts of the student mailing address</a:t>
            </a:r>
          </a:p>
          <a:p>
            <a:r>
              <a:rPr lang="en-US" b="1" dirty="0"/>
              <a:t>Over on the right side are CIP Code and Title</a:t>
            </a:r>
          </a:p>
          <a:p>
            <a:r>
              <a:rPr lang="en-US" b="1" dirty="0"/>
              <a:t>Security code, which is the unique survey-specific code that the student will need to log in</a:t>
            </a:r>
          </a:p>
          <a:p>
            <a:r>
              <a:rPr lang="en-US" b="1" dirty="0"/>
              <a:t>And then the last column is Survey Submitted, Yes/No</a:t>
            </a:r>
          </a:p>
          <a:p>
            <a:endParaRPr lang="en-US" b="1" dirty="0"/>
          </a:p>
          <a:p>
            <a:endParaRPr lang="en-US" dirty="0"/>
          </a:p>
          <a:p>
            <a:endParaRPr lang="en-US" dirty="0"/>
          </a:p>
        </p:txBody>
      </p:sp>
      <p:sp>
        <p:nvSpPr>
          <p:cNvPr id="4" name="Slide Number Placeholder 3">
            <a:extLst>
              <a:ext uri="{FF2B5EF4-FFF2-40B4-BE49-F238E27FC236}">
                <a16:creationId xmlns:a16="http://schemas.microsoft.com/office/drawing/2014/main" id="{10779B2A-68BC-25CD-4CF7-DEB420AC322C}"/>
              </a:ext>
            </a:extLst>
          </p:cNvPr>
          <p:cNvSpPr>
            <a:spLocks noGrp="1"/>
          </p:cNvSpPr>
          <p:nvPr>
            <p:ph type="sldNum" sz="quarter" idx="5"/>
          </p:nvPr>
        </p:nvSpPr>
        <p:spPr/>
        <p:txBody>
          <a:bodyPr/>
          <a:lstStyle/>
          <a:p>
            <a:fld id="{5B012C48-CBE3-4456-858D-2A38C9D9ED43}" type="slidenum">
              <a:rPr lang="en-US" smtClean="0"/>
              <a:t>16</a:t>
            </a:fld>
            <a:endParaRPr lang="en-US"/>
          </a:p>
        </p:txBody>
      </p:sp>
    </p:spTree>
    <p:extLst>
      <p:ext uri="{BB962C8B-B14F-4D97-AF65-F5344CB8AC3E}">
        <p14:creationId xmlns:p14="http://schemas.microsoft.com/office/powerpoint/2010/main" val="1942228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AA4EF-4491-2B31-D7DB-88638CEF7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DBC4A-9A13-15B9-04EB-58E489052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0E0FB-E2CC-7800-B6CA-7D001B596A86}"/>
              </a:ext>
            </a:extLst>
          </p:cNvPr>
          <p:cNvSpPr>
            <a:spLocks noGrp="1"/>
          </p:cNvSpPr>
          <p:nvPr>
            <p:ph type="body" idx="1"/>
          </p:nvPr>
        </p:nvSpPr>
        <p:spPr/>
        <p:txBody>
          <a:bodyPr/>
          <a:lstStyle/>
          <a:p>
            <a:r>
              <a:rPr lang="en-US" dirty="0"/>
              <a:t>Now let’s take a closer look at those items:</a:t>
            </a:r>
          </a:p>
          <a:p>
            <a:endParaRPr lang="en-US" dirty="0"/>
          </a:p>
          <a:p>
            <a:pPr>
              <a:buFont typeface="+mj-lt"/>
              <a:buAutoNum type="arabicPeriod"/>
            </a:pPr>
            <a:r>
              <a:rPr lang="en-US" b="1" dirty="0"/>
              <a:t>Security Code</a:t>
            </a:r>
            <a:r>
              <a:rPr lang="en-US" dirty="0"/>
              <a:t>:</a:t>
            </a:r>
            <a:br>
              <a:rPr lang="en-US" dirty="0"/>
            </a:br>
            <a:r>
              <a:rPr lang="en-US" dirty="0"/>
              <a:t>This is a </a:t>
            </a:r>
            <a:r>
              <a:rPr lang="en-US" b="1" dirty="0"/>
              <a:t>survey-specific code</a:t>
            </a:r>
            <a:r>
              <a:rPr lang="en-US" dirty="0"/>
              <a:t> that’s assigned to each student. It’s really important to note that </a:t>
            </a:r>
            <a:r>
              <a:rPr lang="en-US" b="1" dirty="0"/>
              <a:t>this is not the student’s </a:t>
            </a:r>
            <a:r>
              <a:rPr lang="en-US" b="1" dirty="0" err="1"/>
              <a:t>PASecureID</a:t>
            </a:r>
            <a:r>
              <a:rPr lang="en-US" dirty="0"/>
              <a:t>. This unique code is just for the follow-up survey process and helps us identify the student in relation to the survey itself. It’s an essential part of keeping track of who has been surveyed and who still needs to be contacted.</a:t>
            </a:r>
          </a:p>
          <a:p>
            <a:pPr>
              <a:buFont typeface="+mj-lt"/>
              <a:buAutoNum type="arabicPeriod"/>
            </a:pPr>
            <a:endParaRPr lang="en-US" dirty="0"/>
          </a:p>
          <a:p>
            <a:pPr>
              <a:buFont typeface="+mj-lt"/>
              <a:buAutoNum type="arabicPeriod"/>
            </a:pPr>
            <a:r>
              <a:rPr lang="en-US" b="1" dirty="0"/>
              <a:t>Survey Submitted</a:t>
            </a:r>
            <a:r>
              <a:rPr lang="en-US" dirty="0"/>
              <a:t>:</a:t>
            </a:r>
            <a:br>
              <a:rPr lang="en-US" dirty="0"/>
            </a:br>
            <a:r>
              <a:rPr lang="en-US" dirty="0"/>
              <a:t>In this column, you’ll see whether the student has already submitted their survey. It will show either a </a:t>
            </a:r>
            <a:r>
              <a:rPr lang="en-US" b="1" dirty="0"/>
              <a:t>Yes</a:t>
            </a:r>
            <a:r>
              <a:rPr lang="en-US" dirty="0"/>
              <a:t> or </a:t>
            </a:r>
            <a:r>
              <a:rPr lang="en-US" b="1" dirty="0"/>
              <a:t>No</a:t>
            </a:r>
            <a:r>
              <a:rPr lang="en-US" dirty="0"/>
              <a:t>, so you can filter on either complete or incomplete surveys. This helps you to prioritize your outreach efforts and focus only on students who have yet to respond.</a:t>
            </a:r>
          </a:p>
          <a:p>
            <a:pPr>
              <a:buFont typeface="+mj-lt"/>
              <a:buAutoNum type="arabicPeriod"/>
            </a:pPr>
            <a:endParaRPr lang="en-US" dirty="0"/>
          </a:p>
          <a:p>
            <a:pPr>
              <a:buFont typeface="+mj-lt"/>
              <a:buAutoNum type="arabicPeriod"/>
            </a:pPr>
            <a:r>
              <a:rPr lang="en-US" b="1" dirty="0"/>
              <a:t>Student Demographic Data</a:t>
            </a:r>
            <a:r>
              <a:rPr lang="en-US" dirty="0"/>
              <a:t>:</a:t>
            </a:r>
            <a:br>
              <a:rPr lang="en-US" dirty="0"/>
            </a:br>
            <a:r>
              <a:rPr lang="en-US" dirty="0"/>
              <a:t>Along with the survey-specific details, this report also includes important </a:t>
            </a:r>
            <a:r>
              <a:rPr lang="en-US" b="1" dirty="0"/>
              <a:t>demographic information</a:t>
            </a:r>
            <a:r>
              <a:rPr lang="en-US" dirty="0"/>
              <a:t> to help you contact and verify the students for follow-up. </a:t>
            </a:r>
          </a:p>
          <a:p>
            <a:pPr lvl="1">
              <a:buFont typeface="+mj-lt"/>
              <a:buAutoNum type="arabicPeriod"/>
            </a:pPr>
            <a:r>
              <a:rPr lang="en-US" b="1" dirty="0"/>
              <a:t>    Name</a:t>
            </a:r>
            <a:r>
              <a:rPr lang="en-US" dirty="0"/>
              <a:t>: So you can </a:t>
            </a:r>
            <a:r>
              <a:rPr lang="en-US" b="1" dirty="0"/>
              <a:t>properly address</a:t>
            </a:r>
            <a:r>
              <a:rPr lang="en-US" dirty="0"/>
              <a:t> the student and ensure personal outreach.</a:t>
            </a:r>
          </a:p>
          <a:p>
            <a:pPr marL="742950" lvl="1" indent="-285750">
              <a:buFont typeface="+mj-lt"/>
              <a:buAutoNum type="arabicPeriod"/>
            </a:pPr>
            <a:r>
              <a:rPr lang="en-US" b="1" dirty="0" err="1"/>
              <a:t>PASecureID</a:t>
            </a:r>
            <a:r>
              <a:rPr lang="en-US" dirty="0"/>
              <a:t>: This is included for </a:t>
            </a:r>
            <a:r>
              <a:rPr lang="en-US" b="1" dirty="0"/>
              <a:t>identification purposes</a:t>
            </a:r>
            <a:r>
              <a:rPr lang="en-US" dirty="0"/>
              <a:t>, helping ensure that you’re contacting the right person.</a:t>
            </a:r>
          </a:p>
          <a:p>
            <a:pPr marL="742950" lvl="1" indent="-285750">
              <a:buFont typeface="+mj-lt"/>
              <a:buAutoNum type="arabicPeriod"/>
            </a:pPr>
            <a:r>
              <a:rPr lang="en-US" b="1" dirty="0"/>
              <a:t>CIP Code</a:t>
            </a:r>
            <a:r>
              <a:rPr lang="en-US" dirty="0"/>
              <a:t>: Tells you which program the student completed, giving context to their experience.</a:t>
            </a:r>
          </a:p>
          <a:p>
            <a:pPr marL="742950" lvl="1" indent="-285750">
              <a:buFont typeface="+mj-lt"/>
              <a:buAutoNum type="arabicPeriod"/>
            </a:pPr>
            <a:r>
              <a:rPr lang="en-US" b="1" dirty="0"/>
              <a:t>Address</a:t>
            </a:r>
            <a:r>
              <a:rPr lang="en-US" dirty="0"/>
              <a:t>: If you’re using </a:t>
            </a:r>
            <a:r>
              <a:rPr lang="en-US" b="1" dirty="0"/>
              <a:t>direct mail</a:t>
            </a:r>
            <a:r>
              <a:rPr lang="en-US" dirty="0"/>
              <a:t> as one of your contact methods, this field will provide the student’s address.</a:t>
            </a:r>
          </a:p>
          <a:p>
            <a:pPr marL="742950" lvl="1" indent="-285750">
              <a:buFont typeface="+mj-lt"/>
              <a:buAutoNum type="arabicPeriod"/>
            </a:pPr>
            <a:endParaRPr lang="en-US" dirty="0"/>
          </a:p>
          <a:p>
            <a:r>
              <a:rPr lang="en-US" dirty="0"/>
              <a:t>This report helps you to effectively manage the follow-up survey process and make sure you’re reaching out to the correct students. With this detailed information, you can make sure no one falls through the cracks.</a:t>
            </a:r>
          </a:p>
        </p:txBody>
      </p:sp>
      <p:sp>
        <p:nvSpPr>
          <p:cNvPr id="4" name="Slide Number Placeholder 3">
            <a:extLst>
              <a:ext uri="{FF2B5EF4-FFF2-40B4-BE49-F238E27FC236}">
                <a16:creationId xmlns:a16="http://schemas.microsoft.com/office/drawing/2014/main" id="{C527C6CE-D382-A9FC-5E5C-C4E1E32945BA}"/>
              </a:ext>
            </a:extLst>
          </p:cNvPr>
          <p:cNvSpPr>
            <a:spLocks noGrp="1"/>
          </p:cNvSpPr>
          <p:nvPr>
            <p:ph type="sldNum" sz="quarter" idx="5"/>
          </p:nvPr>
        </p:nvSpPr>
        <p:spPr/>
        <p:txBody>
          <a:bodyPr/>
          <a:lstStyle/>
          <a:p>
            <a:fld id="{5B012C48-CBE3-4456-858D-2A38C9D9ED43}" type="slidenum">
              <a:rPr lang="en-US" smtClean="0"/>
              <a:t>17</a:t>
            </a:fld>
            <a:endParaRPr lang="en-US"/>
          </a:p>
        </p:txBody>
      </p:sp>
    </p:spTree>
    <p:extLst>
      <p:ext uri="{BB962C8B-B14F-4D97-AF65-F5344CB8AC3E}">
        <p14:creationId xmlns:p14="http://schemas.microsoft.com/office/powerpoint/2010/main" val="3407671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C49D1-C9B2-5546-134F-5E7D23178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79795-FE7E-A9EF-8755-60515D6B6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81A62-A736-7C01-1BCB-2D4A09A5B6F1}"/>
              </a:ext>
            </a:extLst>
          </p:cNvPr>
          <p:cNvSpPr>
            <a:spLocks noGrp="1"/>
          </p:cNvSpPr>
          <p:nvPr>
            <p:ph type="body" idx="1"/>
          </p:nvPr>
        </p:nvSpPr>
        <p:spPr/>
        <p:txBody>
          <a:bodyPr/>
          <a:lstStyle/>
          <a:p>
            <a:r>
              <a:rPr lang="en-US" dirty="0"/>
              <a:t>Now that we’ve covered the information you’ll find in the report, let’s move on to the next step in the survey process.</a:t>
            </a:r>
          </a:p>
          <a:p>
            <a:endParaRPr lang="en-US" dirty="0"/>
          </a:p>
          <a:p>
            <a:r>
              <a:rPr lang="en-US" dirty="0"/>
              <a:t>Once a student has their </a:t>
            </a:r>
            <a:r>
              <a:rPr lang="en-US" b="1" dirty="0"/>
              <a:t>personalized security code</a:t>
            </a:r>
            <a:r>
              <a:rPr lang="en-US" dirty="0"/>
              <a:t>, they can head over to the </a:t>
            </a:r>
            <a:r>
              <a:rPr lang="en-US" b="1" dirty="0"/>
              <a:t>survey site</a:t>
            </a:r>
            <a:r>
              <a:rPr lang="en-US" dirty="0"/>
              <a:t> to submit their responses.</a:t>
            </a:r>
          </a:p>
          <a:p>
            <a:endParaRPr lang="en-US" dirty="0"/>
          </a:p>
          <a:p>
            <a:r>
              <a:rPr lang="en-US" b="1" dirty="0"/>
              <a:t>Make sure to include the website link in your communications!</a:t>
            </a:r>
            <a:r>
              <a:rPr lang="en-US" dirty="0"/>
              <a:t> It’s important that students have easy access to the survey, and providing the link will help them get there quickly. The website to use is listed here. It is:</a:t>
            </a:r>
          </a:p>
          <a:p>
            <a:r>
              <a:rPr lang="en-US" dirty="0">
                <a:hlinkClick r:id="rId3"/>
              </a:rPr>
              <a:t>https://www.flp.pa.gov/</a:t>
            </a:r>
            <a:endParaRPr lang="en-US" dirty="0"/>
          </a:p>
          <a:p>
            <a:endParaRPr lang="en-US" dirty="0"/>
          </a:p>
          <a:p>
            <a:r>
              <a:rPr lang="en-US" dirty="0"/>
              <a:t>This link takes them directly to the page where they can enter their security code and complete the survey. Sharing this link clearly in all of your outreach, whether it’s through email, phone calls, mail or social media messages, will make the process as seamless as possible for the students.</a:t>
            </a:r>
          </a:p>
        </p:txBody>
      </p:sp>
      <p:sp>
        <p:nvSpPr>
          <p:cNvPr id="4" name="Slide Number Placeholder 3">
            <a:extLst>
              <a:ext uri="{FF2B5EF4-FFF2-40B4-BE49-F238E27FC236}">
                <a16:creationId xmlns:a16="http://schemas.microsoft.com/office/drawing/2014/main" id="{C62DAA9D-09EC-2B3F-11E4-0228214774F5}"/>
              </a:ext>
            </a:extLst>
          </p:cNvPr>
          <p:cNvSpPr>
            <a:spLocks noGrp="1"/>
          </p:cNvSpPr>
          <p:nvPr>
            <p:ph type="sldNum" sz="quarter" idx="5"/>
          </p:nvPr>
        </p:nvSpPr>
        <p:spPr/>
        <p:txBody>
          <a:bodyPr/>
          <a:lstStyle/>
          <a:p>
            <a:fld id="{5B012C48-CBE3-4456-858D-2A38C9D9ED43}" type="slidenum">
              <a:rPr lang="en-US" smtClean="0"/>
              <a:t>18</a:t>
            </a:fld>
            <a:endParaRPr lang="en-US"/>
          </a:p>
        </p:txBody>
      </p:sp>
    </p:spTree>
    <p:extLst>
      <p:ext uri="{BB962C8B-B14F-4D97-AF65-F5344CB8AC3E}">
        <p14:creationId xmlns:p14="http://schemas.microsoft.com/office/powerpoint/2010/main" val="3054140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2BEDD-CE16-12A0-798D-B2620EB54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EA57B-F5BD-C347-4E2E-049E26E2D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5E768-F47C-BC5A-51C9-2967A7BA37AD}"/>
              </a:ext>
            </a:extLst>
          </p:cNvPr>
          <p:cNvSpPr>
            <a:spLocks noGrp="1"/>
          </p:cNvSpPr>
          <p:nvPr>
            <p:ph type="body" idx="1"/>
          </p:nvPr>
        </p:nvSpPr>
        <p:spPr/>
        <p:txBody>
          <a:bodyPr/>
          <a:lstStyle/>
          <a:p>
            <a:r>
              <a:rPr lang="en-US" dirty="0"/>
              <a:t>This is a screenshot of </a:t>
            </a:r>
            <a:r>
              <a:rPr lang="en-US" b="1" dirty="0"/>
              <a:t>FLP survey site</a:t>
            </a:r>
            <a:r>
              <a:rPr lang="en-US" dirty="0"/>
              <a:t> where students will be submitting their responses.</a:t>
            </a:r>
          </a:p>
          <a:p>
            <a:endParaRPr lang="en-US" dirty="0"/>
          </a:p>
          <a:p>
            <a:r>
              <a:rPr lang="en-US" b="1" dirty="0"/>
              <a:t>How do they Log In:</a:t>
            </a:r>
            <a:r>
              <a:rPr lang="en-US" dirty="0"/>
              <a:t> To log into the survey, students will need to enter a few key pieces of information:</a:t>
            </a:r>
          </a:p>
          <a:p>
            <a:pPr>
              <a:buFont typeface="+mj-lt"/>
              <a:buAutoNum type="arabicPeriod"/>
            </a:pPr>
            <a:r>
              <a:rPr lang="en-US" b="1" dirty="0"/>
              <a:t>Personalized Security Code</a:t>
            </a:r>
            <a:r>
              <a:rPr lang="en-US" dirty="0"/>
              <a:t>: This is the survey-specific code we discussed earlier. It's essential for identifying the student and linking them to their survey.</a:t>
            </a:r>
          </a:p>
          <a:p>
            <a:pPr>
              <a:buFont typeface="+mj-lt"/>
              <a:buAutoNum type="arabicPeriod"/>
            </a:pPr>
            <a:r>
              <a:rPr lang="en-US" b="1" dirty="0"/>
              <a:t>First Name and Last Name</a:t>
            </a:r>
            <a:r>
              <a:rPr lang="en-US" dirty="0"/>
              <a:t>: They must enter their name </a:t>
            </a:r>
            <a:r>
              <a:rPr lang="en-US" b="1" dirty="0"/>
              <a:t>exactly as it appears in the Students To Survey report</a:t>
            </a:r>
            <a:r>
              <a:rPr lang="en-US" dirty="0"/>
              <a:t> downloaded from PIMS, that I talked about earlier. This includes paying attention to </a:t>
            </a:r>
            <a:r>
              <a:rPr lang="en-US" b="1" dirty="0"/>
              <a:t>capitalization</a:t>
            </a:r>
            <a:r>
              <a:rPr lang="en-US" dirty="0"/>
              <a:t>! For example, if their name is listed in all capital letters in this report, they need to type it in all caps on the survey site as well.</a:t>
            </a:r>
          </a:p>
          <a:p>
            <a:pPr>
              <a:buFont typeface="+mj-lt"/>
              <a:buNone/>
            </a:pPr>
            <a:endParaRPr lang="en-US" dirty="0"/>
          </a:p>
          <a:p>
            <a:r>
              <a:rPr lang="en-US" b="1" dirty="0"/>
              <a:t>Important Reminder for Outreach:</a:t>
            </a:r>
            <a:r>
              <a:rPr lang="en-US" dirty="0"/>
              <a:t> As you reach out to students, be sure to emphasize these points:</a:t>
            </a:r>
          </a:p>
          <a:p>
            <a:pPr>
              <a:buFont typeface="Arial" panose="020B0604020202020204" pitchFamily="34" charset="0"/>
              <a:buChar char="•"/>
            </a:pPr>
            <a:r>
              <a:rPr lang="en-US" b="1" dirty="0"/>
              <a:t>Exact Name Entry</a:t>
            </a:r>
            <a:r>
              <a:rPr lang="en-US" dirty="0"/>
              <a:t>: Remind students that they must enter their name exactly as it appears in PIMS, including the capitalization. If their name is in all caps in PIMS, they should enter it in all caps on the survey site.</a:t>
            </a:r>
          </a:p>
          <a:p>
            <a:pPr>
              <a:buFont typeface="Arial" panose="020B0604020202020204" pitchFamily="34" charset="0"/>
              <a:buChar char="•"/>
            </a:pPr>
            <a:r>
              <a:rPr lang="en-US" b="1" dirty="0"/>
              <a:t>Security Code</a:t>
            </a:r>
            <a:r>
              <a:rPr lang="en-US" dirty="0"/>
              <a:t>: It's also very important to stress that students need to use the </a:t>
            </a:r>
            <a:r>
              <a:rPr lang="en-US" b="1" dirty="0"/>
              <a:t>security code</a:t>
            </a:r>
            <a:r>
              <a:rPr lang="en-US" dirty="0"/>
              <a:t> provided to them and not their </a:t>
            </a:r>
            <a:r>
              <a:rPr lang="en-US" b="1" dirty="0" err="1"/>
              <a:t>PASecureID</a:t>
            </a:r>
            <a:r>
              <a:rPr lang="en-US" dirty="0"/>
              <a:t>. The security code is specific to the survey, and the </a:t>
            </a:r>
            <a:r>
              <a:rPr lang="en-US" dirty="0" err="1"/>
              <a:t>PASecureID</a:t>
            </a:r>
            <a:r>
              <a:rPr lang="en-US" dirty="0"/>
              <a:t> will not work for logging in.</a:t>
            </a:r>
          </a:p>
          <a:p>
            <a:pPr>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AFAE3F69-CDA7-D98D-072E-5E6E23FDFBCA}"/>
              </a:ext>
            </a:extLst>
          </p:cNvPr>
          <p:cNvSpPr>
            <a:spLocks noGrp="1"/>
          </p:cNvSpPr>
          <p:nvPr>
            <p:ph type="sldNum" sz="quarter" idx="5"/>
          </p:nvPr>
        </p:nvSpPr>
        <p:spPr/>
        <p:txBody>
          <a:bodyPr/>
          <a:lstStyle/>
          <a:p>
            <a:fld id="{5B012C48-CBE3-4456-858D-2A38C9D9ED43}" type="slidenum">
              <a:rPr lang="en-US" smtClean="0"/>
              <a:t>19</a:t>
            </a:fld>
            <a:endParaRPr lang="en-US"/>
          </a:p>
        </p:txBody>
      </p:sp>
    </p:spTree>
    <p:extLst>
      <p:ext uri="{BB962C8B-B14F-4D97-AF65-F5344CB8AC3E}">
        <p14:creationId xmlns:p14="http://schemas.microsoft.com/office/powerpoint/2010/main" val="87124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to talk about </a:t>
            </a:r>
            <a:r>
              <a:rPr lang="en-US" b="1" dirty="0"/>
              <a:t>why the follow-up survey is needed. W</a:t>
            </a:r>
            <a:r>
              <a:rPr lang="en-US" dirty="0"/>
              <a:t>hat it its importance? There are a few key reasons why it’s crucial:</a:t>
            </a:r>
          </a:p>
          <a:p>
            <a:endParaRPr lang="en-US" dirty="0"/>
          </a:p>
          <a:p>
            <a:pPr>
              <a:buFont typeface="+mj-lt"/>
              <a:buAutoNum type="arabicPeriod"/>
            </a:pPr>
            <a:r>
              <a:rPr lang="en-US" b="1" dirty="0"/>
              <a:t>Meeting Perkins V Federal Accountability Requirements</a:t>
            </a:r>
            <a:br>
              <a:rPr lang="en-US" dirty="0"/>
            </a:br>
            <a:r>
              <a:rPr lang="en-US" dirty="0"/>
              <a:t>First and foremost, the follow-up survey helps us meet the </a:t>
            </a:r>
            <a:r>
              <a:rPr lang="en-US" b="1" dirty="0"/>
              <a:t>Perkins V requirements</a:t>
            </a:r>
            <a:r>
              <a:rPr lang="en-US" dirty="0"/>
              <a:t>. Perkins mandates that career and technical education programs be evaluated regularly to ensure we’re meeting federal guidelines.</a:t>
            </a:r>
          </a:p>
          <a:p>
            <a:pPr>
              <a:buFont typeface="+mj-lt"/>
              <a:buAutoNum type="arabicPeriod"/>
            </a:pPr>
            <a:endParaRPr lang="en-US" b="1" dirty="0"/>
          </a:p>
          <a:p>
            <a:pPr>
              <a:buFont typeface="+mj-lt"/>
              <a:buAutoNum type="arabicPeriod"/>
            </a:pPr>
            <a:r>
              <a:rPr lang="en-US" b="1" dirty="0"/>
              <a:t>Evaluating Program Performance</a:t>
            </a:r>
            <a:br>
              <a:rPr lang="en-US" dirty="0"/>
            </a:br>
            <a:r>
              <a:rPr lang="en-US" dirty="0"/>
              <a:t>The survey plays a key role in assessing how well our programs are performing. It allows us to see if we’re hitting goals and objectives, and most importantly, it helps us identify areas where improvements can be made. It gives us the ability to track </a:t>
            </a:r>
            <a:r>
              <a:rPr lang="en-US" b="1" dirty="0"/>
              <a:t>how students are doing post-education</a:t>
            </a:r>
            <a:r>
              <a:rPr lang="en-US" dirty="0"/>
              <a:t>, which is a critical piece in evaluating the success of CTE programs.</a:t>
            </a:r>
          </a:p>
          <a:p>
            <a:pPr>
              <a:buFont typeface="+mj-lt"/>
              <a:buAutoNum type="arabicPeriod"/>
            </a:pPr>
            <a:endParaRPr lang="en-US" b="1" dirty="0"/>
          </a:p>
          <a:p>
            <a:pPr>
              <a:buFont typeface="+mj-lt"/>
              <a:buAutoNum type="arabicPeriod"/>
            </a:pPr>
            <a:r>
              <a:rPr lang="en-US" b="1" dirty="0"/>
              <a:t>Enhancing Available Data for Schools and PDE</a:t>
            </a:r>
            <a:br>
              <a:rPr lang="en-US" dirty="0"/>
            </a:br>
            <a:r>
              <a:rPr lang="en-US" dirty="0"/>
              <a:t>Finally, the survey helps collect valuable data that can be used to make more informed decisions. This data supports both local schools and </a:t>
            </a:r>
            <a:r>
              <a:rPr lang="en-US" b="1" dirty="0"/>
              <a:t>PDE</a:t>
            </a:r>
            <a:r>
              <a:rPr lang="en-US" dirty="0"/>
              <a:t>, enhancing educational outcomes across the state. </a:t>
            </a:r>
          </a:p>
        </p:txBody>
      </p:sp>
      <p:sp>
        <p:nvSpPr>
          <p:cNvPr id="4" name="Slide Number Placeholder 3"/>
          <p:cNvSpPr>
            <a:spLocks noGrp="1"/>
          </p:cNvSpPr>
          <p:nvPr>
            <p:ph type="sldNum" sz="quarter" idx="5"/>
          </p:nvPr>
        </p:nvSpPr>
        <p:spPr/>
        <p:txBody>
          <a:bodyPr/>
          <a:lstStyle/>
          <a:p>
            <a:fld id="{5B012C48-CBE3-4456-858D-2A38C9D9ED43}" type="slidenum">
              <a:rPr lang="en-US" smtClean="0"/>
              <a:t>2</a:t>
            </a:fld>
            <a:endParaRPr lang="en-US"/>
          </a:p>
        </p:txBody>
      </p:sp>
    </p:spTree>
    <p:extLst>
      <p:ext uri="{BB962C8B-B14F-4D97-AF65-F5344CB8AC3E}">
        <p14:creationId xmlns:p14="http://schemas.microsoft.com/office/powerpoint/2010/main" val="1999077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6C3E1-93AC-BF0A-3EE9-3841D8C79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2202B-4C0B-8AE7-2514-E02155F63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152BC-A4FF-2025-7249-86E81F4C5A06}"/>
              </a:ext>
            </a:extLst>
          </p:cNvPr>
          <p:cNvSpPr>
            <a:spLocks noGrp="1"/>
          </p:cNvSpPr>
          <p:nvPr>
            <p:ph type="body" idx="1"/>
          </p:nvPr>
        </p:nvSpPr>
        <p:spPr/>
        <p:txBody>
          <a:bodyPr/>
          <a:lstStyle/>
          <a:p>
            <a:r>
              <a:rPr lang="en-US" dirty="0"/>
              <a:t>Now, let’s dive into some </a:t>
            </a:r>
            <a:r>
              <a:rPr lang="en-US" b="1" dirty="0"/>
              <a:t>outreach strategies</a:t>
            </a:r>
            <a:r>
              <a:rPr lang="en-US" dirty="0"/>
              <a:t> to help maximize your survey response rates.</a:t>
            </a:r>
          </a:p>
          <a:p>
            <a:endParaRPr lang="en-US" dirty="0"/>
          </a:p>
          <a:p>
            <a:r>
              <a:rPr lang="en-US" b="1" dirty="0"/>
              <a:t>Use More Than One Contact Method:</a:t>
            </a:r>
            <a:r>
              <a:rPr lang="en-US" dirty="0"/>
              <a:t> It’s very important to not rely on just one contact method. We know that students engage with different types of communication in different ways. Some students might prefer social media, while others may check their email more regularly or even answer the phone.</a:t>
            </a:r>
          </a:p>
          <a:p>
            <a:endParaRPr lang="en-US" dirty="0"/>
          </a:p>
          <a:p>
            <a:r>
              <a:rPr lang="en-US" b="1" dirty="0"/>
              <a:t>Not Every Student Uses…:</a:t>
            </a:r>
            <a:r>
              <a:rPr lang="en-US" dirty="0"/>
              <a:t> Some students might not use social media at all, and some may not respond to emails or phone calls. If you're only using one contact method, you’re missing out on reaching certain students who might not engage with that channel.</a:t>
            </a:r>
          </a:p>
          <a:p>
            <a:endParaRPr lang="en-US" dirty="0"/>
          </a:p>
          <a:p>
            <a:r>
              <a:rPr lang="en-US" b="1" dirty="0"/>
              <a:t>The Wider the Net, the More Fish You’ll Catch:</a:t>
            </a:r>
            <a:r>
              <a:rPr lang="en-US" dirty="0"/>
              <a:t> By using multiple methods to reach out, you’re casting a wider net. The more options you provide for students to respond to the survey, the more likely you’ll catch their attention and get a response. Whether it's a call, email, social media message, or even traditional mail, the more contact methods you use, the better your chances of success in gathering valuable data!</a:t>
            </a:r>
          </a:p>
          <a:p>
            <a:endParaRPr lang="en-US" dirty="0"/>
          </a:p>
          <a:p>
            <a:r>
              <a:rPr lang="en-US" dirty="0"/>
              <a:t>So, remember: a little extra effort in diversifying your communication strategy can go a long way in getting your survey responses.</a:t>
            </a:r>
          </a:p>
        </p:txBody>
      </p:sp>
      <p:sp>
        <p:nvSpPr>
          <p:cNvPr id="4" name="Slide Number Placeholder 3">
            <a:extLst>
              <a:ext uri="{FF2B5EF4-FFF2-40B4-BE49-F238E27FC236}">
                <a16:creationId xmlns:a16="http://schemas.microsoft.com/office/drawing/2014/main" id="{AA564097-6B6C-8E56-3808-0E9734B322F4}"/>
              </a:ext>
            </a:extLst>
          </p:cNvPr>
          <p:cNvSpPr>
            <a:spLocks noGrp="1"/>
          </p:cNvSpPr>
          <p:nvPr>
            <p:ph type="sldNum" sz="quarter" idx="5"/>
          </p:nvPr>
        </p:nvSpPr>
        <p:spPr/>
        <p:txBody>
          <a:bodyPr/>
          <a:lstStyle/>
          <a:p>
            <a:fld id="{5B012C48-CBE3-4456-858D-2A38C9D9ED43}" type="slidenum">
              <a:rPr lang="en-US" smtClean="0"/>
              <a:t>20</a:t>
            </a:fld>
            <a:endParaRPr lang="en-US"/>
          </a:p>
        </p:txBody>
      </p:sp>
    </p:spTree>
    <p:extLst>
      <p:ext uri="{BB962C8B-B14F-4D97-AF65-F5344CB8AC3E}">
        <p14:creationId xmlns:p14="http://schemas.microsoft.com/office/powerpoint/2010/main" val="1191084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EEC0-A9DE-F3BF-7A10-353BF4577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ABE50-60A9-42E4-32DF-0F752A5A3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B5626-8208-8600-CE80-61A4802B34DA}"/>
              </a:ext>
            </a:extLst>
          </p:cNvPr>
          <p:cNvSpPr>
            <a:spLocks noGrp="1"/>
          </p:cNvSpPr>
          <p:nvPr>
            <p:ph type="body" idx="1"/>
          </p:nvPr>
        </p:nvSpPr>
        <p:spPr/>
        <p:txBody>
          <a:bodyPr/>
          <a:lstStyle/>
          <a:p>
            <a:r>
              <a:rPr lang="en-US" dirty="0"/>
              <a:t>Let’s talk about </a:t>
            </a:r>
            <a:r>
              <a:rPr lang="en-US" b="1" dirty="0"/>
              <a:t>updating student contact information</a:t>
            </a:r>
            <a:r>
              <a:rPr lang="en-US" dirty="0"/>
              <a:t> as part of your outreach strategy. When and how can you do this?</a:t>
            </a:r>
          </a:p>
          <a:p>
            <a:endParaRPr lang="en-US" dirty="0"/>
          </a:p>
          <a:p>
            <a:r>
              <a:rPr lang="en-US" b="1" dirty="0"/>
              <a:t>As They Graduate:</a:t>
            </a:r>
            <a:br>
              <a:rPr lang="en-US" dirty="0"/>
            </a:br>
            <a:r>
              <a:rPr lang="en-US" dirty="0"/>
              <a:t>One of the key times to update contact information is as students graduate. When students complete the program, it’s a perfect opportunity to make sure their details—such as phone number, email address, and home address—are up to date. Having accurate information will make it much easier for you to reach out to them after graduation for follow-up surveys or other communications.</a:t>
            </a:r>
          </a:p>
          <a:p>
            <a:endParaRPr lang="en-US" dirty="0"/>
          </a:p>
          <a:p>
            <a:r>
              <a:rPr lang="en-US" b="1" dirty="0"/>
              <a:t>Through Social Media or Alumni Groups:</a:t>
            </a:r>
            <a:br>
              <a:rPr lang="en-US" dirty="0"/>
            </a:br>
            <a:r>
              <a:rPr lang="en-US" dirty="0"/>
              <a:t>After graduation, it can be challenging to stay in touch with former students, but social media and alumni groups are great tools to help bridge that gap. These platforms allow you to easily keep track of former students, even after they’ve moved on from the program. You can connect with them via Facebook, LinkedIn, or other platforms where alumni might be active. By encouraging students to join alumni groups or follow your program’s social media accounts before they graduate, you’ll have a built-in way to reach them after they leave.</a:t>
            </a:r>
          </a:p>
          <a:p>
            <a:endParaRPr lang="en-US" dirty="0"/>
          </a:p>
          <a:p>
            <a:r>
              <a:rPr lang="en-US" b="1" dirty="0"/>
              <a:t>Why is it Important:</a:t>
            </a:r>
            <a:br>
              <a:rPr lang="en-US" dirty="0"/>
            </a:br>
            <a:r>
              <a:rPr lang="en-US" dirty="0"/>
              <a:t>Keeping student contact information current is essential to facilitate reaching out for follow-up surveys or other important communications. Having up-to-date contact info leads to more accurate survey responses and, in turn, more reliable data for your reports. Second, it helps you maintain engagement with your alumni, which is valuable for your program’s long-term success. </a:t>
            </a:r>
          </a:p>
          <a:p>
            <a:r>
              <a:rPr lang="en-US" dirty="0"/>
              <a:t>Ultimately, staying on top of updating student contact info makes the entire follow-up process smoother and more efficient, while also giving you a chance to keep students involved with your program even after they’ve graduated.</a:t>
            </a:r>
          </a:p>
        </p:txBody>
      </p:sp>
      <p:sp>
        <p:nvSpPr>
          <p:cNvPr id="4" name="Slide Number Placeholder 3">
            <a:extLst>
              <a:ext uri="{FF2B5EF4-FFF2-40B4-BE49-F238E27FC236}">
                <a16:creationId xmlns:a16="http://schemas.microsoft.com/office/drawing/2014/main" id="{0E21D1BC-73E3-4E6C-4BEB-258F3FD47179}"/>
              </a:ext>
            </a:extLst>
          </p:cNvPr>
          <p:cNvSpPr>
            <a:spLocks noGrp="1"/>
          </p:cNvSpPr>
          <p:nvPr>
            <p:ph type="sldNum" sz="quarter" idx="5"/>
          </p:nvPr>
        </p:nvSpPr>
        <p:spPr/>
        <p:txBody>
          <a:bodyPr/>
          <a:lstStyle/>
          <a:p>
            <a:fld id="{5B012C48-CBE3-4456-858D-2A38C9D9ED43}" type="slidenum">
              <a:rPr lang="en-US" smtClean="0"/>
              <a:t>21</a:t>
            </a:fld>
            <a:endParaRPr lang="en-US"/>
          </a:p>
        </p:txBody>
      </p:sp>
    </p:spTree>
    <p:extLst>
      <p:ext uri="{BB962C8B-B14F-4D97-AF65-F5344CB8AC3E}">
        <p14:creationId xmlns:p14="http://schemas.microsoft.com/office/powerpoint/2010/main" val="2597941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B0257-E1DC-ECB1-3F2C-EFF14D9F7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6B352-2080-AAEC-936C-225079FFAD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FE3E7-3684-BED9-5119-49B19C153CB6}"/>
              </a:ext>
            </a:extLst>
          </p:cNvPr>
          <p:cNvSpPr>
            <a:spLocks noGrp="1"/>
          </p:cNvSpPr>
          <p:nvPr>
            <p:ph type="body" idx="1"/>
          </p:nvPr>
        </p:nvSpPr>
        <p:spPr/>
        <p:txBody>
          <a:bodyPr/>
          <a:lstStyle/>
          <a:p>
            <a:r>
              <a:rPr lang="en-US" dirty="0"/>
              <a:t>Now, let’s take a look at the </a:t>
            </a:r>
            <a:r>
              <a:rPr lang="en-US" b="1" dirty="0"/>
              <a:t>Planned Timeline</a:t>
            </a:r>
            <a:r>
              <a:rPr lang="en-US" dirty="0"/>
              <a:t> for the follow-up survey. Please keep in mind that this timeline is </a:t>
            </a:r>
            <a:r>
              <a:rPr lang="en-US" b="1" dirty="0"/>
              <a:t>subject to change</a:t>
            </a:r>
            <a:r>
              <a:rPr lang="en-US" dirty="0"/>
              <a:t>, but it gives us a good sense of what to expect moving forward.</a:t>
            </a:r>
          </a:p>
          <a:p>
            <a:endParaRPr lang="en-US" dirty="0"/>
          </a:p>
          <a:p>
            <a:pPr>
              <a:buFont typeface="Arial" panose="020B0604020202020204" pitchFamily="34" charset="0"/>
              <a:buChar char="•"/>
            </a:pPr>
            <a:r>
              <a:rPr lang="en-US" b="1" dirty="0"/>
              <a:t>April 1st</a:t>
            </a:r>
            <a:r>
              <a:rPr lang="en-US" dirty="0"/>
              <a:t> – The follow-up survey officially opens.</a:t>
            </a:r>
          </a:p>
          <a:p>
            <a:pPr>
              <a:buFont typeface="Arial" panose="020B0604020202020204" pitchFamily="34" charset="0"/>
              <a:buChar char="•"/>
            </a:pPr>
            <a:r>
              <a:rPr lang="en-US" b="1" dirty="0"/>
              <a:t>By April 21st</a:t>
            </a:r>
            <a:r>
              <a:rPr lang="en-US" dirty="0"/>
              <a:t> – LEAs will complete the </a:t>
            </a:r>
            <a:r>
              <a:rPr lang="en-US" b="1" dirty="0"/>
              <a:t>first wave</a:t>
            </a:r>
            <a:r>
              <a:rPr lang="en-US" dirty="0"/>
              <a:t> of communication with students.</a:t>
            </a:r>
          </a:p>
          <a:p>
            <a:pPr>
              <a:buFont typeface="Arial" panose="020B0604020202020204" pitchFamily="34" charset="0"/>
              <a:buChar char="•"/>
            </a:pPr>
            <a:r>
              <a:rPr lang="en-US" b="1" dirty="0"/>
              <a:t>By June 2nd</a:t>
            </a:r>
            <a:r>
              <a:rPr lang="en-US" dirty="0"/>
              <a:t> – LEAs will complete the </a:t>
            </a:r>
            <a:r>
              <a:rPr lang="en-US" b="1" dirty="0"/>
              <a:t>second wave</a:t>
            </a:r>
            <a:r>
              <a:rPr lang="en-US" dirty="0"/>
              <a:t> of communication.</a:t>
            </a:r>
          </a:p>
          <a:p>
            <a:pPr>
              <a:buFont typeface="Arial" panose="020B0604020202020204" pitchFamily="34" charset="0"/>
              <a:buChar char="•"/>
            </a:pPr>
            <a:r>
              <a:rPr lang="en-US" b="1" dirty="0"/>
              <a:t>NLT July 14th</a:t>
            </a:r>
            <a:r>
              <a:rPr lang="en-US" dirty="0"/>
              <a:t> – LEAs will complete the </a:t>
            </a:r>
            <a:r>
              <a:rPr lang="en-US" b="1" dirty="0"/>
              <a:t>third wave</a:t>
            </a:r>
            <a:r>
              <a:rPr lang="en-US" dirty="0"/>
              <a:t> of communication.</a:t>
            </a:r>
          </a:p>
          <a:p>
            <a:pPr>
              <a:buFont typeface="Arial" panose="020B0604020202020204" pitchFamily="34" charset="0"/>
              <a:buChar char="•"/>
            </a:pPr>
            <a:r>
              <a:rPr lang="en-US" b="1" dirty="0"/>
              <a:t>August 31st</a:t>
            </a:r>
            <a:r>
              <a:rPr lang="en-US" dirty="0"/>
              <a:t> – The follow-up survey closes.</a:t>
            </a:r>
          </a:p>
          <a:p>
            <a:pPr>
              <a:buFont typeface="Arial" panose="020B0604020202020204" pitchFamily="34" charset="0"/>
              <a:buChar char="•"/>
            </a:pPr>
            <a:endParaRPr lang="en-US" dirty="0"/>
          </a:p>
          <a:p>
            <a:r>
              <a:rPr lang="en-US" dirty="0"/>
              <a:t>We know you’ve got a lot going on with other collections, but by giving </a:t>
            </a:r>
            <a:r>
              <a:rPr lang="en-US" b="1" dirty="0"/>
              <a:t>four months</a:t>
            </a:r>
            <a:r>
              <a:rPr lang="en-US" dirty="0"/>
              <a:t> to collect responses, we hope this timeline allows enough breathing room for everyone to stay on track without feeling overwhelmed. Plus, the outreach methods you use for this survey can be helpful for other data collection projects you might be working on at the same time.</a:t>
            </a:r>
          </a:p>
          <a:p>
            <a:endParaRPr lang="en-US" dirty="0"/>
          </a:p>
          <a:p>
            <a:r>
              <a:rPr lang="en-US" dirty="0"/>
              <a:t>With so many important dates ahead, it can be easy to lose track of things. To stay organized, we recommend creating a </a:t>
            </a:r>
            <a:r>
              <a:rPr lang="en-US" b="1" dirty="0"/>
              <a:t>checklist</a:t>
            </a:r>
            <a:r>
              <a:rPr lang="en-US" dirty="0"/>
              <a:t>. This way, you can stay on top of each milestone and ensure that you’re ready to go when it’s time to reach out to your students.</a:t>
            </a:r>
          </a:p>
        </p:txBody>
      </p:sp>
      <p:sp>
        <p:nvSpPr>
          <p:cNvPr id="4" name="Slide Number Placeholder 3">
            <a:extLst>
              <a:ext uri="{FF2B5EF4-FFF2-40B4-BE49-F238E27FC236}">
                <a16:creationId xmlns:a16="http://schemas.microsoft.com/office/drawing/2014/main" id="{944006E1-C3A6-BB84-79BD-98A7B3AADCA2}"/>
              </a:ext>
            </a:extLst>
          </p:cNvPr>
          <p:cNvSpPr>
            <a:spLocks noGrp="1"/>
          </p:cNvSpPr>
          <p:nvPr>
            <p:ph type="sldNum" sz="quarter" idx="5"/>
          </p:nvPr>
        </p:nvSpPr>
        <p:spPr/>
        <p:txBody>
          <a:bodyPr/>
          <a:lstStyle/>
          <a:p>
            <a:fld id="{5B012C48-CBE3-4456-858D-2A38C9D9ED43}" type="slidenum">
              <a:rPr lang="en-US" smtClean="0"/>
              <a:t>22</a:t>
            </a:fld>
            <a:endParaRPr lang="en-US"/>
          </a:p>
        </p:txBody>
      </p:sp>
    </p:spTree>
    <p:extLst>
      <p:ext uri="{BB962C8B-B14F-4D97-AF65-F5344CB8AC3E}">
        <p14:creationId xmlns:p14="http://schemas.microsoft.com/office/powerpoint/2010/main" val="1027413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 contacts for different aspects of the follow-up survey. Please reach out to us, we are here to help! Thanks everyone </a:t>
            </a:r>
            <a:r>
              <a:rPr lang="en-US"/>
              <a:t>for attending!</a:t>
            </a:r>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23</a:t>
            </a:fld>
            <a:endParaRPr lang="en-US"/>
          </a:p>
        </p:txBody>
      </p:sp>
    </p:spTree>
    <p:extLst>
      <p:ext uri="{BB962C8B-B14F-4D97-AF65-F5344CB8AC3E}">
        <p14:creationId xmlns:p14="http://schemas.microsoft.com/office/powerpoint/2010/main" val="299910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31137-4AAA-47A0-4565-49E2A9ABB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74FB3-6155-E3F1-B3BB-1A5AAB617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ACB7F9-D918-97E6-70EF-3D6BCB5CF10B}"/>
              </a:ext>
            </a:extLst>
          </p:cNvPr>
          <p:cNvSpPr>
            <a:spLocks noGrp="1"/>
          </p:cNvSpPr>
          <p:nvPr>
            <p:ph type="body" idx="1"/>
          </p:nvPr>
        </p:nvSpPr>
        <p:spPr/>
        <p:txBody>
          <a:bodyPr/>
          <a:lstStyle/>
          <a:p>
            <a:endParaRPr lang="en-US" dirty="0"/>
          </a:p>
          <a:p>
            <a:pPr marL="171450" indent="-171450">
              <a:buFont typeface="Arial" panose="020B0604020202020204" pitchFamily="34" charset="0"/>
              <a:buChar char="•"/>
            </a:pPr>
            <a:r>
              <a:rPr lang="en-US" b="1" dirty="0"/>
              <a:t>It is a Survey Sent to CTE Students Who Have Graduated</a:t>
            </a:r>
            <a:br>
              <a:rPr lang="en-US" dirty="0"/>
            </a:br>
            <a:r>
              <a:rPr lang="en-US" dirty="0"/>
              <a:t>The follow-up survey is designed to gather insights directly from </a:t>
            </a:r>
            <a:r>
              <a:rPr lang="en-US" b="1" dirty="0"/>
              <a:t>CTE graduates</a:t>
            </a:r>
            <a:r>
              <a:rPr lang="en-US" dirty="0"/>
              <a:t> about their </a:t>
            </a:r>
            <a:r>
              <a:rPr lang="en-US" b="1" dirty="0"/>
              <a:t>post-graduation</a:t>
            </a:r>
            <a:r>
              <a:rPr lang="en-US" dirty="0"/>
              <a:t> experiences. </a:t>
            </a:r>
          </a:p>
          <a:p>
            <a:pPr marL="457200" lvl="1" indent="0">
              <a:buFont typeface="Arial" panose="020B0604020202020204" pitchFamily="34" charset="0"/>
              <a:buNone/>
            </a:pPr>
            <a:endParaRPr lang="en-US" b="0" dirty="0"/>
          </a:p>
          <a:p>
            <a:pPr marL="457200" lvl="1" indent="0">
              <a:buFont typeface="Arial" panose="020B0604020202020204" pitchFamily="34" charset="0"/>
              <a:buNone/>
            </a:pPr>
            <a:br>
              <a:rPr lang="en-US" dirty="0"/>
            </a:br>
            <a:r>
              <a:rPr lang="en-US" dirty="0"/>
              <a:t>It asks what the </a:t>
            </a:r>
            <a:r>
              <a:rPr lang="en-US" b="1" dirty="0"/>
              <a:t>students' current activities are</a:t>
            </a:r>
            <a:r>
              <a:rPr lang="en-US" dirty="0"/>
              <a:t>, like whether they’re employed, continuing their education, or pursuing other forms of training. This helps us understand the outcomes of CTE programs and how well they’re preparing students for their next steps.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Created to Meet Perkins V Federal Accountability</a:t>
            </a:r>
            <a:br>
              <a:rPr lang="en-US" dirty="0"/>
            </a:br>
            <a:r>
              <a:rPr lang="en-US" dirty="0"/>
              <a:t>As I mentioned, this survey is essential for meeting the federal requirements under </a:t>
            </a:r>
            <a:r>
              <a:rPr lang="en-US" b="1" dirty="0"/>
              <a:t>Perkins V</a:t>
            </a:r>
            <a:r>
              <a:rPr lang="en-US" dirty="0"/>
              <a:t>, which mandates that we collect data to evaluate the success of career and technical education programs. It helps us stay in compliance with those requirements, and accountable.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2025 Survey is for Graduates from the 2023-24 School Year</a:t>
            </a:r>
            <a:br>
              <a:rPr lang="en-US" dirty="0"/>
            </a:br>
            <a:r>
              <a:rPr lang="en-US" dirty="0"/>
              <a:t>The </a:t>
            </a:r>
            <a:r>
              <a:rPr lang="en-US" b="1" dirty="0"/>
              <a:t>2025 survey, </a:t>
            </a:r>
            <a:r>
              <a:rPr lang="en-US" b="0" dirty="0"/>
              <a:t>which refers to the survey that we will collect during 2025,</a:t>
            </a:r>
            <a:r>
              <a:rPr lang="en-US" dirty="0"/>
              <a:t> will be sent to students who graduated during the </a:t>
            </a:r>
            <a:r>
              <a:rPr lang="en-US" b="1" dirty="0"/>
              <a:t>2023-24 school year</a:t>
            </a:r>
            <a:r>
              <a:rPr lang="en-US" dirty="0"/>
              <a:t>. The data we collect will give us important insights into what these graduates are doing after completing their CTE programs.</a:t>
            </a:r>
          </a:p>
        </p:txBody>
      </p:sp>
      <p:sp>
        <p:nvSpPr>
          <p:cNvPr id="4" name="Slide Number Placeholder 3">
            <a:extLst>
              <a:ext uri="{FF2B5EF4-FFF2-40B4-BE49-F238E27FC236}">
                <a16:creationId xmlns:a16="http://schemas.microsoft.com/office/drawing/2014/main" id="{17565B2B-9E8E-9382-54E9-DAE47C3C07BC}"/>
              </a:ext>
            </a:extLst>
          </p:cNvPr>
          <p:cNvSpPr>
            <a:spLocks noGrp="1"/>
          </p:cNvSpPr>
          <p:nvPr>
            <p:ph type="sldNum" sz="quarter" idx="5"/>
          </p:nvPr>
        </p:nvSpPr>
        <p:spPr/>
        <p:txBody>
          <a:bodyPr/>
          <a:lstStyle/>
          <a:p>
            <a:fld id="{5B012C48-CBE3-4456-858D-2A38C9D9ED43}" type="slidenum">
              <a:rPr lang="en-US" smtClean="0"/>
              <a:t>3</a:t>
            </a:fld>
            <a:endParaRPr lang="en-US"/>
          </a:p>
        </p:txBody>
      </p:sp>
    </p:spTree>
    <p:extLst>
      <p:ext uri="{BB962C8B-B14F-4D97-AF65-F5344CB8AC3E}">
        <p14:creationId xmlns:p14="http://schemas.microsoft.com/office/powerpoint/2010/main" val="4018635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D9A4E-4C91-D2E6-BA86-20E88E2C8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F3DC7-34A8-9A6F-90B2-A42E3EE3C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E4420-12A4-0078-54D5-EEF7A8F00115}"/>
              </a:ext>
            </a:extLst>
          </p:cNvPr>
          <p:cNvSpPr>
            <a:spLocks noGrp="1"/>
          </p:cNvSpPr>
          <p:nvPr>
            <p:ph type="body" idx="1"/>
          </p:nvPr>
        </p:nvSpPr>
        <p:spPr/>
        <p:txBody>
          <a:bodyPr/>
          <a:lstStyle/>
          <a:p>
            <a:r>
              <a:rPr lang="en-US" dirty="0"/>
              <a:t>Okay, let’s take a close look at all survey questions and possible questions – there is variation depending on graduates’ responses. In total, they will have as many as 8 questions, or as few as three.</a:t>
            </a:r>
          </a:p>
          <a:p>
            <a:endParaRPr lang="en-US" dirty="0"/>
          </a:p>
          <a:p>
            <a:r>
              <a:rPr lang="en-US" dirty="0"/>
              <a:t>Here are the first two questions, which are included in every follow-up survey. They help us verify important information about the program of study, and gather key data on participants' current educational status. </a:t>
            </a:r>
          </a:p>
          <a:p>
            <a:endParaRPr lang="en-US" dirty="0"/>
          </a:p>
          <a:p>
            <a:r>
              <a:rPr lang="en-US" dirty="0"/>
              <a:t>The first question asks, 'According to records from [Your School Name], you were enrolled in the program [Your Program Name]. Is this correct?' This is a simple way to confirm that our records are accurate regarding their program of study. If the participant answers 'No,' they are given an open-ended field to provide an explanation. PDE will review this answer to determine if it's accurate, and if it isn't, the answer will be changed to 'Yes.’</a:t>
            </a:r>
          </a:p>
          <a:p>
            <a:endParaRPr lang="en-US" dirty="0"/>
          </a:p>
          <a:p>
            <a:r>
              <a:rPr lang="en-US" dirty="0"/>
              <a:t>As an example, if a student answered that “No” they didn’t participate in Program 120401 for </a:t>
            </a:r>
            <a:r>
              <a:rPr lang="en-US" dirty="0" err="1"/>
              <a:t>Cosmotology</a:t>
            </a:r>
            <a:r>
              <a:rPr lang="en-US" dirty="0"/>
              <a:t> and offered the explanation that they “were in a barber program.” Since barbering is cosmetology, we would change their answer back to “Yes.”</a:t>
            </a:r>
          </a:p>
          <a:p>
            <a:endParaRPr lang="en-US" dirty="0"/>
          </a:p>
          <a:p>
            <a:r>
              <a:rPr lang="en-US" dirty="0"/>
              <a:t>The second question – 2A –  looks at the participant’s education status for a specific period—October, November, and December of 2024. It asks, 'As of October, November, and/or December 2024, what was your education status?' The two response options are 'Enrolled in Additional Schooling' or 'Not enrolled in additional schooling.</a:t>
            </a:r>
          </a:p>
        </p:txBody>
      </p:sp>
      <p:sp>
        <p:nvSpPr>
          <p:cNvPr id="4" name="Slide Number Placeholder 3">
            <a:extLst>
              <a:ext uri="{FF2B5EF4-FFF2-40B4-BE49-F238E27FC236}">
                <a16:creationId xmlns:a16="http://schemas.microsoft.com/office/drawing/2014/main" id="{9F3EC88F-A2E9-3D48-409C-0BC180C60F3F}"/>
              </a:ext>
            </a:extLst>
          </p:cNvPr>
          <p:cNvSpPr>
            <a:spLocks noGrp="1"/>
          </p:cNvSpPr>
          <p:nvPr>
            <p:ph type="sldNum" sz="quarter" idx="5"/>
          </p:nvPr>
        </p:nvSpPr>
        <p:spPr/>
        <p:txBody>
          <a:bodyPr/>
          <a:lstStyle/>
          <a:p>
            <a:fld id="{5B012C48-CBE3-4456-858D-2A38C9D9ED43}" type="slidenum">
              <a:rPr lang="en-US" smtClean="0"/>
              <a:t>4</a:t>
            </a:fld>
            <a:endParaRPr lang="en-US"/>
          </a:p>
        </p:txBody>
      </p:sp>
    </p:spTree>
    <p:extLst>
      <p:ext uri="{BB962C8B-B14F-4D97-AF65-F5344CB8AC3E}">
        <p14:creationId xmlns:p14="http://schemas.microsoft.com/office/powerpoint/2010/main" val="2161941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6BD53-5308-8E6F-DF53-0003064A93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38B57-76CB-51FE-8782-94B71FE09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EC86D-4D13-1240-23EF-4D4529C5FA96}"/>
              </a:ext>
            </a:extLst>
          </p:cNvPr>
          <p:cNvSpPr>
            <a:spLocks noGrp="1"/>
          </p:cNvSpPr>
          <p:nvPr>
            <p:ph type="body" idx="1"/>
          </p:nvPr>
        </p:nvSpPr>
        <p:spPr/>
        <p:txBody>
          <a:bodyPr/>
          <a:lstStyle/>
          <a:p>
            <a:r>
              <a:rPr lang="en-US" dirty="0"/>
              <a:t>Based on their answers to question 2A about education from the last slide, participants may get these next two questions. They will only appear if the participant answered 'Enrolled in Additional Schooling' to question 2A. This ensures that the survey stays relevant to the individual’s specific situation.</a:t>
            </a:r>
          </a:p>
          <a:p>
            <a:endParaRPr lang="en-US" dirty="0"/>
          </a:p>
          <a:p>
            <a:r>
              <a:rPr lang="en-US" dirty="0"/>
              <a:t>The first of these is question 2b, which asks, 'What type of school were you enrolled in during October, November, and/or December 2024?' This question helps us gather more detailed information about the type of schooling the participant is pursuing. </a:t>
            </a:r>
          </a:p>
          <a:p>
            <a:endParaRPr lang="en-US" dirty="0"/>
          </a:p>
          <a:p>
            <a:r>
              <a:rPr lang="en-US" dirty="0"/>
              <a:t>The response options are:</a:t>
            </a:r>
          </a:p>
          <a:p>
            <a:pPr>
              <a:buFont typeface="Arial" panose="020B0604020202020204" pitchFamily="34" charset="0"/>
              <a:buChar char="•"/>
            </a:pPr>
            <a:r>
              <a:rPr lang="en-US" dirty="0"/>
              <a:t>4-year or higher postsecondary institution</a:t>
            </a:r>
          </a:p>
          <a:p>
            <a:pPr>
              <a:buFont typeface="Arial" panose="020B0604020202020204" pitchFamily="34" charset="0"/>
              <a:buChar char="•"/>
            </a:pPr>
            <a:r>
              <a:rPr lang="en-US" dirty="0"/>
              <a:t>2-year postsecondary institution</a:t>
            </a:r>
          </a:p>
          <a:p>
            <a:pPr>
              <a:buFont typeface="Arial" panose="020B0604020202020204" pitchFamily="34" charset="0"/>
              <a:buChar char="•"/>
            </a:pPr>
            <a:r>
              <a:rPr lang="en-US" dirty="0"/>
              <a:t>Less than 2-year technical or trade school</a:t>
            </a:r>
          </a:p>
          <a:p>
            <a:pPr>
              <a:buFont typeface="Arial" panose="020B0604020202020204" pitchFamily="34" charset="0"/>
              <a:buChar char="•"/>
            </a:pPr>
            <a:r>
              <a:rPr lang="en-US" dirty="0"/>
              <a:t>Other</a:t>
            </a:r>
          </a:p>
          <a:p>
            <a:pPr>
              <a:buFont typeface="Arial" panose="020B0604020202020204" pitchFamily="34" charset="0"/>
              <a:buChar char="•"/>
            </a:pPr>
            <a:endParaRPr lang="en-US" dirty="0"/>
          </a:p>
          <a:p>
            <a:r>
              <a:rPr lang="en-US" dirty="0"/>
              <a:t>By asking this, we can better understand the educational paths that participants are taking after the program.</a:t>
            </a:r>
          </a:p>
          <a:p>
            <a:endParaRPr lang="en-US" dirty="0"/>
          </a:p>
          <a:p>
            <a:r>
              <a:rPr lang="en-US" dirty="0"/>
              <a:t>Next, we have question 2c, which asks, 'Is this program related to the program in question 1?' The two options here are 'Yes' or 'No.' This helps us assess whether the additional schooling the participant is pursuing is connected to the original program they were enrolled in. These two questions give us deeper insight into the participant’s educational journey.</a:t>
            </a:r>
          </a:p>
        </p:txBody>
      </p:sp>
      <p:sp>
        <p:nvSpPr>
          <p:cNvPr id="4" name="Slide Number Placeholder 3">
            <a:extLst>
              <a:ext uri="{FF2B5EF4-FFF2-40B4-BE49-F238E27FC236}">
                <a16:creationId xmlns:a16="http://schemas.microsoft.com/office/drawing/2014/main" id="{20B487AD-757A-E0EA-FF2D-EA07D0808910}"/>
              </a:ext>
            </a:extLst>
          </p:cNvPr>
          <p:cNvSpPr>
            <a:spLocks noGrp="1"/>
          </p:cNvSpPr>
          <p:nvPr>
            <p:ph type="sldNum" sz="quarter" idx="5"/>
          </p:nvPr>
        </p:nvSpPr>
        <p:spPr/>
        <p:txBody>
          <a:bodyPr/>
          <a:lstStyle/>
          <a:p>
            <a:fld id="{5B012C48-CBE3-4456-858D-2A38C9D9ED43}" type="slidenum">
              <a:rPr lang="en-US" smtClean="0"/>
              <a:t>5</a:t>
            </a:fld>
            <a:endParaRPr lang="en-US"/>
          </a:p>
        </p:txBody>
      </p:sp>
    </p:spTree>
    <p:extLst>
      <p:ext uri="{BB962C8B-B14F-4D97-AF65-F5344CB8AC3E}">
        <p14:creationId xmlns:p14="http://schemas.microsoft.com/office/powerpoint/2010/main" val="11356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AA758-3B6F-AE0D-22D0-1D61D73EE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25AAD-25F3-CC95-AD89-1C9AE2126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4B175-00D7-8124-2BF8-698012A99571}"/>
              </a:ext>
            </a:extLst>
          </p:cNvPr>
          <p:cNvSpPr>
            <a:spLocks noGrp="1"/>
          </p:cNvSpPr>
          <p:nvPr>
            <p:ph type="body" idx="1"/>
          </p:nvPr>
        </p:nvSpPr>
        <p:spPr/>
        <p:txBody>
          <a:bodyPr/>
          <a:lstStyle/>
          <a:p>
            <a:r>
              <a:rPr lang="en-US" dirty="0"/>
              <a:t>Here are the next set of survey questions. These questions focus on the participant’s employment status, and question 3 is given to everyone. Then question 4 will only appear if the participant answers 'Employed' to question 3.</a:t>
            </a:r>
          </a:p>
          <a:p>
            <a:endParaRPr lang="en-US" dirty="0"/>
          </a:p>
          <a:p>
            <a:r>
              <a:rPr lang="en-US" dirty="0"/>
              <a:t>First, question 3 asks, 'What best describes your employment status in October, November, and/or December 2024?' This is designed to gather information about the participant's work situation at that time. The response options are:</a:t>
            </a:r>
          </a:p>
          <a:p>
            <a:pPr>
              <a:buFont typeface="Arial" panose="020B0604020202020204" pitchFamily="34" charset="0"/>
              <a:buChar char="•"/>
            </a:pPr>
            <a:r>
              <a:rPr lang="en-US" dirty="0"/>
              <a:t>Employed – part-time or full-time, excluding military service</a:t>
            </a:r>
          </a:p>
          <a:p>
            <a:pPr>
              <a:buFont typeface="Arial" panose="020B0604020202020204" pitchFamily="34" charset="0"/>
              <a:buChar char="•"/>
            </a:pPr>
            <a:r>
              <a:rPr lang="en-US" dirty="0"/>
              <a:t>Full-time military service – doesn’t include reserves or National Guard</a:t>
            </a:r>
          </a:p>
          <a:p>
            <a:pPr>
              <a:buFont typeface="Arial" panose="020B0604020202020204" pitchFamily="34" charset="0"/>
              <a:buChar char="•"/>
            </a:pPr>
            <a:r>
              <a:rPr lang="en-US" dirty="0"/>
              <a:t>National Community Service or Peace Corps</a:t>
            </a:r>
          </a:p>
          <a:p>
            <a:pPr>
              <a:buFont typeface="Arial" panose="020B0604020202020204" pitchFamily="34" charset="0"/>
              <a:buChar char="•"/>
            </a:pPr>
            <a:r>
              <a:rPr lang="en-US" dirty="0"/>
              <a:t>Unemployed, seeking work</a:t>
            </a:r>
          </a:p>
          <a:p>
            <a:pPr>
              <a:buFont typeface="Arial" panose="020B0604020202020204" pitchFamily="34" charset="0"/>
              <a:buChar char="•"/>
            </a:pPr>
            <a:r>
              <a:rPr lang="en-US" dirty="0"/>
              <a:t>Unemployed, not seeking work due to choice, illness, full-time student status, retirement, pregnancy, or another reason</a:t>
            </a:r>
          </a:p>
          <a:p>
            <a:pPr>
              <a:buFont typeface="Arial" panose="020B0604020202020204" pitchFamily="34" charset="0"/>
              <a:buChar char="•"/>
            </a:pPr>
            <a:endParaRPr lang="en-US" dirty="0"/>
          </a:p>
          <a:p>
            <a:r>
              <a:rPr lang="en-US" dirty="0"/>
              <a:t>This helps us understand the participant’s employment status in a more detailed way.</a:t>
            </a:r>
          </a:p>
          <a:p>
            <a:endParaRPr lang="en-US" dirty="0"/>
          </a:p>
          <a:p>
            <a:r>
              <a:rPr lang="en-US" dirty="0"/>
              <a:t>If the participant answers 'Employed' to this question, they will then be prompted with question 4, which asks them to 'Describe briefly your job title in October, November, and/or December 2024.' This is an open-ended question, allowing them to enter their job title or a brief description of their role.</a:t>
            </a:r>
          </a:p>
          <a:p>
            <a:endParaRPr lang="en-US" dirty="0"/>
          </a:p>
          <a:p>
            <a:r>
              <a:rPr lang="en-US" dirty="0"/>
              <a:t>These questions – 2A, B and C, 3 and 4 – are designed to give us a clearer picture of both the employment and educational status of the participants, as well as how they may have transitioned post-program.</a:t>
            </a:r>
          </a:p>
        </p:txBody>
      </p:sp>
      <p:sp>
        <p:nvSpPr>
          <p:cNvPr id="4" name="Slide Number Placeholder 3">
            <a:extLst>
              <a:ext uri="{FF2B5EF4-FFF2-40B4-BE49-F238E27FC236}">
                <a16:creationId xmlns:a16="http://schemas.microsoft.com/office/drawing/2014/main" id="{E30F1901-CF1A-1ECA-86E1-F3E121F63AC6}"/>
              </a:ext>
            </a:extLst>
          </p:cNvPr>
          <p:cNvSpPr>
            <a:spLocks noGrp="1"/>
          </p:cNvSpPr>
          <p:nvPr>
            <p:ph type="sldNum" sz="quarter" idx="5"/>
          </p:nvPr>
        </p:nvSpPr>
        <p:spPr/>
        <p:txBody>
          <a:bodyPr/>
          <a:lstStyle/>
          <a:p>
            <a:fld id="{5B012C48-CBE3-4456-858D-2A38C9D9ED43}" type="slidenum">
              <a:rPr lang="en-US" smtClean="0"/>
              <a:t>6</a:t>
            </a:fld>
            <a:endParaRPr lang="en-US"/>
          </a:p>
        </p:txBody>
      </p:sp>
    </p:spTree>
    <p:extLst>
      <p:ext uri="{BB962C8B-B14F-4D97-AF65-F5344CB8AC3E}">
        <p14:creationId xmlns:p14="http://schemas.microsoft.com/office/powerpoint/2010/main" val="35976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3D0A1-6382-AFD0-7A11-18BD6238B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7AF50-D7F8-3434-8584-2055F888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6DBFF-3AD9-6F0A-E850-1ACEE6E7C61E}"/>
              </a:ext>
            </a:extLst>
          </p:cNvPr>
          <p:cNvSpPr>
            <a:spLocks noGrp="1"/>
          </p:cNvSpPr>
          <p:nvPr>
            <p:ph type="body" idx="1"/>
          </p:nvPr>
        </p:nvSpPr>
        <p:spPr/>
        <p:txBody>
          <a:bodyPr/>
          <a:lstStyle/>
          <a:p>
            <a:r>
              <a:rPr lang="en-US" dirty="0"/>
              <a:t>Let’s look at the last two questions in the survey. These questions will only appear if the participant answered 'Employed' to question 3, and they help us better understand how the job is connected to the program as well as the participant’s work hours.</a:t>
            </a:r>
          </a:p>
          <a:p>
            <a:endParaRPr lang="en-US" dirty="0"/>
          </a:p>
          <a:p>
            <a:r>
              <a:rPr lang="en-US" dirty="0"/>
              <a:t>Question 5 asks, 'How is your job related to the program in question 1?' The two response options are:</a:t>
            </a:r>
          </a:p>
          <a:p>
            <a:pPr>
              <a:buFont typeface="Arial" panose="020B0604020202020204" pitchFamily="34" charset="0"/>
              <a:buChar char="•"/>
            </a:pPr>
            <a:r>
              <a:rPr lang="en-US" dirty="0"/>
              <a:t>Directly or closely related</a:t>
            </a:r>
          </a:p>
          <a:p>
            <a:pPr>
              <a:buFont typeface="Arial" panose="020B0604020202020204" pitchFamily="34" charset="0"/>
              <a:buChar char="•"/>
            </a:pPr>
            <a:r>
              <a:rPr lang="en-US" dirty="0"/>
              <a:t>Remotely or not related</a:t>
            </a:r>
          </a:p>
          <a:p>
            <a:pPr>
              <a:buFont typeface="Arial" panose="020B0604020202020204" pitchFamily="34" charset="0"/>
              <a:buChar char="•"/>
            </a:pPr>
            <a:endParaRPr lang="en-US" dirty="0"/>
          </a:p>
          <a:p>
            <a:r>
              <a:rPr lang="en-US" dirty="0"/>
              <a:t>This helps us assess the relevance of the participant's current employment to the program they completed, giving us insights into how well the program has prepared them for their career.</a:t>
            </a:r>
          </a:p>
          <a:p>
            <a:endParaRPr lang="en-US" dirty="0"/>
          </a:p>
          <a:p>
            <a:r>
              <a:rPr lang="en-US" dirty="0"/>
              <a:t>The final question, question 6, asks, 'How many hours per week do you work in your primary job? (Not including overtime.)' The participant will simply enter the number of hours they work each week in their primary job. This gives us a sense of their work commitment and can be useful for understanding how employment fits into their overall post-program activities.</a:t>
            </a:r>
          </a:p>
          <a:p>
            <a:endParaRPr lang="en-US" dirty="0"/>
          </a:p>
          <a:p>
            <a:r>
              <a:rPr lang="en-US" dirty="0"/>
              <a:t>So now we've covered all 8 survey questions, which are designed to gather a comprehensive understanding of the participant's educational and employment status after completing the program.</a:t>
            </a:r>
          </a:p>
        </p:txBody>
      </p:sp>
      <p:sp>
        <p:nvSpPr>
          <p:cNvPr id="4" name="Slide Number Placeholder 3">
            <a:extLst>
              <a:ext uri="{FF2B5EF4-FFF2-40B4-BE49-F238E27FC236}">
                <a16:creationId xmlns:a16="http://schemas.microsoft.com/office/drawing/2014/main" id="{33CA3CF8-4ECF-8B74-AC7C-97CAE11219B6}"/>
              </a:ext>
            </a:extLst>
          </p:cNvPr>
          <p:cNvSpPr>
            <a:spLocks noGrp="1"/>
          </p:cNvSpPr>
          <p:nvPr>
            <p:ph type="sldNum" sz="quarter" idx="5"/>
          </p:nvPr>
        </p:nvSpPr>
        <p:spPr/>
        <p:txBody>
          <a:bodyPr/>
          <a:lstStyle/>
          <a:p>
            <a:fld id="{5B012C48-CBE3-4456-858D-2A38C9D9ED43}" type="slidenum">
              <a:rPr lang="en-US" smtClean="0"/>
              <a:t>7</a:t>
            </a:fld>
            <a:endParaRPr lang="en-US"/>
          </a:p>
        </p:txBody>
      </p:sp>
    </p:spTree>
    <p:extLst>
      <p:ext uri="{BB962C8B-B14F-4D97-AF65-F5344CB8AC3E}">
        <p14:creationId xmlns:p14="http://schemas.microsoft.com/office/powerpoint/2010/main" val="391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D521A-2C2E-6060-ACD3-E811292C0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E704E-8DC8-51D0-A877-DFA50382D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7D9A0-73AB-C27D-DD9D-25E56085B875}"/>
              </a:ext>
            </a:extLst>
          </p:cNvPr>
          <p:cNvSpPr>
            <a:spLocks noGrp="1"/>
          </p:cNvSpPr>
          <p:nvPr>
            <p:ph type="body" idx="1"/>
          </p:nvPr>
        </p:nvSpPr>
        <p:spPr/>
        <p:txBody>
          <a:bodyPr/>
          <a:lstStyle/>
          <a:p>
            <a:r>
              <a:rPr lang="en-US" dirty="0"/>
              <a:t>So, let’s talk about how this data </a:t>
            </a:r>
            <a:r>
              <a:rPr lang="en-US" b="1" dirty="0"/>
              <a:t>affects you</a:t>
            </a:r>
            <a:r>
              <a:rPr lang="en-US" dirty="0"/>
              <a:t> as LEAs, and why it’s so important for your reports.</a:t>
            </a:r>
          </a:p>
          <a:p>
            <a:endParaRPr lang="en-US" dirty="0"/>
          </a:p>
          <a:p>
            <a:r>
              <a:rPr lang="en-US" dirty="0"/>
              <a:t>First of all, the data from these follow-up surveys is </a:t>
            </a:r>
            <a:r>
              <a:rPr lang="en-US" b="1" dirty="0"/>
              <a:t>directly tied</a:t>
            </a:r>
            <a:r>
              <a:rPr lang="en-US" dirty="0"/>
              <a:t> to your </a:t>
            </a:r>
            <a:r>
              <a:rPr lang="en-US" b="1" dirty="0"/>
              <a:t>CAR Report</a:t>
            </a:r>
            <a:r>
              <a:rPr lang="en-US" dirty="0"/>
              <a:t> and showing </a:t>
            </a:r>
            <a:r>
              <a:rPr lang="en-US" b="1" dirty="0"/>
              <a:t>meaningful progress</a:t>
            </a:r>
            <a:r>
              <a:rPr lang="en-US" dirty="0"/>
              <a:t>. This is crucial because the follow-up data feeds into the CAR, helping you demonstrate how well your programs are performing. The more accurate and thorough the responses are, the better you can show progress—whether that’s about student success or how effective your programs are.</a:t>
            </a:r>
          </a:p>
          <a:p>
            <a:endParaRPr lang="en-US" dirty="0"/>
          </a:p>
          <a:p>
            <a:r>
              <a:rPr lang="en-US" dirty="0"/>
              <a:t>For </a:t>
            </a:r>
            <a:r>
              <a:rPr lang="en-US" b="1" dirty="0"/>
              <a:t>Secondary</a:t>
            </a:r>
            <a:r>
              <a:rPr lang="en-US" dirty="0"/>
              <a:t>, we have </a:t>
            </a:r>
            <a:r>
              <a:rPr lang="en-US" b="1" dirty="0"/>
              <a:t>3S1 Post-Program Placement</a:t>
            </a:r>
            <a:r>
              <a:rPr lang="en-US" dirty="0"/>
              <a:t>, which tracks whether students have achieved </a:t>
            </a:r>
            <a:r>
              <a:rPr lang="en-US" b="1" dirty="0"/>
              <a:t>gainful  placement </a:t>
            </a:r>
            <a:r>
              <a:rPr lang="en-US" dirty="0"/>
              <a:t>after completing the program. Collecting solid follow-up data here lets you clearly show how well your program prepares students for the next step in their careers or further education. It’s all about demonstrating that your program is getting students into productive, gainful placements.</a:t>
            </a:r>
          </a:p>
          <a:p>
            <a:endParaRPr lang="en-US" dirty="0"/>
          </a:p>
          <a:p>
            <a:r>
              <a:rPr lang="en-US" dirty="0"/>
              <a:t>For </a:t>
            </a:r>
            <a:r>
              <a:rPr lang="en-US" b="1" dirty="0"/>
              <a:t>Adult learners</a:t>
            </a:r>
            <a:r>
              <a:rPr lang="en-US" dirty="0"/>
              <a:t>, we have </a:t>
            </a:r>
            <a:r>
              <a:rPr lang="en-US" b="1" dirty="0"/>
              <a:t>1P1 Postsecondary Retention and Placement</a:t>
            </a:r>
            <a:r>
              <a:rPr lang="en-US" dirty="0"/>
              <a:t>, which is basically the adult version of 3S1. It tracks how many adult learners are either continuing their education or getting jobs after finishing your program. It’s the same concept as 3S1—solid follow-up data lets you report these outcomes accurately.</a:t>
            </a:r>
          </a:p>
          <a:p>
            <a:endParaRPr lang="en-US" dirty="0"/>
          </a:p>
          <a:p>
            <a:r>
              <a:rPr lang="en-US" dirty="0"/>
              <a:t>Lastly, </a:t>
            </a:r>
            <a:r>
              <a:rPr lang="en-US" b="1" dirty="0"/>
              <a:t>better response rates = more accurate data</a:t>
            </a:r>
            <a:r>
              <a:rPr lang="en-US" dirty="0"/>
              <a:t>. The more responses you get, the more complete and reliable your data becomes. For </a:t>
            </a:r>
            <a:r>
              <a:rPr lang="en-US" b="1" dirty="0"/>
              <a:t>LEAs</a:t>
            </a:r>
            <a:r>
              <a:rPr lang="en-US" dirty="0"/>
              <a:t>, that means </a:t>
            </a:r>
            <a:r>
              <a:rPr lang="en-US" b="1" dirty="0"/>
              <a:t>better metrics</a:t>
            </a:r>
            <a:r>
              <a:rPr lang="en-US" dirty="0"/>
              <a:t>, which ultimately lead to better </a:t>
            </a:r>
            <a:r>
              <a:rPr lang="en-US" b="1" dirty="0"/>
              <a:t>decision-making</a:t>
            </a:r>
            <a:r>
              <a:rPr lang="en-US" dirty="0"/>
              <a:t> and more </a:t>
            </a:r>
            <a:r>
              <a:rPr lang="en-US" b="1" dirty="0"/>
              <a:t>accurate reporting</a:t>
            </a:r>
            <a:r>
              <a:rPr lang="en-US" dirty="0"/>
              <a:t>. This is how you show progress and prove the real impact of your programs in your annual reports.</a:t>
            </a:r>
          </a:p>
        </p:txBody>
      </p:sp>
      <p:sp>
        <p:nvSpPr>
          <p:cNvPr id="4" name="Slide Number Placeholder 3">
            <a:extLst>
              <a:ext uri="{FF2B5EF4-FFF2-40B4-BE49-F238E27FC236}">
                <a16:creationId xmlns:a16="http://schemas.microsoft.com/office/drawing/2014/main" id="{64E5D15B-80C2-2571-D894-F2D8EEDD1AB4}"/>
              </a:ext>
            </a:extLst>
          </p:cNvPr>
          <p:cNvSpPr>
            <a:spLocks noGrp="1"/>
          </p:cNvSpPr>
          <p:nvPr>
            <p:ph type="sldNum" sz="quarter" idx="5"/>
          </p:nvPr>
        </p:nvSpPr>
        <p:spPr/>
        <p:txBody>
          <a:bodyPr/>
          <a:lstStyle/>
          <a:p>
            <a:fld id="{5B012C48-CBE3-4456-858D-2A38C9D9ED43}" type="slidenum">
              <a:rPr lang="en-US" smtClean="0"/>
              <a:t>8</a:t>
            </a:fld>
            <a:endParaRPr lang="en-US"/>
          </a:p>
        </p:txBody>
      </p:sp>
    </p:spTree>
    <p:extLst>
      <p:ext uri="{BB962C8B-B14F-4D97-AF65-F5344CB8AC3E}">
        <p14:creationId xmlns:p14="http://schemas.microsoft.com/office/powerpoint/2010/main" val="2765976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276E8-272D-5B49-2239-0349BC258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0FBF4-1BC5-DC4A-8412-D22DB8CE0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E0A223-3519-BD05-B1D9-14D92B4986CC}"/>
              </a:ext>
            </a:extLst>
          </p:cNvPr>
          <p:cNvSpPr>
            <a:spLocks noGrp="1"/>
          </p:cNvSpPr>
          <p:nvPr>
            <p:ph type="body" idx="1"/>
          </p:nvPr>
        </p:nvSpPr>
        <p:spPr/>
        <p:txBody>
          <a:bodyPr/>
          <a:lstStyle/>
          <a:p>
            <a:r>
              <a:rPr lang="en-US" dirty="0"/>
              <a:t>Alright, let’s talk about </a:t>
            </a:r>
            <a:r>
              <a:rPr lang="en-US" b="1" dirty="0"/>
              <a:t>how students are contacted</a:t>
            </a:r>
            <a:r>
              <a:rPr lang="en-US" dirty="0"/>
              <a:t> for the follow-up surveys.</a:t>
            </a:r>
          </a:p>
          <a:p>
            <a:endParaRPr lang="en-US" dirty="0"/>
          </a:p>
          <a:p>
            <a:r>
              <a:rPr lang="en-US" b="1" dirty="0"/>
              <a:t>LEAs are Responsible for Contacting Students:</a:t>
            </a:r>
          </a:p>
          <a:p>
            <a:br>
              <a:rPr lang="en-US" dirty="0"/>
            </a:br>
            <a:r>
              <a:rPr lang="en-US" dirty="0"/>
              <a:t>This step of reaching out to students is crucial because it helps ensure that you’re gathering </a:t>
            </a:r>
            <a:r>
              <a:rPr lang="en-US" b="1" dirty="0"/>
              <a:t>accurate</a:t>
            </a:r>
            <a:r>
              <a:rPr lang="en-US" dirty="0"/>
              <a:t> data which </a:t>
            </a:r>
            <a:r>
              <a:rPr lang="en-US" b="1" dirty="0"/>
              <a:t>reflects real post-program outcomes</a:t>
            </a:r>
            <a:r>
              <a:rPr lang="en-US" dirty="0"/>
              <a:t>. Without reaching out to students, you cannot get the full picture of how well your programs are doing.</a:t>
            </a:r>
          </a:p>
          <a:p>
            <a:endParaRPr lang="en-US" dirty="0"/>
          </a:p>
          <a:p>
            <a:r>
              <a:rPr lang="en-US" b="1" dirty="0"/>
              <a:t>There are several ways to contact students:</a:t>
            </a:r>
            <a:br>
              <a:rPr lang="en-US" dirty="0"/>
            </a:br>
            <a:r>
              <a:rPr lang="en-US" dirty="0"/>
              <a:t>Using more than one method can really help boost your response rates. Here are the most common ways to get in touch:</a:t>
            </a:r>
          </a:p>
          <a:p>
            <a:pPr>
              <a:buFont typeface="Arial" panose="020B0604020202020204" pitchFamily="34" charset="0"/>
              <a:buChar char="•"/>
            </a:pPr>
            <a:r>
              <a:rPr lang="en-US" b="1" dirty="0"/>
              <a:t>First is Phone:</a:t>
            </a:r>
            <a:r>
              <a:rPr lang="en-US" dirty="0"/>
              <a:t> A personal call can really go a long way. It’s a great way to make a direct connection.</a:t>
            </a:r>
          </a:p>
          <a:p>
            <a:pPr>
              <a:buFont typeface="Arial" panose="020B0604020202020204" pitchFamily="34" charset="0"/>
              <a:buChar char="•"/>
            </a:pPr>
            <a:r>
              <a:rPr lang="en-US" b="1" dirty="0"/>
              <a:t>Email:</a:t>
            </a:r>
            <a:r>
              <a:rPr lang="en-US" dirty="0"/>
              <a:t> This is quick and easy—especially if students are responsive to digital communication.</a:t>
            </a:r>
          </a:p>
          <a:p>
            <a:pPr>
              <a:buFont typeface="Arial" panose="020B0604020202020204" pitchFamily="34" charset="0"/>
              <a:buChar char="•"/>
            </a:pPr>
            <a:r>
              <a:rPr lang="en-US" b="1" dirty="0"/>
              <a:t>Social Media:</a:t>
            </a:r>
            <a:r>
              <a:rPr lang="en-US" dirty="0"/>
              <a:t> A really effective option, especially if you’re trying to reach younger or more tech-savvy students who may check social media more frequently.</a:t>
            </a:r>
          </a:p>
          <a:p>
            <a:pPr>
              <a:buFont typeface="Arial" panose="020B0604020202020204" pitchFamily="34" charset="0"/>
              <a:buChar char="•"/>
            </a:pPr>
            <a:r>
              <a:rPr lang="en-US" b="1" dirty="0"/>
              <a:t>Snail Mail:</a:t>
            </a:r>
            <a:r>
              <a:rPr lang="en-US" dirty="0"/>
              <a:t> Traditional mail does still have its place. For students who don’t check digital forms of communication regularly, </a:t>
            </a:r>
            <a:r>
              <a:rPr lang="en-US" b="1" dirty="0"/>
              <a:t>postal mail</a:t>
            </a:r>
            <a:r>
              <a:rPr lang="en-US" dirty="0"/>
              <a:t> can be a helpful tool.</a:t>
            </a:r>
          </a:p>
          <a:p>
            <a:pPr>
              <a:buFont typeface="Arial" panose="020B0604020202020204" pitchFamily="34" charset="0"/>
              <a:buChar char="•"/>
            </a:pPr>
            <a:endParaRPr lang="en-US" dirty="0"/>
          </a:p>
          <a:p>
            <a:r>
              <a:rPr lang="en-US" b="1" dirty="0"/>
              <a:t>Use One or More Ways – The More, The Merrier:</a:t>
            </a:r>
            <a:br>
              <a:rPr lang="en-US" dirty="0"/>
            </a:br>
            <a:r>
              <a:rPr lang="en-US" dirty="0"/>
              <a:t>Using </a:t>
            </a:r>
            <a:r>
              <a:rPr lang="en-US" b="1" dirty="0"/>
              <a:t>multiple methods</a:t>
            </a:r>
            <a:r>
              <a:rPr lang="en-US" dirty="0"/>
              <a:t> of contact whenever possible is key. The more ways you reach out to students, the better your chances of getting a response. Phone calls, emails, social media messages, and even good old-fashioned mail—mixing it up can really help boost your follow-up survey response rates.</a:t>
            </a:r>
          </a:p>
        </p:txBody>
      </p:sp>
      <p:sp>
        <p:nvSpPr>
          <p:cNvPr id="4" name="Slide Number Placeholder 3">
            <a:extLst>
              <a:ext uri="{FF2B5EF4-FFF2-40B4-BE49-F238E27FC236}">
                <a16:creationId xmlns:a16="http://schemas.microsoft.com/office/drawing/2014/main" id="{C0D347CE-09BE-668A-57CC-5F067DDCD929}"/>
              </a:ext>
            </a:extLst>
          </p:cNvPr>
          <p:cNvSpPr>
            <a:spLocks noGrp="1"/>
          </p:cNvSpPr>
          <p:nvPr>
            <p:ph type="sldNum" sz="quarter" idx="5"/>
          </p:nvPr>
        </p:nvSpPr>
        <p:spPr/>
        <p:txBody>
          <a:bodyPr/>
          <a:lstStyle/>
          <a:p>
            <a:fld id="{5B012C48-CBE3-4456-858D-2A38C9D9ED43}" type="slidenum">
              <a:rPr lang="en-US" smtClean="0"/>
              <a:t>9</a:t>
            </a:fld>
            <a:endParaRPr lang="en-US"/>
          </a:p>
        </p:txBody>
      </p:sp>
    </p:spTree>
    <p:extLst>
      <p:ext uri="{BB962C8B-B14F-4D97-AF65-F5344CB8AC3E}">
        <p14:creationId xmlns:p14="http://schemas.microsoft.com/office/powerpoint/2010/main" val="2214220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F38B-4F72-1840-49DA-E8867A16189A}"/>
              </a:ext>
            </a:extLst>
          </p:cNvPr>
          <p:cNvSpPr>
            <a:spLocks noGrp="1"/>
          </p:cNvSpPr>
          <p:nvPr>
            <p:ph type="ctrTitle"/>
          </p:nvPr>
        </p:nvSpPr>
        <p:spPr>
          <a:xfrm>
            <a:off x="1463615" y="1913178"/>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6C16A18-8BEE-A3DE-0E0A-257BD711267C}"/>
              </a:ext>
            </a:extLst>
          </p:cNvPr>
          <p:cNvSpPr>
            <a:spLocks noGrp="1"/>
          </p:cNvSpPr>
          <p:nvPr>
            <p:ph type="subTitle" idx="1"/>
          </p:nvPr>
        </p:nvSpPr>
        <p:spPr>
          <a:xfrm>
            <a:off x="1524000" y="430077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01BEB6-B431-7786-071D-B956BF878A1F}"/>
              </a:ext>
            </a:extLst>
          </p:cNvPr>
          <p:cNvSpPr>
            <a:spLocks noGrp="1"/>
          </p:cNvSpPr>
          <p:nvPr>
            <p:ph type="dt" sz="half" idx="10"/>
          </p:nvPr>
        </p:nvSpPr>
        <p:spPr/>
        <p:txBody>
          <a:bodyPr/>
          <a:lstStyle/>
          <a:p>
            <a:fld id="{22BA6408-90F9-4FE1-83A4-B1D50ED00294}" type="datetime1">
              <a:rPr lang="en-US" smtClean="0"/>
              <a:t>4/4/2025</a:t>
            </a:fld>
            <a:endParaRPr lang="en-US"/>
          </a:p>
        </p:txBody>
      </p:sp>
      <p:sp>
        <p:nvSpPr>
          <p:cNvPr id="5" name="Footer Placeholder 4">
            <a:extLst>
              <a:ext uri="{FF2B5EF4-FFF2-40B4-BE49-F238E27FC236}">
                <a16:creationId xmlns:a16="http://schemas.microsoft.com/office/drawing/2014/main" id="{6FA8B36E-268F-799C-F7BC-8365CD476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D37CF-0AD6-ECB7-3ECC-E2DB4F60D73A}"/>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Picture 6" descr="Ornamental shape. Blue gradient and gray rectangles">
            <a:extLst>
              <a:ext uri="{FF2B5EF4-FFF2-40B4-BE49-F238E27FC236}">
                <a16:creationId xmlns:a16="http://schemas.microsoft.com/office/drawing/2014/main" id="{73CA9021-3EA6-3F1D-A425-16C8069FC0B7}"/>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19A8CA6C-9F08-BCD4-731C-A3B94D64C2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329225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fld id="{AF212BA9-EFE2-4AFF-BF9D-E8B1DAC0BC18}" type="datetime1">
              <a:rPr lang="en-US" smtClean="0"/>
              <a:t>4/4/2025</a:t>
            </a:fld>
            <a:endParaRPr lang="en-US"/>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6" name="Picture 5" descr="Pennsylvania Department of Education Logo">
            <a:extLst>
              <a:ext uri="{FF2B5EF4-FFF2-40B4-BE49-F238E27FC236}">
                <a16:creationId xmlns:a16="http://schemas.microsoft.com/office/drawing/2014/main" id="{BF49D115-6E3C-0A02-2556-15FC8E1DC877}"/>
              </a:ext>
            </a:extLst>
          </p:cNvPr>
          <p:cNvPicPr>
            <a:picLocks noChangeAspect="1"/>
          </p:cNvPicPr>
          <p:nvPr userDrawn="1"/>
        </p:nvPicPr>
        <p:blipFill>
          <a:blip r:embed="rId2"/>
          <a:stretch>
            <a:fillRect/>
          </a:stretch>
        </p:blipFill>
        <p:spPr>
          <a:xfrm>
            <a:off x="10355327" y="136525"/>
            <a:ext cx="1836673" cy="655955"/>
          </a:xfrm>
          <a:prstGeom prst="rect">
            <a:avLst/>
          </a:prstGeom>
        </p:spPr>
      </p:pic>
      <p:pic>
        <p:nvPicPr>
          <p:cNvPr id="7" name="Picture 6" descr="PDE Logo inside a blue square">
            <a:extLst>
              <a:ext uri="{FF2B5EF4-FFF2-40B4-BE49-F238E27FC236}">
                <a16:creationId xmlns:a16="http://schemas.microsoft.com/office/drawing/2014/main" id="{8C504C3F-60BB-14EF-091F-9565A3C0C174}"/>
              </a:ext>
            </a:extLst>
          </p:cNvPr>
          <p:cNvPicPr>
            <a:picLocks noChangeAspect="1"/>
          </p:cNvPicPr>
          <p:nvPr userDrawn="1"/>
        </p:nvPicPr>
        <p:blipFill>
          <a:blip r:embed="rId3"/>
          <a:stretch>
            <a:fillRect/>
          </a:stretch>
        </p:blipFill>
        <p:spPr>
          <a:xfrm>
            <a:off x="9725475" y="257902"/>
            <a:ext cx="2121348" cy="2121348"/>
          </a:xfrm>
          <a:prstGeom prst="rect">
            <a:avLst/>
          </a:prstGeom>
        </p:spPr>
      </p:pic>
      <p:pic>
        <p:nvPicPr>
          <p:cNvPr id="5" name="Picture 4" descr="A black and white logo with a graduation cap&#10;&#10;Description automatically generated">
            <a:extLst>
              <a:ext uri="{FF2B5EF4-FFF2-40B4-BE49-F238E27FC236}">
                <a16:creationId xmlns:a16="http://schemas.microsoft.com/office/drawing/2014/main" id="{ABE4A621-C5EF-F120-204F-E14FF3546E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90960" y="913857"/>
            <a:ext cx="1619691" cy="682819"/>
          </a:xfrm>
          <a:prstGeom prst="rect">
            <a:avLst/>
          </a:prstGeom>
        </p:spPr>
      </p:pic>
    </p:spTree>
    <p:extLst>
      <p:ext uri="{BB962C8B-B14F-4D97-AF65-F5344CB8AC3E}">
        <p14:creationId xmlns:p14="http://schemas.microsoft.com/office/powerpoint/2010/main" val="398861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685F-8FE5-BAB3-651F-9216D373BE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6450A-26B0-FB21-73CE-9019D9AC4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202F7-784D-F7D4-B425-FA808B4D2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43AEB-D729-04FF-7CA8-FEBE5A69B881}"/>
              </a:ext>
            </a:extLst>
          </p:cNvPr>
          <p:cNvSpPr>
            <a:spLocks noGrp="1"/>
          </p:cNvSpPr>
          <p:nvPr>
            <p:ph type="dt" sz="half" idx="10"/>
          </p:nvPr>
        </p:nvSpPr>
        <p:spPr/>
        <p:txBody>
          <a:bodyPr/>
          <a:lstStyle/>
          <a:p>
            <a:fld id="{39FB0975-47B6-4BE8-B879-EB115C8840C9}" type="datetime1">
              <a:rPr lang="en-US" smtClean="0"/>
              <a:t>4/4/2025</a:t>
            </a:fld>
            <a:endParaRPr lang="en-US"/>
          </a:p>
        </p:txBody>
      </p:sp>
      <p:sp>
        <p:nvSpPr>
          <p:cNvPr id="6" name="Footer Placeholder 5">
            <a:extLst>
              <a:ext uri="{FF2B5EF4-FFF2-40B4-BE49-F238E27FC236}">
                <a16:creationId xmlns:a16="http://schemas.microsoft.com/office/drawing/2014/main" id="{23EDC3CA-9838-7D30-1571-F4294DB38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B8D24C-2601-ACA8-2C0B-181A7F2C3A42}"/>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8" name="Content Placeholder 6" descr="Ornamental shapes. Dark blue and light blue rectangles">
            <a:extLst>
              <a:ext uri="{FF2B5EF4-FFF2-40B4-BE49-F238E27FC236}">
                <a16:creationId xmlns:a16="http://schemas.microsoft.com/office/drawing/2014/main" id="{000F9132-2FA6-531B-853B-7FA60C4EE986}"/>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10" name="Picture 9" descr="A close-up of a black background&#10;&#10;Description automatically generated">
            <a:extLst>
              <a:ext uri="{FF2B5EF4-FFF2-40B4-BE49-F238E27FC236}">
                <a16:creationId xmlns:a16="http://schemas.microsoft.com/office/drawing/2014/main" id="{C341FCB5-0407-2AE2-B5A5-AAB8FEE40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1091097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A541-70B4-C2B2-8919-38928449B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75DF3D-5910-9092-944E-68073C5AD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21744E-5668-8E0E-7F9D-79A21C062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54305-D8FA-18F1-7D1C-0323602500FA}"/>
              </a:ext>
            </a:extLst>
          </p:cNvPr>
          <p:cNvSpPr>
            <a:spLocks noGrp="1"/>
          </p:cNvSpPr>
          <p:nvPr>
            <p:ph type="dt" sz="half" idx="10"/>
          </p:nvPr>
        </p:nvSpPr>
        <p:spPr/>
        <p:txBody>
          <a:bodyPr/>
          <a:lstStyle/>
          <a:p>
            <a:fld id="{C43C5B11-EC1F-4C0C-86C0-7EC27F255174}" type="datetime1">
              <a:rPr lang="en-US" smtClean="0"/>
              <a:t>4/4/2025</a:t>
            </a:fld>
            <a:endParaRPr lang="en-US"/>
          </a:p>
        </p:txBody>
      </p:sp>
      <p:sp>
        <p:nvSpPr>
          <p:cNvPr id="6" name="Footer Placeholder 5">
            <a:extLst>
              <a:ext uri="{FF2B5EF4-FFF2-40B4-BE49-F238E27FC236}">
                <a16:creationId xmlns:a16="http://schemas.microsoft.com/office/drawing/2014/main" id="{71354EDB-B905-1AF9-78F3-44291E2CDA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354CF-B85A-F363-9999-9A8B7188D703}"/>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10" name="Picture 9" descr="PDE Logo inside a blue square">
            <a:extLst>
              <a:ext uri="{FF2B5EF4-FFF2-40B4-BE49-F238E27FC236}">
                <a16:creationId xmlns:a16="http://schemas.microsoft.com/office/drawing/2014/main" id="{931248E6-F468-3E78-9D55-0EAE4144AE67}"/>
              </a:ext>
            </a:extLst>
          </p:cNvPr>
          <p:cNvPicPr>
            <a:picLocks noChangeAspect="1"/>
          </p:cNvPicPr>
          <p:nvPr userDrawn="1"/>
        </p:nvPicPr>
        <p:blipFill>
          <a:blip r:embed="rId2"/>
          <a:stretch>
            <a:fillRect/>
          </a:stretch>
        </p:blipFill>
        <p:spPr>
          <a:xfrm>
            <a:off x="9501188" y="611585"/>
            <a:ext cx="2121348" cy="2121348"/>
          </a:xfrm>
          <a:prstGeom prst="rect">
            <a:avLst/>
          </a:prstGeom>
        </p:spPr>
      </p:pic>
      <p:pic>
        <p:nvPicPr>
          <p:cNvPr id="8" name="Picture 7" descr="A black and white logo with a graduation cap&#10;&#10;Description automatically generated">
            <a:extLst>
              <a:ext uri="{FF2B5EF4-FFF2-40B4-BE49-F238E27FC236}">
                <a16:creationId xmlns:a16="http://schemas.microsoft.com/office/drawing/2014/main" id="{1A3512F0-7236-492D-98DD-3848FC95B6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67028" y="1319032"/>
            <a:ext cx="1619691" cy="682819"/>
          </a:xfrm>
          <a:prstGeom prst="rect">
            <a:avLst/>
          </a:prstGeom>
        </p:spPr>
      </p:pic>
    </p:spTree>
    <p:extLst>
      <p:ext uri="{BB962C8B-B14F-4D97-AF65-F5344CB8AC3E}">
        <p14:creationId xmlns:p14="http://schemas.microsoft.com/office/powerpoint/2010/main" val="180599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B487-1515-5EC0-EEE4-58615CC7EDC2}"/>
              </a:ext>
            </a:extLst>
          </p:cNvPr>
          <p:cNvSpPr>
            <a:spLocks noGrp="1"/>
          </p:cNvSpPr>
          <p:nvPr>
            <p:ph type="title" hasCustomPrompt="1"/>
          </p:nvPr>
        </p:nvSpPr>
        <p:spPr/>
        <p:txBody>
          <a:bodyPr/>
          <a:lstStyle>
            <a:lvl1pPr>
              <a:defRPr/>
            </a:lvl1pPr>
          </a:lstStyle>
          <a:p>
            <a:r>
              <a:rPr lang="en-US" dirty="0"/>
              <a:t>Contact/Mission</a:t>
            </a:r>
          </a:p>
        </p:txBody>
      </p:sp>
      <p:sp>
        <p:nvSpPr>
          <p:cNvPr id="3" name="Content Placeholder 2">
            <a:extLst>
              <a:ext uri="{FF2B5EF4-FFF2-40B4-BE49-F238E27FC236}">
                <a16:creationId xmlns:a16="http://schemas.microsoft.com/office/drawing/2014/main" id="{E1E4DAF0-3314-8F24-DDFE-B90A4416247A}"/>
              </a:ext>
            </a:extLst>
          </p:cNvPr>
          <p:cNvSpPr>
            <a:spLocks noGrp="1"/>
          </p:cNvSpPr>
          <p:nvPr>
            <p:ph idx="1"/>
          </p:nvPr>
        </p:nvSpPr>
        <p:spPr>
          <a:xfrm>
            <a:off x="838200" y="1825625"/>
            <a:ext cx="10515600" cy="1875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50363D0-A71B-A696-2912-89A6CF2E6BD6}"/>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C72E730-7964-4CDF-A2E3-4BCF0755E00A}" type="datetime1">
              <a:rPr lang="en-US" smtClean="0"/>
              <a:t>4/4/2025</a:t>
            </a:fld>
            <a:endParaRPr lang="en-US" dirty="0"/>
          </a:p>
        </p:txBody>
      </p:sp>
      <p:sp>
        <p:nvSpPr>
          <p:cNvPr id="6" name="Slide Number Placeholder 5">
            <a:extLst>
              <a:ext uri="{FF2B5EF4-FFF2-40B4-BE49-F238E27FC236}">
                <a16:creationId xmlns:a16="http://schemas.microsoft.com/office/drawing/2014/main" id="{F89A4848-B5F4-26E7-D4E3-56FF89A9A004}"/>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7" name="Content Placeholder 6" descr="Ornamental shapes. Dark blue and light blue rectangles">
            <a:extLst>
              <a:ext uri="{FF2B5EF4-FFF2-40B4-BE49-F238E27FC236}">
                <a16:creationId xmlns:a16="http://schemas.microsoft.com/office/drawing/2014/main" id="{79C3DD4C-86BC-D051-AE3E-45FB253C998A}"/>
              </a:ext>
            </a:extLst>
          </p:cNvPr>
          <p:cNvPicPr>
            <a:picLocks noChangeAspect="1"/>
          </p:cNvPicPr>
          <p:nvPr userDrawn="1"/>
        </p:nvPicPr>
        <p:blipFill>
          <a:blip r:embed="rId2"/>
          <a:stretch>
            <a:fillRect/>
          </a:stretch>
        </p:blipFill>
        <p:spPr>
          <a:xfrm>
            <a:off x="1676400" y="-138509"/>
            <a:ext cx="10515600" cy="1478756"/>
          </a:xfrm>
          <a:prstGeom prst="rect">
            <a:avLst/>
          </a:prstGeom>
        </p:spPr>
      </p:pic>
      <p:sp>
        <p:nvSpPr>
          <p:cNvPr id="9" name="TextBox 8">
            <a:extLst>
              <a:ext uri="{FF2B5EF4-FFF2-40B4-BE49-F238E27FC236}">
                <a16:creationId xmlns:a16="http://schemas.microsoft.com/office/drawing/2014/main" id="{A4913B61-B8DB-8A4C-59D3-7CF2ABAB7F3B}"/>
              </a:ext>
            </a:extLst>
          </p:cNvPr>
          <p:cNvSpPr txBox="1"/>
          <p:nvPr userDrawn="1"/>
        </p:nvSpPr>
        <p:spPr>
          <a:xfrm>
            <a:off x="1086928" y="4606505"/>
            <a:ext cx="1026687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latin typeface="Arial" panose="020B0604020202020204" pitchFamily="34" charset="0"/>
                <a:cs typeface="Arial" panose="020B0604020202020204" pitchFamily="34" charset="0"/>
              </a:rPr>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latin typeface="Arial" panose="020B0604020202020204" pitchFamily="34" charset="0"/>
              <a:cs typeface="Arial" panose="020B0604020202020204" pitchFamily="34" charset="0"/>
            </a:endParaRPr>
          </a:p>
          <a:p>
            <a:endParaRPr lang="en-US" dirty="0"/>
          </a:p>
        </p:txBody>
      </p:sp>
      <p:pic>
        <p:nvPicPr>
          <p:cNvPr id="5" name="Picture 4" descr="A close-up of a black background&#10;&#10;Description automatically generated">
            <a:extLst>
              <a:ext uri="{FF2B5EF4-FFF2-40B4-BE49-F238E27FC236}">
                <a16:creationId xmlns:a16="http://schemas.microsoft.com/office/drawing/2014/main" id="{DF73F6BE-725E-5F46-9C6B-F4613CC3C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4099492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B487-1515-5EC0-EEE4-58615CC7E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4DAF0-3314-8F24-DDFE-B90A441624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363D0-A71B-A696-2912-89A6CF2E6BD6}"/>
              </a:ext>
            </a:extLst>
          </p:cNvPr>
          <p:cNvSpPr>
            <a:spLocks noGrp="1"/>
          </p:cNvSpPr>
          <p:nvPr>
            <p:ph type="dt" sz="half" idx="10"/>
          </p:nvPr>
        </p:nvSpPr>
        <p:spPr/>
        <p:txBody>
          <a:bodyPr/>
          <a:lstStyle/>
          <a:p>
            <a:fld id="{A1DC029C-5B17-409B-86F2-A65FE5BE79A1}" type="datetime1">
              <a:rPr lang="en-US" smtClean="0"/>
              <a:t>4/4/2025</a:t>
            </a:fld>
            <a:endParaRPr lang="en-US"/>
          </a:p>
        </p:txBody>
      </p:sp>
      <p:sp>
        <p:nvSpPr>
          <p:cNvPr id="5" name="Footer Placeholder 4">
            <a:extLst>
              <a:ext uri="{FF2B5EF4-FFF2-40B4-BE49-F238E27FC236}">
                <a16:creationId xmlns:a16="http://schemas.microsoft.com/office/drawing/2014/main" id="{DB3E8AFF-CE3F-E0E8-4EF3-7DA0B1E1B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4848-B5F4-26E7-D4E3-56FF89A9A004}"/>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Content Placeholder 6" descr="Ornamental shapes. Dark blue and light blue rectangles">
            <a:extLst>
              <a:ext uri="{FF2B5EF4-FFF2-40B4-BE49-F238E27FC236}">
                <a16:creationId xmlns:a16="http://schemas.microsoft.com/office/drawing/2014/main" id="{79C3DD4C-86BC-D051-AE3E-45FB253C998A}"/>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FCEF0906-6B73-E265-67CC-1222F46BCF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199072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F210-029F-E095-CA68-8B2290AD1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DE8633-CAF1-94AE-D24C-21B3EB5AEE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2C7BC3-E25D-D40A-6B64-7EF414A1EEE2}"/>
              </a:ext>
            </a:extLst>
          </p:cNvPr>
          <p:cNvSpPr>
            <a:spLocks noGrp="1"/>
          </p:cNvSpPr>
          <p:nvPr>
            <p:ph type="dt" sz="half" idx="10"/>
          </p:nvPr>
        </p:nvSpPr>
        <p:spPr/>
        <p:txBody>
          <a:bodyPr/>
          <a:lstStyle/>
          <a:p>
            <a:fld id="{A918DB6E-6D70-4FEC-A112-5F97BC4AEE43}" type="datetime1">
              <a:rPr lang="en-US" smtClean="0"/>
              <a:t>4/4/2025</a:t>
            </a:fld>
            <a:endParaRPr lang="en-US"/>
          </a:p>
        </p:txBody>
      </p:sp>
      <p:sp>
        <p:nvSpPr>
          <p:cNvPr id="5" name="Footer Placeholder 4">
            <a:extLst>
              <a:ext uri="{FF2B5EF4-FFF2-40B4-BE49-F238E27FC236}">
                <a16:creationId xmlns:a16="http://schemas.microsoft.com/office/drawing/2014/main" id="{AE47242D-6913-7C20-7953-B581907F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9EFF3-20FA-34D5-B90C-BE36221D5CEA}"/>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Picture 6" descr="Ornamental shape. Blue gradient and gray rectangles">
            <a:extLst>
              <a:ext uri="{FF2B5EF4-FFF2-40B4-BE49-F238E27FC236}">
                <a16:creationId xmlns:a16="http://schemas.microsoft.com/office/drawing/2014/main" id="{C56D4987-17F8-5DD6-30EC-9DA0725D3357}"/>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C862E435-AA10-E027-0747-8303CB75EF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264294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E1CD-B1D2-FD34-4B40-B97BAD7444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08F26-BE84-E16A-DCC9-30F0C46982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18E27B-F2B3-D744-F6F2-A89C651C74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5F240-8BB6-EF46-2AF5-52667484661D}"/>
              </a:ext>
            </a:extLst>
          </p:cNvPr>
          <p:cNvSpPr>
            <a:spLocks noGrp="1"/>
          </p:cNvSpPr>
          <p:nvPr>
            <p:ph type="dt" sz="half" idx="10"/>
          </p:nvPr>
        </p:nvSpPr>
        <p:spPr/>
        <p:txBody>
          <a:bodyPr/>
          <a:lstStyle/>
          <a:p>
            <a:fld id="{956BFE5A-6E96-494B-BDD8-6F437FF9AB11}" type="datetime1">
              <a:rPr lang="en-US" smtClean="0"/>
              <a:t>4/4/2025</a:t>
            </a:fld>
            <a:endParaRPr lang="en-US"/>
          </a:p>
        </p:txBody>
      </p:sp>
      <p:sp>
        <p:nvSpPr>
          <p:cNvPr id="6" name="Footer Placeholder 5">
            <a:extLst>
              <a:ext uri="{FF2B5EF4-FFF2-40B4-BE49-F238E27FC236}">
                <a16:creationId xmlns:a16="http://schemas.microsoft.com/office/drawing/2014/main" id="{EF3F7E33-4ACC-CA0E-A851-0633E8007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526BE-FED8-3A4C-D122-F217B17929FD}"/>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8" name="Content Placeholder 6" descr="Ornamental shapes. Dark blue and light blue rectangles">
            <a:extLst>
              <a:ext uri="{FF2B5EF4-FFF2-40B4-BE49-F238E27FC236}">
                <a16:creationId xmlns:a16="http://schemas.microsoft.com/office/drawing/2014/main" id="{E05121F8-F8D0-12BE-2280-7E60891ED6C5}"/>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11" name="Picture 10" descr="A close-up of a black background&#10;&#10;Description automatically generated">
            <a:extLst>
              <a:ext uri="{FF2B5EF4-FFF2-40B4-BE49-F238E27FC236}">
                <a16:creationId xmlns:a16="http://schemas.microsoft.com/office/drawing/2014/main" id="{0580675B-B3BC-8CA7-4E82-410286BFD7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399641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C45C-FCDD-8C82-6BAE-191F39AEF9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A0E196-69DC-0037-E268-81EEC6A19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5793AD-42F2-D892-5BC1-2C2EEFCFD8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833A3-0D20-240B-BF7B-E79DB765F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CD78F-9005-BA9B-FE0C-7CD98EC81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797DD2-4FC4-4BD3-E123-CBC3D4E319A6}"/>
              </a:ext>
            </a:extLst>
          </p:cNvPr>
          <p:cNvSpPr>
            <a:spLocks noGrp="1"/>
          </p:cNvSpPr>
          <p:nvPr>
            <p:ph type="dt" sz="half" idx="10"/>
          </p:nvPr>
        </p:nvSpPr>
        <p:spPr/>
        <p:txBody>
          <a:bodyPr/>
          <a:lstStyle/>
          <a:p>
            <a:fld id="{B1C15760-DF15-44D3-BE51-84A885468F1F}" type="datetime1">
              <a:rPr lang="en-US" smtClean="0"/>
              <a:t>4/4/2025</a:t>
            </a:fld>
            <a:endParaRPr lang="en-US"/>
          </a:p>
        </p:txBody>
      </p:sp>
      <p:sp>
        <p:nvSpPr>
          <p:cNvPr id="8" name="Footer Placeholder 7">
            <a:extLst>
              <a:ext uri="{FF2B5EF4-FFF2-40B4-BE49-F238E27FC236}">
                <a16:creationId xmlns:a16="http://schemas.microsoft.com/office/drawing/2014/main" id="{89E03071-322D-C992-7498-959F4A42B6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F68EC2-081E-D5E2-4E69-34D35705C95E}"/>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10" name="Content Placeholder 6" descr="Ornamental shapes. Dark blue and light blue rectangles">
            <a:extLst>
              <a:ext uri="{FF2B5EF4-FFF2-40B4-BE49-F238E27FC236}">
                <a16:creationId xmlns:a16="http://schemas.microsoft.com/office/drawing/2014/main" id="{7D39C305-7D91-BD64-0A4C-03A5F78D1817}"/>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12" name="Picture 11" descr="A close-up of a black background&#10;&#10;Description automatically generated">
            <a:extLst>
              <a:ext uri="{FF2B5EF4-FFF2-40B4-BE49-F238E27FC236}">
                <a16:creationId xmlns:a16="http://schemas.microsoft.com/office/drawing/2014/main" id="{35F192BF-258E-20F7-A4FE-86E7ABF4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75873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EBD6-84C9-6F8B-1FA6-F3CDF548A6DD}"/>
              </a:ext>
            </a:extLst>
          </p:cNvPr>
          <p:cNvSpPr>
            <a:spLocks noGrp="1"/>
          </p:cNvSpPr>
          <p:nvPr>
            <p:ph type="title"/>
          </p:nvPr>
        </p:nvSpPr>
        <p:spPr>
          <a:xfrm>
            <a:off x="838200" y="2694257"/>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E9EA2365-C3E5-3626-0B83-978B2CF7F2F7}"/>
              </a:ext>
            </a:extLst>
          </p:cNvPr>
          <p:cNvSpPr>
            <a:spLocks noGrp="1"/>
          </p:cNvSpPr>
          <p:nvPr>
            <p:ph type="dt" sz="half" idx="10"/>
          </p:nvPr>
        </p:nvSpPr>
        <p:spPr/>
        <p:txBody>
          <a:bodyPr/>
          <a:lstStyle/>
          <a:p>
            <a:fld id="{3A2CBF18-C1C5-4E58-AE1E-EFC1DEA4ED61}" type="datetime1">
              <a:rPr lang="en-US" smtClean="0"/>
              <a:t>4/4/2025</a:t>
            </a:fld>
            <a:endParaRPr lang="en-US"/>
          </a:p>
        </p:txBody>
      </p:sp>
      <p:sp>
        <p:nvSpPr>
          <p:cNvPr id="4" name="Footer Placeholder 3">
            <a:extLst>
              <a:ext uri="{FF2B5EF4-FFF2-40B4-BE49-F238E27FC236}">
                <a16:creationId xmlns:a16="http://schemas.microsoft.com/office/drawing/2014/main" id="{DDFDCAC1-0456-600F-02CB-792E298A44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811319-E93D-F436-D166-049D1CE1B4E2}"/>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6" name="Picture 5" descr="Ornamental shape. Blue gradient and gray rectangles">
            <a:extLst>
              <a:ext uri="{FF2B5EF4-FFF2-40B4-BE49-F238E27FC236}">
                <a16:creationId xmlns:a16="http://schemas.microsoft.com/office/drawing/2014/main" id="{CAD87B9F-3FE8-A5B1-53CA-F7B23BB36498}"/>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042C348F-656E-A509-A3F4-C9BF0BEE96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186068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EBD6-84C9-6F8B-1FA6-F3CDF548A6DD}"/>
              </a:ext>
            </a:extLst>
          </p:cNvPr>
          <p:cNvSpPr>
            <a:spLocks noGrp="1"/>
          </p:cNvSpPr>
          <p:nvPr>
            <p:ph type="title"/>
          </p:nvPr>
        </p:nvSpPr>
        <p:spPr>
          <a:xfrm>
            <a:off x="838200" y="623917"/>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E9EA2365-C3E5-3626-0B83-978B2CF7F2F7}"/>
              </a:ext>
            </a:extLst>
          </p:cNvPr>
          <p:cNvSpPr>
            <a:spLocks noGrp="1"/>
          </p:cNvSpPr>
          <p:nvPr>
            <p:ph type="dt" sz="half" idx="10"/>
          </p:nvPr>
        </p:nvSpPr>
        <p:spPr/>
        <p:txBody>
          <a:bodyPr/>
          <a:lstStyle/>
          <a:p>
            <a:fld id="{C2423AD3-50EC-4B5C-A8DC-11AAD0AA691E}" type="datetime1">
              <a:rPr lang="en-US" smtClean="0"/>
              <a:t>4/4/2025</a:t>
            </a:fld>
            <a:endParaRPr lang="en-US"/>
          </a:p>
        </p:txBody>
      </p:sp>
      <p:sp>
        <p:nvSpPr>
          <p:cNvPr id="4" name="Footer Placeholder 3">
            <a:extLst>
              <a:ext uri="{FF2B5EF4-FFF2-40B4-BE49-F238E27FC236}">
                <a16:creationId xmlns:a16="http://schemas.microsoft.com/office/drawing/2014/main" id="{DDFDCAC1-0456-600F-02CB-792E298A44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811319-E93D-F436-D166-049D1CE1B4E2}"/>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Content Placeholder 6" descr="Ornamental shapes. Dark blue and light blue rectangles">
            <a:extLst>
              <a:ext uri="{FF2B5EF4-FFF2-40B4-BE49-F238E27FC236}">
                <a16:creationId xmlns:a16="http://schemas.microsoft.com/office/drawing/2014/main" id="{E4F887E4-34BD-F7FC-4D22-B4F5E90DECB0}"/>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6" name="Picture 5" descr="A close-up of a black background&#10;&#10;Description automatically generated">
            <a:extLst>
              <a:ext uri="{FF2B5EF4-FFF2-40B4-BE49-F238E27FC236}">
                <a16:creationId xmlns:a16="http://schemas.microsoft.com/office/drawing/2014/main" id="{718AE777-06EB-70FE-4255-062F8A9CF2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17986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fld id="{F3509735-4568-4232-8455-719822765581}" type="datetime1">
              <a:rPr lang="en-US" smtClean="0"/>
              <a:t>4/4/2025</a:t>
            </a:fld>
            <a:endParaRPr lang="en-US"/>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5" name="Picture 4" descr="Ornamental shape. Blue gradient and gray rectangles">
            <a:extLst>
              <a:ext uri="{FF2B5EF4-FFF2-40B4-BE49-F238E27FC236}">
                <a16:creationId xmlns:a16="http://schemas.microsoft.com/office/drawing/2014/main" id="{0458D707-3027-F739-5F6C-B2E783194165}"/>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7" name="Picture 6" descr="A close-up of a black background&#10;&#10;Description automatically generated">
            <a:extLst>
              <a:ext uri="{FF2B5EF4-FFF2-40B4-BE49-F238E27FC236}">
                <a16:creationId xmlns:a16="http://schemas.microsoft.com/office/drawing/2014/main" id="{BF81B16E-BDC0-1CE6-746A-3B85BFA0C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269499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fld id="{40F2A2EE-1442-4CB6-BF6C-1D64706A3A6A}" type="datetime1">
              <a:rPr lang="en-US" smtClean="0"/>
              <a:t>4/4/2025</a:t>
            </a:fld>
            <a:endParaRPr lang="en-US"/>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5" name="Content Placeholder 6" descr="Ornamental shapes. Dark blue and light blue rectangles">
            <a:extLst>
              <a:ext uri="{FF2B5EF4-FFF2-40B4-BE49-F238E27FC236}">
                <a16:creationId xmlns:a16="http://schemas.microsoft.com/office/drawing/2014/main" id="{8844F8AB-E383-518B-0A27-BEF6C9D7D9B8}"/>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7" name="Picture 6" descr="A close-up of a black background&#10;&#10;Description automatically generated">
            <a:extLst>
              <a:ext uri="{FF2B5EF4-FFF2-40B4-BE49-F238E27FC236}">
                <a16:creationId xmlns:a16="http://schemas.microsoft.com/office/drawing/2014/main" id="{3970D4DD-2558-A489-2A93-523F82920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2864512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5EECB-BA88-AB8C-2130-CCFA959299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3E900D-2962-0933-E1EE-1A25E5EBF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0E451C-7B19-00FE-8DB4-9DD64B495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295EC-14AD-4FC4-B914-473EB0A47781}" type="datetime1">
              <a:rPr lang="en-US" smtClean="0"/>
              <a:t>4/4/2025</a:t>
            </a:fld>
            <a:endParaRPr lang="en-US" dirty="0"/>
          </a:p>
        </p:txBody>
      </p:sp>
      <p:sp>
        <p:nvSpPr>
          <p:cNvPr id="5" name="Footer Placeholder 4">
            <a:extLst>
              <a:ext uri="{FF2B5EF4-FFF2-40B4-BE49-F238E27FC236}">
                <a16:creationId xmlns:a16="http://schemas.microsoft.com/office/drawing/2014/main" id="{1BFF7FC3-0481-E379-7CCC-6123B0BE6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BC55C25-28C2-4C10-5388-29FF6AE39C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F5015-3417-4B27-A586-E4CCF4D77832}" type="slidenum">
              <a:rPr lang="en-US" smtClean="0"/>
              <a:t>‹#›</a:t>
            </a:fld>
            <a:endParaRPr lang="en-US" dirty="0"/>
          </a:p>
        </p:txBody>
      </p:sp>
    </p:spTree>
    <p:extLst>
      <p:ext uri="{BB962C8B-B14F-4D97-AF65-F5344CB8AC3E}">
        <p14:creationId xmlns:p14="http://schemas.microsoft.com/office/powerpoint/2010/main" val="106161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61" r:id="rId9"/>
    <p:sldLayoutId id="2147483662" r:id="rId10"/>
    <p:sldLayoutId id="2147483656" r:id="rId11"/>
    <p:sldLayoutId id="2147483657" r:id="rId12"/>
    <p:sldLayoutId id="2147483663" r:id="rId13"/>
  </p:sldLayoutIdLst>
  <p:hf hdr="0" ft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C3E0-7EF5-2F3E-9DEF-4298D79B234E}"/>
              </a:ext>
            </a:extLst>
          </p:cNvPr>
          <p:cNvSpPr>
            <a:spLocks noGrp="1"/>
          </p:cNvSpPr>
          <p:nvPr>
            <p:ph type="ctrTitle"/>
          </p:nvPr>
        </p:nvSpPr>
        <p:spPr/>
        <p:txBody>
          <a:bodyPr>
            <a:normAutofit/>
          </a:bodyPr>
          <a:lstStyle/>
          <a:p>
            <a:r>
              <a:rPr lang="en-US" dirty="0"/>
              <a:t>The Follow-Up Survey: </a:t>
            </a:r>
            <a:r>
              <a:rPr lang="en-US" sz="3600" dirty="0"/>
              <a:t>Purpose, Process, and Proven Strategies</a:t>
            </a:r>
            <a:endParaRPr lang="en-US" dirty="0"/>
          </a:p>
        </p:txBody>
      </p:sp>
      <p:sp>
        <p:nvSpPr>
          <p:cNvPr id="3" name="Subtitle 2">
            <a:extLst>
              <a:ext uri="{FF2B5EF4-FFF2-40B4-BE49-F238E27FC236}">
                <a16:creationId xmlns:a16="http://schemas.microsoft.com/office/drawing/2014/main" id="{FF6D6E6F-B999-BF1B-1F91-B455E0AF12E5}"/>
              </a:ext>
            </a:extLst>
          </p:cNvPr>
          <p:cNvSpPr>
            <a:spLocks noGrp="1"/>
          </p:cNvSpPr>
          <p:nvPr>
            <p:ph type="subTitle" idx="1"/>
          </p:nvPr>
        </p:nvSpPr>
        <p:spPr/>
        <p:txBody>
          <a:bodyPr/>
          <a:lstStyle/>
          <a:p>
            <a:r>
              <a:rPr lang="en-US" dirty="0"/>
              <a:t>04/04/2025</a:t>
            </a:r>
          </a:p>
        </p:txBody>
      </p:sp>
      <p:sp>
        <p:nvSpPr>
          <p:cNvPr id="4" name="Date Placeholder 3">
            <a:extLst>
              <a:ext uri="{FF2B5EF4-FFF2-40B4-BE49-F238E27FC236}">
                <a16:creationId xmlns:a16="http://schemas.microsoft.com/office/drawing/2014/main" id="{E28EAF45-5E1A-E6C8-F973-80D63041E7EE}"/>
              </a:ext>
            </a:extLst>
          </p:cNvPr>
          <p:cNvSpPr>
            <a:spLocks noGrp="1"/>
          </p:cNvSpPr>
          <p:nvPr>
            <p:ph type="dt" sz="half" idx="10"/>
          </p:nvPr>
        </p:nvSpPr>
        <p:spPr/>
        <p:txBody>
          <a:bodyPr/>
          <a:lstStyle/>
          <a:p>
            <a:r>
              <a:rPr lang="en-US" dirty="0"/>
              <a:t>04/04/2025</a:t>
            </a:r>
          </a:p>
        </p:txBody>
      </p:sp>
      <p:sp>
        <p:nvSpPr>
          <p:cNvPr id="5" name="Slide Number Placeholder 4">
            <a:extLst>
              <a:ext uri="{FF2B5EF4-FFF2-40B4-BE49-F238E27FC236}">
                <a16:creationId xmlns:a16="http://schemas.microsoft.com/office/drawing/2014/main" id="{71C4FA12-EEE6-1998-6DAD-405E92860DC7}"/>
              </a:ext>
            </a:extLst>
          </p:cNvPr>
          <p:cNvSpPr>
            <a:spLocks noGrp="1"/>
          </p:cNvSpPr>
          <p:nvPr>
            <p:ph type="sldNum" sz="quarter" idx="12"/>
          </p:nvPr>
        </p:nvSpPr>
        <p:spPr/>
        <p:txBody>
          <a:bodyPr/>
          <a:lstStyle/>
          <a:p>
            <a:fld id="{B24F5015-3417-4B27-A586-E4CCF4D77832}" type="slidenum">
              <a:rPr lang="en-US" smtClean="0"/>
              <a:t>1</a:t>
            </a:fld>
            <a:endParaRPr lang="en-US"/>
          </a:p>
        </p:txBody>
      </p:sp>
      <p:pic>
        <p:nvPicPr>
          <p:cNvPr id="36" name="Audio 35">
            <a:hlinkClick r:id="" action="ppaction://media"/>
            <a:extLst>
              <a:ext uri="{FF2B5EF4-FFF2-40B4-BE49-F238E27FC236}">
                <a16:creationId xmlns:a16="http://schemas.microsoft.com/office/drawing/2014/main" id="{A9545186-67F3-AF3B-9D9C-672272B41C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2808863"/>
      </p:ext>
    </p:extLst>
  </p:cSld>
  <p:clrMapOvr>
    <a:masterClrMapping/>
  </p:clrMapOvr>
  <mc:AlternateContent xmlns:mc="http://schemas.openxmlformats.org/markup-compatibility/2006" xmlns:p14="http://schemas.microsoft.com/office/powerpoint/2010/main">
    <mc:Choice Requires="p14">
      <p:transition spd="slow" p14:dur="2000" advTm="8953"/>
    </mc:Choice>
    <mc:Fallback xmlns="">
      <p:transition spd="slow" advTm="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2B498-57AF-A0FC-86B2-99FBC6A86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D5732-EA8B-D2D6-C21F-79F3778F3DED}"/>
              </a:ext>
            </a:extLst>
          </p:cNvPr>
          <p:cNvSpPr>
            <a:spLocks noGrp="1"/>
          </p:cNvSpPr>
          <p:nvPr>
            <p:ph type="title"/>
          </p:nvPr>
        </p:nvSpPr>
        <p:spPr/>
        <p:txBody>
          <a:bodyPr/>
          <a:lstStyle/>
          <a:p>
            <a:r>
              <a:rPr lang="en-US" dirty="0"/>
              <a:t>Who is surveyed?</a:t>
            </a:r>
          </a:p>
        </p:txBody>
      </p:sp>
      <p:sp>
        <p:nvSpPr>
          <p:cNvPr id="3" name="Content Placeholder 2">
            <a:extLst>
              <a:ext uri="{FF2B5EF4-FFF2-40B4-BE49-F238E27FC236}">
                <a16:creationId xmlns:a16="http://schemas.microsoft.com/office/drawing/2014/main" id="{250EEC55-4133-CF46-39CF-9EBC05FD5D57}"/>
              </a:ext>
            </a:extLst>
          </p:cNvPr>
          <p:cNvSpPr>
            <a:spLocks noGrp="1"/>
          </p:cNvSpPr>
          <p:nvPr>
            <p:ph idx="1"/>
          </p:nvPr>
        </p:nvSpPr>
        <p:spPr/>
        <p:txBody>
          <a:bodyPr>
            <a:normAutofit/>
          </a:bodyPr>
          <a:lstStyle/>
          <a:p>
            <a:pPr marL="285750" indent="-285750">
              <a:buFont typeface="Arial" panose="020B0604020202020204" pitchFamily="34" charset="0"/>
              <a:buChar char="•"/>
            </a:pPr>
            <a:r>
              <a:rPr lang="en-US" sz="3600" dirty="0"/>
              <a:t>Adult Affidavit Students</a:t>
            </a:r>
            <a:endParaRPr lang="en-US" sz="2400"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r>
              <a:rPr lang="en-US" sz="2800" dirty="0"/>
              <a:t>For the 2025 Survey: Perkins V accountability definitions require PDE to survey adult CTE students who completed (CTE status type code of 41) their CTE program during the 2023-24 reporting year.</a:t>
            </a:r>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r>
              <a:rPr lang="en-US" sz="2800" dirty="0"/>
              <a:t>Student will not be surveyed if incorrectly reported in C4 CTE Collection</a:t>
            </a:r>
            <a:endParaRPr lang="en-US" sz="2400" dirty="0"/>
          </a:p>
          <a:p>
            <a:pPr marL="457200" lvl="1" indent="0">
              <a:buNone/>
            </a:pPr>
            <a:endParaRPr lang="en-US" sz="2800" dirty="0"/>
          </a:p>
        </p:txBody>
      </p:sp>
      <p:sp>
        <p:nvSpPr>
          <p:cNvPr id="4" name="Date Placeholder 3">
            <a:extLst>
              <a:ext uri="{FF2B5EF4-FFF2-40B4-BE49-F238E27FC236}">
                <a16:creationId xmlns:a16="http://schemas.microsoft.com/office/drawing/2014/main" id="{A8CCF025-4522-D1D4-D62E-2FEBFE6DC5A9}"/>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68F86596-3E51-FB12-79DB-089994ACCDE9}"/>
              </a:ext>
            </a:extLst>
          </p:cNvPr>
          <p:cNvSpPr>
            <a:spLocks noGrp="1"/>
          </p:cNvSpPr>
          <p:nvPr>
            <p:ph type="sldNum" sz="quarter" idx="12"/>
          </p:nvPr>
        </p:nvSpPr>
        <p:spPr/>
        <p:txBody>
          <a:bodyPr/>
          <a:lstStyle/>
          <a:p>
            <a:fld id="{B24F5015-3417-4B27-A586-E4CCF4D77832}" type="slidenum">
              <a:rPr lang="en-US" smtClean="0"/>
              <a:t>10</a:t>
            </a:fld>
            <a:endParaRPr lang="en-US" dirty="0"/>
          </a:p>
        </p:txBody>
      </p:sp>
      <p:pic>
        <p:nvPicPr>
          <p:cNvPr id="8" name="Audio 7">
            <a:hlinkClick r:id="" action="ppaction://media"/>
            <a:extLst>
              <a:ext uri="{FF2B5EF4-FFF2-40B4-BE49-F238E27FC236}">
                <a16:creationId xmlns:a16="http://schemas.microsoft.com/office/drawing/2014/main" id="{58694F6D-3D18-5888-1C3D-6057184893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2745546"/>
      </p:ext>
    </p:extLst>
  </p:cSld>
  <p:clrMapOvr>
    <a:masterClrMapping/>
  </p:clrMapOvr>
  <mc:AlternateContent xmlns:mc="http://schemas.openxmlformats.org/markup-compatibility/2006" xmlns:p14="http://schemas.microsoft.com/office/powerpoint/2010/main">
    <mc:Choice Requires="p14">
      <p:transition spd="slow" p14:dur="2000" advTm="50288"/>
    </mc:Choice>
    <mc:Fallback xmlns="">
      <p:transition spd="slow" advTm="5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F0A14-4145-C645-94AD-CE99914687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A0158-6BA3-30AD-C3D6-17B1C15D13C5}"/>
              </a:ext>
            </a:extLst>
          </p:cNvPr>
          <p:cNvSpPr>
            <a:spLocks noGrp="1"/>
          </p:cNvSpPr>
          <p:nvPr>
            <p:ph type="title"/>
          </p:nvPr>
        </p:nvSpPr>
        <p:spPr/>
        <p:txBody>
          <a:bodyPr/>
          <a:lstStyle/>
          <a:p>
            <a:r>
              <a:rPr lang="en-US"/>
              <a:t>Who is </a:t>
            </a:r>
            <a:r>
              <a:rPr lang="en-US" dirty="0"/>
              <a:t>surveyed?</a:t>
            </a:r>
          </a:p>
        </p:txBody>
      </p:sp>
      <p:sp>
        <p:nvSpPr>
          <p:cNvPr id="3" name="Content Placeholder 2">
            <a:extLst>
              <a:ext uri="{FF2B5EF4-FFF2-40B4-BE49-F238E27FC236}">
                <a16:creationId xmlns:a16="http://schemas.microsoft.com/office/drawing/2014/main" id="{54655D7A-E1C8-007C-6695-0AE57EC0E970}"/>
              </a:ext>
            </a:extLst>
          </p:cNvPr>
          <p:cNvSpPr>
            <a:spLocks noGrp="1"/>
          </p:cNvSpPr>
          <p:nvPr>
            <p:ph idx="1"/>
          </p:nvPr>
        </p:nvSpPr>
        <p:spPr/>
        <p:txBody>
          <a:bodyPr>
            <a:normAutofit fontScale="92500" lnSpcReduction="20000"/>
          </a:bodyPr>
          <a:lstStyle/>
          <a:p>
            <a:pPr marL="285750" indent="-285750">
              <a:buFont typeface="Arial" panose="020B0604020202020204" pitchFamily="34" charset="0"/>
              <a:buChar char="•"/>
            </a:pPr>
            <a:r>
              <a:rPr lang="en-US" sz="3900" dirty="0">
                <a:latin typeface="Arial" panose="020B0604020202020204" pitchFamily="34" charset="0"/>
                <a:cs typeface="Arial" panose="020B0604020202020204" pitchFamily="34" charset="0"/>
              </a:rPr>
              <a:t>Secondary Students</a:t>
            </a:r>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r>
              <a:rPr lang="en-US" sz="3000" dirty="0"/>
              <a:t>Perkins V accountability definitions require PDE to survey CTE concentrators who exited a secondary CTE program during the 2023-24 reporting year.</a:t>
            </a:r>
          </a:p>
          <a:p>
            <a:pPr marL="457200" lvl="1" indent="0">
              <a:buNone/>
            </a:pPr>
            <a:endParaRPr lang="en-US" sz="3000" dirty="0"/>
          </a:p>
          <a:p>
            <a:pPr marL="1200150" lvl="2" indent="-285750">
              <a:buFont typeface="Courier New" panose="02070309020205020404" pitchFamily="49" charset="0"/>
              <a:buChar char="o"/>
            </a:pPr>
            <a:r>
              <a:rPr lang="en-US" sz="3000" dirty="0"/>
              <a:t>Secondary 12</a:t>
            </a:r>
            <a:r>
              <a:rPr lang="en-US" sz="3000" baseline="30000" dirty="0"/>
              <a:t>th</a:t>
            </a:r>
            <a:r>
              <a:rPr lang="en-US" sz="3000" dirty="0"/>
              <a:t> graders who are</a:t>
            </a:r>
          </a:p>
          <a:p>
            <a:pPr marL="1657350" lvl="3" indent="-285750">
              <a:buFont typeface="Courier New" panose="02070309020205020404" pitchFamily="49" charset="0"/>
              <a:buChar char="o"/>
            </a:pPr>
            <a:r>
              <a:rPr lang="en-US" sz="3000" dirty="0"/>
              <a:t>(1) Perkins Concentrator; AND</a:t>
            </a:r>
          </a:p>
          <a:p>
            <a:pPr marL="1657350" lvl="3" indent="-285750">
              <a:buFont typeface="Courier New" panose="02070309020205020404" pitchFamily="49" charset="0"/>
              <a:buChar char="o"/>
            </a:pPr>
            <a:r>
              <a:rPr lang="en-US" sz="3000" dirty="0"/>
              <a:t>(2) Have a CTE Status type code of 40, 60 or 71</a:t>
            </a:r>
          </a:p>
          <a:p>
            <a:pPr marL="1371600" lvl="3" indent="0">
              <a:buNone/>
            </a:pPr>
            <a:endParaRPr lang="en-US" sz="3000" dirty="0"/>
          </a:p>
          <a:p>
            <a:pPr marL="742950" lvl="1" indent="-285750">
              <a:buFont typeface="Courier New" panose="02070309020205020404" pitchFamily="49" charset="0"/>
              <a:buChar char="o"/>
            </a:pPr>
            <a:r>
              <a:rPr lang="en-US" sz="3000" dirty="0"/>
              <a:t>Student will not get surveyed if incorrectly reported in C4 CTE Collection</a:t>
            </a:r>
          </a:p>
          <a:p>
            <a:pPr marL="742950" lvl="1" indent="-285750">
              <a:buFont typeface="Courier New" panose="02070309020205020404" pitchFamily="49" charset="0"/>
              <a:buChar char="o"/>
            </a:pPr>
            <a:endParaRPr lang="en-US" sz="2800" dirty="0"/>
          </a:p>
          <a:p>
            <a:pPr marL="457200" lvl="1" indent="0">
              <a:buNone/>
            </a:pPr>
            <a:endParaRPr lang="en-US" sz="2800" dirty="0"/>
          </a:p>
        </p:txBody>
      </p:sp>
      <p:sp>
        <p:nvSpPr>
          <p:cNvPr id="4" name="Date Placeholder 3">
            <a:extLst>
              <a:ext uri="{FF2B5EF4-FFF2-40B4-BE49-F238E27FC236}">
                <a16:creationId xmlns:a16="http://schemas.microsoft.com/office/drawing/2014/main" id="{BC4995C0-0471-3C21-D0FC-A9CD190E88F8}"/>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126CB09B-EED0-8BCD-3DCE-345B517F3063}"/>
              </a:ext>
            </a:extLst>
          </p:cNvPr>
          <p:cNvSpPr>
            <a:spLocks noGrp="1"/>
          </p:cNvSpPr>
          <p:nvPr>
            <p:ph type="sldNum" sz="quarter" idx="12"/>
          </p:nvPr>
        </p:nvSpPr>
        <p:spPr/>
        <p:txBody>
          <a:bodyPr/>
          <a:lstStyle/>
          <a:p>
            <a:fld id="{B24F5015-3417-4B27-A586-E4CCF4D77832}" type="slidenum">
              <a:rPr lang="en-US" smtClean="0"/>
              <a:t>11</a:t>
            </a:fld>
            <a:endParaRPr lang="en-US" dirty="0"/>
          </a:p>
        </p:txBody>
      </p:sp>
      <p:pic>
        <p:nvPicPr>
          <p:cNvPr id="13" name="Audio 12">
            <a:hlinkClick r:id="" action="ppaction://media"/>
            <a:extLst>
              <a:ext uri="{FF2B5EF4-FFF2-40B4-BE49-F238E27FC236}">
                <a16:creationId xmlns:a16="http://schemas.microsoft.com/office/drawing/2014/main" id="{88BCEA4B-FC61-51D6-E0F9-59EF74DDA7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9962993"/>
      </p:ext>
    </p:extLst>
  </p:cSld>
  <p:clrMapOvr>
    <a:masterClrMapping/>
  </p:clrMapOvr>
  <mc:AlternateContent xmlns:mc="http://schemas.openxmlformats.org/markup-compatibility/2006" xmlns:p14="http://schemas.microsoft.com/office/powerpoint/2010/main">
    <mc:Choice Requires="p14">
      <p:transition spd="slow" p14:dur="2000" advTm="54848"/>
    </mc:Choice>
    <mc:Fallback xmlns="">
      <p:transition spd="slow" advTm="5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34F2B-D616-F801-1306-64D2A2E2E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5EFF9-4DB3-1115-859A-ADB3A8227215}"/>
              </a:ext>
            </a:extLst>
          </p:cNvPr>
          <p:cNvSpPr>
            <a:spLocks noGrp="1"/>
          </p:cNvSpPr>
          <p:nvPr>
            <p:ph type="title"/>
          </p:nvPr>
        </p:nvSpPr>
        <p:spPr/>
        <p:txBody>
          <a:bodyPr/>
          <a:lstStyle/>
          <a:p>
            <a:r>
              <a:rPr lang="en-US" dirty="0"/>
              <a:t>Survey Process</a:t>
            </a:r>
          </a:p>
        </p:txBody>
      </p:sp>
      <p:sp>
        <p:nvSpPr>
          <p:cNvPr id="3" name="Content Placeholder 2">
            <a:extLst>
              <a:ext uri="{FF2B5EF4-FFF2-40B4-BE49-F238E27FC236}">
                <a16:creationId xmlns:a16="http://schemas.microsoft.com/office/drawing/2014/main" id="{AC2CE2DF-89E8-7257-A526-AD2CA5BA3B33}"/>
              </a:ext>
            </a:extLst>
          </p:cNvPr>
          <p:cNvSpPr>
            <a:spLocks noGrp="1" noRot="1" noMove="1" noResize="1" noEditPoints="1" noAdjustHandles="1" noChangeArrowheads="1" noChangeShapeType="1"/>
          </p:cNvSpPr>
          <p:nvPr>
            <p:ph idx="1"/>
          </p:nvPr>
        </p:nvSpPr>
        <p:spPr/>
        <p:txBody>
          <a:bodyPr>
            <a:normAutofit/>
          </a:bodyPr>
          <a:lstStyle/>
          <a:p>
            <a:pPr marL="457200" lvl="1" indent="0">
              <a:buNone/>
            </a:pPr>
            <a:endParaRPr lang="en-US" sz="2800" dirty="0"/>
          </a:p>
          <a:p>
            <a:pPr marL="285750" indent="-285750">
              <a:buFont typeface="Arial" panose="020B0604020202020204" pitchFamily="34" charset="0"/>
              <a:buChar char="•"/>
            </a:pPr>
            <a:r>
              <a:rPr lang="en-US" sz="3600" dirty="0"/>
              <a:t>PDE creates list of students to survey</a:t>
            </a:r>
            <a:endParaRPr lang="en-US" sz="2400" dirty="0"/>
          </a:p>
          <a:p>
            <a:pPr marL="742950" lvl="1" indent="-285750">
              <a:buFont typeface="Courier New" panose="02070309020205020404" pitchFamily="49" charset="0"/>
              <a:buChar char="o"/>
            </a:pPr>
            <a:r>
              <a:rPr lang="en-US" sz="2800" dirty="0"/>
              <a:t>Based on what LEAs report in C4 CTE Collection</a:t>
            </a:r>
          </a:p>
          <a:p>
            <a:pPr marL="742950" lvl="1" indent="-285750">
              <a:buFont typeface="Courier New" panose="02070309020205020404" pitchFamily="49" charset="0"/>
              <a:buChar char="o"/>
            </a:pPr>
            <a:endParaRPr lang="en-US" sz="2800" dirty="0"/>
          </a:p>
          <a:p>
            <a:pPr marL="285750" indent="-285750">
              <a:buFont typeface="Arial" panose="020B0604020202020204" pitchFamily="34" charset="0"/>
              <a:buChar char="•"/>
            </a:pPr>
            <a:r>
              <a:rPr lang="en-US" sz="3600" dirty="0"/>
              <a:t>List is found in PIMSReports_V2</a:t>
            </a:r>
            <a:endParaRPr lang="en-US" sz="2800" dirty="0"/>
          </a:p>
        </p:txBody>
      </p:sp>
      <p:sp>
        <p:nvSpPr>
          <p:cNvPr id="4" name="Date Placeholder 3">
            <a:extLst>
              <a:ext uri="{FF2B5EF4-FFF2-40B4-BE49-F238E27FC236}">
                <a16:creationId xmlns:a16="http://schemas.microsoft.com/office/drawing/2014/main" id="{C2C02D1F-7ACD-34DB-95CE-F4EBC7D43C10}"/>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F94814D7-F5A6-60CF-135F-50C928443A77}"/>
              </a:ext>
            </a:extLst>
          </p:cNvPr>
          <p:cNvSpPr>
            <a:spLocks noGrp="1"/>
          </p:cNvSpPr>
          <p:nvPr>
            <p:ph type="sldNum" sz="quarter" idx="12"/>
          </p:nvPr>
        </p:nvSpPr>
        <p:spPr/>
        <p:txBody>
          <a:bodyPr/>
          <a:lstStyle/>
          <a:p>
            <a:fld id="{B24F5015-3417-4B27-A586-E4CCF4D77832}" type="slidenum">
              <a:rPr lang="en-US" smtClean="0"/>
              <a:t>12</a:t>
            </a:fld>
            <a:endParaRPr lang="en-US" dirty="0"/>
          </a:p>
        </p:txBody>
      </p:sp>
      <p:pic>
        <p:nvPicPr>
          <p:cNvPr id="29" name="Audio 28">
            <a:hlinkClick r:id="" action="ppaction://media"/>
            <a:extLst>
              <a:ext uri="{FF2B5EF4-FFF2-40B4-BE49-F238E27FC236}">
                <a16:creationId xmlns:a16="http://schemas.microsoft.com/office/drawing/2014/main" id="{74CA7E6C-A39A-FE6A-164A-5BA7DFA1BB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02003349"/>
      </p:ext>
    </p:extLst>
  </p:cSld>
  <p:clrMapOvr>
    <a:masterClrMapping/>
  </p:clrMapOvr>
  <mc:AlternateContent xmlns:mc="http://schemas.openxmlformats.org/markup-compatibility/2006" xmlns:p14="http://schemas.microsoft.com/office/powerpoint/2010/main">
    <mc:Choice Requires="p14">
      <p:transition spd="slow" p14:dur="2000" advTm="27785"/>
    </mc:Choice>
    <mc:Fallback xmlns="">
      <p:transition spd="slow" advTm="2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A2D0F-5C63-2038-5CDE-A08BF9EEF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E58F65-79BD-C966-4734-AE6F149EF92D}"/>
              </a:ext>
            </a:extLst>
          </p:cNvPr>
          <p:cNvSpPr>
            <a:spLocks noGrp="1"/>
          </p:cNvSpPr>
          <p:nvPr>
            <p:ph type="title"/>
          </p:nvPr>
        </p:nvSpPr>
        <p:spPr/>
        <p:txBody>
          <a:bodyPr/>
          <a:lstStyle/>
          <a:p>
            <a:r>
              <a:rPr lang="en-US" dirty="0"/>
              <a:t>Survey Process</a:t>
            </a:r>
          </a:p>
        </p:txBody>
      </p:sp>
      <p:pic>
        <p:nvPicPr>
          <p:cNvPr id="7" name="Content Placeholder 6" descr="This photo shows the PIMSReports_V2 site and highlights the location of Secondary Students to Survey and Adults Students to Survey reports">
            <a:extLst>
              <a:ext uri="{FF2B5EF4-FFF2-40B4-BE49-F238E27FC236}">
                <a16:creationId xmlns:a16="http://schemas.microsoft.com/office/drawing/2014/main" id="{EBF6200A-1D63-8370-246F-FF359C14C0FD}"/>
              </a:ext>
            </a:extLst>
          </p:cNvPr>
          <p:cNvPicPr>
            <a:picLocks noGrp="1" noChangeAspect="1"/>
          </p:cNvPicPr>
          <p:nvPr>
            <p:ph idx="1"/>
          </p:nvPr>
        </p:nvPicPr>
        <p:blipFill>
          <a:blip r:embed="rId5"/>
          <a:stretch>
            <a:fillRect/>
          </a:stretch>
        </p:blipFill>
        <p:spPr>
          <a:xfrm>
            <a:off x="838200" y="1506036"/>
            <a:ext cx="9334500" cy="4922206"/>
          </a:xfrm>
        </p:spPr>
      </p:pic>
      <p:sp>
        <p:nvSpPr>
          <p:cNvPr id="4" name="Date Placeholder 3">
            <a:extLst>
              <a:ext uri="{FF2B5EF4-FFF2-40B4-BE49-F238E27FC236}">
                <a16:creationId xmlns:a16="http://schemas.microsoft.com/office/drawing/2014/main" id="{72ADF89C-25C0-B4E2-01C6-8B4C58B54B69}"/>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8159C947-4C8C-4144-DBEB-035EBAD860D5}"/>
              </a:ext>
            </a:extLst>
          </p:cNvPr>
          <p:cNvSpPr>
            <a:spLocks noGrp="1"/>
          </p:cNvSpPr>
          <p:nvPr>
            <p:ph type="sldNum" sz="quarter" idx="12"/>
          </p:nvPr>
        </p:nvSpPr>
        <p:spPr/>
        <p:txBody>
          <a:bodyPr/>
          <a:lstStyle/>
          <a:p>
            <a:fld id="{B24F5015-3417-4B27-A586-E4CCF4D77832}" type="slidenum">
              <a:rPr lang="en-US" smtClean="0"/>
              <a:t>13</a:t>
            </a:fld>
            <a:endParaRPr lang="en-US" dirty="0"/>
          </a:p>
        </p:txBody>
      </p:sp>
      <p:pic>
        <p:nvPicPr>
          <p:cNvPr id="15" name="Audio 14">
            <a:hlinkClick r:id="" action="ppaction://media"/>
            <a:extLst>
              <a:ext uri="{FF2B5EF4-FFF2-40B4-BE49-F238E27FC236}">
                <a16:creationId xmlns:a16="http://schemas.microsoft.com/office/drawing/2014/main" id="{361D55D2-0D54-67CD-44F8-A9F24ACC635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5973483"/>
      </p:ext>
    </p:extLst>
  </p:cSld>
  <p:clrMapOvr>
    <a:masterClrMapping/>
  </p:clrMapOvr>
  <mc:AlternateContent xmlns:mc="http://schemas.openxmlformats.org/markup-compatibility/2006" xmlns:p14="http://schemas.microsoft.com/office/powerpoint/2010/main">
    <mc:Choice Requires="p14">
      <p:transition spd="slow" p14:dur="2000" advTm="66571"/>
    </mc:Choice>
    <mc:Fallback xmlns="">
      <p:transition spd="slow" advTm="6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80445-7548-89AB-1311-52BB0D18F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3EB14-A259-0342-BFA1-0C2CF40248A7}"/>
              </a:ext>
            </a:extLst>
          </p:cNvPr>
          <p:cNvSpPr>
            <a:spLocks noGrp="1"/>
          </p:cNvSpPr>
          <p:nvPr>
            <p:ph type="title"/>
          </p:nvPr>
        </p:nvSpPr>
        <p:spPr/>
        <p:txBody>
          <a:bodyPr/>
          <a:lstStyle/>
          <a:p>
            <a:r>
              <a:rPr lang="en-US" dirty="0"/>
              <a:t>Survey Process</a:t>
            </a:r>
          </a:p>
        </p:txBody>
      </p:sp>
      <p:sp>
        <p:nvSpPr>
          <p:cNvPr id="4" name="Date Placeholder 3">
            <a:extLst>
              <a:ext uri="{FF2B5EF4-FFF2-40B4-BE49-F238E27FC236}">
                <a16:creationId xmlns:a16="http://schemas.microsoft.com/office/drawing/2014/main" id="{510A18AB-D0F1-ADE5-162A-34D86F6834D9}"/>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F06E2C8C-CCD3-783B-5003-080D9802899A}"/>
              </a:ext>
            </a:extLst>
          </p:cNvPr>
          <p:cNvSpPr>
            <a:spLocks noGrp="1"/>
          </p:cNvSpPr>
          <p:nvPr>
            <p:ph type="sldNum" sz="quarter" idx="12"/>
          </p:nvPr>
        </p:nvSpPr>
        <p:spPr/>
        <p:txBody>
          <a:bodyPr/>
          <a:lstStyle/>
          <a:p>
            <a:fld id="{B24F5015-3417-4B27-A586-E4CCF4D77832}" type="slidenum">
              <a:rPr lang="en-US" smtClean="0"/>
              <a:t>14</a:t>
            </a:fld>
            <a:endParaRPr lang="en-US" dirty="0"/>
          </a:p>
        </p:txBody>
      </p:sp>
      <p:pic>
        <p:nvPicPr>
          <p:cNvPr id="10" name="Audio 9">
            <a:hlinkClick r:id="" action="ppaction://media"/>
            <a:extLst>
              <a:ext uri="{FF2B5EF4-FFF2-40B4-BE49-F238E27FC236}">
                <a16:creationId xmlns:a16="http://schemas.microsoft.com/office/drawing/2014/main" id="{4F3150B9-CC4F-55B3-2DE5-6D50F0AF139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8" name="Picture 7">
            <a:extLst>
              <a:ext uri="{FF2B5EF4-FFF2-40B4-BE49-F238E27FC236}">
                <a16:creationId xmlns:a16="http://schemas.microsoft.com/office/drawing/2014/main" id="{3A415415-0F00-64DB-8487-1533580A8219}"/>
              </a:ext>
            </a:extLst>
          </p:cNvPr>
          <p:cNvPicPr>
            <a:picLocks noChangeAspect="1"/>
          </p:cNvPicPr>
          <p:nvPr/>
        </p:nvPicPr>
        <p:blipFill>
          <a:blip r:embed="rId6"/>
          <a:stretch>
            <a:fillRect/>
          </a:stretch>
        </p:blipFill>
        <p:spPr>
          <a:xfrm>
            <a:off x="355935" y="2463800"/>
            <a:ext cx="11771400" cy="2840471"/>
          </a:xfrm>
          <a:prstGeom prst="rect">
            <a:avLst/>
          </a:prstGeom>
        </p:spPr>
      </p:pic>
    </p:spTree>
    <p:extLst>
      <p:ext uri="{BB962C8B-B14F-4D97-AF65-F5344CB8AC3E}">
        <p14:creationId xmlns:p14="http://schemas.microsoft.com/office/powerpoint/2010/main" val="2051072385"/>
      </p:ext>
    </p:extLst>
  </p:cSld>
  <p:clrMapOvr>
    <a:masterClrMapping/>
  </p:clrMapOvr>
  <mc:AlternateContent xmlns:mc="http://schemas.openxmlformats.org/markup-compatibility/2006" xmlns:p14="http://schemas.microsoft.com/office/powerpoint/2010/main">
    <mc:Choice Requires="p14">
      <p:transition spd="slow" p14:dur="2000" advTm="38885"/>
    </mc:Choice>
    <mc:Fallback xmlns="">
      <p:transition spd="slow" advTm="38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2803C-7AA7-28B7-220A-A967C500D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8E148-A266-5330-1D7C-1F121BF58751}"/>
              </a:ext>
            </a:extLst>
          </p:cNvPr>
          <p:cNvSpPr>
            <a:spLocks noGrp="1"/>
          </p:cNvSpPr>
          <p:nvPr>
            <p:ph type="title"/>
          </p:nvPr>
        </p:nvSpPr>
        <p:spPr/>
        <p:txBody>
          <a:bodyPr>
            <a:normAutofit/>
          </a:bodyPr>
          <a:lstStyle/>
          <a:p>
            <a:r>
              <a:rPr lang="en-US" dirty="0"/>
              <a:t>Students to Survey Report</a:t>
            </a:r>
          </a:p>
        </p:txBody>
      </p:sp>
      <p:sp>
        <p:nvSpPr>
          <p:cNvPr id="4" name="Date Placeholder 3">
            <a:extLst>
              <a:ext uri="{FF2B5EF4-FFF2-40B4-BE49-F238E27FC236}">
                <a16:creationId xmlns:a16="http://schemas.microsoft.com/office/drawing/2014/main" id="{57180FC5-A470-A60F-47C3-41D4F90BF8E9}"/>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FA6D9F6A-5A77-27BB-0E01-F6B959B6CD4A}"/>
              </a:ext>
            </a:extLst>
          </p:cNvPr>
          <p:cNvSpPr>
            <a:spLocks noGrp="1"/>
          </p:cNvSpPr>
          <p:nvPr>
            <p:ph type="sldNum" sz="quarter" idx="12"/>
          </p:nvPr>
        </p:nvSpPr>
        <p:spPr/>
        <p:txBody>
          <a:bodyPr/>
          <a:lstStyle/>
          <a:p>
            <a:fld id="{B24F5015-3417-4B27-A586-E4CCF4D77832}" type="slidenum">
              <a:rPr lang="en-US" smtClean="0"/>
              <a:t>15</a:t>
            </a:fld>
            <a:endParaRPr lang="en-US" dirty="0"/>
          </a:p>
        </p:txBody>
      </p:sp>
      <p:sp>
        <p:nvSpPr>
          <p:cNvPr id="6" name="Content Placeholder 5">
            <a:extLst>
              <a:ext uri="{FF2B5EF4-FFF2-40B4-BE49-F238E27FC236}">
                <a16:creationId xmlns:a16="http://schemas.microsoft.com/office/drawing/2014/main" id="{720C9E29-D8F8-07CB-741B-6C348DCE1393}"/>
              </a:ext>
            </a:extLst>
          </p:cNvPr>
          <p:cNvSpPr>
            <a:spLocks noGrp="1"/>
          </p:cNvSpPr>
          <p:nvPr>
            <p:ph idx="1"/>
          </p:nvPr>
        </p:nvSpPr>
        <p:spPr>
          <a:xfrm>
            <a:off x="838200" y="1398905"/>
            <a:ext cx="10515600" cy="4351338"/>
          </a:xfrm>
        </p:spPr>
        <p:txBody>
          <a:bodyPr>
            <a:normAutofit/>
          </a:bodyPr>
          <a:lstStyle/>
          <a:p>
            <a:pPr marL="285750" indent="-285750">
              <a:buFont typeface="Arial" panose="020B0604020202020204" pitchFamily="34" charset="0"/>
              <a:buChar char="•"/>
            </a:pPr>
            <a:r>
              <a:rPr lang="en-US" sz="3400" dirty="0"/>
              <a:t>Security Code</a:t>
            </a:r>
          </a:p>
          <a:p>
            <a:pPr marL="742950" lvl="1" indent="-285750">
              <a:buFont typeface="Courier New" panose="02070309020205020404" pitchFamily="49" charset="0"/>
              <a:buChar char="o"/>
            </a:pPr>
            <a:r>
              <a:rPr lang="en-US" dirty="0"/>
              <a:t>Follow-up survey specific code – </a:t>
            </a:r>
            <a:r>
              <a:rPr lang="en-US" b="1" dirty="0"/>
              <a:t>NOT THEIR PASECUREID</a:t>
            </a:r>
          </a:p>
          <a:p>
            <a:pPr marL="742950" lvl="1" indent="-285750">
              <a:buFont typeface="Courier New" panose="02070309020205020404" pitchFamily="49" charset="0"/>
              <a:buChar char="o"/>
            </a:pPr>
            <a:endParaRPr lang="en-US" sz="2800" dirty="0"/>
          </a:p>
          <a:p>
            <a:pPr marL="285750" indent="-285750">
              <a:buFont typeface="Arial" panose="020B0604020202020204" pitchFamily="34" charset="0"/>
              <a:buChar char="•"/>
            </a:pPr>
            <a:r>
              <a:rPr lang="en-US" sz="3400" dirty="0"/>
              <a:t>Survey Submitted</a:t>
            </a:r>
          </a:p>
          <a:p>
            <a:pPr marL="742950" lvl="1" indent="-285750">
              <a:buFont typeface="Courier New" panose="02070309020205020404" pitchFamily="49" charset="0"/>
              <a:buChar char="o"/>
            </a:pPr>
            <a:r>
              <a:rPr lang="en-US" dirty="0"/>
              <a:t>Did they submit survey – Yes/No</a:t>
            </a:r>
          </a:p>
          <a:p>
            <a:pPr marL="742950" lvl="1" indent="-285750">
              <a:buFont typeface="Courier New" panose="02070309020205020404" pitchFamily="49" charset="0"/>
              <a:buChar char="o"/>
            </a:pPr>
            <a:endParaRPr lang="en-US" sz="2800" dirty="0"/>
          </a:p>
          <a:p>
            <a:pPr marL="285750" indent="-285750">
              <a:buFont typeface="Arial" panose="020B0604020202020204" pitchFamily="34" charset="0"/>
              <a:buChar char="•"/>
            </a:pPr>
            <a:r>
              <a:rPr lang="en-US" sz="3400" dirty="0"/>
              <a:t>Student demographic data</a:t>
            </a:r>
          </a:p>
          <a:p>
            <a:pPr marL="742950" lvl="1" indent="-285750">
              <a:buFont typeface="Courier New" panose="02070309020205020404" pitchFamily="49" charset="0"/>
              <a:buChar char="o"/>
            </a:pPr>
            <a:r>
              <a:rPr lang="en-US" dirty="0"/>
              <a:t>Name, </a:t>
            </a:r>
            <a:r>
              <a:rPr lang="en-US" dirty="0" err="1"/>
              <a:t>PASecureID</a:t>
            </a:r>
            <a:r>
              <a:rPr lang="en-US" dirty="0"/>
              <a:t>, CIP Code, Address, etc.</a:t>
            </a:r>
          </a:p>
        </p:txBody>
      </p:sp>
      <p:pic>
        <p:nvPicPr>
          <p:cNvPr id="10" name="Audio 9">
            <a:hlinkClick r:id="" action="ppaction://media"/>
            <a:extLst>
              <a:ext uri="{FF2B5EF4-FFF2-40B4-BE49-F238E27FC236}">
                <a16:creationId xmlns:a16="http://schemas.microsoft.com/office/drawing/2014/main" id="{4DD2D957-BE40-666B-68FD-E8DC2D2EA8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87041"/>
      </p:ext>
    </p:extLst>
  </p:cSld>
  <p:clrMapOvr>
    <a:masterClrMapping/>
  </p:clrMapOvr>
  <mc:AlternateContent xmlns:mc="http://schemas.openxmlformats.org/markup-compatibility/2006" xmlns:p14="http://schemas.microsoft.com/office/powerpoint/2010/main">
    <mc:Choice Requires="p14">
      <p:transition spd="slow" p14:dur="2000" advTm="46414"/>
    </mc:Choice>
    <mc:Fallback xmlns="">
      <p:transition spd="slow" advTm="4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402D-8872-DAF6-A668-A39F06BC48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335A6-6AE0-00F5-1464-3B7D9EEEC426}"/>
              </a:ext>
            </a:extLst>
          </p:cNvPr>
          <p:cNvSpPr>
            <a:spLocks noGrp="1"/>
          </p:cNvSpPr>
          <p:nvPr>
            <p:ph type="title"/>
          </p:nvPr>
        </p:nvSpPr>
        <p:spPr/>
        <p:txBody>
          <a:bodyPr/>
          <a:lstStyle/>
          <a:p>
            <a:r>
              <a:rPr lang="en-US" dirty="0"/>
              <a:t>Report Example</a:t>
            </a:r>
          </a:p>
        </p:txBody>
      </p:sp>
      <p:pic>
        <p:nvPicPr>
          <p:cNvPr id="9" name="Content Placeholder 8" descr="This photo shows the CTE Students to Survey report downloaded, and goes over the layout of the report.">
            <a:extLst>
              <a:ext uri="{FF2B5EF4-FFF2-40B4-BE49-F238E27FC236}">
                <a16:creationId xmlns:a16="http://schemas.microsoft.com/office/drawing/2014/main" id="{5A4DD19C-8E1E-0D02-734B-3EAB14B1AB5C}"/>
              </a:ext>
            </a:extLst>
          </p:cNvPr>
          <p:cNvPicPr>
            <a:picLocks noGrp="1" noChangeAspect="1"/>
          </p:cNvPicPr>
          <p:nvPr>
            <p:ph idx="1"/>
          </p:nvPr>
        </p:nvPicPr>
        <p:blipFill>
          <a:blip r:embed="rId5"/>
          <a:stretch>
            <a:fillRect/>
          </a:stretch>
        </p:blipFill>
        <p:spPr>
          <a:xfrm>
            <a:off x="143307" y="2141580"/>
            <a:ext cx="11905385" cy="2574840"/>
          </a:xfrm>
        </p:spPr>
      </p:pic>
      <p:sp>
        <p:nvSpPr>
          <p:cNvPr id="4" name="Date Placeholder 3">
            <a:extLst>
              <a:ext uri="{FF2B5EF4-FFF2-40B4-BE49-F238E27FC236}">
                <a16:creationId xmlns:a16="http://schemas.microsoft.com/office/drawing/2014/main" id="{8BA02E6A-5AA8-06A5-A1F0-9CFF29B5B79D}"/>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6CE0D466-9B4F-2072-22FC-7F4E54B97FD3}"/>
              </a:ext>
            </a:extLst>
          </p:cNvPr>
          <p:cNvSpPr>
            <a:spLocks noGrp="1"/>
          </p:cNvSpPr>
          <p:nvPr>
            <p:ph type="sldNum" sz="quarter" idx="12"/>
          </p:nvPr>
        </p:nvSpPr>
        <p:spPr/>
        <p:txBody>
          <a:bodyPr/>
          <a:lstStyle/>
          <a:p>
            <a:fld id="{B24F5015-3417-4B27-A586-E4CCF4D77832}" type="slidenum">
              <a:rPr lang="en-US" smtClean="0"/>
              <a:t>16</a:t>
            </a:fld>
            <a:endParaRPr lang="en-US" dirty="0"/>
          </a:p>
        </p:txBody>
      </p:sp>
      <p:pic>
        <p:nvPicPr>
          <p:cNvPr id="14" name="Audio 13">
            <a:hlinkClick r:id="" action="ppaction://media"/>
            <a:extLst>
              <a:ext uri="{FF2B5EF4-FFF2-40B4-BE49-F238E27FC236}">
                <a16:creationId xmlns:a16="http://schemas.microsoft.com/office/drawing/2014/main" id="{493623BE-9258-F0C6-F41C-B7472EEDCAD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5256295"/>
      </p:ext>
    </p:extLst>
  </p:cSld>
  <p:clrMapOvr>
    <a:masterClrMapping/>
  </p:clrMapOvr>
  <mc:AlternateContent xmlns:mc="http://schemas.openxmlformats.org/markup-compatibility/2006" xmlns:p14="http://schemas.microsoft.com/office/powerpoint/2010/main">
    <mc:Choice Requires="p14">
      <p:transition spd="slow" p14:dur="2000" advTm="21929"/>
    </mc:Choice>
    <mc:Fallback xmlns="">
      <p:transition spd="slow" advTm="2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07D15-43F9-D93B-F790-24C4483170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9A3A43-C8E1-C0B5-20A3-359A9F791911}"/>
              </a:ext>
            </a:extLst>
          </p:cNvPr>
          <p:cNvSpPr>
            <a:spLocks noGrp="1"/>
          </p:cNvSpPr>
          <p:nvPr>
            <p:ph type="title"/>
          </p:nvPr>
        </p:nvSpPr>
        <p:spPr/>
        <p:txBody>
          <a:bodyPr/>
          <a:lstStyle/>
          <a:p>
            <a:r>
              <a:rPr lang="en-US" dirty="0"/>
              <a:t>Report Example</a:t>
            </a:r>
          </a:p>
        </p:txBody>
      </p:sp>
      <p:sp>
        <p:nvSpPr>
          <p:cNvPr id="4" name="Date Placeholder 3">
            <a:extLst>
              <a:ext uri="{FF2B5EF4-FFF2-40B4-BE49-F238E27FC236}">
                <a16:creationId xmlns:a16="http://schemas.microsoft.com/office/drawing/2014/main" id="{424BAD60-29F8-FF20-C2FA-81EDA3A865FD}"/>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51D24B41-73AE-E0D8-53AC-2BC9E7C9A0F5}"/>
              </a:ext>
            </a:extLst>
          </p:cNvPr>
          <p:cNvSpPr>
            <a:spLocks noGrp="1"/>
          </p:cNvSpPr>
          <p:nvPr>
            <p:ph type="sldNum" sz="quarter" idx="12"/>
          </p:nvPr>
        </p:nvSpPr>
        <p:spPr/>
        <p:txBody>
          <a:bodyPr/>
          <a:lstStyle/>
          <a:p>
            <a:fld id="{B24F5015-3417-4B27-A586-E4CCF4D77832}" type="slidenum">
              <a:rPr lang="en-US" smtClean="0"/>
              <a:t>17</a:t>
            </a:fld>
            <a:endParaRPr lang="en-US" dirty="0"/>
          </a:p>
        </p:txBody>
      </p:sp>
      <p:grpSp>
        <p:nvGrpSpPr>
          <p:cNvPr id="9" name="Group 8" descr="This photo shows a portion of the CTE Students to Survey report. It has the Survey Submitted column highlighted, and an arrow pointing to that report.">
            <a:extLst>
              <a:ext uri="{FF2B5EF4-FFF2-40B4-BE49-F238E27FC236}">
                <a16:creationId xmlns:a16="http://schemas.microsoft.com/office/drawing/2014/main" id="{97274265-1139-1821-E59A-E4022B6B6E49}"/>
              </a:ext>
            </a:extLst>
          </p:cNvPr>
          <p:cNvGrpSpPr/>
          <p:nvPr/>
        </p:nvGrpSpPr>
        <p:grpSpPr>
          <a:xfrm>
            <a:off x="-1" y="1307939"/>
            <a:ext cx="11836401" cy="3935035"/>
            <a:chOff x="-1" y="1307939"/>
            <a:chExt cx="11836401" cy="3935035"/>
          </a:xfrm>
        </p:grpSpPr>
        <p:pic>
          <p:nvPicPr>
            <p:cNvPr id="8" name="Picture 7" descr="This photo shows a portion of the CTE Students to Survey report. It has the Survey Submitted column highlighted, and an arrow pointing to that report.">
              <a:extLst>
                <a:ext uri="{FF2B5EF4-FFF2-40B4-BE49-F238E27FC236}">
                  <a16:creationId xmlns:a16="http://schemas.microsoft.com/office/drawing/2014/main" id="{D5D69E68-BFA8-7A5C-254C-05A3B490E619}"/>
                </a:ext>
              </a:extLst>
            </p:cNvPr>
            <p:cNvPicPr>
              <a:picLocks noChangeAspect="1"/>
            </p:cNvPicPr>
            <p:nvPr/>
          </p:nvPicPr>
          <p:blipFill>
            <a:blip r:embed="rId5"/>
            <a:srcRect l="40740" t="37845"/>
            <a:stretch/>
          </p:blipFill>
          <p:spPr>
            <a:xfrm>
              <a:off x="-1" y="2407534"/>
              <a:ext cx="11836401" cy="2835440"/>
            </a:xfrm>
            <a:prstGeom prst="rect">
              <a:avLst/>
            </a:prstGeom>
          </p:spPr>
        </p:pic>
        <p:cxnSp>
          <p:nvCxnSpPr>
            <p:cNvPr id="7" name="Straight Arrow Connector 6">
              <a:extLst>
                <a:ext uri="{FF2B5EF4-FFF2-40B4-BE49-F238E27FC236}">
                  <a16:creationId xmlns:a16="http://schemas.microsoft.com/office/drawing/2014/main" id="{BF135443-2ABF-406A-A57F-CCF56616E71E}"/>
                </a:ext>
              </a:extLst>
            </p:cNvPr>
            <p:cNvCxnSpPr/>
            <p:nvPr/>
          </p:nvCxnSpPr>
          <p:spPr>
            <a:xfrm>
              <a:off x="11123271" y="1307939"/>
              <a:ext cx="0" cy="1099595"/>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Audio 14">
            <a:hlinkClick r:id="" action="ppaction://media"/>
            <a:extLst>
              <a:ext uri="{FF2B5EF4-FFF2-40B4-BE49-F238E27FC236}">
                <a16:creationId xmlns:a16="http://schemas.microsoft.com/office/drawing/2014/main" id="{9F84D7A2-8DF3-7F11-E54C-4361E708CF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1800566"/>
      </p:ext>
    </p:extLst>
  </p:cSld>
  <p:clrMapOvr>
    <a:masterClrMapping/>
  </p:clrMapOvr>
  <mc:AlternateContent xmlns:mc="http://schemas.openxmlformats.org/markup-compatibility/2006" xmlns:p14="http://schemas.microsoft.com/office/powerpoint/2010/main">
    <mc:Choice Requires="p14">
      <p:transition spd="slow" p14:dur="2000" advTm="45613"/>
    </mc:Choice>
    <mc:Fallback xmlns="">
      <p:transition spd="slow" advTm="4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0AAF-22E0-AB55-182A-BDE7BBFE5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0247A-7346-F2E4-E662-7EF744D7392A}"/>
              </a:ext>
            </a:extLst>
          </p:cNvPr>
          <p:cNvSpPr>
            <a:spLocks noGrp="1"/>
          </p:cNvSpPr>
          <p:nvPr>
            <p:ph type="title"/>
          </p:nvPr>
        </p:nvSpPr>
        <p:spPr/>
        <p:txBody>
          <a:bodyPr/>
          <a:lstStyle/>
          <a:p>
            <a:r>
              <a:rPr lang="en-US" dirty="0"/>
              <a:t>Survey Process Continued</a:t>
            </a:r>
          </a:p>
        </p:txBody>
      </p:sp>
      <p:sp>
        <p:nvSpPr>
          <p:cNvPr id="3" name="Content Placeholder 2">
            <a:extLst>
              <a:ext uri="{FF2B5EF4-FFF2-40B4-BE49-F238E27FC236}">
                <a16:creationId xmlns:a16="http://schemas.microsoft.com/office/drawing/2014/main" id="{E0DFBCD8-F8BF-4F09-99CF-D3AB738394F9}"/>
              </a:ext>
            </a:extLst>
          </p:cNvPr>
          <p:cNvSpPr>
            <a:spLocks noGrp="1" noRot="1" noMove="1" noResize="1" noEditPoints="1" noAdjustHandles="1" noChangeArrowheads="1" noChangeShapeType="1"/>
          </p:cNvSpPr>
          <p:nvPr>
            <p:ph idx="1"/>
          </p:nvPr>
        </p:nvSpPr>
        <p:spPr/>
        <p:txBody>
          <a:bodyPr>
            <a:normAutofit/>
          </a:bodyPr>
          <a:lstStyle/>
          <a:p>
            <a:pPr marL="285750" indent="-285750">
              <a:buFont typeface="Arial" panose="020B0604020202020204" pitchFamily="34" charset="0"/>
              <a:buChar char="•"/>
            </a:pPr>
            <a:r>
              <a:rPr lang="en-US" sz="3600" dirty="0"/>
              <a:t>Once a student has their personalized security code…</a:t>
            </a:r>
            <a:endParaRPr lang="en-US" sz="2800" dirty="0"/>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r>
              <a:rPr lang="en-US" sz="2800" dirty="0"/>
              <a:t>They go to survey site to submit their survey</a:t>
            </a:r>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r>
              <a:rPr lang="en-US" sz="2800" dirty="0"/>
              <a:t> Make sure to include website link in your communications!</a:t>
            </a:r>
          </a:p>
          <a:p>
            <a:pPr marL="1200150" lvl="2" indent="-285750">
              <a:buFont typeface="Courier New" panose="02070309020205020404" pitchFamily="49" charset="0"/>
              <a:buChar char="o"/>
            </a:pPr>
            <a:r>
              <a:rPr lang="en-US" sz="2400" dirty="0"/>
              <a:t>https://www.flp.pa.gov/</a:t>
            </a:r>
          </a:p>
        </p:txBody>
      </p:sp>
      <p:sp>
        <p:nvSpPr>
          <p:cNvPr id="4" name="Date Placeholder 3">
            <a:extLst>
              <a:ext uri="{FF2B5EF4-FFF2-40B4-BE49-F238E27FC236}">
                <a16:creationId xmlns:a16="http://schemas.microsoft.com/office/drawing/2014/main" id="{975DFA38-9516-9BCC-55E3-6A44F78C81EC}"/>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0D624408-987B-2124-3FCC-E134DAAF42CB}"/>
              </a:ext>
            </a:extLst>
          </p:cNvPr>
          <p:cNvSpPr>
            <a:spLocks noGrp="1"/>
          </p:cNvSpPr>
          <p:nvPr>
            <p:ph type="sldNum" sz="quarter" idx="12"/>
          </p:nvPr>
        </p:nvSpPr>
        <p:spPr/>
        <p:txBody>
          <a:bodyPr/>
          <a:lstStyle/>
          <a:p>
            <a:fld id="{B24F5015-3417-4B27-A586-E4CCF4D77832}" type="slidenum">
              <a:rPr lang="en-US" smtClean="0"/>
              <a:t>18</a:t>
            </a:fld>
            <a:endParaRPr lang="en-US" dirty="0"/>
          </a:p>
        </p:txBody>
      </p:sp>
      <p:pic>
        <p:nvPicPr>
          <p:cNvPr id="9" name="Audio 8">
            <a:hlinkClick r:id="" action="ppaction://media"/>
            <a:extLst>
              <a:ext uri="{FF2B5EF4-FFF2-40B4-BE49-F238E27FC236}">
                <a16:creationId xmlns:a16="http://schemas.microsoft.com/office/drawing/2014/main" id="{4519D6C8-7C15-B63A-B109-7A13CD79A3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599853"/>
      </p:ext>
    </p:extLst>
  </p:cSld>
  <p:clrMapOvr>
    <a:masterClrMapping/>
  </p:clrMapOvr>
  <mc:AlternateContent xmlns:mc="http://schemas.openxmlformats.org/markup-compatibility/2006" xmlns:p14="http://schemas.microsoft.com/office/powerpoint/2010/main">
    <mc:Choice Requires="p14">
      <p:transition spd="slow" p14:dur="2000" advTm="34228"/>
    </mc:Choice>
    <mc:Fallback xmlns="">
      <p:transition spd="slow" advTm="3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581A9-1E27-163A-EEEC-6800D5703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FED98-2095-FAE2-AA68-2977B0ED2D55}"/>
              </a:ext>
            </a:extLst>
          </p:cNvPr>
          <p:cNvSpPr>
            <a:spLocks noGrp="1"/>
          </p:cNvSpPr>
          <p:nvPr>
            <p:ph type="title"/>
          </p:nvPr>
        </p:nvSpPr>
        <p:spPr>
          <a:xfrm>
            <a:off x="574040" y="126365"/>
            <a:ext cx="10515600" cy="1325563"/>
          </a:xfrm>
        </p:spPr>
        <p:txBody>
          <a:bodyPr/>
          <a:lstStyle/>
          <a:p>
            <a:r>
              <a:rPr lang="en-US" dirty="0"/>
              <a:t>Survey Site</a:t>
            </a:r>
          </a:p>
        </p:txBody>
      </p:sp>
      <p:sp>
        <p:nvSpPr>
          <p:cNvPr id="3" name="Content Placeholder 2">
            <a:extLst>
              <a:ext uri="{FF2B5EF4-FFF2-40B4-BE49-F238E27FC236}">
                <a16:creationId xmlns:a16="http://schemas.microsoft.com/office/drawing/2014/main" id="{EA471C79-109D-253F-737B-1EC5E4A07D57}"/>
              </a:ext>
            </a:extLst>
          </p:cNvPr>
          <p:cNvSpPr>
            <a:spLocks noGrp="1" noRot="1" noMove="1" noResize="1" noEditPoints="1" noAdjustHandles="1" noChangeArrowheads="1" noChangeShapeType="1"/>
          </p:cNvSpPr>
          <p:nvPr>
            <p:ph idx="1"/>
          </p:nvPr>
        </p:nvSpPr>
        <p:spPr/>
        <p:txBody>
          <a:bodyPr>
            <a:normAutofit/>
          </a:bodyPr>
          <a:lstStyle/>
          <a:p>
            <a:pPr marL="0" indent="0">
              <a:buNone/>
            </a:pPr>
            <a:endParaRPr lang="en-US" sz="2400" dirty="0"/>
          </a:p>
        </p:txBody>
      </p:sp>
      <p:sp>
        <p:nvSpPr>
          <p:cNvPr id="4" name="Date Placeholder 3">
            <a:extLst>
              <a:ext uri="{FF2B5EF4-FFF2-40B4-BE49-F238E27FC236}">
                <a16:creationId xmlns:a16="http://schemas.microsoft.com/office/drawing/2014/main" id="{003C5937-C5F4-3566-AE42-7D62AF7639D5}"/>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D2CB355E-E58D-8A64-006C-9F2F6E6C3CB9}"/>
              </a:ext>
            </a:extLst>
          </p:cNvPr>
          <p:cNvSpPr>
            <a:spLocks noGrp="1"/>
          </p:cNvSpPr>
          <p:nvPr>
            <p:ph type="sldNum" sz="quarter" idx="12"/>
          </p:nvPr>
        </p:nvSpPr>
        <p:spPr/>
        <p:txBody>
          <a:bodyPr/>
          <a:lstStyle/>
          <a:p>
            <a:fld id="{B24F5015-3417-4B27-A586-E4CCF4D77832}" type="slidenum">
              <a:rPr lang="en-US" smtClean="0"/>
              <a:t>19</a:t>
            </a:fld>
            <a:endParaRPr lang="en-US" dirty="0"/>
          </a:p>
        </p:txBody>
      </p:sp>
      <p:pic>
        <p:nvPicPr>
          <p:cNvPr id="7" name="Picture 6" descr="This photo shows the Follow-Up Survey site and what Students will see when they enter their surveys.">
            <a:extLst>
              <a:ext uri="{FF2B5EF4-FFF2-40B4-BE49-F238E27FC236}">
                <a16:creationId xmlns:a16="http://schemas.microsoft.com/office/drawing/2014/main" id="{CDD30343-4D69-CBBF-B919-1FD177267FFC}"/>
              </a:ext>
            </a:extLst>
          </p:cNvPr>
          <p:cNvPicPr>
            <a:picLocks noChangeAspect="1"/>
          </p:cNvPicPr>
          <p:nvPr/>
        </p:nvPicPr>
        <p:blipFill>
          <a:blip r:embed="rId5"/>
          <a:stretch>
            <a:fillRect/>
          </a:stretch>
        </p:blipFill>
        <p:spPr>
          <a:xfrm>
            <a:off x="367763" y="1633623"/>
            <a:ext cx="11456473" cy="4735342"/>
          </a:xfrm>
          <a:prstGeom prst="rect">
            <a:avLst/>
          </a:prstGeom>
        </p:spPr>
      </p:pic>
      <p:pic>
        <p:nvPicPr>
          <p:cNvPr id="14" name="Audio 13">
            <a:hlinkClick r:id="" action="ppaction://media"/>
            <a:extLst>
              <a:ext uri="{FF2B5EF4-FFF2-40B4-BE49-F238E27FC236}">
                <a16:creationId xmlns:a16="http://schemas.microsoft.com/office/drawing/2014/main" id="{7F473BCA-D21F-43F8-9EE0-1BB321DF81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8138771"/>
      </p:ext>
    </p:extLst>
  </p:cSld>
  <p:clrMapOvr>
    <a:masterClrMapping/>
  </p:clrMapOvr>
  <mc:AlternateContent xmlns:mc="http://schemas.openxmlformats.org/markup-compatibility/2006" xmlns:p14="http://schemas.microsoft.com/office/powerpoint/2010/main">
    <mc:Choice Requires="p14">
      <p:transition spd="slow" p14:dur="2000" advTm="61438"/>
    </mc:Choice>
    <mc:Fallback xmlns="">
      <p:transition spd="slow" advTm="61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61B7-DEA2-EAC5-A78C-A366505DC402}"/>
              </a:ext>
            </a:extLst>
          </p:cNvPr>
          <p:cNvSpPr>
            <a:spLocks noGrp="1"/>
          </p:cNvSpPr>
          <p:nvPr>
            <p:ph type="title"/>
          </p:nvPr>
        </p:nvSpPr>
        <p:spPr/>
        <p:txBody>
          <a:bodyPr/>
          <a:lstStyle/>
          <a:p>
            <a:r>
              <a:rPr lang="en-US" dirty="0"/>
              <a:t>Purpose – Why?</a:t>
            </a:r>
          </a:p>
        </p:txBody>
      </p:sp>
      <p:sp>
        <p:nvSpPr>
          <p:cNvPr id="3" name="Content Placeholder 2">
            <a:extLst>
              <a:ext uri="{FF2B5EF4-FFF2-40B4-BE49-F238E27FC236}">
                <a16:creationId xmlns:a16="http://schemas.microsoft.com/office/drawing/2014/main" id="{BAD53F69-8622-7B81-0237-0D0410F43860}"/>
              </a:ext>
            </a:extLst>
          </p:cNvPr>
          <p:cNvSpPr>
            <a:spLocks noGrp="1"/>
          </p:cNvSpPr>
          <p:nvPr>
            <p:ph idx="1"/>
          </p:nvPr>
        </p:nvSpPr>
        <p:spPr/>
        <p:txBody>
          <a:bodyPr>
            <a:normAutofit/>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Why is the follow-up survey needed?</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2800" dirty="0"/>
              <a:t>Meet Perkins V federal accountability requirements</a:t>
            </a:r>
          </a:p>
          <a:p>
            <a:pPr marL="457200" lvl="1" indent="0">
              <a:buNone/>
            </a:pPr>
            <a:endParaRPr lang="en-US" sz="2800" dirty="0"/>
          </a:p>
          <a:p>
            <a:pPr marL="742950" lvl="1" indent="-285750">
              <a:buFont typeface="Courier New" panose="02070309020205020404" pitchFamily="49" charset="0"/>
              <a:buChar char="o"/>
            </a:pPr>
            <a:r>
              <a:rPr lang="en-US" sz="2800" dirty="0"/>
              <a:t>Evaluate program performance</a:t>
            </a:r>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r>
              <a:rPr lang="en-US" sz="2800" dirty="0"/>
              <a:t>Enhance available data for schools and PDE</a:t>
            </a:r>
          </a:p>
          <a:p>
            <a:pPr marL="457200" lvl="1" indent="0">
              <a:buNone/>
            </a:pPr>
            <a:endParaRPr lang="en-US" sz="2400" dirty="0"/>
          </a:p>
          <a:p>
            <a:pPr marL="914400" lvl="2" indent="0">
              <a:buNone/>
            </a:pPr>
            <a:endParaRPr lang="en-US" sz="2400" dirty="0"/>
          </a:p>
          <a:p>
            <a:pPr marL="742950" lvl="1"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1AD2738-7264-8727-FBEB-21C545446651}"/>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FD2400D8-8E6F-5A4E-412C-56E0E8C4EE62}"/>
              </a:ext>
            </a:extLst>
          </p:cNvPr>
          <p:cNvSpPr>
            <a:spLocks noGrp="1"/>
          </p:cNvSpPr>
          <p:nvPr>
            <p:ph type="sldNum" sz="quarter" idx="12"/>
          </p:nvPr>
        </p:nvSpPr>
        <p:spPr/>
        <p:txBody>
          <a:bodyPr/>
          <a:lstStyle/>
          <a:p>
            <a:fld id="{B24F5015-3417-4B27-A586-E4CCF4D77832}" type="slidenum">
              <a:rPr lang="en-US" smtClean="0"/>
              <a:t>2</a:t>
            </a:fld>
            <a:endParaRPr lang="en-US"/>
          </a:p>
        </p:txBody>
      </p:sp>
      <p:pic>
        <p:nvPicPr>
          <p:cNvPr id="50" name="Audio 49">
            <a:hlinkClick r:id="" action="ppaction://media"/>
            <a:extLst>
              <a:ext uri="{FF2B5EF4-FFF2-40B4-BE49-F238E27FC236}">
                <a16:creationId xmlns:a16="http://schemas.microsoft.com/office/drawing/2014/main" id="{0DA47FCE-0C77-B2F6-4E53-0337D83249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41317580"/>
      </p:ext>
    </p:extLst>
  </p:cSld>
  <p:clrMapOvr>
    <a:masterClrMapping/>
  </p:clrMapOvr>
  <mc:AlternateContent xmlns:mc="http://schemas.openxmlformats.org/markup-compatibility/2006" xmlns:p14="http://schemas.microsoft.com/office/powerpoint/2010/main">
    <mc:Choice Requires="p14">
      <p:transition spd="slow" p14:dur="2000" advTm="40790"/>
    </mc:Choice>
    <mc:Fallback xmlns="">
      <p:transition spd="slow" advTm="4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2AAC0-165B-891B-1529-BEB47A513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314D9-CC95-C293-C291-91CAAFDD2E84}"/>
              </a:ext>
            </a:extLst>
          </p:cNvPr>
          <p:cNvSpPr>
            <a:spLocks noGrp="1"/>
          </p:cNvSpPr>
          <p:nvPr>
            <p:ph type="title"/>
          </p:nvPr>
        </p:nvSpPr>
        <p:spPr>
          <a:xfrm>
            <a:off x="482600" y="174942"/>
            <a:ext cx="10515600" cy="1325563"/>
          </a:xfrm>
        </p:spPr>
        <p:txBody>
          <a:bodyPr>
            <a:normAutofit/>
          </a:bodyPr>
          <a:lstStyle/>
          <a:p>
            <a:r>
              <a:rPr lang="en-US" dirty="0"/>
              <a:t>Outreach Strategies</a:t>
            </a:r>
          </a:p>
        </p:txBody>
      </p:sp>
      <p:sp>
        <p:nvSpPr>
          <p:cNvPr id="4" name="Date Placeholder 3">
            <a:extLst>
              <a:ext uri="{FF2B5EF4-FFF2-40B4-BE49-F238E27FC236}">
                <a16:creationId xmlns:a16="http://schemas.microsoft.com/office/drawing/2014/main" id="{E138D71C-ACE3-8C58-7F11-60C75794E668}"/>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D160D068-42EE-44A7-1DAE-CEF6EB68C8DE}"/>
              </a:ext>
            </a:extLst>
          </p:cNvPr>
          <p:cNvSpPr>
            <a:spLocks noGrp="1"/>
          </p:cNvSpPr>
          <p:nvPr>
            <p:ph type="sldNum" sz="quarter" idx="12"/>
          </p:nvPr>
        </p:nvSpPr>
        <p:spPr/>
        <p:txBody>
          <a:bodyPr/>
          <a:lstStyle/>
          <a:p>
            <a:fld id="{B24F5015-3417-4B27-A586-E4CCF4D77832}" type="slidenum">
              <a:rPr lang="en-US" smtClean="0"/>
              <a:t>20</a:t>
            </a:fld>
            <a:endParaRPr lang="en-US" dirty="0"/>
          </a:p>
        </p:txBody>
      </p:sp>
      <p:sp>
        <p:nvSpPr>
          <p:cNvPr id="6" name="Content Placeholder 5">
            <a:extLst>
              <a:ext uri="{FF2B5EF4-FFF2-40B4-BE49-F238E27FC236}">
                <a16:creationId xmlns:a16="http://schemas.microsoft.com/office/drawing/2014/main" id="{593A1E0F-4F76-BB8F-F43D-946B447138C5}"/>
              </a:ext>
            </a:extLst>
          </p:cNvPr>
          <p:cNvSpPr>
            <a:spLocks noGrp="1"/>
          </p:cNvSpPr>
          <p:nvPr>
            <p:ph idx="1"/>
          </p:nvPr>
        </p:nvSpPr>
        <p:spPr>
          <a:xfrm>
            <a:off x="1336040" y="1500505"/>
            <a:ext cx="10515600" cy="4351338"/>
          </a:xfrm>
        </p:spPr>
        <p:txBody>
          <a:bodyPr>
            <a:normAutofit/>
          </a:bodyPr>
          <a:lstStyle/>
          <a:p>
            <a:pPr marL="285750" indent="-285750">
              <a:buFont typeface="Arial" panose="020B0604020202020204" pitchFamily="34" charset="0"/>
              <a:buChar char="•"/>
            </a:pPr>
            <a:r>
              <a:rPr lang="en-US" sz="3600" dirty="0"/>
              <a:t>Use more than one contact method</a:t>
            </a:r>
            <a:endParaRPr lang="en-US" sz="2800" dirty="0"/>
          </a:p>
          <a:p>
            <a:pPr marL="457200" lvl="1" indent="0">
              <a:buNone/>
            </a:pPr>
            <a:endParaRPr lang="en-US" sz="2800" dirty="0"/>
          </a:p>
          <a:p>
            <a:pPr marL="742950" lvl="1" indent="-285750">
              <a:buFont typeface="Courier New" panose="02070309020205020404" pitchFamily="49" charset="0"/>
              <a:buChar char="o"/>
            </a:pPr>
            <a:r>
              <a:rPr lang="en-US" sz="2800" dirty="0"/>
              <a:t>Not every student uses…</a:t>
            </a:r>
          </a:p>
          <a:p>
            <a:pPr marL="1200150" lvl="2" indent="-285750">
              <a:buFont typeface="Courier New" panose="02070309020205020404" pitchFamily="49" charset="0"/>
              <a:buChar char="o"/>
            </a:pPr>
            <a:r>
              <a:rPr lang="en-US" sz="2400" dirty="0"/>
              <a:t>Social Media</a:t>
            </a:r>
          </a:p>
          <a:p>
            <a:pPr marL="1200150" lvl="2" indent="-285750">
              <a:buFont typeface="Courier New" panose="02070309020205020404" pitchFamily="49" charset="0"/>
              <a:buChar char="o"/>
            </a:pPr>
            <a:r>
              <a:rPr lang="en-US" sz="2400" dirty="0"/>
              <a:t>Email</a:t>
            </a:r>
          </a:p>
          <a:p>
            <a:pPr marL="1200150" lvl="2" indent="-285750">
              <a:buFont typeface="Courier New" panose="02070309020205020404" pitchFamily="49" charset="0"/>
              <a:buChar char="o"/>
            </a:pPr>
            <a:r>
              <a:rPr lang="en-US" sz="2400" dirty="0"/>
              <a:t>Or answers Phone Calls</a:t>
            </a:r>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r>
              <a:rPr lang="en-US" sz="2800" dirty="0"/>
              <a:t>The wider the net, the more fish you’ll catch!</a:t>
            </a:r>
          </a:p>
          <a:p>
            <a:pPr marL="1200150" lvl="2" indent="-285750">
              <a:buFont typeface="Courier New" panose="02070309020205020404" pitchFamily="49" charset="0"/>
              <a:buChar char="o"/>
            </a:pPr>
            <a:endParaRPr lang="en-US" sz="2400" dirty="0"/>
          </a:p>
          <a:p>
            <a:pPr marL="457200" lvl="1" indent="0">
              <a:buNone/>
            </a:pPr>
            <a:endParaRPr lang="en-US" sz="2800" dirty="0"/>
          </a:p>
        </p:txBody>
      </p:sp>
      <p:pic>
        <p:nvPicPr>
          <p:cNvPr id="17" name="Audio 16">
            <a:hlinkClick r:id="" action="ppaction://media"/>
            <a:extLst>
              <a:ext uri="{FF2B5EF4-FFF2-40B4-BE49-F238E27FC236}">
                <a16:creationId xmlns:a16="http://schemas.microsoft.com/office/drawing/2014/main" id="{2084A640-A637-B6A7-5CEC-489DC5DFB2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5303884"/>
      </p:ext>
    </p:extLst>
  </p:cSld>
  <p:clrMapOvr>
    <a:masterClrMapping/>
  </p:clrMapOvr>
  <mc:AlternateContent xmlns:mc="http://schemas.openxmlformats.org/markup-compatibility/2006" xmlns:p14="http://schemas.microsoft.com/office/powerpoint/2010/main">
    <mc:Choice Requires="p14">
      <p:transition spd="slow" p14:dur="2000" advTm="41064"/>
    </mc:Choice>
    <mc:Fallback xmlns="">
      <p:transition spd="slow" advTm="4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A844B-FBF5-E8C5-338B-4412F355C21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9FC16EA-5E75-F762-F9D4-F667FC16820C}"/>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F3083559-A7D4-4E9E-3BD2-220E30EC5B45}"/>
              </a:ext>
            </a:extLst>
          </p:cNvPr>
          <p:cNvSpPr>
            <a:spLocks noGrp="1"/>
          </p:cNvSpPr>
          <p:nvPr>
            <p:ph type="sldNum" sz="quarter" idx="12"/>
          </p:nvPr>
        </p:nvSpPr>
        <p:spPr/>
        <p:txBody>
          <a:bodyPr/>
          <a:lstStyle/>
          <a:p>
            <a:fld id="{B24F5015-3417-4B27-A586-E4CCF4D77832}" type="slidenum">
              <a:rPr lang="en-US" smtClean="0"/>
              <a:t>21</a:t>
            </a:fld>
            <a:endParaRPr lang="en-US" dirty="0"/>
          </a:p>
        </p:txBody>
      </p:sp>
      <p:sp>
        <p:nvSpPr>
          <p:cNvPr id="6" name="Content Placeholder 5">
            <a:extLst>
              <a:ext uri="{FF2B5EF4-FFF2-40B4-BE49-F238E27FC236}">
                <a16:creationId xmlns:a16="http://schemas.microsoft.com/office/drawing/2014/main" id="{BEB159CC-1922-7E7D-3613-57E0F0F2E7B3}"/>
              </a:ext>
            </a:extLst>
          </p:cNvPr>
          <p:cNvSpPr>
            <a:spLocks noGrp="1"/>
          </p:cNvSpPr>
          <p:nvPr>
            <p:ph idx="1"/>
          </p:nvPr>
        </p:nvSpPr>
        <p:spPr/>
        <p:txBody>
          <a:bodyPr>
            <a:normAutofit/>
          </a:bodyPr>
          <a:lstStyle/>
          <a:p>
            <a:pPr marL="285750" indent="-285750">
              <a:buFont typeface="Arial" panose="020B0604020202020204" pitchFamily="34" charset="0"/>
              <a:buChar char="•"/>
            </a:pPr>
            <a:r>
              <a:rPr lang="en-US" sz="3600" dirty="0"/>
              <a:t>Update student contact info</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742950" lvl="1" indent="-285750">
              <a:buFont typeface="Courier New" panose="02070309020205020404" pitchFamily="49" charset="0"/>
              <a:buChar char="o"/>
            </a:pPr>
            <a:r>
              <a:rPr lang="en-US" sz="2800" dirty="0"/>
              <a:t>As they graduate</a:t>
            </a:r>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r>
              <a:rPr lang="en-US" sz="2800" dirty="0"/>
              <a:t>Why it’s important</a:t>
            </a:r>
          </a:p>
          <a:p>
            <a:pPr marL="1200150" lvl="2" indent="-285750">
              <a:buFont typeface="Courier New" panose="02070309020205020404" pitchFamily="49" charset="0"/>
              <a:buChar char="o"/>
            </a:pPr>
            <a:endParaRPr lang="en-US" sz="2400" dirty="0"/>
          </a:p>
          <a:p>
            <a:pPr marL="457200" lvl="1" indent="0">
              <a:buNone/>
            </a:pPr>
            <a:endParaRPr lang="en-US" sz="2800" dirty="0"/>
          </a:p>
        </p:txBody>
      </p:sp>
      <p:sp>
        <p:nvSpPr>
          <p:cNvPr id="8" name="Title 1">
            <a:extLst>
              <a:ext uri="{FF2B5EF4-FFF2-40B4-BE49-F238E27FC236}">
                <a16:creationId xmlns:a16="http://schemas.microsoft.com/office/drawing/2014/main" id="{DDE6EBA6-27D8-005E-B3E2-63F41073FD95}"/>
              </a:ext>
            </a:extLst>
          </p:cNvPr>
          <p:cNvSpPr>
            <a:spLocks noGrp="1"/>
          </p:cNvSpPr>
          <p:nvPr>
            <p:ph type="title"/>
          </p:nvPr>
        </p:nvSpPr>
        <p:spPr>
          <a:xfrm>
            <a:off x="482600" y="174942"/>
            <a:ext cx="10515600" cy="1325563"/>
          </a:xfrm>
        </p:spPr>
        <p:txBody>
          <a:bodyPr>
            <a:normAutofit/>
          </a:bodyPr>
          <a:lstStyle/>
          <a:p>
            <a:r>
              <a:rPr lang="en-US" dirty="0"/>
              <a:t>Outreach Strategies Continued</a:t>
            </a:r>
          </a:p>
        </p:txBody>
      </p:sp>
      <p:pic>
        <p:nvPicPr>
          <p:cNvPr id="12" name="Audio 11">
            <a:hlinkClick r:id="" action="ppaction://media"/>
            <a:extLst>
              <a:ext uri="{FF2B5EF4-FFF2-40B4-BE49-F238E27FC236}">
                <a16:creationId xmlns:a16="http://schemas.microsoft.com/office/drawing/2014/main" id="{3ECEB778-493D-08AC-7E4E-D80A177048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5455051"/>
      </p:ext>
    </p:extLst>
  </p:cSld>
  <p:clrMapOvr>
    <a:masterClrMapping/>
  </p:clrMapOvr>
  <mc:AlternateContent xmlns:mc="http://schemas.openxmlformats.org/markup-compatibility/2006" xmlns:p14="http://schemas.microsoft.com/office/powerpoint/2010/main">
    <mc:Choice Requires="p14">
      <p:transition spd="slow" p14:dur="2000" advTm="40410"/>
    </mc:Choice>
    <mc:Fallback xmlns="">
      <p:transition spd="slow" advTm="4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62A2D-A619-EA26-2248-6FDC2AED0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6235C-F389-171F-81A3-D6B27ED1ED6F}"/>
              </a:ext>
            </a:extLst>
          </p:cNvPr>
          <p:cNvSpPr>
            <a:spLocks noGrp="1"/>
          </p:cNvSpPr>
          <p:nvPr>
            <p:ph type="title"/>
          </p:nvPr>
        </p:nvSpPr>
        <p:spPr/>
        <p:txBody>
          <a:bodyPr>
            <a:normAutofit/>
          </a:bodyPr>
          <a:lstStyle/>
          <a:p>
            <a:r>
              <a:rPr lang="en-US" dirty="0"/>
              <a:t>Planned Timeline </a:t>
            </a:r>
            <a:r>
              <a:rPr lang="en-US" sz="3200" dirty="0"/>
              <a:t>(Subject to Change)</a:t>
            </a:r>
          </a:p>
        </p:txBody>
      </p:sp>
      <p:sp>
        <p:nvSpPr>
          <p:cNvPr id="4" name="Date Placeholder 3">
            <a:extLst>
              <a:ext uri="{FF2B5EF4-FFF2-40B4-BE49-F238E27FC236}">
                <a16:creationId xmlns:a16="http://schemas.microsoft.com/office/drawing/2014/main" id="{6A314A7A-D0CC-6883-68C3-D188D644C93C}"/>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373D6647-F601-1C46-A1F5-C4A04D034DCF}"/>
              </a:ext>
            </a:extLst>
          </p:cNvPr>
          <p:cNvSpPr>
            <a:spLocks noGrp="1"/>
          </p:cNvSpPr>
          <p:nvPr>
            <p:ph type="sldNum" sz="quarter" idx="12"/>
          </p:nvPr>
        </p:nvSpPr>
        <p:spPr/>
        <p:txBody>
          <a:bodyPr/>
          <a:lstStyle/>
          <a:p>
            <a:fld id="{B24F5015-3417-4B27-A586-E4CCF4D77832}" type="slidenum">
              <a:rPr lang="en-US" smtClean="0"/>
              <a:t>22</a:t>
            </a:fld>
            <a:endParaRPr lang="en-US" dirty="0"/>
          </a:p>
        </p:txBody>
      </p:sp>
      <p:sp>
        <p:nvSpPr>
          <p:cNvPr id="6" name="Content Placeholder 5">
            <a:extLst>
              <a:ext uri="{FF2B5EF4-FFF2-40B4-BE49-F238E27FC236}">
                <a16:creationId xmlns:a16="http://schemas.microsoft.com/office/drawing/2014/main" id="{22DE232A-77ED-5D60-0EEC-D1B9FD5A4EB1}"/>
              </a:ext>
            </a:extLst>
          </p:cNvPr>
          <p:cNvSpPr>
            <a:spLocks noGrp="1"/>
          </p:cNvSpPr>
          <p:nvPr>
            <p:ph idx="1"/>
          </p:nvPr>
        </p:nvSpPr>
        <p:spPr/>
        <p:txBody>
          <a:bodyPr>
            <a:normAutofit lnSpcReduction="10000"/>
          </a:bodyPr>
          <a:lstStyle/>
          <a:p>
            <a:pPr marL="285750" indent="-285750">
              <a:buFont typeface="Arial" panose="020B0604020202020204" pitchFamily="34" charset="0"/>
              <a:buChar char="•"/>
            </a:pPr>
            <a:r>
              <a:rPr lang="en-US" sz="3600" dirty="0"/>
              <a:t>April 7th - Follow-up survey opens</a:t>
            </a:r>
          </a:p>
          <a:p>
            <a:pPr marL="285750" indent="-285750">
              <a:buFont typeface="Arial" panose="020B0604020202020204" pitchFamily="34" charset="0"/>
              <a:buChar char="•"/>
            </a:pPr>
            <a:r>
              <a:rPr lang="en-US" sz="3600" dirty="0"/>
              <a:t>April 21st - LEAs complete first wave of communication</a:t>
            </a:r>
          </a:p>
          <a:p>
            <a:pPr marL="285750" indent="-285750">
              <a:buFont typeface="Arial" panose="020B0604020202020204" pitchFamily="34" charset="0"/>
              <a:buChar char="•"/>
            </a:pPr>
            <a:r>
              <a:rPr lang="en-US" sz="3600" dirty="0"/>
              <a:t>June 2nd - LEAs complete second wave of communication</a:t>
            </a:r>
          </a:p>
          <a:p>
            <a:pPr marL="285750" indent="-285750">
              <a:buFont typeface="Arial" panose="020B0604020202020204" pitchFamily="34" charset="0"/>
              <a:buChar char="•"/>
            </a:pPr>
            <a:r>
              <a:rPr lang="en-US" sz="3600" dirty="0"/>
              <a:t>July 14th - LEAs complete third wave of communication</a:t>
            </a:r>
          </a:p>
          <a:p>
            <a:pPr marL="285750" indent="-285750">
              <a:buFont typeface="Arial" panose="020B0604020202020204" pitchFamily="34" charset="0"/>
              <a:buChar char="•"/>
            </a:pPr>
            <a:r>
              <a:rPr lang="en-US" sz="3600" dirty="0"/>
              <a:t>August 31st - Follow-up survey closes</a:t>
            </a:r>
            <a:endParaRPr lang="en-US" sz="2400" dirty="0"/>
          </a:p>
          <a:p>
            <a:pPr marL="457200" lvl="1" indent="0">
              <a:buNone/>
            </a:pPr>
            <a:endParaRPr lang="en-US" sz="2800" dirty="0"/>
          </a:p>
        </p:txBody>
      </p:sp>
      <p:pic>
        <p:nvPicPr>
          <p:cNvPr id="8" name="Audio 7">
            <a:hlinkClick r:id="" action="ppaction://media"/>
            <a:extLst>
              <a:ext uri="{FF2B5EF4-FFF2-40B4-BE49-F238E27FC236}">
                <a16:creationId xmlns:a16="http://schemas.microsoft.com/office/drawing/2014/main" id="{FD345E6D-97F1-A665-6343-C8C672BFE0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2714391"/>
      </p:ext>
    </p:extLst>
  </p:cSld>
  <p:clrMapOvr>
    <a:masterClrMapping/>
  </p:clrMapOvr>
  <mc:AlternateContent xmlns:mc="http://schemas.openxmlformats.org/markup-compatibility/2006" xmlns:p14="http://schemas.microsoft.com/office/powerpoint/2010/main">
    <mc:Choice Requires="p14">
      <p:transition spd="slow" p14:dur="2000" advTm="52962"/>
    </mc:Choice>
    <mc:Fallback xmlns="">
      <p:transition spd="slow" advTm="52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167A-319B-4747-B9E6-BD9547AA35A7}"/>
              </a:ext>
            </a:extLst>
          </p:cNvPr>
          <p:cNvSpPr>
            <a:spLocks noGrp="1"/>
          </p:cNvSpPr>
          <p:nvPr>
            <p:ph type="title"/>
          </p:nvPr>
        </p:nvSpPr>
        <p:spPr/>
        <p:txBody>
          <a:bodyPr/>
          <a:lstStyle/>
          <a:p>
            <a:r>
              <a:rPr lang="en-US" dirty="0"/>
              <a:t>Contact/Mission</a:t>
            </a:r>
          </a:p>
        </p:txBody>
      </p:sp>
      <p:sp>
        <p:nvSpPr>
          <p:cNvPr id="3" name="Content Placeholder 2">
            <a:extLst>
              <a:ext uri="{FF2B5EF4-FFF2-40B4-BE49-F238E27FC236}">
                <a16:creationId xmlns:a16="http://schemas.microsoft.com/office/drawing/2014/main" id="{9491081C-A9F3-80A2-39FD-D7B0DF8AD679}"/>
              </a:ext>
            </a:extLst>
          </p:cNvPr>
          <p:cNvSpPr>
            <a:spLocks noGrp="1"/>
          </p:cNvSpPr>
          <p:nvPr>
            <p:ph idx="1"/>
          </p:nvPr>
        </p:nvSpPr>
        <p:spPr>
          <a:xfrm>
            <a:off x="240323" y="1412214"/>
            <a:ext cx="11711353" cy="3197835"/>
          </a:xfrm>
        </p:spPr>
        <p:txBody>
          <a:bodyPr>
            <a:normAutofit fontScale="85000" lnSpcReduction="20000"/>
          </a:bodyPr>
          <a:lstStyle/>
          <a:p>
            <a:pPr marL="0" indent="0">
              <a:buNone/>
            </a:pPr>
            <a:r>
              <a:rPr lang="en-US" altLang="en-US" sz="2000" b="1" dirty="0">
                <a:solidFill>
                  <a:srgbClr val="000000"/>
                </a:solidFill>
                <a:latin typeface="Arial" panose="020B0604020202020204" pitchFamily="34" charset="0"/>
                <a:ea typeface="Verdana" pitchFamily="34" charset="0"/>
                <a:cs typeface="Arial" panose="020B0604020202020204" pitchFamily="34" charset="0"/>
              </a:rPr>
              <a:t>Perkins Accountability System Administration Questions: </a:t>
            </a:r>
          </a:p>
          <a:p>
            <a:pPr marL="0" indent="0">
              <a:buNone/>
            </a:pPr>
            <a:r>
              <a:rPr lang="en-US" altLang="en-US" sz="2000" dirty="0">
                <a:solidFill>
                  <a:srgbClr val="000000"/>
                </a:solidFill>
                <a:latin typeface="Arial" panose="020B0604020202020204" pitchFamily="34" charset="0"/>
                <a:ea typeface="Verdana" pitchFamily="34" charset="0"/>
                <a:cs typeface="Arial" panose="020B0604020202020204" pitchFamily="34" charset="0"/>
              </a:rPr>
              <a:t>Brenda Gomez-Perez, Bureau of Career and Technical Education, brgomezper@pa.gov </a:t>
            </a:r>
          </a:p>
          <a:p>
            <a:pPr marL="0" indent="0">
              <a:buNone/>
            </a:pPr>
            <a:endParaRPr lang="en-US" altLang="en-US" sz="2000" dirty="0">
              <a:solidFill>
                <a:srgbClr val="000000"/>
              </a:solidFill>
              <a:latin typeface="Arial" panose="020B0604020202020204" pitchFamily="34" charset="0"/>
              <a:ea typeface="Verdana" pitchFamily="34" charset="0"/>
              <a:cs typeface="Arial" panose="020B0604020202020204" pitchFamily="34" charset="0"/>
            </a:endParaRPr>
          </a:p>
          <a:p>
            <a:pPr marL="0" indent="0">
              <a:buNone/>
            </a:pPr>
            <a:r>
              <a:rPr lang="en-US" altLang="en-US" sz="2000" b="1" dirty="0">
                <a:solidFill>
                  <a:srgbClr val="000000"/>
                </a:solidFill>
                <a:latin typeface="Arial" panose="020B0604020202020204" pitchFamily="34" charset="0"/>
                <a:ea typeface="Verdana" pitchFamily="34" charset="0"/>
                <a:cs typeface="Arial" panose="020B0604020202020204" pitchFamily="34" charset="0"/>
              </a:rPr>
              <a:t>Perkins Planning Process Questions: </a:t>
            </a:r>
          </a:p>
          <a:p>
            <a:pPr marL="0" indent="0">
              <a:buNone/>
            </a:pPr>
            <a:r>
              <a:rPr lang="en-US" altLang="en-US" sz="2000" dirty="0">
                <a:solidFill>
                  <a:srgbClr val="000000"/>
                </a:solidFill>
                <a:latin typeface="Arial" panose="020B0604020202020204" pitchFamily="34" charset="0"/>
                <a:ea typeface="Verdana" pitchFamily="34" charset="0"/>
                <a:cs typeface="Arial" panose="020B0604020202020204" pitchFamily="34" charset="0"/>
              </a:rPr>
              <a:t>Monique Burton, Bureau of Career and Technical Education, moburton@pa.gov </a:t>
            </a:r>
          </a:p>
          <a:p>
            <a:pPr marL="0" indent="0">
              <a:buNone/>
            </a:pPr>
            <a:endParaRPr lang="en-US" altLang="en-US" sz="2000" dirty="0">
              <a:solidFill>
                <a:srgbClr val="000000"/>
              </a:solidFill>
              <a:latin typeface="Arial" panose="020B0604020202020204" pitchFamily="34" charset="0"/>
              <a:ea typeface="Verdana" pitchFamily="34" charset="0"/>
              <a:cs typeface="Arial" panose="020B0604020202020204" pitchFamily="34" charset="0"/>
            </a:endParaRPr>
          </a:p>
          <a:p>
            <a:pPr marL="0" indent="0">
              <a:buNone/>
            </a:pPr>
            <a:r>
              <a:rPr lang="en-US" altLang="en-US" sz="2000" b="1" dirty="0">
                <a:solidFill>
                  <a:srgbClr val="000000"/>
                </a:solidFill>
                <a:latin typeface="Arial" panose="020B0604020202020204" pitchFamily="34" charset="0"/>
                <a:ea typeface="Verdana" pitchFamily="34" charset="0"/>
                <a:cs typeface="Arial" panose="020B0604020202020204" pitchFamily="34" charset="0"/>
              </a:rPr>
              <a:t>CTE Follow-Up Survey, Non-Technical Questions</a:t>
            </a:r>
            <a:r>
              <a:rPr lang="en-US" altLang="en-US" sz="2000" dirty="0">
                <a:solidFill>
                  <a:srgbClr val="000000"/>
                </a:solidFill>
                <a:latin typeface="Arial" panose="020B0604020202020204" pitchFamily="34" charset="0"/>
                <a:ea typeface="Verdana" pitchFamily="34" charset="0"/>
                <a:cs typeface="Arial" panose="020B0604020202020204" pitchFamily="34" charset="0"/>
              </a:rPr>
              <a:t>: Office of Data Quality, ra-catsdata@pa.gov </a:t>
            </a:r>
          </a:p>
          <a:p>
            <a:pPr marL="0" indent="0">
              <a:buNone/>
            </a:pPr>
            <a:endParaRPr lang="en-US" altLang="en-US" sz="2000" dirty="0">
              <a:solidFill>
                <a:srgbClr val="000000"/>
              </a:solidFill>
              <a:latin typeface="Arial" panose="020B0604020202020204" pitchFamily="34" charset="0"/>
              <a:ea typeface="Verdana" pitchFamily="34" charset="0"/>
              <a:cs typeface="Arial" panose="020B0604020202020204" pitchFamily="34" charset="0"/>
            </a:endParaRPr>
          </a:p>
          <a:p>
            <a:pPr marL="0" indent="0">
              <a:buNone/>
            </a:pPr>
            <a:r>
              <a:rPr lang="en-US" altLang="en-US" sz="2000" b="1" dirty="0">
                <a:solidFill>
                  <a:srgbClr val="000000"/>
                </a:solidFill>
                <a:latin typeface="Arial" panose="020B0604020202020204" pitchFamily="34" charset="0"/>
                <a:ea typeface="Verdana" pitchFamily="34" charset="0"/>
                <a:cs typeface="Arial" panose="020B0604020202020204" pitchFamily="34" charset="0"/>
              </a:rPr>
              <a:t>PIMS Reports (PIMSReportsV2) Access and Technical Questions</a:t>
            </a:r>
            <a:r>
              <a:rPr lang="en-US" altLang="en-US" sz="2000" dirty="0">
                <a:solidFill>
                  <a:srgbClr val="000000"/>
                </a:solidFill>
                <a:latin typeface="Arial" panose="020B0604020202020204" pitchFamily="34" charset="0"/>
                <a:ea typeface="Verdana" pitchFamily="34" charset="0"/>
                <a:cs typeface="Arial" panose="020B0604020202020204" pitchFamily="34" charset="0"/>
              </a:rPr>
              <a:t>: </a:t>
            </a:r>
          </a:p>
          <a:p>
            <a:pPr marL="0" indent="0">
              <a:buNone/>
            </a:pPr>
            <a:r>
              <a:rPr lang="en-US" altLang="en-US" sz="2000" dirty="0">
                <a:solidFill>
                  <a:srgbClr val="000000"/>
                </a:solidFill>
                <a:latin typeface="Arial" panose="020B0604020202020204" pitchFamily="34" charset="0"/>
                <a:ea typeface="Verdana" pitchFamily="34" charset="0"/>
                <a:cs typeface="Arial" panose="020B0604020202020204" pitchFamily="34" charset="0"/>
              </a:rPr>
              <a:t>PIMS Support Services: 1-800-661-2423 </a:t>
            </a:r>
          </a:p>
          <a:p>
            <a:pPr marL="0" indent="0">
              <a:buNone/>
            </a:pPr>
            <a:endParaRPr lang="en-US" sz="2000" dirty="0"/>
          </a:p>
        </p:txBody>
      </p:sp>
      <p:sp>
        <p:nvSpPr>
          <p:cNvPr id="4" name="Date Placeholder 3">
            <a:extLst>
              <a:ext uri="{FF2B5EF4-FFF2-40B4-BE49-F238E27FC236}">
                <a16:creationId xmlns:a16="http://schemas.microsoft.com/office/drawing/2014/main" id="{055C0541-7B26-1786-973A-5983C6D63D3A}"/>
              </a:ext>
            </a:extLst>
          </p:cNvPr>
          <p:cNvSpPr>
            <a:spLocks noGrp="1"/>
          </p:cNvSpPr>
          <p:nvPr>
            <p:ph type="dt" sz="half" idx="10"/>
          </p:nvPr>
        </p:nvSpPr>
        <p:spPr/>
        <p:txBody>
          <a:bodyPr/>
          <a:lstStyle/>
          <a:p>
            <a:fld id="{8BFD4896-482F-4304-B07B-9DA00812ABB5}" type="datetime1">
              <a:rPr lang="en-US" smtClean="0"/>
              <a:t>4/4/2025</a:t>
            </a:fld>
            <a:endParaRPr lang="en-US" dirty="0"/>
          </a:p>
        </p:txBody>
      </p:sp>
      <p:sp>
        <p:nvSpPr>
          <p:cNvPr id="5" name="Slide Number Placeholder 4">
            <a:extLst>
              <a:ext uri="{FF2B5EF4-FFF2-40B4-BE49-F238E27FC236}">
                <a16:creationId xmlns:a16="http://schemas.microsoft.com/office/drawing/2014/main" id="{EAFEF462-6E37-636A-3EAC-7B7A58832872}"/>
              </a:ext>
            </a:extLst>
          </p:cNvPr>
          <p:cNvSpPr>
            <a:spLocks noGrp="1"/>
          </p:cNvSpPr>
          <p:nvPr>
            <p:ph type="sldNum" sz="quarter" idx="12"/>
          </p:nvPr>
        </p:nvSpPr>
        <p:spPr/>
        <p:txBody>
          <a:bodyPr/>
          <a:lstStyle/>
          <a:p>
            <a:fld id="{B24F5015-3417-4B27-A586-E4CCF4D77832}" type="slidenum">
              <a:rPr lang="en-US" smtClean="0"/>
              <a:t>23</a:t>
            </a:fld>
            <a:endParaRPr lang="en-US" dirty="0"/>
          </a:p>
        </p:txBody>
      </p:sp>
      <p:pic>
        <p:nvPicPr>
          <p:cNvPr id="24" name="Audio 23">
            <a:hlinkClick r:id="" action="ppaction://media"/>
            <a:extLst>
              <a:ext uri="{FF2B5EF4-FFF2-40B4-BE49-F238E27FC236}">
                <a16:creationId xmlns:a16="http://schemas.microsoft.com/office/drawing/2014/main" id="{465D6DBB-38B0-7141-A84E-76A6A9499D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5167559"/>
      </p:ext>
    </p:extLst>
  </p:cSld>
  <p:clrMapOvr>
    <a:masterClrMapping/>
  </p:clrMapOvr>
  <mc:AlternateContent xmlns:mc="http://schemas.openxmlformats.org/markup-compatibility/2006" xmlns:p14="http://schemas.microsoft.com/office/powerpoint/2010/main">
    <mc:Choice Requires="p14">
      <p:transition spd="slow" p14:dur="2000" advTm="38115"/>
    </mc:Choice>
    <mc:Fallback xmlns="">
      <p:transition spd="slow" advTm="3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BF146-6CC6-252E-9A0E-74E006A53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99C410-6AC1-896A-DE59-2B3C4B7292D7}"/>
              </a:ext>
            </a:extLst>
          </p:cNvPr>
          <p:cNvSpPr>
            <a:spLocks noGrp="1"/>
          </p:cNvSpPr>
          <p:nvPr>
            <p:ph type="title"/>
          </p:nvPr>
        </p:nvSpPr>
        <p:spPr/>
        <p:txBody>
          <a:bodyPr/>
          <a:lstStyle/>
          <a:p>
            <a:r>
              <a:rPr lang="en-US" dirty="0"/>
              <a:t>Purpose – What? </a:t>
            </a:r>
          </a:p>
        </p:txBody>
      </p:sp>
      <p:sp>
        <p:nvSpPr>
          <p:cNvPr id="3" name="Content Placeholder 2">
            <a:extLst>
              <a:ext uri="{FF2B5EF4-FFF2-40B4-BE49-F238E27FC236}">
                <a16:creationId xmlns:a16="http://schemas.microsoft.com/office/drawing/2014/main" id="{E98A4CEC-0F1E-E3E3-C766-1BF78EE2765E}"/>
              </a:ext>
            </a:extLst>
          </p:cNvPr>
          <p:cNvSpPr>
            <a:spLocks noGrp="1"/>
          </p:cNvSpPr>
          <p:nvPr>
            <p:ph idx="1"/>
          </p:nvPr>
        </p:nvSpPr>
        <p:spPr/>
        <p:txBody>
          <a:bodyPr>
            <a:normAutofit/>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What is the follow-up survey?</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2800" dirty="0"/>
              <a:t>CTE Students who have graduated are sent security code to complete survey to see what they are doing post-CTE</a:t>
            </a:r>
          </a:p>
          <a:p>
            <a:pPr marL="457200" lvl="1" indent="0">
              <a:buNone/>
            </a:pPr>
            <a:endParaRPr lang="en-US" sz="2800" dirty="0"/>
          </a:p>
          <a:p>
            <a:pPr marL="742950" lvl="1" indent="-285750">
              <a:buFont typeface="Courier New" panose="02070309020205020404" pitchFamily="49" charset="0"/>
              <a:buChar char="o"/>
            </a:pPr>
            <a:r>
              <a:rPr lang="en-US" sz="2800" dirty="0"/>
              <a:t>2025 Survey is of graduated students from the 2023-24 School Year (SY)</a:t>
            </a:r>
          </a:p>
          <a:p>
            <a:pPr marL="457200" lvl="1" indent="0">
              <a:buNone/>
            </a:pPr>
            <a:endParaRPr lang="en-US" sz="2400" dirty="0"/>
          </a:p>
          <a:p>
            <a:pPr marL="914400" lvl="2" indent="0">
              <a:buNone/>
            </a:pPr>
            <a:endParaRPr lang="en-US" sz="2400" dirty="0"/>
          </a:p>
          <a:p>
            <a:pPr marL="742950" lvl="1"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A45E8C5A-4F84-CF78-2106-5FCA42D41826}"/>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2D72F68C-C6B0-191A-EB16-1F8966B989A4}"/>
              </a:ext>
            </a:extLst>
          </p:cNvPr>
          <p:cNvSpPr>
            <a:spLocks noGrp="1"/>
          </p:cNvSpPr>
          <p:nvPr>
            <p:ph type="sldNum" sz="quarter" idx="12"/>
          </p:nvPr>
        </p:nvSpPr>
        <p:spPr/>
        <p:txBody>
          <a:bodyPr/>
          <a:lstStyle/>
          <a:p>
            <a:fld id="{B24F5015-3417-4B27-A586-E4CCF4D77832}" type="slidenum">
              <a:rPr lang="en-US" smtClean="0"/>
              <a:t>3</a:t>
            </a:fld>
            <a:endParaRPr lang="en-US"/>
          </a:p>
        </p:txBody>
      </p:sp>
      <p:pic>
        <p:nvPicPr>
          <p:cNvPr id="26" name="Audio 25">
            <a:hlinkClick r:id="" action="ppaction://media"/>
            <a:extLst>
              <a:ext uri="{FF2B5EF4-FFF2-40B4-BE49-F238E27FC236}">
                <a16:creationId xmlns:a16="http://schemas.microsoft.com/office/drawing/2014/main" id="{B9169782-F87D-8B59-6A53-12722FD2A7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3341346"/>
      </p:ext>
    </p:extLst>
  </p:cSld>
  <p:clrMapOvr>
    <a:masterClrMapping/>
  </p:clrMapOvr>
  <mc:AlternateContent xmlns:mc="http://schemas.openxmlformats.org/markup-compatibility/2006" xmlns:p14="http://schemas.microsoft.com/office/powerpoint/2010/main">
    <mc:Choice Requires="p14">
      <p:transition spd="slow" p14:dur="2000" advTm="43302"/>
    </mc:Choice>
    <mc:Fallback xmlns="">
      <p:transition spd="slow" advTm="43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D668-BB17-C81F-819F-5505BAAED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6EFC1-2959-BB7B-7167-EAFE6E559D48}"/>
              </a:ext>
            </a:extLst>
          </p:cNvPr>
          <p:cNvSpPr>
            <a:spLocks noGrp="1"/>
          </p:cNvSpPr>
          <p:nvPr>
            <p:ph type="title"/>
          </p:nvPr>
        </p:nvSpPr>
        <p:spPr/>
        <p:txBody>
          <a:bodyPr/>
          <a:lstStyle/>
          <a:p>
            <a:r>
              <a:rPr lang="en-US" dirty="0"/>
              <a:t>Survey Questions</a:t>
            </a:r>
          </a:p>
        </p:txBody>
      </p:sp>
      <p:sp>
        <p:nvSpPr>
          <p:cNvPr id="3" name="Content Placeholder 2">
            <a:extLst>
              <a:ext uri="{FF2B5EF4-FFF2-40B4-BE49-F238E27FC236}">
                <a16:creationId xmlns:a16="http://schemas.microsoft.com/office/drawing/2014/main" id="{56C3B65A-B669-8A5C-5314-B16FFEA36CDB}"/>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1. According to records from &lt;&lt;School name&gt;&gt;, you were enrolled in the program &lt;&lt;Program name&gt;&gt;. Is this correct? If no, please explain. </a:t>
            </a:r>
            <a:endParaRPr lang="en-US" sz="2400"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2800" dirty="0"/>
              <a:t>Yes</a:t>
            </a:r>
          </a:p>
          <a:p>
            <a:pPr marL="742950" lvl="1" indent="-285750">
              <a:buFont typeface="Courier New" panose="02070309020205020404" pitchFamily="49" charset="0"/>
              <a:buChar char="o"/>
            </a:pPr>
            <a:r>
              <a:rPr lang="en-US" sz="2800" dirty="0"/>
              <a:t>No</a:t>
            </a:r>
          </a:p>
          <a:p>
            <a:pPr marL="742950" lvl="1" indent="-285750">
              <a:buFont typeface="Courier New" panose="02070309020205020404" pitchFamily="49" charset="0"/>
              <a:buChar char="o"/>
            </a:pPr>
            <a:endParaRPr lang="en-US" sz="2800" dirty="0"/>
          </a:p>
          <a:p>
            <a:pPr marL="285750" indent="-285750">
              <a:buFont typeface="Arial" panose="020B0604020202020204" pitchFamily="34" charset="0"/>
              <a:buChar char="•"/>
            </a:pPr>
            <a:r>
              <a:rPr lang="en-US" sz="3600" dirty="0"/>
              <a:t>2a. As of October, November and/or December 2024, what was your education status? </a:t>
            </a:r>
          </a:p>
          <a:p>
            <a:pPr marL="742950" lvl="1" indent="-285750">
              <a:buFont typeface="Courier New" panose="02070309020205020404" pitchFamily="49" charset="0"/>
              <a:buChar char="o"/>
            </a:pPr>
            <a:r>
              <a:rPr lang="en-US" sz="2800" dirty="0"/>
              <a:t>Enrolled in Additional Schooling</a:t>
            </a:r>
          </a:p>
          <a:p>
            <a:pPr marL="742950" lvl="1" indent="-285750">
              <a:buFont typeface="Courier New" panose="02070309020205020404" pitchFamily="49" charset="0"/>
              <a:buChar char="o"/>
            </a:pPr>
            <a:r>
              <a:rPr lang="en-US" sz="2800" dirty="0"/>
              <a:t>Not enrolled in additional schooling</a:t>
            </a:r>
          </a:p>
          <a:p>
            <a:pPr marL="457200" lvl="1" indent="0">
              <a:buNone/>
            </a:pPr>
            <a:endParaRPr lang="en-US" sz="2800" dirty="0"/>
          </a:p>
          <a:p>
            <a:pPr marL="457200" lvl="1" indent="0">
              <a:buNone/>
            </a:pPr>
            <a:endParaRPr lang="en-US" sz="2400" dirty="0"/>
          </a:p>
          <a:p>
            <a:pPr marL="914400" lvl="2" indent="0">
              <a:buNone/>
            </a:pPr>
            <a:endParaRPr lang="en-US" sz="2400" dirty="0"/>
          </a:p>
          <a:p>
            <a:pPr marL="742950" lvl="1"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11398082-7F9A-A2D7-37CF-9EC241ABAA16}"/>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7F6BFAC9-E78A-7ECA-F59A-7FDDEAAA0EF3}"/>
              </a:ext>
            </a:extLst>
          </p:cNvPr>
          <p:cNvSpPr>
            <a:spLocks noGrp="1"/>
          </p:cNvSpPr>
          <p:nvPr>
            <p:ph type="sldNum" sz="quarter" idx="12"/>
          </p:nvPr>
        </p:nvSpPr>
        <p:spPr/>
        <p:txBody>
          <a:bodyPr/>
          <a:lstStyle/>
          <a:p>
            <a:fld id="{B24F5015-3417-4B27-A586-E4CCF4D77832}" type="slidenum">
              <a:rPr lang="en-US" smtClean="0"/>
              <a:t>4</a:t>
            </a:fld>
            <a:endParaRPr lang="en-US"/>
          </a:p>
        </p:txBody>
      </p:sp>
      <p:pic>
        <p:nvPicPr>
          <p:cNvPr id="14" name="Audio 13">
            <a:hlinkClick r:id="" action="ppaction://media"/>
            <a:extLst>
              <a:ext uri="{FF2B5EF4-FFF2-40B4-BE49-F238E27FC236}">
                <a16:creationId xmlns:a16="http://schemas.microsoft.com/office/drawing/2014/main" id="{2E8790E0-15BB-E07D-4F45-3428E4FC76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5547801"/>
      </p:ext>
    </p:extLst>
  </p:cSld>
  <p:clrMapOvr>
    <a:masterClrMapping/>
  </p:clrMapOvr>
  <mc:AlternateContent xmlns:mc="http://schemas.openxmlformats.org/markup-compatibility/2006" xmlns:p14="http://schemas.microsoft.com/office/powerpoint/2010/main">
    <mc:Choice Requires="p14">
      <p:transition spd="slow" p14:dur="2000" advTm="84086"/>
    </mc:Choice>
    <mc:Fallback xmlns="">
      <p:transition spd="slow" advTm="8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DFB57-91E3-0F1B-5099-575DE5F330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E4886-0B67-F7C1-518E-F30E9F8FE83D}"/>
              </a:ext>
            </a:extLst>
          </p:cNvPr>
          <p:cNvSpPr>
            <a:spLocks noGrp="1"/>
          </p:cNvSpPr>
          <p:nvPr>
            <p:ph type="title"/>
          </p:nvPr>
        </p:nvSpPr>
        <p:spPr/>
        <p:txBody>
          <a:bodyPr/>
          <a:lstStyle/>
          <a:p>
            <a:r>
              <a:rPr lang="en-US" dirty="0"/>
              <a:t>Survey Questions Continued</a:t>
            </a:r>
          </a:p>
        </p:txBody>
      </p:sp>
      <p:sp>
        <p:nvSpPr>
          <p:cNvPr id="3" name="Content Placeholder 2">
            <a:extLst>
              <a:ext uri="{FF2B5EF4-FFF2-40B4-BE49-F238E27FC236}">
                <a16:creationId xmlns:a16="http://schemas.microsoft.com/office/drawing/2014/main" id="{860A0F39-D764-7543-9C15-ACD22FEB4F9B}"/>
              </a:ext>
            </a:extLst>
          </p:cNvPr>
          <p:cNvSpPr>
            <a:spLocks noGrp="1"/>
          </p:cNvSpPr>
          <p:nvPr>
            <p:ph idx="1"/>
          </p:nvPr>
        </p:nvSpPr>
        <p:spPr/>
        <p:txBody>
          <a:bodyPr>
            <a:normAutofit fontScale="92500" lnSpcReduction="20000"/>
          </a:bodyPr>
          <a:lstStyle/>
          <a:p>
            <a:pPr marL="285750" indent="-285750">
              <a:buFont typeface="Arial" panose="020B0604020202020204" pitchFamily="34" charset="0"/>
              <a:buChar char="•"/>
            </a:pPr>
            <a:r>
              <a:rPr lang="en-US" sz="3600" dirty="0"/>
              <a:t>2b</a:t>
            </a:r>
            <a:r>
              <a:rPr lang="en-US" sz="3600" dirty="0">
                <a:latin typeface="Arial" panose="020B0604020202020204" pitchFamily="34" charset="0"/>
                <a:cs typeface="Arial" panose="020B0604020202020204" pitchFamily="34" charset="0"/>
              </a:rPr>
              <a:t>. What type of school were you enrolled during October, November and/or December 2024? </a:t>
            </a:r>
            <a:endParaRPr lang="en-US" sz="2400"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2800" dirty="0"/>
              <a:t>4-year or higher postsecondary institution</a:t>
            </a:r>
          </a:p>
          <a:p>
            <a:pPr marL="742950" lvl="1" indent="-285750">
              <a:buFont typeface="Courier New" panose="02070309020205020404" pitchFamily="49" charset="0"/>
              <a:buChar char="o"/>
            </a:pPr>
            <a:r>
              <a:rPr lang="en-US" sz="2800" dirty="0"/>
              <a:t>2-year postsecondary institution</a:t>
            </a:r>
          </a:p>
          <a:p>
            <a:pPr marL="742950" lvl="1" indent="-285750">
              <a:buFont typeface="Courier New" panose="02070309020205020404" pitchFamily="49" charset="0"/>
              <a:buChar char="o"/>
            </a:pPr>
            <a:r>
              <a:rPr lang="en-US" sz="2800" dirty="0"/>
              <a:t>Less than 2-year technical or trade school</a:t>
            </a:r>
          </a:p>
          <a:p>
            <a:pPr marL="742950" lvl="1" indent="-285750">
              <a:buFont typeface="Courier New" panose="02070309020205020404" pitchFamily="49" charset="0"/>
              <a:buChar char="o"/>
            </a:pPr>
            <a:r>
              <a:rPr lang="en-US" sz="2800" dirty="0"/>
              <a:t>Other</a:t>
            </a:r>
          </a:p>
          <a:p>
            <a:pPr marL="742950" lvl="1" indent="-285750">
              <a:buFont typeface="Courier New" panose="02070309020205020404" pitchFamily="49" charset="0"/>
              <a:buChar char="o"/>
            </a:pPr>
            <a:endParaRPr lang="en-US" sz="2800" dirty="0"/>
          </a:p>
          <a:p>
            <a:pPr marL="285750" indent="-285750">
              <a:buFont typeface="Arial" panose="020B0604020202020204" pitchFamily="34" charset="0"/>
              <a:buChar char="•"/>
            </a:pPr>
            <a:r>
              <a:rPr lang="en-US" sz="3600" dirty="0"/>
              <a:t>2c. Is this program related to the program in question 1?</a:t>
            </a:r>
          </a:p>
          <a:p>
            <a:pPr marL="742950" lvl="1" indent="-285750">
              <a:buFont typeface="Courier New" panose="02070309020205020404" pitchFamily="49" charset="0"/>
              <a:buChar char="o"/>
            </a:pPr>
            <a:r>
              <a:rPr lang="en-US" sz="2800" dirty="0"/>
              <a:t>Yes</a:t>
            </a:r>
          </a:p>
          <a:p>
            <a:pPr marL="742950" lvl="1" indent="-285750">
              <a:buFont typeface="Courier New" panose="02070309020205020404" pitchFamily="49" charset="0"/>
              <a:buChar char="o"/>
            </a:pPr>
            <a:r>
              <a:rPr lang="en-US" sz="2800" dirty="0"/>
              <a:t>No</a:t>
            </a:r>
          </a:p>
          <a:p>
            <a:pPr marL="457200" lvl="1" indent="0">
              <a:buNone/>
            </a:pPr>
            <a:endParaRPr lang="en-US" sz="2800" dirty="0"/>
          </a:p>
          <a:p>
            <a:pPr marL="457200" lvl="1" indent="0">
              <a:buNone/>
            </a:pPr>
            <a:endParaRPr lang="en-US" sz="2400" dirty="0"/>
          </a:p>
          <a:p>
            <a:pPr marL="914400" lvl="2" indent="0">
              <a:buNone/>
            </a:pPr>
            <a:endParaRPr lang="en-US" sz="2400" dirty="0"/>
          </a:p>
          <a:p>
            <a:pPr marL="742950" lvl="1"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CBBD3F31-83D1-45B9-616F-DB29196E860C}"/>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EB51F5C7-32DA-74DC-511A-AFE7959BA3EA}"/>
              </a:ext>
            </a:extLst>
          </p:cNvPr>
          <p:cNvSpPr>
            <a:spLocks noGrp="1"/>
          </p:cNvSpPr>
          <p:nvPr>
            <p:ph type="sldNum" sz="quarter" idx="12"/>
          </p:nvPr>
        </p:nvSpPr>
        <p:spPr/>
        <p:txBody>
          <a:bodyPr/>
          <a:lstStyle/>
          <a:p>
            <a:fld id="{B24F5015-3417-4B27-A586-E4CCF4D77832}" type="slidenum">
              <a:rPr lang="en-US" smtClean="0"/>
              <a:t>5</a:t>
            </a:fld>
            <a:endParaRPr lang="en-US"/>
          </a:p>
        </p:txBody>
      </p:sp>
      <p:pic>
        <p:nvPicPr>
          <p:cNvPr id="11" name="Audio 10">
            <a:hlinkClick r:id="" action="ppaction://media"/>
            <a:extLst>
              <a:ext uri="{FF2B5EF4-FFF2-40B4-BE49-F238E27FC236}">
                <a16:creationId xmlns:a16="http://schemas.microsoft.com/office/drawing/2014/main" id="{2B5C4E9D-0509-0989-DF34-521C5247B5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41321662"/>
      </p:ext>
    </p:extLst>
  </p:cSld>
  <p:clrMapOvr>
    <a:masterClrMapping/>
  </p:clrMapOvr>
  <mc:AlternateContent xmlns:mc="http://schemas.openxmlformats.org/markup-compatibility/2006" xmlns:p14="http://schemas.microsoft.com/office/powerpoint/2010/main">
    <mc:Choice Requires="p14">
      <p:transition spd="slow" p14:dur="2000" advTm="63570"/>
    </mc:Choice>
    <mc:Fallback xmlns="">
      <p:transition spd="slow" advTm="63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FB7AC-0CE1-4916-D17F-744D0F272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7167D-96D7-49E7-8CF0-441942E8A633}"/>
              </a:ext>
            </a:extLst>
          </p:cNvPr>
          <p:cNvSpPr>
            <a:spLocks noGrp="1"/>
          </p:cNvSpPr>
          <p:nvPr>
            <p:ph type="title"/>
          </p:nvPr>
        </p:nvSpPr>
        <p:spPr/>
        <p:txBody>
          <a:bodyPr/>
          <a:lstStyle/>
          <a:p>
            <a:r>
              <a:rPr lang="en-US" dirty="0"/>
              <a:t>Survey Questions Continued</a:t>
            </a:r>
          </a:p>
        </p:txBody>
      </p:sp>
      <p:sp>
        <p:nvSpPr>
          <p:cNvPr id="3" name="Content Placeholder 2">
            <a:extLst>
              <a:ext uri="{FF2B5EF4-FFF2-40B4-BE49-F238E27FC236}">
                <a16:creationId xmlns:a16="http://schemas.microsoft.com/office/drawing/2014/main" id="{AFBED9AA-5500-3FC0-0C1F-E822F7116328}"/>
              </a:ext>
            </a:extLst>
          </p:cNvPr>
          <p:cNvSpPr>
            <a:spLocks noGrp="1"/>
          </p:cNvSpPr>
          <p:nvPr>
            <p:ph idx="1"/>
          </p:nvPr>
        </p:nvSpPr>
        <p:spPr/>
        <p:txBody>
          <a:bodyPr>
            <a:normAutofit fontScale="85000" lnSpcReduction="20000"/>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3. What best describes your employment status in October, November, and/or December 2024?</a:t>
            </a:r>
            <a:endParaRPr lang="en-US" sz="2400"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2800" dirty="0"/>
              <a:t>Employed – part-time or full-time, does not include military service</a:t>
            </a:r>
          </a:p>
          <a:p>
            <a:pPr marL="742950" lvl="1" indent="-285750">
              <a:buFont typeface="Courier New" panose="02070309020205020404" pitchFamily="49" charset="0"/>
              <a:buChar char="o"/>
            </a:pPr>
            <a:r>
              <a:rPr lang="en-US" sz="2800" dirty="0"/>
              <a:t>Full-time military service – doesn’t include reserves or national guard</a:t>
            </a:r>
          </a:p>
          <a:p>
            <a:pPr marL="742950" lvl="1" indent="-285750">
              <a:buFont typeface="Courier New" panose="02070309020205020404" pitchFamily="49" charset="0"/>
              <a:buChar char="o"/>
            </a:pPr>
            <a:r>
              <a:rPr lang="en-US" sz="2800" dirty="0"/>
              <a:t>National Community Service or Peace Corps</a:t>
            </a:r>
          </a:p>
          <a:p>
            <a:pPr marL="742950" lvl="1" indent="-285750">
              <a:buFont typeface="Courier New" panose="02070309020205020404" pitchFamily="49" charset="0"/>
              <a:buChar char="o"/>
            </a:pPr>
            <a:r>
              <a:rPr lang="en-US" sz="2800" dirty="0"/>
              <a:t>Unemployed, seeking work</a:t>
            </a:r>
          </a:p>
          <a:p>
            <a:pPr marL="742950" lvl="1" indent="-285750">
              <a:buFont typeface="Courier New" panose="02070309020205020404" pitchFamily="49" charset="0"/>
              <a:buChar char="o"/>
            </a:pPr>
            <a:r>
              <a:rPr lang="en-US" sz="2800" dirty="0"/>
              <a:t>Unemployed, not seeking work because of choice, illness, full-time student status, retirement, pregnancy, or other reason</a:t>
            </a:r>
          </a:p>
          <a:p>
            <a:pPr marL="742950" lvl="1" indent="-285750">
              <a:buFont typeface="Courier New" panose="02070309020205020404" pitchFamily="49" charset="0"/>
              <a:buChar char="o"/>
            </a:pPr>
            <a:endParaRPr lang="en-US" sz="2800" dirty="0"/>
          </a:p>
          <a:p>
            <a:pPr marL="285750" indent="-285750">
              <a:buFont typeface="Arial" panose="020B0604020202020204" pitchFamily="34" charset="0"/>
              <a:buChar char="•"/>
            </a:pPr>
            <a:r>
              <a:rPr lang="en-US" sz="3600" dirty="0"/>
              <a:t>4. Describe briefly your job title in October, November, and/or December 2024.</a:t>
            </a:r>
          </a:p>
          <a:p>
            <a:pPr marL="742950" lvl="1" indent="-285750">
              <a:buFont typeface="Courier New" panose="02070309020205020404" pitchFamily="49" charset="0"/>
              <a:buChar char="o"/>
            </a:pPr>
            <a:r>
              <a:rPr lang="en-US" sz="2800" dirty="0"/>
              <a:t>Enter description: (student enters text here)</a:t>
            </a:r>
          </a:p>
          <a:p>
            <a:pPr marL="457200" lvl="1" indent="0">
              <a:buNone/>
            </a:pPr>
            <a:endParaRPr lang="en-US" sz="2800" dirty="0"/>
          </a:p>
          <a:p>
            <a:pPr marL="457200" lvl="1" indent="0">
              <a:buNone/>
            </a:pPr>
            <a:endParaRPr lang="en-US" sz="2400" dirty="0"/>
          </a:p>
          <a:p>
            <a:pPr marL="914400" lvl="2" indent="0">
              <a:buNone/>
            </a:pPr>
            <a:endParaRPr lang="en-US" sz="2400" dirty="0"/>
          </a:p>
          <a:p>
            <a:pPr marL="742950" lvl="1"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8A80029-707A-54C7-3D18-30CEA5E94302}"/>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1FEE69F7-F118-E971-2E33-73B54798E5DA}"/>
              </a:ext>
            </a:extLst>
          </p:cNvPr>
          <p:cNvSpPr>
            <a:spLocks noGrp="1"/>
          </p:cNvSpPr>
          <p:nvPr>
            <p:ph type="sldNum" sz="quarter" idx="12"/>
          </p:nvPr>
        </p:nvSpPr>
        <p:spPr/>
        <p:txBody>
          <a:bodyPr/>
          <a:lstStyle/>
          <a:p>
            <a:fld id="{B24F5015-3417-4B27-A586-E4CCF4D77832}" type="slidenum">
              <a:rPr lang="en-US" smtClean="0"/>
              <a:t>6</a:t>
            </a:fld>
            <a:endParaRPr lang="en-US"/>
          </a:p>
        </p:txBody>
      </p:sp>
      <p:pic>
        <p:nvPicPr>
          <p:cNvPr id="25" name="Audio 24">
            <a:hlinkClick r:id="" action="ppaction://media"/>
            <a:extLst>
              <a:ext uri="{FF2B5EF4-FFF2-40B4-BE49-F238E27FC236}">
                <a16:creationId xmlns:a16="http://schemas.microsoft.com/office/drawing/2014/main" id="{1AE0622D-821F-36D4-16E0-C4F5D60D99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0946539"/>
      </p:ext>
    </p:extLst>
  </p:cSld>
  <p:clrMapOvr>
    <a:masterClrMapping/>
  </p:clrMapOvr>
  <mc:AlternateContent xmlns:mc="http://schemas.openxmlformats.org/markup-compatibility/2006" xmlns:p14="http://schemas.microsoft.com/office/powerpoint/2010/main">
    <mc:Choice Requires="p14">
      <p:transition spd="slow" p14:dur="2000" advTm="78807"/>
    </mc:Choice>
    <mc:Fallback xmlns="">
      <p:transition spd="slow" advTm="78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88075-C8CC-431E-5D70-2B983E65F9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F95D9-8792-C456-4E4B-58E35439BDF2}"/>
              </a:ext>
            </a:extLst>
          </p:cNvPr>
          <p:cNvSpPr>
            <a:spLocks noGrp="1"/>
          </p:cNvSpPr>
          <p:nvPr>
            <p:ph type="title"/>
          </p:nvPr>
        </p:nvSpPr>
        <p:spPr/>
        <p:txBody>
          <a:bodyPr/>
          <a:lstStyle/>
          <a:p>
            <a:r>
              <a:rPr lang="en-US" dirty="0"/>
              <a:t>Survey Questions Continued</a:t>
            </a:r>
          </a:p>
        </p:txBody>
      </p:sp>
      <p:sp>
        <p:nvSpPr>
          <p:cNvPr id="3" name="Content Placeholder 2">
            <a:extLst>
              <a:ext uri="{FF2B5EF4-FFF2-40B4-BE49-F238E27FC236}">
                <a16:creationId xmlns:a16="http://schemas.microsoft.com/office/drawing/2014/main" id="{D7D89E65-51BB-623D-4D03-15CA55FE3A2F}"/>
              </a:ext>
            </a:extLst>
          </p:cNvPr>
          <p:cNvSpPr>
            <a:spLocks noGrp="1"/>
          </p:cNvSpPr>
          <p:nvPr>
            <p:ph idx="1"/>
          </p:nvPr>
        </p:nvSpPr>
        <p:spPr/>
        <p:txBody>
          <a:bodyPr>
            <a:normAutofit/>
          </a:bodyPr>
          <a:lstStyle/>
          <a:p>
            <a:pPr marL="285750" indent="-285750">
              <a:buFont typeface="Arial" panose="020B0604020202020204" pitchFamily="34" charset="0"/>
              <a:buChar char="•"/>
            </a:pPr>
            <a:r>
              <a:rPr lang="en-US" sz="3600" dirty="0"/>
              <a:t>5</a:t>
            </a:r>
            <a:r>
              <a:rPr lang="en-US" sz="3600" dirty="0">
                <a:latin typeface="Arial" panose="020B0604020202020204" pitchFamily="34" charset="0"/>
                <a:cs typeface="Arial" panose="020B0604020202020204" pitchFamily="34" charset="0"/>
              </a:rPr>
              <a:t>. How is your job related to the program in question 1?</a:t>
            </a:r>
            <a:endParaRPr lang="en-US" sz="2400"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2800" dirty="0"/>
              <a:t>Directly or closely related</a:t>
            </a:r>
          </a:p>
          <a:p>
            <a:pPr marL="742950" lvl="1" indent="-285750">
              <a:buFont typeface="Courier New" panose="02070309020205020404" pitchFamily="49" charset="0"/>
              <a:buChar char="o"/>
            </a:pPr>
            <a:r>
              <a:rPr lang="en-US" sz="2800" dirty="0"/>
              <a:t>Remotely or not related</a:t>
            </a:r>
          </a:p>
          <a:p>
            <a:pPr marL="742950" lvl="1" indent="-285750">
              <a:buFont typeface="Courier New" panose="02070309020205020404" pitchFamily="49" charset="0"/>
              <a:buChar char="o"/>
            </a:pPr>
            <a:endParaRPr lang="en-US" sz="2800" dirty="0"/>
          </a:p>
          <a:p>
            <a:pPr marL="285750" indent="-285750">
              <a:buFont typeface="Arial" panose="020B0604020202020204" pitchFamily="34" charset="0"/>
              <a:buChar char="•"/>
            </a:pPr>
            <a:r>
              <a:rPr lang="en-US" sz="3600" dirty="0"/>
              <a:t>6. How many hours per week do you work in your primary job? (do not include overtime)</a:t>
            </a:r>
          </a:p>
          <a:p>
            <a:pPr marL="742950" lvl="1" indent="-285750">
              <a:buFont typeface="Courier New" panose="02070309020205020404" pitchFamily="49" charset="0"/>
              <a:buChar char="o"/>
            </a:pPr>
            <a:r>
              <a:rPr lang="en-US" sz="2800" dirty="0"/>
              <a:t>In hours per week</a:t>
            </a:r>
            <a:r>
              <a:rPr lang="en-US" sz="2800" dirty="0">
                <a:sym typeface="Wingdings" panose="05000000000000000000" pitchFamily="2" charset="2"/>
              </a:rPr>
              <a:t>: (student enters hours here in numbers</a:t>
            </a:r>
            <a:r>
              <a:rPr lang="en-US" sz="2800" dirty="0"/>
              <a:t>)</a:t>
            </a:r>
          </a:p>
          <a:p>
            <a:pPr marL="457200" lvl="1" indent="0">
              <a:buNone/>
            </a:pPr>
            <a:endParaRPr lang="en-US" sz="2800" dirty="0"/>
          </a:p>
          <a:p>
            <a:pPr marL="457200" lvl="1" indent="0">
              <a:buNone/>
            </a:pPr>
            <a:endParaRPr lang="en-US" sz="2400" dirty="0"/>
          </a:p>
          <a:p>
            <a:pPr marL="914400" lvl="2" indent="0">
              <a:buNone/>
            </a:pPr>
            <a:endParaRPr lang="en-US" sz="2400" dirty="0"/>
          </a:p>
          <a:p>
            <a:pPr marL="742950" lvl="1"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BE17E00-FCB1-332C-A82E-51DCCBE56A89}"/>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6CA93992-5BEB-2FDC-6C16-25793C0733AC}"/>
              </a:ext>
            </a:extLst>
          </p:cNvPr>
          <p:cNvSpPr>
            <a:spLocks noGrp="1"/>
          </p:cNvSpPr>
          <p:nvPr>
            <p:ph type="sldNum" sz="quarter" idx="12"/>
          </p:nvPr>
        </p:nvSpPr>
        <p:spPr/>
        <p:txBody>
          <a:bodyPr/>
          <a:lstStyle/>
          <a:p>
            <a:fld id="{B24F5015-3417-4B27-A586-E4CCF4D77832}" type="slidenum">
              <a:rPr lang="en-US" smtClean="0"/>
              <a:t>7</a:t>
            </a:fld>
            <a:endParaRPr lang="en-US"/>
          </a:p>
        </p:txBody>
      </p:sp>
      <p:pic>
        <p:nvPicPr>
          <p:cNvPr id="13" name="Audio 12">
            <a:hlinkClick r:id="" action="ppaction://media"/>
            <a:extLst>
              <a:ext uri="{FF2B5EF4-FFF2-40B4-BE49-F238E27FC236}">
                <a16:creationId xmlns:a16="http://schemas.microsoft.com/office/drawing/2014/main" id="{C6DCF8B8-1328-623C-C035-839C75554C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420804"/>
      </p:ext>
    </p:extLst>
  </p:cSld>
  <p:clrMapOvr>
    <a:masterClrMapping/>
  </p:clrMapOvr>
  <mc:AlternateContent xmlns:mc="http://schemas.openxmlformats.org/markup-compatibility/2006" xmlns:p14="http://schemas.microsoft.com/office/powerpoint/2010/main">
    <mc:Choice Requires="p14">
      <p:transition spd="slow" p14:dur="2000" advTm="62937"/>
    </mc:Choice>
    <mc:Fallback xmlns="">
      <p:transition spd="slow" advTm="62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C45F3-8A5B-DAA7-1EE3-733824EB80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035ED7-C858-0817-25AF-3A48CA254676}"/>
              </a:ext>
            </a:extLst>
          </p:cNvPr>
          <p:cNvSpPr>
            <a:spLocks noGrp="1"/>
          </p:cNvSpPr>
          <p:nvPr>
            <p:ph type="title"/>
          </p:nvPr>
        </p:nvSpPr>
        <p:spPr/>
        <p:txBody>
          <a:bodyPr/>
          <a:lstStyle/>
          <a:p>
            <a:r>
              <a:rPr lang="en-US" dirty="0"/>
              <a:t>How does it affect me (LEAs)?</a:t>
            </a:r>
          </a:p>
        </p:txBody>
      </p:sp>
      <p:sp>
        <p:nvSpPr>
          <p:cNvPr id="3" name="Content Placeholder 2">
            <a:extLst>
              <a:ext uri="{FF2B5EF4-FFF2-40B4-BE49-F238E27FC236}">
                <a16:creationId xmlns:a16="http://schemas.microsoft.com/office/drawing/2014/main" id="{0C035491-3CF7-2423-F716-AD89116B97F7}"/>
              </a:ext>
            </a:extLst>
          </p:cNvPr>
          <p:cNvSpPr>
            <a:spLocks noGrp="1"/>
          </p:cNvSpPr>
          <p:nvPr>
            <p:ph idx="1"/>
          </p:nvPr>
        </p:nvSpPr>
        <p:spPr>
          <a:xfrm>
            <a:off x="838200" y="1825625"/>
            <a:ext cx="11353800" cy="4351338"/>
          </a:xfrm>
        </p:spPr>
        <p:txBody>
          <a:bodyPr>
            <a:normAutofit/>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Directly tied to CAR Report and </a:t>
            </a:r>
            <a:r>
              <a:rPr lang="en-US" sz="3600" dirty="0"/>
              <a:t>m</a:t>
            </a:r>
            <a:r>
              <a:rPr lang="en-US" sz="3600" dirty="0">
                <a:latin typeface="Arial" panose="020B0604020202020204" pitchFamily="34" charset="0"/>
                <a:cs typeface="Arial" panose="020B0604020202020204" pitchFamily="34" charset="0"/>
              </a:rPr>
              <a:t>eaningful progress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2800" dirty="0"/>
              <a:t>Secondary: 3S1 Post Program Placement</a:t>
            </a:r>
            <a:endParaRPr lang="en-US" sz="2400" dirty="0"/>
          </a:p>
          <a:p>
            <a:pPr marL="457200" lvl="1" indent="0">
              <a:buNone/>
            </a:pPr>
            <a:endParaRPr lang="en-US" sz="2800" dirty="0"/>
          </a:p>
          <a:p>
            <a:pPr marL="742950" lvl="1" indent="-285750">
              <a:buFont typeface="Courier New" panose="02070309020205020404" pitchFamily="49" charset="0"/>
              <a:buChar char="o"/>
            </a:pPr>
            <a:r>
              <a:rPr lang="en-US" sz="2800" dirty="0"/>
              <a:t>Adult: 1P1 Postsecondary Retention and Placement</a:t>
            </a:r>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r>
              <a:rPr lang="en-US" sz="2800" dirty="0"/>
              <a:t>Better response rates = more accurate data for LEAs</a:t>
            </a:r>
            <a:endParaRPr lang="en-US" dirty="0"/>
          </a:p>
          <a:p>
            <a:pPr marL="742950" lvl="1"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BA8E41-76A3-FF9E-D4D6-0872E9883D93}"/>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7A095B02-BDE8-D879-696A-D6FEEBCC9438}"/>
              </a:ext>
            </a:extLst>
          </p:cNvPr>
          <p:cNvSpPr>
            <a:spLocks noGrp="1"/>
          </p:cNvSpPr>
          <p:nvPr>
            <p:ph type="sldNum" sz="quarter" idx="12"/>
          </p:nvPr>
        </p:nvSpPr>
        <p:spPr/>
        <p:txBody>
          <a:bodyPr/>
          <a:lstStyle/>
          <a:p>
            <a:fld id="{B24F5015-3417-4B27-A586-E4CCF4D77832}" type="slidenum">
              <a:rPr lang="en-US" smtClean="0"/>
              <a:t>8</a:t>
            </a:fld>
            <a:endParaRPr lang="en-US" dirty="0"/>
          </a:p>
        </p:txBody>
      </p:sp>
      <p:pic>
        <p:nvPicPr>
          <p:cNvPr id="22" name="Audio 21">
            <a:hlinkClick r:id="" action="ppaction://media"/>
            <a:extLst>
              <a:ext uri="{FF2B5EF4-FFF2-40B4-BE49-F238E27FC236}">
                <a16:creationId xmlns:a16="http://schemas.microsoft.com/office/drawing/2014/main" id="{A684CF6F-37B0-8DD6-58AC-A2F3C6D2FDE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3537365"/>
      </p:ext>
    </p:extLst>
  </p:cSld>
  <p:clrMapOvr>
    <a:masterClrMapping/>
  </p:clrMapOvr>
  <mc:AlternateContent xmlns:mc="http://schemas.openxmlformats.org/markup-compatibility/2006" xmlns:p14="http://schemas.microsoft.com/office/powerpoint/2010/main">
    <mc:Choice Requires="p14">
      <p:transition spd="slow" p14:dur="2000" advTm="67292"/>
    </mc:Choice>
    <mc:Fallback xmlns="">
      <p:transition spd="slow" advTm="6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BBF8D-6077-40AC-0334-EDAC9921D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0ED23C-B5DA-E1DC-D4FB-473EE00F6CFA}"/>
              </a:ext>
            </a:extLst>
          </p:cNvPr>
          <p:cNvSpPr>
            <a:spLocks noGrp="1"/>
          </p:cNvSpPr>
          <p:nvPr>
            <p:ph type="title"/>
          </p:nvPr>
        </p:nvSpPr>
        <p:spPr/>
        <p:txBody>
          <a:bodyPr/>
          <a:lstStyle/>
          <a:p>
            <a:r>
              <a:rPr lang="en-US" dirty="0"/>
              <a:t>How are Students Contacted?</a:t>
            </a:r>
          </a:p>
        </p:txBody>
      </p:sp>
      <p:sp>
        <p:nvSpPr>
          <p:cNvPr id="3" name="Content Placeholder 2">
            <a:extLst>
              <a:ext uri="{FF2B5EF4-FFF2-40B4-BE49-F238E27FC236}">
                <a16:creationId xmlns:a16="http://schemas.microsoft.com/office/drawing/2014/main" id="{313B1360-61B6-FFEB-253D-E694CB6084D4}"/>
              </a:ext>
            </a:extLst>
          </p:cNvPr>
          <p:cNvSpPr>
            <a:spLocks noGrp="1"/>
          </p:cNvSpPr>
          <p:nvPr>
            <p:ph idx="1"/>
          </p:nvPr>
        </p:nvSpPr>
        <p:spPr/>
        <p:txBody>
          <a:bodyPr>
            <a:normAutofit/>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LEAs are responsible for contacting students</a:t>
            </a:r>
            <a:endParaRPr lang="en-US" sz="2400"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endParaRPr lang="en-US" sz="2800" dirty="0"/>
          </a:p>
          <a:p>
            <a:pPr marL="742950" lvl="1" indent="-285750">
              <a:buFont typeface="Courier New" panose="02070309020205020404" pitchFamily="49" charset="0"/>
              <a:buChar char="o"/>
            </a:pPr>
            <a:r>
              <a:rPr lang="en-US" sz="2800" dirty="0"/>
              <a:t>Ways to contact</a:t>
            </a:r>
          </a:p>
          <a:p>
            <a:pPr marL="1200150" lvl="2" indent="-285750">
              <a:buFont typeface="Courier New" panose="02070309020205020404" pitchFamily="49" charset="0"/>
              <a:buChar char="o"/>
            </a:pPr>
            <a:r>
              <a:rPr lang="en-US" sz="2400" dirty="0"/>
              <a:t>Phone</a:t>
            </a:r>
          </a:p>
          <a:p>
            <a:pPr marL="1200150" lvl="2" indent="-285750">
              <a:buFont typeface="Courier New" panose="02070309020205020404" pitchFamily="49" charset="0"/>
              <a:buChar char="o"/>
            </a:pPr>
            <a:r>
              <a:rPr lang="en-US" sz="2400" dirty="0"/>
              <a:t>Email</a:t>
            </a:r>
          </a:p>
          <a:p>
            <a:pPr marL="1200150" lvl="2" indent="-285750">
              <a:buFont typeface="Courier New" panose="02070309020205020404" pitchFamily="49" charset="0"/>
              <a:buChar char="o"/>
            </a:pPr>
            <a:r>
              <a:rPr lang="en-US" sz="2400" dirty="0"/>
              <a:t>Social Media</a:t>
            </a:r>
          </a:p>
          <a:p>
            <a:pPr marL="1200150" lvl="2" indent="-285750">
              <a:buFont typeface="Courier New" panose="02070309020205020404" pitchFamily="49" charset="0"/>
              <a:buChar char="o"/>
            </a:pPr>
            <a:r>
              <a:rPr lang="en-US" sz="2400" dirty="0"/>
              <a:t>Snail Mail</a:t>
            </a:r>
            <a:endParaRPr lang="en-US" sz="2200" dirty="0"/>
          </a:p>
          <a:p>
            <a:pPr marL="914400" lvl="2" indent="0">
              <a:buNone/>
            </a:pPr>
            <a:endParaRPr lang="en-US" sz="2400" dirty="0"/>
          </a:p>
          <a:p>
            <a:pPr marL="742950" lvl="1" indent="-285750">
              <a:buFont typeface="Courier New" panose="02070309020205020404" pitchFamily="49" charset="0"/>
              <a:buChar char="o"/>
            </a:pPr>
            <a:r>
              <a:rPr lang="en-US" sz="2800" dirty="0"/>
              <a:t>Use one or more ways – the more the merrier</a:t>
            </a:r>
          </a:p>
        </p:txBody>
      </p:sp>
      <p:sp>
        <p:nvSpPr>
          <p:cNvPr id="4" name="Date Placeholder 3">
            <a:extLst>
              <a:ext uri="{FF2B5EF4-FFF2-40B4-BE49-F238E27FC236}">
                <a16:creationId xmlns:a16="http://schemas.microsoft.com/office/drawing/2014/main" id="{3ACF541F-C788-076C-7462-77868FFA67AA}"/>
              </a:ext>
            </a:extLst>
          </p:cNvPr>
          <p:cNvSpPr>
            <a:spLocks noGrp="1"/>
          </p:cNvSpPr>
          <p:nvPr>
            <p:ph type="dt" sz="half" idx="10"/>
          </p:nvPr>
        </p:nvSpPr>
        <p:spPr/>
        <p:txBody>
          <a:bodyPr/>
          <a:lstStyle/>
          <a:p>
            <a:fld id="{01DB9E94-833B-45AC-8A0E-41B549F95FE2}" type="datetime1">
              <a:rPr lang="en-US" smtClean="0"/>
              <a:t>4/4/2025</a:t>
            </a:fld>
            <a:endParaRPr lang="en-US"/>
          </a:p>
        </p:txBody>
      </p:sp>
      <p:sp>
        <p:nvSpPr>
          <p:cNvPr id="5" name="Slide Number Placeholder 4">
            <a:extLst>
              <a:ext uri="{FF2B5EF4-FFF2-40B4-BE49-F238E27FC236}">
                <a16:creationId xmlns:a16="http://schemas.microsoft.com/office/drawing/2014/main" id="{48D25D6B-AAD7-99DF-211D-A94CC4496D10}"/>
              </a:ext>
            </a:extLst>
          </p:cNvPr>
          <p:cNvSpPr>
            <a:spLocks noGrp="1"/>
          </p:cNvSpPr>
          <p:nvPr>
            <p:ph type="sldNum" sz="quarter" idx="12"/>
          </p:nvPr>
        </p:nvSpPr>
        <p:spPr/>
        <p:txBody>
          <a:bodyPr/>
          <a:lstStyle/>
          <a:p>
            <a:fld id="{B24F5015-3417-4B27-A586-E4CCF4D77832}" type="slidenum">
              <a:rPr lang="en-US" smtClean="0"/>
              <a:t>9</a:t>
            </a:fld>
            <a:endParaRPr lang="en-US" dirty="0"/>
          </a:p>
        </p:txBody>
      </p:sp>
      <p:pic>
        <p:nvPicPr>
          <p:cNvPr id="13" name="Audio 12">
            <a:hlinkClick r:id="" action="ppaction://media"/>
            <a:extLst>
              <a:ext uri="{FF2B5EF4-FFF2-40B4-BE49-F238E27FC236}">
                <a16:creationId xmlns:a16="http://schemas.microsoft.com/office/drawing/2014/main" id="{2D0B6B46-3BAA-7BD5-7158-DA23DE1001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3311624"/>
      </p:ext>
    </p:extLst>
  </p:cSld>
  <p:clrMapOvr>
    <a:masterClrMapping/>
  </p:clrMapOvr>
  <mc:AlternateContent xmlns:mc="http://schemas.openxmlformats.org/markup-compatibility/2006" xmlns:p14="http://schemas.microsoft.com/office/powerpoint/2010/main">
    <mc:Choice Requires="p14">
      <p:transition spd="slow" p14:dur="2000" advTm="72006"/>
    </mc:Choice>
    <mc:Fallback xmlns="">
      <p:transition spd="slow" advTm="72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fessional PP Template  -  version 1.0: 5/17/23 11:46 AM  -  Read-Only" id="{7718041E-F26F-CC48-9CFD-9E26857ECD7B}" vid="{640AF641-C8F3-DD48-89FE-153E175A7F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8732BA1DA0FD429E90BF33985FD1A9" ma:contentTypeVersion="4" ma:contentTypeDescription="Create a new document." ma:contentTypeScope="" ma:versionID="9e936c4ce2f3d32b713e0021b1977f26">
  <xsd:schema xmlns:xsd="http://www.w3.org/2001/XMLSchema" xmlns:xs="http://www.w3.org/2001/XMLSchema" xmlns:p="http://schemas.microsoft.com/office/2006/metadata/properties" xmlns:ns2="a4d6b4e1-a671-4dd6-b6f1-ff96368bd6b7" targetNamespace="http://schemas.microsoft.com/office/2006/metadata/properties" ma:root="true" ma:fieldsID="953601f88537edf52b67e06d35aa3275" ns2:_="">
    <xsd:import namespace="a4d6b4e1-a671-4dd6-b6f1-ff96368bd6b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d6b4e1-a671-4dd6-b6f1-ff96368bd6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78FB2D-1DEF-413C-96A9-796017611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d6b4e1-a671-4dd6-b6f1-ff96368bd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4C1FC7-4E50-493F-BCB4-8C1A73F486B8}">
  <ds:schemaRefs>
    <ds:schemaRef ds:uri="http://schemas.microsoft.com/sharepoint/v3/contenttype/forms"/>
  </ds:schemaRefs>
</ds:datastoreItem>
</file>

<file path=customXml/itemProps3.xml><?xml version="1.0" encoding="utf-8"?>
<ds:datastoreItem xmlns:ds="http://schemas.openxmlformats.org/officeDocument/2006/customXml" ds:itemID="{B8CB3FC7-B59E-40D5-A9DE-932E9E5BECE3}">
  <ds:schemaRefs>
    <ds:schemaRef ds:uri="342dd3fb-a6df-412b-a44c-ee47df77da92"/>
    <ds:schemaRef ds:uri="3213682c-4f9e-4663-bc64-712dd7ba0278"/>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13853</TotalTime>
  <Words>5581</Words>
  <Application>Microsoft Office PowerPoint</Application>
  <PresentationFormat>Widescreen</PresentationFormat>
  <Paragraphs>439</Paragraphs>
  <Slides>23</Slides>
  <Notes>23</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Courier New</vt:lpstr>
      <vt:lpstr>Wingdings</vt:lpstr>
      <vt:lpstr>Office Theme</vt:lpstr>
      <vt:lpstr>The Follow-Up Survey: Purpose, Process, and Proven Strategies</vt:lpstr>
      <vt:lpstr>Purpose – Why?</vt:lpstr>
      <vt:lpstr>Purpose – What? </vt:lpstr>
      <vt:lpstr>Survey Questions</vt:lpstr>
      <vt:lpstr>Survey Questions Continued</vt:lpstr>
      <vt:lpstr>Survey Questions Continued</vt:lpstr>
      <vt:lpstr>Survey Questions Continued</vt:lpstr>
      <vt:lpstr>How does it affect me (LEAs)?</vt:lpstr>
      <vt:lpstr>How are Students Contacted?</vt:lpstr>
      <vt:lpstr>Who is surveyed?</vt:lpstr>
      <vt:lpstr>Who is surveyed?</vt:lpstr>
      <vt:lpstr>Survey Process</vt:lpstr>
      <vt:lpstr>Survey Process</vt:lpstr>
      <vt:lpstr>Survey Process</vt:lpstr>
      <vt:lpstr>Students to Survey Report</vt:lpstr>
      <vt:lpstr>Report Example</vt:lpstr>
      <vt:lpstr>Report Example</vt:lpstr>
      <vt:lpstr>Survey Process Continued</vt:lpstr>
      <vt:lpstr>Survey Site</vt:lpstr>
      <vt:lpstr>Outreach Strategies</vt:lpstr>
      <vt:lpstr>Outreach Strategies Continued</vt:lpstr>
      <vt:lpstr>Planned Timeline (Subject to Change)</vt:lpstr>
      <vt:lpstr>Contact/Mission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Milakovic, Dana</dc:creator>
  <cp:lastModifiedBy>Deacon, Alexander</cp:lastModifiedBy>
  <cp:revision>26</cp:revision>
  <dcterms:created xsi:type="dcterms:W3CDTF">2022-07-06T18:28:13Z</dcterms:created>
  <dcterms:modified xsi:type="dcterms:W3CDTF">2025-04-07T14:33:41Z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0x0101007E8732BA1DA0FD429E90BF33985FD1A9</vt:lpwstr>
  </property>
</Properties>
</file>