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256" r:id="rId5"/>
    <p:sldId id="260" r:id="rId6"/>
    <p:sldId id="262" r:id="rId7"/>
    <p:sldId id="303" r:id="rId8"/>
    <p:sldId id="261" r:id="rId9"/>
    <p:sldId id="306" r:id="rId10"/>
    <p:sldId id="308" r:id="rId11"/>
    <p:sldId id="309" r:id="rId12"/>
    <p:sldId id="263" r:id="rId13"/>
    <p:sldId id="264" r:id="rId14"/>
    <p:sldId id="265" r:id="rId15"/>
    <p:sldId id="268" r:id="rId16"/>
    <p:sldId id="269" r:id="rId17"/>
    <p:sldId id="270" r:id="rId18"/>
    <p:sldId id="271" r:id="rId19"/>
    <p:sldId id="272" r:id="rId20"/>
    <p:sldId id="273" r:id="rId21"/>
    <p:sldId id="275" r:id="rId22"/>
    <p:sldId id="274" r:id="rId23"/>
    <p:sldId id="276" r:id="rId24"/>
    <p:sldId id="278" r:id="rId25"/>
    <p:sldId id="279" r:id="rId26"/>
    <p:sldId id="280" r:id="rId27"/>
    <p:sldId id="281" r:id="rId28"/>
    <p:sldId id="283" r:id="rId29"/>
    <p:sldId id="284" r:id="rId30"/>
    <p:sldId id="285" r:id="rId31"/>
    <p:sldId id="286" r:id="rId32"/>
    <p:sldId id="287" r:id="rId33"/>
    <p:sldId id="282" r:id="rId34"/>
    <p:sldId id="288" r:id="rId35"/>
    <p:sldId id="312" r:id="rId36"/>
    <p:sldId id="267" r:id="rId37"/>
    <p:sldId id="307" r:id="rId38"/>
    <p:sldId id="289" r:id="rId39"/>
    <p:sldId id="277" r:id="rId40"/>
    <p:sldId id="294" r:id="rId41"/>
    <p:sldId id="301" r:id="rId42"/>
    <p:sldId id="302" r:id="rId43"/>
    <p:sldId id="297" r:id="rId44"/>
    <p:sldId id="298" r:id="rId45"/>
    <p:sldId id="299" r:id="rId46"/>
    <p:sldId id="296" r:id="rId47"/>
    <p:sldId id="300" r:id="rId48"/>
    <p:sldId id="295" r:id="rId49"/>
    <p:sldId id="257" r:id="rId50"/>
    <p:sldId id="311" r:id="rId51"/>
  </p:sldIdLst>
  <p:sldSz cx="12192000" cy="6858000"/>
  <p:notesSz cx="9385300" cy="709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5A7A"/>
    <a:srgbClr val="16618F"/>
    <a:srgbClr val="135270"/>
    <a:srgbClr val="2F6781"/>
    <a:srgbClr val="13516E"/>
    <a:srgbClr val="156393"/>
    <a:srgbClr val="14577A"/>
    <a:srgbClr val="155A80"/>
    <a:srgbClr val="165E88"/>
    <a:srgbClr val="1564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386" autoAdjust="0"/>
  </p:normalViewPr>
  <p:slideViewPr>
    <p:cSldViewPr snapToGrid="0">
      <p:cViewPr varScale="1">
        <p:scale>
          <a:sx n="75" d="100"/>
          <a:sy n="75" d="100"/>
        </p:scale>
        <p:origin x="1242" y="78"/>
      </p:cViewPr>
      <p:guideLst/>
    </p:cSldViewPr>
  </p:slideViewPr>
  <p:outlineViewPr>
    <p:cViewPr>
      <p:scale>
        <a:sx n="33" d="100"/>
        <a:sy n="33" d="100"/>
      </p:scale>
      <p:origin x="0" y="0"/>
    </p:cViewPr>
  </p:outlineViewPr>
  <p:notesTextViewPr>
    <p:cViewPr>
      <p:scale>
        <a:sx n="1" d="1"/>
        <a:sy n="1" d="1"/>
      </p:scale>
      <p:origin x="0" y="-40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2CF7C-48B3-4A37-BBAA-820DB51FE63C}" type="doc">
      <dgm:prSet loTypeId="urn:microsoft.com/office/officeart/2005/8/layout/orgChart1" loCatId="hierarchy" qsTypeId="urn:microsoft.com/office/officeart/2005/8/quickstyle/3d1" qsCatId="3D" csTypeId="urn:microsoft.com/office/officeart/2005/8/colors/accent5_4" csCatId="accent5" phldr="1"/>
      <dgm:spPr/>
      <dgm:t>
        <a:bodyPr/>
        <a:lstStyle/>
        <a:p>
          <a:endParaRPr lang="en-US"/>
        </a:p>
      </dgm:t>
    </dgm:pt>
    <dgm:pt modelId="{27A8B7E1-C332-48EB-AED9-00ACD38C7D21}">
      <dgm:prSet phldrT="[Text]"/>
      <dgm:spPr/>
      <dgm:t>
        <a:bodyPr/>
        <a:lstStyle/>
        <a:p>
          <a:r>
            <a:rPr lang="en-US" dirty="0"/>
            <a:t>Quality Accurate CTE Data</a:t>
          </a:r>
        </a:p>
      </dgm:t>
    </dgm:pt>
    <dgm:pt modelId="{3E9AC72F-F97A-49D7-8F44-4E1D26ED9D3E}" type="parTrans" cxnId="{0C567BE3-1405-408E-93C5-B4695FDC7004}">
      <dgm:prSet/>
      <dgm:spPr/>
      <dgm:t>
        <a:bodyPr/>
        <a:lstStyle/>
        <a:p>
          <a:endParaRPr lang="en-US"/>
        </a:p>
      </dgm:t>
    </dgm:pt>
    <dgm:pt modelId="{6CB877C9-C0AA-454B-94A9-607121FEDEFD}" type="sibTrans" cxnId="{0C567BE3-1405-408E-93C5-B4695FDC7004}">
      <dgm:prSet/>
      <dgm:spPr/>
      <dgm:t>
        <a:bodyPr/>
        <a:lstStyle/>
        <a:p>
          <a:endParaRPr lang="en-US"/>
        </a:p>
      </dgm:t>
    </dgm:pt>
    <dgm:pt modelId="{35AA0E39-420D-4E00-B6AA-4E4260FF19A9}">
      <dgm:prSet phldrT="[Text]"/>
      <dgm:spPr/>
      <dgm:t>
        <a:bodyPr/>
        <a:lstStyle/>
        <a:p>
          <a:r>
            <a:rPr lang="en-US" dirty="0"/>
            <a:t>PIMS Admin</a:t>
          </a:r>
        </a:p>
      </dgm:t>
    </dgm:pt>
    <dgm:pt modelId="{E82BC385-AF28-4BF8-8BCC-D1ECA604E810}" type="parTrans" cxnId="{665C1F9B-A05B-4326-B2DF-0B600ABB6D02}">
      <dgm:prSet/>
      <dgm:spPr/>
      <dgm:t>
        <a:bodyPr/>
        <a:lstStyle/>
        <a:p>
          <a:endParaRPr lang="en-US"/>
        </a:p>
      </dgm:t>
    </dgm:pt>
    <dgm:pt modelId="{DA8981B2-0D8C-4C1F-B849-9C4D0E54339A}" type="sibTrans" cxnId="{665C1F9B-A05B-4326-B2DF-0B600ABB6D02}">
      <dgm:prSet/>
      <dgm:spPr/>
      <dgm:t>
        <a:bodyPr/>
        <a:lstStyle/>
        <a:p>
          <a:endParaRPr lang="en-US"/>
        </a:p>
      </dgm:t>
    </dgm:pt>
    <dgm:pt modelId="{377F73FF-E952-4DAF-B806-81F291B3934A}">
      <dgm:prSet phldrT="[Text]"/>
      <dgm:spPr/>
      <dgm:t>
        <a:bodyPr/>
        <a:lstStyle/>
        <a:p>
          <a:r>
            <a:rPr lang="en-US" dirty="0"/>
            <a:t>Business Office</a:t>
          </a:r>
        </a:p>
      </dgm:t>
    </dgm:pt>
    <dgm:pt modelId="{6E10C490-CD76-4FDD-95C0-4A2EF961DFC4}" type="parTrans" cxnId="{6C2F680A-9960-4927-AE71-3E63B281E957}">
      <dgm:prSet/>
      <dgm:spPr/>
      <dgm:t>
        <a:bodyPr/>
        <a:lstStyle/>
        <a:p>
          <a:endParaRPr lang="en-US"/>
        </a:p>
      </dgm:t>
    </dgm:pt>
    <dgm:pt modelId="{4C85EAF8-1D15-489B-9385-FE29A781624F}" type="sibTrans" cxnId="{6C2F680A-9960-4927-AE71-3E63B281E957}">
      <dgm:prSet/>
      <dgm:spPr/>
      <dgm:t>
        <a:bodyPr/>
        <a:lstStyle/>
        <a:p>
          <a:endParaRPr lang="en-US"/>
        </a:p>
      </dgm:t>
    </dgm:pt>
    <dgm:pt modelId="{6E469E7A-6B90-40B5-B073-D7373A238E06}">
      <dgm:prSet phldrT="[Text]"/>
      <dgm:spPr/>
      <dgm:t>
        <a:bodyPr/>
        <a:lstStyle/>
        <a:p>
          <a:r>
            <a:rPr lang="en-US" dirty="0"/>
            <a:t>Admin Team</a:t>
          </a:r>
        </a:p>
      </dgm:t>
    </dgm:pt>
    <dgm:pt modelId="{32FC4DEA-E5F2-4416-A35C-612F8AABAD88}" type="parTrans" cxnId="{0725BCB1-04B9-4987-88EF-9498721AD550}">
      <dgm:prSet/>
      <dgm:spPr/>
      <dgm:t>
        <a:bodyPr/>
        <a:lstStyle/>
        <a:p>
          <a:endParaRPr lang="en-US"/>
        </a:p>
      </dgm:t>
    </dgm:pt>
    <dgm:pt modelId="{213258D4-03E1-4149-B8F8-B53B92516B64}" type="sibTrans" cxnId="{0725BCB1-04B9-4987-88EF-9498721AD550}">
      <dgm:prSet/>
      <dgm:spPr/>
      <dgm:t>
        <a:bodyPr/>
        <a:lstStyle/>
        <a:p>
          <a:endParaRPr lang="en-US"/>
        </a:p>
      </dgm:t>
    </dgm:pt>
    <dgm:pt modelId="{A1A8D62C-48E1-4713-985A-7CF7BDF5D54C}">
      <dgm:prSet/>
      <dgm:spPr/>
      <dgm:t>
        <a:bodyPr/>
        <a:lstStyle/>
        <a:p>
          <a:r>
            <a:rPr lang="en-US" dirty="0"/>
            <a:t>CTE Teachers</a:t>
          </a:r>
        </a:p>
      </dgm:t>
    </dgm:pt>
    <dgm:pt modelId="{6730A440-8A2E-42BD-B01B-57518A4AA0F2}" type="parTrans" cxnId="{1ED9513B-81CF-4998-84DE-8403EDBF5743}">
      <dgm:prSet/>
      <dgm:spPr/>
      <dgm:t>
        <a:bodyPr/>
        <a:lstStyle/>
        <a:p>
          <a:endParaRPr lang="en-US"/>
        </a:p>
      </dgm:t>
    </dgm:pt>
    <dgm:pt modelId="{D690B0E7-C187-41C0-8F13-03AA78F04464}" type="sibTrans" cxnId="{1ED9513B-81CF-4998-84DE-8403EDBF5743}">
      <dgm:prSet/>
      <dgm:spPr/>
      <dgm:t>
        <a:bodyPr/>
        <a:lstStyle/>
        <a:p>
          <a:endParaRPr lang="en-US"/>
        </a:p>
      </dgm:t>
    </dgm:pt>
    <dgm:pt modelId="{AF6C03E8-FF6D-480D-8148-EE932A4DAFE0}">
      <dgm:prSet/>
      <dgm:spPr/>
      <dgm:t>
        <a:bodyPr/>
        <a:lstStyle/>
        <a:p>
          <a:r>
            <a:rPr lang="en-US" dirty="0"/>
            <a:t>Program Directors</a:t>
          </a:r>
        </a:p>
      </dgm:t>
    </dgm:pt>
    <dgm:pt modelId="{7A17B965-F888-4B3D-BB4F-F5B44B671D8A}" type="parTrans" cxnId="{7B3EC115-DF44-4CB8-9313-92452C5247BD}">
      <dgm:prSet/>
      <dgm:spPr/>
      <dgm:t>
        <a:bodyPr/>
        <a:lstStyle/>
        <a:p>
          <a:endParaRPr lang="en-US"/>
        </a:p>
      </dgm:t>
    </dgm:pt>
    <dgm:pt modelId="{583D9542-47BD-4131-ABAF-C2E0867FB0D2}" type="sibTrans" cxnId="{7B3EC115-DF44-4CB8-9313-92452C5247BD}">
      <dgm:prSet/>
      <dgm:spPr/>
      <dgm:t>
        <a:bodyPr/>
        <a:lstStyle/>
        <a:p>
          <a:endParaRPr lang="en-US"/>
        </a:p>
      </dgm:t>
    </dgm:pt>
    <dgm:pt modelId="{2FE914D9-2E2E-4FC1-AFEA-A2670F2DA8CD}">
      <dgm:prSet/>
      <dgm:spPr/>
      <dgm:t>
        <a:bodyPr/>
        <a:lstStyle/>
        <a:p>
          <a:r>
            <a:rPr lang="en-US" dirty="0"/>
            <a:t>Counselors</a:t>
          </a:r>
        </a:p>
      </dgm:t>
    </dgm:pt>
    <dgm:pt modelId="{EC864E19-F9E8-4391-A073-EA6F9D2C3454}" type="parTrans" cxnId="{3DD0441F-A5B4-4F5C-B0E4-0F0189D1E8E0}">
      <dgm:prSet/>
      <dgm:spPr/>
      <dgm:t>
        <a:bodyPr/>
        <a:lstStyle/>
        <a:p>
          <a:endParaRPr lang="en-US"/>
        </a:p>
      </dgm:t>
    </dgm:pt>
    <dgm:pt modelId="{CCB95C66-495F-4296-893C-224BFBF75AB4}" type="sibTrans" cxnId="{3DD0441F-A5B4-4F5C-B0E4-0F0189D1E8E0}">
      <dgm:prSet/>
      <dgm:spPr/>
      <dgm:t>
        <a:bodyPr/>
        <a:lstStyle/>
        <a:p>
          <a:endParaRPr lang="en-US"/>
        </a:p>
      </dgm:t>
    </dgm:pt>
    <dgm:pt modelId="{6DFF402C-B2D0-45DA-A013-A981680A50F3}" type="pres">
      <dgm:prSet presAssocID="{63C2CF7C-48B3-4A37-BBAA-820DB51FE63C}" presName="hierChild1" presStyleCnt="0">
        <dgm:presLayoutVars>
          <dgm:orgChart val="1"/>
          <dgm:chPref val="1"/>
          <dgm:dir/>
          <dgm:animOne val="branch"/>
          <dgm:animLvl val="lvl"/>
          <dgm:resizeHandles/>
        </dgm:presLayoutVars>
      </dgm:prSet>
      <dgm:spPr/>
    </dgm:pt>
    <dgm:pt modelId="{4567D40A-ABB7-4B93-BF74-11DF9ABD239C}" type="pres">
      <dgm:prSet presAssocID="{27A8B7E1-C332-48EB-AED9-00ACD38C7D21}" presName="hierRoot1" presStyleCnt="0">
        <dgm:presLayoutVars>
          <dgm:hierBranch val="init"/>
        </dgm:presLayoutVars>
      </dgm:prSet>
      <dgm:spPr/>
    </dgm:pt>
    <dgm:pt modelId="{C61EA082-8A37-4BF5-9074-DA247F963AD9}" type="pres">
      <dgm:prSet presAssocID="{27A8B7E1-C332-48EB-AED9-00ACD38C7D21}" presName="rootComposite1" presStyleCnt="0"/>
      <dgm:spPr/>
    </dgm:pt>
    <dgm:pt modelId="{F3AA07AB-5D12-4327-A326-1FF602C0429F}" type="pres">
      <dgm:prSet presAssocID="{27A8B7E1-C332-48EB-AED9-00ACD38C7D21}" presName="rootText1" presStyleLbl="node0" presStyleIdx="0" presStyleCnt="1">
        <dgm:presLayoutVars>
          <dgm:chPref val="3"/>
        </dgm:presLayoutVars>
      </dgm:prSet>
      <dgm:spPr/>
    </dgm:pt>
    <dgm:pt modelId="{47010857-0A22-47E6-B7CB-06FFCE3DE060}" type="pres">
      <dgm:prSet presAssocID="{27A8B7E1-C332-48EB-AED9-00ACD38C7D21}" presName="rootConnector1" presStyleLbl="node1" presStyleIdx="0" presStyleCnt="0"/>
      <dgm:spPr/>
    </dgm:pt>
    <dgm:pt modelId="{2B588FE7-E926-45C9-BD76-3F78A4183C4D}" type="pres">
      <dgm:prSet presAssocID="{27A8B7E1-C332-48EB-AED9-00ACD38C7D21}" presName="hierChild2" presStyleCnt="0"/>
      <dgm:spPr/>
    </dgm:pt>
    <dgm:pt modelId="{90760C00-00B8-490A-96A0-EDFD272946FC}" type="pres">
      <dgm:prSet presAssocID="{E82BC385-AF28-4BF8-8BCC-D1ECA604E810}" presName="Name37" presStyleLbl="parChTrans1D2" presStyleIdx="0" presStyleCnt="6"/>
      <dgm:spPr/>
    </dgm:pt>
    <dgm:pt modelId="{3C20A5A6-34A2-4954-AD2D-8C04F67576F0}" type="pres">
      <dgm:prSet presAssocID="{35AA0E39-420D-4E00-B6AA-4E4260FF19A9}" presName="hierRoot2" presStyleCnt="0">
        <dgm:presLayoutVars>
          <dgm:hierBranch val="init"/>
        </dgm:presLayoutVars>
      </dgm:prSet>
      <dgm:spPr/>
    </dgm:pt>
    <dgm:pt modelId="{047FB214-3F2A-4EE8-8915-4C4B0F557004}" type="pres">
      <dgm:prSet presAssocID="{35AA0E39-420D-4E00-B6AA-4E4260FF19A9}" presName="rootComposite" presStyleCnt="0"/>
      <dgm:spPr/>
    </dgm:pt>
    <dgm:pt modelId="{871543B9-A212-4554-B0AD-B7B608400224}" type="pres">
      <dgm:prSet presAssocID="{35AA0E39-420D-4E00-B6AA-4E4260FF19A9}" presName="rootText" presStyleLbl="node2" presStyleIdx="0" presStyleCnt="6">
        <dgm:presLayoutVars>
          <dgm:chPref val="3"/>
        </dgm:presLayoutVars>
      </dgm:prSet>
      <dgm:spPr/>
    </dgm:pt>
    <dgm:pt modelId="{F79B5573-445C-4DA5-8BD7-81BBE4AF85FA}" type="pres">
      <dgm:prSet presAssocID="{35AA0E39-420D-4E00-B6AA-4E4260FF19A9}" presName="rootConnector" presStyleLbl="node2" presStyleIdx="0" presStyleCnt="6"/>
      <dgm:spPr/>
    </dgm:pt>
    <dgm:pt modelId="{49307FC0-B5C4-4F6D-BEB2-FC3176B50E98}" type="pres">
      <dgm:prSet presAssocID="{35AA0E39-420D-4E00-B6AA-4E4260FF19A9}" presName="hierChild4" presStyleCnt="0"/>
      <dgm:spPr/>
    </dgm:pt>
    <dgm:pt modelId="{6076F530-9EE1-493C-949A-7353310BC436}" type="pres">
      <dgm:prSet presAssocID="{35AA0E39-420D-4E00-B6AA-4E4260FF19A9}" presName="hierChild5" presStyleCnt="0"/>
      <dgm:spPr/>
    </dgm:pt>
    <dgm:pt modelId="{718EEFFA-0DB9-4DCD-95D9-4B5010F9F047}" type="pres">
      <dgm:prSet presAssocID="{6E10C490-CD76-4FDD-95C0-4A2EF961DFC4}" presName="Name37" presStyleLbl="parChTrans1D2" presStyleIdx="1" presStyleCnt="6"/>
      <dgm:spPr/>
    </dgm:pt>
    <dgm:pt modelId="{4562CCAF-E8AF-4541-B697-FAF2BAB68D43}" type="pres">
      <dgm:prSet presAssocID="{377F73FF-E952-4DAF-B806-81F291B3934A}" presName="hierRoot2" presStyleCnt="0">
        <dgm:presLayoutVars>
          <dgm:hierBranch val="init"/>
        </dgm:presLayoutVars>
      </dgm:prSet>
      <dgm:spPr/>
    </dgm:pt>
    <dgm:pt modelId="{9C144F24-3659-4CAF-95A0-87D24BE77F9D}" type="pres">
      <dgm:prSet presAssocID="{377F73FF-E952-4DAF-B806-81F291B3934A}" presName="rootComposite" presStyleCnt="0"/>
      <dgm:spPr/>
    </dgm:pt>
    <dgm:pt modelId="{0FD4C18F-9CDC-44A3-96C6-1C56ED8F041D}" type="pres">
      <dgm:prSet presAssocID="{377F73FF-E952-4DAF-B806-81F291B3934A}" presName="rootText" presStyleLbl="node2" presStyleIdx="1" presStyleCnt="6">
        <dgm:presLayoutVars>
          <dgm:chPref val="3"/>
        </dgm:presLayoutVars>
      </dgm:prSet>
      <dgm:spPr/>
    </dgm:pt>
    <dgm:pt modelId="{0F477ADB-048F-4591-B50A-B7E0E488E458}" type="pres">
      <dgm:prSet presAssocID="{377F73FF-E952-4DAF-B806-81F291B3934A}" presName="rootConnector" presStyleLbl="node2" presStyleIdx="1" presStyleCnt="6"/>
      <dgm:spPr/>
    </dgm:pt>
    <dgm:pt modelId="{3303246C-89F3-4473-8487-733A3AA98143}" type="pres">
      <dgm:prSet presAssocID="{377F73FF-E952-4DAF-B806-81F291B3934A}" presName="hierChild4" presStyleCnt="0"/>
      <dgm:spPr/>
    </dgm:pt>
    <dgm:pt modelId="{D8552698-77F3-4B0F-A76C-353BD3090C1D}" type="pres">
      <dgm:prSet presAssocID="{377F73FF-E952-4DAF-B806-81F291B3934A}" presName="hierChild5" presStyleCnt="0"/>
      <dgm:spPr/>
    </dgm:pt>
    <dgm:pt modelId="{489C2410-409D-4A24-9BBF-30FCED1CF9D5}" type="pres">
      <dgm:prSet presAssocID="{32FC4DEA-E5F2-4416-A35C-612F8AABAD88}" presName="Name37" presStyleLbl="parChTrans1D2" presStyleIdx="2" presStyleCnt="6"/>
      <dgm:spPr/>
    </dgm:pt>
    <dgm:pt modelId="{73710FAC-411B-4171-9F19-B0C5ED041671}" type="pres">
      <dgm:prSet presAssocID="{6E469E7A-6B90-40B5-B073-D7373A238E06}" presName="hierRoot2" presStyleCnt="0">
        <dgm:presLayoutVars>
          <dgm:hierBranch val="init"/>
        </dgm:presLayoutVars>
      </dgm:prSet>
      <dgm:spPr/>
    </dgm:pt>
    <dgm:pt modelId="{084C45EB-9FBF-461F-8C0C-F807331CCB02}" type="pres">
      <dgm:prSet presAssocID="{6E469E7A-6B90-40B5-B073-D7373A238E06}" presName="rootComposite" presStyleCnt="0"/>
      <dgm:spPr/>
    </dgm:pt>
    <dgm:pt modelId="{FE2078F3-C2F2-4C00-AA96-627B674F2D0D}" type="pres">
      <dgm:prSet presAssocID="{6E469E7A-6B90-40B5-B073-D7373A238E06}" presName="rootText" presStyleLbl="node2" presStyleIdx="2" presStyleCnt="6">
        <dgm:presLayoutVars>
          <dgm:chPref val="3"/>
        </dgm:presLayoutVars>
      </dgm:prSet>
      <dgm:spPr/>
    </dgm:pt>
    <dgm:pt modelId="{D237A747-6E9A-48D1-BE2C-1C1F42376551}" type="pres">
      <dgm:prSet presAssocID="{6E469E7A-6B90-40B5-B073-D7373A238E06}" presName="rootConnector" presStyleLbl="node2" presStyleIdx="2" presStyleCnt="6"/>
      <dgm:spPr/>
    </dgm:pt>
    <dgm:pt modelId="{CD895902-013E-4E35-B285-5F9F72409B93}" type="pres">
      <dgm:prSet presAssocID="{6E469E7A-6B90-40B5-B073-D7373A238E06}" presName="hierChild4" presStyleCnt="0"/>
      <dgm:spPr/>
    </dgm:pt>
    <dgm:pt modelId="{1DE5F519-465C-4E7E-89F2-5DDCFE63D013}" type="pres">
      <dgm:prSet presAssocID="{6E469E7A-6B90-40B5-B073-D7373A238E06}" presName="hierChild5" presStyleCnt="0"/>
      <dgm:spPr/>
    </dgm:pt>
    <dgm:pt modelId="{61BC6A85-9512-4BC1-B129-494ADEA9C312}" type="pres">
      <dgm:prSet presAssocID="{7A17B965-F888-4B3D-BB4F-F5B44B671D8A}" presName="Name37" presStyleLbl="parChTrans1D2" presStyleIdx="3" presStyleCnt="6"/>
      <dgm:spPr/>
    </dgm:pt>
    <dgm:pt modelId="{0C33C0E1-AF42-4F42-8116-CD9CB9E1DE32}" type="pres">
      <dgm:prSet presAssocID="{AF6C03E8-FF6D-480D-8148-EE932A4DAFE0}" presName="hierRoot2" presStyleCnt="0">
        <dgm:presLayoutVars>
          <dgm:hierBranch val="init"/>
        </dgm:presLayoutVars>
      </dgm:prSet>
      <dgm:spPr/>
    </dgm:pt>
    <dgm:pt modelId="{4BDA9478-3F90-41BD-85CA-8558D3F92FAD}" type="pres">
      <dgm:prSet presAssocID="{AF6C03E8-FF6D-480D-8148-EE932A4DAFE0}" presName="rootComposite" presStyleCnt="0"/>
      <dgm:spPr/>
    </dgm:pt>
    <dgm:pt modelId="{37DC5149-D007-4E35-B103-8671B81D0DA5}" type="pres">
      <dgm:prSet presAssocID="{AF6C03E8-FF6D-480D-8148-EE932A4DAFE0}" presName="rootText" presStyleLbl="node2" presStyleIdx="3" presStyleCnt="6">
        <dgm:presLayoutVars>
          <dgm:chPref val="3"/>
        </dgm:presLayoutVars>
      </dgm:prSet>
      <dgm:spPr/>
    </dgm:pt>
    <dgm:pt modelId="{A922934B-2664-4E4D-BACC-32D4E0693F86}" type="pres">
      <dgm:prSet presAssocID="{AF6C03E8-FF6D-480D-8148-EE932A4DAFE0}" presName="rootConnector" presStyleLbl="node2" presStyleIdx="3" presStyleCnt="6"/>
      <dgm:spPr/>
    </dgm:pt>
    <dgm:pt modelId="{CBB38CE0-8840-46F6-9778-15806516A17E}" type="pres">
      <dgm:prSet presAssocID="{AF6C03E8-FF6D-480D-8148-EE932A4DAFE0}" presName="hierChild4" presStyleCnt="0"/>
      <dgm:spPr/>
    </dgm:pt>
    <dgm:pt modelId="{6B9671A1-44C4-4786-97E8-B18CCC416FBD}" type="pres">
      <dgm:prSet presAssocID="{AF6C03E8-FF6D-480D-8148-EE932A4DAFE0}" presName="hierChild5" presStyleCnt="0"/>
      <dgm:spPr/>
    </dgm:pt>
    <dgm:pt modelId="{08605DA1-6BB6-4837-9BE7-21FD7365D8DD}" type="pres">
      <dgm:prSet presAssocID="{6730A440-8A2E-42BD-B01B-57518A4AA0F2}" presName="Name37" presStyleLbl="parChTrans1D2" presStyleIdx="4" presStyleCnt="6"/>
      <dgm:spPr/>
    </dgm:pt>
    <dgm:pt modelId="{65E12276-468F-4613-96D0-DF3E0C46A0CA}" type="pres">
      <dgm:prSet presAssocID="{A1A8D62C-48E1-4713-985A-7CF7BDF5D54C}" presName="hierRoot2" presStyleCnt="0">
        <dgm:presLayoutVars>
          <dgm:hierBranch val="init"/>
        </dgm:presLayoutVars>
      </dgm:prSet>
      <dgm:spPr/>
    </dgm:pt>
    <dgm:pt modelId="{6FC6A540-2BE3-413C-A164-A1823D64AEC2}" type="pres">
      <dgm:prSet presAssocID="{A1A8D62C-48E1-4713-985A-7CF7BDF5D54C}" presName="rootComposite" presStyleCnt="0"/>
      <dgm:spPr/>
    </dgm:pt>
    <dgm:pt modelId="{3A370897-A920-4B93-98B6-5F53317DEDC1}" type="pres">
      <dgm:prSet presAssocID="{A1A8D62C-48E1-4713-985A-7CF7BDF5D54C}" presName="rootText" presStyleLbl="node2" presStyleIdx="4" presStyleCnt="6">
        <dgm:presLayoutVars>
          <dgm:chPref val="3"/>
        </dgm:presLayoutVars>
      </dgm:prSet>
      <dgm:spPr/>
    </dgm:pt>
    <dgm:pt modelId="{7F391F4E-853E-4BBE-ABCF-78F9E6410567}" type="pres">
      <dgm:prSet presAssocID="{A1A8D62C-48E1-4713-985A-7CF7BDF5D54C}" presName="rootConnector" presStyleLbl="node2" presStyleIdx="4" presStyleCnt="6"/>
      <dgm:spPr/>
    </dgm:pt>
    <dgm:pt modelId="{CB970E6F-A3AD-4AEE-95A0-737A8ACFF1FD}" type="pres">
      <dgm:prSet presAssocID="{A1A8D62C-48E1-4713-985A-7CF7BDF5D54C}" presName="hierChild4" presStyleCnt="0"/>
      <dgm:spPr/>
    </dgm:pt>
    <dgm:pt modelId="{A0B5AA89-CF5C-4CE7-B380-FCD86543317D}" type="pres">
      <dgm:prSet presAssocID="{A1A8D62C-48E1-4713-985A-7CF7BDF5D54C}" presName="hierChild5" presStyleCnt="0"/>
      <dgm:spPr/>
    </dgm:pt>
    <dgm:pt modelId="{77DC2B3C-3CFB-44B1-8B04-985E8F111F9F}" type="pres">
      <dgm:prSet presAssocID="{EC864E19-F9E8-4391-A073-EA6F9D2C3454}" presName="Name37" presStyleLbl="parChTrans1D2" presStyleIdx="5" presStyleCnt="6"/>
      <dgm:spPr/>
    </dgm:pt>
    <dgm:pt modelId="{6AB2BAE8-7EA5-4411-970A-C5EA187CE822}" type="pres">
      <dgm:prSet presAssocID="{2FE914D9-2E2E-4FC1-AFEA-A2670F2DA8CD}" presName="hierRoot2" presStyleCnt="0">
        <dgm:presLayoutVars>
          <dgm:hierBranch val="init"/>
        </dgm:presLayoutVars>
      </dgm:prSet>
      <dgm:spPr/>
    </dgm:pt>
    <dgm:pt modelId="{E395E548-462F-4558-B502-A46A42D3D4B8}" type="pres">
      <dgm:prSet presAssocID="{2FE914D9-2E2E-4FC1-AFEA-A2670F2DA8CD}" presName="rootComposite" presStyleCnt="0"/>
      <dgm:spPr/>
    </dgm:pt>
    <dgm:pt modelId="{E82B5627-5B84-4115-B922-4C4AA938BBE1}" type="pres">
      <dgm:prSet presAssocID="{2FE914D9-2E2E-4FC1-AFEA-A2670F2DA8CD}" presName="rootText" presStyleLbl="node2" presStyleIdx="5" presStyleCnt="6">
        <dgm:presLayoutVars>
          <dgm:chPref val="3"/>
        </dgm:presLayoutVars>
      </dgm:prSet>
      <dgm:spPr/>
    </dgm:pt>
    <dgm:pt modelId="{54EF6D53-6330-47BB-AABD-8EA8ABEC1093}" type="pres">
      <dgm:prSet presAssocID="{2FE914D9-2E2E-4FC1-AFEA-A2670F2DA8CD}" presName="rootConnector" presStyleLbl="node2" presStyleIdx="5" presStyleCnt="6"/>
      <dgm:spPr/>
    </dgm:pt>
    <dgm:pt modelId="{997DEB58-29FE-4617-86B5-89D5965DB7C7}" type="pres">
      <dgm:prSet presAssocID="{2FE914D9-2E2E-4FC1-AFEA-A2670F2DA8CD}" presName="hierChild4" presStyleCnt="0"/>
      <dgm:spPr/>
    </dgm:pt>
    <dgm:pt modelId="{0431B14C-2E8C-435E-BD58-1AAB2B3D2FED}" type="pres">
      <dgm:prSet presAssocID="{2FE914D9-2E2E-4FC1-AFEA-A2670F2DA8CD}" presName="hierChild5" presStyleCnt="0"/>
      <dgm:spPr/>
    </dgm:pt>
    <dgm:pt modelId="{CE1EB913-B970-45CC-A7E6-D5DE4E8D860A}" type="pres">
      <dgm:prSet presAssocID="{27A8B7E1-C332-48EB-AED9-00ACD38C7D21}" presName="hierChild3" presStyleCnt="0"/>
      <dgm:spPr/>
    </dgm:pt>
  </dgm:ptLst>
  <dgm:cxnLst>
    <dgm:cxn modelId="{BE7B1C01-8B95-40E8-9486-0324AE7D2024}" type="presOf" srcId="{7A17B965-F888-4B3D-BB4F-F5B44B671D8A}" destId="{61BC6A85-9512-4BC1-B129-494ADEA9C312}" srcOrd="0" destOrd="0" presId="urn:microsoft.com/office/officeart/2005/8/layout/orgChart1"/>
    <dgm:cxn modelId="{6C2F680A-9960-4927-AE71-3E63B281E957}" srcId="{27A8B7E1-C332-48EB-AED9-00ACD38C7D21}" destId="{377F73FF-E952-4DAF-B806-81F291B3934A}" srcOrd="1" destOrd="0" parTransId="{6E10C490-CD76-4FDD-95C0-4A2EF961DFC4}" sibTransId="{4C85EAF8-1D15-489B-9385-FE29A781624F}"/>
    <dgm:cxn modelId="{7B3EC115-DF44-4CB8-9313-92452C5247BD}" srcId="{27A8B7E1-C332-48EB-AED9-00ACD38C7D21}" destId="{AF6C03E8-FF6D-480D-8148-EE932A4DAFE0}" srcOrd="3" destOrd="0" parTransId="{7A17B965-F888-4B3D-BB4F-F5B44B671D8A}" sibTransId="{583D9542-47BD-4131-ABAF-C2E0867FB0D2}"/>
    <dgm:cxn modelId="{33B5511B-BBFD-4CB7-B612-02DDACB2DB2B}" type="presOf" srcId="{2FE914D9-2E2E-4FC1-AFEA-A2670F2DA8CD}" destId="{54EF6D53-6330-47BB-AABD-8EA8ABEC1093}" srcOrd="1" destOrd="0" presId="urn:microsoft.com/office/officeart/2005/8/layout/orgChart1"/>
    <dgm:cxn modelId="{0474DF1E-5128-4684-96A8-6A2D2FB3B2C8}" type="presOf" srcId="{2FE914D9-2E2E-4FC1-AFEA-A2670F2DA8CD}" destId="{E82B5627-5B84-4115-B922-4C4AA938BBE1}" srcOrd="0" destOrd="0" presId="urn:microsoft.com/office/officeart/2005/8/layout/orgChart1"/>
    <dgm:cxn modelId="{3DD0441F-A5B4-4F5C-B0E4-0F0189D1E8E0}" srcId="{27A8B7E1-C332-48EB-AED9-00ACD38C7D21}" destId="{2FE914D9-2E2E-4FC1-AFEA-A2670F2DA8CD}" srcOrd="5" destOrd="0" parTransId="{EC864E19-F9E8-4391-A073-EA6F9D2C3454}" sibTransId="{CCB95C66-495F-4296-893C-224BFBF75AB4}"/>
    <dgm:cxn modelId="{930AB024-492A-4719-84CC-558BAF8F816B}" type="presOf" srcId="{63C2CF7C-48B3-4A37-BBAA-820DB51FE63C}" destId="{6DFF402C-B2D0-45DA-A013-A981680A50F3}" srcOrd="0" destOrd="0" presId="urn:microsoft.com/office/officeart/2005/8/layout/orgChart1"/>
    <dgm:cxn modelId="{1ED9513B-81CF-4998-84DE-8403EDBF5743}" srcId="{27A8B7E1-C332-48EB-AED9-00ACD38C7D21}" destId="{A1A8D62C-48E1-4713-985A-7CF7BDF5D54C}" srcOrd="4" destOrd="0" parTransId="{6730A440-8A2E-42BD-B01B-57518A4AA0F2}" sibTransId="{D690B0E7-C187-41C0-8F13-03AA78F04464}"/>
    <dgm:cxn modelId="{FCA16C57-CFF5-4952-916E-059971B34CF8}" type="presOf" srcId="{6E469E7A-6B90-40B5-B073-D7373A238E06}" destId="{D237A747-6E9A-48D1-BE2C-1C1F42376551}" srcOrd="1" destOrd="0" presId="urn:microsoft.com/office/officeart/2005/8/layout/orgChart1"/>
    <dgm:cxn modelId="{9413A47C-63D2-4B35-8694-D64197BCBAB4}" type="presOf" srcId="{35AA0E39-420D-4E00-B6AA-4E4260FF19A9}" destId="{F79B5573-445C-4DA5-8BD7-81BBE4AF85FA}" srcOrd="1" destOrd="0" presId="urn:microsoft.com/office/officeart/2005/8/layout/orgChart1"/>
    <dgm:cxn modelId="{5A4E4F86-0A41-485A-92CA-F36125C6EC8C}" type="presOf" srcId="{6730A440-8A2E-42BD-B01B-57518A4AA0F2}" destId="{08605DA1-6BB6-4837-9BE7-21FD7365D8DD}" srcOrd="0" destOrd="0" presId="urn:microsoft.com/office/officeart/2005/8/layout/orgChart1"/>
    <dgm:cxn modelId="{72EF8F86-7E94-432C-956F-BF7F1E195C0A}" type="presOf" srcId="{27A8B7E1-C332-48EB-AED9-00ACD38C7D21}" destId="{F3AA07AB-5D12-4327-A326-1FF602C0429F}" srcOrd="0" destOrd="0" presId="urn:microsoft.com/office/officeart/2005/8/layout/orgChart1"/>
    <dgm:cxn modelId="{F79AAB93-CEAA-48A7-BA9E-815346BB3FDA}" type="presOf" srcId="{EC864E19-F9E8-4391-A073-EA6F9D2C3454}" destId="{77DC2B3C-3CFB-44B1-8B04-985E8F111F9F}" srcOrd="0" destOrd="0" presId="urn:microsoft.com/office/officeart/2005/8/layout/orgChart1"/>
    <dgm:cxn modelId="{D4025694-7B63-462F-A782-CE7DA47AEE40}" type="presOf" srcId="{A1A8D62C-48E1-4713-985A-7CF7BDF5D54C}" destId="{7F391F4E-853E-4BBE-ABCF-78F9E6410567}" srcOrd="1" destOrd="0" presId="urn:microsoft.com/office/officeart/2005/8/layout/orgChart1"/>
    <dgm:cxn modelId="{8BB1A697-72F6-4661-A7E7-D989030322B6}" type="presOf" srcId="{32FC4DEA-E5F2-4416-A35C-612F8AABAD88}" destId="{489C2410-409D-4A24-9BBF-30FCED1CF9D5}" srcOrd="0" destOrd="0" presId="urn:microsoft.com/office/officeart/2005/8/layout/orgChart1"/>
    <dgm:cxn modelId="{665C1F9B-A05B-4326-B2DF-0B600ABB6D02}" srcId="{27A8B7E1-C332-48EB-AED9-00ACD38C7D21}" destId="{35AA0E39-420D-4E00-B6AA-4E4260FF19A9}" srcOrd="0" destOrd="0" parTransId="{E82BC385-AF28-4BF8-8BCC-D1ECA604E810}" sibTransId="{DA8981B2-0D8C-4C1F-B849-9C4D0E54339A}"/>
    <dgm:cxn modelId="{7C5433A7-ED55-43AA-B367-0F8CA5764B31}" type="presOf" srcId="{E82BC385-AF28-4BF8-8BCC-D1ECA604E810}" destId="{90760C00-00B8-490A-96A0-EDFD272946FC}" srcOrd="0" destOrd="0" presId="urn:microsoft.com/office/officeart/2005/8/layout/orgChart1"/>
    <dgm:cxn modelId="{0725BCB1-04B9-4987-88EF-9498721AD550}" srcId="{27A8B7E1-C332-48EB-AED9-00ACD38C7D21}" destId="{6E469E7A-6B90-40B5-B073-D7373A238E06}" srcOrd="2" destOrd="0" parTransId="{32FC4DEA-E5F2-4416-A35C-612F8AABAD88}" sibTransId="{213258D4-03E1-4149-B8F8-B53B92516B64}"/>
    <dgm:cxn modelId="{41D610BE-FE50-4C96-8CFD-F19070F8061F}" type="presOf" srcId="{6E469E7A-6B90-40B5-B073-D7373A238E06}" destId="{FE2078F3-C2F2-4C00-AA96-627B674F2D0D}" srcOrd="0" destOrd="0" presId="urn:microsoft.com/office/officeart/2005/8/layout/orgChart1"/>
    <dgm:cxn modelId="{8FFA37C4-68F8-480F-A512-C0F3B38261C7}" type="presOf" srcId="{AF6C03E8-FF6D-480D-8148-EE932A4DAFE0}" destId="{A922934B-2664-4E4D-BACC-32D4E0693F86}" srcOrd="1" destOrd="0" presId="urn:microsoft.com/office/officeart/2005/8/layout/orgChart1"/>
    <dgm:cxn modelId="{81F8B9CC-6232-4559-8F39-797BC6CE4010}" type="presOf" srcId="{377F73FF-E952-4DAF-B806-81F291B3934A}" destId="{0FD4C18F-9CDC-44A3-96C6-1C56ED8F041D}" srcOrd="0" destOrd="0" presId="urn:microsoft.com/office/officeart/2005/8/layout/orgChart1"/>
    <dgm:cxn modelId="{A4917BCD-E809-4343-A974-2A04E8D3CDB1}" type="presOf" srcId="{6E10C490-CD76-4FDD-95C0-4A2EF961DFC4}" destId="{718EEFFA-0DB9-4DCD-95D9-4B5010F9F047}" srcOrd="0" destOrd="0" presId="urn:microsoft.com/office/officeart/2005/8/layout/orgChart1"/>
    <dgm:cxn modelId="{EB3EAFD2-20B8-48E7-8D06-0E138E67A601}" type="presOf" srcId="{377F73FF-E952-4DAF-B806-81F291B3934A}" destId="{0F477ADB-048F-4591-B50A-B7E0E488E458}" srcOrd="1" destOrd="0" presId="urn:microsoft.com/office/officeart/2005/8/layout/orgChart1"/>
    <dgm:cxn modelId="{F25F9FD7-3B8B-48DB-9BCC-32097A18BCE9}" type="presOf" srcId="{AF6C03E8-FF6D-480D-8148-EE932A4DAFE0}" destId="{37DC5149-D007-4E35-B103-8671B81D0DA5}" srcOrd="0" destOrd="0" presId="urn:microsoft.com/office/officeart/2005/8/layout/orgChart1"/>
    <dgm:cxn modelId="{0C567BE3-1405-408E-93C5-B4695FDC7004}" srcId="{63C2CF7C-48B3-4A37-BBAA-820DB51FE63C}" destId="{27A8B7E1-C332-48EB-AED9-00ACD38C7D21}" srcOrd="0" destOrd="0" parTransId="{3E9AC72F-F97A-49D7-8F44-4E1D26ED9D3E}" sibTransId="{6CB877C9-C0AA-454B-94A9-607121FEDEFD}"/>
    <dgm:cxn modelId="{BDD74FEA-DDE9-464B-87A7-751242E67F50}" type="presOf" srcId="{A1A8D62C-48E1-4713-985A-7CF7BDF5D54C}" destId="{3A370897-A920-4B93-98B6-5F53317DEDC1}" srcOrd="0" destOrd="0" presId="urn:microsoft.com/office/officeart/2005/8/layout/orgChart1"/>
    <dgm:cxn modelId="{8E9A2AFB-A50B-4EFC-9187-5D6A6E41B1EB}" type="presOf" srcId="{27A8B7E1-C332-48EB-AED9-00ACD38C7D21}" destId="{47010857-0A22-47E6-B7CB-06FFCE3DE060}" srcOrd="1" destOrd="0" presId="urn:microsoft.com/office/officeart/2005/8/layout/orgChart1"/>
    <dgm:cxn modelId="{B2DB7AFF-87DC-40E2-A5DE-FCFC9067A553}" type="presOf" srcId="{35AA0E39-420D-4E00-B6AA-4E4260FF19A9}" destId="{871543B9-A212-4554-B0AD-B7B608400224}" srcOrd="0" destOrd="0" presId="urn:microsoft.com/office/officeart/2005/8/layout/orgChart1"/>
    <dgm:cxn modelId="{94BEDF8F-726F-4055-9DF3-D53E685B2362}" type="presParOf" srcId="{6DFF402C-B2D0-45DA-A013-A981680A50F3}" destId="{4567D40A-ABB7-4B93-BF74-11DF9ABD239C}" srcOrd="0" destOrd="0" presId="urn:microsoft.com/office/officeart/2005/8/layout/orgChart1"/>
    <dgm:cxn modelId="{D449966E-1D7E-46E0-94E6-281CC81A1680}" type="presParOf" srcId="{4567D40A-ABB7-4B93-BF74-11DF9ABD239C}" destId="{C61EA082-8A37-4BF5-9074-DA247F963AD9}" srcOrd="0" destOrd="0" presId="urn:microsoft.com/office/officeart/2005/8/layout/orgChart1"/>
    <dgm:cxn modelId="{603EA1E8-483F-4BDD-9397-4F5B624BAA1E}" type="presParOf" srcId="{C61EA082-8A37-4BF5-9074-DA247F963AD9}" destId="{F3AA07AB-5D12-4327-A326-1FF602C0429F}" srcOrd="0" destOrd="0" presId="urn:microsoft.com/office/officeart/2005/8/layout/orgChart1"/>
    <dgm:cxn modelId="{0259D776-202D-4F32-A31E-4DDC103F4A69}" type="presParOf" srcId="{C61EA082-8A37-4BF5-9074-DA247F963AD9}" destId="{47010857-0A22-47E6-B7CB-06FFCE3DE060}" srcOrd="1" destOrd="0" presId="urn:microsoft.com/office/officeart/2005/8/layout/orgChart1"/>
    <dgm:cxn modelId="{B8A50264-092F-4E1B-A604-9F256A5AF0B9}" type="presParOf" srcId="{4567D40A-ABB7-4B93-BF74-11DF9ABD239C}" destId="{2B588FE7-E926-45C9-BD76-3F78A4183C4D}" srcOrd="1" destOrd="0" presId="urn:microsoft.com/office/officeart/2005/8/layout/orgChart1"/>
    <dgm:cxn modelId="{85343D80-5859-4056-A03A-E2E52750E6C1}" type="presParOf" srcId="{2B588FE7-E926-45C9-BD76-3F78A4183C4D}" destId="{90760C00-00B8-490A-96A0-EDFD272946FC}" srcOrd="0" destOrd="0" presId="urn:microsoft.com/office/officeart/2005/8/layout/orgChart1"/>
    <dgm:cxn modelId="{41C50529-1BF3-4C7D-9D41-C6E3690F5E67}" type="presParOf" srcId="{2B588FE7-E926-45C9-BD76-3F78A4183C4D}" destId="{3C20A5A6-34A2-4954-AD2D-8C04F67576F0}" srcOrd="1" destOrd="0" presId="urn:microsoft.com/office/officeart/2005/8/layout/orgChart1"/>
    <dgm:cxn modelId="{0EF6A028-201D-4B42-8655-C3095A9B17FC}" type="presParOf" srcId="{3C20A5A6-34A2-4954-AD2D-8C04F67576F0}" destId="{047FB214-3F2A-4EE8-8915-4C4B0F557004}" srcOrd="0" destOrd="0" presId="urn:microsoft.com/office/officeart/2005/8/layout/orgChart1"/>
    <dgm:cxn modelId="{54BA87CE-35B5-4D08-AA4F-D6D36134988C}" type="presParOf" srcId="{047FB214-3F2A-4EE8-8915-4C4B0F557004}" destId="{871543B9-A212-4554-B0AD-B7B608400224}" srcOrd="0" destOrd="0" presId="urn:microsoft.com/office/officeart/2005/8/layout/orgChart1"/>
    <dgm:cxn modelId="{03F720D8-6636-472E-A67A-C001744B3519}" type="presParOf" srcId="{047FB214-3F2A-4EE8-8915-4C4B0F557004}" destId="{F79B5573-445C-4DA5-8BD7-81BBE4AF85FA}" srcOrd="1" destOrd="0" presId="urn:microsoft.com/office/officeart/2005/8/layout/orgChart1"/>
    <dgm:cxn modelId="{F310C8F1-598B-4E75-8A3C-014E4A0C5D5E}" type="presParOf" srcId="{3C20A5A6-34A2-4954-AD2D-8C04F67576F0}" destId="{49307FC0-B5C4-4F6D-BEB2-FC3176B50E98}" srcOrd="1" destOrd="0" presId="urn:microsoft.com/office/officeart/2005/8/layout/orgChart1"/>
    <dgm:cxn modelId="{70BA67C1-CD9B-4E76-BCD0-CB1A74209FA3}" type="presParOf" srcId="{3C20A5A6-34A2-4954-AD2D-8C04F67576F0}" destId="{6076F530-9EE1-493C-949A-7353310BC436}" srcOrd="2" destOrd="0" presId="urn:microsoft.com/office/officeart/2005/8/layout/orgChart1"/>
    <dgm:cxn modelId="{4D5A32F6-A93F-4FE5-A1CB-85E13C506696}" type="presParOf" srcId="{2B588FE7-E926-45C9-BD76-3F78A4183C4D}" destId="{718EEFFA-0DB9-4DCD-95D9-4B5010F9F047}" srcOrd="2" destOrd="0" presId="urn:microsoft.com/office/officeart/2005/8/layout/orgChart1"/>
    <dgm:cxn modelId="{4FFD7A28-4AB2-4426-8F5A-745F3C0B6B46}" type="presParOf" srcId="{2B588FE7-E926-45C9-BD76-3F78A4183C4D}" destId="{4562CCAF-E8AF-4541-B697-FAF2BAB68D43}" srcOrd="3" destOrd="0" presId="urn:microsoft.com/office/officeart/2005/8/layout/orgChart1"/>
    <dgm:cxn modelId="{2DFB2BB1-CBBF-4A1A-841D-680096347F24}" type="presParOf" srcId="{4562CCAF-E8AF-4541-B697-FAF2BAB68D43}" destId="{9C144F24-3659-4CAF-95A0-87D24BE77F9D}" srcOrd="0" destOrd="0" presId="urn:microsoft.com/office/officeart/2005/8/layout/orgChart1"/>
    <dgm:cxn modelId="{D8053747-A7F3-4744-B742-F9526B30497C}" type="presParOf" srcId="{9C144F24-3659-4CAF-95A0-87D24BE77F9D}" destId="{0FD4C18F-9CDC-44A3-96C6-1C56ED8F041D}" srcOrd="0" destOrd="0" presId="urn:microsoft.com/office/officeart/2005/8/layout/orgChart1"/>
    <dgm:cxn modelId="{AF489D9D-1179-4DE6-A783-941DA621A777}" type="presParOf" srcId="{9C144F24-3659-4CAF-95A0-87D24BE77F9D}" destId="{0F477ADB-048F-4591-B50A-B7E0E488E458}" srcOrd="1" destOrd="0" presId="urn:microsoft.com/office/officeart/2005/8/layout/orgChart1"/>
    <dgm:cxn modelId="{E6702CAF-8A13-4A9A-B83C-95262977DFE7}" type="presParOf" srcId="{4562CCAF-E8AF-4541-B697-FAF2BAB68D43}" destId="{3303246C-89F3-4473-8487-733A3AA98143}" srcOrd="1" destOrd="0" presId="urn:microsoft.com/office/officeart/2005/8/layout/orgChart1"/>
    <dgm:cxn modelId="{EF04ACA5-EA41-43F7-8E81-CC5DDF3DC07C}" type="presParOf" srcId="{4562CCAF-E8AF-4541-B697-FAF2BAB68D43}" destId="{D8552698-77F3-4B0F-A76C-353BD3090C1D}" srcOrd="2" destOrd="0" presId="urn:microsoft.com/office/officeart/2005/8/layout/orgChart1"/>
    <dgm:cxn modelId="{E1464805-40B2-4DC1-8EA4-4D0AB0F03689}" type="presParOf" srcId="{2B588FE7-E926-45C9-BD76-3F78A4183C4D}" destId="{489C2410-409D-4A24-9BBF-30FCED1CF9D5}" srcOrd="4" destOrd="0" presId="urn:microsoft.com/office/officeart/2005/8/layout/orgChart1"/>
    <dgm:cxn modelId="{7F507279-2C69-47E1-8591-5AC52462AE3A}" type="presParOf" srcId="{2B588FE7-E926-45C9-BD76-3F78A4183C4D}" destId="{73710FAC-411B-4171-9F19-B0C5ED041671}" srcOrd="5" destOrd="0" presId="urn:microsoft.com/office/officeart/2005/8/layout/orgChart1"/>
    <dgm:cxn modelId="{22373172-A56B-4C6A-86C3-0D99F9E6F480}" type="presParOf" srcId="{73710FAC-411B-4171-9F19-B0C5ED041671}" destId="{084C45EB-9FBF-461F-8C0C-F807331CCB02}" srcOrd="0" destOrd="0" presId="urn:microsoft.com/office/officeart/2005/8/layout/orgChart1"/>
    <dgm:cxn modelId="{174E37B1-7E63-4063-AB87-F0BDB7C49B0F}" type="presParOf" srcId="{084C45EB-9FBF-461F-8C0C-F807331CCB02}" destId="{FE2078F3-C2F2-4C00-AA96-627B674F2D0D}" srcOrd="0" destOrd="0" presId="urn:microsoft.com/office/officeart/2005/8/layout/orgChart1"/>
    <dgm:cxn modelId="{436DB3EE-0DDA-4472-B873-A23321523A1C}" type="presParOf" srcId="{084C45EB-9FBF-461F-8C0C-F807331CCB02}" destId="{D237A747-6E9A-48D1-BE2C-1C1F42376551}" srcOrd="1" destOrd="0" presId="urn:microsoft.com/office/officeart/2005/8/layout/orgChart1"/>
    <dgm:cxn modelId="{D2D38E4B-1269-45AA-91C4-6CFC63942BA9}" type="presParOf" srcId="{73710FAC-411B-4171-9F19-B0C5ED041671}" destId="{CD895902-013E-4E35-B285-5F9F72409B93}" srcOrd="1" destOrd="0" presId="urn:microsoft.com/office/officeart/2005/8/layout/orgChart1"/>
    <dgm:cxn modelId="{9A0683C2-E228-4CF7-87D7-F749347CB58A}" type="presParOf" srcId="{73710FAC-411B-4171-9F19-B0C5ED041671}" destId="{1DE5F519-465C-4E7E-89F2-5DDCFE63D013}" srcOrd="2" destOrd="0" presId="urn:microsoft.com/office/officeart/2005/8/layout/orgChart1"/>
    <dgm:cxn modelId="{CD7A5513-AFC6-45FC-AF5A-5F1BA383C586}" type="presParOf" srcId="{2B588FE7-E926-45C9-BD76-3F78A4183C4D}" destId="{61BC6A85-9512-4BC1-B129-494ADEA9C312}" srcOrd="6" destOrd="0" presId="urn:microsoft.com/office/officeart/2005/8/layout/orgChart1"/>
    <dgm:cxn modelId="{F934EEF7-030B-4C12-B5F0-EB5D8BD9F666}" type="presParOf" srcId="{2B588FE7-E926-45C9-BD76-3F78A4183C4D}" destId="{0C33C0E1-AF42-4F42-8116-CD9CB9E1DE32}" srcOrd="7" destOrd="0" presId="urn:microsoft.com/office/officeart/2005/8/layout/orgChart1"/>
    <dgm:cxn modelId="{3758C38E-5FCA-442B-A7E2-E98AC9E3D991}" type="presParOf" srcId="{0C33C0E1-AF42-4F42-8116-CD9CB9E1DE32}" destId="{4BDA9478-3F90-41BD-85CA-8558D3F92FAD}" srcOrd="0" destOrd="0" presId="urn:microsoft.com/office/officeart/2005/8/layout/orgChart1"/>
    <dgm:cxn modelId="{132A0326-CDDD-4EF8-A7D2-5CE3132C7B6A}" type="presParOf" srcId="{4BDA9478-3F90-41BD-85CA-8558D3F92FAD}" destId="{37DC5149-D007-4E35-B103-8671B81D0DA5}" srcOrd="0" destOrd="0" presId="urn:microsoft.com/office/officeart/2005/8/layout/orgChart1"/>
    <dgm:cxn modelId="{A489E840-ED95-4779-AFE4-87B0DA9C21C9}" type="presParOf" srcId="{4BDA9478-3F90-41BD-85CA-8558D3F92FAD}" destId="{A922934B-2664-4E4D-BACC-32D4E0693F86}" srcOrd="1" destOrd="0" presId="urn:microsoft.com/office/officeart/2005/8/layout/orgChart1"/>
    <dgm:cxn modelId="{FA127559-A2A5-4225-81D4-EAD909F0FE69}" type="presParOf" srcId="{0C33C0E1-AF42-4F42-8116-CD9CB9E1DE32}" destId="{CBB38CE0-8840-46F6-9778-15806516A17E}" srcOrd="1" destOrd="0" presId="urn:microsoft.com/office/officeart/2005/8/layout/orgChart1"/>
    <dgm:cxn modelId="{C67CDE2C-6920-48B6-974B-F047129579B4}" type="presParOf" srcId="{0C33C0E1-AF42-4F42-8116-CD9CB9E1DE32}" destId="{6B9671A1-44C4-4786-97E8-B18CCC416FBD}" srcOrd="2" destOrd="0" presId="urn:microsoft.com/office/officeart/2005/8/layout/orgChart1"/>
    <dgm:cxn modelId="{DD07D2C2-917B-41CC-818C-8B59A7966A19}" type="presParOf" srcId="{2B588FE7-E926-45C9-BD76-3F78A4183C4D}" destId="{08605DA1-6BB6-4837-9BE7-21FD7365D8DD}" srcOrd="8" destOrd="0" presId="urn:microsoft.com/office/officeart/2005/8/layout/orgChart1"/>
    <dgm:cxn modelId="{F61C32C6-FF3C-42E5-8D2F-5E5F49F10F2B}" type="presParOf" srcId="{2B588FE7-E926-45C9-BD76-3F78A4183C4D}" destId="{65E12276-468F-4613-96D0-DF3E0C46A0CA}" srcOrd="9" destOrd="0" presId="urn:microsoft.com/office/officeart/2005/8/layout/orgChart1"/>
    <dgm:cxn modelId="{0374C16A-3767-4A04-9CA7-DF40DF5DAE6B}" type="presParOf" srcId="{65E12276-468F-4613-96D0-DF3E0C46A0CA}" destId="{6FC6A540-2BE3-413C-A164-A1823D64AEC2}" srcOrd="0" destOrd="0" presId="urn:microsoft.com/office/officeart/2005/8/layout/orgChart1"/>
    <dgm:cxn modelId="{BE77818B-59A4-4D26-86FF-2F4EE92C7397}" type="presParOf" srcId="{6FC6A540-2BE3-413C-A164-A1823D64AEC2}" destId="{3A370897-A920-4B93-98B6-5F53317DEDC1}" srcOrd="0" destOrd="0" presId="urn:microsoft.com/office/officeart/2005/8/layout/orgChart1"/>
    <dgm:cxn modelId="{375B1A8E-BAA2-449A-922C-94856A2C4097}" type="presParOf" srcId="{6FC6A540-2BE3-413C-A164-A1823D64AEC2}" destId="{7F391F4E-853E-4BBE-ABCF-78F9E6410567}" srcOrd="1" destOrd="0" presId="urn:microsoft.com/office/officeart/2005/8/layout/orgChart1"/>
    <dgm:cxn modelId="{7CAB98B7-D768-4618-9E45-7F27B11EBB88}" type="presParOf" srcId="{65E12276-468F-4613-96D0-DF3E0C46A0CA}" destId="{CB970E6F-A3AD-4AEE-95A0-737A8ACFF1FD}" srcOrd="1" destOrd="0" presId="urn:microsoft.com/office/officeart/2005/8/layout/orgChart1"/>
    <dgm:cxn modelId="{9C1A4DC7-8DBB-4BA8-90AF-C343BDC26F12}" type="presParOf" srcId="{65E12276-468F-4613-96D0-DF3E0C46A0CA}" destId="{A0B5AA89-CF5C-4CE7-B380-FCD86543317D}" srcOrd="2" destOrd="0" presId="urn:microsoft.com/office/officeart/2005/8/layout/orgChart1"/>
    <dgm:cxn modelId="{8B00F9D1-717D-46BC-A052-D0F0F32FA9CE}" type="presParOf" srcId="{2B588FE7-E926-45C9-BD76-3F78A4183C4D}" destId="{77DC2B3C-3CFB-44B1-8B04-985E8F111F9F}" srcOrd="10" destOrd="0" presId="urn:microsoft.com/office/officeart/2005/8/layout/orgChart1"/>
    <dgm:cxn modelId="{7A80C0D8-1E1B-41F7-8090-69E36A0834A2}" type="presParOf" srcId="{2B588FE7-E926-45C9-BD76-3F78A4183C4D}" destId="{6AB2BAE8-7EA5-4411-970A-C5EA187CE822}" srcOrd="11" destOrd="0" presId="urn:microsoft.com/office/officeart/2005/8/layout/orgChart1"/>
    <dgm:cxn modelId="{E8752B6B-FF99-4612-9C7C-3550BD8B7903}" type="presParOf" srcId="{6AB2BAE8-7EA5-4411-970A-C5EA187CE822}" destId="{E395E548-462F-4558-B502-A46A42D3D4B8}" srcOrd="0" destOrd="0" presId="urn:microsoft.com/office/officeart/2005/8/layout/orgChart1"/>
    <dgm:cxn modelId="{1681822B-545A-482C-BB2C-CA8780AB7B5E}" type="presParOf" srcId="{E395E548-462F-4558-B502-A46A42D3D4B8}" destId="{E82B5627-5B84-4115-B922-4C4AA938BBE1}" srcOrd="0" destOrd="0" presId="urn:microsoft.com/office/officeart/2005/8/layout/orgChart1"/>
    <dgm:cxn modelId="{BEE96316-C10E-4D73-9766-4F1FF61A1CDD}" type="presParOf" srcId="{E395E548-462F-4558-B502-A46A42D3D4B8}" destId="{54EF6D53-6330-47BB-AABD-8EA8ABEC1093}" srcOrd="1" destOrd="0" presId="urn:microsoft.com/office/officeart/2005/8/layout/orgChart1"/>
    <dgm:cxn modelId="{CBDF5AC5-7279-499B-A58F-6D154C5B0352}" type="presParOf" srcId="{6AB2BAE8-7EA5-4411-970A-C5EA187CE822}" destId="{997DEB58-29FE-4617-86B5-89D5965DB7C7}" srcOrd="1" destOrd="0" presId="urn:microsoft.com/office/officeart/2005/8/layout/orgChart1"/>
    <dgm:cxn modelId="{6AE4AD2D-DF73-451B-8365-7FDA96740E9A}" type="presParOf" srcId="{6AB2BAE8-7EA5-4411-970A-C5EA187CE822}" destId="{0431B14C-2E8C-435E-BD58-1AAB2B3D2FED}" srcOrd="2" destOrd="0" presId="urn:microsoft.com/office/officeart/2005/8/layout/orgChart1"/>
    <dgm:cxn modelId="{DC5CAF59-36A4-4C18-8511-8F7851CBAB76}" type="presParOf" srcId="{4567D40A-ABB7-4B93-BF74-11DF9ABD239C}" destId="{CE1EB913-B970-45CC-A7E6-D5DE4E8D860A}"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C2B3C-3CFB-44B1-8B04-985E8F111F9F}">
      <dsp:nvSpPr>
        <dsp:cNvPr id="0" name=""/>
        <dsp:cNvSpPr/>
      </dsp:nvSpPr>
      <dsp:spPr>
        <a:xfrm>
          <a:off x="5520813" y="3350686"/>
          <a:ext cx="4734718" cy="328691"/>
        </a:xfrm>
        <a:custGeom>
          <a:avLst/>
          <a:gdLst/>
          <a:ahLst/>
          <a:cxnLst/>
          <a:rect l="0" t="0" r="0" b="0"/>
          <a:pathLst>
            <a:path>
              <a:moveTo>
                <a:pt x="0" y="0"/>
              </a:moveTo>
              <a:lnTo>
                <a:pt x="0" y="164345"/>
              </a:lnTo>
              <a:lnTo>
                <a:pt x="4734718" y="164345"/>
              </a:lnTo>
              <a:lnTo>
                <a:pt x="4734718" y="328691"/>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8605DA1-6BB6-4837-9BE7-21FD7365D8DD}">
      <dsp:nvSpPr>
        <dsp:cNvPr id="0" name=""/>
        <dsp:cNvSpPr/>
      </dsp:nvSpPr>
      <dsp:spPr>
        <a:xfrm>
          <a:off x="5520813" y="3350686"/>
          <a:ext cx="2840831" cy="328691"/>
        </a:xfrm>
        <a:custGeom>
          <a:avLst/>
          <a:gdLst/>
          <a:ahLst/>
          <a:cxnLst/>
          <a:rect l="0" t="0" r="0" b="0"/>
          <a:pathLst>
            <a:path>
              <a:moveTo>
                <a:pt x="0" y="0"/>
              </a:moveTo>
              <a:lnTo>
                <a:pt x="0" y="164345"/>
              </a:lnTo>
              <a:lnTo>
                <a:pt x="2840831" y="164345"/>
              </a:lnTo>
              <a:lnTo>
                <a:pt x="2840831" y="328691"/>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1BC6A85-9512-4BC1-B129-494ADEA9C312}">
      <dsp:nvSpPr>
        <dsp:cNvPr id="0" name=""/>
        <dsp:cNvSpPr/>
      </dsp:nvSpPr>
      <dsp:spPr>
        <a:xfrm>
          <a:off x="5520813" y="3350686"/>
          <a:ext cx="946943" cy="328691"/>
        </a:xfrm>
        <a:custGeom>
          <a:avLst/>
          <a:gdLst/>
          <a:ahLst/>
          <a:cxnLst/>
          <a:rect l="0" t="0" r="0" b="0"/>
          <a:pathLst>
            <a:path>
              <a:moveTo>
                <a:pt x="0" y="0"/>
              </a:moveTo>
              <a:lnTo>
                <a:pt x="0" y="164345"/>
              </a:lnTo>
              <a:lnTo>
                <a:pt x="946943" y="164345"/>
              </a:lnTo>
              <a:lnTo>
                <a:pt x="946943" y="328691"/>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89C2410-409D-4A24-9BBF-30FCED1CF9D5}">
      <dsp:nvSpPr>
        <dsp:cNvPr id="0" name=""/>
        <dsp:cNvSpPr/>
      </dsp:nvSpPr>
      <dsp:spPr>
        <a:xfrm>
          <a:off x="4573869" y="3350686"/>
          <a:ext cx="946943" cy="328691"/>
        </a:xfrm>
        <a:custGeom>
          <a:avLst/>
          <a:gdLst/>
          <a:ahLst/>
          <a:cxnLst/>
          <a:rect l="0" t="0" r="0" b="0"/>
          <a:pathLst>
            <a:path>
              <a:moveTo>
                <a:pt x="946943" y="0"/>
              </a:moveTo>
              <a:lnTo>
                <a:pt x="946943" y="164345"/>
              </a:lnTo>
              <a:lnTo>
                <a:pt x="0" y="164345"/>
              </a:lnTo>
              <a:lnTo>
                <a:pt x="0" y="328691"/>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18EEFFA-0DB9-4DCD-95D9-4B5010F9F047}">
      <dsp:nvSpPr>
        <dsp:cNvPr id="0" name=""/>
        <dsp:cNvSpPr/>
      </dsp:nvSpPr>
      <dsp:spPr>
        <a:xfrm>
          <a:off x="2679981" y="3350686"/>
          <a:ext cx="2840831" cy="328691"/>
        </a:xfrm>
        <a:custGeom>
          <a:avLst/>
          <a:gdLst/>
          <a:ahLst/>
          <a:cxnLst/>
          <a:rect l="0" t="0" r="0" b="0"/>
          <a:pathLst>
            <a:path>
              <a:moveTo>
                <a:pt x="2840831" y="0"/>
              </a:moveTo>
              <a:lnTo>
                <a:pt x="2840831" y="164345"/>
              </a:lnTo>
              <a:lnTo>
                <a:pt x="0" y="164345"/>
              </a:lnTo>
              <a:lnTo>
                <a:pt x="0" y="328691"/>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0760C00-00B8-490A-96A0-EDFD272946FC}">
      <dsp:nvSpPr>
        <dsp:cNvPr id="0" name=""/>
        <dsp:cNvSpPr/>
      </dsp:nvSpPr>
      <dsp:spPr>
        <a:xfrm>
          <a:off x="786094" y="3350686"/>
          <a:ext cx="4734718" cy="328691"/>
        </a:xfrm>
        <a:custGeom>
          <a:avLst/>
          <a:gdLst/>
          <a:ahLst/>
          <a:cxnLst/>
          <a:rect l="0" t="0" r="0" b="0"/>
          <a:pathLst>
            <a:path>
              <a:moveTo>
                <a:pt x="4734718" y="0"/>
              </a:moveTo>
              <a:lnTo>
                <a:pt x="4734718" y="164345"/>
              </a:lnTo>
              <a:lnTo>
                <a:pt x="0" y="164345"/>
              </a:lnTo>
              <a:lnTo>
                <a:pt x="0" y="328691"/>
              </a:lnTo>
            </a:path>
          </a:pathLst>
        </a:custGeom>
        <a:noFill/>
        <a:ln w="12700" cap="flat" cmpd="sng" algn="ctr">
          <a:solidFill>
            <a:schemeClr val="accent5">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3AA07AB-5D12-4327-A326-1FF602C0429F}">
      <dsp:nvSpPr>
        <dsp:cNvPr id="0" name=""/>
        <dsp:cNvSpPr/>
      </dsp:nvSpPr>
      <dsp:spPr>
        <a:xfrm>
          <a:off x="4738214" y="2568088"/>
          <a:ext cx="1565196" cy="782598"/>
        </a:xfrm>
        <a:prstGeom prst="rect">
          <a:avLst/>
        </a:prstGeom>
        <a:gradFill rotWithShape="0">
          <a:gsLst>
            <a:gs pos="0">
              <a:schemeClr val="accent5">
                <a:shade val="60000"/>
                <a:hueOff val="0"/>
                <a:satOff val="0"/>
                <a:lumOff val="0"/>
                <a:alphaOff val="0"/>
                <a:satMod val="103000"/>
                <a:lumMod val="102000"/>
                <a:tint val="94000"/>
              </a:schemeClr>
            </a:gs>
            <a:gs pos="50000">
              <a:schemeClr val="accent5">
                <a:shade val="60000"/>
                <a:hueOff val="0"/>
                <a:satOff val="0"/>
                <a:lumOff val="0"/>
                <a:alphaOff val="0"/>
                <a:satMod val="110000"/>
                <a:lumMod val="100000"/>
                <a:shade val="100000"/>
              </a:schemeClr>
            </a:gs>
            <a:gs pos="100000">
              <a:schemeClr val="accent5">
                <a:shade val="6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Quality Accurate CTE Data</a:t>
          </a:r>
        </a:p>
      </dsp:txBody>
      <dsp:txXfrm>
        <a:off x="4738214" y="2568088"/>
        <a:ext cx="1565196" cy="782598"/>
      </dsp:txXfrm>
    </dsp:sp>
    <dsp:sp modelId="{871543B9-A212-4554-B0AD-B7B608400224}">
      <dsp:nvSpPr>
        <dsp:cNvPr id="0" name=""/>
        <dsp:cNvSpPr/>
      </dsp:nvSpPr>
      <dsp:spPr>
        <a:xfrm>
          <a:off x="3495" y="3679378"/>
          <a:ext cx="1565196" cy="782598"/>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PIMS Admin</a:t>
          </a:r>
        </a:p>
      </dsp:txBody>
      <dsp:txXfrm>
        <a:off x="3495" y="3679378"/>
        <a:ext cx="1565196" cy="782598"/>
      </dsp:txXfrm>
    </dsp:sp>
    <dsp:sp modelId="{0FD4C18F-9CDC-44A3-96C6-1C56ED8F041D}">
      <dsp:nvSpPr>
        <dsp:cNvPr id="0" name=""/>
        <dsp:cNvSpPr/>
      </dsp:nvSpPr>
      <dsp:spPr>
        <a:xfrm>
          <a:off x="1897383" y="3679378"/>
          <a:ext cx="1565196" cy="782598"/>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Business Office</a:t>
          </a:r>
        </a:p>
      </dsp:txBody>
      <dsp:txXfrm>
        <a:off x="1897383" y="3679378"/>
        <a:ext cx="1565196" cy="782598"/>
      </dsp:txXfrm>
    </dsp:sp>
    <dsp:sp modelId="{FE2078F3-C2F2-4C00-AA96-627B674F2D0D}">
      <dsp:nvSpPr>
        <dsp:cNvPr id="0" name=""/>
        <dsp:cNvSpPr/>
      </dsp:nvSpPr>
      <dsp:spPr>
        <a:xfrm>
          <a:off x="3791271" y="3679378"/>
          <a:ext cx="1565196" cy="782598"/>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Admin Team</a:t>
          </a:r>
        </a:p>
      </dsp:txBody>
      <dsp:txXfrm>
        <a:off x="3791271" y="3679378"/>
        <a:ext cx="1565196" cy="782598"/>
      </dsp:txXfrm>
    </dsp:sp>
    <dsp:sp modelId="{37DC5149-D007-4E35-B103-8671B81D0DA5}">
      <dsp:nvSpPr>
        <dsp:cNvPr id="0" name=""/>
        <dsp:cNvSpPr/>
      </dsp:nvSpPr>
      <dsp:spPr>
        <a:xfrm>
          <a:off x="5685158" y="3679378"/>
          <a:ext cx="1565196" cy="782598"/>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Program Directors</a:t>
          </a:r>
        </a:p>
      </dsp:txBody>
      <dsp:txXfrm>
        <a:off x="5685158" y="3679378"/>
        <a:ext cx="1565196" cy="782598"/>
      </dsp:txXfrm>
    </dsp:sp>
    <dsp:sp modelId="{3A370897-A920-4B93-98B6-5F53317DEDC1}">
      <dsp:nvSpPr>
        <dsp:cNvPr id="0" name=""/>
        <dsp:cNvSpPr/>
      </dsp:nvSpPr>
      <dsp:spPr>
        <a:xfrm>
          <a:off x="7579046" y="3679378"/>
          <a:ext cx="1565196" cy="782598"/>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CTE Teachers</a:t>
          </a:r>
        </a:p>
      </dsp:txBody>
      <dsp:txXfrm>
        <a:off x="7579046" y="3679378"/>
        <a:ext cx="1565196" cy="782598"/>
      </dsp:txXfrm>
    </dsp:sp>
    <dsp:sp modelId="{E82B5627-5B84-4115-B922-4C4AA938BBE1}">
      <dsp:nvSpPr>
        <dsp:cNvPr id="0" name=""/>
        <dsp:cNvSpPr/>
      </dsp:nvSpPr>
      <dsp:spPr>
        <a:xfrm>
          <a:off x="9472933" y="3679378"/>
          <a:ext cx="1565196" cy="782598"/>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Counselors</a:t>
          </a:r>
        </a:p>
      </dsp:txBody>
      <dsp:txXfrm>
        <a:off x="9472933" y="3679378"/>
        <a:ext cx="1565196" cy="78259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6963" cy="356198"/>
          </a:xfrm>
          <a:prstGeom prst="rect">
            <a:avLst/>
          </a:prstGeom>
        </p:spPr>
        <p:txBody>
          <a:bodyPr vert="horz" lIns="94192" tIns="47096" rIns="94192" bIns="47096" rtlCol="0"/>
          <a:lstStyle>
            <a:lvl1pPr algn="l">
              <a:defRPr sz="1200"/>
            </a:lvl1pPr>
          </a:lstStyle>
          <a:p>
            <a:endParaRPr lang="en-US" dirty="0"/>
          </a:p>
        </p:txBody>
      </p:sp>
      <p:sp>
        <p:nvSpPr>
          <p:cNvPr id="3" name="Date Placeholder 2"/>
          <p:cNvSpPr>
            <a:spLocks noGrp="1"/>
          </p:cNvSpPr>
          <p:nvPr>
            <p:ph type="dt" idx="1"/>
          </p:nvPr>
        </p:nvSpPr>
        <p:spPr>
          <a:xfrm>
            <a:off x="5316165" y="0"/>
            <a:ext cx="4066963" cy="356198"/>
          </a:xfrm>
          <a:prstGeom prst="rect">
            <a:avLst/>
          </a:prstGeom>
        </p:spPr>
        <p:txBody>
          <a:bodyPr vert="horz" lIns="94192" tIns="47096" rIns="94192" bIns="47096" rtlCol="0"/>
          <a:lstStyle>
            <a:lvl1pPr algn="r">
              <a:defRPr sz="1200"/>
            </a:lvl1pPr>
          </a:lstStyle>
          <a:p>
            <a:fld id="{4BD94993-336E-4449-87F7-E5B567E39011}" type="datetimeFigureOut">
              <a:rPr lang="en-US" smtClean="0"/>
              <a:t>4/30/2025</a:t>
            </a:fld>
            <a:endParaRPr lang="en-US" dirty="0"/>
          </a:p>
        </p:txBody>
      </p:sp>
      <p:sp>
        <p:nvSpPr>
          <p:cNvPr id="4" name="Slide Image Placeholder 3"/>
          <p:cNvSpPr>
            <a:spLocks noGrp="1" noRot="1" noChangeAspect="1"/>
          </p:cNvSpPr>
          <p:nvPr>
            <p:ph type="sldImg" idx="2"/>
          </p:nvPr>
        </p:nvSpPr>
        <p:spPr>
          <a:xfrm>
            <a:off x="2563813" y="887413"/>
            <a:ext cx="4257675" cy="2395537"/>
          </a:xfrm>
          <a:prstGeom prst="rect">
            <a:avLst/>
          </a:prstGeom>
          <a:noFill/>
          <a:ln w="12700">
            <a:solidFill>
              <a:prstClr val="black"/>
            </a:solidFill>
          </a:ln>
        </p:spPr>
        <p:txBody>
          <a:bodyPr vert="horz" lIns="94192" tIns="47096" rIns="94192" bIns="47096" rtlCol="0" anchor="ctr"/>
          <a:lstStyle/>
          <a:p>
            <a:endParaRPr lang="en-US" dirty="0"/>
          </a:p>
        </p:txBody>
      </p:sp>
      <p:sp>
        <p:nvSpPr>
          <p:cNvPr id="5" name="Notes Placeholder 4"/>
          <p:cNvSpPr>
            <a:spLocks noGrp="1"/>
          </p:cNvSpPr>
          <p:nvPr>
            <p:ph type="body" sz="quarter" idx="3"/>
          </p:nvPr>
        </p:nvSpPr>
        <p:spPr>
          <a:xfrm>
            <a:off x="938530" y="3416538"/>
            <a:ext cx="7508240" cy="2795350"/>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3103"/>
            <a:ext cx="4066963" cy="356197"/>
          </a:xfrm>
          <a:prstGeom prst="rect">
            <a:avLst/>
          </a:prstGeom>
        </p:spPr>
        <p:txBody>
          <a:bodyPr vert="horz" lIns="94192" tIns="47096" rIns="94192" bIns="47096"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16165" y="6743103"/>
            <a:ext cx="4066963" cy="356197"/>
          </a:xfrm>
          <a:prstGeom prst="rect">
            <a:avLst/>
          </a:prstGeom>
        </p:spPr>
        <p:txBody>
          <a:bodyPr vert="horz" lIns="94192" tIns="47096" rIns="94192" bIns="47096" rtlCol="0" anchor="b"/>
          <a:lstStyle>
            <a:lvl1pPr algn="r">
              <a:defRPr sz="1200"/>
            </a:lvl1pPr>
          </a:lstStyle>
          <a:p>
            <a:fld id="{5B012C48-CBE3-4456-858D-2A38C9D9ED43}" type="slidenum">
              <a:rPr lang="en-US" smtClean="0"/>
              <a:t>‹#›</a:t>
            </a:fld>
            <a:endParaRPr lang="en-US" dirty="0"/>
          </a:p>
        </p:txBody>
      </p:sp>
    </p:spTree>
    <p:extLst>
      <p:ext uri="{BB962C8B-B14F-4D97-AF65-F5344CB8AC3E}">
        <p14:creationId xmlns:p14="http://schemas.microsoft.com/office/powerpoint/2010/main" val="3809366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mailto:ra-catsdata@pa.gov"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Calibri" panose="020F0502020204030204" pitchFamily="34" charset="0"/>
                <a:cs typeface="Arial" panose="020B0604020202020204" pitchFamily="34" charset="0"/>
              </a:rPr>
              <a:t>Hello! My name is Stacey McCreary, and I am with the Pennsylvania Department of Education’s Data Quality Office.  Welcome to our session, Elevate Your Skills: Navigating the Adult Affidavit CTE Collection. Please note during this presentation the terms Adult Career and Technical Education, Adult Affidavit Program, the acronym AAP for Adult Affidavit Program and Adult CTE are used interchangeably.  </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a:t>
            </a:fld>
            <a:endParaRPr lang="en-US" dirty="0"/>
          </a:p>
        </p:txBody>
      </p:sp>
    </p:spTree>
    <p:extLst>
      <p:ext uri="{BB962C8B-B14F-4D97-AF65-F5344CB8AC3E}">
        <p14:creationId xmlns:p14="http://schemas.microsoft.com/office/powerpoint/2010/main" val="86434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do a deep dive on the Student/Student Snapshot Template.</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10</a:t>
            </a:fld>
            <a:endParaRPr lang="en-US" dirty="0"/>
          </a:p>
        </p:txBody>
      </p:sp>
    </p:spTree>
    <p:extLst>
      <p:ext uri="{BB962C8B-B14F-4D97-AF65-F5344CB8AC3E}">
        <p14:creationId xmlns:p14="http://schemas.microsoft.com/office/powerpoint/2010/main" val="305362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Submitting AUN, field 1,  is the 9-digit AUN or Administrative Unit Number assigned to your LEA by PDE.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School Number, field 2, would be the PDE-assigned code used to identify your specific school location.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School year date, field 3, will have a default value of 2025-06-30.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PASecureID, Field 4, is the unique 10-digit PASecureID that every student has.  Adult students must have a PASecureID.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Grade, Field 10, would be a 3-digit code to identify the student’s grade level. Adult Affidavit Program Students are recorded as AAP in this field.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Birth Date of the student, field 14, would be entered in the same way as field 3, 4-digit year, 2-digit month and 2-digit day.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Gender of student, field 15, would have 1 of 2 valid values – M or F.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56178">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39060" marR="0" lvl="0" indent="-339060" algn="l" defTabSz="914400" rtl="0" eaLnBrk="0" fontAlgn="base" latinLnBrk="0" hangingPunct="0">
              <a:lnSpc>
                <a:spcPct val="115000"/>
              </a:lnSpc>
              <a:spcBef>
                <a:spcPts val="0"/>
              </a:spcBef>
              <a:spcAft>
                <a:spcPts val="0"/>
              </a:spcAft>
              <a:buClrTx/>
              <a:buSzTx/>
              <a:buFont typeface="Calibri" panose="020F0502020204030204" pitchFamily="34" charset="0"/>
              <a:buChar char="-"/>
              <a:tabLst/>
              <a:defRPr/>
            </a:pPr>
            <a:r>
              <a:rPr lang="en-US" dirty="0">
                <a:latin typeface="Calibri" panose="020F0502020204030204" pitchFamily="34" charset="0"/>
                <a:ea typeface="Calibri" panose="020F0502020204030204" pitchFamily="34" charset="0"/>
                <a:cs typeface="Calibri" panose="020F0502020204030204" pitchFamily="34" charset="0"/>
              </a:rPr>
              <a:t>Race / Ethnicity, Field 27, the valid values are listed in the Sample/Valid Values Column.   There are 7 selections.  If a student identifies him or herself as Hispanic, use Value 4.  Use remaining 6 codes as appropriate for non-Hispanic students. </a:t>
            </a:r>
            <a:r>
              <a:rPr lang="en-US" sz="1200" dirty="0">
                <a:latin typeface="Arial" panose="020B0604020202020204" pitchFamily="34" charset="0"/>
                <a:ea typeface="Calibri" panose="020F0502020204030204" pitchFamily="34" charset="0"/>
                <a:cs typeface="Arial" panose="020B0604020202020204" pitchFamily="34" charset="0"/>
              </a:rPr>
              <a:t>More information about race/ethnicity can be found in the PIMS Manual Volume 1 page 14.</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56178">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 name and address fields constitute 9 fields in the Student Template.  These numbers are listed on the slide.  They are self-explanatory.</a:t>
            </a:r>
          </a:p>
          <a:p>
            <a:pPr>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It is very important and necessary to have the name and address information submitted in PIMS.  We need it for the annual CTE Adult Student follow-up survey communication effort to capture placement information for federally-required Perkins Performance Indicators.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11</a:t>
            </a:fld>
            <a:endParaRPr lang="en-US" dirty="0"/>
          </a:p>
        </p:txBody>
      </p:sp>
    </p:spTree>
    <p:extLst>
      <p:ext uri="{BB962C8B-B14F-4D97-AF65-F5344CB8AC3E}">
        <p14:creationId xmlns:p14="http://schemas.microsoft.com/office/powerpoint/2010/main" val="1013231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#117, District of Residence AUN, should be coded as 9 9’s for all Adult students.</a:t>
            </a:r>
          </a:p>
          <a:p>
            <a:endParaRPr lang="en-US" dirty="0"/>
          </a:p>
          <a:p>
            <a:r>
              <a:rPr lang="en-US" dirty="0"/>
              <a:t>Field #189, Funding District AUN, should be coded with the AUN of the school district where the CTE AAP education entity (high school, IU or CTC) is geographically located.  Note this must be a school district AUN.</a:t>
            </a:r>
          </a:p>
          <a:p>
            <a:endParaRPr lang="en-US" dirty="0"/>
          </a:p>
          <a:p>
            <a:r>
              <a:rPr lang="en-US" dirty="0"/>
              <a:t>Field #190, CTE Indicator, is for Secondary students only.  However, for Adult students – If you are school district, leave this field blank for AAP students.  If you are a CTC, code as N for AAP students.</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12</a:t>
            </a:fld>
            <a:endParaRPr lang="en-US" dirty="0"/>
          </a:p>
        </p:txBody>
      </p:sp>
    </p:spTree>
    <p:extLst>
      <p:ext uri="{BB962C8B-B14F-4D97-AF65-F5344CB8AC3E}">
        <p14:creationId xmlns:p14="http://schemas.microsoft.com/office/powerpoint/2010/main" val="1955352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This slides shows which fields in the Student Template relates to federally mandated Perkins Special Population Sub-Group Identification.  There are ten fields. These fields are required and your LEA should be collecting this information at enrollment.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Special Education, field 38, is only for secondary programs. Please code Adults students as N.</a:t>
            </a:r>
          </a:p>
          <a:p>
            <a:pPr marL="339060" indent="-339060">
              <a:lnSpc>
                <a:spcPct val="115000"/>
              </a:lnSpc>
              <a:spcBef>
                <a:spcPts val="0"/>
              </a:spcBef>
              <a:spcAft>
                <a:spcPts val="0"/>
              </a:spcAft>
              <a:buFont typeface="Calibri" panose="020F050202020403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EL Status, Field # 41, English Learner Status.  For Adult Students, it is the “01” code that we use to identify the students for the CTE EL subgroup statistics needed for Perkins reporting.  Students coded with the “01” are considered “current EL students.”   Please note under Business Rules that ADULT CTE students would be coded as “01” if the ADULT CTE student has limited ability in English language, native language is other than English or lives in a household where English is not the primary language.  Otherwise, code ADULT CTE students as “99” never EL.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504 Plan, field 70, is only for secondary programs. Please code Adults students as N.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339060" indent="-339060">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Economic Disadvantaged Status Code, field 88, the valid values are Y and N.  Please note the business rules for further instructions. To calculate statistics for the “economically disadvantaged” sub-group for Perkins we zero in on the students coded as “Yes”.   You may use the most reliable data available for this data element. Other suggested data sources are listed in the data element definition.  ADULT CTE students in receipt of a Pell grant, or comparable state need-based financial assistance, this field should be populated with “Y”.</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6178">
              <a:lnSpc>
                <a:spcPct val="115000"/>
              </a:lnSpc>
              <a:spcBef>
                <a:spcPts val="0"/>
              </a:spcBef>
              <a:spcAft>
                <a:spcPts val="0"/>
              </a:spcAft>
            </a:pPr>
            <a:r>
              <a:rPr lang="en-US" sz="1200" b="1" dirty="0">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Student is a Single Parent, Field # 120, use this field to identify students who are single parents according to the definition provided OR unmarried or legally separated female students who are pregnant.  The valid value is Y or 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b="1" dirty="0">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Out of Workforce Individual (Displaced Homemaker), Field # 166.  This field is primarily more applicable for use within the adult CTE collection. Please note the business rules for further instructions. The valid value is Y or N.</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13</a:t>
            </a:fld>
            <a:endParaRPr lang="en-US" dirty="0"/>
          </a:p>
        </p:txBody>
      </p:sp>
    </p:spTree>
    <p:extLst>
      <p:ext uri="{BB962C8B-B14F-4D97-AF65-F5344CB8AC3E}">
        <p14:creationId xmlns:p14="http://schemas.microsoft.com/office/powerpoint/2010/main" val="2791512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9060" indent="-339060">
              <a:lnSpc>
                <a:spcPct val="115000"/>
              </a:lnSpc>
              <a:spcBef>
                <a:spcPts val="0"/>
              </a:spcBef>
              <a:spcAft>
                <a:spcPts val="0"/>
              </a:spcAft>
              <a:buFont typeface="Calibri" panose="020F0502020204030204" pitchFamily="34" charset="0"/>
              <a:buChar char="-"/>
            </a:pPr>
            <a:endParaRPr lang="en-US" sz="900" dirty="0">
              <a:latin typeface="Calibri" panose="020F0502020204030204" pitchFamily="34" charset="0"/>
              <a:ea typeface="Calibri" panose="020F0502020204030204" pitchFamily="34" charset="0"/>
              <a:cs typeface="Calibri" panose="020F0502020204030204" pitchFamily="34" charset="0"/>
            </a:endParaRPr>
          </a:p>
          <a:p>
            <a:pPr marL="339060" indent="-339060" defTabSz="904159">
              <a:lnSpc>
                <a:spcPct val="115000"/>
              </a:lnSpc>
              <a:spcBef>
                <a:spcPts val="0"/>
              </a:spcBef>
              <a:spcAft>
                <a:spcPts val="0"/>
              </a:spcAft>
              <a:buFont typeface="Calibri" panose="020F0502020204030204" pitchFamily="34" charset="0"/>
              <a:buChar char="-"/>
            </a:pPr>
            <a:r>
              <a:rPr lang="en-US" sz="900" dirty="0">
                <a:latin typeface="Calibri" panose="020F0502020204030204" pitchFamily="34" charset="0"/>
                <a:ea typeface="Calibri" panose="020F0502020204030204" pitchFamily="34" charset="0"/>
                <a:cs typeface="Calibri" panose="020F0502020204030204" pitchFamily="34" charset="0"/>
              </a:rPr>
              <a:t>Homeless Student, Field #111. This field is used to identify </a:t>
            </a:r>
            <a:r>
              <a:rPr lang="en-US" sz="1200" dirty="0">
                <a:solidFill>
                  <a:srgbClr val="000000"/>
                </a:solidFill>
                <a:latin typeface="Arial" panose="020B0604020202020204" pitchFamily="34" charset="0"/>
              </a:rPr>
              <a:t>Homeless individuals described in section 725 of the McKinney-Vento Homeless Assistance Act (42 U.S.C. 11434a) Section 725 of the McKinney-Vento Act, as amended by the ESSA. </a:t>
            </a:r>
            <a:r>
              <a:rPr lang="en-US" sz="1200" dirty="0">
                <a:latin typeface="Calibri" panose="020F0502020204030204" pitchFamily="34" charset="0"/>
                <a:ea typeface="Calibri" panose="020F0502020204030204" pitchFamily="34" charset="0"/>
                <a:cs typeface="Calibri" panose="020F0502020204030204" pitchFamily="34" charset="0"/>
              </a:rPr>
              <a:t>Please note the business rules for further instructions. This field must not be blank. The valid value is Y or N.</a:t>
            </a:r>
          </a:p>
          <a:p>
            <a:pPr marL="339060" indent="-339060" defTabSz="904159">
              <a:lnSpc>
                <a:spcPct val="115000"/>
              </a:lnSpc>
              <a:spcBef>
                <a:spcPts val="0"/>
              </a:spcBef>
              <a:spcAft>
                <a:spcPts val="0"/>
              </a:spcAft>
              <a:buFont typeface="Calibri" panose="020F050202020403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339060" indent="-339060" defTabSz="904159">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Migrant Student, Field #112. This fields is used to identify </a:t>
            </a:r>
            <a:r>
              <a:rPr lang="en-US" sz="1200" dirty="0">
                <a:solidFill>
                  <a:srgbClr val="000000"/>
                </a:solidFill>
                <a:latin typeface="Arial" panose="020B0604020202020204" pitchFamily="34" charset="0"/>
              </a:rPr>
              <a:t>Migrant student is defined as a student who is a migrant worker or whose parent or spouse is a migrant worker. </a:t>
            </a:r>
            <a:r>
              <a:rPr lang="en-US" sz="1200" dirty="0">
                <a:latin typeface="Calibri" panose="020F0502020204030204" pitchFamily="34" charset="0"/>
                <a:ea typeface="Calibri" panose="020F0502020204030204" pitchFamily="34" charset="0"/>
                <a:cs typeface="Calibri" panose="020F0502020204030204" pitchFamily="34" charset="0"/>
              </a:rPr>
              <a:t>Please note the business rules for further instructions. This field must not be blank. The valid value is Y or N.</a:t>
            </a:r>
          </a:p>
          <a:p>
            <a:pPr marL="339060" indent="-339060" defTabSz="904159">
              <a:lnSpc>
                <a:spcPct val="115000"/>
              </a:lnSpc>
              <a:spcBef>
                <a:spcPts val="0"/>
              </a:spcBef>
              <a:spcAft>
                <a:spcPts val="0"/>
              </a:spcAft>
              <a:buFont typeface="Calibri" panose="020F0502020204030204" pitchFamily="34" charset="0"/>
              <a:buChar char="-"/>
            </a:pPr>
            <a:endParaRPr lang="en-US" sz="1200" dirty="0">
              <a:solidFill>
                <a:srgbClr val="000000"/>
              </a:solidFill>
              <a:latin typeface="Calibri" panose="020F0502020204030204" pitchFamily="34" charset="0"/>
              <a:cs typeface="Calibri" panose="020F0502020204030204" pitchFamily="34" charset="0"/>
            </a:endParaRPr>
          </a:p>
          <a:p>
            <a:pPr marL="339060" marR="0" lvl="0" indent="-339060" algn="l" defTabSz="904159" rtl="0" eaLnBrk="1" fontAlgn="auto" latinLnBrk="0" hangingPunct="1">
              <a:lnSpc>
                <a:spcPct val="115000"/>
              </a:lnSpc>
              <a:spcBef>
                <a:spcPts val="0"/>
              </a:spcBef>
              <a:spcAft>
                <a:spcPts val="0"/>
              </a:spcAft>
              <a:buClrTx/>
              <a:buSzTx/>
              <a:buFont typeface="Calibri" panose="020F0502020204030204" pitchFamily="34" charset="0"/>
              <a:buChar char="-"/>
              <a:tabLst/>
              <a:defRPr/>
            </a:pPr>
            <a:r>
              <a:rPr lang="en-US" sz="1200" dirty="0">
                <a:solidFill>
                  <a:srgbClr val="000000"/>
                </a:solidFill>
                <a:latin typeface="Arial" panose="020B0604020202020204" pitchFamily="34" charset="0"/>
              </a:rPr>
              <a:t>Military Family, Field # 207. This is a required field for the student/student snapshot template. </a:t>
            </a:r>
            <a:r>
              <a:rPr lang="en-US" sz="1800" b="0" i="0" u="none" strike="noStrike" baseline="0" dirty="0">
                <a:solidFill>
                  <a:srgbClr val="000000"/>
                </a:solidFill>
                <a:latin typeface="Arial" panose="020B0604020202020204" pitchFamily="34" charset="0"/>
              </a:rPr>
              <a:t>Indicate whether the student’s parent/guardian is an active service member of a branch of the United States Armed Forces (Army, Navy, Air Force, Marine Corps, Space Force, and Coast Guard) including full-time National Guard. </a:t>
            </a:r>
            <a:r>
              <a:rPr lang="en-US" sz="1200" dirty="0">
                <a:solidFill>
                  <a:srgbClr val="000000"/>
                </a:solidFill>
                <a:latin typeface="Arial" panose="020B0604020202020204" pitchFamily="34" charset="0"/>
              </a:rPr>
              <a:t>This field must not be blank. </a:t>
            </a:r>
            <a:r>
              <a:rPr lang="en-US" sz="1200" dirty="0">
                <a:latin typeface="Calibri" panose="020F0502020204030204" pitchFamily="34" charset="0"/>
                <a:ea typeface="Calibri" panose="020F0502020204030204" pitchFamily="34" charset="0"/>
                <a:cs typeface="Calibri" panose="020F0502020204030204" pitchFamily="34" charset="0"/>
              </a:rPr>
              <a:t>The valid value is Y or N.</a:t>
            </a:r>
            <a:endParaRPr lang="en-US" sz="1200" dirty="0">
              <a:solidFill>
                <a:srgbClr val="000000"/>
              </a:solidFill>
              <a:latin typeface="Arial" panose="020B0604020202020204" pitchFamily="34" charset="0"/>
            </a:endParaRPr>
          </a:p>
          <a:p>
            <a:pPr marL="339060" indent="-339060" defTabSz="904159">
              <a:lnSpc>
                <a:spcPct val="115000"/>
              </a:lnSpc>
              <a:spcBef>
                <a:spcPts val="0"/>
              </a:spcBef>
              <a:spcAft>
                <a:spcPts val="0"/>
              </a:spcAft>
              <a:buFont typeface="Calibri" panose="020F0502020204030204" pitchFamily="34" charset="0"/>
              <a:buChar char="-"/>
            </a:pPr>
            <a:endParaRPr lang="en-US" sz="1200" dirty="0">
              <a:solidFill>
                <a:srgbClr val="000000"/>
              </a:solidFill>
              <a:latin typeface="Arial" panose="020B0604020202020204" pitchFamily="34" charset="0"/>
            </a:endParaRPr>
          </a:p>
          <a:p>
            <a:pPr marL="339060" indent="-339060" defTabSz="904159">
              <a:lnSpc>
                <a:spcPct val="115000"/>
              </a:lnSpc>
              <a:spcBef>
                <a:spcPts val="0"/>
              </a:spcBef>
              <a:spcAft>
                <a:spcPts val="0"/>
              </a:spcAft>
              <a:buFont typeface="Calibri" panose="020F0502020204030204" pitchFamily="34" charset="0"/>
              <a:buChar char="-"/>
            </a:pPr>
            <a:r>
              <a:rPr lang="en-US" sz="1200" dirty="0">
                <a:solidFill>
                  <a:srgbClr val="000000"/>
                </a:solidFill>
                <a:latin typeface="Arial" panose="020B0604020202020204" pitchFamily="34" charset="0"/>
              </a:rPr>
              <a:t>Foster Student, Field #209. </a:t>
            </a:r>
            <a:r>
              <a:rPr lang="en-US" sz="1200" dirty="0">
                <a:latin typeface="Calibri" panose="020F0502020204030204" pitchFamily="34" charset="0"/>
                <a:ea typeface="Calibri" panose="020F0502020204030204" pitchFamily="34" charset="0"/>
                <a:cs typeface="Calibri" panose="020F0502020204030204" pitchFamily="34" charset="0"/>
              </a:rPr>
              <a:t>This fields is used to identify a</a:t>
            </a:r>
            <a:r>
              <a:rPr lang="en-US" sz="1200" dirty="0">
                <a:solidFill>
                  <a:srgbClr val="000000"/>
                </a:solidFill>
                <a:latin typeface="Arial" panose="020B0604020202020204" pitchFamily="34" charset="0"/>
              </a:rPr>
              <a:t>n AAP student who is in or has aged out of Foster Care. </a:t>
            </a:r>
            <a:r>
              <a:rPr lang="en-US" sz="1200" dirty="0">
                <a:latin typeface="Calibri" panose="020F0502020204030204" pitchFamily="34" charset="0"/>
                <a:ea typeface="Calibri" panose="020F0502020204030204" pitchFamily="34" charset="0"/>
                <a:cs typeface="Calibri" panose="020F0502020204030204" pitchFamily="34" charset="0"/>
              </a:rPr>
              <a:t>This field must not be blank. The valid value is Y or N.</a:t>
            </a:r>
          </a:p>
          <a:p>
            <a:pPr marL="339060" indent="-339060" defTabSz="904159">
              <a:lnSpc>
                <a:spcPct val="115000"/>
              </a:lnSpc>
              <a:spcBef>
                <a:spcPts val="0"/>
              </a:spcBef>
              <a:spcAft>
                <a:spcPts val="0"/>
              </a:spcAft>
              <a:buFont typeface="Calibri" panose="020F050202020403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339060" indent="-339060" defTabSz="904159">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As a reminder, these fields are required as well as part of the Perkins Special Population Sub-Group Identification.</a:t>
            </a:r>
          </a:p>
          <a:p>
            <a:pPr marL="339060" indent="-339060" defTabSz="904159">
              <a:lnSpc>
                <a:spcPct val="115000"/>
              </a:lnSpc>
              <a:spcBef>
                <a:spcPts val="0"/>
              </a:spcBef>
              <a:spcAft>
                <a:spcPts val="0"/>
              </a:spcAft>
              <a:buFont typeface="Calibri" panose="020F0502020204030204" pitchFamily="34" charset="0"/>
              <a:buChar char="-"/>
            </a:pPr>
            <a:endParaRPr lang="en-US" sz="1200" dirty="0">
              <a:solidFill>
                <a:srgbClr val="000000"/>
              </a:solidFill>
              <a:latin typeface="Arial" panose="020B0604020202020204" pitchFamily="34" charset="0"/>
            </a:endParaRPr>
          </a:p>
          <a:p>
            <a:pPr marL="339060" indent="-339060" defTabSz="904159">
              <a:lnSpc>
                <a:spcPct val="115000"/>
              </a:lnSpc>
              <a:spcBef>
                <a:spcPts val="0"/>
              </a:spcBef>
              <a:spcAft>
                <a:spcPts val="0"/>
              </a:spcAft>
              <a:buFont typeface="Calibri" panose="020F0502020204030204" pitchFamily="34" charset="0"/>
              <a:buChar char="-"/>
            </a:pPr>
            <a:endParaRPr lang="en-US" sz="1200" dirty="0">
              <a:solidFill>
                <a:srgbClr val="000000"/>
              </a:solidFill>
              <a:latin typeface="Arial" panose="020B0604020202020204" pitchFamily="34" charset="0"/>
            </a:endParaRPr>
          </a:p>
          <a:p>
            <a:pPr marL="339060" indent="-339060" defTabSz="904159">
              <a:lnSpc>
                <a:spcPct val="115000"/>
              </a:lnSpc>
              <a:spcBef>
                <a:spcPts val="0"/>
              </a:spcBef>
              <a:spcAft>
                <a:spcPts val="0"/>
              </a:spcAft>
              <a:buFont typeface="Calibri" panose="020F050202020403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339060" indent="-339060" defTabSz="904159">
              <a:lnSpc>
                <a:spcPct val="115000"/>
              </a:lnSpc>
              <a:spcBef>
                <a:spcPts val="0"/>
              </a:spcBef>
              <a:spcAft>
                <a:spcPts val="0"/>
              </a:spcAft>
              <a:buFont typeface="Calibri" panose="020F0502020204030204" pitchFamily="34" charset="0"/>
              <a:buChar char="-"/>
            </a:pPr>
            <a:endParaRPr lang="en-US" sz="1200" dirty="0">
              <a:solidFill>
                <a:srgbClr val="000000"/>
              </a:solidFill>
              <a:latin typeface="Arial" panose="020B0604020202020204" pitchFamily="34" charset="0"/>
            </a:endParaRPr>
          </a:p>
          <a:p>
            <a:pPr marL="339060" indent="-339060">
              <a:lnSpc>
                <a:spcPct val="115000"/>
              </a:lnSpc>
              <a:spcBef>
                <a:spcPts val="0"/>
              </a:spcBef>
              <a:spcAft>
                <a:spcPts val="0"/>
              </a:spcAft>
              <a:buFont typeface="Calibri" panose="020F0502020204030204" pitchFamily="34" charset="0"/>
              <a:buChar char="-"/>
            </a:pPr>
            <a:endParaRPr lang="en-US" sz="900" dirty="0">
              <a:latin typeface="Calibri" panose="020F0502020204030204" pitchFamily="34" charset="0"/>
              <a:ea typeface="Calibri" panose="020F0502020204030204" pitchFamily="34" charset="0"/>
              <a:cs typeface="Calibri" panose="020F0502020204030204" pitchFamily="34" charset="0"/>
            </a:endParaRPr>
          </a:p>
          <a:p>
            <a:pPr marL="339060" indent="-339060">
              <a:lnSpc>
                <a:spcPct val="115000"/>
              </a:lnSpc>
              <a:spcBef>
                <a:spcPts val="0"/>
              </a:spcBef>
              <a:spcAft>
                <a:spcPts val="0"/>
              </a:spcAft>
              <a:buFont typeface="Calibri" panose="020F0502020204030204" pitchFamily="34" charset="0"/>
              <a:buChar char="-"/>
            </a:pPr>
            <a:r>
              <a:rPr lang="en-US" sz="900" dirty="0">
                <a:latin typeface="Calibri" panose="020F0502020204030204" pitchFamily="34" charset="0"/>
                <a:ea typeface="Calibri" panose="020F0502020204030204" pitchFamily="34" charset="0"/>
                <a:cs typeface="Calibri" panose="020F0502020204030204" pitchFamily="34" charset="0"/>
              </a:rPr>
              <a: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14</a:t>
            </a:fld>
            <a:endParaRPr lang="en-US" dirty="0"/>
          </a:p>
        </p:txBody>
      </p:sp>
    </p:spTree>
    <p:extLst>
      <p:ext uri="{BB962C8B-B14F-4D97-AF65-F5344CB8AC3E}">
        <p14:creationId xmlns:p14="http://schemas.microsoft.com/office/powerpoint/2010/main" val="3179608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Adult and Secondary report students on the Student/ Student Snapshot templates, there are several fields that do not apply to AAP students.  The next two slides review these fields and the correct coding for AAP Students.</a:t>
            </a:r>
          </a:p>
          <a:p>
            <a:endParaRPr lang="en-US" dirty="0"/>
          </a:p>
          <a:p>
            <a:r>
              <a:rPr lang="en-US" dirty="0"/>
              <a:t>Food program participation Code, Field #33 – For AAP students, enter N.</a:t>
            </a:r>
          </a:p>
          <a:p>
            <a:endParaRPr lang="en-US" dirty="0"/>
          </a:p>
          <a:p>
            <a:r>
              <a:rPr lang="en-US" dirty="0"/>
              <a:t>Challenge Type, Field #34 – Since AAP students should be coded N for Special Education, Field #34, should be blank.</a:t>
            </a:r>
          </a:p>
          <a:p>
            <a:endParaRPr lang="en-US" dirty="0"/>
          </a:p>
          <a:p>
            <a:r>
              <a:rPr lang="en-US" dirty="0"/>
              <a:t>Foreign Exchange Student, Field #73 – For AAP students, enter N.</a:t>
            </a:r>
          </a:p>
          <a:p>
            <a:endParaRPr lang="en-US" dirty="0"/>
          </a:p>
          <a:p>
            <a:pPr defTabSz="904159"/>
            <a:r>
              <a:rPr lang="en-US" dirty="0"/>
              <a:t>Gifted, Field #80 - For AAP students, enter N.</a:t>
            </a:r>
          </a:p>
          <a:p>
            <a:endParaRPr lang="en-US" dirty="0"/>
          </a:p>
          <a:p>
            <a:r>
              <a:rPr lang="en-US" dirty="0"/>
              <a:t>Alternate Student ID, Field #93 – For AAP students, enter a local student ID from your system.</a:t>
            </a:r>
          </a:p>
          <a:p>
            <a:endParaRPr lang="en-US" dirty="0"/>
          </a:p>
          <a:p>
            <a:r>
              <a:rPr lang="en-US" dirty="0"/>
              <a:t>Title 1 Part A, Field #96 – For AAP students, enter N</a:t>
            </a:r>
          </a:p>
          <a:p>
            <a:endParaRPr lang="en-US" dirty="0"/>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15</a:t>
            </a:fld>
            <a:endParaRPr lang="en-US" dirty="0"/>
          </a:p>
        </p:txBody>
      </p:sp>
    </p:spTree>
    <p:extLst>
      <p:ext uri="{BB962C8B-B14F-4D97-AF65-F5344CB8AC3E}">
        <p14:creationId xmlns:p14="http://schemas.microsoft.com/office/powerpoint/2010/main" val="2190243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three fields – LEA Entry Date, Field #98, School Entry Date, Field #99, State Entry Date, Field #109 – For AAP students, enter 2024-07-01 </a:t>
            </a:r>
          </a:p>
          <a:p>
            <a:endParaRPr lang="en-US" dirty="0"/>
          </a:p>
          <a:p>
            <a:r>
              <a:rPr lang="en-US" dirty="0"/>
              <a:t>For Field #131, Food Program Eligibility, enter N for AAP students.</a:t>
            </a:r>
          </a:p>
          <a:p>
            <a:endParaRPr lang="en-US" dirty="0"/>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16</a:t>
            </a:fld>
            <a:endParaRPr lang="en-US" dirty="0"/>
          </a:p>
        </p:txBody>
      </p:sp>
    </p:spTree>
    <p:extLst>
      <p:ext uri="{BB962C8B-B14F-4D97-AF65-F5344CB8AC3E}">
        <p14:creationId xmlns:p14="http://schemas.microsoft.com/office/powerpoint/2010/main" val="264211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Education Field #167 - For AAP students, code as N.</a:t>
            </a:r>
          </a:p>
          <a:p>
            <a:endParaRPr lang="en-US" dirty="0"/>
          </a:p>
          <a:p>
            <a:r>
              <a:rPr lang="en-US" dirty="0"/>
              <a:t>PSSA/PASA Assessment, Field #212 – For AAP students, code as I.</a:t>
            </a:r>
          </a:p>
          <a:p>
            <a:endParaRPr lang="en-US" dirty="0"/>
          </a:p>
          <a:p>
            <a:pPr defTabSz="904159"/>
            <a:r>
              <a:rPr lang="en-US" dirty="0"/>
              <a:t>Keystone Winter Assessment, Field #214 - For AAP students, code as N.</a:t>
            </a:r>
          </a:p>
          <a:p>
            <a:endParaRPr lang="en-US" dirty="0"/>
          </a:p>
          <a:p>
            <a:pPr defTabSz="904159"/>
            <a:r>
              <a:rPr lang="en-US" dirty="0"/>
              <a:t>Keystone Spring Assessment, Field #215 - For AAP students, code as N.</a:t>
            </a:r>
          </a:p>
          <a:p>
            <a:endParaRPr lang="en-US" dirty="0"/>
          </a:p>
          <a:p>
            <a:pPr defTabSz="904159"/>
            <a:r>
              <a:rPr lang="en-US" dirty="0"/>
              <a:t>Keystone Summer Assessment, Field #216 - For AAP students, code as N.</a:t>
            </a:r>
          </a:p>
          <a:p>
            <a:endParaRPr lang="en-US" dirty="0"/>
          </a:p>
          <a:p>
            <a:r>
              <a:rPr lang="en-US" dirty="0"/>
              <a:t>AUN of Enrollment, Field #217 – AAP should code same as Field #1</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17</a:t>
            </a:fld>
            <a:endParaRPr lang="en-US" dirty="0"/>
          </a:p>
        </p:txBody>
      </p:sp>
    </p:spTree>
    <p:extLst>
      <p:ext uri="{BB962C8B-B14F-4D97-AF65-F5344CB8AC3E}">
        <p14:creationId xmlns:p14="http://schemas.microsoft.com/office/powerpoint/2010/main" val="412112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Snapshot Template is </a:t>
            </a:r>
            <a:r>
              <a:rPr lang="en-US" dirty="0">
                <a:latin typeface="Calibri" panose="020F0502020204030204" pitchFamily="34" charset="0"/>
                <a:ea typeface="Calibri" panose="020F0502020204030204" pitchFamily="34" charset="0"/>
                <a:cs typeface="Calibri" panose="020F0502020204030204" pitchFamily="34" charset="0"/>
              </a:rPr>
              <a:t>specifically for June 30, 2025  and should include all career and technical education students who were actively served by your CTE approved programs during the 24-25 school year.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difference between the Student and Student Snapshot Templates is Field #83, the Snapshot date which is 2025-06-30.  Some LEAs use the Student Template, add in the Column 83 and rename as the Student Snapshot.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Both templates are required.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Calibri" panose="020F050202020403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18</a:t>
            </a:fld>
            <a:endParaRPr lang="en-US" dirty="0"/>
          </a:p>
        </p:txBody>
      </p:sp>
    </p:spTree>
    <p:extLst>
      <p:ext uri="{BB962C8B-B14F-4D97-AF65-F5344CB8AC3E}">
        <p14:creationId xmlns:p14="http://schemas.microsoft.com/office/powerpoint/2010/main" val="4000414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the two templates that are required for the CTE Domain.  The first – CTE Student Fact Template</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19</a:t>
            </a:fld>
            <a:endParaRPr lang="en-US" dirty="0"/>
          </a:p>
        </p:txBody>
      </p:sp>
    </p:spTree>
    <p:extLst>
      <p:ext uri="{BB962C8B-B14F-4D97-AF65-F5344CB8AC3E}">
        <p14:creationId xmlns:p14="http://schemas.microsoft.com/office/powerpoint/2010/main" val="2424359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today’s session, we will have a thorough overview of the CTE Adult Student Data Collection including templates and data elements.  We will review the submission timeline, quality control report and collection resources.</a:t>
            </a:r>
          </a:p>
        </p:txBody>
      </p:sp>
      <p:sp>
        <p:nvSpPr>
          <p:cNvPr id="4" name="Slide Number Placeholder 3"/>
          <p:cNvSpPr>
            <a:spLocks noGrp="1"/>
          </p:cNvSpPr>
          <p:nvPr>
            <p:ph type="sldNum" sz="quarter" idx="5"/>
          </p:nvPr>
        </p:nvSpPr>
        <p:spPr/>
        <p:txBody>
          <a:bodyPr/>
          <a:lstStyle/>
          <a:p>
            <a:fld id="{5B012C48-CBE3-4456-858D-2A38C9D9ED43}" type="slidenum">
              <a:rPr lang="en-US" smtClean="0"/>
              <a:t>2</a:t>
            </a:fld>
            <a:endParaRPr lang="en-US" dirty="0"/>
          </a:p>
        </p:txBody>
      </p:sp>
    </p:spTree>
    <p:extLst>
      <p:ext uri="{BB962C8B-B14F-4D97-AF65-F5344CB8AC3E}">
        <p14:creationId xmlns:p14="http://schemas.microsoft.com/office/powerpoint/2010/main" val="1128195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989"/>
              </a:spcAft>
            </a:pPr>
            <a:r>
              <a:rPr lang="en-US" sz="1200" dirty="0">
                <a:latin typeface="Calibri" panose="020F0502020204030204" pitchFamily="34" charset="0"/>
                <a:ea typeface="Calibri" panose="020F0502020204030204" pitchFamily="34" charset="0"/>
                <a:cs typeface="Calibri" panose="020F0502020204030204" pitchFamily="34" charset="0"/>
              </a:rPr>
              <a:t>The first three fields in the CTE Student Fact templates have the same names and values as noted in the Student Template.</a:t>
            </a:r>
          </a:p>
          <a:p>
            <a:pPr>
              <a:lnSpc>
                <a:spcPct val="115000"/>
              </a:lnSpc>
              <a:spcBef>
                <a:spcPts val="0"/>
              </a:spcBef>
              <a:spcAft>
                <a:spcPts val="989"/>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Submitting AUN, field 1</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School Year Date, field 2</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PASecureID, field 3.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CIP School Number, Field 4.  This is the 4-digit code for your LEA’s school that owns the CTE approved registered adult program.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989"/>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Student School Number, field 5, must be populated with the same code used in the CIP School Number, field 4.</a:t>
            </a:r>
          </a:p>
          <a:p>
            <a:pPr marL="339060" indent="-339060">
              <a:lnSpc>
                <a:spcPct val="115000"/>
              </a:lnSpc>
              <a:spcBef>
                <a:spcPts val="0"/>
              </a:spcBef>
              <a:spcAft>
                <a:spcPts val="989"/>
              </a:spcAft>
              <a:buFont typeface="Calibri" panose="020F050202020403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Again, as a reminder, the CIP location codes and the student location codes we use in the CTE domain templates, need to be and represent the school that actually owns the registered adult-affidavit programs within the CATS program approval system.</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20</a:t>
            </a:fld>
            <a:endParaRPr lang="en-US" dirty="0"/>
          </a:p>
        </p:txBody>
      </p:sp>
    </p:spTree>
    <p:extLst>
      <p:ext uri="{BB962C8B-B14F-4D97-AF65-F5344CB8AC3E}">
        <p14:creationId xmlns:p14="http://schemas.microsoft.com/office/powerpoint/2010/main" val="1091099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989"/>
              </a:spcAft>
            </a:pPr>
            <a:r>
              <a:rPr lang="en-US" sz="1800" dirty="0">
                <a:latin typeface="Calibri" panose="020F0502020204030204" pitchFamily="34" charset="0"/>
                <a:ea typeface="Calibri" panose="020F0502020204030204" pitchFamily="34" charset="0"/>
                <a:cs typeface="Calibri" panose="020F0502020204030204" pitchFamily="34" charset="0"/>
              </a:rPr>
              <a:t>To continue with CTE Student Fact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CIP Code, item number 6, is a federal, 6-digit number that identifies the program (include any leading zeros).  </a:t>
            </a:r>
          </a:p>
          <a:p>
            <a:pPr marL="339060" indent="-339060">
              <a:lnSpc>
                <a:spcPct val="115000"/>
              </a:lnSpc>
              <a:spcBef>
                <a:spcPts val="0"/>
              </a:spcBef>
              <a:spcAft>
                <a:spcPts val="0"/>
              </a:spcAft>
              <a:buFont typeface="Calibri" panose="020F0502020204030204" pitchFamily="34" charset="0"/>
              <a:buChar char="-"/>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339060" indent="-339060">
              <a:lnSpc>
                <a:spcPct val="115000"/>
              </a:lnSpc>
              <a:spcBef>
                <a:spcPts val="0"/>
              </a:spcBef>
              <a:spcAft>
                <a:spcPts val="0"/>
              </a:spcAft>
              <a:buFont typeface="Calibri" panose="020F050202020403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Unlike the Secondary collection, Adult students can be reported in multiple CIPs for the School Year.  In fact, you should report each CIP the student was actively enrolled in during the year and the hours associated with each CIP.</a:t>
            </a:r>
          </a:p>
          <a:p>
            <a:pPr marL="339060" indent="-339060">
              <a:lnSpc>
                <a:spcPct val="115000"/>
              </a:lnSpc>
              <a:spcBef>
                <a:spcPts val="0"/>
              </a:spcBef>
              <a:spcAft>
                <a:spcPts val="0"/>
              </a:spcAft>
              <a:buFont typeface="Calibri" panose="020F0502020204030204" pitchFamily="34" charset="0"/>
              <a:buChar char="-"/>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339060" indent="-339060">
              <a:lnSpc>
                <a:spcPct val="115000"/>
              </a:lnSpc>
              <a:spcBef>
                <a:spcPts val="0"/>
              </a:spcBef>
              <a:spcAft>
                <a:spcPts val="0"/>
              </a:spcAft>
              <a:buFont typeface="Calibri" panose="020F0502020204030204" pitchFamily="34" charset="0"/>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21</a:t>
            </a:fld>
            <a:endParaRPr lang="en-US" dirty="0"/>
          </a:p>
        </p:txBody>
      </p:sp>
    </p:spTree>
    <p:extLst>
      <p:ext uri="{BB962C8B-B14F-4D97-AF65-F5344CB8AC3E}">
        <p14:creationId xmlns:p14="http://schemas.microsoft.com/office/powerpoint/2010/main" val="4047498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9060" indent="-339060">
              <a:lnSpc>
                <a:spcPct val="115000"/>
              </a:lnSpc>
              <a:spcBef>
                <a:spcPts val="0"/>
              </a:spcBef>
              <a:spcAft>
                <a:spcPts val="0"/>
              </a:spcAft>
              <a:buFont typeface="Calibri" panose="020F050202020403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Delivery Method Code, item # 7.  The only Delivery Method for Adult students is: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96260" lvl="1" indent="-339060">
              <a:lnSpc>
                <a:spcPct val="115000"/>
              </a:lnSpc>
              <a:spcBef>
                <a:spcPts val="0"/>
              </a:spcBef>
              <a:spcAft>
                <a:spcPts val="0"/>
              </a:spcAft>
              <a:buFont typeface="Calibri" panose="020F050202020403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Adult Affidavit Program (Code 80) </a:t>
            </a:r>
          </a:p>
          <a:p>
            <a:pPr marL="339060" indent="-339060">
              <a:lnSpc>
                <a:spcPct val="115000"/>
              </a:lnSpc>
              <a:spcBef>
                <a:spcPts val="0"/>
              </a:spcBef>
              <a:spcAft>
                <a:spcPts val="0"/>
              </a:spcAft>
              <a:buFont typeface="Calibri" panose="020F0502020204030204" pitchFamily="34" charset="0"/>
              <a:buChar char="-"/>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339060" indent="-339060">
              <a:lnSpc>
                <a:spcPct val="115000"/>
              </a:lnSpc>
              <a:spcBef>
                <a:spcPts val="0"/>
              </a:spcBef>
              <a:spcAft>
                <a:spcPts val="0"/>
              </a:spcAft>
              <a:buFont typeface="Calibri" panose="020F050202020403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Reporting date, Field 8, must be populated using a date string in YYYY-MM-DD format (2025-06-30).</a:t>
            </a:r>
          </a:p>
          <a:p>
            <a:pPr marL="339060" indent="-339060">
              <a:lnSpc>
                <a:spcPct val="115000"/>
              </a:lnSpc>
              <a:spcBef>
                <a:spcPts val="0"/>
              </a:spcBef>
              <a:spcAft>
                <a:spcPts val="0"/>
              </a:spcAft>
              <a:buFont typeface="Calibri" panose="020F0502020204030204" pitchFamily="34" charset="0"/>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Reporting date period level, field # 9 – you populate this as indicated on the slide with the word “Year”.</a:t>
            </a:r>
          </a:p>
          <a:p>
            <a:pPr marL="339060" indent="-339060">
              <a:lnSpc>
                <a:spcPct val="115000"/>
              </a:lnSpc>
              <a:spcBef>
                <a:spcPts val="0"/>
              </a:spcBef>
              <a:spcAft>
                <a:spcPts val="0"/>
              </a:spcAft>
              <a:buFont typeface="Calibri" panose="020F0502020204030204" pitchFamily="34" charset="0"/>
              <a:buChar char="-"/>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339060" indent="-339060">
              <a:lnSpc>
                <a:spcPct val="115000"/>
              </a:lnSpc>
              <a:spcBef>
                <a:spcPts val="0"/>
              </a:spcBef>
              <a:spcAft>
                <a:spcPts val="0"/>
              </a:spcAft>
              <a:buFont typeface="Calibri" panose="020F050202020403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Field #11 – CTE Program Completion Plan Code - </a:t>
            </a:r>
            <a:r>
              <a:rPr lang="en-US" sz="1800" b="0" i="0" u="none" strike="noStrike" baseline="0" dirty="0">
                <a:solidFill>
                  <a:srgbClr val="000000"/>
                </a:solidFill>
                <a:latin typeface="Arial" panose="020B0604020202020204" pitchFamily="34" charset="0"/>
              </a:rPr>
              <a:t>This is a mandatory field within the eScholar template. Therefore, it will be necessary for all LEAs to enter a value of N/A in this field.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22</a:t>
            </a:fld>
            <a:endParaRPr lang="en-US" dirty="0"/>
          </a:p>
        </p:txBody>
      </p:sp>
    </p:spTree>
    <p:extLst>
      <p:ext uri="{BB962C8B-B14F-4D97-AF65-F5344CB8AC3E}">
        <p14:creationId xmlns:p14="http://schemas.microsoft.com/office/powerpoint/2010/main" val="104116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989"/>
              </a:spcAft>
            </a:pPr>
            <a:r>
              <a:rPr lang="en-US" sz="1200" dirty="0">
                <a:latin typeface="Calibri" panose="020F0502020204030204" pitchFamily="34" charset="0"/>
                <a:ea typeface="Calibri" panose="020F0502020204030204" pitchFamily="34" charset="0"/>
                <a:cs typeface="Calibri" panose="020F0502020204030204" pitchFamily="34" charset="0"/>
              </a:rPr>
              <a:t>Adult Affidavit Program CTE Status Type Codes - field # 10 in CTE Student Fact.</a:t>
            </a:r>
          </a:p>
          <a:p>
            <a:pPr>
              <a:lnSpc>
                <a:spcPct val="115000"/>
              </a:lnSpc>
              <a:spcBef>
                <a:spcPts val="0"/>
              </a:spcBef>
              <a:spcAft>
                <a:spcPts val="989"/>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989"/>
              </a:spcAft>
            </a:pPr>
            <a:r>
              <a:rPr lang="en-US" sz="1200" dirty="0">
                <a:latin typeface="Calibri" panose="020F0502020204030204" pitchFamily="34" charset="0"/>
                <a:ea typeface="Calibri" panose="020F0502020204030204" pitchFamily="34" charset="0"/>
                <a:cs typeface="Calibri" panose="020F0502020204030204" pitchFamily="34" charset="0"/>
              </a:rPr>
              <a:t>Code 11, “continue AAP CTE at this school” - use for students who did not complete the student’s reported ADULT CTE Program during the reporting year; however, intend to continue any ADULT CTE at the same school in the coming year.</a:t>
            </a:r>
          </a:p>
          <a:p>
            <a:pPr>
              <a:lnSpc>
                <a:spcPct val="115000"/>
              </a:lnSpc>
              <a:spcBef>
                <a:spcPts val="0"/>
              </a:spcBef>
              <a:spcAft>
                <a:spcPts val="989"/>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989"/>
              </a:spcAft>
            </a:pPr>
            <a:r>
              <a:rPr lang="en-US" sz="1200" dirty="0">
                <a:latin typeface="Calibri" panose="020F0502020204030204" pitchFamily="34" charset="0"/>
                <a:ea typeface="Calibri" panose="020F0502020204030204" pitchFamily="34" charset="0"/>
                <a:cs typeface="Calibri" panose="020F0502020204030204" pitchFamily="34" charset="0"/>
              </a:rPr>
              <a:t>Code 23, exited CTE without completing reported AAP – Use when students exit or intend to exit ADULT CTE at this school either during or at the end of this reporting year without completing the reported ADULT CTE program.</a:t>
            </a:r>
          </a:p>
          <a:p>
            <a:pPr>
              <a:lnSpc>
                <a:spcPct val="115000"/>
              </a:lnSpc>
              <a:spcBef>
                <a:spcPts val="0"/>
              </a:spcBef>
              <a:spcAft>
                <a:spcPts val="989"/>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Code 41, completed CTE AAP - Use for CTE AAP student who has 1.) completed the AAP sequence of instruction to fulfill the program’s occupational objectives by the end of the school year and 2.) received a certificate or other formal award.  Do not use this code for adult students enrolled in Young Farmer’s Program, CIP 01.0301.  Only use codes 11, 23 or 80 for adults enrolled in Young Farmers Programs, as appropriate.  The nature of the Young Farmers Program is that they are on-going programs similar to a continuing education effort in the agricultural profession with no specific end point, which is why we ask that your schools only populate field 10 with the other status type codes 11, 23 and 80. We will discuss Adult CTE Completer on our next slide.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b="1" dirty="0">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Calibri" panose="020F0502020204030204" pitchFamily="34" charset="0"/>
              </a:rPr>
              <a:t>Code 80, deceased, is the same code for ADULT CTE as it is for secondary students</a:t>
            </a:r>
            <a:endParaRPr lang="en-US" dirty="0"/>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23</a:t>
            </a:fld>
            <a:endParaRPr lang="en-US" dirty="0"/>
          </a:p>
        </p:txBody>
      </p:sp>
    </p:spTree>
    <p:extLst>
      <p:ext uri="{BB962C8B-B14F-4D97-AF65-F5344CB8AC3E}">
        <p14:creationId xmlns:p14="http://schemas.microsoft.com/office/powerpoint/2010/main" val="1251661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To be considered an Adult Completer, students must:</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Calibri" panose="020F0502020204030204" pitchFamily="34" charset="0"/>
              </a:rPr>
              <a:t>Complete sequence of instruction to fulfill the program’s occupational objectives by the end of this reporting school year, AND</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Calibri" panose="020F0502020204030204" pitchFamily="34" charset="0"/>
              </a:rPr>
              <a:t>Receive a certificate or other formal award</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24</a:t>
            </a:fld>
            <a:endParaRPr lang="en-US" dirty="0"/>
          </a:p>
        </p:txBody>
      </p:sp>
    </p:spTree>
    <p:extLst>
      <p:ext uri="{BB962C8B-B14F-4D97-AF65-F5344CB8AC3E}">
        <p14:creationId xmlns:p14="http://schemas.microsoft.com/office/powerpoint/2010/main" val="2483457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fields only apply to secondary students.   For Adult students, please code as N.  You will get a DQE error if you leave blank.</a:t>
            </a:r>
          </a:p>
          <a:p>
            <a:pPr marL="457200" lvl="2" indent="-342900">
              <a:lnSpc>
                <a:spcPct val="100000"/>
              </a:lnSpc>
              <a:spcBef>
                <a:spcPts val="0"/>
              </a:spcBef>
              <a:buFont typeface="Wingdings" panose="05000000000000000000" pitchFamily="2" charset="2"/>
              <a:buChar char="§"/>
            </a:pPr>
            <a:r>
              <a:rPr lang="en-US" altLang="en-US" sz="1200" b="1" dirty="0">
                <a:ea typeface="Verdana" pitchFamily="34" charset="0"/>
                <a:cs typeface="Verdana" pitchFamily="34" charset="0"/>
              </a:rPr>
              <a:t>Registered Apprenticeship Indicator </a:t>
            </a:r>
            <a:r>
              <a:rPr lang="en-US" altLang="en-US" sz="1200" dirty="0">
                <a:ea typeface="Verdana" pitchFamily="34" charset="0"/>
                <a:cs typeface="Verdana" pitchFamily="34" charset="0"/>
              </a:rPr>
              <a:t>(#12)</a:t>
            </a:r>
          </a:p>
          <a:p>
            <a:pPr marL="457200" lvl="2" indent="-342900">
              <a:lnSpc>
                <a:spcPct val="100000"/>
              </a:lnSpc>
              <a:spcBef>
                <a:spcPts val="0"/>
              </a:spcBef>
              <a:buFont typeface="Wingdings" panose="05000000000000000000" pitchFamily="2" charset="2"/>
              <a:buChar char="§"/>
            </a:pPr>
            <a:r>
              <a:rPr lang="en-US" altLang="en-US" sz="1200" b="1" dirty="0">
                <a:ea typeface="Verdana" pitchFamily="34" charset="0"/>
                <a:cs typeface="Verdana" pitchFamily="34" charset="0"/>
              </a:rPr>
              <a:t>Internship Indicator</a:t>
            </a:r>
            <a:r>
              <a:rPr lang="en-US" altLang="en-US" sz="1200" dirty="0">
                <a:ea typeface="Verdana" pitchFamily="34" charset="0"/>
                <a:cs typeface="Verdana" pitchFamily="34" charset="0"/>
              </a:rPr>
              <a:t> (#13) 				</a:t>
            </a:r>
          </a:p>
          <a:p>
            <a:pPr marL="457200" lvl="2" indent="-342900">
              <a:lnSpc>
                <a:spcPct val="100000"/>
              </a:lnSpc>
              <a:spcBef>
                <a:spcPts val="0"/>
              </a:spcBef>
              <a:buFont typeface="Wingdings" panose="05000000000000000000" pitchFamily="2" charset="2"/>
              <a:buChar char="§"/>
            </a:pPr>
            <a:r>
              <a:rPr lang="en-US" altLang="en-US" sz="1200" b="1" dirty="0">
                <a:ea typeface="Verdana" pitchFamily="34" charset="0"/>
                <a:cs typeface="Verdana" pitchFamily="34" charset="0"/>
              </a:rPr>
              <a:t>Cooperative Work Experience </a:t>
            </a:r>
            <a:r>
              <a:rPr lang="en-US" altLang="en-US" sz="1200" dirty="0">
                <a:ea typeface="Verdana" pitchFamily="34" charset="0"/>
                <a:cs typeface="Verdana" pitchFamily="34" charset="0"/>
              </a:rPr>
              <a:t>(#14)			</a:t>
            </a:r>
          </a:p>
          <a:p>
            <a:pPr marL="457200" lvl="2" indent="-342900">
              <a:lnSpc>
                <a:spcPct val="100000"/>
              </a:lnSpc>
              <a:spcBef>
                <a:spcPts val="0"/>
              </a:spcBef>
              <a:buFont typeface="Wingdings" panose="05000000000000000000" pitchFamily="2" charset="2"/>
              <a:buChar char="§"/>
            </a:pPr>
            <a:r>
              <a:rPr lang="en-US" altLang="en-US" sz="1200" b="1" dirty="0">
                <a:ea typeface="Verdana" pitchFamily="34" charset="0"/>
                <a:cs typeface="Verdana" pitchFamily="34" charset="0"/>
              </a:rPr>
              <a:t>Job Exploration Indicator </a:t>
            </a:r>
            <a:r>
              <a:rPr lang="en-US" altLang="en-US" sz="1200" dirty="0">
                <a:ea typeface="Verdana" pitchFamily="34" charset="0"/>
                <a:cs typeface="Verdana" pitchFamily="34" charset="0"/>
              </a:rPr>
              <a:t>(#15)			</a:t>
            </a:r>
          </a:p>
          <a:p>
            <a:pPr marL="457200" lvl="2" indent="-342900">
              <a:lnSpc>
                <a:spcPct val="100000"/>
              </a:lnSpc>
              <a:spcBef>
                <a:spcPts val="0"/>
              </a:spcBef>
              <a:buFont typeface="Wingdings" panose="05000000000000000000" pitchFamily="2" charset="2"/>
              <a:buChar char="§"/>
            </a:pPr>
            <a:r>
              <a:rPr lang="en-US" altLang="en-US" sz="1200" b="1" dirty="0">
                <a:ea typeface="Verdana" pitchFamily="34" charset="0"/>
                <a:cs typeface="Verdana" pitchFamily="34" charset="0"/>
              </a:rPr>
              <a:t>Agriculture Experience Indicator </a:t>
            </a:r>
            <a:r>
              <a:rPr lang="en-US" altLang="en-US" sz="1200" dirty="0">
                <a:ea typeface="Verdana" pitchFamily="34" charset="0"/>
                <a:cs typeface="Verdana" pitchFamily="34" charset="0"/>
              </a:rPr>
              <a:t>(#16)			</a:t>
            </a:r>
          </a:p>
          <a:p>
            <a:pPr marL="457200" lvl="2" indent="-342900">
              <a:lnSpc>
                <a:spcPct val="100000"/>
              </a:lnSpc>
              <a:spcBef>
                <a:spcPts val="0"/>
              </a:spcBef>
              <a:buFont typeface="Wingdings" panose="05000000000000000000" pitchFamily="2" charset="2"/>
              <a:buChar char="§"/>
            </a:pPr>
            <a:r>
              <a:rPr lang="en-US" altLang="en-US" sz="1200" b="1" dirty="0">
                <a:ea typeface="Verdana" pitchFamily="34" charset="0"/>
                <a:cs typeface="Verdana" pitchFamily="34" charset="0"/>
              </a:rPr>
              <a:t>School-Sponsored Enterprise Indicator </a:t>
            </a:r>
            <a:r>
              <a:rPr lang="en-US" altLang="en-US" sz="1200" dirty="0">
                <a:ea typeface="Verdana" pitchFamily="34" charset="0"/>
                <a:cs typeface="Verdana" pitchFamily="34" charset="0"/>
              </a:rPr>
              <a:t>(#17)		</a:t>
            </a:r>
          </a:p>
          <a:p>
            <a:pPr marL="457200" lvl="2" indent="-342900">
              <a:lnSpc>
                <a:spcPct val="100000"/>
              </a:lnSpc>
              <a:spcBef>
                <a:spcPts val="0"/>
              </a:spcBef>
              <a:buFont typeface="Wingdings" panose="05000000000000000000" pitchFamily="2" charset="2"/>
              <a:buChar char="§"/>
            </a:pPr>
            <a:r>
              <a:rPr lang="en-US" altLang="en-US" sz="1200" b="1" dirty="0">
                <a:ea typeface="Verdana" pitchFamily="34" charset="0"/>
                <a:cs typeface="Verdana" pitchFamily="34" charset="0"/>
              </a:rPr>
              <a:t>Work-Based Experience Indicator </a:t>
            </a:r>
            <a:r>
              <a:rPr lang="en-US" altLang="en-US" sz="1200" dirty="0">
                <a:ea typeface="Verdana" pitchFamily="34" charset="0"/>
                <a:cs typeface="Verdana" pitchFamily="34" charset="0"/>
              </a:rPr>
              <a:t>(#22)</a:t>
            </a:r>
          </a:p>
          <a:p>
            <a:pPr marL="457200" lvl="2" indent="-342900">
              <a:lnSpc>
                <a:spcPct val="100000"/>
              </a:lnSpc>
              <a:spcBef>
                <a:spcPts val="0"/>
              </a:spcBef>
              <a:buFont typeface="Wingdings" panose="05000000000000000000" pitchFamily="2" charset="2"/>
              <a:buChar char="§"/>
            </a:pPr>
            <a:r>
              <a:rPr lang="en-US" altLang="en-US" sz="1200" b="1" dirty="0">
                <a:ea typeface="Verdana" pitchFamily="34" charset="0"/>
                <a:cs typeface="Verdana" pitchFamily="34" charset="0"/>
              </a:rPr>
              <a:t>Simulated Work Environment</a:t>
            </a:r>
            <a:r>
              <a:rPr lang="en-US" altLang="en-US" sz="1200" dirty="0">
                <a:ea typeface="Verdana" pitchFamily="34" charset="0"/>
                <a:cs typeface="Verdana" pitchFamily="34" charset="0"/>
              </a:rPr>
              <a:t> (#33</a:t>
            </a:r>
            <a:endParaRPr lang="en-US" dirty="0"/>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25</a:t>
            </a:fld>
            <a:endParaRPr lang="en-US" dirty="0"/>
          </a:p>
        </p:txBody>
      </p:sp>
    </p:spTree>
    <p:extLst>
      <p:ext uri="{BB962C8B-B14F-4D97-AF65-F5344CB8AC3E}">
        <p14:creationId xmlns:p14="http://schemas.microsoft.com/office/powerpoint/2010/main" val="3303060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989"/>
              </a:spcAft>
            </a:pPr>
            <a:r>
              <a:rPr lang="en-US" sz="1200" dirty="0">
                <a:latin typeface="Calibri" panose="020F0502020204030204" pitchFamily="34" charset="0"/>
                <a:ea typeface="Calibri" panose="020F0502020204030204" pitchFamily="34" charset="0"/>
                <a:cs typeface="Calibri" panose="020F0502020204030204" pitchFamily="34" charset="0"/>
              </a:rPr>
              <a:t>Field # 18, Number of program hours successfully completed for the adult affidavit program area. This is also cumulative hours successfully completed over the span of the student’s adult education with the reported program CIP.  Within the adult environment, some of the programs are graded, others are not.  The guidance for the graded programs is to report the successful completion hours based on a passing grade.  For AAP students, you would report “0.00” for students who received a failing grade for all CTE program technical component instructional hours received within the reported program CIP.  Again, you still report the students themselves, but if they have failed all or some of the technical instructional hours, you exclude those hours of instruction tied to the student’s failing grade from the total hours reported for this field.</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For those adult programs that are not graded, including the Young Farmers Programs, you base the statistics solely on the student’s hours completed in active program participation and attendance because there are no grades to calculate.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26</a:t>
            </a:fld>
            <a:endParaRPr lang="en-US" dirty="0"/>
          </a:p>
        </p:txBody>
      </p:sp>
    </p:spTree>
    <p:extLst>
      <p:ext uri="{BB962C8B-B14F-4D97-AF65-F5344CB8AC3E}">
        <p14:creationId xmlns:p14="http://schemas.microsoft.com/office/powerpoint/2010/main" val="1051084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rPr>
              <a:t>Field # 19, percentage of program completed. Take whatever the total hours successfully completed are in the CTE CIP and divide it by the total number of hours for the entire adult program.  And again, with ungraded you are basing the percentage on student participation hours.  For the Young Farmers Program, report 1.0 for all AAP students</a:t>
            </a:r>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27</a:t>
            </a:fld>
            <a:endParaRPr lang="en-US" dirty="0"/>
          </a:p>
        </p:txBody>
      </p:sp>
    </p:spTree>
    <p:extLst>
      <p:ext uri="{BB962C8B-B14F-4D97-AF65-F5344CB8AC3E}">
        <p14:creationId xmlns:p14="http://schemas.microsoft.com/office/powerpoint/2010/main" val="786754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rPr>
              <a:t>Field 20, cumulative postsecondary credits earned. This field is for secondary students only. For APP students, please enter 0.00</a:t>
            </a:r>
          </a:p>
          <a:p>
            <a:endParaRPr lang="en-US" altLang="en-US" sz="1200" dirty="0">
              <a:latin typeface="Calibri" panose="020F0502020204030204" pitchFamily="34" charset="0"/>
            </a:endParaRPr>
          </a:p>
          <a:p>
            <a:pPr defTabSz="904159"/>
            <a:r>
              <a:rPr lang="en-US" sz="1200" dirty="0">
                <a:latin typeface="Calibri" panose="020F0502020204030204" pitchFamily="34" charset="0"/>
                <a:ea typeface="Calibri" panose="020F0502020204030204" pitchFamily="34" charset="0"/>
                <a:cs typeface="Calibri" panose="020F0502020204030204" pitchFamily="34" charset="0"/>
              </a:rPr>
              <a:t>The next field, Field # 26, Pell Grant Indicator, only applies to ADULT CTE students. You should populate this field with a “Y” or “N” for ADULT CTE students.  This demonstrates if the adult student did or did not receive a Pell need-based grant during the academic year.  Again, we’ll crosscheck Field #26 and Field #88 Economically Disadvantaged in the student template to ensure that when we see a “yes” response to a Pell Grant, we’ll see yes to Field #88.</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altLang="en-US" sz="1200" dirty="0">
              <a:latin typeface="Calibri" panose="020F0502020204030204" pitchFamily="34" charset="0"/>
            </a:endParaRPr>
          </a:p>
          <a:p>
            <a:r>
              <a:rPr lang="en-US" sz="1200" dirty="0">
                <a:latin typeface="Calibri" panose="020F0502020204030204" pitchFamily="34" charset="0"/>
                <a:ea typeface="Calibri" panose="020F0502020204030204" pitchFamily="34" charset="0"/>
              </a:rPr>
              <a:t>Task List Completion Indicator, Field 28.  In not required for AAP students, please report </a:t>
            </a:r>
            <a:r>
              <a:rPr lang="en-US" sz="1200" dirty="0">
                <a:latin typeface="Calibri" panose="020F0502020204030204" pitchFamily="34" charset="0"/>
                <a:ea typeface="Calibri" panose="020F0502020204030204" pitchFamily="34" charset="0"/>
                <a:cs typeface="Calibri" panose="020F0502020204030204" pitchFamily="34" charset="0"/>
              </a:rPr>
              <a:t>N/A for all AAP students.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28</a:t>
            </a:fld>
            <a:endParaRPr lang="en-US" dirty="0"/>
          </a:p>
        </p:txBody>
      </p:sp>
    </p:spTree>
    <p:extLst>
      <p:ext uri="{BB962C8B-B14F-4D97-AF65-F5344CB8AC3E}">
        <p14:creationId xmlns:p14="http://schemas.microsoft.com/office/powerpoint/2010/main" val="2127945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Fields # 30 and #31 Perkins Concentrator and Participant are not collected for Adult students.  Please report both fields as N.</a:t>
            </a:r>
          </a:p>
          <a:p>
            <a:endParaRPr lang="en-US" altLang="en-US" dirty="0"/>
          </a:p>
          <a:p>
            <a:endParaRPr lang="en-US" altLang="en-US" dirty="0"/>
          </a:p>
          <a:p>
            <a:r>
              <a:rPr lang="en-US" altLang="en-US" dirty="0"/>
              <a:t>Degree Awarded, Field #35 - </a:t>
            </a:r>
            <a:r>
              <a:rPr lang="en-US" dirty="0">
                <a:solidFill>
                  <a:srgbClr val="000000"/>
                </a:solidFill>
                <a:latin typeface="Arial" panose="020B0604020202020204" pitchFamily="34" charset="0"/>
              </a:rPr>
              <a:t>Report CTE student if they have been awarded an Associate degree or Baccalaureate degree during the reporting year. 	 This is required for CTE students that fall into one of the situations described in the valid value list.  For Associates Degree, you would report ASSOC.  For Baccalaureate degree, you would report BACCA.  Otherwise, this field can be left blank if the student does not fall into one of these situations.</a:t>
            </a:r>
            <a:endParaRPr lang="en-US" altLang="en-US" dirty="0"/>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29</a:t>
            </a:fld>
            <a:endParaRPr lang="en-US" dirty="0"/>
          </a:p>
        </p:txBody>
      </p:sp>
    </p:spTree>
    <p:extLst>
      <p:ext uri="{BB962C8B-B14F-4D97-AF65-F5344CB8AC3E}">
        <p14:creationId xmlns:p14="http://schemas.microsoft.com/office/powerpoint/2010/main" val="237143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submission timeline.  The submission timeline is similar to previous years.  The collection window will open June 2</a:t>
            </a:r>
            <a:r>
              <a:rPr lang="en-US" baseline="30000" dirty="0"/>
              <a:t>nd</a:t>
            </a:r>
            <a:r>
              <a:rPr lang="en-US" dirty="0"/>
              <a:t> through July 18</a:t>
            </a:r>
            <a:r>
              <a:rPr lang="en-US" baseline="30000" dirty="0"/>
              <a:t>th</a:t>
            </a:r>
            <a:r>
              <a:rPr lang="en-US" dirty="0"/>
              <a:t>.  Remember the PIMS Maintenance Window will occur during this submission from July 1 to July 14.  The sandbox will be open two weeks prior to the collection window.</a:t>
            </a:r>
          </a:p>
          <a:p>
            <a:endParaRPr lang="en-US" dirty="0"/>
          </a:p>
          <a:p>
            <a:r>
              <a:rPr lang="en-US" dirty="0"/>
              <a:t>PDE will review the CTE data between July 21</a:t>
            </a:r>
            <a:r>
              <a:rPr lang="en-US" baseline="30000" dirty="0"/>
              <a:t>st</a:t>
            </a:r>
            <a:r>
              <a:rPr lang="en-US" dirty="0"/>
              <a:t> and July 25</a:t>
            </a:r>
            <a:r>
              <a:rPr lang="en-US" baseline="30000" dirty="0"/>
              <a:t>th</a:t>
            </a:r>
            <a:r>
              <a:rPr lang="en-US" dirty="0"/>
              <a:t>.  LEAs are strongly encouraged to unload data prior to July 21</a:t>
            </a:r>
            <a:r>
              <a:rPr lang="en-US" baseline="30000" dirty="0"/>
              <a:t>st</a:t>
            </a:r>
            <a:r>
              <a:rPr lang="en-US" dirty="0"/>
              <a:t> to be included in the review window. We will contact LEAs with data issues.  The correction window will be from July 28</a:t>
            </a:r>
            <a:r>
              <a:rPr lang="en-US" baseline="30000" dirty="0"/>
              <a:t>th</a:t>
            </a:r>
            <a:r>
              <a:rPr lang="en-US" dirty="0"/>
              <a:t> to Aug 8</a:t>
            </a:r>
            <a:r>
              <a:rPr lang="en-US" baseline="30000" dirty="0"/>
              <a:t>th</a:t>
            </a:r>
            <a:r>
              <a:rPr lang="en-US" dirty="0"/>
              <a:t>.</a:t>
            </a:r>
          </a:p>
          <a:p>
            <a:endParaRPr lang="en-US" dirty="0"/>
          </a:p>
          <a:p>
            <a:r>
              <a:rPr lang="en-US" dirty="0"/>
              <a:t>ACS are due August 29</a:t>
            </a:r>
            <a:r>
              <a:rPr lang="en-US" baseline="30000" dirty="0"/>
              <a:t>th</a:t>
            </a:r>
            <a:r>
              <a:rPr lang="en-US" dirty="0"/>
              <a:t>.</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a:t>
            </a:fld>
            <a:endParaRPr lang="en-US" dirty="0"/>
          </a:p>
        </p:txBody>
      </p:sp>
    </p:spTree>
    <p:extLst>
      <p:ext uri="{BB962C8B-B14F-4D97-AF65-F5344CB8AC3E}">
        <p14:creationId xmlns:p14="http://schemas.microsoft.com/office/powerpoint/2010/main" val="1123701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For Field #34, the valid values are APP and PRE.</a:t>
            </a:r>
          </a:p>
          <a:p>
            <a:pPr>
              <a:lnSpc>
                <a:spcPct val="115000"/>
              </a:lnSpc>
              <a:spcBef>
                <a:spcPts val="0"/>
              </a:spcBef>
              <a:spcAft>
                <a:spcPts val="0"/>
              </a:spcAft>
            </a:pPr>
            <a:endParaRPr lang="en-US" sz="12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APP indicates the adult student completed and received a certificate of completion for an apprenticeship program in the reporting year.</a:t>
            </a:r>
          </a:p>
          <a:p>
            <a:pPr>
              <a:lnSpc>
                <a:spcPct val="115000"/>
              </a:lnSpc>
              <a:spcBef>
                <a:spcPts val="0"/>
              </a:spcBef>
              <a:spcAft>
                <a:spcPts val="0"/>
              </a:spcAft>
            </a:pPr>
            <a:endParaRPr lang="en-US" sz="12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PRE indicates the adult student participated in a pre-apprenticeship program.  PRE is more for secondary students but there are situations where adult students would fit the PRE category.</a:t>
            </a:r>
          </a:p>
          <a:p>
            <a:pPr>
              <a:lnSpc>
                <a:spcPct val="115000"/>
              </a:lnSpc>
              <a:spcBef>
                <a:spcPts val="0"/>
              </a:spcBef>
              <a:spcAft>
                <a:spcPts val="0"/>
              </a:spcAft>
            </a:pPr>
            <a:endParaRPr lang="en-US" sz="12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If the student does not meet either category requirement, then leave the field blank.</a:t>
            </a:r>
          </a:p>
          <a:p>
            <a:pPr>
              <a:lnSpc>
                <a:spcPct val="115000"/>
              </a:lnSpc>
              <a:spcBef>
                <a:spcPts val="0"/>
              </a:spcBef>
              <a:spcAft>
                <a:spcPts val="0"/>
              </a:spcAft>
            </a:pPr>
            <a:endParaRPr lang="en-US" sz="12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0"/>
              </a:spcAft>
            </a:pPr>
            <a:r>
              <a:rPr lang="en-US" altLang="en-US" sz="1200" dirty="0">
                <a:latin typeface="Calibri" panose="020F0502020204030204" pitchFamily="34" charset="0"/>
                <a:ea typeface="Verdana" pitchFamily="34" charset="0"/>
                <a:cs typeface="Calibri" panose="020F0502020204030204" pitchFamily="34" charset="0"/>
              </a:rPr>
              <a:t>Please note – The </a:t>
            </a:r>
            <a:r>
              <a:rPr lang="en-US" altLang="en-US" sz="1200" dirty="0">
                <a:ea typeface="Verdana" pitchFamily="34" charset="0"/>
                <a:cs typeface="Verdana" pitchFamily="34" charset="0"/>
              </a:rPr>
              <a:t>Pennsylvania Department of Labor and Industry Apprenticeship Training Office requires standards through a written agreement with a registered apprenticeship sponsor.  Some programs may have a RAPIDS ID number.</a:t>
            </a:r>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30</a:t>
            </a:fld>
            <a:endParaRPr lang="en-US" dirty="0"/>
          </a:p>
        </p:txBody>
      </p:sp>
    </p:spTree>
    <p:extLst>
      <p:ext uri="{BB962C8B-B14F-4D97-AF65-F5344CB8AC3E}">
        <p14:creationId xmlns:p14="http://schemas.microsoft.com/office/powerpoint/2010/main" val="1600862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36 is specific to Adult students participating in CTE programs as Accredited CTC/IUs. Using the Credit/Clock Hours conversion, calculate the credit equivalency for each adult student eligible for federal financial aid.</a:t>
            </a:r>
          </a:p>
          <a:p>
            <a:endParaRPr lang="en-US" dirty="0"/>
          </a:p>
          <a:p>
            <a:r>
              <a:rPr lang="en-US" dirty="0"/>
              <a:t>Note Accredited CTC/IUs will have their CTE programs accredited through organizations like </a:t>
            </a:r>
            <a:r>
              <a:rPr lang="en-US" sz="1200" dirty="0"/>
              <a:t>Commission on Education, Middle States Commission on Higher Education, and National League of Nursing.</a:t>
            </a:r>
          </a:p>
          <a:p>
            <a:endParaRPr lang="en-US" sz="1200" dirty="0"/>
          </a:p>
          <a:p>
            <a:r>
              <a:rPr lang="en-US" sz="1200" dirty="0"/>
              <a:t>Please verify with your Admin/Business Office which programs and which students should be reported in this field.  For additional assistance, please reach out the RA CTE account I will share at the end of this presentation.</a:t>
            </a:r>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31</a:t>
            </a:fld>
            <a:endParaRPr lang="en-US" dirty="0"/>
          </a:p>
        </p:txBody>
      </p:sp>
    </p:spTree>
    <p:extLst>
      <p:ext uri="{BB962C8B-B14F-4D97-AF65-F5344CB8AC3E}">
        <p14:creationId xmlns:p14="http://schemas.microsoft.com/office/powerpoint/2010/main" val="3488984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283E6-7536-9198-627B-3A5F2499F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893AE-C3E5-72D0-77A2-1FC3D56606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1BDB5-F52A-D131-6C92-79B61D6E646A}"/>
              </a:ext>
            </a:extLst>
          </p:cNvPr>
          <p:cNvSpPr>
            <a:spLocks noGrp="1"/>
          </p:cNvSpPr>
          <p:nvPr>
            <p:ph type="body" idx="1"/>
          </p:nvPr>
        </p:nvSpPr>
        <p:spPr/>
        <p:txBody>
          <a:bodyPr/>
          <a:lstStyle/>
          <a:p>
            <a:r>
              <a:rPr lang="en-US" dirty="0"/>
              <a:t>For Field 36 – Adult Cumulative Credit Equivalency – this graphic shows the Credit/Clock Hour Conversion.</a:t>
            </a:r>
          </a:p>
          <a:p>
            <a:pPr algn="l"/>
            <a:endParaRPr lang="en-US" sz="1800" b="0" i="0" u="none" strike="noStrike" baseline="0" dirty="0">
              <a:solidFill>
                <a:srgbClr val="000000"/>
              </a:solidFill>
              <a:latin typeface="Cambria" panose="02040503050406030204" pitchFamily="18" charset="0"/>
            </a:endParaRPr>
          </a:p>
          <a:p>
            <a:r>
              <a:rPr lang="en-US" sz="1800" b="0" i="0" u="none" strike="noStrike" baseline="0" dirty="0">
                <a:solidFill>
                  <a:srgbClr val="000000"/>
                </a:solidFill>
                <a:latin typeface="Cambria" panose="02040503050406030204" pitchFamily="18" charset="0"/>
              </a:rPr>
              <a:t> Credit/Clock Hour Conversion </a:t>
            </a:r>
          </a:p>
          <a:p>
            <a:r>
              <a:rPr lang="en-US" sz="1800" b="0" i="0" u="none" strike="noStrike" baseline="0" dirty="0">
                <a:solidFill>
                  <a:srgbClr val="000000"/>
                </a:solidFill>
                <a:latin typeface="Arial" panose="020B0604020202020204" pitchFamily="34" charset="0"/>
              </a:rPr>
              <a:t>The following is a conversion chart for Credit to Clock hours: </a:t>
            </a:r>
          </a:p>
          <a:p>
            <a:r>
              <a:rPr lang="en-US" sz="1800" b="0" i="0" u="none" strike="noStrike" baseline="0" dirty="0">
                <a:solidFill>
                  <a:srgbClr val="000000"/>
                </a:solidFill>
                <a:latin typeface="Arial" panose="020B0604020202020204" pitchFamily="34" charset="0"/>
              </a:rPr>
              <a:t>1 credit = 10 theory clock hours </a:t>
            </a:r>
          </a:p>
          <a:p>
            <a:r>
              <a:rPr lang="en-US" sz="1800" b="0" i="0" u="none" strike="noStrike" baseline="0" dirty="0">
                <a:solidFill>
                  <a:srgbClr val="000000"/>
                </a:solidFill>
                <a:latin typeface="Arial" panose="020B0604020202020204" pitchFamily="34" charset="0"/>
              </a:rPr>
              <a:t>1 credit = 20 lab clock hours </a:t>
            </a:r>
          </a:p>
          <a:p>
            <a:r>
              <a:rPr lang="en-US" sz="1800" b="0" i="0" u="none" strike="noStrike" baseline="0" dirty="0">
                <a:solidFill>
                  <a:srgbClr val="000000"/>
                </a:solidFill>
                <a:latin typeface="Arial" panose="020B0604020202020204" pitchFamily="34" charset="0"/>
              </a:rPr>
              <a:t>1 credit = 30 internship/externship clock hours </a:t>
            </a:r>
          </a:p>
          <a:p>
            <a:r>
              <a:rPr lang="en-US" sz="1800" b="0" i="0" u="none" strike="noStrike" baseline="0" dirty="0">
                <a:solidFill>
                  <a:srgbClr val="000000"/>
                </a:solidFill>
                <a:latin typeface="Arial" panose="020B0604020202020204" pitchFamily="34" charset="0"/>
              </a:rPr>
              <a:t>The credit hours awarded for the programs are compliant with the definition of a credit hour under the Higher Education Act of 2010, section 34 CFR 600.2 for the purpose of Federal program and provisions related to accrediting agencies’ assessment of institutions’ determinations of credit hours or other measures of student work under 34 CFR 602.24(f) for purpose of the title IV student financial assistance programs. </a:t>
            </a:r>
            <a:endParaRPr lang="en-US" sz="1800" b="0" i="0" u="none" strike="noStrike" baseline="0" dirty="0">
              <a:solidFill>
                <a:srgbClr val="000000"/>
              </a:solidFill>
              <a:latin typeface="Cambria" panose="02040503050406030204" pitchFamily="18" charset="0"/>
            </a:endParaRPr>
          </a:p>
          <a:p>
            <a:r>
              <a:rPr lang="en-US" sz="1800" b="0" i="0" u="none" strike="noStrike" baseline="0" dirty="0">
                <a:solidFill>
                  <a:srgbClr val="000000"/>
                </a:solidFill>
                <a:latin typeface="Arial" panose="020B0604020202020204" pitchFamily="34" charset="0"/>
              </a:rPr>
              <a:t>The institution provides clock hours that are the basis for the awarded credit hours. </a:t>
            </a:r>
          </a:p>
          <a:p>
            <a:r>
              <a:rPr lang="en-US" sz="1800" b="0" i="0" u="none" strike="noStrike" baseline="0" dirty="0">
                <a:solidFill>
                  <a:srgbClr val="000000"/>
                </a:solidFill>
                <a:latin typeface="Arial" panose="020B0604020202020204" pitchFamily="34" charset="0"/>
              </a:rPr>
              <a:t>The formula is as follows: </a:t>
            </a:r>
          </a:p>
          <a:p>
            <a:r>
              <a:rPr lang="en-US" sz="1800" b="0" i="0" u="none" strike="noStrike" baseline="0" dirty="0">
                <a:solidFill>
                  <a:srgbClr val="000000"/>
                </a:solidFill>
                <a:latin typeface="Arial" panose="020B0604020202020204" pitchFamily="34" charset="0"/>
              </a:rPr>
              <a:t>1.A semester credit must include at least 37.5 clock hours of instruction;2.A trimester credit must include at least 37.5 clock hours of instruction; and3.A quarter credit must include at least 25 clock hours of instruction.</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Student work outside of class (clinical, internships, etc.) combined with the clock hours of instruction must meet or exceed the hours noted above (37.5, 37.5, 25) and: </a:t>
            </a:r>
            <a:endParaRPr lang="en-US" sz="1800" b="0" i="0" u="none" strike="noStrike" baseline="0" dirty="0">
              <a:solidFill>
                <a:srgbClr val="000000"/>
              </a:solidFill>
              <a:latin typeface="Cambria" panose="02040503050406030204" pitchFamily="18" charset="0"/>
            </a:endParaRPr>
          </a:p>
          <a:p>
            <a:r>
              <a:rPr lang="en-US" sz="1800" b="0" i="0" u="none" strike="noStrike" baseline="0">
                <a:solidFill>
                  <a:srgbClr val="000000"/>
                </a:solidFill>
                <a:latin typeface="Arial" panose="020B0604020202020204" pitchFamily="34" charset="0"/>
              </a:rPr>
              <a:t>1.A semester credit must include at least 30 clock hours of instruction;2.A trimester credit must include at least 30 clock hours of instruction; and3.A quarter credit must include at least 20 clock hours of instruction.</a:t>
            </a:r>
          </a:p>
          <a:p>
            <a:endParaRPr lang="en-US" dirty="0"/>
          </a:p>
        </p:txBody>
      </p:sp>
      <p:sp>
        <p:nvSpPr>
          <p:cNvPr id="4" name="Slide Number Placeholder 3">
            <a:extLst>
              <a:ext uri="{FF2B5EF4-FFF2-40B4-BE49-F238E27FC236}">
                <a16:creationId xmlns:a16="http://schemas.microsoft.com/office/drawing/2014/main" id="{E7AFBAD0-6C91-89D4-CFBF-E446DBC3BDB0}"/>
              </a:ext>
            </a:extLst>
          </p:cNvPr>
          <p:cNvSpPr>
            <a:spLocks noGrp="1"/>
          </p:cNvSpPr>
          <p:nvPr>
            <p:ph type="sldNum" sz="quarter" idx="5"/>
          </p:nvPr>
        </p:nvSpPr>
        <p:spPr/>
        <p:txBody>
          <a:bodyPr/>
          <a:lstStyle/>
          <a:p>
            <a:fld id="{5B012C48-CBE3-4456-858D-2A38C9D9ED43}" type="slidenum">
              <a:rPr lang="en-US" smtClean="0"/>
              <a:t>32</a:t>
            </a:fld>
            <a:endParaRPr lang="en-US" dirty="0"/>
          </a:p>
        </p:txBody>
      </p:sp>
    </p:spTree>
    <p:extLst>
      <p:ext uri="{BB962C8B-B14F-4D97-AF65-F5344CB8AC3E}">
        <p14:creationId xmlns:p14="http://schemas.microsoft.com/office/powerpoint/2010/main" val="3429777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second template in the CTE is the CTE Industry Credential Template.  </a:t>
            </a:r>
            <a:r>
              <a:rPr lang="en-US" sz="1200" b="1" i="0" u="none" strike="noStrike" baseline="0" dirty="0">
                <a:solidFill>
                  <a:srgbClr val="000000"/>
                </a:solidFill>
                <a:latin typeface="Arial" panose="020B0604020202020204" pitchFamily="34" charset="0"/>
              </a:rPr>
              <a:t>LEAs do not need to submit this template if none of their CTE students reported within the CTE Student Fact Template earned certifications. </a:t>
            </a:r>
            <a:endParaRPr lang="en-US" b="1" dirty="0"/>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33</a:t>
            </a:fld>
            <a:endParaRPr lang="en-US" dirty="0"/>
          </a:p>
        </p:txBody>
      </p:sp>
    </p:spTree>
    <p:extLst>
      <p:ext uri="{BB962C8B-B14F-4D97-AF65-F5344CB8AC3E}">
        <p14:creationId xmlns:p14="http://schemas.microsoft.com/office/powerpoint/2010/main" val="3263289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credentials does my LEA report?</a:t>
            </a:r>
          </a:p>
          <a:p>
            <a:endParaRPr lang="en-US" dirty="0"/>
          </a:p>
          <a:p>
            <a:r>
              <a:rPr lang="en-US" dirty="0"/>
              <a:t>Your LEA can report any of the approved industry credentials listed in PIMS Manul Volume 2, Appendix Q.</a:t>
            </a:r>
          </a:p>
          <a:p>
            <a:endParaRPr lang="en-US" dirty="0"/>
          </a:p>
          <a:p>
            <a:r>
              <a:rPr lang="en-US" dirty="0"/>
              <a:t>Please note while there is not an approval process for credentials like there is at the secondary level, the Industry Credential must fit the CIP.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receive a batch error- </a:t>
            </a:r>
            <a:r>
              <a:rPr lang="en-US" sz="1200" dirty="0"/>
              <a:t>CTE Student Industry Credential Template - CIP Code, Delivery Method Code (80) and Industry Credential Code</a:t>
            </a:r>
          </a:p>
          <a:p>
            <a:r>
              <a:rPr lang="en-US" dirty="0"/>
              <a:t>Please email the RA CATS account so we can discuss the credential further and get approval from BCTE.</a:t>
            </a:r>
          </a:p>
          <a:p>
            <a:endParaRPr lang="en-US" dirty="0"/>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34</a:t>
            </a:fld>
            <a:endParaRPr lang="en-US" dirty="0"/>
          </a:p>
        </p:txBody>
      </p:sp>
    </p:spTree>
    <p:extLst>
      <p:ext uri="{BB962C8B-B14F-4D97-AF65-F5344CB8AC3E}">
        <p14:creationId xmlns:p14="http://schemas.microsoft.com/office/powerpoint/2010/main" val="1949946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989"/>
              </a:spcAft>
            </a:pPr>
            <a:r>
              <a:rPr lang="en-US" sz="1200" dirty="0">
                <a:latin typeface="Calibri" panose="020F0502020204030204" pitchFamily="34" charset="0"/>
                <a:ea typeface="Calibri" panose="020F0502020204030204" pitchFamily="34" charset="0"/>
                <a:cs typeface="Calibri" panose="020F0502020204030204" pitchFamily="34" charset="0"/>
              </a:rPr>
              <a:t>The first 4 data elements are identical to the ones in the CTE Student Fact template and would be populated in the same way.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989"/>
              </a:spcAft>
            </a:pPr>
            <a:r>
              <a:rPr lang="en-US" sz="1200" dirty="0">
                <a:latin typeface="Calibri" panose="020F0502020204030204" pitchFamily="34" charset="0"/>
                <a:ea typeface="Calibri" panose="020F0502020204030204" pitchFamily="34" charset="0"/>
                <a:cs typeface="Calibri" panose="020F0502020204030204" pitchFamily="34" charset="0"/>
              </a:rPr>
              <a:t>They are Submitting AUN, School year Date, PASecureID and Student School Number.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For the 5th field, CIP Code, use the same 6-digit number here as you did in Field 6 of the Student Fact template.  Please remember to include any leading zeros in the 6-digit number.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35</a:t>
            </a:fld>
            <a:endParaRPr lang="en-US" dirty="0"/>
          </a:p>
        </p:txBody>
      </p:sp>
    </p:spTree>
    <p:extLst>
      <p:ext uri="{BB962C8B-B14F-4D97-AF65-F5344CB8AC3E}">
        <p14:creationId xmlns:p14="http://schemas.microsoft.com/office/powerpoint/2010/main" val="3342554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989"/>
              </a:spcAft>
            </a:pPr>
            <a:r>
              <a:rPr lang="en-US" sz="1200" dirty="0">
                <a:latin typeface="Calibri" panose="020F0502020204030204" pitchFamily="34" charset="0"/>
                <a:ea typeface="Calibri" panose="020F0502020204030204" pitchFamily="34" charset="0"/>
                <a:cs typeface="Calibri" panose="020F0502020204030204" pitchFamily="34" charset="0"/>
              </a:rPr>
              <a:t>Field 6 of the Student Credential template (Delivery Method Code) is identical to field 7 in the CTE Student Fact template and should carry the same delivery method code that was used for the student in the CTE Student Fact template.  </a:t>
            </a:r>
          </a:p>
          <a:p>
            <a:pPr>
              <a:lnSpc>
                <a:spcPct val="115000"/>
              </a:lnSpc>
              <a:spcBef>
                <a:spcPts val="0"/>
              </a:spcBef>
              <a:spcAft>
                <a:spcPts val="989"/>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Adult Affidavit Program - Code 80 is the code that all Adult Affidavit Programs should use.  </a:t>
            </a:r>
          </a:p>
          <a:p>
            <a:pPr marL="339060" indent="-339060">
              <a:lnSpc>
                <a:spcPct val="115000"/>
              </a:lnSpc>
              <a:spcBef>
                <a:spcPts val="0"/>
              </a:spcBef>
              <a:spcAft>
                <a:spcPts val="989"/>
              </a:spcAft>
              <a:buFont typeface="Calibri" panose="020F050202020403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989"/>
              </a:spcAft>
            </a:pPr>
            <a:r>
              <a:rPr lang="en-US" sz="1200" dirty="0">
                <a:latin typeface="Calibri" panose="020F0502020204030204" pitchFamily="34" charset="0"/>
                <a:ea typeface="Calibri" panose="020F0502020204030204" pitchFamily="34" charset="0"/>
                <a:cs typeface="Calibri" panose="020F0502020204030204" pitchFamily="34" charset="0"/>
              </a:rPr>
              <a:t>Field 7, the Industry Credential Code would be found in Appendix Q which is one of the handouts for this webinar.  This code indicates the provider name and also the industry credential name of the credential or industry certification earned by the student during the reporting year.  </a:t>
            </a:r>
          </a:p>
          <a:p>
            <a:pPr>
              <a:lnSpc>
                <a:spcPct val="115000"/>
              </a:lnSpc>
              <a:spcBef>
                <a:spcPts val="0"/>
              </a:spcBef>
              <a:spcAft>
                <a:spcPts val="989"/>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989"/>
              </a:spcAft>
            </a:pPr>
            <a:r>
              <a:rPr lang="en-US" sz="1200" dirty="0">
                <a:latin typeface="Calibri" panose="020F0502020204030204" pitchFamily="34" charset="0"/>
                <a:ea typeface="Calibri" panose="020F0502020204030204" pitchFamily="34" charset="0"/>
                <a:cs typeface="Calibri" panose="020F0502020204030204" pitchFamily="34" charset="0"/>
              </a:rPr>
              <a:t>Field 8, Industry Credential Earned Date will be the default date of 2025-06-30, the last date of a standard school year.  </a:t>
            </a:r>
          </a:p>
          <a:p>
            <a:pPr>
              <a:lnSpc>
                <a:spcPct val="115000"/>
              </a:lnSpc>
              <a:spcBef>
                <a:spcPts val="0"/>
              </a:spcBef>
              <a:spcAft>
                <a:spcPts val="989"/>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Field 9, Credential Earned Period Level would be populated with the word “Year”.</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36</a:t>
            </a:fld>
            <a:endParaRPr lang="en-US" dirty="0"/>
          </a:p>
        </p:txBody>
      </p:sp>
    </p:spTree>
    <p:extLst>
      <p:ext uri="{BB962C8B-B14F-4D97-AF65-F5344CB8AC3E}">
        <p14:creationId xmlns:p14="http://schemas.microsoft.com/office/powerpoint/2010/main" val="661636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For those unfamiliar with PIMS Reports V2, this application is used to verify the data that was submitted through PIMS to ensure it is accurate and complete.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2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altLang="en-US" dirty="0"/>
              <a:t>Verification reports can be found in the CTE Folder in PIMS Reports V2.</a:t>
            </a:r>
          </a:p>
          <a:p>
            <a:endParaRPr lang="en-US" altLang="en-US" dirty="0"/>
          </a:p>
          <a:p>
            <a:r>
              <a:rPr lang="en-US" altLang="en-US" dirty="0"/>
              <a:t>Production reports can be found the CTE Folder, Adult Folder, Student Level – QC and Verification Folder in PIMS Reports V2.</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37</a:t>
            </a:fld>
            <a:endParaRPr lang="en-US" dirty="0"/>
          </a:p>
        </p:txBody>
      </p:sp>
    </p:spTree>
    <p:extLst>
      <p:ext uri="{BB962C8B-B14F-4D97-AF65-F5344CB8AC3E}">
        <p14:creationId xmlns:p14="http://schemas.microsoft.com/office/powerpoint/2010/main" val="3920046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200" dirty="0">
                <a:effectLst/>
                <a:latin typeface="Arial" panose="020B0604020202020204" pitchFamily="34" charset="0"/>
                <a:ea typeface="Times New Roman" panose="02020603050405020304" pitchFamily="18" charset="0"/>
                <a:cs typeface="Times New Roman" panose="02020603050405020304" pitchFamily="18" charset="0"/>
              </a:rPr>
              <a:t>Verifying PIMS CTE Data – As a reminder, collecting and reporting CTE data is not a one-man show, and neither is verifying your CTE Data.  Remember Build a Team.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200" dirty="0">
                <a:effectLst/>
                <a:latin typeface="Arial" panose="020B0604020202020204" pitchFamily="34" charset="0"/>
                <a:ea typeface="Times New Roman" panose="02020603050405020304" pitchFamily="18" charset="0"/>
                <a:cs typeface="Times New Roman" panose="02020603050405020304" pitchFamily="18" charset="0"/>
              </a:rPr>
              <a:t>LEA CTE data team must review CTE data quality reports to identify errors.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200" dirty="0">
                <a:effectLst/>
                <a:latin typeface="Arial" panose="020B0604020202020204" pitchFamily="34" charset="0"/>
                <a:ea typeface="Times New Roman" panose="02020603050405020304" pitchFamily="18" charset="0"/>
                <a:cs typeface="Times New Roman" panose="02020603050405020304" pitchFamily="18" charset="0"/>
              </a:rPr>
              <a:t>Work with Data Owners to make corrections, when needed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200" dirty="0">
                <a:effectLst/>
                <a:latin typeface="Arial" panose="020B0604020202020204" pitchFamily="34" charset="0"/>
                <a:ea typeface="Times New Roman" panose="02020603050405020304" pitchFamily="18" charset="0"/>
                <a:cs typeface="Times New Roman" panose="02020603050405020304" pitchFamily="18" charset="0"/>
              </a:rPr>
              <a:t>They must generate and deliver the PIMS CTE Accuracy Certification Statement (ACS) and aggregate CTE report to the chief school administrator for approval and signature.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38</a:t>
            </a:fld>
            <a:endParaRPr lang="en-US" dirty="0"/>
          </a:p>
        </p:txBody>
      </p:sp>
    </p:spTree>
    <p:extLst>
      <p:ext uri="{BB962C8B-B14F-4D97-AF65-F5344CB8AC3E}">
        <p14:creationId xmlns:p14="http://schemas.microsoft.com/office/powerpoint/2010/main" val="1208739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200" dirty="0">
                <a:effectLst/>
                <a:latin typeface="Arial" panose="020B0604020202020204" pitchFamily="34" charset="0"/>
                <a:ea typeface="Times New Roman" panose="02020603050405020304" pitchFamily="18" charset="0"/>
                <a:cs typeface="Times New Roman" panose="02020603050405020304" pitchFamily="18" charset="0"/>
              </a:rPr>
              <a:t>The signed ACS form and its associated summary statistics must be submitted to PDE by August 29, 2025.  PDE cannot begin processing Perkins indicators until all ACSs have been received.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200" dirty="0">
                <a:effectLst/>
                <a:latin typeface="Arial" panose="020B0604020202020204" pitchFamily="34" charset="0"/>
                <a:ea typeface="Times New Roman" panose="02020603050405020304" pitchFamily="18" charset="0"/>
                <a:cs typeface="Times New Roman" panose="02020603050405020304" pitchFamily="18" charset="0"/>
              </a:rPr>
              <a:t>Should your LEA have both a secondary and adult affidavit program, separate ACSs need to be submitted to PDE.  ACS statements are subject to state and federal audits.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39</a:t>
            </a:fld>
            <a:endParaRPr lang="en-US" dirty="0"/>
          </a:p>
        </p:txBody>
      </p:sp>
    </p:spTree>
    <p:extLst>
      <p:ext uri="{BB962C8B-B14F-4D97-AF65-F5344CB8AC3E}">
        <p14:creationId xmlns:p14="http://schemas.microsoft.com/office/powerpoint/2010/main" val="130205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your CTE Reporting Team.  You are not a one-man/woman show.  </a:t>
            </a:r>
          </a:p>
          <a:p>
            <a:endParaRPr lang="en-US" dirty="0"/>
          </a:p>
          <a:p>
            <a:r>
              <a:rPr lang="en-US" dirty="0"/>
              <a:t>There are others in your LEA that should be assisting you with CTE Reporting.  You are the person uploading the data, but you need to involve others. </a:t>
            </a:r>
          </a:p>
          <a:p>
            <a:endParaRPr lang="en-US" dirty="0"/>
          </a:p>
          <a:p>
            <a:r>
              <a:rPr lang="en-US" dirty="0"/>
              <a:t>Look through the data that needs collected.  Identify who in the LEA can assist.  That includes Counselors, CTE Teachers, Program/Curriculum Directors, Admin, and your Business Office.  </a:t>
            </a:r>
          </a:p>
          <a:p>
            <a:r>
              <a:rPr lang="en-US" dirty="0"/>
              <a:t>Another Tip – Please start early.</a:t>
            </a:r>
          </a:p>
        </p:txBody>
      </p:sp>
      <p:sp>
        <p:nvSpPr>
          <p:cNvPr id="4" name="Slide Number Placeholder 3"/>
          <p:cNvSpPr>
            <a:spLocks noGrp="1"/>
          </p:cNvSpPr>
          <p:nvPr>
            <p:ph type="sldNum" sz="quarter" idx="5"/>
          </p:nvPr>
        </p:nvSpPr>
        <p:spPr/>
        <p:txBody>
          <a:bodyPr/>
          <a:lstStyle/>
          <a:p>
            <a:fld id="{5B012C48-CBE3-4456-858D-2A38C9D9ED43}" type="slidenum">
              <a:rPr lang="en-US" smtClean="0"/>
              <a:t>4</a:t>
            </a:fld>
            <a:endParaRPr lang="en-US" dirty="0"/>
          </a:p>
        </p:txBody>
      </p:sp>
    </p:spTree>
    <p:extLst>
      <p:ext uri="{BB962C8B-B14F-4D97-AF65-F5344CB8AC3E}">
        <p14:creationId xmlns:p14="http://schemas.microsoft.com/office/powerpoint/2010/main" val="3118694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Verification Reports can be run immediately after a successful PIMS Submission and give details about the data that was just uploaded via the PIMS Templates.  </a:t>
            </a:r>
          </a:p>
          <a:p>
            <a:r>
              <a:rPr lang="en-US" altLang="en-US" dirty="0"/>
              <a:t>Verification reports for the C4 CTE Submission for both adult and secondary can be found under the CTE Folder.</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40</a:t>
            </a:fld>
            <a:endParaRPr lang="en-US" dirty="0"/>
          </a:p>
        </p:txBody>
      </p:sp>
    </p:spTree>
    <p:extLst>
      <p:ext uri="{BB962C8B-B14F-4D97-AF65-F5344CB8AC3E}">
        <p14:creationId xmlns:p14="http://schemas.microsoft.com/office/powerpoint/2010/main" val="2753264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800" dirty="0"/>
              <a:t>Production Reports can only be run after a PIMS refresh and provide details about the data currently in the PIMS Warehouse.  These reports assist with identifying errors in the data.</a:t>
            </a:r>
          </a:p>
          <a:p>
            <a:r>
              <a:rPr lang="en-US" altLang="en-US" sz="2800" dirty="0"/>
              <a:t>Adult production reports for the C4 CTE Submission can be found under the CTE Folder, in the Adult Folder, Student Level – QC and Verification Folder.</a:t>
            </a:r>
          </a:p>
          <a:p>
            <a:endParaRPr lang="en-US" altLang="en-US" sz="2800" dirty="0"/>
          </a:p>
          <a:p>
            <a:r>
              <a:rPr lang="en-US" altLang="en-US" sz="2800" dirty="0"/>
              <a:t>Both Verification and Production reports can be run in Excel format to allow for filtering and manipulating the data for detailed review</a:t>
            </a:r>
            <a:endParaRPr lang="en-US" sz="2800" dirty="0"/>
          </a:p>
          <a:p>
            <a:endParaRPr lang="en-US" sz="2800" dirty="0"/>
          </a:p>
          <a:p>
            <a:r>
              <a:rPr lang="en-US" sz="2800" dirty="0"/>
              <a:t>Report found in the QC and Verification Folder can be broken into two categories – Error Checking and Data Analysis.</a:t>
            </a:r>
          </a:p>
          <a:p>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We will look at the Error Checking Reports first.  We have heard from the field that some of these reports aren’t needed due to data validation rules.  We are looking at the reports to see what we can remove.  However, it is possible when we approve a data exception that some bad data may get in.  It happens.  You may request a data exception for a particular issue that we approve that allows other data to get in that is incorrect.  That’s why these reports are so important.  Please take a moment to set these reports to run overnight and check them in the morning.</a:t>
            </a:r>
          </a:p>
          <a:p>
            <a:pPr marL="0">
              <a:lnSpc>
                <a:spcPct val="100000"/>
              </a:lnSpc>
              <a:spcBef>
                <a:spcPts val="0"/>
              </a:spcBef>
              <a:spcAft>
                <a:spcPts val="0"/>
              </a:spcAft>
            </a:pPr>
            <a:endParaRPr lang="en-US" sz="2800" dirty="0"/>
          </a:p>
          <a:p>
            <a:pPr marL="0" lvl="1">
              <a:lnSpc>
                <a:spcPct val="100000"/>
              </a:lnSpc>
              <a:spcBef>
                <a:spcPts val="0"/>
              </a:spcBef>
              <a:spcAft>
                <a:spcPts val="0"/>
              </a:spcAft>
            </a:pPr>
            <a:endParaRPr lang="en-US" sz="2800" dirty="0"/>
          </a:p>
          <a:p>
            <a:pPr marL="0" lvl="1">
              <a:lnSpc>
                <a:spcPct val="100000"/>
              </a:lnSpc>
              <a:spcBef>
                <a:spcPts val="0"/>
              </a:spcBef>
              <a:spcAft>
                <a:spcPts val="0"/>
              </a:spcAft>
            </a:pPr>
            <a:r>
              <a:rPr lang="en-US" sz="2800" dirty="0"/>
              <a:t>Error Checking</a:t>
            </a:r>
          </a:p>
          <a:p>
            <a:pPr marL="0" lvl="2" indent="-285750">
              <a:lnSpc>
                <a:spcPct val="100000"/>
              </a:lnSpc>
              <a:spcBef>
                <a:spcPts val="0"/>
              </a:spcBef>
              <a:spcAft>
                <a:spcPts val="0"/>
              </a:spcAft>
            </a:pPr>
            <a:r>
              <a:rPr lang="en-US" sz="2800" b="0" i="0" u="none" strike="noStrike" kern="1200" dirty="0">
                <a:solidFill>
                  <a:schemeClr val="dk1"/>
                </a:solidFill>
                <a:effectLst/>
              </a:rPr>
              <a:t>QC Rpt01 - AAP CTE Student IDs Not in June 30 Stud Snapshot</a:t>
            </a:r>
          </a:p>
          <a:p>
            <a:pPr marL="0" lvl="2" indent="-285750">
              <a:lnSpc>
                <a:spcPct val="100000"/>
              </a:lnSpc>
              <a:spcBef>
                <a:spcPts val="0"/>
              </a:spcBef>
              <a:spcAft>
                <a:spcPts val="0"/>
              </a:spcAft>
            </a:pPr>
            <a:endParaRPr lang="en-US" sz="2800" b="0" i="0" u="none" strike="noStrike" kern="1200" dirty="0">
              <a:solidFill>
                <a:schemeClr val="dk1"/>
              </a:solidFill>
              <a:effectLst/>
            </a:endParaRPr>
          </a:p>
          <a:p>
            <a:pPr marL="0" lvl="2" indent="-285750">
              <a:lnSpc>
                <a:spcPct val="100000"/>
              </a:lnSpc>
              <a:spcBef>
                <a:spcPts val="0"/>
              </a:spcBef>
              <a:spcAft>
                <a:spcPts val="0"/>
              </a:spcAft>
            </a:pPr>
            <a:r>
              <a:rPr lang="en-US" sz="2800" b="0" i="0" u="none" strike="noStrike" kern="1200" dirty="0">
                <a:solidFill>
                  <a:schemeClr val="dk1"/>
                </a:solidFill>
                <a:effectLst/>
              </a:rPr>
              <a:t>QC Rpt03 - Invalid June 30 Snapshot Data for AAP CTE Students</a:t>
            </a:r>
          </a:p>
          <a:p>
            <a:pPr marL="0" lvl="2" indent="-285750">
              <a:lnSpc>
                <a:spcPct val="100000"/>
              </a:lnSpc>
              <a:spcBef>
                <a:spcPts val="0"/>
              </a:spcBef>
              <a:spcAft>
                <a:spcPts val="0"/>
              </a:spcAft>
            </a:pPr>
            <a:endParaRPr lang="en-US" sz="2800" b="0" i="0" u="none" strike="noStrike" kern="1200" dirty="0">
              <a:solidFill>
                <a:schemeClr val="dk1"/>
              </a:solidFill>
              <a:effectLst/>
            </a:endParaRPr>
          </a:p>
          <a:p>
            <a:pPr marL="0" marR="0">
              <a:lnSpc>
                <a:spcPct val="100000"/>
              </a:lnSpc>
              <a:spcBef>
                <a:spcPts val="0"/>
              </a:spcBef>
              <a:spcAft>
                <a:spcPts val="0"/>
              </a:spcAft>
              <a:buNone/>
            </a:pPr>
            <a:r>
              <a:rPr lang="en-US" sz="2800" b="0" i="0" u="none" strike="noStrike" kern="1200" dirty="0">
                <a:solidFill>
                  <a:schemeClr val="dk1"/>
                </a:solidFill>
                <a:effectLst/>
              </a:rPr>
              <a:t>QC Rpt05 - AAP </a:t>
            </a:r>
            <a:r>
              <a:rPr lang="en-US" sz="2800" b="0" i="1" u="none" strike="noStrike" kern="1200" dirty="0">
                <a:solidFill>
                  <a:schemeClr val="dk1"/>
                </a:solidFill>
                <a:effectLst/>
              </a:rPr>
              <a:t>Invalid</a:t>
            </a:r>
            <a:r>
              <a:rPr lang="en-US" sz="2800" b="0" i="0" u="none" strike="noStrike" kern="1200" dirty="0">
                <a:solidFill>
                  <a:schemeClr val="dk1"/>
                </a:solidFill>
                <a:effectLst/>
              </a:rPr>
              <a:t> Data Element Combinations – This r</a:t>
            </a:r>
            <a:r>
              <a:rPr lang="en-US" sz="1800" dirty="0">
                <a:effectLst/>
                <a:latin typeface="Arial" panose="020B0604020202020204" pitchFamily="34" charset="0"/>
                <a:ea typeface="Calibri" panose="020F0502020204030204" pitchFamily="34" charset="0"/>
              </a:rPr>
              <a:t>eport has multiple tabs and informs LEAs of the following:</a:t>
            </a:r>
          </a:p>
          <a:p>
            <a:pPr marL="742950" marR="0" lvl="1" indent="-285750">
              <a:lnSpc>
                <a:spcPct val="100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AAP CTE students were reported as receiving a Pell Grant but not reported as being economically disadvantaged</a:t>
            </a:r>
          </a:p>
          <a:p>
            <a:pPr marL="742950" marR="0" lvl="1" indent="-285750">
              <a:lnSpc>
                <a:spcPct val="100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Reported CTE status type of 41, completed CTE AAP for the Young Farmers Program</a:t>
            </a:r>
          </a:p>
          <a:p>
            <a:pPr marL="742950" marR="0" lvl="1" indent="-285750">
              <a:lnSpc>
                <a:spcPct val="100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AAP CTE students were reported with a secondary CTE status type</a:t>
            </a:r>
          </a:p>
          <a:p>
            <a:pPr marL="742950" marR="0" lvl="1" indent="-285750">
              <a:lnSpc>
                <a:spcPct val="100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AAP CTE students were reported with zero program hours completed but nonzero percentage completed</a:t>
            </a:r>
          </a:p>
          <a:p>
            <a:pPr marL="742950" marR="0" lvl="1" indent="-285750">
              <a:lnSpc>
                <a:spcPct val="100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AAP CTE students were reported with non-zero program hours completed but zero percentage completed</a:t>
            </a:r>
          </a:p>
          <a:p>
            <a:pPr marL="742950" marR="0" lvl="1" indent="-285750">
              <a:lnSpc>
                <a:spcPct val="100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AAP CTE students were reported with a secondary delivery method code</a:t>
            </a:r>
          </a:p>
          <a:p>
            <a:pPr marL="742950" marR="0" lvl="1" indent="-285750">
              <a:lnSpc>
                <a:spcPct val="100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Status type of 41, Completed CTE AAP, with less than 50 percent of program completed</a:t>
            </a:r>
          </a:p>
          <a:p>
            <a:pPr marL="742950" marR="0" lvl="1" indent="-285750">
              <a:lnSpc>
                <a:spcPct val="100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Completed 100 percent of program without a CTE status type code of 41, Completed CTE AAP</a:t>
            </a:r>
          </a:p>
          <a:p>
            <a:pPr marL="0" marR="0" lvl="0" indent="-342900">
              <a:lnSpc>
                <a:spcPct val="100000"/>
              </a:lnSpc>
              <a:spcBef>
                <a:spcPts val="0"/>
              </a:spcBef>
              <a:spcAft>
                <a:spcPts val="0"/>
              </a:spcAft>
              <a:buFont typeface="Symbol" panose="05050102010706020507" pitchFamily="18" charset="2"/>
              <a:buChar char=""/>
            </a:pPr>
            <a:endParaRPr lang="en-US" sz="1800" b="0" i="0" u="none" strike="noStrike" kern="1200" dirty="0">
              <a:solidFill>
                <a:schemeClr val="dk1"/>
              </a:solidFill>
              <a:effectLst/>
              <a:latin typeface="Arial" panose="020B0604020202020204" pitchFamily="34" charset="0"/>
            </a:endParaRPr>
          </a:p>
          <a:p>
            <a:pPr marL="0" marR="0" lvl="0" indent="0">
              <a:lnSpc>
                <a:spcPct val="100000"/>
              </a:lnSpc>
              <a:spcBef>
                <a:spcPts val="0"/>
              </a:spcBef>
              <a:spcAft>
                <a:spcPts val="0"/>
              </a:spcAft>
              <a:buFont typeface="Symbol" panose="05050102010706020507" pitchFamily="18" charset="2"/>
              <a:buNone/>
            </a:pPr>
            <a:r>
              <a:rPr lang="en-US" sz="2800" b="0" i="0" u="none" strike="noStrike" kern="1200" dirty="0">
                <a:solidFill>
                  <a:schemeClr val="dk1"/>
                </a:solidFill>
                <a:effectLst/>
              </a:rPr>
              <a:t>QC Rpt06 - Stud IDs from AAP CTE Industry – </a:t>
            </a:r>
            <a:r>
              <a:rPr lang="en-US" sz="1800" dirty="0">
                <a:effectLst/>
                <a:latin typeface="Arial" panose="020B0604020202020204" pitchFamily="34" charset="0"/>
                <a:ea typeface="Calibri" panose="020F0502020204030204" pitchFamily="34" charset="0"/>
              </a:rPr>
              <a:t>This report informs LEAs when AAP CTE students within LEA </a:t>
            </a:r>
            <a:r>
              <a:rPr lang="en-US" sz="1800" i="1" dirty="0">
                <a:effectLst/>
                <a:latin typeface="Arial" panose="020B0604020202020204" pitchFamily="34" charset="0"/>
                <a:ea typeface="Calibri" panose="020F0502020204030204" pitchFamily="34" charset="0"/>
              </a:rPr>
              <a:t>CTE Student Industry Credential</a:t>
            </a:r>
            <a:r>
              <a:rPr lang="en-US" sz="1800" dirty="0">
                <a:effectLst/>
                <a:latin typeface="Arial" panose="020B0604020202020204" pitchFamily="34" charset="0"/>
                <a:ea typeface="Calibri" panose="020F0502020204030204" pitchFamily="34" charset="0"/>
              </a:rPr>
              <a:t> data were not found within LEA June 30 cumulative </a:t>
            </a:r>
            <a:r>
              <a:rPr lang="en-US" sz="1800" i="1" dirty="0">
                <a:effectLst/>
                <a:latin typeface="Arial" panose="020B0604020202020204" pitchFamily="34" charset="0"/>
                <a:ea typeface="Calibri" panose="020F0502020204030204" pitchFamily="34" charset="0"/>
              </a:rPr>
              <a:t>Student Snapshot.</a:t>
            </a:r>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41</a:t>
            </a:fld>
            <a:endParaRPr lang="en-US" dirty="0"/>
          </a:p>
        </p:txBody>
      </p:sp>
    </p:spTree>
    <p:extLst>
      <p:ext uri="{BB962C8B-B14F-4D97-AF65-F5344CB8AC3E}">
        <p14:creationId xmlns:p14="http://schemas.microsoft.com/office/powerpoint/2010/main" val="936474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r>
              <a:rPr lang="en-US" sz="1200" b="0" i="0" u="none" strike="noStrike" kern="1200" dirty="0">
                <a:solidFill>
                  <a:schemeClr val="dk1"/>
                </a:solidFill>
                <a:effectLst/>
              </a:rPr>
              <a:t>QC Rpt08 - AAP Student CIP-Delivery Method-School Location Template Mismatches Credential Not on Stud Fact and/or June 30 Snapshot – </a:t>
            </a:r>
            <a:r>
              <a:rPr lang="en-US" sz="1800" dirty="0">
                <a:effectLst/>
                <a:latin typeface="Arial" panose="020B0604020202020204" pitchFamily="34" charset="0"/>
                <a:ea typeface="Calibri" panose="020F0502020204030204" pitchFamily="34" charset="0"/>
              </a:rPr>
              <a:t>Report used to inform LEAs when AAP </a:t>
            </a:r>
            <a:r>
              <a:rPr lang="en-US" sz="1800" i="1" dirty="0">
                <a:effectLst/>
                <a:latin typeface="Arial" panose="020B0604020202020204" pitchFamily="34" charset="0"/>
                <a:ea typeface="Calibri" panose="020F0502020204030204" pitchFamily="34" charset="0"/>
              </a:rPr>
              <a:t>CTE student’s Industry Credential </a:t>
            </a:r>
            <a:r>
              <a:rPr lang="en-US" sz="1800" dirty="0">
                <a:effectLst/>
                <a:latin typeface="Arial" panose="020B0604020202020204" pitchFamily="34" charset="0"/>
                <a:ea typeface="Calibri" panose="020F0502020204030204" pitchFamily="34" charset="0"/>
              </a:rPr>
              <a:t>"CIP code - delivery method code - student location" combination does not match AAP CTE student's "CIP code - delivery method code - CIP location" combination in </a:t>
            </a:r>
            <a:r>
              <a:rPr lang="en-US" sz="1800" i="1" dirty="0">
                <a:effectLst/>
                <a:latin typeface="Arial" panose="020B0604020202020204" pitchFamily="34" charset="0"/>
                <a:ea typeface="Calibri" panose="020F0502020204030204" pitchFamily="34" charset="0"/>
              </a:rPr>
              <a:t>CTE Student Fact</a:t>
            </a:r>
            <a:r>
              <a:rPr lang="en-US" sz="1800" dirty="0">
                <a:effectLst/>
                <a:latin typeface="Arial" panose="020B0604020202020204" pitchFamily="34" charset="0"/>
                <a:ea typeface="Calibri" panose="020F0502020204030204" pitchFamily="34" charset="0"/>
              </a:rPr>
              <a:t>. AAP CTE student location code, CIP code and delivery method code must be the same in both templates. </a:t>
            </a:r>
          </a:p>
          <a:p>
            <a:pPr marL="285750" lvl="0" indent="-285750"/>
            <a:endParaRPr lang="en-US" sz="1800" b="0" i="0" u="none" strike="noStrike" kern="1200" dirty="0">
              <a:solidFill>
                <a:schemeClr val="dk1"/>
              </a:solidFill>
              <a:effectLst/>
              <a:latin typeface="Arial" panose="020B0604020202020204" pitchFamily="34" charset="0"/>
            </a:endParaRPr>
          </a:p>
          <a:p>
            <a:pPr marL="0" marR="0" lvl="0" indent="0">
              <a:spcAft>
                <a:spcPts val="1200"/>
              </a:spcAft>
              <a:buFont typeface="Symbol" panose="05050102010706020507" pitchFamily="18" charset="2"/>
              <a:buNone/>
            </a:pPr>
            <a:r>
              <a:rPr lang="en-US" sz="1200" b="0" i="0" u="none" strike="noStrike" kern="1200" dirty="0">
                <a:solidFill>
                  <a:schemeClr val="dk1"/>
                </a:solidFill>
                <a:effectLst/>
              </a:rPr>
              <a:t>QC Rpt09 - AAP </a:t>
            </a:r>
            <a:r>
              <a:rPr lang="en-US" sz="1200" b="0" i="1" u="none" strike="noStrike" kern="1200" dirty="0">
                <a:solidFill>
                  <a:schemeClr val="dk1"/>
                </a:solidFill>
                <a:effectLst/>
              </a:rPr>
              <a:t>Questionable</a:t>
            </a:r>
            <a:r>
              <a:rPr lang="en-US" sz="1200" b="0" i="0" u="none" strike="noStrike" kern="1200" dirty="0">
                <a:solidFill>
                  <a:schemeClr val="dk1"/>
                </a:solidFill>
                <a:effectLst/>
              </a:rPr>
              <a:t> Data Element Combinations – </a:t>
            </a:r>
            <a:r>
              <a:rPr lang="en-US" sz="1800" dirty="0">
                <a:effectLst/>
                <a:latin typeface="Arial" panose="020B0604020202020204" pitchFamily="34" charset="0"/>
                <a:ea typeface="Calibri" panose="020F0502020204030204" pitchFamily="34" charset="0"/>
              </a:rPr>
              <a:t>This report informs LEAs of the following.  Please note there are multiple tabs in this report. If needed, make corrections to either the CTE Student Fact or the June 30 Student Snapshot data.</a:t>
            </a:r>
            <a:endParaRPr lang="en-US" sz="1200" b="0" i="0" u="none" strike="noStrike" kern="1200" dirty="0">
              <a:solidFill>
                <a:schemeClr val="dk1"/>
              </a:solidFill>
              <a:effectLst/>
            </a:endParaRPr>
          </a:p>
          <a:p>
            <a:pPr marL="285750" lvl="0" indent="-285750"/>
            <a:endParaRPr lang="en-US" sz="1800" dirty="0">
              <a:effectLst/>
              <a:latin typeface="Arial" panose="020B0604020202020204" pitchFamily="34" charset="0"/>
              <a:ea typeface="Calibri" panose="020F0502020204030204" pitchFamily="34" charset="0"/>
            </a:endParaRPr>
          </a:p>
          <a:p>
            <a:pPr marL="800100" marR="0" lvl="1" indent="-342900">
              <a:spcAft>
                <a:spcPts val="6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rPr>
              <a:t>AAP CTE students were reported with an AAP delivery method and a secondary grade-level</a:t>
            </a:r>
          </a:p>
          <a:p>
            <a:pPr marL="800100" marR="0" lvl="1" indent="-342900">
              <a:spcAft>
                <a:spcPts val="6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rPr>
              <a:t>Completed 0.00 percent of CTE program</a:t>
            </a:r>
          </a:p>
          <a:p>
            <a:pPr marL="800100" marR="0" lvl="1" indent="-342900">
              <a:spcAft>
                <a:spcPts val="12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rPr>
              <a:t>Birth date indicating AAP CTE student is under 18 years old. As a reminder, Secondary students may not be reported on the Adult CTE Templates.</a:t>
            </a:r>
          </a:p>
          <a:p>
            <a:pPr marL="285750" lvl="0" indent="-285750"/>
            <a:endParaRPr lang="en-US" sz="1200" b="0" i="0" u="none" strike="noStrike" kern="1200" dirty="0">
              <a:solidFill>
                <a:schemeClr val="dk1"/>
              </a:solidFill>
              <a:effectLst/>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42</a:t>
            </a:fld>
            <a:endParaRPr lang="en-US" dirty="0"/>
          </a:p>
        </p:txBody>
      </p:sp>
    </p:spTree>
    <p:extLst>
      <p:ext uri="{BB962C8B-B14F-4D97-AF65-F5344CB8AC3E}">
        <p14:creationId xmlns:p14="http://schemas.microsoft.com/office/powerpoint/2010/main" val="3385912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look at the Data Analysis QC and Verification reports.  These reports are designed to help you and your data team complete some data analysis on your different programs.  These reports will help you to identify possible missed students and CTE Trends.</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dk1"/>
                </a:solidFill>
                <a:effectLst/>
              </a:rPr>
              <a:t>QC Rpt03A - List of Statistically Countable AAP CTE Students by School and Program – This R</a:t>
            </a:r>
            <a:r>
              <a:rPr lang="en-US" sz="1800" dirty="0">
                <a:effectLst/>
                <a:latin typeface="Arial" panose="020B0604020202020204" pitchFamily="34" charset="0"/>
                <a:ea typeface="Calibri" panose="020F0502020204030204" pitchFamily="34" charset="0"/>
              </a:rPr>
              <a:t>eport lists AAP students considered to be statistically countable as AAP CTE enrollees by school and program. An AAP student is statistically counted as an AAP CTE enrollee only when data related specifically to the student's PASecureID is reported on both PIMS </a:t>
            </a:r>
            <a:r>
              <a:rPr lang="en-US" sz="1800" i="1" dirty="0">
                <a:effectLst/>
                <a:latin typeface="Arial" panose="020B0604020202020204" pitchFamily="34" charset="0"/>
                <a:ea typeface="Calibri" panose="020F0502020204030204" pitchFamily="34" charset="0"/>
              </a:rPr>
              <a:t>CTE Student Fact</a:t>
            </a:r>
            <a:r>
              <a:rPr lang="en-US" sz="1800" dirty="0">
                <a:effectLst/>
                <a:latin typeface="Arial" panose="020B0604020202020204" pitchFamily="34" charset="0"/>
                <a:ea typeface="Calibri" panose="020F0502020204030204" pitchFamily="34" charset="0"/>
              </a:rPr>
              <a:t> and the June 30 </a:t>
            </a:r>
            <a:r>
              <a:rPr lang="en-US" sz="1800" i="1" dirty="0">
                <a:effectLst/>
                <a:latin typeface="Arial" panose="020B0604020202020204" pitchFamily="34" charset="0"/>
                <a:ea typeface="Calibri" panose="020F0502020204030204" pitchFamily="34" charset="0"/>
              </a:rPr>
              <a:t>Student Snapshot</a:t>
            </a:r>
            <a:r>
              <a:rPr lang="en-US" sz="1800" dirty="0">
                <a:effectLst/>
                <a:latin typeface="Arial" panose="020B0604020202020204" pitchFamily="34" charset="0"/>
                <a:ea typeface="Calibri" panose="020F0502020204030204" pitchFamily="34" charset="0"/>
              </a:rPr>
              <a:t> templates. Review this list to determine if PIMS student records need to be added, deleted or modified to either CTE Student Fact or the June 30 Student Snapshot templates.</a:t>
            </a:r>
          </a:p>
          <a:p>
            <a:pPr marL="285750" lvl="0" indent="-285750"/>
            <a:endParaRPr lang="en-US" sz="1200" b="0" i="0" u="none" strike="noStrike" kern="1200" dirty="0">
              <a:solidFill>
                <a:schemeClr val="dk1"/>
              </a:solidFill>
              <a:effectLst/>
            </a:endParaRPr>
          </a:p>
          <a:p>
            <a:pPr marL="285750" lvl="0" indent="-285750"/>
            <a:r>
              <a:rPr lang="en-US" sz="1200" b="0" i="0" u="none" strike="noStrike" kern="1200" dirty="0">
                <a:solidFill>
                  <a:schemeClr val="dk1"/>
                </a:solidFill>
                <a:effectLst/>
              </a:rPr>
              <a:t>QC Rpt08A - List of Statistically Countable AAP CTE Students that Earned Industry Certifications During the Reporting Year – </a:t>
            </a:r>
            <a:r>
              <a:rPr lang="en-US" sz="1800" b="0" i="0" u="none" strike="noStrike" kern="1200" dirty="0">
                <a:solidFill>
                  <a:schemeClr val="dk1"/>
                </a:solidFill>
                <a:effectLst/>
                <a:latin typeface="Arial" panose="020B0604020202020204" pitchFamily="34" charset="0"/>
              </a:rPr>
              <a:t>This r</a:t>
            </a:r>
            <a:r>
              <a:rPr lang="en-US" sz="1800" dirty="0">
                <a:effectLst/>
                <a:latin typeface="Arial" panose="020B0604020202020204" pitchFamily="34" charset="0"/>
                <a:ea typeface="Calibri" panose="020F0502020204030204" pitchFamily="34" charset="0"/>
              </a:rPr>
              <a:t>eport lists AAP CTE students considered to be statistically countable as AAP CTE enrollees that earned industry certifications during the reporting year by school and program. An AAP CTE student is statistically counted as earning an industry certification only when data related specifically to the student's PASecureID is reported on (1) PIMS </a:t>
            </a:r>
            <a:r>
              <a:rPr lang="en-US" sz="1800" i="1" dirty="0">
                <a:effectLst/>
                <a:latin typeface="Arial" panose="020B0604020202020204" pitchFamily="34" charset="0"/>
                <a:ea typeface="Calibri" panose="020F0502020204030204" pitchFamily="34" charset="0"/>
              </a:rPr>
              <a:t>CTE Student Fact</a:t>
            </a:r>
            <a:r>
              <a:rPr lang="en-US" sz="1800" dirty="0">
                <a:effectLst/>
                <a:latin typeface="Arial" panose="020B0604020202020204" pitchFamily="34" charset="0"/>
                <a:ea typeface="Calibri" panose="020F0502020204030204" pitchFamily="34" charset="0"/>
              </a:rPr>
              <a:t>, (2) the June 30 </a:t>
            </a:r>
            <a:r>
              <a:rPr lang="en-US" sz="1800" i="1" dirty="0">
                <a:effectLst/>
                <a:latin typeface="Arial" panose="020B0604020202020204" pitchFamily="34" charset="0"/>
                <a:ea typeface="Calibri" panose="020F0502020204030204" pitchFamily="34" charset="0"/>
              </a:rPr>
              <a:t>Student Snapshot</a:t>
            </a:r>
            <a:r>
              <a:rPr lang="en-US" sz="1800" dirty="0">
                <a:effectLst/>
                <a:latin typeface="Arial" panose="020B0604020202020204" pitchFamily="34" charset="0"/>
                <a:ea typeface="Calibri" panose="020F0502020204030204" pitchFamily="34" charset="0"/>
              </a:rPr>
              <a:t> and (3) </a:t>
            </a:r>
            <a:r>
              <a:rPr lang="en-US" sz="1800" i="1" dirty="0">
                <a:effectLst/>
                <a:latin typeface="Arial" panose="020B0604020202020204" pitchFamily="34" charset="0"/>
                <a:ea typeface="Calibri" panose="020F0502020204030204" pitchFamily="34" charset="0"/>
              </a:rPr>
              <a:t>CTE Student Industry Credential </a:t>
            </a:r>
            <a:r>
              <a:rPr lang="en-US" sz="1800" dirty="0">
                <a:effectLst/>
                <a:latin typeface="Arial" panose="020B0604020202020204" pitchFamily="34" charset="0"/>
                <a:ea typeface="Calibri" panose="020F0502020204030204" pitchFamily="34" charset="0"/>
              </a:rPr>
              <a:t>templates. </a:t>
            </a:r>
            <a:endParaRPr lang="en-US" sz="1200" b="0" i="0" u="none" strike="noStrike" kern="1200" dirty="0">
              <a:solidFill>
                <a:schemeClr val="dk1"/>
              </a:solidFill>
              <a:effectLst/>
            </a:endParaRPr>
          </a:p>
          <a:p>
            <a:pPr marL="285750" lvl="0" indent="-285750"/>
            <a:endParaRPr lang="en-US" sz="1200" b="0" i="0" u="none" strike="noStrike" kern="1200" dirty="0">
              <a:solidFill>
                <a:schemeClr val="dk1"/>
              </a:solidFill>
              <a:effectLst/>
            </a:endParaRP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dk1"/>
                </a:solidFill>
                <a:effectLst/>
              </a:rPr>
              <a:t>QC Rpt10 - AAP Low or Zero Enrollments in Programs (School-CIP-Delivery Method Level) – This r</a:t>
            </a:r>
            <a:r>
              <a:rPr lang="en-US" sz="1800" dirty="0">
                <a:effectLst/>
                <a:latin typeface="Arial" panose="020B0604020202020204" pitchFamily="34" charset="0"/>
                <a:ea typeface="Calibri" panose="020F0502020204030204" pitchFamily="34" charset="0"/>
              </a:rPr>
              <a:t>eport informs LEAs of AAP CTE programs with low (less than six) or zero enrollments. </a:t>
            </a:r>
          </a:p>
          <a:p>
            <a:pPr marL="285750" lvl="0" indent="-285750"/>
            <a:endParaRPr lang="en-US" sz="1200" b="0" i="0" u="none" strike="noStrike" kern="1200" dirty="0">
              <a:solidFill>
                <a:schemeClr val="dk1"/>
              </a:solidFill>
              <a:effectLst/>
            </a:endParaRPr>
          </a:p>
          <a:p>
            <a:pPr marL="285750" lvl="0" indent="-285750"/>
            <a:endParaRPr lang="en-US" sz="1200" b="0" i="0" u="none" strike="noStrike" kern="1200" dirty="0">
              <a:solidFill>
                <a:schemeClr val="dk1"/>
              </a:solidFill>
              <a:effectLst/>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43</a:t>
            </a:fld>
            <a:endParaRPr lang="en-US" dirty="0"/>
          </a:p>
        </p:txBody>
      </p:sp>
    </p:spTree>
    <p:extLst>
      <p:ext uri="{BB962C8B-B14F-4D97-AF65-F5344CB8AC3E}">
        <p14:creationId xmlns:p14="http://schemas.microsoft.com/office/powerpoint/2010/main" val="3014281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QC Report 16 is your ACS for the Adult Collection.  This is the document that needs to be signed by your LEA Admin and email the RA-ACS account.</a:t>
            </a:r>
          </a:p>
          <a:p>
            <a:endParaRPr lang="en-US" dirty="0"/>
          </a:p>
          <a:p>
            <a:r>
              <a:rPr lang="en-US" dirty="0"/>
              <a:t>If you make changes to the CTE Student Fact or CTE Industry Credential, you must send in a new Adult CTE ACS.</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44</a:t>
            </a:fld>
            <a:endParaRPr lang="en-US" dirty="0"/>
          </a:p>
        </p:txBody>
      </p:sp>
    </p:spTree>
    <p:extLst>
      <p:ext uri="{BB962C8B-B14F-4D97-AF65-F5344CB8AC3E}">
        <p14:creationId xmlns:p14="http://schemas.microsoft.com/office/powerpoint/2010/main" val="3637936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CTE Specific Resources available to assist you with your data collection.  Let’s review them now.</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45</a:t>
            </a:fld>
            <a:endParaRPr lang="en-US" dirty="0"/>
          </a:p>
        </p:txBody>
      </p:sp>
    </p:spTree>
    <p:extLst>
      <p:ext uri="{BB962C8B-B14F-4D97-AF65-F5344CB8AC3E}">
        <p14:creationId xmlns:p14="http://schemas.microsoft.com/office/powerpoint/2010/main" val="2221094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for the CTE Adult Collection can be found by following this link.</a:t>
            </a:r>
          </a:p>
          <a:p>
            <a:pPr marL="742950" lvl="1" indent="-285750">
              <a:buFont typeface="Courier New" panose="02070309020205020404" pitchFamily="49" charset="0"/>
              <a:buChar char="o"/>
            </a:pPr>
            <a:r>
              <a:rPr lang="en-US" sz="3600" dirty="0">
                <a:latin typeface="Arial" panose="020B0604020202020204" pitchFamily="34" charset="0"/>
                <a:cs typeface="Arial" panose="020B0604020202020204" pitchFamily="34" charset="0"/>
              </a:rPr>
              <a:t>Data and Reporting &gt; PIMS &gt;  Resources and Training &gt;</a:t>
            </a:r>
          </a:p>
          <a:p>
            <a:pPr marL="1200150" lvl="2" indent="-285750">
              <a:buFont typeface="Courier New" panose="02070309020205020404" pitchFamily="49" charset="0"/>
              <a:buChar char="o"/>
            </a:pPr>
            <a:r>
              <a:rPr lang="en-US" sz="3600" dirty="0"/>
              <a:t>PIMS Data Set Webinars</a:t>
            </a:r>
          </a:p>
          <a:p>
            <a:pPr marL="1200150" lvl="2" indent="-285750">
              <a:buFont typeface="Courier New" panose="02070309020205020404" pitchFamily="49" charset="0"/>
              <a:buChar char="o"/>
            </a:pPr>
            <a:r>
              <a:rPr lang="en-US" sz="3600" dirty="0"/>
              <a:t>PIMS Data Set Guides</a:t>
            </a:r>
          </a:p>
          <a:p>
            <a:pPr marL="1200150" lvl="2" indent="-285750">
              <a:buFont typeface="Courier New" panose="02070309020205020404" pitchFamily="49" charset="0"/>
              <a:buChar char="o"/>
            </a:pPr>
            <a:r>
              <a:rPr lang="en-US" sz="3600" dirty="0">
                <a:latin typeface="Arial" panose="020B0604020202020204" pitchFamily="34" charset="0"/>
                <a:cs typeface="Arial" panose="020B0604020202020204" pitchFamily="34" charset="0"/>
              </a:rPr>
              <a:t>Adult and Secondary CTE Training Documents</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46</a:t>
            </a:fld>
            <a:endParaRPr lang="en-US" dirty="0"/>
          </a:p>
        </p:txBody>
      </p:sp>
    </p:spTree>
    <p:extLst>
      <p:ext uri="{BB962C8B-B14F-4D97-AF65-F5344CB8AC3E}">
        <p14:creationId xmlns:p14="http://schemas.microsoft.com/office/powerpoint/2010/main" val="1420394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Finally, we provide you with contacts: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b="1" dirty="0">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CTE Data, Non-Technical Questions: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39060" indent="-339060">
              <a:lnSpc>
                <a:spcPct val="115000"/>
              </a:lnSpc>
              <a:spcBef>
                <a:spcPts val="0"/>
              </a:spcBef>
              <a:spcAft>
                <a:spcPts val="0"/>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Calibri" panose="020F0502020204030204" pitchFamily="34" charset="0"/>
              </a:rPr>
              <a:t>CTE Data Team, Data Quality Office, </a:t>
            </a:r>
            <a:r>
              <a:rPr lang="en-US"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ra-catsdata@pa.gov</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sz="1200" dirty="0">
                <a:latin typeface="Calibri" panose="020F0502020204030204" pitchFamily="34" charset="0"/>
                <a:ea typeface="Calibri" panose="020F0502020204030204" pitchFamily="34" charset="0"/>
                <a:cs typeface="Calibri" panose="020F0502020204030204" pitchFamily="34" charset="0"/>
              </a:rPr>
              <a:t>Perkins Accountability System Administration Questions: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82550" indent="-282550">
              <a:lnSpc>
                <a:spcPct val="115000"/>
              </a:lnSpc>
              <a:spcBef>
                <a:spcPts val="0"/>
              </a:spcBef>
              <a:spcAft>
                <a:spcPts val="0"/>
              </a:spcAft>
              <a:buFont typeface="Arial" panose="020B0604020202020204" pitchFamily="34" charset="0"/>
              <a:buChar char="•"/>
            </a:pPr>
            <a:r>
              <a:rPr lang="en-US" sz="1200" dirty="0">
                <a:latin typeface="+mj-lt"/>
              </a:rPr>
              <a:t>Brenda Gomez-Perez , Bureau of Career and Technical Education, brgomezper@pa.gov</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47</a:t>
            </a:fld>
            <a:endParaRPr lang="en-US" dirty="0"/>
          </a:p>
        </p:txBody>
      </p:sp>
    </p:spTree>
    <p:extLst>
      <p:ext uri="{BB962C8B-B14F-4D97-AF65-F5344CB8AC3E}">
        <p14:creationId xmlns:p14="http://schemas.microsoft.com/office/powerpoint/2010/main" val="784192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964"/>
              </a:spcAft>
            </a:pPr>
            <a:r>
              <a:rPr lang="en-US" sz="1200" dirty="0">
                <a:latin typeface="Arial" panose="020B0604020202020204" pitchFamily="34" charset="0"/>
                <a:ea typeface="Calibri" panose="020F0502020204030204" pitchFamily="34" charset="0"/>
                <a:cs typeface="Arial" panose="020B0604020202020204" pitchFamily="34" charset="0"/>
              </a:rPr>
              <a:t>There are 4 templates for the adult CTE collection that must be uploaded.  There are 2 templates in the Student Domain and 2 templates in the CTE Domain.</a:t>
            </a:r>
          </a:p>
          <a:p>
            <a:pPr>
              <a:lnSpc>
                <a:spcPct val="115000"/>
              </a:lnSpc>
              <a:spcBef>
                <a:spcPts val="0"/>
              </a:spcBef>
              <a:spcAft>
                <a:spcPts val="964"/>
              </a:spcAft>
            </a:pPr>
            <a:endParaRPr lang="en-US" sz="1200"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964"/>
              </a:spcAft>
            </a:pPr>
            <a:r>
              <a:rPr lang="en-US" sz="1200" dirty="0">
                <a:latin typeface="Arial" panose="020B0604020202020204" pitchFamily="34" charset="0"/>
                <a:ea typeface="Calibri" panose="020F0502020204030204" pitchFamily="34" charset="0"/>
                <a:cs typeface="Arial" panose="020B0604020202020204" pitchFamily="34" charset="0"/>
              </a:rPr>
              <a:t>From the Student Domain, the first is the Student Template which contains one record for each student for each year.  All fields may not be mandatory, but all fields within the templates must be accounted for data to transmit correctly. All PDE data collections require the collection of the Student template.</a:t>
            </a:r>
          </a:p>
          <a:p>
            <a:pPr>
              <a:lnSpc>
                <a:spcPct val="115000"/>
              </a:lnSpc>
              <a:spcBef>
                <a:spcPts val="0"/>
              </a:spcBef>
              <a:spcAft>
                <a:spcPts val="964"/>
              </a:spcAft>
            </a:pPr>
            <a:endParaRPr lang="en-US" sz="1200" dirty="0">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200" kern="1200" dirty="0">
                <a:effectLst/>
                <a:latin typeface="Arial" panose="020B0604020202020204" pitchFamily="34" charset="0"/>
                <a:ea typeface="Times New Roman" panose="02020603050405020304" pitchFamily="18" charset="0"/>
                <a:cs typeface="Times New Roman" panose="02020603050405020304" pitchFamily="18" charset="0"/>
              </a:rPr>
              <a:t>The second template is the Student Snapshot Template specifically for June 30, 2025.  It is not a true snapshot so to speak because we need it to include, at a minimum, all career and technical education students who were actively served by your CTE approved programs during the 24-25 school year. Many LEAs use their student template to upload as the student snapshot template.  The difference between the two templates is that there is a snapshot date field, Field # 83, where LEAs record the date 2025-06-30 in the snapshot field, but both templates need to be successfully uploaded to fulfill reporting requirements.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0"/>
              </a:spcBef>
              <a:spcAft>
                <a:spcPts val="964"/>
              </a:spcAft>
            </a:pPr>
            <a:r>
              <a:rPr lang="en-US" sz="1200" dirty="0">
                <a:latin typeface="Arial" panose="020B0604020202020204" pitchFamily="34" charset="0"/>
                <a:ea typeface="Calibri" panose="020F0502020204030204" pitchFamily="34" charset="0"/>
                <a:cs typeface="Arial" panose="020B0604020202020204" pitchFamily="34" charset="0"/>
              </a:rPr>
              <a:t> </a:t>
            </a:r>
          </a:p>
          <a:p>
            <a:pPr>
              <a:lnSpc>
                <a:spcPct val="115000"/>
              </a:lnSpc>
              <a:spcBef>
                <a:spcPts val="0"/>
              </a:spcBef>
              <a:spcAft>
                <a:spcPts val="964"/>
              </a:spcAft>
            </a:pPr>
            <a:r>
              <a:rPr lang="en-US" sz="1200" dirty="0">
                <a:latin typeface="Arial" panose="020B0604020202020204" pitchFamily="34" charset="0"/>
                <a:ea typeface="Calibri" panose="020F0502020204030204" pitchFamily="34" charset="0"/>
                <a:cs typeface="Arial" panose="020B0604020202020204" pitchFamily="34" charset="0"/>
              </a:rPr>
              <a:t>From the CTE Domain, the CTE Student Fact and Student Industry Credential templates are where we look for specific career and technical education related data.  CTE student fact is primarily used to isolate in what program the student is enrolled, how the student is performing in that program and the nature of some of the students’ program experiences.  CTE Student Industry Credential is to report all industry certifications that the student earns as a result of the student’s reported program.  </a:t>
            </a:r>
          </a:p>
          <a:p>
            <a:pPr>
              <a:lnSpc>
                <a:spcPct val="115000"/>
              </a:lnSpc>
              <a:spcBef>
                <a:spcPts val="0"/>
              </a:spcBef>
              <a:spcAft>
                <a:spcPts val="964"/>
              </a:spcAft>
            </a:pPr>
            <a:endParaRPr lang="en-US" sz="12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5</a:t>
            </a:fld>
            <a:endParaRPr lang="en-US" dirty="0"/>
          </a:p>
        </p:txBody>
      </p:sp>
    </p:spTree>
    <p:extLst>
      <p:ext uri="{BB962C8B-B14F-4D97-AF65-F5344CB8AC3E}">
        <p14:creationId xmlns:p14="http://schemas.microsoft.com/office/powerpoint/2010/main" val="56726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CIP does my LEA Report?</a:t>
            </a:r>
          </a:p>
          <a:p>
            <a:endParaRPr lang="en-US" dirty="0"/>
          </a:p>
          <a:p>
            <a:r>
              <a:rPr lang="en-US" dirty="0"/>
              <a:t>Approved AAP CIPs can be found in the CATS V2 system for Adult Affidavit programs and Adult Accreditation Program.</a:t>
            </a:r>
          </a:p>
          <a:p>
            <a:endParaRPr lang="en-US" dirty="0"/>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6</a:t>
            </a:fld>
            <a:endParaRPr lang="en-US" dirty="0"/>
          </a:p>
        </p:txBody>
      </p:sp>
    </p:spTree>
    <p:extLst>
      <p:ext uri="{BB962C8B-B14F-4D97-AF65-F5344CB8AC3E}">
        <p14:creationId xmlns:p14="http://schemas.microsoft.com/office/powerpoint/2010/main" val="3778181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approved CIPs are based on your AUN and School Number.</a:t>
            </a:r>
          </a:p>
          <a:p>
            <a:endParaRPr lang="en-US" dirty="0"/>
          </a:p>
          <a:p>
            <a:r>
              <a:rPr lang="en-US" dirty="0"/>
              <a:t>LEAs with multiple school locations should be checking each school location to ensure they are using the correct CIP for the particular location during reporting.</a:t>
            </a: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7</a:t>
            </a:fld>
            <a:endParaRPr lang="en-US" dirty="0"/>
          </a:p>
        </p:txBody>
      </p:sp>
    </p:spTree>
    <p:extLst>
      <p:ext uri="{BB962C8B-B14F-4D97-AF65-F5344CB8AC3E}">
        <p14:creationId xmlns:p14="http://schemas.microsoft.com/office/powerpoint/2010/main" val="3219264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graphic demonstrates, make sure you are looking at Approved Programs.  Total program hours are included on the Approved Programs page to assist with hours reporting.</a:t>
            </a:r>
          </a:p>
        </p:txBody>
      </p:sp>
      <p:sp>
        <p:nvSpPr>
          <p:cNvPr id="4" name="Slide Number Placeholder 3"/>
          <p:cNvSpPr>
            <a:spLocks noGrp="1"/>
          </p:cNvSpPr>
          <p:nvPr>
            <p:ph type="sldNum" sz="quarter" idx="5"/>
          </p:nvPr>
        </p:nvSpPr>
        <p:spPr/>
        <p:txBody>
          <a:bodyPr/>
          <a:lstStyle/>
          <a:p>
            <a:fld id="{5B012C48-CBE3-4456-858D-2A38C9D9ED43}" type="slidenum">
              <a:rPr lang="en-US" smtClean="0"/>
              <a:t>8</a:t>
            </a:fld>
            <a:endParaRPr lang="en-US" dirty="0"/>
          </a:p>
        </p:txBody>
      </p:sp>
    </p:spTree>
    <p:extLst>
      <p:ext uri="{BB962C8B-B14F-4D97-AF65-F5344CB8AC3E}">
        <p14:creationId xmlns:p14="http://schemas.microsoft.com/office/powerpoint/2010/main" val="252279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alibri" panose="020F0502020204030204" pitchFamily="34" charset="0"/>
                <a:ea typeface="Calibri" panose="020F0502020204030204" pitchFamily="34" charset="0"/>
                <a:cs typeface="Calibri" panose="020F0502020204030204" pitchFamily="34" charset="0"/>
              </a:rPr>
              <a:t>Every year the schools that offer adult affidavit programs must register those programs within CATS, which is the Career and Technical Education Information System for the reporting year.  These Registered Adult Affidavit programs include the registered apprenticeship programs for adults involved in on-the-job training, programs for adults in voluntary public emergency service and other occupational programs for adults to acquire new occupational skills or refresh workforce skills they already possess.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highlight>
                  <a:srgbClr val="FFFF00"/>
                </a:highlight>
                <a:latin typeface="Calibri" panose="020F0502020204030204" pitchFamily="34" charset="0"/>
                <a:ea typeface="Calibri" panose="020F0502020204030204" pitchFamily="34" charset="0"/>
                <a:cs typeface="Calibri" panose="020F0502020204030204" pitchFamily="34" charset="0"/>
              </a:rPr>
            </a:br>
            <a:r>
              <a:rPr lang="en-US" sz="1200" dirty="0">
                <a:highlight>
                  <a:srgbClr val="FFFF00"/>
                </a:highlight>
                <a:latin typeface="Calibri" panose="020F0502020204030204" pitchFamily="34" charset="0"/>
                <a:ea typeface="Calibri" panose="020F0502020204030204" pitchFamily="34" charset="0"/>
                <a:cs typeface="Calibri" panose="020F0502020204030204" pitchFamily="34" charset="0"/>
              </a:rPr>
              <a:t>Do not report Secondary students in the Adult submission.  Last year, we had a few secondary students take adult classes at other LEAs.  These students cannot be report.  For example, Nail Technician.  Their LEA did not offer the program as a secondary program.  They went to their CTC and took the adult program.  This is allowed.  You just can’t report them because they are still a secondary student.</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012C48-CBE3-4456-858D-2A38C9D9ED43}" type="slidenum">
              <a:rPr lang="en-US" smtClean="0"/>
              <a:t>9</a:t>
            </a:fld>
            <a:endParaRPr lang="en-US" dirty="0"/>
          </a:p>
        </p:txBody>
      </p:sp>
    </p:spTree>
    <p:extLst>
      <p:ext uri="{BB962C8B-B14F-4D97-AF65-F5344CB8AC3E}">
        <p14:creationId xmlns:p14="http://schemas.microsoft.com/office/powerpoint/2010/main" val="1034097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F38B-4F72-1840-49DA-E8867A16189A}"/>
              </a:ext>
            </a:extLst>
          </p:cNvPr>
          <p:cNvSpPr>
            <a:spLocks noGrp="1"/>
          </p:cNvSpPr>
          <p:nvPr>
            <p:ph type="ctrTitle"/>
          </p:nvPr>
        </p:nvSpPr>
        <p:spPr>
          <a:xfrm>
            <a:off x="1463615" y="1913178"/>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6C16A18-8BEE-A3DE-0E0A-257BD711267C}"/>
              </a:ext>
            </a:extLst>
          </p:cNvPr>
          <p:cNvSpPr>
            <a:spLocks noGrp="1"/>
          </p:cNvSpPr>
          <p:nvPr>
            <p:ph type="subTitle" idx="1"/>
          </p:nvPr>
        </p:nvSpPr>
        <p:spPr>
          <a:xfrm>
            <a:off x="1524000" y="430077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01BEB6-B431-7786-071D-B956BF878A1F}"/>
              </a:ext>
            </a:extLst>
          </p:cNvPr>
          <p:cNvSpPr>
            <a:spLocks noGrp="1"/>
          </p:cNvSpPr>
          <p:nvPr>
            <p:ph type="dt" sz="half" idx="10"/>
          </p:nvPr>
        </p:nvSpPr>
        <p:spPr/>
        <p:txBody>
          <a:bodyPr/>
          <a:lstStyle/>
          <a:p>
            <a:fld id="{22BA6408-90F9-4FE1-83A4-B1D50ED00294}" type="datetime1">
              <a:rPr lang="en-US" smtClean="0"/>
              <a:t>4/30/2025</a:t>
            </a:fld>
            <a:endParaRPr lang="en-US" dirty="0"/>
          </a:p>
        </p:txBody>
      </p:sp>
      <p:sp>
        <p:nvSpPr>
          <p:cNvPr id="5" name="Footer Placeholder 4">
            <a:extLst>
              <a:ext uri="{FF2B5EF4-FFF2-40B4-BE49-F238E27FC236}">
                <a16:creationId xmlns:a16="http://schemas.microsoft.com/office/drawing/2014/main" id="{6FA8B36E-268F-799C-F7BC-8365CD4769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6D37CF-0AD6-ECB7-3ECC-E2DB4F60D73A}"/>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7" name="Picture 6" descr="Ornamental shape. Blue gradient and gray rectangles">
            <a:extLst>
              <a:ext uri="{FF2B5EF4-FFF2-40B4-BE49-F238E27FC236}">
                <a16:creationId xmlns:a16="http://schemas.microsoft.com/office/drawing/2014/main" id="{73CA9021-3EA6-3F1D-A425-16C8069FC0B7}"/>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9" name="Picture 8" descr="A close-up of a black background&#10;&#10;Description automatically generated">
            <a:extLst>
              <a:ext uri="{FF2B5EF4-FFF2-40B4-BE49-F238E27FC236}">
                <a16:creationId xmlns:a16="http://schemas.microsoft.com/office/drawing/2014/main" id="{19A8CA6C-9F08-BCD4-731C-A3B94D64C2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329225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fld id="{AF212BA9-EFE2-4AFF-BF9D-E8B1DAC0BC18}" type="datetime1">
              <a:rPr lang="en-US" smtClean="0"/>
              <a:t>4/30/2025</a:t>
            </a:fld>
            <a:endParaRPr lang="en-US" dirty="0"/>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6" name="Picture 5" descr="Pennsylvania Department of Education Logo">
            <a:extLst>
              <a:ext uri="{FF2B5EF4-FFF2-40B4-BE49-F238E27FC236}">
                <a16:creationId xmlns:a16="http://schemas.microsoft.com/office/drawing/2014/main" id="{BF49D115-6E3C-0A02-2556-15FC8E1DC877}"/>
              </a:ext>
            </a:extLst>
          </p:cNvPr>
          <p:cNvPicPr>
            <a:picLocks noChangeAspect="1"/>
          </p:cNvPicPr>
          <p:nvPr userDrawn="1"/>
        </p:nvPicPr>
        <p:blipFill>
          <a:blip r:embed="rId2"/>
          <a:stretch>
            <a:fillRect/>
          </a:stretch>
        </p:blipFill>
        <p:spPr>
          <a:xfrm>
            <a:off x="10355327" y="136525"/>
            <a:ext cx="1836673" cy="655955"/>
          </a:xfrm>
          <a:prstGeom prst="rect">
            <a:avLst/>
          </a:prstGeom>
        </p:spPr>
      </p:pic>
      <p:pic>
        <p:nvPicPr>
          <p:cNvPr id="7" name="Picture 6" descr="PDE Logo inside a blue square">
            <a:extLst>
              <a:ext uri="{FF2B5EF4-FFF2-40B4-BE49-F238E27FC236}">
                <a16:creationId xmlns:a16="http://schemas.microsoft.com/office/drawing/2014/main" id="{8C504C3F-60BB-14EF-091F-9565A3C0C174}"/>
              </a:ext>
            </a:extLst>
          </p:cNvPr>
          <p:cNvPicPr>
            <a:picLocks noChangeAspect="1"/>
          </p:cNvPicPr>
          <p:nvPr userDrawn="1"/>
        </p:nvPicPr>
        <p:blipFill>
          <a:blip r:embed="rId3"/>
          <a:stretch>
            <a:fillRect/>
          </a:stretch>
        </p:blipFill>
        <p:spPr>
          <a:xfrm>
            <a:off x="9725475" y="257902"/>
            <a:ext cx="2121348" cy="2121348"/>
          </a:xfrm>
          <a:prstGeom prst="rect">
            <a:avLst/>
          </a:prstGeom>
        </p:spPr>
      </p:pic>
      <p:pic>
        <p:nvPicPr>
          <p:cNvPr id="5" name="Picture 4" descr="A black and white logo with a graduation cap&#10;&#10;Description automatically generated">
            <a:extLst>
              <a:ext uri="{FF2B5EF4-FFF2-40B4-BE49-F238E27FC236}">
                <a16:creationId xmlns:a16="http://schemas.microsoft.com/office/drawing/2014/main" id="{ABE4A621-C5EF-F120-204F-E14FF3546E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90960" y="913857"/>
            <a:ext cx="1619691" cy="682819"/>
          </a:xfrm>
          <a:prstGeom prst="rect">
            <a:avLst/>
          </a:prstGeom>
        </p:spPr>
      </p:pic>
    </p:spTree>
    <p:extLst>
      <p:ext uri="{BB962C8B-B14F-4D97-AF65-F5344CB8AC3E}">
        <p14:creationId xmlns:p14="http://schemas.microsoft.com/office/powerpoint/2010/main" val="398861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685F-8FE5-BAB3-651F-9216D373BE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6450A-26B0-FB21-73CE-9019D9AC4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202F7-784D-F7D4-B425-FA808B4D2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43AEB-D729-04FF-7CA8-FEBE5A69B881}"/>
              </a:ext>
            </a:extLst>
          </p:cNvPr>
          <p:cNvSpPr>
            <a:spLocks noGrp="1"/>
          </p:cNvSpPr>
          <p:nvPr>
            <p:ph type="dt" sz="half" idx="10"/>
          </p:nvPr>
        </p:nvSpPr>
        <p:spPr/>
        <p:txBody>
          <a:bodyPr/>
          <a:lstStyle/>
          <a:p>
            <a:fld id="{39FB0975-47B6-4BE8-B879-EB115C8840C9}" type="datetime1">
              <a:rPr lang="en-US" smtClean="0"/>
              <a:t>4/30/2025</a:t>
            </a:fld>
            <a:endParaRPr lang="en-US" dirty="0"/>
          </a:p>
        </p:txBody>
      </p:sp>
      <p:sp>
        <p:nvSpPr>
          <p:cNvPr id="6" name="Footer Placeholder 5">
            <a:extLst>
              <a:ext uri="{FF2B5EF4-FFF2-40B4-BE49-F238E27FC236}">
                <a16:creationId xmlns:a16="http://schemas.microsoft.com/office/drawing/2014/main" id="{23EDC3CA-9838-7D30-1571-F4294DB387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B8D24C-2601-ACA8-2C0B-181A7F2C3A42}"/>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8" name="Content Placeholder 6" descr="Ornamental shapes. Dark blue and light blue rectangles">
            <a:extLst>
              <a:ext uri="{FF2B5EF4-FFF2-40B4-BE49-F238E27FC236}">
                <a16:creationId xmlns:a16="http://schemas.microsoft.com/office/drawing/2014/main" id="{000F9132-2FA6-531B-853B-7FA60C4EE986}"/>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10" name="Picture 9" descr="A close-up of a black background&#10;&#10;Description automatically generated">
            <a:extLst>
              <a:ext uri="{FF2B5EF4-FFF2-40B4-BE49-F238E27FC236}">
                <a16:creationId xmlns:a16="http://schemas.microsoft.com/office/drawing/2014/main" id="{C341FCB5-0407-2AE2-B5A5-AAB8FEE403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1091097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A541-70B4-C2B2-8919-38928449B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75DF3D-5910-9092-944E-68073C5AD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721744E-5668-8E0E-7F9D-79A21C062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54305-D8FA-18F1-7D1C-0323602500FA}"/>
              </a:ext>
            </a:extLst>
          </p:cNvPr>
          <p:cNvSpPr>
            <a:spLocks noGrp="1"/>
          </p:cNvSpPr>
          <p:nvPr>
            <p:ph type="dt" sz="half" idx="10"/>
          </p:nvPr>
        </p:nvSpPr>
        <p:spPr/>
        <p:txBody>
          <a:bodyPr/>
          <a:lstStyle/>
          <a:p>
            <a:fld id="{C43C5B11-EC1F-4C0C-86C0-7EC27F255174}" type="datetime1">
              <a:rPr lang="en-US" smtClean="0"/>
              <a:t>4/30/2025</a:t>
            </a:fld>
            <a:endParaRPr lang="en-US" dirty="0"/>
          </a:p>
        </p:txBody>
      </p:sp>
      <p:sp>
        <p:nvSpPr>
          <p:cNvPr id="6" name="Footer Placeholder 5">
            <a:extLst>
              <a:ext uri="{FF2B5EF4-FFF2-40B4-BE49-F238E27FC236}">
                <a16:creationId xmlns:a16="http://schemas.microsoft.com/office/drawing/2014/main" id="{71354EDB-B905-1AF9-78F3-44291E2CDA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5354CF-B85A-F363-9999-9A8B7188D703}"/>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10" name="Picture 9" descr="PDE Logo inside a blue square">
            <a:extLst>
              <a:ext uri="{FF2B5EF4-FFF2-40B4-BE49-F238E27FC236}">
                <a16:creationId xmlns:a16="http://schemas.microsoft.com/office/drawing/2014/main" id="{931248E6-F468-3E78-9D55-0EAE4144AE67}"/>
              </a:ext>
            </a:extLst>
          </p:cNvPr>
          <p:cNvPicPr>
            <a:picLocks noChangeAspect="1"/>
          </p:cNvPicPr>
          <p:nvPr userDrawn="1"/>
        </p:nvPicPr>
        <p:blipFill>
          <a:blip r:embed="rId2"/>
          <a:stretch>
            <a:fillRect/>
          </a:stretch>
        </p:blipFill>
        <p:spPr>
          <a:xfrm>
            <a:off x="9501188" y="611585"/>
            <a:ext cx="2121348" cy="2121348"/>
          </a:xfrm>
          <a:prstGeom prst="rect">
            <a:avLst/>
          </a:prstGeom>
        </p:spPr>
      </p:pic>
      <p:pic>
        <p:nvPicPr>
          <p:cNvPr id="8" name="Picture 7" descr="A black and white logo with a graduation cap&#10;&#10;Description automatically generated">
            <a:extLst>
              <a:ext uri="{FF2B5EF4-FFF2-40B4-BE49-F238E27FC236}">
                <a16:creationId xmlns:a16="http://schemas.microsoft.com/office/drawing/2014/main" id="{1A3512F0-7236-492D-98DD-3848FC95B6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67028" y="1319032"/>
            <a:ext cx="1619691" cy="682819"/>
          </a:xfrm>
          <a:prstGeom prst="rect">
            <a:avLst/>
          </a:prstGeom>
        </p:spPr>
      </p:pic>
    </p:spTree>
    <p:extLst>
      <p:ext uri="{BB962C8B-B14F-4D97-AF65-F5344CB8AC3E}">
        <p14:creationId xmlns:p14="http://schemas.microsoft.com/office/powerpoint/2010/main" val="180599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B487-1515-5EC0-EEE4-58615CC7EDC2}"/>
              </a:ext>
            </a:extLst>
          </p:cNvPr>
          <p:cNvSpPr>
            <a:spLocks noGrp="1"/>
          </p:cNvSpPr>
          <p:nvPr>
            <p:ph type="title" hasCustomPrompt="1"/>
          </p:nvPr>
        </p:nvSpPr>
        <p:spPr/>
        <p:txBody>
          <a:bodyPr/>
          <a:lstStyle>
            <a:lvl1pPr>
              <a:defRPr/>
            </a:lvl1pPr>
          </a:lstStyle>
          <a:p>
            <a:r>
              <a:rPr lang="en-US" dirty="0"/>
              <a:t>Contact/Mission</a:t>
            </a:r>
          </a:p>
        </p:txBody>
      </p:sp>
      <p:sp>
        <p:nvSpPr>
          <p:cNvPr id="3" name="Content Placeholder 2">
            <a:extLst>
              <a:ext uri="{FF2B5EF4-FFF2-40B4-BE49-F238E27FC236}">
                <a16:creationId xmlns:a16="http://schemas.microsoft.com/office/drawing/2014/main" id="{E1E4DAF0-3314-8F24-DDFE-B90A4416247A}"/>
              </a:ext>
            </a:extLst>
          </p:cNvPr>
          <p:cNvSpPr>
            <a:spLocks noGrp="1"/>
          </p:cNvSpPr>
          <p:nvPr>
            <p:ph idx="1"/>
          </p:nvPr>
        </p:nvSpPr>
        <p:spPr>
          <a:xfrm>
            <a:off x="838200" y="1825625"/>
            <a:ext cx="10515600" cy="1875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50363D0-A71B-A696-2912-89A6CF2E6BD6}"/>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4C72E730-7964-4CDF-A2E3-4BCF0755E00A}" type="datetime1">
              <a:rPr lang="en-US" smtClean="0"/>
              <a:t>4/30/2025</a:t>
            </a:fld>
            <a:endParaRPr lang="en-US" dirty="0"/>
          </a:p>
        </p:txBody>
      </p:sp>
      <p:sp>
        <p:nvSpPr>
          <p:cNvPr id="6" name="Slide Number Placeholder 5">
            <a:extLst>
              <a:ext uri="{FF2B5EF4-FFF2-40B4-BE49-F238E27FC236}">
                <a16:creationId xmlns:a16="http://schemas.microsoft.com/office/drawing/2014/main" id="{F89A4848-B5F4-26E7-D4E3-56FF89A9A004}"/>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7" name="Content Placeholder 6" descr="Ornamental shapes. Dark blue and light blue rectangles">
            <a:extLst>
              <a:ext uri="{FF2B5EF4-FFF2-40B4-BE49-F238E27FC236}">
                <a16:creationId xmlns:a16="http://schemas.microsoft.com/office/drawing/2014/main" id="{79C3DD4C-86BC-D051-AE3E-45FB253C998A}"/>
              </a:ext>
            </a:extLst>
          </p:cNvPr>
          <p:cNvPicPr>
            <a:picLocks noChangeAspect="1"/>
          </p:cNvPicPr>
          <p:nvPr userDrawn="1"/>
        </p:nvPicPr>
        <p:blipFill>
          <a:blip r:embed="rId2"/>
          <a:stretch>
            <a:fillRect/>
          </a:stretch>
        </p:blipFill>
        <p:spPr>
          <a:xfrm>
            <a:off x="1676400" y="-138509"/>
            <a:ext cx="10515600" cy="1478756"/>
          </a:xfrm>
          <a:prstGeom prst="rect">
            <a:avLst/>
          </a:prstGeom>
        </p:spPr>
      </p:pic>
      <p:sp>
        <p:nvSpPr>
          <p:cNvPr id="9" name="TextBox 8">
            <a:extLst>
              <a:ext uri="{FF2B5EF4-FFF2-40B4-BE49-F238E27FC236}">
                <a16:creationId xmlns:a16="http://schemas.microsoft.com/office/drawing/2014/main" id="{A4913B61-B8DB-8A4C-59D3-7CF2ABAB7F3B}"/>
              </a:ext>
            </a:extLst>
          </p:cNvPr>
          <p:cNvSpPr txBox="1"/>
          <p:nvPr userDrawn="1"/>
        </p:nvSpPr>
        <p:spPr>
          <a:xfrm>
            <a:off x="1086928" y="4606505"/>
            <a:ext cx="1026687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latin typeface="Arial" panose="020B0604020202020204" pitchFamily="34" charset="0"/>
                <a:cs typeface="Arial" panose="020B0604020202020204" pitchFamily="34" charset="0"/>
              </a:rPr>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latin typeface="Arial" panose="020B0604020202020204" pitchFamily="34" charset="0"/>
              <a:cs typeface="Arial" panose="020B0604020202020204" pitchFamily="34" charset="0"/>
            </a:endParaRPr>
          </a:p>
          <a:p>
            <a:endParaRPr lang="en-US" dirty="0"/>
          </a:p>
        </p:txBody>
      </p:sp>
      <p:pic>
        <p:nvPicPr>
          <p:cNvPr id="5" name="Picture 4" descr="A close-up of a black background&#10;&#10;Description automatically generated">
            <a:extLst>
              <a:ext uri="{FF2B5EF4-FFF2-40B4-BE49-F238E27FC236}">
                <a16:creationId xmlns:a16="http://schemas.microsoft.com/office/drawing/2014/main" id="{DF73F6BE-725E-5F46-9C6B-F4613CC3C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4099492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B487-1515-5EC0-EEE4-58615CC7E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E4DAF0-3314-8F24-DDFE-B90A441624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363D0-A71B-A696-2912-89A6CF2E6BD6}"/>
              </a:ext>
            </a:extLst>
          </p:cNvPr>
          <p:cNvSpPr>
            <a:spLocks noGrp="1"/>
          </p:cNvSpPr>
          <p:nvPr>
            <p:ph type="dt" sz="half" idx="10"/>
          </p:nvPr>
        </p:nvSpPr>
        <p:spPr/>
        <p:txBody>
          <a:bodyPr/>
          <a:lstStyle/>
          <a:p>
            <a:fld id="{A1DC029C-5B17-409B-86F2-A65FE5BE79A1}" type="datetime1">
              <a:rPr lang="en-US" smtClean="0"/>
              <a:t>4/30/2025</a:t>
            </a:fld>
            <a:endParaRPr lang="en-US" dirty="0"/>
          </a:p>
        </p:txBody>
      </p:sp>
      <p:sp>
        <p:nvSpPr>
          <p:cNvPr id="5" name="Footer Placeholder 4">
            <a:extLst>
              <a:ext uri="{FF2B5EF4-FFF2-40B4-BE49-F238E27FC236}">
                <a16:creationId xmlns:a16="http://schemas.microsoft.com/office/drawing/2014/main" id="{DB3E8AFF-CE3F-E0E8-4EF3-7DA0B1E1BB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9A4848-B5F4-26E7-D4E3-56FF89A9A004}"/>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7" name="Content Placeholder 6" descr="Ornamental shapes. Dark blue and light blue rectangles">
            <a:extLst>
              <a:ext uri="{FF2B5EF4-FFF2-40B4-BE49-F238E27FC236}">
                <a16:creationId xmlns:a16="http://schemas.microsoft.com/office/drawing/2014/main" id="{79C3DD4C-86BC-D051-AE3E-45FB253C998A}"/>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9" name="Picture 8" descr="A close-up of a black background&#10;&#10;Description automatically generated">
            <a:extLst>
              <a:ext uri="{FF2B5EF4-FFF2-40B4-BE49-F238E27FC236}">
                <a16:creationId xmlns:a16="http://schemas.microsoft.com/office/drawing/2014/main" id="{FCEF0906-6B73-E265-67CC-1222F46BCF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199072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F210-029F-E095-CA68-8B2290AD1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DE8633-CAF1-94AE-D24C-21B3EB5AEE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2C7BC3-E25D-D40A-6B64-7EF414A1EEE2}"/>
              </a:ext>
            </a:extLst>
          </p:cNvPr>
          <p:cNvSpPr>
            <a:spLocks noGrp="1"/>
          </p:cNvSpPr>
          <p:nvPr>
            <p:ph type="dt" sz="half" idx="10"/>
          </p:nvPr>
        </p:nvSpPr>
        <p:spPr/>
        <p:txBody>
          <a:bodyPr/>
          <a:lstStyle/>
          <a:p>
            <a:fld id="{A918DB6E-6D70-4FEC-A112-5F97BC4AEE43}" type="datetime1">
              <a:rPr lang="en-US" smtClean="0"/>
              <a:t>4/30/2025</a:t>
            </a:fld>
            <a:endParaRPr lang="en-US" dirty="0"/>
          </a:p>
        </p:txBody>
      </p:sp>
      <p:sp>
        <p:nvSpPr>
          <p:cNvPr id="5" name="Footer Placeholder 4">
            <a:extLst>
              <a:ext uri="{FF2B5EF4-FFF2-40B4-BE49-F238E27FC236}">
                <a16:creationId xmlns:a16="http://schemas.microsoft.com/office/drawing/2014/main" id="{AE47242D-6913-7C20-7953-B581907F3F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79EFF3-20FA-34D5-B90C-BE36221D5CEA}"/>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7" name="Picture 6" descr="Ornamental shape. Blue gradient and gray rectangles">
            <a:extLst>
              <a:ext uri="{FF2B5EF4-FFF2-40B4-BE49-F238E27FC236}">
                <a16:creationId xmlns:a16="http://schemas.microsoft.com/office/drawing/2014/main" id="{C56D4987-17F8-5DD6-30EC-9DA0725D3357}"/>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9" name="Picture 8" descr="A close-up of a black background&#10;&#10;Description automatically generated">
            <a:extLst>
              <a:ext uri="{FF2B5EF4-FFF2-40B4-BE49-F238E27FC236}">
                <a16:creationId xmlns:a16="http://schemas.microsoft.com/office/drawing/2014/main" id="{C862E435-AA10-E027-0747-8303CB75EF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264294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E1CD-B1D2-FD34-4B40-B97BAD7444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08F26-BE84-E16A-DCC9-30F0C46982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18E27B-F2B3-D744-F6F2-A89C651C74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5F240-8BB6-EF46-2AF5-52667484661D}"/>
              </a:ext>
            </a:extLst>
          </p:cNvPr>
          <p:cNvSpPr>
            <a:spLocks noGrp="1"/>
          </p:cNvSpPr>
          <p:nvPr>
            <p:ph type="dt" sz="half" idx="10"/>
          </p:nvPr>
        </p:nvSpPr>
        <p:spPr/>
        <p:txBody>
          <a:bodyPr/>
          <a:lstStyle/>
          <a:p>
            <a:fld id="{956BFE5A-6E96-494B-BDD8-6F437FF9AB11}" type="datetime1">
              <a:rPr lang="en-US" smtClean="0"/>
              <a:t>4/30/2025</a:t>
            </a:fld>
            <a:endParaRPr lang="en-US" dirty="0"/>
          </a:p>
        </p:txBody>
      </p:sp>
      <p:sp>
        <p:nvSpPr>
          <p:cNvPr id="6" name="Footer Placeholder 5">
            <a:extLst>
              <a:ext uri="{FF2B5EF4-FFF2-40B4-BE49-F238E27FC236}">
                <a16:creationId xmlns:a16="http://schemas.microsoft.com/office/drawing/2014/main" id="{EF3F7E33-4ACC-CA0E-A851-0633E8007C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1526BE-FED8-3A4C-D122-F217B17929FD}"/>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8" name="Content Placeholder 6" descr="Ornamental shapes. Dark blue and light blue rectangles">
            <a:extLst>
              <a:ext uri="{FF2B5EF4-FFF2-40B4-BE49-F238E27FC236}">
                <a16:creationId xmlns:a16="http://schemas.microsoft.com/office/drawing/2014/main" id="{E05121F8-F8D0-12BE-2280-7E60891ED6C5}"/>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11" name="Picture 10" descr="A close-up of a black background&#10;&#10;Description automatically generated">
            <a:extLst>
              <a:ext uri="{FF2B5EF4-FFF2-40B4-BE49-F238E27FC236}">
                <a16:creationId xmlns:a16="http://schemas.microsoft.com/office/drawing/2014/main" id="{0580675B-B3BC-8CA7-4E82-410286BFD7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399641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C45C-FCDD-8C82-6BAE-191F39AEF9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A0E196-69DC-0037-E268-81EEC6A19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5793AD-42F2-D892-5BC1-2C2EEFCFD8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833A3-0D20-240B-BF7B-E79DB765F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CD78F-9005-BA9B-FE0C-7CD98EC81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797DD2-4FC4-4BD3-E123-CBC3D4E319A6}"/>
              </a:ext>
            </a:extLst>
          </p:cNvPr>
          <p:cNvSpPr>
            <a:spLocks noGrp="1"/>
          </p:cNvSpPr>
          <p:nvPr>
            <p:ph type="dt" sz="half" idx="10"/>
          </p:nvPr>
        </p:nvSpPr>
        <p:spPr/>
        <p:txBody>
          <a:bodyPr/>
          <a:lstStyle/>
          <a:p>
            <a:fld id="{B1C15760-DF15-44D3-BE51-84A885468F1F}" type="datetime1">
              <a:rPr lang="en-US" smtClean="0"/>
              <a:t>4/30/2025</a:t>
            </a:fld>
            <a:endParaRPr lang="en-US" dirty="0"/>
          </a:p>
        </p:txBody>
      </p:sp>
      <p:sp>
        <p:nvSpPr>
          <p:cNvPr id="8" name="Footer Placeholder 7">
            <a:extLst>
              <a:ext uri="{FF2B5EF4-FFF2-40B4-BE49-F238E27FC236}">
                <a16:creationId xmlns:a16="http://schemas.microsoft.com/office/drawing/2014/main" id="{89E03071-322D-C992-7498-959F4A42B6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0F68EC2-081E-D5E2-4E69-34D35705C95E}"/>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10" name="Content Placeholder 6" descr="Ornamental shapes. Dark blue and light blue rectangles">
            <a:extLst>
              <a:ext uri="{FF2B5EF4-FFF2-40B4-BE49-F238E27FC236}">
                <a16:creationId xmlns:a16="http://schemas.microsoft.com/office/drawing/2014/main" id="{7D39C305-7D91-BD64-0A4C-03A5F78D1817}"/>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12" name="Picture 11" descr="A close-up of a black background&#10;&#10;Description automatically generated">
            <a:extLst>
              <a:ext uri="{FF2B5EF4-FFF2-40B4-BE49-F238E27FC236}">
                <a16:creationId xmlns:a16="http://schemas.microsoft.com/office/drawing/2014/main" id="{35F192BF-258E-20F7-A4FE-86E7ABF4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758731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EBD6-84C9-6F8B-1FA6-F3CDF548A6DD}"/>
              </a:ext>
            </a:extLst>
          </p:cNvPr>
          <p:cNvSpPr>
            <a:spLocks noGrp="1"/>
          </p:cNvSpPr>
          <p:nvPr>
            <p:ph type="title"/>
          </p:nvPr>
        </p:nvSpPr>
        <p:spPr>
          <a:xfrm>
            <a:off x="838200" y="2694257"/>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E9EA2365-C3E5-3626-0B83-978B2CF7F2F7}"/>
              </a:ext>
            </a:extLst>
          </p:cNvPr>
          <p:cNvSpPr>
            <a:spLocks noGrp="1"/>
          </p:cNvSpPr>
          <p:nvPr>
            <p:ph type="dt" sz="half" idx="10"/>
          </p:nvPr>
        </p:nvSpPr>
        <p:spPr/>
        <p:txBody>
          <a:bodyPr/>
          <a:lstStyle/>
          <a:p>
            <a:fld id="{3A2CBF18-C1C5-4E58-AE1E-EFC1DEA4ED61}" type="datetime1">
              <a:rPr lang="en-US" smtClean="0"/>
              <a:t>4/30/2025</a:t>
            </a:fld>
            <a:endParaRPr lang="en-US" dirty="0"/>
          </a:p>
        </p:txBody>
      </p:sp>
      <p:sp>
        <p:nvSpPr>
          <p:cNvPr id="4" name="Footer Placeholder 3">
            <a:extLst>
              <a:ext uri="{FF2B5EF4-FFF2-40B4-BE49-F238E27FC236}">
                <a16:creationId xmlns:a16="http://schemas.microsoft.com/office/drawing/2014/main" id="{DDFDCAC1-0456-600F-02CB-792E298A44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9811319-E93D-F436-D166-049D1CE1B4E2}"/>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6" name="Picture 5" descr="Ornamental shape. Blue gradient and gray rectangles">
            <a:extLst>
              <a:ext uri="{FF2B5EF4-FFF2-40B4-BE49-F238E27FC236}">
                <a16:creationId xmlns:a16="http://schemas.microsoft.com/office/drawing/2014/main" id="{CAD87B9F-3FE8-A5B1-53CA-F7B23BB36498}"/>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8" name="Picture 7" descr="A close-up of a black background&#10;&#10;Description automatically generated">
            <a:extLst>
              <a:ext uri="{FF2B5EF4-FFF2-40B4-BE49-F238E27FC236}">
                <a16:creationId xmlns:a16="http://schemas.microsoft.com/office/drawing/2014/main" id="{042C348F-656E-A509-A3F4-C9BF0BEE96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186068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EBD6-84C9-6F8B-1FA6-F3CDF548A6DD}"/>
              </a:ext>
            </a:extLst>
          </p:cNvPr>
          <p:cNvSpPr>
            <a:spLocks noGrp="1"/>
          </p:cNvSpPr>
          <p:nvPr>
            <p:ph type="title"/>
          </p:nvPr>
        </p:nvSpPr>
        <p:spPr>
          <a:xfrm>
            <a:off x="838200" y="623917"/>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E9EA2365-C3E5-3626-0B83-978B2CF7F2F7}"/>
              </a:ext>
            </a:extLst>
          </p:cNvPr>
          <p:cNvSpPr>
            <a:spLocks noGrp="1"/>
          </p:cNvSpPr>
          <p:nvPr>
            <p:ph type="dt" sz="half" idx="10"/>
          </p:nvPr>
        </p:nvSpPr>
        <p:spPr/>
        <p:txBody>
          <a:bodyPr/>
          <a:lstStyle/>
          <a:p>
            <a:fld id="{C2423AD3-50EC-4B5C-A8DC-11AAD0AA691E}" type="datetime1">
              <a:rPr lang="en-US" smtClean="0"/>
              <a:t>4/30/2025</a:t>
            </a:fld>
            <a:endParaRPr lang="en-US" dirty="0"/>
          </a:p>
        </p:txBody>
      </p:sp>
      <p:sp>
        <p:nvSpPr>
          <p:cNvPr id="4" name="Footer Placeholder 3">
            <a:extLst>
              <a:ext uri="{FF2B5EF4-FFF2-40B4-BE49-F238E27FC236}">
                <a16:creationId xmlns:a16="http://schemas.microsoft.com/office/drawing/2014/main" id="{DDFDCAC1-0456-600F-02CB-792E298A44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9811319-E93D-F436-D166-049D1CE1B4E2}"/>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7" name="Content Placeholder 6" descr="Ornamental shapes. Dark blue and light blue rectangles">
            <a:extLst>
              <a:ext uri="{FF2B5EF4-FFF2-40B4-BE49-F238E27FC236}">
                <a16:creationId xmlns:a16="http://schemas.microsoft.com/office/drawing/2014/main" id="{E4F887E4-34BD-F7FC-4D22-B4F5E90DECB0}"/>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6" name="Picture 5" descr="A close-up of a black background&#10;&#10;Description automatically generated">
            <a:extLst>
              <a:ext uri="{FF2B5EF4-FFF2-40B4-BE49-F238E27FC236}">
                <a16:creationId xmlns:a16="http://schemas.microsoft.com/office/drawing/2014/main" id="{718AE777-06EB-70FE-4255-062F8A9CF2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17986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fld id="{F3509735-4568-4232-8455-719822765581}" type="datetime1">
              <a:rPr lang="en-US" smtClean="0"/>
              <a:t>4/30/2025</a:t>
            </a:fld>
            <a:endParaRPr lang="en-US" dirty="0"/>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5" name="Picture 4" descr="Ornamental shape. Blue gradient and gray rectangles">
            <a:extLst>
              <a:ext uri="{FF2B5EF4-FFF2-40B4-BE49-F238E27FC236}">
                <a16:creationId xmlns:a16="http://schemas.microsoft.com/office/drawing/2014/main" id="{0458D707-3027-F739-5F6C-B2E783194165}"/>
              </a:ext>
            </a:extLst>
          </p:cNvPr>
          <p:cNvPicPr>
            <a:picLocks noChangeAspect="1"/>
          </p:cNvPicPr>
          <p:nvPr userDrawn="1"/>
        </p:nvPicPr>
        <p:blipFill>
          <a:blip r:embed="rId2"/>
          <a:stretch>
            <a:fillRect/>
          </a:stretch>
        </p:blipFill>
        <p:spPr>
          <a:xfrm>
            <a:off x="0" y="152400"/>
            <a:ext cx="12192000" cy="2381250"/>
          </a:xfrm>
          <a:prstGeom prst="rect">
            <a:avLst/>
          </a:prstGeom>
        </p:spPr>
      </p:pic>
      <p:pic>
        <p:nvPicPr>
          <p:cNvPr id="7" name="Picture 6" descr="A close-up of a black background&#10;&#10;Description automatically generated">
            <a:extLst>
              <a:ext uri="{FF2B5EF4-FFF2-40B4-BE49-F238E27FC236}">
                <a16:creationId xmlns:a16="http://schemas.microsoft.com/office/drawing/2014/main" id="{BF81B16E-BDC0-1CE6-746A-3B85BFA0C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96" y="739063"/>
            <a:ext cx="5369528" cy="864423"/>
          </a:xfrm>
          <a:prstGeom prst="rect">
            <a:avLst/>
          </a:prstGeom>
        </p:spPr>
      </p:pic>
    </p:spTree>
    <p:extLst>
      <p:ext uri="{BB962C8B-B14F-4D97-AF65-F5344CB8AC3E}">
        <p14:creationId xmlns:p14="http://schemas.microsoft.com/office/powerpoint/2010/main" val="269499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6FB5E-4DF1-CA41-02F2-0061D098F1D3}"/>
              </a:ext>
            </a:extLst>
          </p:cNvPr>
          <p:cNvSpPr>
            <a:spLocks noGrp="1"/>
          </p:cNvSpPr>
          <p:nvPr>
            <p:ph type="dt" sz="half" idx="10"/>
          </p:nvPr>
        </p:nvSpPr>
        <p:spPr/>
        <p:txBody>
          <a:bodyPr/>
          <a:lstStyle/>
          <a:p>
            <a:fld id="{40F2A2EE-1442-4CB6-BF6C-1D64706A3A6A}" type="datetime1">
              <a:rPr lang="en-US" smtClean="0"/>
              <a:t>4/30/2025</a:t>
            </a:fld>
            <a:endParaRPr lang="en-US" dirty="0"/>
          </a:p>
        </p:txBody>
      </p:sp>
      <p:sp>
        <p:nvSpPr>
          <p:cNvPr id="3" name="Footer Placeholder 2">
            <a:extLst>
              <a:ext uri="{FF2B5EF4-FFF2-40B4-BE49-F238E27FC236}">
                <a16:creationId xmlns:a16="http://schemas.microsoft.com/office/drawing/2014/main" id="{A620F973-FB2B-C2C2-2EA1-8E14C4A7082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3DDAEC-C06B-6260-40FA-700AC23B4FE0}"/>
              </a:ext>
            </a:extLst>
          </p:cNvPr>
          <p:cNvSpPr>
            <a:spLocks noGrp="1"/>
          </p:cNvSpPr>
          <p:nvPr>
            <p:ph type="sldNum" sz="quarter" idx="12"/>
          </p:nvPr>
        </p:nvSpPr>
        <p:spPr/>
        <p:txBody>
          <a:bodyPr/>
          <a:lstStyle/>
          <a:p>
            <a:fld id="{B24F5015-3417-4B27-A586-E4CCF4D77832}" type="slidenum">
              <a:rPr lang="en-US" smtClean="0"/>
              <a:t>‹#›</a:t>
            </a:fld>
            <a:endParaRPr lang="en-US" dirty="0"/>
          </a:p>
        </p:txBody>
      </p:sp>
      <p:pic>
        <p:nvPicPr>
          <p:cNvPr id="5" name="Content Placeholder 6" descr="Ornamental shapes. Dark blue and light blue rectangles">
            <a:extLst>
              <a:ext uri="{FF2B5EF4-FFF2-40B4-BE49-F238E27FC236}">
                <a16:creationId xmlns:a16="http://schemas.microsoft.com/office/drawing/2014/main" id="{8844F8AB-E383-518B-0A27-BEF6C9D7D9B8}"/>
              </a:ext>
            </a:extLst>
          </p:cNvPr>
          <p:cNvPicPr>
            <a:picLocks noChangeAspect="1"/>
          </p:cNvPicPr>
          <p:nvPr userDrawn="1"/>
        </p:nvPicPr>
        <p:blipFill>
          <a:blip r:embed="rId2"/>
          <a:stretch>
            <a:fillRect/>
          </a:stretch>
        </p:blipFill>
        <p:spPr>
          <a:xfrm>
            <a:off x="1676400" y="-138509"/>
            <a:ext cx="10515600" cy="1478756"/>
          </a:xfrm>
          <a:prstGeom prst="rect">
            <a:avLst/>
          </a:prstGeom>
        </p:spPr>
      </p:pic>
      <p:pic>
        <p:nvPicPr>
          <p:cNvPr id="7" name="Picture 6" descr="A close-up of a black background&#10;&#10;Description automatically generated">
            <a:extLst>
              <a:ext uri="{FF2B5EF4-FFF2-40B4-BE49-F238E27FC236}">
                <a16:creationId xmlns:a16="http://schemas.microsoft.com/office/drawing/2014/main" id="{3970D4DD-2558-A489-2A93-523F82920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0286" y="333133"/>
            <a:ext cx="1702836" cy="274134"/>
          </a:xfrm>
          <a:prstGeom prst="rect">
            <a:avLst/>
          </a:prstGeom>
        </p:spPr>
      </p:pic>
    </p:spTree>
    <p:extLst>
      <p:ext uri="{BB962C8B-B14F-4D97-AF65-F5344CB8AC3E}">
        <p14:creationId xmlns:p14="http://schemas.microsoft.com/office/powerpoint/2010/main" val="2864512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D5EECB-BA88-AB8C-2130-CCFA959299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3E900D-2962-0933-E1EE-1A25E5EBFE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0E451C-7B19-00FE-8DB4-9DD64B495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295EC-14AD-4FC4-B914-473EB0A47781}" type="datetime1">
              <a:rPr lang="en-US" smtClean="0"/>
              <a:t>4/30/2025</a:t>
            </a:fld>
            <a:endParaRPr lang="en-US" dirty="0"/>
          </a:p>
        </p:txBody>
      </p:sp>
      <p:sp>
        <p:nvSpPr>
          <p:cNvPr id="5" name="Footer Placeholder 4">
            <a:extLst>
              <a:ext uri="{FF2B5EF4-FFF2-40B4-BE49-F238E27FC236}">
                <a16:creationId xmlns:a16="http://schemas.microsoft.com/office/drawing/2014/main" id="{1BFF7FC3-0481-E379-7CCC-6123B0BE6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BC55C25-28C2-4C10-5388-29FF6AE39C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F5015-3417-4B27-A586-E4CCF4D77832}" type="slidenum">
              <a:rPr lang="en-US" smtClean="0"/>
              <a:t>‹#›</a:t>
            </a:fld>
            <a:endParaRPr lang="en-US" dirty="0"/>
          </a:p>
        </p:txBody>
      </p:sp>
    </p:spTree>
    <p:extLst>
      <p:ext uri="{BB962C8B-B14F-4D97-AF65-F5344CB8AC3E}">
        <p14:creationId xmlns:p14="http://schemas.microsoft.com/office/powerpoint/2010/main" val="106161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61" r:id="rId9"/>
    <p:sldLayoutId id="2147483662" r:id="rId10"/>
    <p:sldLayoutId id="2147483656" r:id="rId11"/>
    <p:sldLayoutId id="2147483657" r:id="rId12"/>
    <p:sldLayoutId id="2147483663" r:id="rId13"/>
  </p:sldLayoutIdLst>
  <p:hf hdr="0" ft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mailto:ra-catsdata@pa.gov" TargetMode="External"/><Relationship Id="rId5" Type="http://schemas.openxmlformats.org/officeDocument/2006/relationships/hyperlink" Target="https://www.pa.gov/en/agencies/education/programs-and-services/instruction/elementary-and-secondary-education/career-and-technical-education/industry-recognized-credentials-for-career-and-technical-education-programs.html"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hyperlink" Target="https://www.pimsreportsv2.pa.gov/ReportMenu/ReportParameters/603?folderId=78" TargetMode="External"/><Relationship Id="rId13" Type="http://schemas.openxmlformats.org/officeDocument/2006/relationships/hyperlink" Target="https://www.pimsreportsv2.pa.gov/ReportMenu/ReportParameters/620?folderId=78" TargetMode="External"/><Relationship Id="rId3" Type="http://schemas.openxmlformats.org/officeDocument/2006/relationships/slideLayout" Target="../slideLayouts/slideLayout2.xml"/><Relationship Id="rId7" Type="http://schemas.openxmlformats.org/officeDocument/2006/relationships/hyperlink" Target="https://www.pimsreportsv2.pa.gov/ReportMenu/ReportParameters/622?folderId=78" TargetMode="External"/><Relationship Id="rId12" Type="http://schemas.openxmlformats.org/officeDocument/2006/relationships/hyperlink" Target="https://www.pimsreportsv2.pa.gov/ReportMenu/ReportParameters/616?folderId=78" TargetMode="Externa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hyperlink" Target="https://www.pimsreportsv2.pa.gov/ReportMenu/ReportParameters/618?folderId=78" TargetMode="External"/><Relationship Id="rId11" Type="http://schemas.openxmlformats.org/officeDocument/2006/relationships/hyperlink" Target="https://www.pimsreportsv2.pa.gov/ReportMenu/ReportParameters/614?folderId=78" TargetMode="External"/><Relationship Id="rId5" Type="http://schemas.openxmlformats.org/officeDocument/2006/relationships/hyperlink" Target="https://www.pimsreportsv2.pa.gov/ReportMenu/ReportParameters/610?folderId=78" TargetMode="External"/><Relationship Id="rId10" Type="http://schemas.openxmlformats.org/officeDocument/2006/relationships/hyperlink" Target="https://www.pimsreportsv2.pa.gov/ReportMenu/ReportParameters/613?folderId=78" TargetMode="External"/><Relationship Id="rId4" Type="http://schemas.openxmlformats.org/officeDocument/2006/relationships/notesSlide" Target="../notesSlides/notesSlide43.xml"/><Relationship Id="rId9" Type="http://schemas.openxmlformats.org/officeDocument/2006/relationships/hyperlink" Target="https://www.pimsreportsv2.pa.gov/ReportMenu/ReportParameters/608?folderId=78" TargetMode="External"/><Relationship Id="rId1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7.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7.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hyperlink" Target="mailto:brgomezper@pa.gov" TargetMode="External"/><Relationship Id="rId5" Type="http://schemas.openxmlformats.org/officeDocument/2006/relationships/hyperlink" Target="mailto:ra-catsdata@pa.gov" TargetMode="External"/><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C3E0-7EF5-2F3E-9DEF-4298D79B234E}"/>
              </a:ext>
            </a:extLst>
          </p:cNvPr>
          <p:cNvSpPr>
            <a:spLocks noGrp="1"/>
          </p:cNvSpPr>
          <p:nvPr>
            <p:ph type="ctrTitle"/>
          </p:nvPr>
        </p:nvSpPr>
        <p:spPr>
          <a:xfrm>
            <a:off x="0" y="1913178"/>
            <a:ext cx="12192000" cy="2387600"/>
          </a:xfrm>
        </p:spPr>
        <p:txBody>
          <a:bodyPr>
            <a:normAutofit/>
          </a:bodyPr>
          <a:lstStyle/>
          <a:p>
            <a:r>
              <a:rPr lang="en-US" sz="5400" dirty="0"/>
              <a:t>Elevate Your Skills: Navigating the Adult Affidavit CTE Collection</a:t>
            </a:r>
          </a:p>
        </p:txBody>
      </p:sp>
      <p:sp>
        <p:nvSpPr>
          <p:cNvPr id="3" name="Subtitle 2">
            <a:extLst>
              <a:ext uri="{FF2B5EF4-FFF2-40B4-BE49-F238E27FC236}">
                <a16:creationId xmlns:a16="http://schemas.microsoft.com/office/drawing/2014/main" id="{FF6D6E6F-B999-BF1B-1F91-B455E0AF12E5}"/>
              </a:ext>
            </a:extLst>
          </p:cNvPr>
          <p:cNvSpPr>
            <a:spLocks noGrp="1"/>
          </p:cNvSpPr>
          <p:nvPr>
            <p:ph type="subTitle" idx="1"/>
          </p:nvPr>
        </p:nvSpPr>
        <p:spPr>
          <a:xfrm>
            <a:off x="1524000" y="4500683"/>
            <a:ext cx="9144000" cy="1655762"/>
          </a:xfrm>
        </p:spPr>
        <p:txBody>
          <a:bodyPr/>
          <a:lstStyle/>
          <a:p>
            <a:r>
              <a:rPr lang="en-US" dirty="0"/>
              <a:t>2025 PDE Data Summit</a:t>
            </a:r>
          </a:p>
          <a:p>
            <a:r>
              <a:rPr lang="en-US" dirty="0"/>
              <a:t>CTE Data Team</a:t>
            </a:r>
          </a:p>
        </p:txBody>
      </p:sp>
      <p:sp>
        <p:nvSpPr>
          <p:cNvPr id="4" name="Date Placeholder 3">
            <a:extLst>
              <a:ext uri="{FF2B5EF4-FFF2-40B4-BE49-F238E27FC236}">
                <a16:creationId xmlns:a16="http://schemas.microsoft.com/office/drawing/2014/main" id="{E28EAF45-5E1A-E6C8-F973-80D63041E7EE}"/>
              </a:ext>
            </a:extLst>
          </p:cNvPr>
          <p:cNvSpPr>
            <a:spLocks noGrp="1"/>
          </p:cNvSpPr>
          <p:nvPr>
            <p:ph type="dt" sz="half" idx="10"/>
          </p:nvPr>
        </p:nvSpPr>
        <p:spPr>
          <a:xfrm>
            <a:off x="152400" y="6363271"/>
            <a:ext cx="2743200" cy="365125"/>
          </a:xfrm>
        </p:spPr>
        <p:txBody>
          <a:bodyPr/>
          <a:lstStyle/>
          <a:p>
            <a:fld id="{10BAD1B0-6FA5-4CED-9D40-9697E17ADC70}" type="datetime1">
              <a:rPr lang="en-US" smtClean="0"/>
              <a:t>4/30/2025</a:t>
            </a:fld>
            <a:endParaRPr lang="en-US" dirty="0"/>
          </a:p>
        </p:txBody>
      </p:sp>
      <p:sp>
        <p:nvSpPr>
          <p:cNvPr id="5" name="Slide Number Placeholder 4">
            <a:extLst>
              <a:ext uri="{FF2B5EF4-FFF2-40B4-BE49-F238E27FC236}">
                <a16:creationId xmlns:a16="http://schemas.microsoft.com/office/drawing/2014/main" id="{71C4FA12-EEE6-1998-6DAD-405E92860DC7}"/>
              </a:ext>
            </a:extLst>
          </p:cNvPr>
          <p:cNvSpPr>
            <a:spLocks noGrp="1"/>
          </p:cNvSpPr>
          <p:nvPr>
            <p:ph type="sldNum" sz="quarter" idx="12"/>
          </p:nvPr>
        </p:nvSpPr>
        <p:spPr/>
        <p:txBody>
          <a:bodyPr/>
          <a:lstStyle/>
          <a:p>
            <a:fld id="{B24F5015-3417-4B27-A586-E4CCF4D77832}" type="slidenum">
              <a:rPr lang="en-US" smtClean="0"/>
              <a:t>1</a:t>
            </a:fld>
            <a:endParaRPr lang="en-US" dirty="0"/>
          </a:p>
        </p:txBody>
      </p:sp>
      <p:pic>
        <p:nvPicPr>
          <p:cNvPr id="18" name="Audio 17">
            <a:hlinkClick r:id="" action="ppaction://media"/>
            <a:extLst>
              <a:ext uri="{FF2B5EF4-FFF2-40B4-BE49-F238E27FC236}">
                <a16:creationId xmlns:a16="http://schemas.microsoft.com/office/drawing/2014/main" id="{81FF58C3-E269-3F59-BD47-10C66EC7A1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2808863"/>
      </p:ext>
    </p:extLst>
  </p:cSld>
  <p:clrMapOvr>
    <a:masterClrMapping/>
  </p:clrMapOvr>
  <mc:AlternateContent xmlns:mc="http://schemas.openxmlformats.org/markup-compatibility/2006" xmlns:p14="http://schemas.microsoft.com/office/powerpoint/2010/main">
    <mc:Choice Requires="p14">
      <p:transition spd="slow" p14:dur="2000" advTm="28045"/>
    </mc:Choice>
    <mc:Fallback xmlns="">
      <p:transition spd="slow" advTm="2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1A8-2F5B-EA7F-8638-421CDA9223E0}"/>
              </a:ext>
            </a:extLst>
          </p:cNvPr>
          <p:cNvSpPr>
            <a:spLocks noGrp="1"/>
          </p:cNvSpPr>
          <p:nvPr>
            <p:ph type="title"/>
          </p:nvPr>
        </p:nvSpPr>
        <p:spPr/>
        <p:txBody>
          <a:bodyPr/>
          <a:lstStyle/>
          <a:p>
            <a:r>
              <a:rPr lang="en-US" dirty="0"/>
              <a:t>Student/Student Snapshot Template</a:t>
            </a:r>
          </a:p>
        </p:txBody>
      </p:sp>
      <p:sp>
        <p:nvSpPr>
          <p:cNvPr id="3" name="Date Placeholder 2">
            <a:extLst>
              <a:ext uri="{FF2B5EF4-FFF2-40B4-BE49-F238E27FC236}">
                <a16:creationId xmlns:a16="http://schemas.microsoft.com/office/drawing/2014/main" id="{BB7FD53E-5E90-BD80-66F8-C1BE8228ADFB}"/>
              </a:ext>
            </a:extLst>
          </p:cNvPr>
          <p:cNvSpPr>
            <a:spLocks noGrp="1"/>
          </p:cNvSpPr>
          <p:nvPr>
            <p:ph type="dt" sz="half" idx="10"/>
          </p:nvPr>
        </p:nvSpPr>
        <p:spPr/>
        <p:txBody>
          <a:bodyPr/>
          <a:lstStyle/>
          <a:p>
            <a:fld id="{3A2CBF18-C1C5-4E58-AE1E-EFC1DEA4ED61}" type="datetime1">
              <a:rPr lang="en-US" smtClean="0"/>
              <a:t>4/30/2025</a:t>
            </a:fld>
            <a:endParaRPr lang="en-US" dirty="0"/>
          </a:p>
        </p:txBody>
      </p:sp>
      <p:sp>
        <p:nvSpPr>
          <p:cNvPr id="4" name="Slide Number Placeholder 3">
            <a:extLst>
              <a:ext uri="{FF2B5EF4-FFF2-40B4-BE49-F238E27FC236}">
                <a16:creationId xmlns:a16="http://schemas.microsoft.com/office/drawing/2014/main" id="{4B00409A-0077-C2B2-3E9F-BE412B5F5FB8}"/>
              </a:ext>
            </a:extLst>
          </p:cNvPr>
          <p:cNvSpPr>
            <a:spLocks noGrp="1"/>
          </p:cNvSpPr>
          <p:nvPr>
            <p:ph type="sldNum" sz="quarter" idx="12"/>
          </p:nvPr>
        </p:nvSpPr>
        <p:spPr/>
        <p:txBody>
          <a:bodyPr/>
          <a:lstStyle/>
          <a:p>
            <a:fld id="{B24F5015-3417-4B27-A586-E4CCF4D77832}" type="slidenum">
              <a:rPr lang="en-US" smtClean="0"/>
              <a:t>10</a:t>
            </a:fld>
            <a:endParaRPr lang="en-US" dirty="0"/>
          </a:p>
        </p:txBody>
      </p:sp>
      <p:pic>
        <p:nvPicPr>
          <p:cNvPr id="14" name="Audio 13">
            <a:hlinkClick r:id="" action="ppaction://media"/>
            <a:extLst>
              <a:ext uri="{FF2B5EF4-FFF2-40B4-BE49-F238E27FC236}">
                <a16:creationId xmlns:a16="http://schemas.microsoft.com/office/drawing/2014/main" id="{3D8FD495-AE1B-CFC9-8FF9-0F5360E7E0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7849216"/>
      </p:ext>
    </p:extLst>
  </p:cSld>
  <p:clrMapOvr>
    <a:masterClrMapping/>
  </p:clrMapOvr>
  <mc:AlternateContent xmlns:mc="http://schemas.openxmlformats.org/markup-compatibility/2006" xmlns:p14="http://schemas.microsoft.com/office/powerpoint/2010/main">
    <mc:Choice Requires="p14">
      <p:transition spd="slow" p14:dur="2000" advTm="4675"/>
    </mc:Choice>
    <mc:Fallback xmlns="">
      <p:transition spd="slow" advTm="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838200" y="207963"/>
            <a:ext cx="10515600" cy="1325563"/>
          </a:xfrm>
        </p:spPr>
        <p:txBody>
          <a:bodyPr/>
          <a:lstStyle/>
          <a:p>
            <a:r>
              <a:rPr lang="en-US" b="1" dirty="0"/>
              <a:t>Student Template Fields</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Submitting AUN </a:t>
            </a:r>
            <a:r>
              <a:rPr lang="en-US" dirty="0"/>
              <a:t>(#1) Key Field – 9-digit AUN</a:t>
            </a:r>
          </a:p>
          <a:p>
            <a:pPr>
              <a:lnSpc>
                <a:spcPct val="100000"/>
              </a:lnSpc>
            </a:pPr>
            <a:r>
              <a:rPr lang="en-US" b="1" dirty="0"/>
              <a:t>School Number </a:t>
            </a:r>
            <a:r>
              <a:rPr lang="en-US" dirty="0"/>
              <a:t>(#2)</a:t>
            </a:r>
          </a:p>
          <a:p>
            <a:pPr>
              <a:lnSpc>
                <a:spcPct val="100000"/>
              </a:lnSpc>
            </a:pPr>
            <a:r>
              <a:rPr lang="en-US" b="1" dirty="0"/>
              <a:t>School Year Date </a:t>
            </a:r>
            <a:r>
              <a:rPr lang="en-US" dirty="0"/>
              <a:t>(#3) Key Field – 2025-06-30</a:t>
            </a:r>
          </a:p>
          <a:p>
            <a:pPr>
              <a:lnSpc>
                <a:spcPct val="100000"/>
              </a:lnSpc>
            </a:pPr>
            <a:r>
              <a:rPr lang="en-US" b="1" dirty="0"/>
              <a:t>PASecureID</a:t>
            </a:r>
            <a:r>
              <a:rPr lang="en-US" dirty="0"/>
              <a:t> (#4) Key Field – 10-digit PASecureID</a:t>
            </a:r>
          </a:p>
          <a:p>
            <a:pPr>
              <a:lnSpc>
                <a:spcPct val="100000"/>
              </a:lnSpc>
            </a:pPr>
            <a:r>
              <a:rPr lang="en-US" b="1" dirty="0"/>
              <a:t>Grade</a:t>
            </a:r>
            <a:r>
              <a:rPr lang="en-US" dirty="0"/>
              <a:t> (#10) – Must be AAP</a:t>
            </a:r>
          </a:p>
          <a:p>
            <a:pPr>
              <a:lnSpc>
                <a:spcPct val="100000"/>
              </a:lnSpc>
            </a:pPr>
            <a:r>
              <a:rPr lang="en-US" b="1" dirty="0"/>
              <a:t>Birth Date </a:t>
            </a:r>
            <a:r>
              <a:rPr lang="en-US" dirty="0"/>
              <a:t>(#14)</a:t>
            </a:r>
          </a:p>
          <a:p>
            <a:pPr>
              <a:lnSpc>
                <a:spcPct val="100000"/>
              </a:lnSpc>
            </a:pPr>
            <a:r>
              <a:rPr lang="en-US" b="1" dirty="0"/>
              <a:t>Gender</a:t>
            </a:r>
            <a:r>
              <a:rPr lang="en-US" dirty="0"/>
              <a:t> (#15)</a:t>
            </a:r>
          </a:p>
          <a:p>
            <a:pPr>
              <a:lnSpc>
                <a:spcPct val="100000"/>
              </a:lnSpc>
            </a:pPr>
            <a:r>
              <a:rPr lang="en-US" b="1" dirty="0"/>
              <a:t>Race / Ethnicity </a:t>
            </a:r>
            <a:r>
              <a:rPr lang="en-US" dirty="0"/>
              <a:t>(#27)</a:t>
            </a:r>
          </a:p>
          <a:p>
            <a:pPr>
              <a:lnSpc>
                <a:spcPct val="100000"/>
              </a:lnSpc>
            </a:pPr>
            <a:r>
              <a:rPr lang="en-US" b="1" dirty="0"/>
              <a:t>Name &amp; Address </a:t>
            </a:r>
            <a:r>
              <a:rPr lang="en-US" dirty="0"/>
              <a:t>(#16, 17, 18, 19, 20, 133, 134, 142, 154)</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11</a:t>
            </a:fld>
            <a:endParaRPr lang="en-US" dirty="0"/>
          </a:p>
        </p:txBody>
      </p:sp>
      <p:pic>
        <p:nvPicPr>
          <p:cNvPr id="21" name="Audio 20">
            <a:hlinkClick r:id="" action="ppaction://media"/>
            <a:extLst>
              <a:ext uri="{FF2B5EF4-FFF2-40B4-BE49-F238E27FC236}">
                <a16:creationId xmlns:a16="http://schemas.microsoft.com/office/drawing/2014/main" id="{B9BCD3FA-A975-528E-6F6E-7A0DF451AE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8210465"/>
      </p:ext>
    </p:extLst>
  </p:cSld>
  <p:clrMapOvr>
    <a:masterClrMapping/>
  </p:clrMapOvr>
  <mc:AlternateContent xmlns:mc="http://schemas.openxmlformats.org/markup-compatibility/2006" xmlns:p14="http://schemas.microsoft.com/office/powerpoint/2010/main">
    <mc:Choice Requires="p14">
      <p:transition spd="slow" p14:dur="2000" advTm="108959"/>
    </mc:Choice>
    <mc:Fallback xmlns="">
      <p:transition spd="slow" advTm="108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838200" y="207963"/>
            <a:ext cx="10515600" cy="1325563"/>
          </a:xfrm>
        </p:spPr>
        <p:txBody>
          <a:bodyPr/>
          <a:lstStyle/>
          <a:p>
            <a:r>
              <a:rPr lang="en-US" b="1" dirty="0"/>
              <a:t>Student Template Fields</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685800" y="1444108"/>
            <a:ext cx="11141467" cy="5205929"/>
          </a:xfrm>
        </p:spPr>
        <p:txBody>
          <a:bodyPr>
            <a:noAutofit/>
          </a:bodyPr>
          <a:lstStyle/>
          <a:p>
            <a:pPr>
              <a:lnSpc>
                <a:spcPct val="100000"/>
              </a:lnSpc>
            </a:pPr>
            <a:r>
              <a:rPr lang="en-US" b="1" dirty="0"/>
              <a:t>District of Residence AUN </a:t>
            </a:r>
            <a:r>
              <a:rPr lang="en-US" dirty="0"/>
              <a:t>(#117) – AAP code as 999999999</a:t>
            </a:r>
          </a:p>
          <a:p>
            <a:pPr>
              <a:lnSpc>
                <a:spcPct val="100000"/>
              </a:lnSpc>
            </a:pPr>
            <a:r>
              <a:rPr lang="en-US" b="1" dirty="0"/>
              <a:t>Funding District AUN </a:t>
            </a:r>
            <a:r>
              <a:rPr lang="en-US" dirty="0"/>
              <a:t>(#189) - AUN of the school district where the CTE AAP education entity (high school, IU or CTC) is geographically located. This must be a school district AUN.</a:t>
            </a:r>
          </a:p>
          <a:p>
            <a:pPr>
              <a:lnSpc>
                <a:spcPct val="100000"/>
              </a:lnSpc>
            </a:pPr>
            <a:r>
              <a:rPr lang="en-US" b="1" dirty="0"/>
              <a:t>CTE Indicator </a:t>
            </a:r>
            <a:r>
              <a:rPr lang="en-US" dirty="0"/>
              <a:t>(#190) – </a:t>
            </a:r>
          </a:p>
          <a:p>
            <a:pPr lvl="1">
              <a:lnSpc>
                <a:spcPct val="100000"/>
              </a:lnSpc>
              <a:buFont typeface="Courier New" panose="02070309020205020404" pitchFamily="49" charset="0"/>
              <a:buChar char="o"/>
            </a:pPr>
            <a:r>
              <a:rPr lang="en-US" sz="2800" dirty="0"/>
              <a:t>School District – AAP should leave blank</a:t>
            </a:r>
          </a:p>
          <a:p>
            <a:pPr lvl="1">
              <a:lnSpc>
                <a:spcPct val="100000"/>
              </a:lnSpc>
              <a:buFont typeface="Courier New" panose="02070309020205020404" pitchFamily="49" charset="0"/>
              <a:buChar char="o"/>
            </a:pPr>
            <a:r>
              <a:rPr lang="en-US" sz="2800" dirty="0"/>
              <a:t>CTC – AAP code as N</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12</a:t>
            </a:fld>
            <a:endParaRPr lang="en-US" dirty="0"/>
          </a:p>
        </p:txBody>
      </p:sp>
      <p:pic>
        <p:nvPicPr>
          <p:cNvPr id="19" name="Audio 18">
            <a:hlinkClick r:id="" action="ppaction://media"/>
            <a:extLst>
              <a:ext uri="{FF2B5EF4-FFF2-40B4-BE49-F238E27FC236}">
                <a16:creationId xmlns:a16="http://schemas.microsoft.com/office/drawing/2014/main" id="{4DA85745-49EC-410D-6BB1-58A257F1CFE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1679755"/>
      </p:ext>
    </p:extLst>
  </p:cSld>
  <p:clrMapOvr>
    <a:masterClrMapping/>
  </p:clrMapOvr>
  <mc:AlternateContent xmlns:mc="http://schemas.openxmlformats.org/markup-compatibility/2006" xmlns:p14="http://schemas.microsoft.com/office/powerpoint/2010/main">
    <mc:Choice Requires="p14">
      <p:transition spd="slow" p14:dur="2000" advTm="46792"/>
    </mc:Choice>
    <mc:Fallback xmlns="">
      <p:transition spd="slow" advTm="46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Special Population Identification</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Special Education </a:t>
            </a:r>
            <a:r>
              <a:rPr lang="en-US" dirty="0"/>
              <a:t>(#38) – AAP should code as N</a:t>
            </a:r>
          </a:p>
          <a:p>
            <a:pPr>
              <a:lnSpc>
                <a:spcPct val="100000"/>
              </a:lnSpc>
            </a:pPr>
            <a:r>
              <a:rPr lang="en-US" b="1" dirty="0"/>
              <a:t>EL Status </a:t>
            </a:r>
            <a:r>
              <a:rPr lang="en-US" dirty="0"/>
              <a:t>(#41) – AAP should code as 01 or 99 only</a:t>
            </a:r>
          </a:p>
          <a:p>
            <a:pPr>
              <a:lnSpc>
                <a:spcPct val="100000"/>
              </a:lnSpc>
            </a:pPr>
            <a:r>
              <a:rPr lang="en-US" b="1" dirty="0"/>
              <a:t>504 Plan </a:t>
            </a:r>
            <a:r>
              <a:rPr lang="en-US" dirty="0"/>
              <a:t>(#70) – AAP should code as N</a:t>
            </a:r>
          </a:p>
          <a:p>
            <a:pPr>
              <a:lnSpc>
                <a:spcPct val="100000"/>
              </a:lnSpc>
            </a:pPr>
            <a:r>
              <a:rPr lang="en-US" b="1" dirty="0"/>
              <a:t>Economic Disadvantaged Status Code </a:t>
            </a:r>
            <a:r>
              <a:rPr lang="en-US" dirty="0"/>
              <a:t>(#88) – Y or N</a:t>
            </a:r>
          </a:p>
          <a:p>
            <a:pPr lvl="1">
              <a:lnSpc>
                <a:spcPct val="100000"/>
              </a:lnSpc>
            </a:pPr>
            <a:r>
              <a:rPr lang="en-US" sz="2800" dirty="0"/>
              <a:t>Code AAP Pell grant students as Economically Disadvantaged</a:t>
            </a:r>
          </a:p>
          <a:p>
            <a:pPr>
              <a:lnSpc>
                <a:spcPct val="100000"/>
              </a:lnSpc>
            </a:pPr>
            <a:r>
              <a:rPr lang="en-US" b="1" dirty="0"/>
              <a:t>Student is a Single Parent </a:t>
            </a:r>
            <a:r>
              <a:rPr lang="en-US" dirty="0"/>
              <a:t>(#120) – Y or N</a:t>
            </a:r>
          </a:p>
          <a:p>
            <a:pPr>
              <a:lnSpc>
                <a:spcPct val="100000"/>
              </a:lnSpc>
            </a:pPr>
            <a:r>
              <a:rPr lang="en-US" b="1" dirty="0"/>
              <a:t>Out of Workforce Individual </a:t>
            </a:r>
            <a:r>
              <a:rPr lang="en-US" dirty="0"/>
              <a:t>(#166) – Y or N</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13</a:t>
            </a:fld>
            <a:endParaRPr lang="en-US" dirty="0"/>
          </a:p>
        </p:txBody>
      </p:sp>
      <p:pic>
        <p:nvPicPr>
          <p:cNvPr id="11" name="Audio 10">
            <a:hlinkClick r:id="" action="ppaction://media"/>
            <a:extLst>
              <a:ext uri="{FF2B5EF4-FFF2-40B4-BE49-F238E27FC236}">
                <a16:creationId xmlns:a16="http://schemas.microsoft.com/office/drawing/2014/main" id="{984EF7E3-B41F-6EE4-A535-7D397A44FD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3294496"/>
      </p:ext>
    </p:extLst>
  </p:cSld>
  <p:clrMapOvr>
    <a:masterClrMapping/>
  </p:clrMapOvr>
  <mc:AlternateContent xmlns:mc="http://schemas.openxmlformats.org/markup-compatibility/2006" xmlns:p14="http://schemas.microsoft.com/office/powerpoint/2010/main">
    <mc:Choice Requires="p14">
      <p:transition spd="slow" p14:dur="2000" advTm="148808"/>
    </mc:Choice>
    <mc:Fallback xmlns="">
      <p:transition spd="slow" advTm="148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Special Population Identification</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Homeless Student </a:t>
            </a:r>
            <a:r>
              <a:rPr lang="en-US" dirty="0"/>
              <a:t>(#111) – Y or N</a:t>
            </a:r>
          </a:p>
          <a:p>
            <a:pPr>
              <a:lnSpc>
                <a:spcPct val="100000"/>
              </a:lnSpc>
            </a:pPr>
            <a:r>
              <a:rPr lang="en-US" b="1" dirty="0"/>
              <a:t>Migrant Student </a:t>
            </a:r>
            <a:r>
              <a:rPr lang="en-US" dirty="0"/>
              <a:t>(#112) – Y or N</a:t>
            </a:r>
          </a:p>
          <a:p>
            <a:pPr>
              <a:lnSpc>
                <a:spcPct val="100000"/>
              </a:lnSpc>
            </a:pPr>
            <a:r>
              <a:rPr lang="en-US" b="1" dirty="0"/>
              <a:t>Military Family </a:t>
            </a:r>
            <a:r>
              <a:rPr lang="en-US" dirty="0"/>
              <a:t>(#207) – Y or N</a:t>
            </a:r>
          </a:p>
          <a:p>
            <a:pPr>
              <a:lnSpc>
                <a:spcPct val="100000"/>
              </a:lnSpc>
            </a:pPr>
            <a:r>
              <a:rPr lang="en-US" b="1" dirty="0"/>
              <a:t>Foster Student </a:t>
            </a:r>
            <a:r>
              <a:rPr lang="en-US" dirty="0"/>
              <a:t>(#209) – Y or N</a:t>
            </a:r>
          </a:p>
          <a:p>
            <a:pPr>
              <a:lnSpc>
                <a:spcPct val="100000"/>
              </a:lnSpc>
            </a:pPr>
            <a:endParaRPr lang="en-US" dirty="0"/>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14</a:t>
            </a:fld>
            <a:endParaRPr lang="en-US" dirty="0"/>
          </a:p>
        </p:txBody>
      </p:sp>
      <p:pic>
        <p:nvPicPr>
          <p:cNvPr id="11" name="Audio 10">
            <a:hlinkClick r:id="" action="ppaction://media"/>
            <a:extLst>
              <a:ext uri="{FF2B5EF4-FFF2-40B4-BE49-F238E27FC236}">
                <a16:creationId xmlns:a16="http://schemas.microsoft.com/office/drawing/2014/main" id="{7E529A40-2196-1C65-A7B6-2197ACB5E0B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4139358"/>
      </p:ext>
    </p:extLst>
  </p:cSld>
  <p:clrMapOvr>
    <a:masterClrMapping/>
  </p:clrMapOvr>
  <mc:AlternateContent xmlns:mc="http://schemas.openxmlformats.org/markup-compatibility/2006" xmlns:p14="http://schemas.microsoft.com/office/powerpoint/2010/main">
    <mc:Choice Requires="p14">
      <p:transition spd="slow" p14:dur="2000" advTm="89505"/>
    </mc:Choice>
    <mc:Fallback xmlns="">
      <p:transition spd="slow" advTm="89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Non-Essential Field Coding</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Food PGM Participation Code </a:t>
            </a:r>
            <a:r>
              <a:rPr lang="en-US" dirty="0"/>
              <a:t>(#33) – AAP should code as N</a:t>
            </a:r>
          </a:p>
          <a:p>
            <a:pPr>
              <a:lnSpc>
                <a:spcPct val="100000"/>
              </a:lnSpc>
            </a:pPr>
            <a:r>
              <a:rPr lang="en-US" b="1" dirty="0"/>
              <a:t>Challenge Type </a:t>
            </a:r>
            <a:r>
              <a:rPr lang="en-US" dirty="0"/>
              <a:t>(#34) – AAP should leave blank</a:t>
            </a:r>
          </a:p>
          <a:p>
            <a:pPr>
              <a:lnSpc>
                <a:spcPct val="100000"/>
              </a:lnSpc>
            </a:pPr>
            <a:r>
              <a:rPr lang="en-US" b="1" dirty="0"/>
              <a:t>Foreign Exchange Student </a:t>
            </a:r>
            <a:r>
              <a:rPr lang="en-US" dirty="0"/>
              <a:t>(#73) – AAP should code as N</a:t>
            </a:r>
          </a:p>
          <a:p>
            <a:pPr>
              <a:lnSpc>
                <a:spcPct val="100000"/>
              </a:lnSpc>
            </a:pPr>
            <a:r>
              <a:rPr lang="en-US" b="1" dirty="0"/>
              <a:t>Gifted</a:t>
            </a:r>
            <a:r>
              <a:rPr lang="en-US" dirty="0"/>
              <a:t> (#80) – AAP should code as N</a:t>
            </a:r>
          </a:p>
          <a:p>
            <a:pPr>
              <a:lnSpc>
                <a:spcPct val="100000"/>
              </a:lnSpc>
            </a:pPr>
            <a:r>
              <a:rPr lang="en-US" b="1" dirty="0"/>
              <a:t>Alternate Student ID </a:t>
            </a:r>
            <a:r>
              <a:rPr lang="en-US" dirty="0"/>
              <a:t>(#93) – AAP should use the local student ID number from their system.</a:t>
            </a:r>
          </a:p>
          <a:p>
            <a:pPr>
              <a:lnSpc>
                <a:spcPct val="100000"/>
              </a:lnSpc>
            </a:pPr>
            <a:r>
              <a:rPr lang="en-US" b="1" dirty="0"/>
              <a:t>Title 1 Part A </a:t>
            </a:r>
            <a:r>
              <a:rPr lang="en-US" dirty="0"/>
              <a:t>(#96) – AAP should code as N</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15</a:t>
            </a:fld>
            <a:endParaRPr lang="en-US" dirty="0"/>
          </a:p>
        </p:txBody>
      </p:sp>
      <p:pic>
        <p:nvPicPr>
          <p:cNvPr id="11" name="Audio 10">
            <a:hlinkClick r:id="" action="ppaction://media"/>
            <a:extLst>
              <a:ext uri="{FF2B5EF4-FFF2-40B4-BE49-F238E27FC236}">
                <a16:creationId xmlns:a16="http://schemas.microsoft.com/office/drawing/2014/main" id="{8320D847-B2E4-DEBD-717F-4F18B3A795B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4946335"/>
      </p:ext>
    </p:extLst>
  </p:cSld>
  <p:clrMapOvr>
    <a:masterClrMapping/>
  </p:clrMapOvr>
  <mc:AlternateContent xmlns:mc="http://schemas.openxmlformats.org/markup-compatibility/2006" xmlns:p14="http://schemas.microsoft.com/office/powerpoint/2010/main">
    <mc:Choice Requires="p14">
      <p:transition spd="slow" p14:dur="2000" advTm="55445"/>
    </mc:Choice>
    <mc:Fallback xmlns="">
      <p:transition spd="slow" advTm="55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Non-Essential Field Coding</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LEA Entry Date </a:t>
            </a:r>
            <a:r>
              <a:rPr lang="en-US" dirty="0"/>
              <a:t>(#98) – AAP should use 2024-07-01</a:t>
            </a:r>
          </a:p>
          <a:p>
            <a:pPr>
              <a:lnSpc>
                <a:spcPct val="100000"/>
              </a:lnSpc>
            </a:pPr>
            <a:r>
              <a:rPr lang="en-US" b="1" dirty="0"/>
              <a:t>School Entry Date </a:t>
            </a:r>
            <a:r>
              <a:rPr lang="en-US" dirty="0"/>
              <a:t>(#99) – AAP should use 2024-07-01</a:t>
            </a:r>
          </a:p>
          <a:p>
            <a:pPr>
              <a:lnSpc>
                <a:spcPct val="100000"/>
              </a:lnSpc>
            </a:pPr>
            <a:r>
              <a:rPr lang="en-US" b="1" dirty="0"/>
              <a:t>State Entry Date </a:t>
            </a:r>
            <a:r>
              <a:rPr lang="en-US" dirty="0"/>
              <a:t>(#109) – AAP should use 2024-07-01</a:t>
            </a:r>
          </a:p>
          <a:p>
            <a:pPr>
              <a:lnSpc>
                <a:spcPct val="100000"/>
              </a:lnSpc>
            </a:pPr>
            <a:r>
              <a:rPr lang="en-US" b="1" dirty="0"/>
              <a:t>Food Program Eligibility </a:t>
            </a:r>
            <a:r>
              <a:rPr lang="en-US" dirty="0"/>
              <a:t>(#131) – AAP should code as N</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16</a:t>
            </a:fld>
            <a:endParaRPr lang="en-US" dirty="0"/>
          </a:p>
        </p:txBody>
      </p:sp>
      <p:pic>
        <p:nvPicPr>
          <p:cNvPr id="11" name="Audio 10">
            <a:hlinkClick r:id="" action="ppaction://media"/>
            <a:extLst>
              <a:ext uri="{FF2B5EF4-FFF2-40B4-BE49-F238E27FC236}">
                <a16:creationId xmlns:a16="http://schemas.microsoft.com/office/drawing/2014/main" id="{528979DC-A7D1-5CC0-EE55-A4AE521590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2465054"/>
      </p:ext>
    </p:extLst>
  </p:cSld>
  <p:clrMapOvr>
    <a:masterClrMapping/>
  </p:clrMapOvr>
  <mc:AlternateContent xmlns:mc="http://schemas.openxmlformats.org/markup-compatibility/2006" xmlns:p14="http://schemas.microsoft.com/office/powerpoint/2010/main">
    <mc:Choice Requires="p14">
      <p:transition spd="slow" p14:dur="2000" advTm="25220"/>
    </mc:Choice>
    <mc:Fallback xmlns="">
      <p:transition spd="slow" advTm="2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Non-Essential Field Coding</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Special Education Referral </a:t>
            </a:r>
            <a:r>
              <a:rPr lang="en-US" dirty="0"/>
              <a:t>(#167) – AAP should code as N</a:t>
            </a:r>
          </a:p>
          <a:p>
            <a:pPr>
              <a:lnSpc>
                <a:spcPct val="100000"/>
              </a:lnSpc>
            </a:pPr>
            <a:r>
              <a:rPr lang="en-US" b="1" dirty="0"/>
              <a:t>PSSA/PASA Assessment </a:t>
            </a:r>
            <a:r>
              <a:rPr lang="en-US" dirty="0"/>
              <a:t>(#212) – AAP should code as I</a:t>
            </a:r>
          </a:p>
          <a:p>
            <a:pPr>
              <a:lnSpc>
                <a:spcPct val="100000"/>
              </a:lnSpc>
            </a:pPr>
            <a:r>
              <a:rPr lang="en-US" b="1" dirty="0"/>
              <a:t>Keystone Winter Assessment </a:t>
            </a:r>
            <a:r>
              <a:rPr lang="en-US" dirty="0"/>
              <a:t>(#214) – AAP should code as N</a:t>
            </a:r>
          </a:p>
          <a:p>
            <a:pPr>
              <a:lnSpc>
                <a:spcPct val="100000"/>
              </a:lnSpc>
            </a:pPr>
            <a:r>
              <a:rPr lang="en-US" b="1" dirty="0"/>
              <a:t>Keystone Spring Assessment </a:t>
            </a:r>
            <a:r>
              <a:rPr lang="en-US" dirty="0"/>
              <a:t>(#215) – AAP should code as N</a:t>
            </a:r>
          </a:p>
          <a:p>
            <a:pPr>
              <a:lnSpc>
                <a:spcPct val="100000"/>
              </a:lnSpc>
            </a:pPr>
            <a:r>
              <a:rPr lang="en-US" b="1" dirty="0"/>
              <a:t>Keystone Summer Assessment </a:t>
            </a:r>
            <a:r>
              <a:rPr lang="en-US" dirty="0"/>
              <a:t>(#216) – AAP should code as N</a:t>
            </a:r>
          </a:p>
          <a:p>
            <a:pPr>
              <a:lnSpc>
                <a:spcPct val="100000"/>
              </a:lnSpc>
            </a:pPr>
            <a:r>
              <a:rPr lang="en-US" b="1" dirty="0"/>
              <a:t>AUN of Enrollment </a:t>
            </a:r>
            <a:r>
              <a:rPr lang="en-US" dirty="0"/>
              <a:t>(#217) – AAP should code same as Field #1</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17</a:t>
            </a:fld>
            <a:endParaRPr lang="en-US" dirty="0"/>
          </a:p>
        </p:txBody>
      </p:sp>
      <p:pic>
        <p:nvPicPr>
          <p:cNvPr id="11" name="Audio 10">
            <a:hlinkClick r:id="" action="ppaction://media"/>
            <a:extLst>
              <a:ext uri="{FF2B5EF4-FFF2-40B4-BE49-F238E27FC236}">
                <a16:creationId xmlns:a16="http://schemas.microsoft.com/office/drawing/2014/main" id="{1C8EAAE7-E892-D60D-378E-E83FC1516B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69460703"/>
      </p:ext>
    </p:extLst>
  </p:cSld>
  <p:clrMapOvr>
    <a:masterClrMapping/>
  </p:clrMapOvr>
  <mc:AlternateContent xmlns:mc="http://schemas.openxmlformats.org/markup-compatibility/2006" xmlns:p14="http://schemas.microsoft.com/office/powerpoint/2010/main">
    <mc:Choice Requires="p14">
      <p:transition spd="slow" p14:dur="2000" advTm="41985"/>
    </mc:Choice>
    <mc:Fallback xmlns="">
      <p:transition spd="slow" advTm="41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Student Snapshot Template</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dirty="0"/>
              <a:t>Same fields as Student Template AND</a:t>
            </a:r>
          </a:p>
          <a:p>
            <a:pPr lvl="1">
              <a:lnSpc>
                <a:spcPct val="100000"/>
              </a:lnSpc>
            </a:pPr>
            <a:r>
              <a:rPr lang="en-US" sz="2800" b="1" dirty="0"/>
              <a:t>Snapshot Date </a:t>
            </a:r>
            <a:r>
              <a:rPr lang="en-US" sz="2800" dirty="0"/>
              <a:t>(#83) – Enter 2025-06-30</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18</a:t>
            </a:fld>
            <a:endParaRPr lang="en-US" dirty="0"/>
          </a:p>
        </p:txBody>
      </p:sp>
      <p:pic>
        <p:nvPicPr>
          <p:cNvPr id="11" name="Audio 10">
            <a:hlinkClick r:id="" action="ppaction://media"/>
            <a:extLst>
              <a:ext uri="{FF2B5EF4-FFF2-40B4-BE49-F238E27FC236}">
                <a16:creationId xmlns:a16="http://schemas.microsoft.com/office/drawing/2014/main" id="{A9735302-7C67-24B3-40FD-CC0350479E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5577795"/>
      </p:ext>
    </p:extLst>
  </p:cSld>
  <p:clrMapOvr>
    <a:masterClrMapping/>
  </p:clrMapOvr>
  <mc:AlternateContent xmlns:mc="http://schemas.openxmlformats.org/markup-compatibility/2006" xmlns:p14="http://schemas.microsoft.com/office/powerpoint/2010/main">
    <mc:Choice Requires="p14">
      <p:transition spd="slow" p14:dur="2000" advTm="31909"/>
    </mc:Choice>
    <mc:Fallback xmlns="">
      <p:transition spd="slow" advTm="31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1A8-2F5B-EA7F-8638-421CDA9223E0}"/>
              </a:ext>
            </a:extLst>
          </p:cNvPr>
          <p:cNvSpPr>
            <a:spLocks noGrp="1"/>
          </p:cNvSpPr>
          <p:nvPr>
            <p:ph type="title"/>
          </p:nvPr>
        </p:nvSpPr>
        <p:spPr/>
        <p:txBody>
          <a:bodyPr/>
          <a:lstStyle/>
          <a:p>
            <a:r>
              <a:rPr lang="en-US" dirty="0"/>
              <a:t>CTE Student Fact Template</a:t>
            </a:r>
          </a:p>
        </p:txBody>
      </p:sp>
      <p:sp>
        <p:nvSpPr>
          <p:cNvPr id="3" name="Date Placeholder 2">
            <a:extLst>
              <a:ext uri="{FF2B5EF4-FFF2-40B4-BE49-F238E27FC236}">
                <a16:creationId xmlns:a16="http://schemas.microsoft.com/office/drawing/2014/main" id="{BB7FD53E-5E90-BD80-66F8-C1BE8228ADFB}"/>
              </a:ext>
            </a:extLst>
          </p:cNvPr>
          <p:cNvSpPr>
            <a:spLocks noGrp="1"/>
          </p:cNvSpPr>
          <p:nvPr>
            <p:ph type="dt" sz="half" idx="10"/>
          </p:nvPr>
        </p:nvSpPr>
        <p:spPr/>
        <p:txBody>
          <a:bodyPr/>
          <a:lstStyle/>
          <a:p>
            <a:fld id="{3A2CBF18-C1C5-4E58-AE1E-EFC1DEA4ED61}" type="datetime1">
              <a:rPr lang="en-US" smtClean="0"/>
              <a:t>4/30/2025</a:t>
            </a:fld>
            <a:endParaRPr lang="en-US" dirty="0"/>
          </a:p>
        </p:txBody>
      </p:sp>
      <p:sp>
        <p:nvSpPr>
          <p:cNvPr id="4" name="Slide Number Placeholder 3">
            <a:extLst>
              <a:ext uri="{FF2B5EF4-FFF2-40B4-BE49-F238E27FC236}">
                <a16:creationId xmlns:a16="http://schemas.microsoft.com/office/drawing/2014/main" id="{4B00409A-0077-C2B2-3E9F-BE412B5F5FB8}"/>
              </a:ext>
            </a:extLst>
          </p:cNvPr>
          <p:cNvSpPr>
            <a:spLocks noGrp="1"/>
          </p:cNvSpPr>
          <p:nvPr>
            <p:ph type="sldNum" sz="quarter" idx="12"/>
          </p:nvPr>
        </p:nvSpPr>
        <p:spPr/>
        <p:txBody>
          <a:bodyPr/>
          <a:lstStyle/>
          <a:p>
            <a:fld id="{B24F5015-3417-4B27-A586-E4CCF4D77832}" type="slidenum">
              <a:rPr lang="en-US" smtClean="0"/>
              <a:t>19</a:t>
            </a:fld>
            <a:endParaRPr lang="en-US" dirty="0"/>
          </a:p>
        </p:txBody>
      </p:sp>
      <p:pic>
        <p:nvPicPr>
          <p:cNvPr id="10" name="Audio 9">
            <a:hlinkClick r:id="" action="ppaction://media"/>
            <a:extLst>
              <a:ext uri="{FF2B5EF4-FFF2-40B4-BE49-F238E27FC236}">
                <a16:creationId xmlns:a16="http://schemas.microsoft.com/office/drawing/2014/main" id="{BD2E83B3-91A2-9191-3701-912E3751FA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10769776"/>
      </p:ext>
    </p:extLst>
  </p:cSld>
  <p:clrMapOvr>
    <a:masterClrMapping/>
  </p:clrMapOvr>
  <mc:AlternateContent xmlns:mc="http://schemas.openxmlformats.org/markup-compatibility/2006" xmlns:p14="http://schemas.microsoft.com/office/powerpoint/2010/main">
    <mc:Choice Requires="p14">
      <p:transition spd="slow" p14:dur="2000" advTm="7912"/>
    </mc:Choice>
    <mc:Fallback xmlns="">
      <p:transition spd="slow" advTm="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838200" y="207963"/>
            <a:ext cx="10515600" cy="1325563"/>
          </a:xfrm>
        </p:spPr>
        <p:txBody>
          <a:bodyPr/>
          <a:lstStyle/>
          <a:p>
            <a:r>
              <a:rPr lang="en-US" b="1" dirty="0"/>
              <a:t>Agenda</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8"/>
            <a:ext cx="11141467" cy="4351338"/>
          </a:xfrm>
        </p:spPr>
        <p:txBody>
          <a:bodyPr>
            <a:noAutofit/>
          </a:bodyPr>
          <a:lstStyle/>
          <a:p>
            <a:r>
              <a:rPr lang="en-US" dirty="0"/>
              <a:t>Overview of the PIMS AAP Student Data Collection</a:t>
            </a:r>
          </a:p>
          <a:p>
            <a:r>
              <a:rPr lang="en-US" dirty="0"/>
              <a:t>PIMS CTE Data Collection Timeline</a:t>
            </a:r>
          </a:p>
          <a:p>
            <a:r>
              <a:rPr lang="en-US" dirty="0"/>
              <a:t>AAP CTE Students to Report</a:t>
            </a:r>
          </a:p>
          <a:p>
            <a:pPr lvl="1">
              <a:buFont typeface="Courier New" panose="02070309020205020404" pitchFamily="49" charset="0"/>
              <a:buChar char="o"/>
            </a:pPr>
            <a:r>
              <a:rPr lang="en-US" sz="2800" dirty="0"/>
              <a:t>PIMS Templates/Data Elements</a:t>
            </a:r>
          </a:p>
          <a:p>
            <a:r>
              <a:rPr lang="en-US" dirty="0"/>
              <a:t>Data Quality Control Reports</a:t>
            </a:r>
          </a:p>
          <a:p>
            <a:r>
              <a:rPr lang="en-US" dirty="0"/>
              <a:t>Resources</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a:t>
            </a:fld>
            <a:endParaRPr lang="en-US" dirty="0"/>
          </a:p>
        </p:txBody>
      </p:sp>
      <p:pic>
        <p:nvPicPr>
          <p:cNvPr id="15" name="Audio 14">
            <a:hlinkClick r:id="" action="ppaction://media"/>
            <a:extLst>
              <a:ext uri="{FF2B5EF4-FFF2-40B4-BE49-F238E27FC236}">
                <a16:creationId xmlns:a16="http://schemas.microsoft.com/office/drawing/2014/main" id="{A20F35D2-7DC6-6F6F-4985-03A375D021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2937127"/>
      </p:ext>
    </p:extLst>
  </p:cSld>
  <p:clrMapOvr>
    <a:masterClrMapping/>
  </p:clrMapOvr>
  <mc:AlternateContent xmlns:mc="http://schemas.openxmlformats.org/markup-compatibility/2006" xmlns:p14="http://schemas.microsoft.com/office/powerpoint/2010/main">
    <mc:Choice Requires="p14">
      <p:transition spd="slow" p14:dur="2000" advTm="16107"/>
    </mc:Choice>
    <mc:Fallback xmlns="">
      <p:transition spd="slow" advTm="16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Submitting AUN </a:t>
            </a:r>
            <a:r>
              <a:rPr lang="en-US" dirty="0"/>
              <a:t>(#1) – The 9-digit administrative unit number (AUN) of the LEA that owns/holds the CTE-approved, registered adult affidavit program</a:t>
            </a:r>
          </a:p>
          <a:p>
            <a:pPr>
              <a:lnSpc>
                <a:spcPct val="100000"/>
              </a:lnSpc>
            </a:pPr>
            <a:r>
              <a:rPr lang="en-US" b="1" dirty="0"/>
              <a:t>School Year Date </a:t>
            </a:r>
            <a:r>
              <a:rPr lang="en-US" dirty="0"/>
              <a:t>(#2) Key Field – </a:t>
            </a:r>
          </a:p>
          <a:p>
            <a:pPr lvl="1">
              <a:lnSpc>
                <a:spcPct val="100000"/>
              </a:lnSpc>
            </a:pPr>
            <a:r>
              <a:rPr lang="en-US" sz="2800" dirty="0"/>
              <a:t>Enter 2025-06-30</a:t>
            </a:r>
          </a:p>
          <a:p>
            <a:pPr>
              <a:lnSpc>
                <a:spcPct val="100000"/>
              </a:lnSpc>
            </a:pPr>
            <a:r>
              <a:rPr lang="en-US" b="1" dirty="0"/>
              <a:t>PASecureID</a:t>
            </a:r>
            <a:r>
              <a:rPr lang="en-US" dirty="0"/>
              <a:t> (#3) – Enter 10-digit PASecureID</a:t>
            </a:r>
          </a:p>
          <a:p>
            <a:pPr>
              <a:lnSpc>
                <a:spcPct val="100000"/>
              </a:lnSpc>
            </a:pPr>
            <a:r>
              <a:rPr lang="en-US" b="1" dirty="0"/>
              <a:t>CIP School Number </a:t>
            </a:r>
            <a:r>
              <a:rPr lang="en-US" dirty="0"/>
              <a:t>(#4) – Enter four-digit school code of the school offering the CTE program. Include leading zeroes</a:t>
            </a:r>
          </a:p>
          <a:p>
            <a:pPr>
              <a:lnSpc>
                <a:spcPct val="100000"/>
              </a:lnSpc>
            </a:pPr>
            <a:r>
              <a:rPr lang="en-US" b="1" dirty="0"/>
              <a:t>Student School Number </a:t>
            </a:r>
            <a:r>
              <a:rPr lang="en-US" dirty="0"/>
              <a:t>(#5) – Same as Field #4</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20</a:t>
            </a:fld>
            <a:endParaRPr lang="en-US" dirty="0"/>
          </a:p>
        </p:txBody>
      </p:sp>
      <p:pic>
        <p:nvPicPr>
          <p:cNvPr id="11" name="Audio 10">
            <a:hlinkClick r:id="" action="ppaction://media"/>
            <a:extLst>
              <a:ext uri="{FF2B5EF4-FFF2-40B4-BE49-F238E27FC236}">
                <a16:creationId xmlns:a16="http://schemas.microsoft.com/office/drawing/2014/main" id="{5BB1566B-A932-39F1-BB90-8202790B93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0112257"/>
      </p:ext>
    </p:extLst>
  </p:cSld>
  <p:clrMapOvr>
    <a:masterClrMapping/>
  </p:clrMapOvr>
  <mc:AlternateContent xmlns:mc="http://schemas.openxmlformats.org/markup-compatibility/2006" xmlns:p14="http://schemas.microsoft.com/office/powerpoint/2010/main">
    <mc:Choice Requires="p14">
      <p:transition spd="slow" p14:dur="2000" advTm="48841"/>
    </mc:Choice>
    <mc:Fallback xmlns="">
      <p:transition spd="slow" advTm="4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CIP Code </a:t>
            </a:r>
            <a:r>
              <a:rPr lang="en-US" dirty="0"/>
              <a:t>(#6) – Enter 6-digit number, no decimal point, identifying the student’s CTE program. Include leading zeroes</a:t>
            </a:r>
          </a:p>
          <a:p>
            <a:pPr lvl="1">
              <a:lnSpc>
                <a:spcPct val="100000"/>
              </a:lnSpc>
            </a:pPr>
            <a:r>
              <a:rPr lang="en-US" dirty="0"/>
              <a:t>Report AAP student CIP code(s) in distinct CTE Student Fact Template entries for each AAP CIP in which the student was actively enrolled during the reporting year within a school.</a:t>
            </a:r>
          </a:p>
          <a:p>
            <a:pPr lvl="1">
              <a:lnSpc>
                <a:spcPct val="100000"/>
              </a:lnSpc>
            </a:pPr>
            <a:r>
              <a:rPr lang="en-US" dirty="0"/>
              <a:t>Adult students can be reported in multiple CIPs during the School Year.</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21</a:t>
            </a:fld>
            <a:endParaRPr lang="en-US" dirty="0"/>
          </a:p>
        </p:txBody>
      </p:sp>
      <p:pic>
        <p:nvPicPr>
          <p:cNvPr id="11" name="Audio 10">
            <a:hlinkClick r:id="" action="ppaction://media"/>
            <a:extLst>
              <a:ext uri="{FF2B5EF4-FFF2-40B4-BE49-F238E27FC236}">
                <a16:creationId xmlns:a16="http://schemas.microsoft.com/office/drawing/2014/main" id="{6B558A8A-85CB-CC87-960F-910B49C0A0C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8212757"/>
      </p:ext>
    </p:extLst>
  </p:cSld>
  <p:clrMapOvr>
    <a:masterClrMapping/>
  </p:clrMapOvr>
  <mc:AlternateContent xmlns:mc="http://schemas.openxmlformats.org/markup-compatibility/2006" xmlns:p14="http://schemas.microsoft.com/office/powerpoint/2010/main">
    <mc:Choice Requires="p14">
      <p:transition spd="slow" p14:dur="2000" advTm="26929"/>
    </mc:Choice>
    <mc:Fallback xmlns="">
      <p:transition spd="slow" advTm="2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Delivery Method Code </a:t>
            </a:r>
            <a:r>
              <a:rPr lang="en-US" dirty="0"/>
              <a:t>(#7) – Enter 2-digit code reflecting method of CTE instruction and technical skills development.</a:t>
            </a:r>
          </a:p>
          <a:p>
            <a:pPr lvl="1">
              <a:lnSpc>
                <a:spcPct val="100000"/>
              </a:lnSpc>
            </a:pPr>
            <a:r>
              <a:rPr lang="en-US" sz="2800" dirty="0"/>
              <a:t>The following apply to AAP CTE Students ONLY</a:t>
            </a:r>
          </a:p>
          <a:p>
            <a:pPr lvl="2">
              <a:lnSpc>
                <a:spcPct val="100000"/>
              </a:lnSpc>
            </a:pPr>
            <a:r>
              <a:rPr lang="en-US" sz="2800" dirty="0"/>
              <a:t>80 Adult Affidavit Program</a:t>
            </a:r>
          </a:p>
          <a:p>
            <a:pPr>
              <a:lnSpc>
                <a:spcPct val="100000"/>
              </a:lnSpc>
            </a:pPr>
            <a:r>
              <a:rPr lang="en-US" b="1" dirty="0"/>
              <a:t>Reporting Date </a:t>
            </a:r>
            <a:r>
              <a:rPr lang="en-US" dirty="0"/>
              <a:t>(#8) – Key Field – </a:t>
            </a:r>
          </a:p>
          <a:p>
            <a:pPr lvl="1">
              <a:lnSpc>
                <a:spcPct val="100000"/>
              </a:lnSpc>
            </a:pPr>
            <a:r>
              <a:rPr lang="en-US" sz="2800" dirty="0"/>
              <a:t>Enter 2025-06-30</a:t>
            </a:r>
          </a:p>
          <a:p>
            <a:pPr>
              <a:lnSpc>
                <a:spcPct val="100000"/>
              </a:lnSpc>
            </a:pPr>
            <a:r>
              <a:rPr lang="en-US" b="1" dirty="0"/>
              <a:t>Reporting Date Period Level </a:t>
            </a:r>
            <a:r>
              <a:rPr lang="en-US" dirty="0"/>
              <a:t>(#9) – Key Field – </a:t>
            </a:r>
          </a:p>
          <a:p>
            <a:pPr lvl="1">
              <a:lnSpc>
                <a:spcPct val="100000"/>
              </a:lnSpc>
            </a:pPr>
            <a:r>
              <a:rPr lang="en-US" sz="2800" dirty="0"/>
              <a:t>Enter “Year”</a:t>
            </a:r>
          </a:p>
          <a:p>
            <a:pPr>
              <a:lnSpc>
                <a:spcPct val="100000"/>
              </a:lnSpc>
            </a:pPr>
            <a:r>
              <a:rPr lang="en-US" b="1" dirty="0"/>
              <a:t>CTE Program Completion Plan Code </a:t>
            </a:r>
            <a:r>
              <a:rPr lang="en-US" dirty="0"/>
              <a:t>(#11) – Key Field –</a:t>
            </a:r>
          </a:p>
          <a:p>
            <a:pPr lvl="1">
              <a:lnSpc>
                <a:spcPct val="100000"/>
              </a:lnSpc>
            </a:pPr>
            <a:r>
              <a:rPr lang="en-US" sz="2800" dirty="0"/>
              <a:t>Enter “N/A”</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22</a:t>
            </a:fld>
            <a:endParaRPr lang="en-US" dirty="0"/>
          </a:p>
        </p:txBody>
      </p:sp>
      <p:pic>
        <p:nvPicPr>
          <p:cNvPr id="11" name="Audio 10">
            <a:hlinkClick r:id="" action="ppaction://media"/>
            <a:extLst>
              <a:ext uri="{FF2B5EF4-FFF2-40B4-BE49-F238E27FC236}">
                <a16:creationId xmlns:a16="http://schemas.microsoft.com/office/drawing/2014/main" id="{6D958AC8-CA48-97E5-08D2-E776D3D24EC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8564531"/>
      </p:ext>
    </p:extLst>
  </p:cSld>
  <p:clrMapOvr>
    <a:masterClrMapping/>
  </p:clrMapOvr>
  <mc:AlternateContent xmlns:mc="http://schemas.openxmlformats.org/markup-compatibility/2006" xmlns:p14="http://schemas.microsoft.com/office/powerpoint/2010/main">
    <mc:Choice Requires="p14">
      <p:transition spd="slow" p14:dur="2000" advTm="41239"/>
    </mc:Choice>
    <mc:Fallback xmlns="">
      <p:transition spd="slow" advTm="4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AAP CTE Status Type Code </a:t>
            </a:r>
            <a:r>
              <a:rPr lang="en-US" dirty="0"/>
              <a:t>(#10) –</a:t>
            </a:r>
          </a:p>
          <a:p>
            <a:pPr lvl="1">
              <a:lnSpc>
                <a:spcPct val="100000"/>
              </a:lnSpc>
            </a:pPr>
            <a:r>
              <a:rPr lang="en-US" dirty="0"/>
              <a:t>11 Continue AAP CTE at this School – Use for students who did not complete the student’s reported AAP during the reporting year, however, intend to continue any CTE AAP at the same school in the coming year  </a:t>
            </a:r>
          </a:p>
          <a:p>
            <a:pPr lvl="1">
              <a:lnSpc>
                <a:spcPct val="100000"/>
              </a:lnSpc>
            </a:pPr>
            <a:r>
              <a:rPr lang="en-US" dirty="0"/>
              <a:t>23 Exited CTE Without Completing Reported AAP – Use when students exit or intend to exit CTE AAP at this school either during or at the end of this reporting year without completing the reported AAP program</a:t>
            </a:r>
          </a:p>
          <a:p>
            <a:pPr lvl="1">
              <a:lnSpc>
                <a:spcPct val="100000"/>
              </a:lnSpc>
            </a:pPr>
            <a:r>
              <a:rPr lang="en-US" dirty="0"/>
              <a:t>41 Completed CTE AAP – Use for CTE AAP student who has (1) completed the AAP sequence of instruction to fulfill the program’s occupational objectives by the end of this school year and (2) received a certificate or other formal award. Do not use this code for adult students enrolled in Young Farmers programs (CIP 01.0301) </a:t>
            </a:r>
          </a:p>
          <a:p>
            <a:pPr lvl="1">
              <a:lnSpc>
                <a:spcPct val="100000"/>
              </a:lnSpc>
            </a:pPr>
            <a:r>
              <a:rPr lang="en-US" dirty="0"/>
              <a:t>80 Deceased </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23</a:t>
            </a:fld>
            <a:endParaRPr lang="en-US" dirty="0"/>
          </a:p>
        </p:txBody>
      </p:sp>
      <p:pic>
        <p:nvPicPr>
          <p:cNvPr id="11" name="Audio 10">
            <a:hlinkClick r:id="" action="ppaction://media"/>
            <a:extLst>
              <a:ext uri="{FF2B5EF4-FFF2-40B4-BE49-F238E27FC236}">
                <a16:creationId xmlns:a16="http://schemas.microsoft.com/office/drawing/2014/main" id="{9B822511-CEFE-F07F-3C92-F601DCBD8B7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3333973"/>
      </p:ext>
    </p:extLst>
  </p:cSld>
  <p:clrMapOvr>
    <a:masterClrMapping/>
  </p:clrMapOvr>
  <mc:AlternateContent xmlns:mc="http://schemas.openxmlformats.org/markup-compatibility/2006" xmlns:p14="http://schemas.microsoft.com/office/powerpoint/2010/main">
    <mc:Choice Requires="p14">
      <p:transition spd="slow" p14:dur="2000" advTm="110216"/>
    </mc:Choice>
    <mc:Fallback xmlns="">
      <p:transition spd="slow" advTm="110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dirty="0"/>
              <a:t>To be considered an </a:t>
            </a:r>
            <a:r>
              <a:rPr lang="en-US" b="1" dirty="0"/>
              <a:t>Adult Completer</a:t>
            </a:r>
            <a:r>
              <a:rPr lang="en-US" dirty="0"/>
              <a:t>, students must:</a:t>
            </a:r>
          </a:p>
          <a:p>
            <a:pPr lvl="1">
              <a:lnSpc>
                <a:spcPct val="100000"/>
              </a:lnSpc>
            </a:pPr>
            <a:r>
              <a:rPr lang="en-US" sz="2800" dirty="0"/>
              <a:t>Complete sequence of instruction to fulfill the program’s occupational objectives by the end of this reporting school year; </a:t>
            </a:r>
            <a:r>
              <a:rPr lang="en-US" sz="2800" b="1" dirty="0"/>
              <a:t>AND</a:t>
            </a:r>
          </a:p>
          <a:p>
            <a:pPr lvl="1">
              <a:lnSpc>
                <a:spcPct val="100000"/>
              </a:lnSpc>
            </a:pPr>
            <a:r>
              <a:rPr lang="en-US" sz="2800" dirty="0"/>
              <a:t>Receive a certificate or other formal award</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24</a:t>
            </a:fld>
            <a:endParaRPr lang="en-US" dirty="0"/>
          </a:p>
        </p:txBody>
      </p:sp>
      <p:pic>
        <p:nvPicPr>
          <p:cNvPr id="11" name="Audio 10">
            <a:hlinkClick r:id="" action="ppaction://media"/>
            <a:extLst>
              <a:ext uri="{FF2B5EF4-FFF2-40B4-BE49-F238E27FC236}">
                <a16:creationId xmlns:a16="http://schemas.microsoft.com/office/drawing/2014/main" id="{DB95D0DB-F44E-A1B8-1549-24529557AAD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8374480"/>
      </p:ext>
    </p:extLst>
  </p:cSld>
  <p:clrMapOvr>
    <a:masterClrMapping/>
  </p:clrMapOvr>
  <mc:AlternateContent xmlns:mc="http://schemas.openxmlformats.org/markup-compatibility/2006" xmlns:p14="http://schemas.microsoft.com/office/powerpoint/2010/main">
    <mc:Choice Requires="p14">
      <p:transition spd="slow" p14:dur="2000" advTm="14231"/>
    </mc:Choice>
    <mc:Fallback xmlns="">
      <p:transition spd="slow" advTm="1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a:lnSpc>
                <a:spcPct val="100000"/>
              </a:lnSpc>
              <a:spcBef>
                <a:spcPts val="0"/>
              </a:spcBef>
              <a:buNone/>
            </a:pPr>
            <a:r>
              <a:rPr lang="en-US" altLang="en-US" dirty="0">
                <a:ea typeface="Verdana" pitchFamily="34" charset="0"/>
                <a:cs typeface="Verdana" pitchFamily="34" charset="0"/>
              </a:rPr>
              <a:t>The following apply to secondary students only.  </a:t>
            </a:r>
          </a:p>
          <a:p>
            <a:pPr marL="0">
              <a:lnSpc>
                <a:spcPct val="100000"/>
              </a:lnSpc>
              <a:spcBef>
                <a:spcPts val="0"/>
              </a:spcBef>
              <a:buNone/>
            </a:pPr>
            <a:r>
              <a:rPr lang="en-US" altLang="en-US" dirty="0">
                <a:ea typeface="Verdana" pitchFamily="34" charset="0"/>
                <a:cs typeface="Verdana" pitchFamily="34" charset="0"/>
              </a:rPr>
              <a:t>LEAs must code all AAP students as N.</a:t>
            </a:r>
          </a:p>
          <a:p>
            <a:pPr marL="0">
              <a:lnSpc>
                <a:spcPct val="100000"/>
              </a:lnSpc>
              <a:spcBef>
                <a:spcPts val="0"/>
              </a:spcBef>
              <a:buFontTx/>
              <a:buNone/>
            </a:pPr>
            <a:endParaRPr lang="en-US" altLang="en-US" dirty="0">
              <a:ea typeface="Verdana" pitchFamily="34" charset="0"/>
              <a:cs typeface="Verdana" pitchFamily="34" charset="0"/>
            </a:endParaRPr>
          </a:p>
          <a:p>
            <a:pPr marL="457200" lvl="2" indent="-342900">
              <a:lnSpc>
                <a:spcPct val="100000"/>
              </a:lnSpc>
              <a:spcBef>
                <a:spcPts val="0"/>
              </a:spcBef>
              <a:buFont typeface="Wingdings" panose="05000000000000000000" pitchFamily="2" charset="2"/>
              <a:buChar char="§"/>
            </a:pPr>
            <a:r>
              <a:rPr lang="en-US" altLang="en-US" sz="2800" b="1" dirty="0">
                <a:ea typeface="Verdana" pitchFamily="34" charset="0"/>
                <a:cs typeface="Verdana" pitchFamily="34" charset="0"/>
              </a:rPr>
              <a:t>Registered Apprenticeship Indicator </a:t>
            </a:r>
            <a:r>
              <a:rPr lang="en-US" altLang="en-US" sz="2800" dirty="0">
                <a:ea typeface="Verdana" pitchFamily="34" charset="0"/>
                <a:cs typeface="Verdana" pitchFamily="34" charset="0"/>
              </a:rPr>
              <a:t>(#12)</a:t>
            </a:r>
          </a:p>
          <a:p>
            <a:pPr marL="457200" lvl="2" indent="-342900">
              <a:lnSpc>
                <a:spcPct val="100000"/>
              </a:lnSpc>
              <a:spcBef>
                <a:spcPts val="0"/>
              </a:spcBef>
              <a:buFont typeface="Wingdings" panose="05000000000000000000" pitchFamily="2" charset="2"/>
              <a:buChar char="§"/>
            </a:pPr>
            <a:r>
              <a:rPr lang="en-US" altLang="en-US" sz="2800" b="1" dirty="0">
                <a:ea typeface="Verdana" pitchFamily="34" charset="0"/>
                <a:cs typeface="Verdana" pitchFamily="34" charset="0"/>
              </a:rPr>
              <a:t>Internship Indicator</a:t>
            </a:r>
            <a:r>
              <a:rPr lang="en-US" altLang="en-US" sz="2800" dirty="0">
                <a:ea typeface="Verdana" pitchFamily="34" charset="0"/>
                <a:cs typeface="Verdana" pitchFamily="34" charset="0"/>
              </a:rPr>
              <a:t> (#13) 				</a:t>
            </a:r>
          </a:p>
          <a:p>
            <a:pPr marL="457200" lvl="2" indent="-342900">
              <a:lnSpc>
                <a:spcPct val="100000"/>
              </a:lnSpc>
              <a:spcBef>
                <a:spcPts val="0"/>
              </a:spcBef>
              <a:buFont typeface="Wingdings" panose="05000000000000000000" pitchFamily="2" charset="2"/>
              <a:buChar char="§"/>
            </a:pPr>
            <a:r>
              <a:rPr lang="en-US" altLang="en-US" sz="2800" b="1" dirty="0">
                <a:ea typeface="Verdana" pitchFamily="34" charset="0"/>
                <a:cs typeface="Verdana" pitchFamily="34" charset="0"/>
              </a:rPr>
              <a:t>Cooperative Work Experience </a:t>
            </a:r>
            <a:r>
              <a:rPr lang="en-US" altLang="en-US" sz="2800" dirty="0">
                <a:ea typeface="Verdana" pitchFamily="34" charset="0"/>
                <a:cs typeface="Verdana" pitchFamily="34" charset="0"/>
              </a:rPr>
              <a:t>(#14)			</a:t>
            </a:r>
          </a:p>
          <a:p>
            <a:pPr marL="457200" lvl="2" indent="-342900">
              <a:lnSpc>
                <a:spcPct val="100000"/>
              </a:lnSpc>
              <a:spcBef>
                <a:spcPts val="0"/>
              </a:spcBef>
              <a:buFont typeface="Wingdings" panose="05000000000000000000" pitchFamily="2" charset="2"/>
              <a:buChar char="§"/>
            </a:pPr>
            <a:r>
              <a:rPr lang="en-US" altLang="en-US" sz="2800" b="1" dirty="0">
                <a:ea typeface="Verdana" pitchFamily="34" charset="0"/>
                <a:cs typeface="Verdana" pitchFamily="34" charset="0"/>
              </a:rPr>
              <a:t>Job Exploration Indicator </a:t>
            </a:r>
            <a:r>
              <a:rPr lang="en-US" altLang="en-US" sz="2800" dirty="0">
                <a:ea typeface="Verdana" pitchFamily="34" charset="0"/>
                <a:cs typeface="Verdana" pitchFamily="34" charset="0"/>
              </a:rPr>
              <a:t>(#15)			</a:t>
            </a:r>
          </a:p>
          <a:p>
            <a:pPr marL="457200" lvl="2" indent="-342900">
              <a:lnSpc>
                <a:spcPct val="100000"/>
              </a:lnSpc>
              <a:spcBef>
                <a:spcPts val="0"/>
              </a:spcBef>
              <a:buFont typeface="Wingdings" panose="05000000000000000000" pitchFamily="2" charset="2"/>
              <a:buChar char="§"/>
            </a:pPr>
            <a:r>
              <a:rPr lang="en-US" altLang="en-US" sz="2800" b="1" dirty="0">
                <a:ea typeface="Verdana" pitchFamily="34" charset="0"/>
                <a:cs typeface="Verdana" pitchFamily="34" charset="0"/>
              </a:rPr>
              <a:t>Agriculture Experience Indicator </a:t>
            </a:r>
            <a:r>
              <a:rPr lang="en-US" altLang="en-US" sz="2800" dirty="0">
                <a:ea typeface="Verdana" pitchFamily="34" charset="0"/>
                <a:cs typeface="Verdana" pitchFamily="34" charset="0"/>
              </a:rPr>
              <a:t>(#16)			</a:t>
            </a:r>
          </a:p>
          <a:p>
            <a:pPr marL="457200" lvl="2" indent="-342900">
              <a:lnSpc>
                <a:spcPct val="100000"/>
              </a:lnSpc>
              <a:spcBef>
                <a:spcPts val="0"/>
              </a:spcBef>
              <a:buFont typeface="Wingdings" panose="05000000000000000000" pitchFamily="2" charset="2"/>
              <a:buChar char="§"/>
            </a:pPr>
            <a:r>
              <a:rPr lang="en-US" altLang="en-US" sz="2800" b="1" dirty="0">
                <a:ea typeface="Verdana" pitchFamily="34" charset="0"/>
                <a:cs typeface="Verdana" pitchFamily="34" charset="0"/>
              </a:rPr>
              <a:t>School-Sponsored Enterprise Indicator </a:t>
            </a:r>
            <a:r>
              <a:rPr lang="en-US" altLang="en-US" sz="2800" dirty="0">
                <a:ea typeface="Verdana" pitchFamily="34" charset="0"/>
                <a:cs typeface="Verdana" pitchFamily="34" charset="0"/>
              </a:rPr>
              <a:t>(#17)		</a:t>
            </a:r>
          </a:p>
          <a:p>
            <a:pPr marL="457200" lvl="2" indent="-342900">
              <a:lnSpc>
                <a:spcPct val="100000"/>
              </a:lnSpc>
              <a:spcBef>
                <a:spcPts val="0"/>
              </a:spcBef>
              <a:buFont typeface="Wingdings" panose="05000000000000000000" pitchFamily="2" charset="2"/>
              <a:buChar char="§"/>
            </a:pPr>
            <a:r>
              <a:rPr lang="en-US" altLang="en-US" sz="2800" b="1" dirty="0">
                <a:ea typeface="Verdana" pitchFamily="34" charset="0"/>
                <a:cs typeface="Verdana" pitchFamily="34" charset="0"/>
              </a:rPr>
              <a:t>Work-Based Experience Indicator </a:t>
            </a:r>
            <a:r>
              <a:rPr lang="en-US" altLang="en-US" sz="2800" dirty="0">
                <a:ea typeface="Verdana" pitchFamily="34" charset="0"/>
                <a:cs typeface="Verdana" pitchFamily="34" charset="0"/>
              </a:rPr>
              <a:t>(#22)</a:t>
            </a:r>
          </a:p>
          <a:p>
            <a:pPr marL="457200" lvl="2" indent="-342900">
              <a:lnSpc>
                <a:spcPct val="100000"/>
              </a:lnSpc>
              <a:spcBef>
                <a:spcPts val="0"/>
              </a:spcBef>
              <a:buFont typeface="Wingdings" panose="05000000000000000000" pitchFamily="2" charset="2"/>
              <a:buChar char="§"/>
            </a:pPr>
            <a:r>
              <a:rPr lang="en-US" altLang="en-US" sz="2800" b="1" dirty="0">
                <a:ea typeface="Verdana" pitchFamily="34" charset="0"/>
                <a:cs typeface="Verdana" pitchFamily="34" charset="0"/>
              </a:rPr>
              <a:t>Simulated Work Environment</a:t>
            </a:r>
            <a:r>
              <a:rPr lang="en-US" altLang="en-US" sz="2800" dirty="0">
                <a:ea typeface="Verdana" pitchFamily="34" charset="0"/>
                <a:cs typeface="Verdana" pitchFamily="34" charset="0"/>
              </a:rPr>
              <a:t> (#33)</a:t>
            </a:r>
          </a:p>
          <a:p>
            <a:pPr marL="0" lvl="1" indent="0">
              <a:lnSpc>
                <a:spcPct val="100000"/>
              </a:lnSpc>
              <a:spcBef>
                <a:spcPts val="0"/>
              </a:spcBef>
              <a:buNone/>
            </a:pPr>
            <a:r>
              <a:rPr lang="en-US" altLang="en-US" sz="2800" dirty="0">
                <a:ea typeface="Verdana" pitchFamily="34" charset="0"/>
                <a:cs typeface="Verdana" pitchFamily="34" charset="0"/>
              </a:rPr>
              <a:t>		</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25</a:t>
            </a:fld>
            <a:endParaRPr lang="en-US" dirty="0"/>
          </a:p>
        </p:txBody>
      </p:sp>
      <p:pic>
        <p:nvPicPr>
          <p:cNvPr id="11" name="Audio 10">
            <a:hlinkClick r:id="" action="ppaction://media"/>
            <a:extLst>
              <a:ext uri="{FF2B5EF4-FFF2-40B4-BE49-F238E27FC236}">
                <a16:creationId xmlns:a16="http://schemas.microsoft.com/office/drawing/2014/main" id="{DE01DD0A-D5C1-2323-578E-735B9BA9F95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4023819"/>
      </p:ext>
    </p:extLst>
  </p:cSld>
  <p:clrMapOvr>
    <a:masterClrMapping/>
  </p:clrMapOvr>
  <mc:AlternateContent xmlns:mc="http://schemas.openxmlformats.org/markup-compatibility/2006" xmlns:p14="http://schemas.microsoft.com/office/powerpoint/2010/main">
    <mc:Choice Requires="p14">
      <p:transition spd="slow" p14:dur="2000" advTm="36613"/>
    </mc:Choice>
    <mc:Fallback xmlns="">
      <p:transition spd="slow" advTm="3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spcBef>
                <a:spcPts val="0"/>
              </a:spcBef>
            </a:pPr>
            <a:r>
              <a:rPr lang="en-US" b="1" dirty="0"/>
              <a:t>Number of Programs Hours Successfully Completed </a:t>
            </a:r>
            <a:r>
              <a:rPr lang="en-US" dirty="0"/>
              <a:t>(#18)</a:t>
            </a:r>
          </a:p>
          <a:p>
            <a:pPr marL="0" indent="0">
              <a:lnSpc>
                <a:spcPct val="100000"/>
              </a:lnSpc>
              <a:spcBef>
                <a:spcPts val="0"/>
              </a:spcBef>
              <a:buNone/>
            </a:pPr>
            <a:r>
              <a:rPr lang="en-US" dirty="0"/>
              <a:t>For AAP CTE Students –</a:t>
            </a:r>
          </a:p>
          <a:p>
            <a:pPr marL="0" indent="0">
              <a:lnSpc>
                <a:spcPct val="100000"/>
              </a:lnSpc>
              <a:spcBef>
                <a:spcPts val="0"/>
              </a:spcBef>
              <a:buNone/>
            </a:pPr>
            <a:r>
              <a:rPr lang="en-US" dirty="0"/>
              <a:t>The cumulative total AAP CTE program instructional hours the student successfully completed over the span of the student’s adult education within the reported program CIP</a:t>
            </a:r>
          </a:p>
          <a:p>
            <a:pPr lvl="1">
              <a:lnSpc>
                <a:spcPct val="100000"/>
              </a:lnSpc>
              <a:spcBef>
                <a:spcPts val="0"/>
              </a:spcBef>
            </a:pPr>
            <a:r>
              <a:rPr lang="en-US" dirty="0"/>
              <a:t>For graded AAP programs, report successfully completed hours based on the student receiving a passing grade. </a:t>
            </a:r>
          </a:p>
          <a:p>
            <a:pPr lvl="1">
              <a:lnSpc>
                <a:spcPct val="100000"/>
              </a:lnSpc>
              <a:spcBef>
                <a:spcPts val="0"/>
              </a:spcBef>
            </a:pPr>
            <a:r>
              <a:rPr lang="en-US" dirty="0"/>
              <a:t>Report 0.00 for AAP students that received a failing grade for all program instructional hours received within the reported program CIP</a:t>
            </a:r>
          </a:p>
          <a:p>
            <a:pPr lvl="1">
              <a:lnSpc>
                <a:spcPct val="100000"/>
              </a:lnSpc>
              <a:spcBef>
                <a:spcPts val="0"/>
              </a:spcBef>
            </a:pPr>
            <a:r>
              <a:rPr lang="en-US" dirty="0"/>
              <a:t>For AAP programs not graded (including Young Farmers programs) report successfully completed program hours based on the student’s active program participation and attendance</a:t>
            </a:r>
          </a:p>
          <a:p>
            <a:pPr lvl="1">
              <a:lnSpc>
                <a:spcPct val="100000"/>
              </a:lnSpc>
              <a:spcBef>
                <a:spcPts val="0"/>
              </a:spcBef>
            </a:pPr>
            <a:r>
              <a:rPr lang="en-US" dirty="0"/>
              <a:t>Round to nearest hundredth of an hour (e.g., 9999.99)</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26</a:t>
            </a:fld>
            <a:endParaRPr lang="en-US" dirty="0"/>
          </a:p>
        </p:txBody>
      </p:sp>
      <p:pic>
        <p:nvPicPr>
          <p:cNvPr id="11" name="Audio 10">
            <a:hlinkClick r:id="" action="ppaction://media"/>
            <a:extLst>
              <a:ext uri="{FF2B5EF4-FFF2-40B4-BE49-F238E27FC236}">
                <a16:creationId xmlns:a16="http://schemas.microsoft.com/office/drawing/2014/main" id="{2CD26E2C-A1E3-867D-357E-1B55E90A4E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4747018"/>
      </p:ext>
    </p:extLst>
  </p:cSld>
  <p:clrMapOvr>
    <a:masterClrMapping/>
  </p:clrMapOvr>
  <mc:AlternateContent xmlns:mc="http://schemas.openxmlformats.org/markup-compatibility/2006" xmlns:p14="http://schemas.microsoft.com/office/powerpoint/2010/main">
    <mc:Choice Requires="p14">
      <p:transition spd="slow" p14:dur="2000" advTm="69153"/>
    </mc:Choice>
    <mc:Fallback xmlns="">
      <p:transition spd="slow" advTm="69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Percentage of Program Completed </a:t>
            </a:r>
            <a:r>
              <a:rPr lang="en-US" dirty="0"/>
              <a:t>(#19)</a:t>
            </a:r>
          </a:p>
          <a:p>
            <a:pPr>
              <a:spcBef>
                <a:spcPct val="0"/>
              </a:spcBef>
              <a:buFontTx/>
              <a:buNone/>
            </a:pPr>
            <a:r>
              <a:rPr lang="en-US" altLang="en-US" sz="2800" dirty="0">
                <a:ea typeface="Verdana" pitchFamily="34" charset="0"/>
                <a:cs typeface="Verdana" pitchFamily="34" charset="0"/>
              </a:rPr>
              <a:t>For AAP </a:t>
            </a:r>
            <a:r>
              <a:rPr lang="en-US" altLang="en-US" dirty="0">
                <a:ea typeface="Verdana" pitchFamily="34" charset="0"/>
                <a:cs typeface="Verdana" pitchFamily="34" charset="0"/>
              </a:rPr>
              <a:t>CTE Students –</a:t>
            </a:r>
          </a:p>
          <a:p>
            <a:pPr marL="0" indent="0">
              <a:spcBef>
                <a:spcPct val="0"/>
              </a:spcBef>
              <a:buFontTx/>
              <a:buNone/>
            </a:pPr>
            <a:r>
              <a:rPr lang="en-US" altLang="en-US" dirty="0">
                <a:ea typeface="Verdana" pitchFamily="34" charset="0"/>
                <a:cs typeface="Verdana" pitchFamily="34" charset="0"/>
              </a:rPr>
              <a:t>The cumulative percent of the normally scheduled total CTE program hours the student successfully completed (passed) for the student’s reported program CIP</a:t>
            </a:r>
          </a:p>
          <a:p>
            <a:pPr lvl="1">
              <a:spcBef>
                <a:spcPct val="0"/>
              </a:spcBef>
            </a:pPr>
            <a:r>
              <a:rPr lang="en-US" altLang="en-US" sz="2800" dirty="0">
                <a:ea typeface="Verdana" pitchFamily="34" charset="0"/>
                <a:cs typeface="Verdana" pitchFamily="34" charset="0"/>
              </a:rPr>
              <a:t>For ungraded AAP affidavit programs, base percentage on student participation hours (versus instructional hours completed/passed) divided by total hours offered by entire program</a:t>
            </a:r>
          </a:p>
          <a:p>
            <a:pPr lvl="1">
              <a:spcBef>
                <a:spcPct val="0"/>
              </a:spcBef>
            </a:pPr>
            <a:r>
              <a:rPr lang="en-US" altLang="en-US" sz="2800" dirty="0">
                <a:ea typeface="Verdana" pitchFamily="34" charset="0"/>
                <a:cs typeface="Verdana" pitchFamily="34" charset="0"/>
              </a:rPr>
              <a:t>Report 1.00 for all AAP students reported in Young Farmers programs (CIP 01.0301)</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27</a:t>
            </a:fld>
            <a:endParaRPr lang="en-US" dirty="0"/>
          </a:p>
        </p:txBody>
      </p:sp>
      <p:pic>
        <p:nvPicPr>
          <p:cNvPr id="11" name="Audio 10">
            <a:hlinkClick r:id="" action="ppaction://media"/>
            <a:extLst>
              <a:ext uri="{FF2B5EF4-FFF2-40B4-BE49-F238E27FC236}">
                <a16:creationId xmlns:a16="http://schemas.microsoft.com/office/drawing/2014/main" id="{2E128C2B-B881-F36B-EFCF-00353F0965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8381539"/>
      </p:ext>
    </p:extLst>
  </p:cSld>
  <p:clrMapOvr>
    <a:masterClrMapping/>
  </p:clrMapOvr>
  <mc:AlternateContent xmlns:mc="http://schemas.openxmlformats.org/markup-compatibility/2006" xmlns:p14="http://schemas.microsoft.com/office/powerpoint/2010/main">
    <mc:Choice Requires="p14">
      <p:transition spd="slow" p14:dur="2000" advTm="24044"/>
    </mc:Choice>
    <mc:Fallback xmlns="">
      <p:transition spd="slow" advTm="24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350323"/>
            <a:ext cx="11141467" cy="5205929"/>
          </a:xfrm>
        </p:spPr>
        <p:txBody>
          <a:bodyPr>
            <a:noAutofit/>
          </a:bodyPr>
          <a:lstStyle/>
          <a:p>
            <a:pPr>
              <a:lnSpc>
                <a:spcPct val="100000"/>
              </a:lnSpc>
            </a:pPr>
            <a:r>
              <a:rPr lang="en-US" b="1" dirty="0"/>
              <a:t>Cumulative Postsecondary Credits Earned </a:t>
            </a:r>
            <a:r>
              <a:rPr lang="en-US" dirty="0"/>
              <a:t>(#20) – Secondary students only</a:t>
            </a:r>
          </a:p>
          <a:p>
            <a:pPr lvl="1">
              <a:lnSpc>
                <a:spcPct val="100000"/>
              </a:lnSpc>
            </a:pPr>
            <a:r>
              <a:rPr lang="en-US" sz="2800" dirty="0"/>
              <a:t>LEAs may code AAP Students as 0.00</a:t>
            </a:r>
          </a:p>
          <a:p>
            <a:pPr>
              <a:lnSpc>
                <a:spcPct val="100000"/>
              </a:lnSpc>
            </a:pPr>
            <a:r>
              <a:rPr lang="en-US" b="1" dirty="0"/>
              <a:t>Pell Grant Indicator</a:t>
            </a:r>
            <a:r>
              <a:rPr lang="en-US" dirty="0"/>
              <a:t> (#26) - </a:t>
            </a:r>
          </a:p>
          <a:p>
            <a:pPr lvl="1">
              <a:lnSpc>
                <a:spcPct val="100000"/>
              </a:lnSpc>
            </a:pPr>
            <a:r>
              <a:rPr lang="en-US" sz="2800" dirty="0"/>
              <a:t>Report Y if student received Pell grant during reporting year</a:t>
            </a:r>
          </a:p>
          <a:p>
            <a:pPr lvl="2">
              <a:lnSpc>
                <a:spcPct val="100000"/>
              </a:lnSpc>
            </a:pPr>
            <a:r>
              <a:rPr lang="en-US" sz="2800" dirty="0"/>
              <a:t>Note: Code AAP Pell grant students as Economically Disadvantaged</a:t>
            </a:r>
          </a:p>
          <a:p>
            <a:pPr lvl="1">
              <a:lnSpc>
                <a:spcPct val="100000"/>
              </a:lnSpc>
            </a:pPr>
            <a:r>
              <a:rPr lang="en-US" sz="2800" dirty="0"/>
              <a:t>Report N if student did not receive Pell grant during reporting year</a:t>
            </a:r>
          </a:p>
          <a:p>
            <a:pPr>
              <a:lnSpc>
                <a:spcPct val="100000"/>
              </a:lnSpc>
            </a:pPr>
            <a:r>
              <a:rPr lang="en-US" b="1" dirty="0"/>
              <a:t>Task List Completion Indicator</a:t>
            </a:r>
            <a:r>
              <a:rPr lang="en-US" dirty="0"/>
              <a:t> (#28) - </a:t>
            </a:r>
          </a:p>
          <a:p>
            <a:pPr lvl="1">
              <a:lnSpc>
                <a:spcPct val="100000"/>
              </a:lnSpc>
            </a:pPr>
            <a:r>
              <a:rPr lang="en-US" sz="2800" dirty="0"/>
              <a:t>Report N/A for all AAP students</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28</a:t>
            </a:fld>
            <a:endParaRPr lang="en-US" dirty="0"/>
          </a:p>
        </p:txBody>
      </p:sp>
      <p:pic>
        <p:nvPicPr>
          <p:cNvPr id="20" name="Audio 19">
            <a:hlinkClick r:id="" action="ppaction://media"/>
            <a:extLst>
              <a:ext uri="{FF2B5EF4-FFF2-40B4-BE49-F238E27FC236}">
                <a16:creationId xmlns:a16="http://schemas.microsoft.com/office/drawing/2014/main" id="{4E94ECBE-31D8-8B6D-AE1F-31ABA36D44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7686756"/>
      </p:ext>
    </p:extLst>
  </p:cSld>
  <p:clrMapOvr>
    <a:masterClrMapping/>
  </p:clrMapOvr>
  <mc:AlternateContent xmlns:mc="http://schemas.openxmlformats.org/markup-compatibility/2006" xmlns:p14="http://schemas.microsoft.com/office/powerpoint/2010/main">
    <mc:Choice Requires="p14">
      <p:transition spd="slow" p14:dur="2000" advTm="53060"/>
    </mc:Choice>
    <mc:Fallback xmlns="">
      <p:transition spd="slow" advTm="5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Perkins Concentrator </a:t>
            </a:r>
            <a:r>
              <a:rPr lang="en-US" dirty="0"/>
              <a:t>(#30) –</a:t>
            </a:r>
          </a:p>
          <a:p>
            <a:pPr lvl="1">
              <a:lnSpc>
                <a:spcPct val="100000"/>
              </a:lnSpc>
            </a:pPr>
            <a:r>
              <a:rPr lang="en-US" sz="2800" dirty="0"/>
              <a:t>Not reported for AAP students</a:t>
            </a:r>
          </a:p>
          <a:p>
            <a:pPr lvl="1">
              <a:lnSpc>
                <a:spcPct val="100000"/>
              </a:lnSpc>
            </a:pPr>
            <a:r>
              <a:rPr lang="en-US" sz="2800" dirty="0"/>
              <a:t>Code as N</a:t>
            </a:r>
          </a:p>
          <a:p>
            <a:pPr>
              <a:lnSpc>
                <a:spcPct val="100000"/>
              </a:lnSpc>
            </a:pPr>
            <a:r>
              <a:rPr lang="en-US" b="1" dirty="0"/>
              <a:t>Perkins Participant </a:t>
            </a:r>
            <a:r>
              <a:rPr lang="en-US" dirty="0"/>
              <a:t>(# 31) –</a:t>
            </a:r>
          </a:p>
          <a:p>
            <a:pPr lvl="1">
              <a:lnSpc>
                <a:spcPct val="100000"/>
              </a:lnSpc>
            </a:pPr>
            <a:r>
              <a:rPr lang="en-US" sz="2800" dirty="0"/>
              <a:t>Not reported for AAP students</a:t>
            </a:r>
          </a:p>
          <a:p>
            <a:pPr lvl="1">
              <a:lnSpc>
                <a:spcPct val="100000"/>
              </a:lnSpc>
            </a:pPr>
            <a:r>
              <a:rPr lang="en-US" sz="2800" dirty="0"/>
              <a:t>Code as N</a:t>
            </a:r>
          </a:p>
          <a:p>
            <a:pPr>
              <a:lnSpc>
                <a:spcPct val="100000"/>
              </a:lnSpc>
            </a:pPr>
            <a:r>
              <a:rPr lang="en-US" b="1" dirty="0"/>
              <a:t>Degree Awarded </a:t>
            </a:r>
            <a:r>
              <a:rPr lang="en-US" dirty="0"/>
              <a:t>(#35)</a:t>
            </a:r>
          </a:p>
          <a:p>
            <a:pPr lvl="1">
              <a:lnSpc>
                <a:spcPct val="100000"/>
              </a:lnSpc>
            </a:pPr>
            <a:r>
              <a:rPr lang="en-US" sz="2800" dirty="0"/>
              <a:t>Required for CTE Students that fall into one of the valid values</a:t>
            </a:r>
          </a:p>
          <a:p>
            <a:pPr lvl="2">
              <a:lnSpc>
                <a:spcPct val="100000"/>
              </a:lnSpc>
            </a:pPr>
            <a:r>
              <a:rPr lang="en-US" sz="2800" dirty="0"/>
              <a:t>ASSOC </a:t>
            </a:r>
          </a:p>
          <a:p>
            <a:pPr lvl="2">
              <a:lnSpc>
                <a:spcPct val="100000"/>
              </a:lnSpc>
            </a:pPr>
            <a:r>
              <a:rPr lang="en-US" sz="2800" dirty="0"/>
              <a:t>BACCA</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29</a:t>
            </a:fld>
            <a:endParaRPr lang="en-US" dirty="0"/>
          </a:p>
        </p:txBody>
      </p:sp>
      <p:pic>
        <p:nvPicPr>
          <p:cNvPr id="20" name="Audio 19">
            <a:hlinkClick r:id="" action="ppaction://media"/>
            <a:extLst>
              <a:ext uri="{FF2B5EF4-FFF2-40B4-BE49-F238E27FC236}">
                <a16:creationId xmlns:a16="http://schemas.microsoft.com/office/drawing/2014/main" id="{8071D92A-38E9-09E0-6B68-AF23D90BB2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6945368"/>
      </p:ext>
    </p:extLst>
  </p:cSld>
  <p:clrMapOvr>
    <a:masterClrMapping/>
  </p:clrMapOvr>
  <mc:AlternateContent xmlns:mc="http://schemas.openxmlformats.org/markup-compatibility/2006" xmlns:p14="http://schemas.microsoft.com/office/powerpoint/2010/main">
    <mc:Choice Requires="p14">
      <p:transition spd="slow" p14:dur="2000" advTm="41763"/>
    </mc:Choice>
    <mc:Fallback xmlns="">
      <p:transition spd="slow" advTm="41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838200" y="207963"/>
            <a:ext cx="10515600" cy="1325563"/>
          </a:xfrm>
        </p:spPr>
        <p:txBody>
          <a:bodyPr/>
          <a:lstStyle/>
          <a:p>
            <a:r>
              <a:rPr lang="en-US" b="1" dirty="0"/>
              <a:t>Submission Timeline</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sz="3200" dirty="0"/>
              <a:t>Sandbox Window – Two weeks prior to Collection Window</a:t>
            </a:r>
          </a:p>
          <a:p>
            <a:pPr>
              <a:lnSpc>
                <a:spcPct val="100000"/>
              </a:lnSpc>
            </a:pPr>
            <a:r>
              <a:rPr lang="en-US" sz="3200" dirty="0"/>
              <a:t>Collection Window – 6/2/25 to 7/18/25</a:t>
            </a:r>
          </a:p>
          <a:p>
            <a:pPr>
              <a:lnSpc>
                <a:spcPct val="100000"/>
              </a:lnSpc>
            </a:pPr>
            <a:r>
              <a:rPr lang="en-US" sz="3200" dirty="0"/>
              <a:t>PIMS Maintenance Window – 7/1/25 to 7/14/25</a:t>
            </a:r>
          </a:p>
          <a:p>
            <a:pPr>
              <a:lnSpc>
                <a:spcPct val="100000"/>
              </a:lnSpc>
            </a:pPr>
            <a:r>
              <a:rPr lang="en-US" sz="3200" dirty="0"/>
              <a:t>Follow Up, Review &amp; Editing Window – 7/21/25 to 7/25/25</a:t>
            </a:r>
          </a:p>
          <a:p>
            <a:pPr>
              <a:lnSpc>
                <a:spcPct val="100000"/>
              </a:lnSpc>
            </a:pPr>
            <a:r>
              <a:rPr lang="en-US" sz="3200" dirty="0"/>
              <a:t>Correction Window – 7/28/25 to 8/8/25</a:t>
            </a:r>
          </a:p>
          <a:p>
            <a:pPr>
              <a:lnSpc>
                <a:spcPct val="100000"/>
              </a:lnSpc>
            </a:pPr>
            <a:r>
              <a:rPr lang="en-US" sz="3200" dirty="0"/>
              <a:t>Accuracy Certification Statement (ACS) Due – 8/29/25</a:t>
            </a: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a:t>
            </a:fld>
            <a:endParaRPr lang="en-US" dirty="0"/>
          </a:p>
        </p:txBody>
      </p:sp>
      <p:pic>
        <p:nvPicPr>
          <p:cNvPr id="24" name="Audio 23">
            <a:hlinkClick r:id="" action="ppaction://media"/>
            <a:extLst>
              <a:ext uri="{FF2B5EF4-FFF2-40B4-BE49-F238E27FC236}">
                <a16:creationId xmlns:a16="http://schemas.microsoft.com/office/drawing/2014/main" id="{12BA51C9-ADCB-9DA8-5643-6C7941EEB7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52811488"/>
      </p:ext>
    </p:extLst>
  </p:cSld>
  <p:clrMapOvr>
    <a:masterClrMapping/>
  </p:clrMapOvr>
  <mc:AlternateContent xmlns:mc="http://schemas.openxmlformats.org/markup-compatibility/2006" xmlns:p14="http://schemas.microsoft.com/office/powerpoint/2010/main">
    <mc:Choice Requires="p14">
      <p:transition spd="slow" p14:dur="2000" advTm="41046"/>
    </mc:Choice>
    <mc:Fallback xmlns="">
      <p:transition spd="slow" advTm="41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50000"/>
              </a:lnSpc>
              <a:spcBef>
                <a:spcPct val="0"/>
              </a:spcBef>
              <a:buFontTx/>
              <a:buNone/>
            </a:pPr>
            <a:r>
              <a:rPr lang="en-US" altLang="en-US" dirty="0">
                <a:ea typeface="Verdana" pitchFamily="34" charset="0"/>
                <a:cs typeface="Verdana" pitchFamily="34" charset="0"/>
              </a:rPr>
              <a:t>The following apply to AAP CTE students ONLY </a:t>
            </a:r>
            <a:r>
              <a:rPr lang="en-US" altLang="en-US" b="1" dirty="0">
                <a:ea typeface="Verdana" pitchFamily="34" charset="0"/>
                <a:cs typeface="Verdana" pitchFamily="34" charset="0"/>
              </a:rPr>
              <a:t>–</a:t>
            </a:r>
            <a:endParaRPr lang="en-US" altLang="en-US" dirty="0">
              <a:ea typeface="Verdana" pitchFamily="34" charset="0"/>
              <a:cs typeface="Verdana" pitchFamily="34" charset="0"/>
            </a:endParaRPr>
          </a:p>
          <a:p>
            <a:pPr marL="800100" lvl="1" indent="-342900">
              <a:spcBef>
                <a:spcPct val="0"/>
              </a:spcBef>
              <a:buFont typeface="Wingdings" panose="05000000000000000000" pitchFamily="2" charset="2"/>
              <a:buChar char="§"/>
            </a:pPr>
            <a:r>
              <a:rPr lang="en-US" altLang="en-US" sz="2800" b="1" dirty="0">
                <a:ea typeface="Verdana" pitchFamily="34" charset="0"/>
                <a:cs typeface="Verdana" pitchFamily="34" charset="0"/>
              </a:rPr>
              <a:t>Pre-Apprenticeship</a:t>
            </a:r>
            <a:r>
              <a:rPr lang="en-US" altLang="en-US" sz="2800" dirty="0">
                <a:ea typeface="Verdana" pitchFamily="34" charset="0"/>
                <a:cs typeface="Verdana" pitchFamily="34" charset="0"/>
              </a:rPr>
              <a:t> (#34)			APP or PRE</a:t>
            </a:r>
          </a:p>
          <a:p>
            <a:pPr marL="800100" lvl="1" indent="-342900">
              <a:spcBef>
                <a:spcPct val="0"/>
              </a:spcBef>
              <a:buFont typeface="Wingdings" panose="05000000000000000000" pitchFamily="2" charset="2"/>
              <a:buChar char="§"/>
            </a:pPr>
            <a:endParaRPr lang="en-US" altLang="en-US" sz="2800" dirty="0">
              <a:ea typeface="Verdana" pitchFamily="34" charset="0"/>
              <a:cs typeface="Verdana" pitchFamily="34" charset="0"/>
            </a:endParaRPr>
          </a:p>
          <a:p>
            <a:pPr marL="1257300" lvl="2" indent="-342900">
              <a:spcBef>
                <a:spcPct val="0"/>
              </a:spcBef>
              <a:buFont typeface="Wingdings" panose="05000000000000000000" pitchFamily="2" charset="2"/>
              <a:buChar char="§"/>
            </a:pPr>
            <a:r>
              <a:rPr lang="en-US" altLang="en-US" sz="2800" dirty="0">
                <a:ea typeface="Verdana" pitchFamily="34" charset="0"/>
                <a:cs typeface="Verdana" pitchFamily="34" charset="0"/>
              </a:rPr>
              <a:t>APP = Student received a Certificate of Completion of an Apprenticeship in the reporting year</a:t>
            </a:r>
          </a:p>
          <a:p>
            <a:pPr marL="1257300" lvl="2" indent="-342900">
              <a:spcBef>
                <a:spcPct val="0"/>
              </a:spcBef>
              <a:buFont typeface="Wingdings" panose="05000000000000000000" pitchFamily="2" charset="2"/>
              <a:buChar char="§"/>
            </a:pPr>
            <a:r>
              <a:rPr lang="en-US" altLang="en-US" sz="2800" dirty="0">
                <a:ea typeface="Verdana" pitchFamily="34" charset="0"/>
                <a:cs typeface="Verdana" pitchFamily="34" charset="0"/>
              </a:rPr>
              <a:t>PRE = Student participated in a pre-apprenticeship program</a:t>
            </a:r>
          </a:p>
          <a:p>
            <a:pPr marL="1257300" lvl="2" indent="-342900">
              <a:spcBef>
                <a:spcPct val="0"/>
              </a:spcBef>
              <a:buFont typeface="Wingdings" panose="05000000000000000000" pitchFamily="2" charset="2"/>
              <a:buChar char="§"/>
            </a:pPr>
            <a:endParaRPr lang="en-US" altLang="en-US" sz="2800" dirty="0">
              <a:ea typeface="Verdana" pitchFamily="34" charset="0"/>
              <a:cs typeface="Verdana" pitchFamily="34" charset="0"/>
            </a:endParaRPr>
          </a:p>
          <a:p>
            <a:pPr marL="1257300" lvl="2" indent="-342900">
              <a:spcBef>
                <a:spcPct val="0"/>
              </a:spcBef>
              <a:buFont typeface="Wingdings" panose="05000000000000000000" pitchFamily="2" charset="2"/>
              <a:buChar char="§"/>
            </a:pPr>
            <a:r>
              <a:rPr lang="en-US" altLang="en-US" sz="2800" dirty="0">
                <a:ea typeface="Verdana" pitchFamily="34" charset="0"/>
                <a:cs typeface="Verdana" pitchFamily="34" charset="0"/>
              </a:rPr>
              <a:t>Verify with Admin that the program has a RAPIDS Number from PA Department of Labor and Industry</a:t>
            </a:r>
          </a:p>
          <a:p>
            <a:pPr marL="1257300" lvl="2" indent="-342900">
              <a:spcBef>
                <a:spcPct val="0"/>
              </a:spcBef>
              <a:buFont typeface="Wingdings" panose="05000000000000000000" pitchFamily="2" charset="2"/>
              <a:buChar char="§"/>
            </a:pPr>
            <a:r>
              <a:rPr lang="en-US" altLang="en-US" sz="2800" dirty="0">
                <a:ea typeface="Verdana" pitchFamily="34" charset="0"/>
                <a:cs typeface="Verdana" pitchFamily="34" charset="0"/>
              </a:rPr>
              <a:t>Leave the field Blank if the student does not meet either situation</a:t>
            </a:r>
          </a:p>
          <a:p>
            <a:pPr marL="914400" lvl="2" indent="0">
              <a:spcBef>
                <a:spcPct val="0"/>
              </a:spcBef>
              <a:buNone/>
            </a:pPr>
            <a:endParaRPr lang="en-US" altLang="en-US" sz="2800" dirty="0">
              <a:ea typeface="Verdana" pitchFamily="34" charset="0"/>
              <a:cs typeface="Verdana" pitchFamily="34" charset="0"/>
            </a:endParaRP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30</a:t>
            </a:fld>
            <a:endParaRPr lang="en-US" dirty="0"/>
          </a:p>
        </p:txBody>
      </p:sp>
      <p:pic>
        <p:nvPicPr>
          <p:cNvPr id="11" name="Audio 10">
            <a:hlinkClick r:id="" action="ppaction://media"/>
            <a:extLst>
              <a:ext uri="{FF2B5EF4-FFF2-40B4-BE49-F238E27FC236}">
                <a16:creationId xmlns:a16="http://schemas.microsoft.com/office/drawing/2014/main" id="{5BE9A96A-2981-DE43-4631-11EE967DDE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6216970"/>
      </p:ext>
    </p:extLst>
  </p:cSld>
  <p:clrMapOvr>
    <a:masterClrMapping/>
  </p:clrMapOvr>
  <mc:AlternateContent xmlns:mc="http://schemas.openxmlformats.org/markup-compatibility/2006" xmlns:p14="http://schemas.microsoft.com/office/powerpoint/2010/main">
    <mc:Choice Requires="p14">
      <p:transition spd="slow" p14:dur="2000" advTm="58821"/>
    </mc:Choice>
    <mc:Fallback xmlns="">
      <p:transition spd="slow" advTm="58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1" y="1444107"/>
            <a:ext cx="10720388" cy="5205929"/>
          </a:xfrm>
        </p:spPr>
        <p:txBody>
          <a:bodyPr>
            <a:noAutofit/>
          </a:bodyPr>
          <a:lstStyle/>
          <a:p>
            <a:pPr>
              <a:lnSpc>
                <a:spcPct val="100000"/>
              </a:lnSpc>
            </a:pPr>
            <a:r>
              <a:rPr lang="en-US" b="1" dirty="0"/>
              <a:t>Adult Cumulative Credit Equivalency </a:t>
            </a:r>
            <a:r>
              <a:rPr lang="en-US" dirty="0"/>
              <a:t>(#36) –</a:t>
            </a:r>
          </a:p>
          <a:p>
            <a:pPr lvl="1">
              <a:lnSpc>
                <a:spcPct val="100000"/>
              </a:lnSpc>
            </a:pPr>
            <a:r>
              <a:rPr lang="en-US" sz="2800" dirty="0"/>
              <a:t>For AAP students only</a:t>
            </a:r>
          </a:p>
          <a:p>
            <a:pPr lvl="1">
              <a:lnSpc>
                <a:spcPct val="100000"/>
              </a:lnSpc>
            </a:pPr>
            <a:r>
              <a:rPr lang="en-US" sz="2800" dirty="0"/>
              <a:t>Using the Credit/Clock Hour Conversion, calculate the credit equivalency for each </a:t>
            </a:r>
            <a:r>
              <a:rPr lang="en-US" sz="2800" i="1" dirty="0"/>
              <a:t>AAP student eligible for federal financial aid</a:t>
            </a:r>
          </a:p>
          <a:p>
            <a:pPr lvl="1">
              <a:lnSpc>
                <a:spcPct val="100000"/>
              </a:lnSpc>
            </a:pPr>
            <a:r>
              <a:rPr lang="en-US" sz="2800" dirty="0"/>
              <a:t>Only for Adult students enrolled in Accredited CTC/IUs</a:t>
            </a:r>
          </a:p>
          <a:p>
            <a:pPr lvl="2">
              <a:lnSpc>
                <a:spcPct val="100000"/>
              </a:lnSpc>
            </a:pPr>
            <a:r>
              <a:rPr lang="en-US" sz="2800" dirty="0"/>
              <a:t>For example -  Accredited through Commission on Education, Middle States Commission on Higher Education, and National League of Nursing</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31</a:t>
            </a:fld>
            <a:endParaRPr lang="en-US" dirty="0"/>
          </a:p>
        </p:txBody>
      </p:sp>
      <p:pic>
        <p:nvPicPr>
          <p:cNvPr id="11" name="Audio 10">
            <a:hlinkClick r:id="" action="ppaction://media"/>
            <a:extLst>
              <a:ext uri="{FF2B5EF4-FFF2-40B4-BE49-F238E27FC236}">
                <a16:creationId xmlns:a16="http://schemas.microsoft.com/office/drawing/2014/main" id="{CDC237E0-DEB5-083B-AA16-96792DE96F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960374"/>
      </p:ext>
    </p:extLst>
  </p:cSld>
  <p:clrMapOvr>
    <a:masterClrMapping/>
  </p:clrMapOvr>
  <mc:AlternateContent xmlns:mc="http://schemas.openxmlformats.org/markup-compatibility/2006" xmlns:p14="http://schemas.microsoft.com/office/powerpoint/2010/main">
    <mc:Choice Requires="p14">
      <p:transition spd="slow" p14:dur="2000" advTm="49953"/>
    </mc:Choice>
    <mc:Fallback xmlns="">
      <p:transition spd="slow" advTm="49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EB749-7F44-5FCE-3A75-9749515346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417741-89DE-B44D-A235-4F73876062C9}"/>
              </a:ext>
            </a:extLst>
          </p:cNvPr>
          <p:cNvSpPr>
            <a:spLocks noGrp="1"/>
          </p:cNvSpPr>
          <p:nvPr>
            <p:ph type="title"/>
          </p:nvPr>
        </p:nvSpPr>
        <p:spPr>
          <a:xfrm>
            <a:off x="345041" y="169828"/>
            <a:ext cx="10515600" cy="1325563"/>
          </a:xfrm>
        </p:spPr>
        <p:txBody>
          <a:bodyPr/>
          <a:lstStyle/>
          <a:p>
            <a:r>
              <a:rPr lang="en-US" b="1" dirty="0"/>
              <a:t>CTE Student Fact</a:t>
            </a:r>
          </a:p>
        </p:txBody>
      </p:sp>
      <p:sp>
        <p:nvSpPr>
          <p:cNvPr id="3" name="Content Placeholder 2">
            <a:extLst>
              <a:ext uri="{FF2B5EF4-FFF2-40B4-BE49-F238E27FC236}">
                <a16:creationId xmlns:a16="http://schemas.microsoft.com/office/drawing/2014/main" id="{56395E40-CE2E-BA59-CB46-99D374CC2ECE}"/>
              </a:ext>
            </a:extLst>
          </p:cNvPr>
          <p:cNvSpPr>
            <a:spLocks noGrp="1"/>
          </p:cNvSpPr>
          <p:nvPr>
            <p:ph idx="1"/>
          </p:nvPr>
        </p:nvSpPr>
        <p:spPr>
          <a:xfrm>
            <a:off x="838200" y="1444107"/>
            <a:ext cx="11141467" cy="5205929"/>
          </a:xfrm>
        </p:spPr>
        <p:txBody>
          <a:bodyPr>
            <a:noAutofit/>
          </a:bodyPr>
          <a:lstStyle/>
          <a:p>
            <a:pPr>
              <a:lnSpc>
                <a:spcPct val="100000"/>
              </a:lnSpc>
            </a:pPr>
            <a:r>
              <a:rPr lang="en-US" b="1" dirty="0"/>
              <a:t>Adult Cumulative Credit Equivalency </a:t>
            </a:r>
            <a:r>
              <a:rPr lang="en-US" dirty="0"/>
              <a:t>(#36) –</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65BF1D95-5B91-4379-1517-13358F1F4ED6}"/>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FFE211DA-E3C5-06CD-C9D3-B34D6EB90700}"/>
              </a:ext>
            </a:extLst>
          </p:cNvPr>
          <p:cNvSpPr>
            <a:spLocks noGrp="1"/>
          </p:cNvSpPr>
          <p:nvPr>
            <p:ph type="sldNum" sz="quarter" idx="12"/>
          </p:nvPr>
        </p:nvSpPr>
        <p:spPr/>
        <p:txBody>
          <a:bodyPr/>
          <a:lstStyle/>
          <a:p>
            <a:fld id="{B24F5015-3417-4B27-A586-E4CCF4D77832}" type="slidenum">
              <a:rPr lang="en-US" smtClean="0"/>
              <a:t>32</a:t>
            </a:fld>
            <a:endParaRPr lang="en-US" dirty="0"/>
          </a:p>
        </p:txBody>
      </p:sp>
      <p:pic>
        <p:nvPicPr>
          <p:cNvPr id="12" name="Audio 11">
            <a:hlinkClick r:id="" action="ppaction://media"/>
            <a:extLst>
              <a:ext uri="{FF2B5EF4-FFF2-40B4-BE49-F238E27FC236}">
                <a16:creationId xmlns:a16="http://schemas.microsoft.com/office/drawing/2014/main" id="{24F024D0-9A51-ADE1-22E2-630BD39534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pic>
        <p:nvPicPr>
          <p:cNvPr id="8" name="Picture 7" descr="Credit/Clock Hour Conversion&#10;The following is a conversion chart for Credit to Clock hours:&#10;1 credit = 10 theory clock hours&#10;1 credit = 20 lab clock hours&#10;1 credit = 30 internship/externship clock hours&#10;The credit hours awarded for the programs are compliant with the definition of a credit hour under the Higher Education Act of 2010, section 34 CFR 600.2 for the purpose of Federal program and provisions related to accrediting agencies’ assessment of institutions’ determinations of credit hours or other measures of student work under 34 CFR 602.24(f) for purpose of the title IV student financial assistance programs.&#10;The institution provides clock hours that are the basis for the awarded credit hours.&#10;The formula is as follows:&#10;1.A semester credit must include at least 37.5 clock hours of instruction;2.A trimester credit must include at least 37.5 clock hours of instruction; and3.A quarter credit must include at least 25 clock hours of instruction.&#10;Student work outside of class (clinical, internships, etc.) combined with the clock hours of instruction must meet or exceed the hours noted above (37.5, 37.5, 25) and:&#10;1.A semester credit must include at least 30 clock hours of instruction;2.A trimester credit must include at least 30 clock hours of instruction; and3.A quarter credit must include at least 20 clock hours of instruction.">
            <a:extLst>
              <a:ext uri="{FF2B5EF4-FFF2-40B4-BE49-F238E27FC236}">
                <a16:creationId xmlns:a16="http://schemas.microsoft.com/office/drawing/2014/main" id="{B3AC1C14-FE43-8026-2780-9C2A9645E63B}"/>
              </a:ext>
            </a:extLst>
          </p:cNvPr>
          <p:cNvPicPr>
            <a:picLocks noChangeAspect="1"/>
          </p:cNvPicPr>
          <p:nvPr/>
        </p:nvPicPr>
        <p:blipFill>
          <a:blip r:embed="rId6"/>
          <a:stretch>
            <a:fillRect/>
          </a:stretch>
        </p:blipFill>
        <p:spPr>
          <a:xfrm>
            <a:off x="1907729" y="1947862"/>
            <a:ext cx="7667625" cy="4591050"/>
          </a:xfrm>
          <a:prstGeom prst="rect">
            <a:avLst/>
          </a:prstGeom>
        </p:spPr>
      </p:pic>
    </p:spTree>
    <p:extLst>
      <p:ext uri="{BB962C8B-B14F-4D97-AF65-F5344CB8AC3E}">
        <p14:creationId xmlns:p14="http://schemas.microsoft.com/office/powerpoint/2010/main" val="1307092199"/>
      </p:ext>
    </p:extLst>
  </p:cSld>
  <p:clrMapOvr>
    <a:masterClrMapping/>
  </p:clrMapOvr>
  <mc:AlternateContent xmlns:mc="http://schemas.openxmlformats.org/markup-compatibility/2006" xmlns:p14="http://schemas.microsoft.com/office/powerpoint/2010/main">
    <mc:Choice Requires="p14">
      <p:transition spd="slow" p14:dur="2000" advTm="11328"/>
    </mc:Choice>
    <mc:Fallback xmlns="">
      <p:transition spd="slow" advTm="11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1A8-2F5B-EA7F-8638-421CDA9223E0}"/>
              </a:ext>
            </a:extLst>
          </p:cNvPr>
          <p:cNvSpPr>
            <a:spLocks noGrp="1"/>
          </p:cNvSpPr>
          <p:nvPr>
            <p:ph type="title"/>
          </p:nvPr>
        </p:nvSpPr>
        <p:spPr/>
        <p:txBody>
          <a:bodyPr/>
          <a:lstStyle/>
          <a:p>
            <a:r>
              <a:rPr lang="en-US" dirty="0"/>
              <a:t>CTE Industry Credential Template</a:t>
            </a:r>
          </a:p>
        </p:txBody>
      </p:sp>
      <p:sp>
        <p:nvSpPr>
          <p:cNvPr id="3" name="Date Placeholder 2">
            <a:extLst>
              <a:ext uri="{FF2B5EF4-FFF2-40B4-BE49-F238E27FC236}">
                <a16:creationId xmlns:a16="http://schemas.microsoft.com/office/drawing/2014/main" id="{BB7FD53E-5E90-BD80-66F8-C1BE8228ADFB}"/>
              </a:ext>
            </a:extLst>
          </p:cNvPr>
          <p:cNvSpPr>
            <a:spLocks noGrp="1"/>
          </p:cNvSpPr>
          <p:nvPr>
            <p:ph type="dt" sz="half" idx="10"/>
          </p:nvPr>
        </p:nvSpPr>
        <p:spPr/>
        <p:txBody>
          <a:bodyPr/>
          <a:lstStyle/>
          <a:p>
            <a:fld id="{3A2CBF18-C1C5-4E58-AE1E-EFC1DEA4ED61}" type="datetime1">
              <a:rPr lang="en-US" smtClean="0"/>
              <a:t>4/30/2025</a:t>
            </a:fld>
            <a:endParaRPr lang="en-US" dirty="0"/>
          </a:p>
        </p:txBody>
      </p:sp>
      <p:sp>
        <p:nvSpPr>
          <p:cNvPr id="4" name="Slide Number Placeholder 3">
            <a:extLst>
              <a:ext uri="{FF2B5EF4-FFF2-40B4-BE49-F238E27FC236}">
                <a16:creationId xmlns:a16="http://schemas.microsoft.com/office/drawing/2014/main" id="{4B00409A-0077-C2B2-3E9F-BE412B5F5FB8}"/>
              </a:ext>
            </a:extLst>
          </p:cNvPr>
          <p:cNvSpPr>
            <a:spLocks noGrp="1"/>
          </p:cNvSpPr>
          <p:nvPr>
            <p:ph type="sldNum" sz="quarter" idx="12"/>
          </p:nvPr>
        </p:nvSpPr>
        <p:spPr/>
        <p:txBody>
          <a:bodyPr/>
          <a:lstStyle/>
          <a:p>
            <a:fld id="{B24F5015-3417-4B27-A586-E4CCF4D77832}" type="slidenum">
              <a:rPr lang="en-US" smtClean="0"/>
              <a:t>33</a:t>
            </a:fld>
            <a:endParaRPr lang="en-US" dirty="0"/>
          </a:p>
        </p:txBody>
      </p:sp>
      <p:pic>
        <p:nvPicPr>
          <p:cNvPr id="10" name="Audio 9">
            <a:hlinkClick r:id="" action="ppaction://media"/>
            <a:extLst>
              <a:ext uri="{FF2B5EF4-FFF2-40B4-BE49-F238E27FC236}">
                <a16:creationId xmlns:a16="http://schemas.microsoft.com/office/drawing/2014/main" id="{57723490-9BD4-40CF-2973-963EE3D028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9216683"/>
      </p:ext>
    </p:extLst>
  </p:cSld>
  <p:clrMapOvr>
    <a:masterClrMapping/>
  </p:clrMapOvr>
  <mc:AlternateContent xmlns:mc="http://schemas.openxmlformats.org/markup-compatibility/2006" xmlns:p14="http://schemas.microsoft.com/office/powerpoint/2010/main">
    <mc:Choice Requires="p14">
      <p:transition spd="slow" p14:dur="2000" advTm="16185"/>
    </mc:Choice>
    <mc:Fallback xmlns="">
      <p:transition spd="slow" advTm="16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82B0E-5303-61BA-6435-CD417F5E80DA}"/>
              </a:ext>
            </a:extLst>
          </p:cNvPr>
          <p:cNvSpPr>
            <a:spLocks noGrp="1"/>
          </p:cNvSpPr>
          <p:nvPr>
            <p:ph type="dt" sz="half" idx="10"/>
          </p:nvPr>
        </p:nvSpPr>
        <p:spPr/>
        <p:txBody>
          <a:bodyPr/>
          <a:lstStyle/>
          <a:p>
            <a:fld id="{AF212BA9-EFE2-4AFF-BF9D-E8B1DAC0BC18}" type="datetime1">
              <a:rPr lang="en-US" smtClean="0"/>
              <a:t>4/30/2025</a:t>
            </a:fld>
            <a:endParaRPr lang="en-US" dirty="0"/>
          </a:p>
        </p:txBody>
      </p:sp>
      <p:sp>
        <p:nvSpPr>
          <p:cNvPr id="3" name="Slide Number Placeholder 2">
            <a:extLst>
              <a:ext uri="{FF2B5EF4-FFF2-40B4-BE49-F238E27FC236}">
                <a16:creationId xmlns:a16="http://schemas.microsoft.com/office/drawing/2014/main" id="{33A2B8B2-2448-DDE8-6A57-07A0C414C101}"/>
              </a:ext>
            </a:extLst>
          </p:cNvPr>
          <p:cNvSpPr>
            <a:spLocks noGrp="1"/>
          </p:cNvSpPr>
          <p:nvPr>
            <p:ph type="sldNum" sz="quarter" idx="12"/>
          </p:nvPr>
        </p:nvSpPr>
        <p:spPr/>
        <p:txBody>
          <a:bodyPr/>
          <a:lstStyle/>
          <a:p>
            <a:fld id="{B24F5015-3417-4B27-A586-E4CCF4D77832}" type="slidenum">
              <a:rPr lang="en-US" smtClean="0"/>
              <a:t>34</a:t>
            </a:fld>
            <a:endParaRPr lang="en-US" dirty="0"/>
          </a:p>
        </p:txBody>
      </p:sp>
      <p:sp>
        <p:nvSpPr>
          <p:cNvPr id="4" name="Title 1">
            <a:extLst>
              <a:ext uri="{FF2B5EF4-FFF2-40B4-BE49-F238E27FC236}">
                <a16:creationId xmlns:a16="http://schemas.microsoft.com/office/drawing/2014/main" id="{1BAEE9E7-C32D-7D45-8F20-506001A6AE49}"/>
              </a:ext>
            </a:extLst>
          </p:cNvPr>
          <p:cNvSpPr txBox="1">
            <a:spLocks/>
          </p:cNvSpPr>
          <p:nvPr/>
        </p:nvSpPr>
        <p:spPr>
          <a:xfrm>
            <a:off x="368417" y="41156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b="1" dirty="0"/>
              <a:t>Reporting AAP CTE Students</a:t>
            </a:r>
          </a:p>
        </p:txBody>
      </p:sp>
      <p:sp>
        <p:nvSpPr>
          <p:cNvPr id="5" name="Content Placeholder 2">
            <a:extLst>
              <a:ext uri="{FF2B5EF4-FFF2-40B4-BE49-F238E27FC236}">
                <a16:creationId xmlns:a16="http://schemas.microsoft.com/office/drawing/2014/main" id="{7E58E69A-AAFE-1ACD-73C3-DA9353A2FCE2}"/>
              </a:ext>
            </a:extLst>
          </p:cNvPr>
          <p:cNvSpPr txBox="1">
            <a:spLocks/>
          </p:cNvSpPr>
          <p:nvPr/>
        </p:nvSpPr>
        <p:spPr>
          <a:xfrm>
            <a:off x="368417" y="1332983"/>
            <a:ext cx="11141467" cy="6787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dirty="0"/>
              <a:t>Which Industry Credentials does my LEA Report?</a:t>
            </a:r>
          </a:p>
        </p:txBody>
      </p:sp>
      <p:sp>
        <p:nvSpPr>
          <p:cNvPr id="6" name="Content Placeholder 2">
            <a:extLst>
              <a:ext uri="{FF2B5EF4-FFF2-40B4-BE49-F238E27FC236}">
                <a16:creationId xmlns:a16="http://schemas.microsoft.com/office/drawing/2014/main" id="{D6424559-1387-E88E-9CD3-4701BE8D5B62}"/>
              </a:ext>
            </a:extLst>
          </p:cNvPr>
          <p:cNvSpPr txBox="1">
            <a:spLocks/>
          </p:cNvSpPr>
          <p:nvPr/>
        </p:nvSpPr>
        <p:spPr>
          <a:xfrm>
            <a:off x="368416" y="2011744"/>
            <a:ext cx="11141467" cy="4344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r>
              <a:rPr lang="en-US" sz="2800" dirty="0"/>
              <a:t>Approved Industry Credentials are listed in PIMS Manual, Volume 2, Appendix Q</a:t>
            </a:r>
          </a:p>
          <a:p>
            <a:pPr lvl="1">
              <a:lnSpc>
                <a:spcPct val="100000"/>
              </a:lnSpc>
            </a:pPr>
            <a:r>
              <a:rPr lang="en-US" sz="2800" dirty="0"/>
              <a:t>Industry Credential must “fit” the CIP</a:t>
            </a:r>
          </a:p>
          <a:p>
            <a:pPr lvl="2">
              <a:lnSpc>
                <a:spcPct val="100000"/>
              </a:lnSpc>
            </a:pPr>
            <a:r>
              <a:rPr lang="en-US" sz="2400" u="sng" dirty="0">
                <a:uFill>
                  <a:solidFill>
                    <a:schemeClr val="bg1"/>
                  </a:solidFill>
                </a:uFill>
                <a:hlinkClick r:id="rId5"/>
              </a:rPr>
              <a:t>Industry Recognized Credentials for Career and Technical Education Programs | Department of Education | Commonwealth of Pennsylvania</a:t>
            </a:r>
            <a:endParaRPr lang="en-US" sz="2400" u="sng" dirty="0">
              <a:uFill>
                <a:solidFill>
                  <a:schemeClr val="bg1"/>
                </a:solidFill>
              </a:uFill>
            </a:endParaRPr>
          </a:p>
          <a:p>
            <a:pPr lvl="1">
              <a:lnSpc>
                <a:spcPct val="100000"/>
              </a:lnSpc>
            </a:pPr>
            <a:endParaRPr lang="en-US" sz="1000" dirty="0"/>
          </a:p>
          <a:p>
            <a:pPr lvl="1">
              <a:lnSpc>
                <a:spcPct val="100000"/>
              </a:lnSpc>
            </a:pPr>
            <a:r>
              <a:rPr lang="en-US" sz="2800" dirty="0"/>
              <a:t>Batch Error - CTE Student Industry Credential Template - CIP Code, Delivery Method Code (80) and Industry Credential Code</a:t>
            </a:r>
          </a:p>
          <a:p>
            <a:pPr lvl="2">
              <a:lnSpc>
                <a:spcPct val="100000"/>
              </a:lnSpc>
            </a:pPr>
            <a:r>
              <a:rPr lang="en-US" sz="2400" dirty="0"/>
              <a:t>Email </a:t>
            </a:r>
            <a:r>
              <a:rPr lang="en-US" altLang="en-US" sz="2400" u="sng" dirty="0">
                <a:solidFill>
                  <a:srgbClr val="000000"/>
                </a:solidFill>
                <a:uFill>
                  <a:solidFill>
                    <a:schemeClr val="bg1"/>
                  </a:solidFill>
                </a:uFill>
                <a:latin typeface="Arial" panose="020B0604020202020204" pitchFamily="34" charset="0"/>
                <a:ea typeface="Verdana" pitchFamily="34" charset="0"/>
                <a:cs typeface="Arial" panose="020B0604020202020204" pitchFamily="34" charset="0"/>
                <a:hlinkClick r:id="rId6"/>
              </a:rPr>
              <a:t>ra-catsdata@pa.gov</a:t>
            </a:r>
            <a:endParaRPr lang="en-US" altLang="en-US" sz="2400" u="sng" dirty="0">
              <a:solidFill>
                <a:srgbClr val="000000"/>
              </a:solidFill>
              <a:uFill>
                <a:solidFill>
                  <a:schemeClr val="bg1"/>
                </a:solidFill>
              </a:uFill>
              <a:latin typeface="Arial" panose="020B0604020202020204" pitchFamily="34" charset="0"/>
              <a:ea typeface="Verdana" pitchFamily="34" charset="0"/>
              <a:cs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CD1E2151-DB48-AF35-B8F5-DBF3AD81396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7813630"/>
      </p:ext>
    </p:extLst>
  </p:cSld>
  <p:clrMapOvr>
    <a:masterClrMapping/>
  </p:clrMapOvr>
  <mc:AlternateContent xmlns:mc="http://schemas.openxmlformats.org/markup-compatibility/2006" xmlns:p14="http://schemas.microsoft.com/office/powerpoint/2010/main">
    <mc:Choice Requires="p14">
      <p:transition spd="slow" p14:dur="2000" advTm="37711"/>
    </mc:Choice>
    <mc:Fallback xmlns="">
      <p:transition spd="slow" advTm="37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Industry Credential</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Submitting AUN </a:t>
            </a:r>
            <a:r>
              <a:rPr lang="en-US" dirty="0"/>
              <a:t>(#1) – The 9-digit administrative unit number (AUN) of the LEA that holds the CTE-approved, registered adult affidavit program</a:t>
            </a:r>
          </a:p>
          <a:p>
            <a:pPr>
              <a:lnSpc>
                <a:spcPct val="100000"/>
              </a:lnSpc>
            </a:pPr>
            <a:r>
              <a:rPr lang="en-US" b="1" dirty="0"/>
              <a:t>School Year Date </a:t>
            </a:r>
            <a:r>
              <a:rPr lang="en-US" dirty="0"/>
              <a:t>(#2) – Enter 2025-06-30</a:t>
            </a:r>
          </a:p>
          <a:p>
            <a:pPr>
              <a:lnSpc>
                <a:spcPct val="100000"/>
              </a:lnSpc>
            </a:pPr>
            <a:r>
              <a:rPr lang="en-US" b="1" dirty="0"/>
              <a:t>PASecureID</a:t>
            </a:r>
            <a:r>
              <a:rPr lang="en-US" dirty="0"/>
              <a:t> (#3) – Enter 10-digit PASecureID</a:t>
            </a:r>
          </a:p>
          <a:p>
            <a:pPr>
              <a:lnSpc>
                <a:spcPct val="100000"/>
              </a:lnSpc>
            </a:pPr>
            <a:r>
              <a:rPr lang="en-US" b="1" dirty="0"/>
              <a:t>Student School Number </a:t>
            </a:r>
            <a:r>
              <a:rPr lang="en-US" dirty="0"/>
              <a:t>(#4) – 4-digit school code (same 4-digit school code used in Field #4 in the CTE Student Fact Template)</a:t>
            </a:r>
          </a:p>
          <a:p>
            <a:pPr>
              <a:lnSpc>
                <a:spcPct val="100000"/>
              </a:lnSpc>
            </a:pPr>
            <a:r>
              <a:rPr lang="en-US" b="1" dirty="0"/>
              <a:t>CIP Code </a:t>
            </a:r>
            <a:r>
              <a:rPr lang="en-US" dirty="0"/>
              <a:t>(#5) – 6-digit number (same as 6-digit CIP Code entered in Field #6 in CTE Student Fact Template)</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35</a:t>
            </a:fld>
            <a:endParaRPr lang="en-US" dirty="0"/>
          </a:p>
        </p:txBody>
      </p:sp>
      <p:pic>
        <p:nvPicPr>
          <p:cNvPr id="11" name="Audio 10">
            <a:hlinkClick r:id="" action="ppaction://media"/>
            <a:extLst>
              <a:ext uri="{FF2B5EF4-FFF2-40B4-BE49-F238E27FC236}">
                <a16:creationId xmlns:a16="http://schemas.microsoft.com/office/drawing/2014/main" id="{60C0C781-DA66-42C5-1AEB-84F53823F1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3603597"/>
      </p:ext>
    </p:extLst>
  </p:cSld>
  <p:clrMapOvr>
    <a:masterClrMapping/>
  </p:clrMapOvr>
  <mc:AlternateContent xmlns:mc="http://schemas.openxmlformats.org/markup-compatibility/2006" xmlns:p14="http://schemas.microsoft.com/office/powerpoint/2010/main">
    <mc:Choice Requires="p14">
      <p:transition spd="slow" p14:dur="2000" advTm="27390"/>
    </mc:Choice>
    <mc:Fallback xmlns="">
      <p:transition spd="slow" advTm="27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CTE Industry Credential</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b="1" dirty="0"/>
              <a:t>Delivery Method Code</a:t>
            </a:r>
            <a:r>
              <a:rPr lang="en-US" dirty="0"/>
              <a:t> (#6) –</a:t>
            </a:r>
          </a:p>
          <a:p>
            <a:pPr lvl="1">
              <a:lnSpc>
                <a:spcPct val="100000"/>
              </a:lnSpc>
            </a:pPr>
            <a:r>
              <a:rPr lang="en-US" sz="2800" dirty="0"/>
              <a:t>The following apply to AAP CTE students ONLY</a:t>
            </a:r>
          </a:p>
          <a:p>
            <a:pPr lvl="2">
              <a:lnSpc>
                <a:spcPct val="100000"/>
              </a:lnSpc>
            </a:pPr>
            <a:r>
              <a:rPr lang="en-US" sz="2800" dirty="0"/>
              <a:t>80 Adult Affidavit Program</a:t>
            </a:r>
          </a:p>
          <a:p>
            <a:pPr>
              <a:lnSpc>
                <a:spcPct val="100000"/>
              </a:lnSpc>
            </a:pPr>
            <a:r>
              <a:rPr lang="en-US" b="1" dirty="0"/>
              <a:t>Industry Credential Code </a:t>
            </a:r>
            <a:r>
              <a:rPr lang="en-US" dirty="0"/>
              <a:t>(#7) – 4-digit code identifying the industry certification and the industry certification provider. See Appendix Q of PIMS User Manual Volume 2</a:t>
            </a:r>
          </a:p>
          <a:p>
            <a:pPr>
              <a:lnSpc>
                <a:spcPct val="100000"/>
              </a:lnSpc>
            </a:pPr>
            <a:r>
              <a:rPr lang="en-US" b="1" dirty="0"/>
              <a:t>Credential Earned Date </a:t>
            </a:r>
            <a:r>
              <a:rPr lang="en-US" dirty="0"/>
              <a:t>(#8) – Enter 2025-06-30</a:t>
            </a:r>
          </a:p>
          <a:p>
            <a:pPr>
              <a:lnSpc>
                <a:spcPct val="100000"/>
              </a:lnSpc>
            </a:pPr>
            <a:r>
              <a:rPr lang="en-US" b="1" dirty="0"/>
              <a:t>Credential Earned Period Level </a:t>
            </a:r>
            <a:r>
              <a:rPr lang="en-US" dirty="0"/>
              <a:t>(#9) – Enter “Year”</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36</a:t>
            </a:fld>
            <a:endParaRPr lang="en-US" dirty="0"/>
          </a:p>
        </p:txBody>
      </p:sp>
      <p:pic>
        <p:nvPicPr>
          <p:cNvPr id="11" name="Audio 10">
            <a:hlinkClick r:id="" action="ppaction://media"/>
            <a:extLst>
              <a:ext uri="{FF2B5EF4-FFF2-40B4-BE49-F238E27FC236}">
                <a16:creationId xmlns:a16="http://schemas.microsoft.com/office/drawing/2014/main" id="{42EBB942-4EF3-99F8-57FC-C59627E40B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0841556"/>
      </p:ext>
    </p:extLst>
  </p:cSld>
  <p:clrMapOvr>
    <a:masterClrMapping/>
  </p:clrMapOvr>
  <mc:AlternateContent xmlns:mc="http://schemas.openxmlformats.org/markup-compatibility/2006" xmlns:p14="http://schemas.microsoft.com/office/powerpoint/2010/main">
    <mc:Choice Requires="p14">
      <p:transition spd="slow" p14:dur="2000" advTm="57937"/>
    </mc:Choice>
    <mc:Fallback xmlns="">
      <p:transition spd="slow" advTm="5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1A8-2F5B-EA7F-8638-421CDA9223E0}"/>
              </a:ext>
            </a:extLst>
          </p:cNvPr>
          <p:cNvSpPr>
            <a:spLocks noGrp="1"/>
          </p:cNvSpPr>
          <p:nvPr>
            <p:ph type="title"/>
          </p:nvPr>
        </p:nvSpPr>
        <p:spPr/>
        <p:txBody>
          <a:bodyPr/>
          <a:lstStyle/>
          <a:p>
            <a:r>
              <a:rPr lang="en-US" dirty="0"/>
              <a:t>PIMS Reports V2</a:t>
            </a:r>
          </a:p>
        </p:txBody>
      </p:sp>
      <p:sp>
        <p:nvSpPr>
          <p:cNvPr id="3" name="Date Placeholder 2">
            <a:extLst>
              <a:ext uri="{FF2B5EF4-FFF2-40B4-BE49-F238E27FC236}">
                <a16:creationId xmlns:a16="http://schemas.microsoft.com/office/drawing/2014/main" id="{BB7FD53E-5E90-BD80-66F8-C1BE8228ADFB}"/>
              </a:ext>
            </a:extLst>
          </p:cNvPr>
          <p:cNvSpPr>
            <a:spLocks noGrp="1"/>
          </p:cNvSpPr>
          <p:nvPr>
            <p:ph type="dt" sz="half" idx="10"/>
          </p:nvPr>
        </p:nvSpPr>
        <p:spPr/>
        <p:txBody>
          <a:bodyPr/>
          <a:lstStyle/>
          <a:p>
            <a:fld id="{3A2CBF18-C1C5-4E58-AE1E-EFC1DEA4ED61}" type="datetime1">
              <a:rPr lang="en-US" smtClean="0"/>
              <a:t>4/30/2025</a:t>
            </a:fld>
            <a:endParaRPr lang="en-US" dirty="0"/>
          </a:p>
        </p:txBody>
      </p:sp>
      <p:sp>
        <p:nvSpPr>
          <p:cNvPr id="4" name="Slide Number Placeholder 3">
            <a:extLst>
              <a:ext uri="{FF2B5EF4-FFF2-40B4-BE49-F238E27FC236}">
                <a16:creationId xmlns:a16="http://schemas.microsoft.com/office/drawing/2014/main" id="{4B00409A-0077-C2B2-3E9F-BE412B5F5FB8}"/>
              </a:ext>
            </a:extLst>
          </p:cNvPr>
          <p:cNvSpPr>
            <a:spLocks noGrp="1"/>
          </p:cNvSpPr>
          <p:nvPr>
            <p:ph type="sldNum" sz="quarter" idx="12"/>
          </p:nvPr>
        </p:nvSpPr>
        <p:spPr/>
        <p:txBody>
          <a:bodyPr/>
          <a:lstStyle/>
          <a:p>
            <a:fld id="{B24F5015-3417-4B27-A586-E4CCF4D77832}" type="slidenum">
              <a:rPr lang="en-US" smtClean="0"/>
              <a:t>37</a:t>
            </a:fld>
            <a:endParaRPr lang="en-US" dirty="0"/>
          </a:p>
        </p:txBody>
      </p:sp>
      <p:sp>
        <p:nvSpPr>
          <p:cNvPr id="6" name="TextBox 5">
            <a:extLst>
              <a:ext uri="{FF2B5EF4-FFF2-40B4-BE49-F238E27FC236}">
                <a16:creationId xmlns:a16="http://schemas.microsoft.com/office/drawing/2014/main" id="{5E724B34-E3C6-90BA-8279-F65C50F01FB8}"/>
              </a:ext>
            </a:extLst>
          </p:cNvPr>
          <p:cNvSpPr txBox="1"/>
          <p:nvPr/>
        </p:nvSpPr>
        <p:spPr>
          <a:xfrm>
            <a:off x="838200" y="4019820"/>
            <a:ext cx="6916616" cy="1477328"/>
          </a:xfrm>
          <a:prstGeom prst="rect">
            <a:avLst/>
          </a:prstGeom>
          <a:noFill/>
        </p:spPr>
        <p:txBody>
          <a:bodyPr wrap="square">
            <a:spAutoFit/>
          </a:bodyPr>
          <a:lstStyle/>
          <a:p>
            <a:r>
              <a:rPr lang="en-US" sz="1800" b="1" dirty="0">
                <a:latin typeface="Arial" panose="020B0604020202020204" pitchFamily="34" charset="0"/>
              </a:rPr>
              <a:t>Verification</a:t>
            </a:r>
          </a:p>
          <a:p>
            <a:pPr marL="285750" indent="-285750">
              <a:buFont typeface="Wingdings" panose="05000000000000000000" pitchFamily="2" charset="2"/>
              <a:buChar char="§"/>
            </a:pPr>
            <a:r>
              <a:rPr lang="en-US" sz="1800" dirty="0">
                <a:latin typeface="Arial" panose="020B0604020202020204" pitchFamily="34" charset="0"/>
              </a:rPr>
              <a:t>CTE </a:t>
            </a:r>
          </a:p>
          <a:p>
            <a:pPr marL="285750" indent="-285750">
              <a:buFont typeface="Wingdings" panose="05000000000000000000" pitchFamily="2" charset="2"/>
              <a:buChar char="§"/>
            </a:pPr>
            <a:endParaRPr lang="en-US" sz="1800" dirty="0">
              <a:latin typeface="Arial" panose="020B0604020202020204" pitchFamily="34" charset="0"/>
            </a:endParaRPr>
          </a:p>
          <a:p>
            <a:r>
              <a:rPr lang="en-US" sz="1800" b="1" dirty="0">
                <a:latin typeface="Arial" panose="020B0604020202020204" pitchFamily="34" charset="0"/>
              </a:rPr>
              <a:t>Production</a:t>
            </a:r>
          </a:p>
          <a:p>
            <a:pPr marL="285750" indent="-285750">
              <a:buFont typeface="Wingdings" panose="05000000000000000000" pitchFamily="2" charset="2"/>
              <a:buChar char="§"/>
            </a:pPr>
            <a:r>
              <a:rPr lang="en-US" sz="1800" dirty="0">
                <a:latin typeface="Arial" panose="020B0604020202020204" pitchFamily="34" charset="0"/>
              </a:rPr>
              <a:t>CTE &gt; Adult &gt; Student Level – QC and Verification</a:t>
            </a:r>
          </a:p>
        </p:txBody>
      </p:sp>
      <p:pic>
        <p:nvPicPr>
          <p:cNvPr id="11" name="Audio 10">
            <a:hlinkClick r:id="" action="ppaction://media"/>
            <a:extLst>
              <a:ext uri="{FF2B5EF4-FFF2-40B4-BE49-F238E27FC236}">
                <a16:creationId xmlns:a16="http://schemas.microsoft.com/office/drawing/2014/main" id="{B342A463-4816-71D2-1E1C-60EC4970C5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6496338"/>
      </p:ext>
    </p:extLst>
  </p:cSld>
  <p:clrMapOvr>
    <a:masterClrMapping/>
  </p:clrMapOvr>
  <mc:AlternateContent xmlns:mc="http://schemas.openxmlformats.org/markup-compatibility/2006" xmlns:p14="http://schemas.microsoft.com/office/powerpoint/2010/main">
    <mc:Choice Requires="p14">
      <p:transition spd="slow" p14:dur="2000" advTm="23584"/>
    </mc:Choice>
    <mc:Fallback xmlns="">
      <p:transition spd="slow" advTm="2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Verifying PIMS Data</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dirty="0"/>
              <a:t>Not a one-man show; Build a Team</a:t>
            </a:r>
          </a:p>
          <a:p>
            <a:pPr>
              <a:lnSpc>
                <a:spcPct val="100000"/>
              </a:lnSpc>
            </a:pPr>
            <a:r>
              <a:rPr lang="en-US" dirty="0"/>
              <a:t>LEA CTE data coordinators must:</a:t>
            </a:r>
          </a:p>
          <a:p>
            <a:pPr lvl="1">
              <a:lnSpc>
                <a:spcPct val="100000"/>
              </a:lnSpc>
            </a:pPr>
            <a:r>
              <a:rPr lang="en-US" sz="2800" dirty="0"/>
              <a:t>Review CTE data quality reports to identify errors</a:t>
            </a:r>
          </a:p>
          <a:p>
            <a:pPr lvl="1">
              <a:lnSpc>
                <a:spcPct val="100000"/>
              </a:lnSpc>
            </a:pPr>
            <a:r>
              <a:rPr lang="en-US" sz="2800" dirty="0"/>
              <a:t>Work with Data Owners to make corrections, when needed</a:t>
            </a:r>
          </a:p>
          <a:p>
            <a:pPr lvl="1">
              <a:lnSpc>
                <a:spcPct val="100000"/>
              </a:lnSpc>
            </a:pPr>
            <a:r>
              <a:rPr lang="en-US" sz="2800" dirty="0"/>
              <a:t>Deliver PIMS CTE Accuracy Certification Statement (ACS) and Aggregate CTE Report to chief school administrator for approval and signature</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38</a:t>
            </a:fld>
            <a:endParaRPr lang="en-US" dirty="0"/>
          </a:p>
        </p:txBody>
      </p:sp>
      <p:pic>
        <p:nvPicPr>
          <p:cNvPr id="22" name="Audio 21">
            <a:hlinkClick r:id="" action="ppaction://media"/>
            <a:extLst>
              <a:ext uri="{FF2B5EF4-FFF2-40B4-BE49-F238E27FC236}">
                <a16:creationId xmlns:a16="http://schemas.microsoft.com/office/drawing/2014/main" id="{F4F05275-0ECE-F66D-EE69-67582A02D4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3813031"/>
      </p:ext>
    </p:extLst>
  </p:cSld>
  <p:clrMapOvr>
    <a:masterClrMapping/>
  </p:clrMapOvr>
  <mc:AlternateContent xmlns:mc="http://schemas.openxmlformats.org/markup-compatibility/2006" xmlns:p14="http://schemas.microsoft.com/office/powerpoint/2010/main">
    <mc:Choice Requires="p14">
      <p:transition spd="slow" p14:dur="2000" advTm="35716"/>
    </mc:Choice>
    <mc:Fallback xmlns="">
      <p:transition spd="slow" advTm="35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Verifying PIMS Data</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a:lnSpc>
                <a:spcPct val="100000"/>
              </a:lnSpc>
            </a:pPr>
            <a:r>
              <a:rPr lang="en-US" sz="2800" dirty="0"/>
              <a:t>Make sure the final, signed ACS is submitted to PDE via e-mail along with the PIMS CTE ACS Aggregate CTE Report by Aug 29, 2025</a:t>
            </a:r>
            <a:endParaRPr lang="en-US" dirty="0"/>
          </a:p>
          <a:p>
            <a:pPr>
              <a:lnSpc>
                <a:spcPct val="100000"/>
              </a:lnSpc>
            </a:pPr>
            <a:r>
              <a:rPr lang="en-US" dirty="0"/>
              <a:t>PDE cannot begin processing Perkins indicators until all ACSs have been received</a:t>
            </a:r>
          </a:p>
          <a:p>
            <a:pPr>
              <a:lnSpc>
                <a:spcPct val="100000"/>
              </a:lnSpc>
            </a:pPr>
            <a:endParaRPr lang="en-US" dirty="0"/>
          </a:p>
          <a:p>
            <a:pPr>
              <a:lnSpc>
                <a:spcPct val="100000"/>
              </a:lnSpc>
            </a:pPr>
            <a:r>
              <a:rPr lang="en-US" dirty="0"/>
              <a:t>NOTE:  Separate ACSs are required for CTE Secondary and AAP students</a:t>
            </a:r>
          </a:p>
          <a:p>
            <a:pPr>
              <a:lnSpc>
                <a:spcPct val="100000"/>
              </a:lnSpc>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39</a:t>
            </a:fld>
            <a:endParaRPr lang="en-US" dirty="0"/>
          </a:p>
        </p:txBody>
      </p:sp>
      <p:pic>
        <p:nvPicPr>
          <p:cNvPr id="24" name="Audio 23">
            <a:hlinkClick r:id="" action="ppaction://media"/>
            <a:extLst>
              <a:ext uri="{FF2B5EF4-FFF2-40B4-BE49-F238E27FC236}">
                <a16:creationId xmlns:a16="http://schemas.microsoft.com/office/drawing/2014/main" id="{252E9B22-27FF-3C8F-2DF9-F9549C338C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2007716"/>
      </p:ext>
    </p:extLst>
  </p:cSld>
  <p:clrMapOvr>
    <a:masterClrMapping/>
  </p:clrMapOvr>
  <mc:AlternateContent xmlns:mc="http://schemas.openxmlformats.org/markup-compatibility/2006" xmlns:p14="http://schemas.microsoft.com/office/powerpoint/2010/main">
    <mc:Choice Requires="p14">
      <p:transition spd="slow" p14:dur="2000" advTm="26763"/>
    </mc:Choice>
    <mc:Fallback xmlns="">
      <p:transition spd="slow" advTm="26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Build Your CTE Reporting Team</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872965"/>
          </a:xfrm>
        </p:spPr>
        <p:txBody>
          <a:bodyPr>
            <a:noAutofit/>
          </a:bodyPr>
          <a:lstStyle/>
          <a:p>
            <a:pPr>
              <a:lnSpc>
                <a:spcPct val="100000"/>
              </a:lnSpc>
            </a:pPr>
            <a:r>
              <a:rPr lang="en-US" dirty="0"/>
              <a:t>Not a one-man show</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a:t>
            </a:fld>
            <a:endParaRPr lang="en-US" dirty="0"/>
          </a:p>
        </p:txBody>
      </p:sp>
      <p:graphicFrame>
        <p:nvGraphicFramePr>
          <p:cNvPr id="6" name="Diagram 5" descr="This graphic shows the possible people who would be involved in the CTE Reporting Team.  The point is to show that CTE reporting is not a one man show and others must me involved.">
            <a:extLst>
              <a:ext uri="{FF2B5EF4-FFF2-40B4-BE49-F238E27FC236}">
                <a16:creationId xmlns:a16="http://schemas.microsoft.com/office/drawing/2014/main" id="{80F47489-E4BF-ACED-B715-75880B789B7A}"/>
              </a:ext>
            </a:extLst>
          </p:cNvPr>
          <p:cNvGraphicFramePr/>
          <p:nvPr>
            <p:extLst>
              <p:ext uri="{D42A27DB-BD31-4B8C-83A1-F6EECF244321}">
                <p14:modId xmlns:p14="http://schemas.microsoft.com/office/powerpoint/2010/main" val="1609544808"/>
              </p:ext>
            </p:extLst>
          </p:nvPr>
        </p:nvGraphicFramePr>
        <p:xfrm>
          <a:off x="575187" y="521110"/>
          <a:ext cx="11041626" cy="70300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9" name="Audio 28">
            <a:hlinkClick r:id="" action="ppaction://media"/>
            <a:extLst>
              <a:ext uri="{FF2B5EF4-FFF2-40B4-BE49-F238E27FC236}">
                <a16:creationId xmlns:a16="http://schemas.microsoft.com/office/drawing/2014/main" id="{DAB6B716-BC4A-CB4B-A522-5F31D1FB635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0664581"/>
      </p:ext>
    </p:extLst>
  </p:cSld>
  <p:clrMapOvr>
    <a:masterClrMapping/>
  </p:clrMapOvr>
  <mc:AlternateContent xmlns:mc="http://schemas.openxmlformats.org/markup-compatibility/2006" xmlns:p14="http://schemas.microsoft.com/office/powerpoint/2010/main">
    <mc:Choice Requires="p14">
      <p:transition spd="slow" p14:dur="2000" advTm="29290"/>
    </mc:Choice>
    <mc:Fallback xmlns="">
      <p:transition spd="slow" advTm="2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PIMS Reports V2</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indent="0">
              <a:lnSpc>
                <a:spcPct val="100000"/>
              </a:lnSpc>
              <a:buNone/>
            </a:pPr>
            <a:r>
              <a:rPr lang="en-US" b="1" dirty="0"/>
              <a:t>How do I verify what data made it into PIMS?</a:t>
            </a:r>
          </a:p>
          <a:p>
            <a:pPr marL="0" indent="0">
              <a:lnSpc>
                <a:spcPct val="100000"/>
              </a:lnSpc>
              <a:buNone/>
            </a:pPr>
            <a:endParaRPr lang="en-US" u="sng" dirty="0"/>
          </a:p>
          <a:p>
            <a:pPr>
              <a:lnSpc>
                <a:spcPct val="100000"/>
              </a:lnSpc>
            </a:pPr>
            <a:r>
              <a:rPr lang="en-US" dirty="0"/>
              <a:t>CTE Folder </a:t>
            </a:r>
          </a:p>
          <a:p>
            <a:pPr lvl="1">
              <a:lnSpc>
                <a:spcPct val="100000"/>
              </a:lnSpc>
            </a:pPr>
            <a:r>
              <a:rPr lang="en-US" sz="2800" b="0" i="0" u="none" strike="noStrike" dirty="0">
                <a:effectLst/>
              </a:rPr>
              <a:t>CTE Student Fact Template Details</a:t>
            </a:r>
          </a:p>
          <a:p>
            <a:pPr lvl="1">
              <a:lnSpc>
                <a:spcPct val="100000"/>
              </a:lnSpc>
            </a:pPr>
            <a:r>
              <a:rPr lang="en-US" sz="2800" b="0" i="0" u="none" strike="noStrike" dirty="0">
                <a:effectLst/>
              </a:rPr>
              <a:t>CTE Student Industry Credentials Template Details</a:t>
            </a:r>
          </a:p>
          <a:p>
            <a:pPr lvl="1">
              <a:lnSpc>
                <a:spcPct val="100000"/>
              </a:lnSpc>
            </a:pPr>
            <a:endParaRPr lang="en-US" sz="2800" dirty="0"/>
          </a:p>
          <a:p>
            <a:pPr lvl="1">
              <a:lnSpc>
                <a:spcPct val="100000"/>
              </a:lnSpc>
            </a:pPr>
            <a:r>
              <a:rPr lang="en-US" sz="2800" dirty="0"/>
              <a:t>Can be run immediately after uploading</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40</a:t>
            </a:fld>
            <a:endParaRPr lang="en-US" dirty="0"/>
          </a:p>
        </p:txBody>
      </p:sp>
      <p:pic>
        <p:nvPicPr>
          <p:cNvPr id="24" name="Audio 23">
            <a:hlinkClick r:id="" action="ppaction://media"/>
            <a:extLst>
              <a:ext uri="{FF2B5EF4-FFF2-40B4-BE49-F238E27FC236}">
                <a16:creationId xmlns:a16="http://schemas.microsoft.com/office/drawing/2014/main" id="{6B6C539C-D013-1A66-BD6A-04D25994FF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687418"/>
      </p:ext>
    </p:extLst>
  </p:cSld>
  <p:clrMapOvr>
    <a:masterClrMapping/>
  </p:clrMapOvr>
  <mc:AlternateContent xmlns:mc="http://schemas.openxmlformats.org/markup-compatibility/2006" xmlns:p14="http://schemas.microsoft.com/office/powerpoint/2010/main">
    <mc:Choice Requires="p14">
      <p:transition spd="slow" p14:dur="2000" advTm="18246"/>
    </mc:Choice>
    <mc:Fallback xmlns="">
      <p:transition spd="slow" advTm="1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PIMS Reports V2</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indent="0">
              <a:lnSpc>
                <a:spcPct val="100000"/>
              </a:lnSpc>
              <a:buNone/>
            </a:pPr>
            <a:r>
              <a:rPr lang="en-US" b="1" dirty="0"/>
              <a:t>How do I verify my data is accurate?</a:t>
            </a:r>
          </a:p>
          <a:p>
            <a:pPr marL="0" indent="0">
              <a:lnSpc>
                <a:spcPct val="100000"/>
              </a:lnSpc>
              <a:buNone/>
            </a:pPr>
            <a:endParaRPr lang="en-US" sz="800" u="sng" dirty="0"/>
          </a:p>
          <a:p>
            <a:pPr>
              <a:lnSpc>
                <a:spcPct val="100000"/>
              </a:lnSpc>
            </a:pPr>
            <a:r>
              <a:rPr lang="en-US" dirty="0"/>
              <a:t>CTE &gt; Adult &gt; Student Level – QC and Verification</a:t>
            </a:r>
          </a:p>
          <a:p>
            <a:pPr lvl="1">
              <a:lnSpc>
                <a:spcPct val="100000"/>
              </a:lnSpc>
            </a:pPr>
            <a:r>
              <a:rPr lang="en-US" sz="2800" dirty="0"/>
              <a:t>Error Checking</a:t>
            </a:r>
          </a:p>
          <a:p>
            <a:pPr marL="1200150" lvl="2" indent="-285750"/>
            <a:r>
              <a:rPr lang="en-US" sz="2800" b="0" i="0" u="none" strike="noStrike" kern="1200" dirty="0">
                <a:solidFill>
                  <a:schemeClr val="dk1"/>
                </a:solidFill>
                <a:effectLst/>
              </a:rPr>
              <a:t>QC Rpt01 - AAP CTE Student IDs Not in June 30 Stud Snapshot</a:t>
            </a:r>
          </a:p>
          <a:p>
            <a:pPr marL="1200150" lvl="2" indent="-285750"/>
            <a:r>
              <a:rPr lang="en-US" sz="2800" b="0" i="0" u="none" strike="noStrike" kern="1200" dirty="0">
                <a:solidFill>
                  <a:schemeClr val="dk1"/>
                </a:solidFill>
                <a:effectLst/>
              </a:rPr>
              <a:t>QC Rpt03 - Invalid June 30 Snapshot Data for AAP CTE Students</a:t>
            </a:r>
          </a:p>
          <a:p>
            <a:pPr marL="1200150" lvl="2" indent="-285750"/>
            <a:r>
              <a:rPr lang="en-US" sz="2800" b="0" i="0" u="none" strike="noStrike" kern="1200" dirty="0">
                <a:solidFill>
                  <a:schemeClr val="dk1"/>
                </a:solidFill>
                <a:effectLst/>
              </a:rPr>
              <a:t>QC Rpt05 - AAP </a:t>
            </a:r>
            <a:r>
              <a:rPr lang="en-US" sz="2800" b="0" i="1" u="none" strike="noStrike" kern="1200" dirty="0">
                <a:solidFill>
                  <a:schemeClr val="dk1"/>
                </a:solidFill>
                <a:effectLst/>
              </a:rPr>
              <a:t>Invalid</a:t>
            </a:r>
            <a:r>
              <a:rPr lang="en-US" sz="2800" b="0" i="0" u="none" strike="noStrike" kern="1200" dirty="0">
                <a:solidFill>
                  <a:schemeClr val="dk1"/>
                </a:solidFill>
                <a:effectLst/>
              </a:rPr>
              <a:t> Data Element Combinations</a:t>
            </a:r>
          </a:p>
          <a:p>
            <a:pPr marL="1200150" lvl="2" indent="-285750"/>
            <a:r>
              <a:rPr lang="en-US" sz="2800" b="0" i="0" u="none" strike="noStrike" kern="1200" dirty="0">
                <a:solidFill>
                  <a:schemeClr val="dk1"/>
                </a:solidFill>
                <a:effectLst/>
              </a:rPr>
              <a:t>QC Rpt06 - Stud IDs from AAP CTE Industry</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41</a:t>
            </a:fld>
            <a:endParaRPr lang="en-US" dirty="0"/>
          </a:p>
        </p:txBody>
      </p:sp>
      <p:pic>
        <p:nvPicPr>
          <p:cNvPr id="31" name="Audio 30">
            <a:hlinkClick r:id="" action="ppaction://media"/>
            <a:extLst>
              <a:ext uri="{FF2B5EF4-FFF2-40B4-BE49-F238E27FC236}">
                <a16:creationId xmlns:a16="http://schemas.microsoft.com/office/drawing/2014/main" id="{425D86D0-1E82-D9EE-E37C-AED517913C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1508668"/>
      </p:ext>
    </p:extLst>
  </p:cSld>
  <p:clrMapOvr>
    <a:masterClrMapping/>
  </p:clrMapOvr>
  <mc:AlternateContent xmlns:mc="http://schemas.openxmlformats.org/markup-compatibility/2006" xmlns:p14="http://schemas.microsoft.com/office/powerpoint/2010/main">
    <mc:Choice Requires="p14">
      <p:transition spd="slow" p14:dur="2000" advTm="175299"/>
    </mc:Choice>
    <mc:Fallback xmlns="">
      <p:transition spd="slow" advTm="175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PIMS Reports V2</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indent="0">
              <a:lnSpc>
                <a:spcPct val="100000"/>
              </a:lnSpc>
              <a:buNone/>
            </a:pPr>
            <a:r>
              <a:rPr lang="en-US" b="1" dirty="0"/>
              <a:t>How do I verify my data is accurate?</a:t>
            </a:r>
          </a:p>
          <a:p>
            <a:pPr marL="0" indent="0">
              <a:lnSpc>
                <a:spcPct val="100000"/>
              </a:lnSpc>
              <a:buNone/>
            </a:pPr>
            <a:endParaRPr lang="en-US" sz="800" u="sng" dirty="0"/>
          </a:p>
          <a:p>
            <a:pPr>
              <a:lnSpc>
                <a:spcPct val="100000"/>
              </a:lnSpc>
            </a:pPr>
            <a:r>
              <a:rPr lang="en-US" dirty="0"/>
              <a:t>CTE &gt; Adult &gt; Student Level – QC and Verification</a:t>
            </a:r>
          </a:p>
          <a:p>
            <a:pPr lvl="1">
              <a:lnSpc>
                <a:spcPct val="100000"/>
              </a:lnSpc>
            </a:pPr>
            <a:r>
              <a:rPr lang="en-US" sz="2800" dirty="0"/>
              <a:t>Error Checking</a:t>
            </a:r>
          </a:p>
          <a:p>
            <a:pPr marL="1200150" lvl="2" indent="-285750"/>
            <a:r>
              <a:rPr lang="en-US" sz="2800" b="0" i="0" u="none" strike="noStrike" kern="1200" dirty="0">
                <a:solidFill>
                  <a:schemeClr val="dk1"/>
                </a:solidFill>
                <a:effectLst/>
              </a:rPr>
              <a:t>QC Rpt08 - AAP Student CIP-Delivery Method-School Location Template Mismatches Credential Not on Stud Fact and/or June 30 Snapshot</a:t>
            </a:r>
          </a:p>
          <a:p>
            <a:pPr marL="1200150" lvl="2" indent="-285750"/>
            <a:r>
              <a:rPr lang="en-US" sz="2800" b="0" i="0" u="none" strike="noStrike" kern="1200" dirty="0">
                <a:solidFill>
                  <a:schemeClr val="dk1"/>
                </a:solidFill>
                <a:effectLst/>
              </a:rPr>
              <a:t>QC Rpt09 - AAP </a:t>
            </a:r>
            <a:r>
              <a:rPr lang="en-US" sz="2800" b="0" i="1" u="none" strike="noStrike" kern="1200" dirty="0">
                <a:solidFill>
                  <a:schemeClr val="dk1"/>
                </a:solidFill>
                <a:effectLst/>
              </a:rPr>
              <a:t>Questionable</a:t>
            </a:r>
            <a:r>
              <a:rPr lang="en-US" sz="2800" b="0" i="0" u="none" strike="noStrike" kern="1200" dirty="0">
                <a:solidFill>
                  <a:schemeClr val="dk1"/>
                </a:solidFill>
                <a:effectLst/>
              </a:rPr>
              <a:t> Data Element Combinations</a:t>
            </a:r>
          </a:p>
          <a:p>
            <a:pPr lvl="2">
              <a:lnSpc>
                <a:spcPct val="100000"/>
              </a:lnSpc>
            </a:pPr>
            <a:endParaRPr lang="en-US" dirty="0"/>
          </a:p>
          <a:p>
            <a:pPr marL="0" indent="0">
              <a:lnSpc>
                <a:spcPct val="100000"/>
              </a:lnSpc>
              <a:buNone/>
            </a:pPr>
            <a:endParaRPr lang="en-US" dirty="0"/>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42</a:t>
            </a:fld>
            <a:endParaRPr lang="en-US" dirty="0"/>
          </a:p>
        </p:txBody>
      </p:sp>
      <p:pic>
        <p:nvPicPr>
          <p:cNvPr id="30" name="Audio 29">
            <a:hlinkClick r:id="" action="ppaction://media"/>
            <a:extLst>
              <a:ext uri="{FF2B5EF4-FFF2-40B4-BE49-F238E27FC236}">
                <a16:creationId xmlns:a16="http://schemas.microsoft.com/office/drawing/2014/main" id="{E71280AF-EF19-3169-B1FE-C1FA3D7B8E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9833002"/>
      </p:ext>
    </p:extLst>
  </p:cSld>
  <p:clrMapOvr>
    <a:masterClrMapping/>
  </p:clrMapOvr>
  <mc:AlternateContent xmlns:mc="http://schemas.openxmlformats.org/markup-compatibility/2006" xmlns:p14="http://schemas.microsoft.com/office/powerpoint/2010/main">
    <mc:Choice Requires="p14">
      <p:transition spd="slow" p14:dur="2000" advTm="84771"/>
    </mc:Choice>
    <mc:Fallback xmlns="">
      <p:transition spd="slow" advTm="84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PIMS Reports V2</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indent="0">
              <a:lnSpc>
                <a:spcPct val="100000"/>
              </a:lnSpc>
              <a:buNone/>
            </a:pPr>
            <a:r>
              <a:rPr lang="en-US" b="1" dirty="0"/>
              <a:t>How do I verify my data is accurate?</a:t>
            </a:r>
          </a:p>
          <a:p>
            <a:pPr marL="0" indent="0">
              <a:lnSpc>
                <a:spcPct val="100000"/>
              </a:lnSpc>
              <a:buNone/>
            </a:pPr>
            <a:endParaRPr lang="en-US" sz="800" u="sng" dirty="0"/>
          </a:p>
          <a:p>
            <a:pPr>
              <a:lnSpc>
                <a:spcPct val="100000"/>
              </a:lnSpc>
            </a:pPr>
            <a:r>
              <a:rPr lang="en-US" dirty="0"/>
              <a:t>CTE &gt; Adult &gt; Student Level – QC and Verification</a:t>
            </a:r>
          </a:p>
          <a:p>
            <a:pPr lvl="1">
              <a:lnSpc>
                <a:spcPct val="100000"/>
              </a:lnSpc>
            </a:pPr>
            <a:r>
              <a:rPr lang="en-US" sz="2800" dirty="0"/>
              <a:t>Data Analysis</a:t>
            </a:r>
          </a:p>
          <a:p>
            <a:pPr marL="1200150" lvl="2" indent="-285750"/>
            <a:r>
              <a:rPr lang="en-US" sz="2800" b="0" i="0" u="none" strike="noStrike" kern="1200" dirty="0">
                <a:solidFill>
                  <a:schemeClr val="dk1"/>
                </a:solidFill>
                <a:effectLst/>
              </a:rPr>
              <a:t>QC Rpt03A - List of Statistically Countable AAP CTE Students by School and Program</a:t>
            </a:r>
          </a:p>
          <a:p>
            <a:pPr marL="1200150" lvl="2" indent="-285750"/>
            <a:r>
              <a:rPr lang="en-US" sz="2800" b="0" i="0" u="none" strike="noStrike" kern="1200" dirty="0">
                <a:solidFill>
                  <a:schemeClr val="dk1"/>
                </a:solidFill>
                <a:effectLst/>
              </a:rPr>
              <a:t>QC Rpt08A - List of Statistically Countable AAP CTE Students that Earned Industry Certifications During the Reporting Year</a:t>
            </a:r>
          </a:p>
          <a:p>
            <a:pPr marL="1200150" lvl="2" indent="-285750"/>
            <a:r>
              <a:rPr lang="en-US" sz="2800" b="0" i="0" u="none" strike="noStrike" kern="1200" dirty="0">
                <a:solidFill>
                  <a:schemeClr val="dk1"/>
                </a:solidFill>
                <a:effectLst/>
              </a:rPr>
              <a:t>QC Rpt10 - AAP Low or Zero Enrollments in Programs (School-CIP-Delivery Method Level)</a:t>
            </a:r>
          </a:p>
          <a:p>
            <a:pPr lvl="2">
              <a:lnSpc>
                <a:spcPct val="100000"/>
              </a:lnSpc>
            </a:pPr>
            <a:endParaRPr lang="en-US" dirty="0"/>
          </a:p>
          <a:p>
            <a:pPr marL="0" indent="0">
              <a:lnSpc>
                <a:spcPct val="100000"/>
              </a:lnSpc>
              <a:buNone/>
            </a:pPr>
            <a:endParaRPr lang="en-US" dirty="0"/>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43</a:t>
            </a:fld>
            <a:endParaRPr lang="en-US" dirty="0"/>
          </a:p>
        </p:txBody>
      </p:sp>
      <p:graphicFrame>
        <p:nvGraphicFramePr>
          <p:cNvPr id="6" name="Table 6">
            <a:extLst>
              <a:ext uri="{FF2B5EF4-FFF2-40B4-BE49-F238E27FC236}">
                <a16:creationId xmlns:a16="http://schemas.microsoft.com/office/drawing/2014/main" id="{AFBFB2D0-232E-2D68-C222-FF0C4E57516A}"/>
              </a:ext>
            </a:extLst>
          </p:cNvPr>
          <p:cNvGraphicFramePr>
            <a:graphicFrameLocks noGrp="1"/>
          </p:cNvGraphicFramePr>
          <p:nvPr>
            <p:extLst>
              <p:ext uri="{D42A27DB-BD31-4B8C-83A1-F6EECF244321}">
                <p14:modId xmlns:p14="http://schemas.microsoft.com/office/powerpoint/2010/main" val="231617554"/>
              </p:ext>
            </p:extLst>
          </p:nvPr>
        </p:nvGraphicFramePr>
        <p:xfrm>
          <a:off x="12617497" y="1615440"/>
          <a:ext cx="10874830" cy="3627120"/>
        </p:xfrm>
        <a:graphic>
          <a:graphicData uri="http://schemas.openxmlformats.org/drawingml/2006/table">
            <a:tbl>
              <a:tblPr firstRow="1" bandRow="1">
                <a:tableStyleId>{7DF18680-E054-41AD-8BC1-D1AEF772440D}</a:tableStyleId>
              </a:tblPr>
              <a:tblGrid>
                <a:gridCol w="5437415">
                  <a:extLst>
                    <a:ext uri="{9D8B030D-6E8A-4147-A177-3AD203B41FA5}">
                      <a16:colId xmlns:a16="http://schemas.microsoft.com/office/drawing/2014/main" val="2843167325"/>
                    </a:ext>
                  </a:extLst>
                </a:gridCol>
                <a:gridCol w="5437415">
                  <a:extLst>
                    <a:ext uri="{9D8B030D-6E8A-4147-A177-3AD203B41FA5}">
                      <a16:colId xmlns:a16="http://schemas.microsoft.com/office/drawing/2014/main" val="746966123"/>
                    </a:ext>
                  </a:extLst>
                </a:gridCol>
              </a:tblGrid>
              <a:tr h="370840">
                <a:tc>
                  <a:txBody>
                    <a:bodyPr/>
                    <a:lstStyle/>
                    <a:p>
                      <a:pPr algn="ctr"/>
                      <a:r>
                        <a:rPr lang="en-US" sz="2800" dirty="0">
                          <a:latin typeface="Arial" panose="020B0604020202020204" pitchFamily="34" charset="0"/>
                          <a:cs typeface="Arial" panose="020B0604020202020204" pitchFamily="34" charset="0"/>
                        </a:rPr>
                        <a:t>Data Analysis</a:t>
                      </a:r>
                    </a:p>
                  </a:txBody>
                  <a:tcPr>
                    <a:solidFill>
                      <a:srgbClr val="1A5A7A"/>
                    </a:solidFill>
                  </a:tcPr>
                </a:tc>
                <a:tc>
                  <a:txBody>
                    <a:bodyPr/>
                    <a:lstStyle/>
                    <a:p>
                      <a:pPr algn="ctr"/>
                      <a:r>
                        <a:rPr lang="en-US" sz="2800" dirty="0">
                          <a:latin typeface="Arial" panose="020B0604020202020204" pitchFamily="34" charset="0"/>
                          <a:cs typeface="Arial" panose="020B0604020202020204" pitchFamily="34" charset="0"/>
                        </a:rPr>
                        <a:t>Error Checking</a:t>
                      </a:r>
                    </a:p>
                  </a:txBody>
                  <a:tcPr>
                    <a:solidFill>
                      <a:srgbClr val="1A5A7A"/>
                    </a:solidFill>
                  </a:tcPr>
                </a:tc>
                <a:extLst>
                  <a:ext uri="{0D108BD9-81ED-4DB2-BD59-A6C34878D82A}">
                    <a16:rowId xmlns:a16="http://schemas.microsoft.com/office/drawing/2014/main" val="890751157"/>
                  </a:ext>
                </a:extLst>
              </a:tr>
              <a:tr h="370840">
                <a:tc>
                  <a:txBody>
                    <a:bodyPr/>
                    <a:lstStyle/>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5" tooltip="Displays students considered to be statistically countable as AAP CTE enrollees by school and program."/>
                        </a:rPr>
                        <a:t>QC Rpt03A - List of Statistically Countable AAP CTE Students by School and Program</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6" tooltip="Displays a list of statistically countable AAP CTE students that earned industry certifications during the reporting year."/>
                        </a:rPr>
                        <a:t>QC Rpt08A - List of Statistically Countable AAP CTE Students that Earned Industry Certifications During the Reporting Year</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7" tooltip="Displays AAP career and technical education programs with zero or low enrollments."/>
                        </a:rPr>
                        <a:t>QC Rpt10 - AAP Low or Zero Enrollments in Programs (School-CIP-Delivery Method Level)</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dirty="0"/>
                    </a:p>
                  </a:txBody>
                  <a:tcPr>
                    <a:solidFill>
                      <a:schemeClr val="bg1"/>
                    </a:solidFill>
                  </a:tcPr>
                </a:tc>
                <a:tc>
                  <a:txBody>
                    <a:bodyPr/>
                    <a:lstStyle/>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8" tooltip="Displays AAP CTE Student IDs, not in the June 30 Snapshot."/>
                        </a:rPr>
                        <a:t>QC Rpt01 - AAP CTE Student IDs Not in June 30 Stud Snapshot</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9" tooltip="Displays invalid snapshot data for June 30, AAP CTE Students."/>
                        </a:rPr>
                        <a:t>QC Rpt03 - Invalid June 30 Snapshot Data for AAP CTE Students</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10" tooltip="Displays errors for invalid data element relationships for AAP CTE students."/>
                        </a:rPr>
                        <a:t>QC Rpt05 AAP Invalid Data Element Combinations</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11" tooltip="Displays AAP CTE Student Industry Credential IDs not in June 30 Student Snapshot and/or CTE Student Fact."/>
                        </a:rPr>
                        <a:t>QC Rpt06 - Stud IDs from AAP CTE Industry</a:t>
                      </a:r>
                    </a:p>
                    <a:p>
                      <a:pPr marL="285750" indent="-285750">
                        <a:buFont typeface="Arial" panose="020B0604020202020204" pitchFamily="34" charset="0"/>
                        <a:buChar char="•"/>
                      </a:pPr>
                      <a:r>
                        <a:rPr lang="en-US" sz="1800" b="0" i="0" u="sng" kern="1200" dirty="0">
                          <a:solidFill>
                            <a:schemeClr val="dk1"/>
                          </a:solidFill>
                          <a:effectLst/>
                          <a:latin typeface="+mn-lt"/>
                          <a:ea typeface="+mn-ea"/>
                          <a:cs typeface="+mn-cs"/>
                          <a:hlinkClick r:id="rId12" tooltip="Displays AAP student's industry credential &quot;CIP Code - Delivery Method Code - Student Location&quot; combination mismatch with student’s “CIP Code – Delivery Method Code – CIP Location” in CTE Student Fact."/>
                        </a:rPr>
                        <a:t>QC Rpt08 - AAP Student CIP-Delivery Method-School Location Template Mismatches</a:t>
                      </a:r>
                      <a:r>
                        <a:rPr lang="en-US" sz="1800" b="0" i="0" u="none" strike="noStrike" kern="1200" dirty="0">
                          <a:solidFill>
                            <a:schemeClr val="dk1"/>
                          </a:solidFill>
                          <a:effectLst/>
                          <a:latin typeface="+mn-lt"/>
                          <a:ea typeface="+mn-ea"/>
                          <a:cs typeface="+mn-cs"/>
                          <a:hlinkClick r:id="rId11" tooltip="Displays AAP CTE Student Industry Credential IDs not in June 30 Student Snapshot and/or CTE Student Fact."/>
                        </a:rPr>
                        <a:t> Credential Not on Stud Fact and/or June 30 Snapshot</a:t>
                      </a:r>
                      <a:endParaRPr lang="en-US" sz="1800" b="0" i="0" u="none" strike="noStrike"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0" i="0" u="none" strike="noStrike" kern="1200" dirty="0">
                          <a:solidFill>
                            <a:schemeClr val="dk1"/>
                          </a:solidFill>
                          <a:effectLst/>
                          <a:latin typeface="+mn-lt"/>
                          <a:ea typeface="+mn-ea"/>
                          <a:cs typeface="+mn-cs"/>
                          <a:hlinkClick r:id="rId13" tooltip="Displays AAP CTE students reported to have questionable data element combinations."/>
                        </a:rPr>
                        <a:t>QC Rpt09 - AAP Questionable Data Element Combinations</a:t>
                      </a:r>
                      <a:endParaRPr lang="en-US" dirty="0"/>
                    </a:p>
                  </a:txBody>
                  <a:tcPr>
                    <a:solidFill>
                      <a:schemeClr val="bg1"/>
                    </a:solidFill>
                  </a:tcPr>
                </a:tc>
                <a:extLst>
                  <a:ext uri="{0D108BD9-81ED-4DB2-BD59-A6C34878D82A}">
                    <a16:rowId xmlns:a16="http://schemas.microsoft.com/office/drawing/2014/main" val="3740855431"/>
                  </a:ext>
                </a:extLst>
              </a:tr>
            </a:tbl>
          </a:graphicData>
        </a:graphic>
      </p:graphicFrame>
      <p:pic>
        <p:nvPicPr>
          <p:cNvPr id="23" name="Audio 22">
            <a:hlinkClick r:id="" action="ppaction://media"/>
            <a:extLst>
              <a:ext uri="{FF2B5EF4-FFF2-40B4-BE49-F238E27FC236}">
                <a16:creationId xmlns:a16="http://schemas.microsoft.com/office/drawing/2014/main" id="{3C7F9C6B-3458-5090-12F5-3DF5577F07AE}"/>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138471"/>
      </p:ext>
    </p:extLst>
  </p:cSld>
  <p:clrMapOvr>
    <a:masterClrMapping/>
  </p:clrMapOvr>
  <mc:AlternateContent xmlns:mc="http://schemas.openxmlformats.org/markup-compatibility/2006" xmlns:p14="http://schemas.microsoft.com/office/powerpoint/2010/main">
    <mc:Choice Requires="p14">
      <p:transition spd="slow" p14:dur="2000" advTm="114373"/>
    </mc:Choice>
    <mc:Fallback xmlns="">
      <p:transition spd="slow" advTm="114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345041" y="169828"/>
            <a:ext cx="10515600" cy="1325563"/>
          </a:xfrm>
        </p:spPr>
        <p:txBody>
          <a:bodyPr/>
          <a:lstStyle/>
          <a:p>
            <a:r>
              <a:rPr lang="en-US" b="1" dirty="0"/>
              <a:t>PIMS Reports V2</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pPr marL="0" indent="0">
              <a:lnSpc>
                <a:spcPct val="100000"/>
              </a:lnSpc>
              <a:buNone/>
            </a:pPr>
            <a:r>
              <a:rPr lang="en-US" b="1" dirty="0"/>
              <a:t>How do I tell PDE my data is complete?</a:t>
            </a:r>
          </a:p>
          <a:p>
            <a:pPr marL="0" indent="0">
              <a:lnSpc>
                <a:spcPct val="100000"/>
              </a:lnSpc>
              <a:buNone/>
            </a:pPr>
            <a:endParaRPr lang="en-US" sz="800" u="sng" dirty="0"/>
          </a:p>
          <a:p>
            <a:pPr>
              <a:lnSpc>
                <a:spcPct val="100000"/>
              </a:lnSpc>
            </a:pPr>
            <a:r>
              <a:rPr lang="en-US" dirty="0"/>
              <a:t>CTE &gt; Adult &gt; Student Level – QC and Verification</a:t>
            </a:r>
          </a:p>
          <a:p>
            <a:pPr lvl="1">
              <a:lnSpc>
                <a:spcPct val="100000"/>
              </a:lnSpc>
            </a:pPr>
            <a:r>
              <a:rPr lang="en-US" sz="2800" dirty="0"/>
              <a:t>Accuracy Certification Statement</a:t>
            </a:r>
          </a:p>
          <a:p>
            <a:pPr marL="1200150" lvl="2" indent="-285750"/>
            <a:r>
              <a:rPr lang="en-US" sz="2800" dirty="0"/>
              <a:t>ACS QC RPt16 – AAP Accuracy Certification Statement (ACS)</a:t>
            </a:r>
          </a:p>
          <a:p>
            <a:pPr marL="1200150" lvl="2" indent="-285750"/>
            <a:endParaRPr lang="en-US" sz="2800" dirty="0"/>
          </a:p>
          <a:p>
            <a:pPr marL="1200150" lvl="2" indent="-285750"/>
            <a:r>
              <a:rPr lang="en-US" sz="2800" dirty="0"/>
              <a:t>If you upload additional data or delete data after sending in the AAP ACS, you MUST send in a new AAP ACS!</a:t>
            </a:r>
          </a:p>
          <a:p>
            <a:pPr marL="0" indent="0">
              <a:lnSpc>
                <a:spcPct val="100000"/>
              </a:lnSpc>
              <a:buNone/>
            </a:pPr>
            <a:endParaRPr lang="en-US" dirty="0"/>
          </a:p>
          <a:p>
            <a:pPr marL="0" indent="0">
              <a:lnSpc>
                <a:spcPct val="100000"/>
              </a:lnSpc>
              <a:buNone/>
            </a:pPr>
            <a:endParaRPr lang="en-US" dirty="0"/>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44</a:t>
            </a:fld>
            <a:endParaRPr lang="en-US" dirty="0"/>
          </a:p>
        </p:txBody>
      </p:sp>
      <p:pic>
        <p:nvPicPr>
          <p:cNvPr id="14" name="Audio 13">
            <a:hlinkClick r:id="" action="ppaction://media"/>
            <a:extLst>
              <a:ext uri="{FF2B5EF4-FFF2-40B4-BE49-F238E27FC236}">
                <a16:creationId xmlns:a16="http://schemas.microsoft.com/office/drawing/2014/main" id="{E0A9A1C4-C4A6-9B20-90F8-68E500FAD6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698894"/>
      </p:ext>
    </p:extLst>
  </p:cSld>
  <p:clrMapOvr>
    <a:masterClrMapping/>
  </p:clrMapOvr>
  <mc:AlternateContent xmlns:mc="http://schemas.openxmlformats.org/markup-compatibility/2006" xmlns:p14="http://schemas.microsoft.com/office/powerpoint/2010/main">
    <mc:Choice Requires="p14">
      <p:transition spd="slow" p14:dur="2000" advTm="22267"/>
    </mc:Choice>
    <mc:Fallback xmlns="">
      <p:transition spd="slow" advTm="22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91A8-2F5B-EA7F-8638-421CDA9223E0}"/>
              </a:ext>
            </a:extLst>
          </p:cNvPr>
          <p:cNvSpPr>
            <a:spLocks noGrp="1"/>
          </p:cNvSpPr>
          <p:nvPr>
            <p:ph type="title"/>
          </p:nvPr>
        </p:nvSpPr>
        <p:spPr/>
        <p:txBody>
          <a:bodyPr/>
          <a:lstStyle/>
          <a:p>
            <a:r>
              <a:rPr lang="en-US" dirty="0"/>
              <a:t>Resources</a:t>
            </a:r>
          </a:p>
        </p:txBody>
      </p:sp>
      <p:sp>
        <p:nvSpPr>
          <p:cNvPr id="3" name="Date Placeholder 2">
            <a:extLst>
              <a:ext uri="{FF2B5EF4-FFF2-40B4-BE49-F238E27FC236}">
                <a16:creationId xmlns:a16="http://schemas.microsoft.com/office/drawing/2014/main" id="{BB7FD53E-5E90-BD80-66F8-C1BE8228ADFB}"/>
              </a:ext>
            </a:extLst>
          </p:cNvPr>
          <p:cNvSpPr>
            <a:spLocks noGrp="1"/>
          </p:cNvSpPr>
          <p:nvPr>
            <p:ph type="dt" sz="half" idx="10"/>
          </p:nvPr>
        </p:nvSpPr>
        <p:spPr/>
        <p:txBody>
          <a:bodyPr/>
          <a:lstStyle/>
          <a:p>
            <a:fld id="{3A2CBF18-C1C5-4E58-AE1E-EFC1DEA4ED61}" type="datetime1">
              <a:rPr lang="en-US" smtClean="0"/>
              <a:t>4/30/2025</a:t>
            </a:fld>
            <a:endParaRPr lang="en-US" dirty="0"/>
          </a:p>
        </p:txBody>
      </p:sp>
      <p:sp>
        <p:nvSpPr>
          <p:cNvPr id="4" name="Slide Number Placeholder 3">
            <a:extLst>
              <a:ext uri="{FF2B5EF4-FFF2-40B4-BE49-F238E27FC236}">
                <a16:creationId xmlns:a16="http://schemas.microsoft.com/office/drawing/2014/main" id="{4B00409A-0077-C2B2-3E9F-BE412B5F5FB8}"/>
              </a:ext>
            </a:extLst>
          </p:cNvPr>
          <p:cNvSpPr>
            <a:spLocks noGrp="1"/>
          </p:cNvSpPr>
          <p:nvPr>
            <p:ph type="sldNum" sz="quarter" idx="12"/>
          </p:nvPr>
        </p:nvSpPr>
        <p:spPr/>
        <p:txBody>
          <a:bodyPr/>
          <a:lstStyle/>
          <a:p>
            <a:fld id="{B24F5015-3417-4B27-A586-E4CCF4D77832}" type="slidenum">
              <a:rPr lang="en-US" smtClean="0"/>
              <a:t>45</a:t>
            </a:fld>
            <a:endParaRPr lang="en-US" dirty="0"/>
          </a:p>
        </p:txBody>
      </p:sp>
      <p:pic>
        <p:nvPicPr>
          <p:cNvPr id="9" name="Audio 8">
            <a:hlinkClick r:id="" action="ppaction://media"/>
            <a:extLst>
              <a:ext uri="{FF2B5EF4-FFF2-40B4-BE49-F238E27FC236}">
                <a16:creationId xmlns:a16="http://schemas.microsoft.com/office/drawing/2014/main" id="{B481E526-310B-4E5F-0A5E-37CAB780AD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06615424"/>
      </p:ext>
    </p:extLst>
  </p:cSld>
  <p:clrMapOvr>
    <a:masterClrMapping/>
  </p:clrMapOvr>
  <mc:AlternateContent xmlns:mc="http://schemas.openxmlformats.org/markup-compatibility/2006" xmlns:p14="http://schemas.microsoft.com/office/powerpoint/2010/main">
    <mc:Choice Requires="p14">
      <p:transition spd="slow" p14:dur="2000" advTm="6969"/>
    </mc:Choice>
    <mc:Fallback xmlns="">
      <p:transition spd="slow" advTm="6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D61B7-DEA2-EAC5-A78C-A366505DC402}"/>
              </a:ext>
            </a:extLst>
          </p:cNvPr>
          <p:cNvSpPr>
            <a:spLocks noGrp="1"/>
          </p:cNvSpPr>
          <p:nvPr>
            <p:ph type="title"/>
          </p:nvPr>
        </p:nvSpPr>
        <p:spPr>
          <a:xfrm>
            <a:off x="838200" y="136525"/>
            <a:ext cx="10515600" cy="1325563"/>
          </a:xfrm>
        </p:spPr>
        <p:txBody>
          <a:bodyPr/>
          <a:lstStyle/>
          <a:p>
            <a:r>
              <a:rPr lang="en-US" b="1" dirty="0"/>
              <a:t>Resources</a:t>
            </a:r>
          </a:p>
        </p:txBody>
      </p:sp>
      <p:sp>
        <p:nvSpPr>
          <p:cNvPr id="3" name="Content Placeholder 2">
            <a:extLst>
              <a:ext uri="{FF2B5EF4-FFF2-40B4-BE49-F238E27FC236}">
                <a16:creationId xmlns:a16="http://schemas.microsoft.com/office/drawing/2014/main" id="{BAD53F69-8622-7B81-0237-0D0410F43860}"/>
              </a:ext>
            </a:extLst>
          </p:cNvPr>
          <p:cNvSpPr>
            <a:spLocks noGrp="1"/>
          </p:cNvSpPr>
          <p:nvPr>
            <p:ph idx="1"/>
          </p:nvPr>
        </p:nvSpPr>
        <p:spPr>
          <a:xfrm>
            <a:off x="838200" y="1462088"/>
            <a:ext cx="10515600" cy="4351338"/>
          </a:xfrm>
        </p:spPr>
        <p:txBody>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PIMS Adult and Secondary CTE Student Data</a:t>
            </a:r>
          </a:p>
          <a:p>
            <a:pPr marL="742950" lvl="1" indent="-285750">
              <a:buFont typeface="Courier New" panose="02070309020205020404" pitchFamily="49" charset="0"/>
              <a:buChar char="o"/>
            </a:pPr>
            <a:r>
              <a:rPr lang="en-US" sz="3600" dirty="0">
                <a:latin typeface="Arial" panose="020B0604020202020204" pitchFamily="34" charset="0"/>
                <a:cs typeface="Arial" panose="020B0604020202020204" pitchFamily="34" charset="0"/>
              </a:rPr>
              <a:t>Data and Reporting &gt; PIMS &gt;  Resources and Training &gt;</a:t>
            </a:r>
          </a:p>
          <a:p>
            <a:pPr marL="1200150" lvl="2" indent="-285750">
              <a:buFont typeface="Courier New" panose="02070309020205020404" pitchFamily="49" charset="0"/>
              <a:buChar char="o"/>
            </a:pPr>
            <a:r>
              <a:rPr lang="en-US" sz="3600" dirty="0"/>
              <a:t>PIMS Data Set Webinars</a:t>
            </a:r>
          </a:p>
          <a:p>
            <a:pPr marL="1200150" lvl="2" indent="-285750">
              <a:buFont typeface="Courier New" panose="02070309020205020404" pitchFamily="49" charset="0"/>
              <a:buChar char="o"/>
            </a:pPr>
            <a:r>
              <a:rPr lang="en-US" sz="3600" dirty="0"/>
              <a:t>PIMS Data Set Guides</a:t>
            </a:r>
          </a:p>
          <a:p>
            <a:pPr marL="1200150" lvl="2" indent="-285750">
              <a:buFont typeface="Courier New" panose="02070309020205020404" pitchFamily="49" charset="0"/>
              <a:buChar char="o"/>
            </a:pPr>
            <a:r>
              <a:rPr lang="en-US" sz="3600" dirty="0">
                <a:latin typeface="Arial" panose="020B0604020202020204" pitchFamily="34" charset="0"/>
                <a:cs typeface="Arial" panose="020B0604020202020204" pitchFamily="34" charset="0"/>
              </a:rPr>
              <a:t>Adult and Secondary CTE Training Documents</a:t>
            </a:r>
          </a:p>
          <a:p>
            <a:endParaRPr lang="en-US" sz="3200" dirty="0"/>
          </a:p>
          <a:p>
            <a:pPr marL="742950" lvl="1" indent="-285750">
              <a:buFont typeface="Courier New" panose="02070309020205020404" pitchFamily="49" charset="0"/>
              <a:buChar char="o"/>
            </a:pPr>
            <a:endParaRPr lang="en-US" sz="2800" dirty="0">
              <a:latin typeface="Arial" panose="020B0604020202020204" pitchFamily="34" charset="0"/>
              <a:cs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91AD2738-7264-8727-FBEB-21C545446651}"/>
              </a:ext>
            </a:extLst>
          </p:cNvPr>
          <p:cNvSpPr>
            <a:spLocks noGrp="1"/>
          </p:cNvSpPr>
          <p:nvPr>
            <p:ph type="dt" sz="half" idx="10"/>
          </p:nvPr>
        </p:nvSpPr>
        <p:spPr>
          <a:xfrm>
            <a:off x="190928" y="6356350"/>
            <a:ext cx="2743200" cy="365125"/>
          </a:xfrm>
        </p:spPr>
        <p:txBody>
          <a:bodyPr/>
          <a:lstStyle/>
          <a:p>
            <a:fld id="{01DB9E94-833B-45AC-8A0E-41B549F95FE2}" type="datetime1">
              <a:rPr lang="en-US" smtClean="0"/>
              <a:t>4/30/2025</a:t>
            </a:fld>
            <a:endParaRPr lang="en-US" dirty="0"/>
          </a:p>
        </p:txBody>
      </p:sp>
      <p:sp>
        <p:nvSpPr>
          <p:cNvPr id="5" name="Slide Number Placeholder 4">
            <a:extLst>
              <a:ext uri="{FF2B5EF4-FFF2-40B4-BE49-F238E27FC236}">
                <a16:creationId xmlns:a16="http://schemas.microsoft.com/office/drawing/2014/main" id="{FD2400D8-8E6F-5A4E-412C-56E0E8C4EE62}"/>
              </a:ext>
            </a:extLst>
          </p:cNvPr>
          <p:cNvSpPr>
            <a:spLocks noGrp="1"/>
          </p:cNvSpPr>
          <p:nvPr>
            <p:ph type="sldNum" sz="quarter" idx="12"/>
          </p:nvPr>
        </p:nvSpPr>
        <p:spPr/>
        <p:txBody>
          <a:bodyPr/>
          <a:lstStyle/>
          <a:p>
            <a:fld id="{B24F5015-3417-4B27-A586-E4CCF4D77832}" type="slidenum">
              <a:rPr lang="en-US" smtClean="0"/>
              <a:t>46</a:t>
            </a:fld>
            <a:endParaRPr lang="en-US" dirty="0"/>
          </a:p>
        </p:txBody>
      </p:sp>
      <p:pic>
        <p:nvPicPr>
          <p:cNvPr id="12" name="Audio 11">
            <a:hlinkClick r:id="" action="ppaction://media"/>
            <a:extLst>
              <a:ext uri="{FF2B5EF4-FFF2-40B4-BE49-F238E27FC236}">
                <a16:creationId xmlns:a16="http://schemas.microsoft.com/office/drawing/2014/main" id="{9DCAD427-6D16-7168-623E-F9C61DA2D9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41317580"/>
      </p:ext>
    </p:extLst>
  </p:cSld>
  <p:clrMapOvr>
    <a:masterClrMapping/>
  </p:clrMapOvr>
  <mc:AlternateContent xmlns:mc="http://schemas.openxmlformats.org/markup-compatibility/2006" xmlns:p14="http://schemas.microsoft.com/office/powerpoint/2010/main">
    <mc:Choice Requires="p14">
      <p:transition spd="slow" p14:dur="2000" advTm="20419"/>
    </mc:Choice>
    <mc:Fallback xmlns="">
      <p:transition spd="slow" advTm="2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167A-319B-4747-B9E6-BD9547AA35A7}"/>
              </a:ext>
            </a:extLst>
          </p:cNvPr>
          <p:cNvSpPr>
            <a:spLocks noGrp="1"/>
          </p:cNvSpPr>
          <p:nvPr>
            <p:ph type="title"/>
          </p:nvPr>
        </p:nvSpPr>
        <p:spPr>
          <a:xfrm>
            <a:off x="838200" y="136525"/>
            <a:ext cx="10515600" cy="1325563"/>
          </a:xfrm>
        </p:spPr>
        <p:txBody>
          <a:bodyPr/>
          <a:lstStyle/>
          <a:p>
            <a:r>
              <a:rPr lang="en-US" b="1" dirty="0"/>
              <a:t>Contact/Mission</a:t>
            </a:r>
          </a:p>
        </p:txBody>
      </p:sp>
      <p:sp>
        <p:nvSpPr>
          <p:cNvPr id="3" name="Content Placeholder 2">
            <a:extLst>
              <a:ext uri="{FF2B5EF4-FFF2-40B4-BE49-F238E27FC236}">
                <a16:creationId xmlns:a16="http://schemas.microsoft.com/office/drawing/2014/main" id="{9491081C-A9F3-80A2-39FD-D7B0DF8AD679}"/>
              </a:ext>
            </a:extLst>
          </p:cNvPr>
          <p:cNvSpPr>
            <a:spLocks noGrp="1"/>
          </p:cNvSpPr>
          <p:nvPr>
            <p:ph idx="1"/>
          </p:nvPr>
        </p:nvSpPr>
        <p:spPr>
          <a:xfrm>
            <a:off x="838200" y="1258433"/>
            <a:ext cx="10515600" cy="3313568"/>
          </a:xfrm>
        </p:spPr>
        <p:txBody>
          <a:bodyPr>
            <a:normAutofit/>
          </a:bodyPr>
          <a:lstStyle/>
          <a:p>
            <a:pPr marL="0" indent="0">
              <a:buNone/>
            </a:pPr>
            <a:r>
              <a:rPr lang="en-US" altLang="en-US" sz="2400" b="1" dirty="0">
                <a:solidFill>
                  <a:srgbClr val="000000"/>
                </a:solidFill>
                <a:latin typeface="Arial" panose="020B0604020202020204" pitchFamily="34" charset="0"/>
                <a:ea typeface="Verdana" pitchFamily="34" charset="0"/>
                <a:cs typeface="Arial" panose="020B0604020202020204" pitchFamily="34" charset="0"/>
              </a:rPr>
              <a:t>For more information or assistance on the --</a:t>
            </a:r>
          </a:p>
          <a:p>
            <a:pPr marL="0" indent="0">
              <a:buNone/>
            </a:pPr>
            <a:r>
              <a:rPr lang="en-US" altLang="en-US" sz="2400" b="1" dirty="0">
                <a:solidFill>
                  <a:srgbClr val="000000"/>
                </a:solidFill>
                <a:latin typeface="Arial" panose="020B0604020202020204" pitchFamily="34" charset="0"/>
                <a:ea typeface="Verdana" pitchFamily="34" charset="0"/>
                <a:cs typeface="Arial" panose="020B0604020202020204" pitchFamily="34" charset="0"/>
              </a:rPr>
              <a:t>Adult CTE Data Collection</a:t>
            </a:r>
            <a:r>
              <a:rPr lang="en-US" altLang="en-US" sz="2400" dirty="0">
                <a:solidFill>
                  <a:srgbClr val="000000"/>
                </a:solidFill>
                <a:ea typeface="Verdana" pitchFamily="34" charset="0"/>
              </a:rPr>
              <a:t>:</a:t>
            </a:r>
            <a:r>
              <a:rPr lang="en-US" altLang="en-US" sz="2400" dirty="0">
                <a:solidFill>
                  <a:srgbClr val="000000"/>
                </a:solidFill>
                <a:latin typeface="Arial" panose="020B0604020202020204" pitchFamily="34" charset="0"/>
                <a:ea typeface="Verdana" pitchFamily="34" charset="0"/>
                <a:cs typeface="Arial" panose="020B0604020202020204" pitchFamily="34" charset="0"/>
              </a:rPr>
              <a:t> </a:t>
            </a:r>
          </a:p>
          <a:p>
            <a:pPr marL="0" indent="0">
              <a:buNone/>
            </a:pPr>
            <a:r>
              <a:rPr lang="en-US" altLang="en-US" sz="2400" dirty="0">
                <a:solidFill>
                  <a:srgbClr val="000000"/>
                </a:solidFill>
                <a:latin typeface="Arial" panose="020B0604020202020204" pitchFamily="34" charset="0"/>
                <a:ea typeface="Verdana" pitchFamily="34" charset="0"/>
                <a:cs typeface="Arial" panose="020B0604020202020204" pitchFamily="34" charset="0"/>
              </a:rPr>
              <a:t>CTE Data Team at </a:t>
            </a:r>
            <a:r>
              <a:rPr lang="en-US" altLang="en-US" sz="2400" u="sng" dirty="0">
                <a:solidFill>
                  <a:srgbClr val="000000"/>
                </a:solidFill>
                <a:uFill>
                  <a:solidFill>
                    <a:schemeClr val="bg1"/>
                  </a:solidFill>
                </a:uFill>
                <a:latin typeface="Arial" panose="020B0604020202020204" pitchFamily="34" charset="0"/>
                <a:ea typeface="Verdana" pitchFamily="34" charset="0"/>
                <a:cs typeface="Arial" panose="020B0604020202020204" pitchFamily="34" charset="0"/>
                <a:hlinkClick r:id="rId5"/>
              </a:rPr>
              <a:t>ra-catsdata@pa.gov</a:t>
            </a:r>
            <a:endParaRPr lang="en-US" altLang="en-US" sz="2400" u="sng" dirty="0">
              <a:solidFill>
                <a:srgbClr val="000000"/>
              </a:solidFill>
              <a:uFill>
                <a:solidFill>
                  <a:schemeClr val="bg1"/>
                </a:solidFill>
              </a:uFill>
              <a:latin typeface="Arial" panose="020B0604020202020204" pitchFamily="34" charset="0"/>
              <a:ea typeface="Verdana" pitchFamily="34" charset="0"/>
              <a:cs typeface="Arial" panose="020B0604020202020204" pitchFamily="34" charset="0"/>
            </a:endParaRPr>
          </a:p>
          <a:p>
            <a:pPr marL="0" indent="0">
              <a:buNone/>
            </a:pPr>
            <a:endParaRPr lang="en-US" altLang="en-US" sz="2400" u="sng" dirty="0">
              <a:solidFill>
                <a:srgbClr val="0000FF"/>
              </a:solidFill>
              <a:latin typeface="Arial" panose="020B0604020202020204" pitchFamily="34" charset="0"/>
              <a:ea typeface="Verdana" pitchFamily="34" charset="0"/>
              <a:cs typeface="Arial" panose="020B0604020202020204" pitchFamily="34" charset="0"/>
            </a:endParaRPr>
          </a:p>
          <a:p>
            <a:pPr marL="0" indent="0">
              <a:buNone/>
            </a:pPr>
            <a:r>
              <a:rPr lang="en-US" altLang="en-US" sz="2400" b="1" dirty="0">
                <a:solidFill>
                  <a:srgbClr val="000000"/>
                </a:solidFill>
                <a:latin typeface="Arial" panose="020B0604020202020204" pitchFamily="34" charset="0"/>
                <a:ea typeface="Verdana" pitchFamily="34" charset="0"/>
                <a:cs typeface="Arial" panose="020B0604020202020204" pitchFamily="34" charset="0"/>
              </a:rPr>
              <a:t>Perkins Accountability System Administration Questions: </a:t>
            </a:r>
          </a:p>
          <a:p>
            <a:pPr marL="0" indent="0">
              <a:buNone/>
            </a:pPr>
            <a:r>
              <a:rPr lang="en-US" altLang="en-US" sz="2400" dirty="0">
                <a:solidFill>
                  <a:srgbClr val="000000"/>
                </a:solidFill>
                <a:latin typeface="Arial" panose="020B0604020202020204" pitchFamily="34" charset="0"/>
                <a:ea typeface="Verdana" pitchFamily="34" charset="0"/>
                <a:cs typeface="Arial" panose="020B0604020202020204" pitchFamily="34" charset="0"/>
              </a:rPr>
              <a:t>Brenda Gomez-Perez, Bureau of Career and Technical Education, </a:t>
            </a:r>
            <a:r>
              <a:rPr lang="en-US" altLang="en-US" sz="2400" u="sng" dirty="0">
                <a:solidFill>
                  <a:srgbClr val="000000"/>
                </a:solidFill>
                <a:uFill>
                  <a:solidFill>
                    <a:schemeClr val="bg1"/>
                  </a:solidFill>
                </a:uFill>
                <a:latin typeface="Arial" panose="020B0604020202020204" pitchFamily="34" charset="0"/>
                <a:ea typeface="Verdana" pitchFamily="34" charset="0"/>
                <a:cs typeface="Arial" panose="020B0604020202020204" pitchFamily="34" charset="0"/>
                <a:hlinkClick r:id="rId6"/>
              </a:rPr>
              <a:t>brgomezper@pa.gov</a:t>
            </a:r>
            <a:endParaRPr lang="en-US" altLang="en-US" sz="2400" u="sng" dirty="0">
              <a:solidFill>
                <a:srgbClr val="000000"/>
              </a:solidFill>
              <a:uFill>
                <a:solidFill>
                  <a:schemeClr val="bg1"/>
                </a:solidFill>
              </a:uFill>
              <a:latin typeface="Arial" panose="020B0604020202020204" pitchFamily="34" charset="0"/>
              <a:ea typeface="Verdana" pitchFamily="34" charset="0"/>
              <a:cs typeface="Arial" panose="020B0604020202020204" pitchFamily="34" charset="0"/>
            </a:endParaRPr>
          </a:p>
          <a:p>
            <a:pPr marL="0" indent="0">
              <a:buNone/>
            </a:pPr>
            <a:endParaRPr lang="en-US" altLang="en-US" sz="2400" dirty="0">
              <a:solidFill>
                <a:srgbClr val="000000"/>
              </a:solidFill>
              <a:latin typeface="Arial" panose="020B0604020202020204" pitchFamily="34" charset="0"/>
              <a:ea typeface="Verdana" pitchFamily="34" charset="0"/>
              <a:cs typeface="Arial" panose="020B0604020202020204" pitchFamily="34" charset="0"/>
            </a:endParaRPr>
          </a:p>
          <a:p>
            <a:pPr marL="0" indent="0">
              <a:buNone/>
            </a:pPr>
            <a:endParaRPr lang="en-US" altLang="en-US" u="sng" dirty="0">
              <a:solidFill>
                <a:srgbClr val="0000FF"/>
              </a:solidFill>
              <a:latin typeface="Arial" panose="020B0604020202020204" pitchFamily="34" charset="0"/>
              <a:ea typeface="Verdana" pitchFamily="34" charset="0"/>
              <a:cs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055C0541-7B26-1786-973A-5983C6D63D3A}"/>
              </a:ext>
            </a:extLst>
          </p:cNvPr>
          <p:cNvSpPr>
            <a:spLocks noGrp="1"/>
          </p:cNvSpPr>
          <p:nvPr>
            <p:ph type="dt" sz="half" idx="10"/>
          </p:nvPr>
        </p:nvSpPr>
        <p:spPr>
          <a:xfrm>
            <a:off x="221750" y="6356350"/>
            <a:ext cx="2743200" cy="365125"/>
          </a:xfrm>
        </p:spPr>
        <p:txBody>
          <a:bodyPr/>
          <a:lstStyle/>
          <a:p>
            <a:fld id="{8BFD4896-482F-4304-B07B-9DA00812ABB5}" type="datetime1">
              <a:rPr lang="en-US" smtClean="0"/>
              <a:t>4/30/2025</a:t>
            </a:fld>
            <a:endParaRPr lang="en-US" dirty="0"/>
          </a:p>
        </p:txBody>
      </p:sp>
      <p:sp>
        <p:nvSpPr>
          <p:cNvPr id="5" name="Slide Number Placeholder 4">
            <a:extLst>
              <a:ext uri="{FF2B5EF4-FFF2-40B4-BE49-F238E27FC236}">
                <a16:creationId xmlns:a16="http://schemas.microsoft.com/office/drawing/2014/main" id="{EAFEF462-6E37-636A-3EAC-7B7A58832872}"/>
              </a:ext>
            </a:extLst>
          </p:cNvPr>
          <p:cNvSpPr>
            <a:spLocks noGrp="1"/>
          </p:cNvSpPr>
          <p:nvPr>
            <p:ph type="sldNum" sz="quarter" idx="12"/>
          </p:nvPr>
        </p:nvSpPr>
        <p:spPr/>
        <p:txBody>
          <a:bodyPr/>
          <a:lstStyle/>
          <a:p>
            <a:fld id="{B24F5015-3417-4B27-A586-E4CCF4D77832}" type="slidenum">
              <a:rPr lang="en-US" smtClean="0"/>
              <a:t>47</a:t>
            </a:fld>
            <a:endParaRPr lang="en-US" dirty="0"/>
          </a:p>
        </p:txBody>
      </p:sp>
      <p:pic>
        <p:nvPicPr>
          <p:cNvPr id="8" name="Audio 7">
            <a:hlinkClick r:id="" action="ppaction://media"/>
            <a:extLst>
              <a:ext uri="{FF2B5EF4-FFF2-40B4-BE49-F238E27FC236}">
                <a16:creationId xmlns:a16="http://schemas.microsoft.com/office/drawing/2014/main" id="{6D2AE8A2-DEA8-BC23-AFF3-816E741BEDF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9869666"/>
      </p:ext>
    </p:extLst>
  </p:cSld>
  <p:clrMapOvr>
    <a:masterClrMapping/>
  </p:clrMapOvr>
  <mc:AlternateContent xmlns:mc="http://schemas.openxmlformats.org/markup-compatibility/2006" xmlns:p14="http://schemas.microsoft.com/office/powerpoint/2010/main">
    <mc:Choice Requires="p14">
      <p:transition spd="slow" p14:dur="2000" advTm="23964"/>
    </mc:Choice>
    <mc:Fallback xmlns="">
      <p:transition spd="slow" advTm="23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02F0-6A16-1B8D-EDDC-DCAF315A3019}"/>
              </a:ext>
            </a:extLst>
          </p:cNvPr>
          <p:cNvSpPr>
            <a:spLocks noGrp="1"/>
          </p:cNvSpPr>
          <p:nvPr>
            <p:ph type="title"/>
          </p:nvPr>
        </p:nvSpPr>
        <p:spPr>
          <a:xfrm>
            <a:off x="838200" y="207963"/>
            <a:ext cx="10515600" cy="1325563"/>
          </a:xfrm>
        </p:spPr>
        <p:txBody>
          <a:bodyPr/>
          <a:lstStyle/>
          <a:p>
            <a:r>
              <a:rPr lang="en-US" b="1" dirty="0"/>
              <a:t>Overview of PIMS AAP CTE</a:t>
            </a:r>
          </a:p>
        </p:txBody>
      </p:sp>
      <p:sp>
        <p:nvSpPr>
          <p:cNvPr id="3" name="Content Placeholder 2">
            <a:extLst>
              <a:ext uri="{FF2B5EF4-FFF2-40B4-BE49-F238E27FC236}">
                <a16:creationId xmlns:a16="http://schemas.microsoft.com/office/drawing/2014/main" id="{91AF26F8-BFCD-C47C-C842-F7206E5D6BBC}"/>
              </a:ext>
            </a:extLst>
          </p:cNvPr>
          <p:cNvSpPr>
            <a:spLocks noGrp="1"/>
          </p:cNvSpPr>
          <p:nvPr>
            <p:ph idx="1"/>
          </p:nvPr>
        </p:nvSpPr>
        <p:spPr>
          <a:xfrm>
            <a:off x="838200" y="1444107"/>
            <a:ext cx="11141467" cy="5205929"/>
          </a:xfrm>
        </p:spPr>
        <p:txBody>
          <a:bodyPr>
            <a:noAutofit/>
          </a:bodyPr>
          <a:lstStyle/>
          <a:p>
            <a:r>
              <a:rPr lang="en-US" sz="3600" dirty="0"/>
              <a:t>Why is CTE Student data collection in PIMS?</a:t>
            </a:r>
          </a:p>
          <a:p>
            <a:pPr lvl="1">
              <a:buFont typeface="Courier New" panose="02070309020205020404" pitchFamily="49" charset="0"/>
              <a:buChar char="o"/>
            </a:pPr>
            <a:r>
              <a:rPr lang="en-US" sz="3200" dirty="0"/>
              <a:t>To meet state and federal reporting requirements</a:t>
            </a:r>
          </a:p>
          <a:p>
            <a:pPr lvl="1">
              <a:buFont typeface="Courier New" panose="02070309020205020404" pitchFamily="49" charset="0"/>
              <a:buChar char="o"/>
            </a:pPr>
            <a:endParaRPr lang="en-US" sz="1200" dirty="0"/>
          </a:p>
          <a:p>
            <a:r>
              <a:rPr lang="en-US" sz="3600" dirty="0"/>
              <a:t>Which PIMS Templates must be uploaded to accommodate CTE Reporting?</a:t>
            </a:r>
          </a:p>
          <a:p>
            <a:pPr lvl="1">
              <a:buFont typeface="Courier New" panose="02070309020205020404" pitchFamily="49" charset="0"/>
              <a:buChar char="o"/>
            </a:pPr>
            <a:r>
              <a:rPr lang="en-US" sz="3200" dirty="0"/>
              <a:t>  Student</a:t>
            </a:r>
          </a:p>
          <a:p>
            <a:pPr lvl="1">
              <a:buFont typeface="Courier New" panose="02070309020205020404" pitchFamily="49" charset="0"/>
              <a:buChar char="o"/>
            </a:pPr>
            <a:r>
              <a:rPr lang="en-US" sz="3200" dirty="0"/>
              <a:t>  Student Snapshot</a:t>
            </a:r>
          </a:p>
          <a:p>
            <a:pPr lvl="1">
              <a:buFont typeface="Courier New" panose="02070309020205020404" pitchFamily="49" charset="0"/>
              <a:buChar char="o"/>
            </a:pPr>
            <a:r>
              <a:rPr lang="en-US" sz="3200" dirty="0"/>
              <a:t>  CTE Student Fact</a:t>
            </a:r>
          </a:p>
          <a:p>
            <a:pPr lvl="1">
              <a:buFont typeface="Courier New" panose="02070309020205020404" pitchFamily="49" charset="0"/>
              <a:buChar char="o"/>
            </a:pPr>
            <a:r>
              <a:rPr lang="en-US" sz="3200" dirty="0"/>
              <a:t>  CTE Student Industry Credential</a:t>
            </a:r>
          </a:p>
        </p:txBody>
      </p:sp>
      <p:sp>
        <p:nvSpPr>
          <p:cNvPr id="4" name="Date Placeholder 3">
            <a:extLst>
              <a:ext uri="{FF2B5EF4-FFF2-40B4-BE49-F238E27FC236}">
                <a16:creationId xmlns:a16="http://schemas.microsoft.com/office/drawing/2014/main" id="{AC73304B-6C69-8D33-7226-E5F5E98DCA69}"/>
              </a:ext>
            </a:extLst>
          </p:cNvPr>
          <p:cNvSpPr>
            <a:spLocks noGrp="1"/>
          </p:cNvSpPr>
          <p:nvPr>
            <p:ph type="dt" sz="half" idx="10"/>
          </p:nvPr>
        </p:nvSpPr>
        <p:spPr>
          <a:xfrm>
            <a:off x="129283" y="6356350"/>
            <a:ext cx="2743200" cy="365125"/>
          </a:xfrm>
        </p:spPr>
        <p:txBody>
          <a:bodyPr/>
          <a:lstStyle/>
          <a:p>
            <a:fld id="{A1DC029C-5B17-409B-86F2-A65FE5BE79A1}" type="datetime1">
              <a:rPr lang="en-US" smtClean="0"/>
              <a:t>4/30/2025</a:t>
            </a:fld>
            <a:endParaRPr lang="en-US" dirty="0"/>
          </a:p>
        </p:txBody>
      </p:sp>
      <p:sp>
        <p:nvSpPr>
          <p:cNvPr id="5" name="Slide Number Placeholder 4">
            <a:extLst>
              <a:ext uri="{FF2B5EF4-FFF2-40B4-BE49-F238E27FC236}">
                <a16:creationId xmlns:a16="http://schemas.microsoft.com/office/drawing/2014/main" id="{73A0E76D-6F9F-BAEF-2AB5-2DBC5421A0A4}"/>
              </a:ext>
            </a:extLst>
          </p:cNvPr>
          <p:cNvSpPr>
            <a:spLocks noGrp="1"/>
          </p:cNvSpPr>
          <p:nvPr>
            <p:ph type="sldNum" sz="quarter" idx="12"/>
          </p:nvPr>
        </p:nvSpPr>
        <p:spPr/>
        <p:txBody>
          <a:bodyPr/>
          <a:lstStyle/>
          <a:p>
            <a:fld id="{B24F5015-3417-4B27-A586-E4CCF4D77832}" type="slidenum">
              <a:rPr lang="en-US" smtClean="0"/>
              <a:t>5</a:t>
            </a:fld>
            <a:endParaRPr lang="en-US" dirty="0"/>
          </a:p>
        </p:txBody>
      </p:sp>
      <p:pic>
        <p:nvPicPr>
          <p:cNvPr id="29" name="Audio 28">
            <a:hlinkClick r:id="" action="ppaction://media"/>
            <a:extLst>
              <a:ext uri="{FF2B5EF4-FFF2-40B4-BE49-F238E27FC236}">
                <a16:creationId xmlns:a16="http://schemas.microsoft.com/office/drawing/2014/main" id="{2DF81293-EF5C-B6B5-F5AF-C2A5C5278C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8090400"/>
      </p:ext>
    </p:extLst>
  </p:cSld>
  <p:clrMapOvr>
    <a:masterClrMapping/>
  </p:clrMapOvr>
  <mc:AlternateContent xmlns:mc="http://schemas.openxmlformats.org/markup-compatibility/2006" xmlns:p14="http://schemas.microsoft.com/office/powerpoint/2010/main">
    <mc:Choice Requires="p14">
      <p:transition spd="slow" p14:dur="2000" advTm="102458"/>
    </mc:Choice>
    <mc:Fallback xmlns="">
      <p:transition spd="slow" advTm="102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82B0E-5303-61BA-6435-CD417F5E80DA}"/>
              </a:ext>
            </a:extLst>
          </p:cNvPr>
          <p:cNvSpPr>
            <a:spLocks noGrp="1"/>
          </p:cNvSpPr>
          <p:nvPr>
            <p:ph type="dt" sz="half" idx="10"/>
          </p:nvPr>
        </p:nvSpPr>
        <p:spPr/>
        <p:txBody>
          <a:bodyPr/>
          <a:lstStyle/>
          <a:p>
            <a:fld id="{AF212BA9-EFE2-4AFF-BF9D-E8B1DAC0BC18}" type="datetime1">
              <a:rPr lang="en-US" smtClean="0"/>
              <a:t>4/30/2025</a:t>
            </a:fld>
            <a:endParaRPr lang="en-US" dirty="0"/>
          </a:p>
        </p:txBody>
      </p:sp>
      <p:sp>
        <p:nvSpPr>
          <p:cNvPr id="3" name="Slide Number Placeholder 2">
            <a:extLst>
              <a:ext uri="{FF2B5EF4-FFF2-40B4-BE49-F238E27FC236}">
                <a16:creationId xmlns:a16="http://schemas.microsoft.com/office/drawing/2014/main" id="{33A2B8B2-2448-DDE8-6A57-07A0C414C101}"/>
              </a:ext>
            </a:extLst>
          </p:cNvPr>
          <p:cNvSpPr>
            <a:spLocks noGrp="1"/>
          </p:cNvSpPr>
          <p:nvPr>
            <p:ph type="sldNum" sz="quarter" idx="12"/>
          </p:nvPr>
        </p:nvSpPr>
        <p:spPr/>
        <p:txBody>
          <a:bodyPr/>
          <a:lstStyle/>
          <a:p>
            <a:fld id="{B24F5015-3417-4B27-A586-E4CCF4D77832}" type="slidenum">
              <a:rPr lang="en-US" smtClean="0"/>
              <a:t>6</a:t>
            </a:fld>
            <a:endParaRPr lang="en-US" dirty="0"/>
          </a:p>
        </p:txBody>
      </p:sp>
      <p:sp>
        <p:nvSpPr>
          <p:cNvPr id="4" name="Title 1">
            <a:extLst>
              <a:ext uri="{FF2B5EF4-FFF2-40B4-BE49-F238E27FC236}">
                <a16:creationId xmlns:a16="http://schemas.microsoft.com/office/drawing/2014/main" id="{1BAEE9E7-C32D-7D45-8F20-506001A6AE49}"/>
              </a:ext>
            </a:extLst>
          </p:cNvPr>
          <p:cNvSpPr txBox="1">
            <a:spLocks/>
          </p:cNvSpPr>
          <p:nvPr/>
        </p:nvSpPr>
        <p:spPr>
          <a:xfrm>
            <a:off x="341345" y="35401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b="1" dirty="0"/>
              <a:t>Reporting AAP CTE Students</a:t>
            </a:r>
          </a:p>
        </p:txBody>
      </p:sp>
      <p:sp>
        <p:nvSpPr>
          <p:cNvPr id="5" name="Content Placeholder 2">
            <a:extLst>
              <a:ext uri="{FF2B5EF4-FFF2-40B4-BE49-F238E27FC236}">
                <a16:creationId xmlns:a16="http://schemas.microsoft.com/office/drawing/2014/main" id="{7E58E69A-AAFE-1ACD-73C3-DA9353A2FCE2}"/>
              </a:ext>
            </a:extLst>
          </p:cNvPr>
          <p:cNvSpPr txBox="1">
            <a:spLocks/>
          </p:cNvSpPr>
          <p:nvPr/>
        </p:nvSpPr>
        <p:spPr>
          <a:xfrm>
            <a:off x="341345" y="1585611"/>
            <a:ext cx="3836437" cy="47707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t>Which CIPs does my LEA Report?</a:t>
            </a:r>
          </a:p>
          <a:p>
            <a:pPr lvl="1">
              <a:lnSpc>
                <a:spcPct val="100000"/>
              </a:lnSpc>
            </a:pPr>
            <a:r>
              <a:rPr lang="en-US" sz="2800" dirty="0"/>
              <a:t>Approved AAP CIPs can be found in CATS V2</a:t>
            </a:r>
          </a:p>
        </p:txBody>
      </p:sp>
      <p:pic>
        <p:nvPicPr>
          <p:cNvPr id="7" name="Picture 6" descr="This graphic show how to find more information on the Adult CATS CTE programs.  This graphic has red boxes showing the person where to enter data.">
            <a:extLst>
              <a:ext uri="{FF2B5EF4-FFF2-40B4-BE49-F238E27FC236}">
                <a16:creationId xmlns:a16="http://schemas.microsoft.com/office/drawing/2014/main" id="{0C288AC8-545F-DDFD-7867-43A5AD57B660}"/>
              </a:ext>
            </a:extLst>
          </p:cNvPr>
          <p:cNvPicPr>
            <a:picLocks noChangeAspect="1"/>
          </p:cNvPicPr>
          <p:nvPr/>
        </p:nvPicPr>
        <p:blipFill>
          <a:blip r:embed="rId5"/>
          <a:stretch>
            <a:fillRect/>
          </a:stretch>
        </p:blipFill>
        <p:spPr>
          <a:xfrm>
            <a:off x="4356619" y="1378663"/>
            <a:ext cx="7578103" cy="4844855"/>
          </a:xfrm>
          <a:prstGeom prst="rect">
            <a:avLst/>
          </a:prstGeom>
        </p:spPr>
      </p:pic>
      <p:sp>
        <p:nvSpPr>
          <p:cNvPr id="9" name="Rectangle 8">
            <a:extLst>
              <a:ext uri="{FF2B5EF4-FFF2-40B4-BE49-F238E27FC236}">
                <a16:creationId xmlns:a16="http://schemas.microsoft.com/office/drawing/2014/main" id="{80197307-D880-3C4B-40A5-7B41DA39E366}"/>
              </a:ext>
            </a:extLst>
          </p:cNvPr>
          <p:cNvSpPr/>
          <p:nvPr/>
        </p:nvSpPr>
        <p:spPr>
          <a:xfrm>
            <a:off x="5523722" y="3862873"/>
            <a:ext cx="2929813" cy="4851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DF312AC-E537-44D0-A691-BEF93802C99C}"/>
              </a:ext>
            </a:extLst>
          </p:cNvPr>
          <p:cNvSpPr/>
          <p:nvPr/>
        </p:nvSpPr>
        <p:spPr>
          <a:xfrm>
            <a:off x="7323589" y="5474577"/>
            <a:ext cx="869467" cy="2120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3E9AA01-EEEA-659E-9700-98DA9224E329}"/>
              </a:ext>
            </a:extLst>
          </p:cNvPr>
          <p:cNvSpPr/>
          <p:nvPr/>
        </p:nvSpPr>
        <p:spPr>
          <a:xfrm>
            <a:off x="8697557" y="4449926"/>
            <a:ext cx="1889349" cy="2120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7166011-BBD3-6FD3-CDD0-9B397957305D}"/>
              </a:ext>
            </a:extLst>
          </p:cNvPr>
          <p:cNvSpPr/>
          <p:nvPr/>
        </p:nvSpPr>
        <p:spPr>
          <a:xfrm>
            <a:off x="4765057" y="4446166"/>
            <a:ext cx="3700202" cy="2120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Audio 29">
            <a:hlinkClick r:id="" action="ppaction://media"/>
            <a:extLst>
              <a:ext uri="{FF2B5EF4-FFF2-40B4-BE49-F238E27FC236}">
                <a16:creationId xmlns:a16="http://schemas.microsoft.com/office/drawing/2014/main" id="{8D7E4243-B1F3-3A52-3ADC-C31C97E926D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3746256"/>
      </p:ext>
    </p:extLst>
  </p:cSld>
  <p:clrMapOvr>
    <a:masterClrMapping/>
  </p:clrMapOvr>
  <mc:AlternateContent xmlns:mc="http://schemas.openxmlformats.org/markup-compatibility/2006" xmlns:p14="http://schemas.microsoft.com/office/powerpoint/2010/main">
    <mc:Choice Requires="p14">
      <p:transition spd="slow" p14:dur="2000" advTm="11805"/>
    </mc:Choice>
    <mc:Fallback xmlns="">
      <p:transition spd="slow" advTm="1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82B0E-5303-61BA-6435-CD417F5E80DA}"/>
              </a:ext>
            </a:extLst>
          </p:cNvPr>
          <p:cNvSpPr>
            <a:spLocks noGrp="1"/>
          </p:cNvSpPr>
          <p:nvPr>
            <p:ph type="dt" sz="half" idx="10"/>
          </p:nvPr>
        </p:nvSpPr>
        <p:spPr/>
        <p:txBody>
          <a:bodyPr/>
          <a:lstStyle/>
          <a:p>
            <a:fld id="{AF212BA9-EFE2-4AFF-BF9D-E8B1DAC0BC18}" type="datetime1">
              <a:rPr lang="en-US" smtClean="0"/>
              <a:t>4/30/2025</a:t>
            </a:fld>
            <a:endParaRPr lang="en-US" dirty="0"/>
          </a:p>
        </p:txBody>
      </p:sp>
      <p:sp>
        <p:nvSpPr>
          <p:cNvPr id="3" name="Slide Number Placeholder 2">
            <a:extLst>
              <a:ext uri="{FF2B5EF4-FFF2-40B4-BE49-F238E27FC236}">
                <a16:creationId xmlns:a16="http://schemas.microsoft.com/office/drawing/2014/main" id="{33A2B8B2-2448-DDE8-6A57-07A0C414C101}"/>
              </a:ext>
            </a:extLst>
          </p:cNvPr>
          <p:cNvSpPr>
            <a:spLocks noGrp="1"/>
          </p:cNvSpPr>
          <p:nvPr>
            <p:ph type="sldNum" sz="quarter" idx="12"/>
          </p:nvPr>
        </p:nvSpPr>
        <p:spPr/>
        <p:txBody>
          <a:bodyPr/>
          <a:lstStyle/>
          <a:p>
            <a:fld id="{B24F5015-3417-4B27-A586-E4CCF4D77832}" type="slidenum">
              <a:rPr lang="en-US" smtClean="0"/>
              <a:t>7</a:t>
            </a:fld>
            <a:endParaRPr lang="en-US" dirty="0"/>
          </a:p>
        </p:txBody>
      </p:sp>
      <p:sp>
        <p:nvSpPr>
          <p:cNvPr id="4" name="Title 1">
            <a:extLst>
              <a:ext uri="{FF2B5EF4-FFF2-40B4-BE49-F238E27FC236}">
                <a16:creationId xmlns:a16="http://schemas.microsoft.com/office/drawing/2014/main" id="{1BAEE9E7-C32D-7D45-8F20-506001A6AE49}"/>
              </a:ext>
            </a:extLst>
          </p:cNvPr>
          <p:cNvSpPr txBox="1">
            <a:spLocks/>
          </p:cNvSpPr>
          <p:nvPr/>
        </p:nvSpPr>
        <p:spPr>
          <a:xfrm>
            <a:off x="341345" y="35401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b="1" dirty="0"/>
              <a:t>Reporting AAP CTE Students</a:t>
            </a:r>
          </a:p>
        </p:txBody>
      </p:sp>
      <p:sp>
        <p:nvSpPr>
          <p:cNvPr id="5" name="Content Placeholder 2">
            <a:extLst>
              <a:ext uri="{FF2B5EF4-FFF2-40B4-BE49-F238E27FC236}">
                <a16:creationId xmlns:a16="http://schemas.microsoft.com/office/drawing/2014/main" id="{7E58E69A-AAFE-1ACD-73C3-DA9353A2FCE2}"/>
              </a:ext>
            </a:extLst>
          </p:cNvPr>
          <p:cNvSpPr txBox="1">
            <a:spLocks/>
          </p:cNvSpPr>
          <p:nvPr/>
        </p:nvSpPr>
        <p:spPr>
          <a:xfrm>
            <a:off x="341345" y="1585611"/>
            <a:ext cx="11509310" cy="47707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t>Which CIPs does my LEA Report?</a:t>
            </a:r>
          </a:p>
          <a:p>
            <a:pPr lvl="1">
              <a:lnSpc>
                <a:spcPct val="100000"/>
              </a:lnSpc>
            </a:pPr>
            <a:r>
              <a:rPr lang="en-US" sz="2800" dirty="0"/>
              <a:t>Approved AAP CIPs can be found in CATS V2</a:t>
            </a:r>
          </a:p>
          <a:p>
            <a:pPr lvl="1">
              <a:lnSpc>
                <a:spcPct val="100000"/>
              </a:lnSpc>
            </a:pPr>
            <a:r>
              <a:rPr lang="en-US" sz="2800" dirty="0"/>
              <a:t>Based on AUN and School Number</a:t>
            </a:r>
          </a:p>
          <a:p>
            <a:pPr lvl="2">
              <a:lnSpc>
                <a:spcPct val="100000"/>
              </a:lnSpc>
            </a:pPr>
            <a:r>
              <a:rPr lang="en-US" sz="2400" dirty="0"/>
              <a:t>Click on the School Name to see the approved programs</a:t>
            </a:r>
          </a:p>
        </p:txBody>
      </p:sp>
      <p:grpSp>
        <p:nvGrpSpPr>
          <p:cNvPr id="7" name="Group 6" descr="This graphic shows the search results from the previous slide.  It shows the LEA has 3 school buildings but only two have adult programming.">
            <a:extLst>
              <a:ext uri="{FF2B5EF4-FFF2-40B4-BE49-F238E27FC236}">
                <a16:creationId xmlns:a16="http://schemas.microsoft.com/office/drawing/2014/main" id="{E6412D4C-50E0-A6B0-EB53-FF3E731CCFA8}"/>
              </a:ext>
            </a:extLst>
          </p:cNvPr>
          <p:cNvGrpSpPr/>
          <p:nvPr/>
        </p:nvGrpSpPr>
        <p:grpSpPr>
          <a:xfrm>
            <a:off x="341345" y="3667479"/>
            <a:ext cx="11532710" cy="2782835"/>
            <a:chOff x="341345" y="3667479"/>
            <a:chExt cx="11532710" cy="2782835"/>
          </a:xfrm>
        </p:grpSpPr>
        <p:pic>
          <p:nvPicPr>
            <p:cNvPr id="8" name="Picture 7">
              <a:extLst>
                <a:ext uri="{FF2B5EF4-FFF2-40B4-BE49-F238E27FC236}">
                  <a16:creationId xmlns:a16="http://schemas.microsoft.com/office/drawing/2014/main" id="{35611B9A-8995-C277-769C-1B54AA97A8DE}"/>
                </a:ext>
              </a:extLst>
            </p:cNvPr>
            <p:cNvPicPr>
              <a:picLocks noChangeAspect="1"/>
            </p:cNvPicPr>
            <p:nvPr/>
          </p:nvPicPr>
          <p:blipFill>
            <a:blip r:embed="rId5"/>
            <a:stretch>
              <a:fillRect/>
            </a:stretch>
          </p:blipFill>
          <p:spPr>
            <a:xfrm>
              <a:off x="341345" y="3667479"/>
              <a:ext cx="11532710" cy="2782835"/>
            </a:xfrm>
            <a:prstGeom prst="rect">
              <a:avLst/>
            </a:prstGeom>
          </p:spPr>
        </p:pic>
        <p:sp>
          <p:nvSpPr>
            <p:cNvPr id="6" name="Rectangle 5">
              <a:extLst>
                <a:ext uri="{FF2B5EF4-FFF2-40B4-BE49-F238E27FC236}">
                  <a16:creationId xmlns:a16="http://schemas.microsoft.com/office/drawing/2014/main" id="{732E352E-DAE3-9F89-8A8A-61D9F6862BD7}"/>
                </a:ext>
              </a:extLst>
            </p:cNvPr>
            <p:cNvSpPr/>
            <p:nvPr/>
          </p:nvSpPr>
          <p:spPr>
            <a:xfrm>
              <a:off x="341345" y="4469450"/>
              <a:ext cx="7990805" cy="1384419"/>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Audio 17">
            <a:hlinkClick r:id="" action="ppaction://media"/>
            <a:extLst>
              <a:ext uri="{FF2B5EF4-FFF2-40B4-BE49-F238E27FC236}">
                <a16:creationId xmlns:a16="http://schemas.microsoft.com/office/drawing/2014/main" id="{C4D692CE-EAD4-7255-8C4C-0E55B0E94D3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759221"/>
      </p:ext>
    </p:extLst>
  </p:cSld>
  <p:clrMapOvr>
    <a:masterClrMapping/>
  </p:clrMapOvr>
  <mc:AlternateContent xmlns:mc="http://schemas.openxmlformats.org/markup-compatibility/2006" xmlns:p14="http://schemas.microsoft.com/office/powerpoint/2010/main">
    <mc:Choice Requires="p14">
      <p:transition spd="slow" p14:dur="2000" advTm="14468"/>
    </mc:Choice>
    <mc:Fallback xmlns="">
      <p:transition spd="slow" advTm="1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82B0E-5303-61BA-6435-CD417F5E80DA}"/>
              </a:ext>
            </a:extLst>
          </p:cNvPr>
          <p:cNvSpPr>
            <a:spLocks noGrp="1"/>
          </p:cNvSpPr>
          <p:nvPr>
            <p:ph type="dt" sz="half" idx="10"/>
          </p:nvPr>
        </p:nvSpPr>
        <p:spPr/>
        <p:txBody>
          <a:bodyPr/>
          <a:lstStyle/>
          <a:p>
            <a:fld id="{AF212BA9-EFE2-4AFF-BF9D-E8B1DAC0BC18}" type="datetime1">
              <a:rPr lang="en-US" smtClean="0"/>
              <a:t>4/30/2025</a:t>
            </a:fld>
            <a:endParaRPr lang="en-US" dirty="0"/>
          </a:p>
        </p:txBody>
      </p:sp>
      <p:sp>
        <p:nvSpPr>
          <p:cNvPr id="3" name="Slide Number Placeholder 2">
            <a:extLst>
              <a:ext uri="{FF2B5EF4-FFF2-40B4-BE49-F238E27FC236}">
                <a16:creationId xmlns:a16="http://schemas.microsoft.com/office/drawing/2014/main" id="{33A2B8B2-2448-DDE8-6A57-07A0C414C101}"/>
              </a:ext>
            </a:extLst>
          </p:cNvPr>
          <p:cNvSpPr>
            <a:spLocks noGrp="1"/>
          </p:cNvSpPr>
          <p:nvPr>
            <p:ph type="sldNum" sz="quarter" idx="12"/>
          </p:nvPr>
        </p:nvSpPr>
        <p:spPr/>
        <p:txBody>
          <a:bodyPr/>
          <a:lstStyle/>
          <a:p>
            <a:fld id="{B24F5015-3417-4B27-A586-E4CCF4D77832}" type="slidenum">
              <a:rPr lang="en-US" smtClean="0"/>
              <a:t>8</a:t>
            </a:fld>
            <a:endParaRPr lang="en-US" dirty="0"/>
          </a:p>
        </p:txBody>
      </p:sp>
      <p:sp>
        <p:nvSpPr>
          <p:cNvPr id="4" name="Title 1">
            <a:extLst>
              <a:ext uri="{FF2B5EF4-FFF2-40B4-BE49-F238E27FC236}">
                <a16:creationId xmlns:a16="http://schemas.microsoft.com/office/drawing/2014/main" id="{1BAEE9E7-C32D-7D45-8F20-506001A6AE49}"/>
              </a:ext>
            </a:extLst>
          </p:cNvPr>
          <p:cNvSpPr txBox="1">
            <a:spLocks/>
          </p:cNvSpPr>
          <p:nvPr/>
        </p:nvSpPr>
        <p:spPr>
          <a:xfrm>
            <a:off x="341345" y="35401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b="1" dirty="0"/>
              <a:t>Reporting AAP CTE Students</a:t>
            </a:r>
          </a:p>
        </p:txBody>
      </p:sp>
      <p:sp>
        <p:nvSpPr>
          <p:cNvPr id="5" name="Content Placeholder 2">
            <a:extLst>
              <a:ext uri="{FF2B5EF4-FFF2-40B4-BE49-F238E27FC236}">
                <a16:creationId xmlns:a16="http://schemas.microsoft.com/office/drawing/2014/main" id="{7E58E69A-AAFE-1ACD-73C3-DA9353A2FCE2}"/>
              </a:ext>
            </a:extLst>
          </p:cNvPr>
          <p:cNvSpPr txBox="1">
            <a:spLocks/>
          </p:cNvSpPr>
          <p:nvPr/>
        </p:nvSpPr>
        <p:spPr>
          <a:xfrm>
            <a:off x="341345" y="1375886"/>
            <a:ext cx="4197099" cy="47707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t>Which CIPs does my LEA Report?</a:t>
            </a:r>
          </a:p>
          <a:p>
            <a:pPr lvl="1">
              <a:lnSpc>
                <a:spcPct val="100000"/>
              </a:lnSpc>
            </a:pPr>
            <a:r>
              <a:rPr lang="en-US" sz="2800" dirty="0"/>
              <a:t>Approved AAP CIPs can be found in CATS V2</a:t>
            </a:r>
          </a:p>
          <a:p>
            <a:pPr lvl="1">
              <a:lnSpc>
                <a:spcPct val="100000"/>
              </a:lnSpc>
            </a:pPr>
            <a:r>
              <a:rPr lang="en-US" sz="2800" dirty="0"/>
              <a:t>Based on AUN and School Number</a:t>
            </a:r>
          </a:p>
          <a:p>
            <a:pPr lvl="2">
              <a:lnSpc>
                <a:spcPct val="100000"/>
              </a:lnSpc>
            </a:pPr>
            <a:r>
              <a:rPr lang="en-US" sz="2400" dirty="0"/>
              <a:t>Select Program List</a:t>
            </a:r>
          </a:p>
          <a:p>
            <a:pPr lvl="2">
              <a:lnSpc>
                <a:spcPct val="100000"/>
              </a:lnSpc>
            </a:pPr>
            <a:r>
              <a:rPr lang="en-US" sz="2400" dirty="0"/>
              <a:t>Select Approved Programs</a:t>
            </a:r>
          </a:p>
        </p:txBody>
      </p:sp>
      <p:pic>
        <p:nvPicPr>
          <p:cNvPr id="7" name="Picture 6" descr="This graphic shows the programs available at the school and where to find the program hours.">
            <a:extLst>
              <a:ext uri="{FF2B5EF4-FFF2-40B4-BE49-F238E27FC236}">
                <a16:creationId xmlns:a16="http://schemas.microsoft.com/office/drawing/2014/main" id="{D3D533C9-FAE2-A300-A75F-159E487DC479}"/>
              </a:ext>
            </a:extLst>
          </p:cNvPr>
          <p:cNvPicPr>
            <a:picLocks noChangeAspect="1"/>
          </p:cNvPicPr>
          <p:nvPr/>
        </p:nvPicPr>
        <p:blipFill>
          <a:blip r:embed="rId5"/>
          <a:stretch>
            <a:fillRect/>
          </a:stretch>
        </p:blipFill>
        <p:spPr>
          <a:xfrm>
            <a:off x="4631750" y="1016793"/>
            <a:ext cx="7429500" cy="5591175"/>
          </a:xfrm>
          <a:prstGeom prst="rect">
            <a:avLst/>
          </a:prstGeom>
        </p:spPr>
      </p:pic>
      <p:sp>
        <p:nvSpPr>
          <p:cNvPr id="9" name="Rectangle 8">
            <a:extLst>
              <a:ext uri="{FF2B5EF4-FFF2-40B4-BE49-F238E27FC236}">
                <a16:creationId xmlns:a16="http://schemas.microsoft.com/office/drawing/2014/main" id="{4B2F93A6-5B6B-E74D-E26E-C1222CC2FB27}"/>
              </a:ext>
            </a:extLst>
          </p:cNvPr>
          <p:cNvSpPr/>
          <p:nvPr/>
        </p:nvSpPr>
        <p:spPr>
          <a:xfrm>
            <a:off x="7477033" y="1467487"/>
            <a:ext cx="1237759" cy="2120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D997921-8602-F4C0-B0BA-8952B6E3E224}"/>
              </a:ext>
            </a:extLst>
          </p:cNvPr>
          <p:cNvSpPr/>
          <p:nvPr/>
        </p:nvSpPr>
        <p:spPr>
          <a:xfrm>
            <a:off x="7477032" y="4037727"/>
            <a:ext cx="649931" cy="3103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5F8A852-FE0A-4631-AF47-3BCD70F39493}"/>
              </a:ext>
            </a:extLst>
          </p:cNvPr>
          <p:cNvSpPr/>
          <p:nvPr/>
        </p:nvSpPr>
        <p:spPr>
          <a:xfrm>
            <a:off x="7500479" y="3193670"/>
            <a:ext cx="649931" cy="2120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Audio 18">
            <a:hlinkClick r:id="" action="ppaction://media"/>
            <a:extLst>
              <a:ext uri="{FF2B5EF4-FFF2-40B4-BE49-F238E27FC236}">
                <a16:creationId xmlns:a16="http://schemas.microsoft.com/office/drawing/2014/main" id="{4E32C53C-8413-F3DD-42B5-61351FD6038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3126150"/>
      </p:ext>
    </p:extLst>
  </p:cSld>
  <p:clrMapOvr>
    <a:masterClrMapping/>
  </p:clrMapOvr>
  <mc:AlternateContent xmlns:mc="http://schemas.openxmlformats.org/markup-compatibility/2006" xmlns:p14="http://schemas.microsoft.com/office/powerpoint/2010/main">
    <mc:Choice Requires="p14">
      <p:transition spd="slow" p14:dur="2000" advTm="11831"/>
    </mc:Choice>
    <mc:Fallback xmlns="">
      <p:transition spd="slow" advTm="1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82B0E-5303-61BA-6435-CD417F5E80DA}"/>
              </a:ext>
            </a:extLst>
          </p:cNvPr>
          <p:cNvSpPr>
            <a:spLocks noGrp="1"/>
          </p:cNvSpPr>
          <p:nvPr>
            <p:ph type="dt" sz="half" idx="10"/>
          </p:nvPr>
        </p:nvSpPr>
        <p:spPr/>
        <p:txBody>
          <a:bodyPr/>
          <a:lstStyle/>
          <a:p>
            <a:fld id="{AF212BA9-EFE2-4AFF-BF9D-E8B1DAC0BC18}" type="datetime1">
              <a:rPr lang="en-US" smtClean="0"/>
              <a:t>4/30/2025</a:t>
            </a:fld>
            <a:endParaRPr lang="en-US" dirty="0"/>
          </a:p>
        </p:txBody>
      </p:sp>
      <p:sp>
        <p:nvSpPr>
          <p:cNvPr id="3" name="Slide Number Placeholder 2">
            <a:extLst>
              <a:ext uri="{FF2B5EF4-FFF2-40B4-BE49-F238E27FC236}">
                <a16:creationId xmlns:a16="http://schemas.microsoft.com/office/drawing/2014/main" id="{33A2B8B2-2448-DDE8-6A57-07A0C414C101}"/>
              </a:ext>
            </a:extLst>
          </p:cNvPr>
          <p:cNvSpPr>
            <a:spLocks noGrp="1"/>
          </p:cNvSpPr>
          <p:nvPr>
            <p:ph type="sldNum" sz="quarter" idx="12"/>
          </p:nvPr>
        </p:nvSpPr>
        <p:spPr/>
        <p:txBody>
          <a:bodyPr/>
          <a:lstStyle/>
          <a:p>
            <a:fld id="{B24F5015-3417-4B27-A586-E4CCF4D77832}" type="slidenum">
              <a:rPr lang="en-US" smtClean="0"/>
              <a:t>9</a:t>
            </a:fld>
            <a:endParaRPr lang="en-US" dirty="0"/>
          </a:p>
        </p:txBody>
      </p:sp>
      <p:sp>
        <p:nvSpPr>
          <p:cNvPr id="4" name="Title 1">
            <a:extLst>
              <a:ext uri="{FF2B5EF4-FFF2-40B4-BE49-F238E27FC236}">
                <a16:creationId xmlns:a16="http://schemas.microsoft.com/office/drawing/2014/main" id="{1BAEE9E7-C32D-7D45-8F20-506001A6AE49}"/>
              </a:ext>
            </a:extLst>
          </p:cNvPr>
          <p:cNvSpPr txBox="1">
            <a:spLocks/>
          </p:cNvSpPr>
          <p:nvPr/>
        </p:nvSpPr>
        <p:spPr>
          <a:xfrm>
            <a:off x="838200" y="40317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b="1" dirty="0"/>
              <a:t>Reporting AAP CTE Students</a:t>
            </a:r>
          </a:p>
        </p:txBody>
      </p:sp>
      <p:sp>
        <p:nvSpPr>
          <p:cNvPr id="5" name="Content Placeholder 2">
            <a:extLst>
              <a:ext uri="{FF2B5EF4-FFF2-40B4-BE49-F238E27FC236}">
                <a16:creationId xmlns:a16="http://schemas.microsoft.com/office/drawing/2014/main" id="{7E58E69A-AAFE-1ACD-73C3-DA9353A2FCE2}"/>
              </a:ext>
            </a:extLst>
          </p:cNvPr>
          <p:cNvSpPr txBox="1">
            <a:spLocks/>
          </p:cNvSpPr>
          <p:nvPr/>
        </p:nvSpPr>
        <p:spPr>
          <a:xfrm>
            <a:off x="838200" y="1684089"/>
            <a:ext cx="11141467" cy="52059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dirty="0"/>
              <a:t>Who to Report?</a:t>
            </a:r>
          </a:p>
          <a:p>
            <a:pPr lvl="1">
              <a:lnSpc>
                <a:spcPct val="100000"/>
              </a:lnSpc>
              <a:buFont typeface="Courier New" panose="02070309020205020404" pitchFamily="49" charset="0"/>
              <a:buChar char="o"/>
            </a:pPr>
            <a:r>
              <a:rPr lang="en-US" sz="2800" dirty="0"/>
              <a:t>Report students enrolled in Registered AAP CTE programs submitted/approved in the CATS System for the reporting year</a:t>
            </a:r>
          </a:p>
          <a:p>
            <a:pPr>
              <a:lnSpc>
                <a:spcPct val="100000"/>
              </a:lnSpc>
            </a:pPr>
            <a:r>
              <a:rPr lang="en-US" dirty="0"/>
              <a:t>These programs include:</a:t>
            </a:r>
          </a:p>
          <a:p>
            <a:pPr lvl="1">
              <a:lnSpc>
                <a:spcPct val="100000"/>
              </a:lnSpc>
              <a:buFont typeface="Courier New" panose="02070309020205020404" pitchFamily="49" charset="0"/>
              <a:buChar char="o"/>
            </a:pPr>
            <a:r>
              <a:rPr lang="en-US" dirty="0"/>
              <a:t>Registered Apprenticeship programs for adults involving on-the-job training;</a:t>
            </a:r>
          </a:p>
          <a:p>
            <a:pPr lvl="1">
              <a:lnSpc>
                <a:spcPct val="100000"/>
              </a:lnSpc>
              <a:buFont typeface="Courier New" panose="02070309020205020404" pitchFamily="49" charset="0"/>
              <a:buChar char="o"/>
            </a:pPr>
            <a:r>
              <a:rPr lang="en-US" dirty="0"/>
              <a:t>Programs for Adults in voluntary public emergency service; and</a:t>
            </a:r>
          </a:p>
          <a:p>
            <a:pPr lvl="1">
              <a:lnSpc>
                <a:spcPct val="100000"/>
              </a:lnSpc>
              <a:buFont typeface="Courier New" panose="02070309020205020404" pitchFamily="49" charset="0"/>
              <a:buChar char="o"/>
            </a:pPr>
            <a:r>
              <a:rPr lang="en-US" dirty="0"/>
              <a:t>Other Occupational programs for Adults to gain new occupational skills or to upgrade their skills</a:t>
            </a:r>
          </a:p>
        </p:txBody>
      </p:sp>
      <p:pic>
        <p:nvPicPr>
          <p:cNvPr id="15" name="Audio 14">
            <a:hlinkClick r:id="" action="ppaction://media"/>
            <a:extLst>
              <a:ext uri="{FF2B5EF4-FFF2-40B4-BE49-F238E27FC236}">
                <a16:creationId xmlns:a16="http://schemas.microsoft.com/office/drawing/2014/main" id="{612A8CEA-95DE-A789-66D0-D4C0A92553D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198938"/>
      </p:ext>
    </p:extLst>
  </p:cSld>
  <p:clrMapOvr>
    <a:masterClrMapping/>
  </p:clrMapOvr>
  <mc:AlternateContent xmlns:mc="http://schemas.openxmlformats.org/markup-compatibility/2006" xmlns:p14="http://schemas.microsoft.com/office/powerpoint/2010/main">
    <mc:Choice Requires="p14">
      <p:transition spd="slow" p14:dur="2000" advTm="59402"/>
    </mc:Choice>
    <mc:Fallback xmlns="">
      <p:transition spd="slow" advTm="5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fessional PP Template  -  version 1.0: 5/17/23 11:46 AM  -  Read-Only" id="{7718041E-F26F-CC48-9CFD-9E26857ECD7B}" vid="{640AF641-C8F3-DD48-89FE-153E175A7F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8732BA1DA0FD429E90BF33985FD1A9" ma:contentTypeVersion="4" ma:contentTypeDescription="Create a new document." ma:contentTypeScope="" ma:versionID="9e936c4ce2f3d32b713e0021b1977f26">
  <xsd:schema xmlns:xsd="http://www.w3.org/2001/XMLSchema" xmlns:xs="http://www.w3.org/2001/XMLSchema" xmlns:p="http://schemas.microsoft.com/office/2006/metadata/properties" xmlns:ns2="a4d6b4e1-a671-4dd6-b6f1-ff96368bd6b7" targetNamespace="http://schemas.microsoft.com/office/2006/metadata/properties" ma:root="true" ma:fieldsID="953601f88537edf52b67e06d35aa3275" ns2:_="">
    <xsd:import namespace="a4d6b4e1-a671-4dd6-b6f1-ff96368bd6b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d6b4e1-a671-4dd6-b6f1-ff96368bd6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CB3FC7-B59E-40D5-A9DE-932E9E5BECE3}">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a4d6b4e1-a671-4dd6-b6f1-ff96368bd6b7"/>
    <ds:schemaRef ds:uri="http://www.w3.org/XML/1998/namespace"/>
    <ds:schemaRef ds:uri="http://purl.org/dc/dcmitype/"/>
  </ds:schemaRefs>
</ds:datastoreItem>
</file>

<file path=customXml/itemProps2.xml><?xml version="1.0" encoding="utf-8"?>
<ds:datastoreItem xmlns:ds="http://schemas.openxmlformats.org/officeDocument/2006/customXml" ds:itemID="{514C1FC7-4E50-493F-BCB4-8C1A73F486B8}">
  <ds:schemaRefs>
    <ds:schemaRef ds:uri="http://schemas.microsoft.com/sharepoint/v3/contenttype/forms"/>
  </ds:schemaRefs>
</ds:datastoreItem>
</file>

<file path=customXml/itemProps3.xml><?xml version="1.0" encoding="utf-8"?>
<ds:datastoreItem xmlns:ds="http://schemas.openxmlformats.org/officeDocument/2006/customXml" ds:itemID="{0D81E46C-397E-468C-978D-A8BB624EA3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d6b4e1-a671-4dd6-b6f1-ff96368bd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5238</TotalTime>
  <Words>8521</Words>
  <Application>Microsoft Office PowerPoint</Application>
  <PresentationFormat>Widescreen</PresentationFormat>
  <Paragraphs>746</Paragraphs>
  <Slides>47</Slides>
  <Notes>47</Notes>
  <HiddenSlides>0</HiddenSlides>
  <MMClips>47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Aptos</vt:lpstr>
      <vt:lpstr>Arial</vt:lpstr>
      <vt:lpstr>Calibri</vt:lpstr>
      <vt:lpstr>Cambria</vt:lpstr>
      <vt:lpstr>Courier New</vt:lpstr>
      <vt:lpstr>Symbol</vt:lpstr>
      <vt:lpstr>Verdana</vt:lpstr>
      <vt:lpstr>Wingdings</vt:lpstr>
      <vt:lpstr>Office Theme</vt:lpstr>
      <vt:lpstr>Elevate Your Skills: Navigating the Adult Affidavit CTE Collection</vt:lpstr>
      <vt:lpstr>Agenda</vt:lpstr>
      <vt:lpstr>Submission Timeline</vt:lpstr>
      <vt:lpstr>Build Your CTE Reporting Team</vt:lpstr>
      <vt:lpstr>Overview of PIMS AAP CTE</vt:lpstr>
      <vt:lpstr>PowerPoint Presentation</vt:lpstr>
      <vt:lpstr>PowerPoint Presentation</vt:lpstr>
      <vt:lpstr>PowerPoint Presentation</vt:lpstr>
      <vt:lpstr>PowerPoint Presentation</vt:lpstr>
      <vt:lpstr>Student/Student Snapshot Template</vt:lpstr>
      <vt:lpstr>Student Template Fields</vt:lpstr>
      <vt:lpstr>Student Template Fields</vt:lpstr>
      <vt:lpstr>Special Population Identification</vt:lpstr>
      <vt:lpstr>Special Population Identification</vt:lpstr>
      <vt:lpstr>Non-Essential Field Coding</vt:lpstr>
      <vt:lpstr>Non-Essential Field Coding</vt:lpstr>
      <vt:lpstr>Non-Essential Field Coding</vt:lpstr>
      <vt:lpstr>Student Snapshot Template</vt:lpstr>
      <vt:lpstr>CTE Student Fact Template</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Student Fact</vt:lpstr>
      <vt:lpstr>CTE Industry Credential Template</vt:lpstr>
      <vt:lpstr>PowerPoint Presentation</vt:lpstr>
      <vt:lpstr>CTE Industry Credential</vt:lpstr>
      <vt:lpstr>CTE Industry Credential</vt:lpstr>
      <vt:lpstr>PIMS Reports V2</vt:lpstr>
      <vt:lpstr>Verifying PIMS Data</vt:lpstr>
      <vt:lpstr>Verifying PIMS Data</vt:lpstr>
      <vt:lpstr>PIMS Reports V2</vt:lpstr>
      <vt:lpstr>PIMS Reports V2</vt:lpstr>
      <vt:lpstr>PIMS Reports V2</vt:lpstr>
      <vt:lpstr>PIMS Reports V2</vt:lpstr>
      <vt:lpstr>PIMS Reports V2</vt:lpstr>
      <vt:lpstr>Resources</vt:lpstr>
      <vt:lpstr>Resources</vt:lpstr>
      <vt:lpstr>Contact/Mission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Milakovic, Dana</dc:creator>
  <cp:lastModifiedBy>McCreary, Stacey</cp:lastModifiedBy>
  <cp:revision>23</cp:revision>
  <cp:lastPrinted>2025-03-12T19:05:57Z</cp:lastPrinted>
  <dcterms:created xsi:type="dcterms:W3CDTF">2022-07-06T18:28:13Z</dcterms:created>
  <dcterms:modified xsi:type="dcterms:W3CDTF">2025-04-30T15:26:14Z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0x0101007E8732BA1DA0FD429E90BF33985FD1A9</vt:lpwstr>
  </property>
</Properties>
</file>