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sldIdLst>
    <p:sldId id="410" r:id="rId5"/>
    <p:sldId id="423" r:id="rId6"/>
    <p:sldId id="424" r:id="rId7"/>
    <p:sldId id="257" r:id="rId8"/>
    <p:sldId id="260" r:id="rId9"/>
    <p:sldId id="273" r:id="rId10"/>
    <p:sldId id="262" r:id="rId11"/>
    <p:sldId id="263" r:id="rId12"/>
    <p:sldId id="308" r:id="rId13"/>
    <p:sldId id="422" r:id="rId14"/>
    <p:sldId id="425" r:id="rId15"/>
    <p:sldId id="426" r:id="rId16"/>
    <p:sldId id="427" r:id="rId17"/>
    <p:sldId id="428" r:id="rId18"/>
    <p:sldId id="429" r:id="rId19"/>
    <p:sldId id="477"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 id="446" r:id="rId34"/>
    <p:sldId id="444" r:id="rId35"/>
    <p:sldId id="455" r:id="rId36"/>
    <p:sldId id="447" r:id="rId37"/>
    <p:sldId id="445" r:id="rId38"/>
    <p:sldId id="448" r:id="rId39"/>
    <p:sldId id="430" r:id="rId40"/>
    <p:sldId id="450" r:id="rId41"/>
    <p:sldId id="461" r:id="rId42"/>
    <p:sldId id="460" r:id="rId43"/>
    <p:sldId id="451" r:id="rId44"/>
    <p:sldId id="421" r:id="rId45"/>
    <p:sldId id="414" r:id="rId46"/>
    <p:sldId id="454" r:id="rId47"/>
    <p:sldId id="415" r:id="rId48"/>
    <p:sldId id="416" r:id="rId49"/>
    <p:sldId id="411" r:id="rId50"/>
    <p:sldId id="412" r:id="rId51"/>
    <p:sldId id="420" r:id="rId52"/>
    <p:sldId id="449" r:id="rId53"/>
    <p:sldId id="456" r:id="rId54"/>
    <p:sldId id="358" r:id="rId55"/>
    <p:sldId id="463" r:id="rId56"/>
    <p:sldId id="464" r:id="rId57"/>
    <p:sldId id="465" r:id="rId58"/>
    <p:sldId id="466" r:id="rId59"/>
    <p:sldId id="300" r:id="rId60"/>
    <p:sldId id="462" r:id="rId61"/>
    <p:sldId id="476" r:id="rId62"/>
    <p:sldId id="475" r:id="rId63"/>
    <p:sldId id="452" r:id="rId64"/>
    <p:sldId id="459" r:id="rId65"/>
    <p:sldId id="458" r:id="rId66"/>
    <p:sldId id="453" r:id="rId67"/>
    <p:sldId id="457" r:id="rId68"/>
    <p:sldId id="259" r:id="rId69"/>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6B7"/>
    <a:srgbClr val="16618F"/>
    <a:srgbClr val="1A5A7A"/>
    <a:srgbClr val="135270"/>
    <a:srgbClr val="2F6781"/>
    <a:srgbClr val="13516E"/>
    <a:srgbClr val="156393"/>
    <a:srgbClr val="14577A"/>
    <a:srgbClr val="155A80"/>
    <a:srgbClr val="165E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1" autoAdjust="0"/>
    <p:restoredTop sz="74510" autoAdjust="0"/>
  </p:normalViewPr>
  <p:slideViewPr>
    <p:cSldViewPr snapToGrid="0">
      <p:cViewPr varScale="1">
        <p:scale>
          <a:sx n="82" d="100"/>
          <a:sy n="82" d="100"/>
        </p:scale>
        <p:origin x="1704"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4BD94993-336E-4449-87F7-E5B567E39011}" type="datetimeFigureOut">
              <a:rPr lang="en-US" smtClean="0"/>
              <a:t>6/30/2026</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5B012C48-CBE3-4456-858D-2A38C9D9ED43}" type="slidenum">
              <a:rPr lang="en-US" smtClean="0"/>
              <a:t>‹#›</a:t>
            </a:fld>
            <a:endParaRPr lang="en-US"/>
          </a:p>
        </p:txBody>
      </p:sp>
    </p:spTree>
    <p:extLst>
      <p:ext uri="{BB962C8B-B14F-4D97-AF65-F5344CB8AC3E}">
        <p14:creationId xmlns:p14="http://schemas.microsoft.com/office/powerpoint/2010/main" val="380936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education.pa.gov/DataAndReporting/PIMS/PIMSTPS/Pages/default.aspx"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mailto:RA-EDACSSubmission@pa.gov"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mailto:ra-catsdata@pa.gov"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mailto:ra-catsdata@pa.gov"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betmarshal@pa.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993"/>
              </a:spcAft>
            </a:pPr>
            <a:r>
              <a:rPr lang="en-US" dirty="0">
                <a:latin typeface="Arial" panose="020B0604020202020204" pitchFamily="34" charset="0"/>
                <a:ea typeface="Calibri" panose="020F0502020204030204" pitchFamily="34" charset="0"/>
                <a:cs typeface="Arial" panose="020B0604020202020204" pitchFamily="34" charset="0"/>
              </a:rPr>
              <a:t>Hello, my name is Wendy Sullivan, and I am with the Pennsylvania Department of Education’s Data Quality Office; and I’d like to welcome you to this webinar dedicated to the 2025-26 student data submission for Perkins End of Year Collection.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Joining me today is the rest of the CTE Data Team…</a:t>
            </a:r>
          </a:p>
          <a:p>
            <a:r>
              <a:rPr lang="en-US" dirty="0">
                <a:latin typeface="Arial" panose="020B0604020202020204" pitchFamily="34" charset="0"/>
                <a:cs typeface="Arial" panose="020B0604020202020204" pitchFamily="34" charset="0"/>
              </a:rPr>
              <a:t>Tim Wentz our CTE Supervisor, Alex Deacon and Stacey McCreary.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Also, with us today from the Bureau of CTE is Brenda Gomez Perez, Beth Marshall, Tracy Readinger, Wendy Leiby and say whomever else joined from BCTE.</a:t>
            </a:r>
          </a:p>
          <a:p>
            <a:endParaRPr lang="en-US" dirty="0"/>
          </a:p>
          <a:p>
            <a:endParaRPr lang="en-US" dirty="0"/>
          </a:p>
        </p:txBody>
      </p:sp>
      <p:sp>
        <p:nvSpPr>
          <p:cNvPr id="4" name="Slide Number Placeholder 3"/>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62390-3756-9050-A062-A574B5ECA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96FB6-E3FF-5A31-103F-746F6F2A7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736C6C-29FB-83C9-5A0C-747531EB903A}"/>
              </a:ext>
            </a:extLst>
          </p:cNvPr>
          <p:cNvSpPr>
            <a:spLocks noGrp="1"/>
          </p:cNvSpPr>
          <p:nvPr>
            <p:ph type="body" idx="1"/>
          </p:nvPr>
        </p:nvSpPr>
        <p:spPr/>
        <p:txBody>
          <a:bodyPr/>
          <a:lstStyle/>
          <a:p>
            <a:pPr defTabSz="941923">
              <a:defRPr/>
            </a:pPr>
            <a:r>
              <a:rPr lang="en-US" altLang="en-US" dirty="0">
                <a:latin typeface="Arial" panose="020B0604020202020204" pitchFamily="34" charset="0"/>
                <a:cs typeface="Arial" panose="020B0604020202020204" pitchFamily="34" charset="0"/>
              </a:rPr>
              <a:t>Now, let’s take a closer look at the Perkins EOY Collection.</a:t>
            </a:r>
            <a:endParaRPr lang="en-US" dirty="0"/>
          </a:p>
        </p:txBody>
      </p:sp>
      <p:sp>
        <p:nvSpPr>
          <p:cNvPr id="4" name="Slide Number Placeholder 3">
            <a:extLst>
              <a:ext uri="{FF2B5EF4-FFF2-40B4-BE49-F238E27FC236}">
                <a16:creationId xmlns:a16="http://schemas.microsoft.com/office/drawing/2014/main" id="{755C44FD-99AB-ED06-2032-1B09D4D902D3}"/>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54752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993"/>
              </a:spcAft>
            </a:pPr>
            <a:r>
              <a:rPr lang="en-US" dirty="0">
                <a:latin typeface="Arial" panose="020B0604020202020204" pitchFamily="34" charset="0"/>
                <a:cs typeface="Arial" panose="020B0604020202020204" pitchFamily="34" charset="0"/>
              </a:rPr>
              <a:t>Why is PIMS Perkins Postsecondary Data Collected?</a:t>
            </a:r>
          </a:p>
          <a:p>
            <a:pPr>
              <a:lnSpc>
                <a:spcPct val="115000"/>
              </a:lnSpc>
              <a:spcAft>
                <a:spcPts val="993"/>
              </a:spcAft>
            </a:pP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993"/>
              </a:spcAft>
            </a:pPr>
            <a:r>
              <a:rPr lang="en-US" dirty="0">
                <a:latin typeface="Arial" panose="020B0604020202020204" pitchFamily="34" charset="0"/>
                <a:ea typeface="Calibri" panose="020F0502020204030204" pitchFamily="34" charset="0"/>
                <a:cs typeface="Arial" panose="020B0604020202020204" pitchFamily="34" charset="0"/>
              </a:rPr>
              <a:t>Primarily to meet the Perkins V federal legislation reporting and accountability requirements at the secondary, adult and postsecondary levels.  There are also certain state reporting requirements as well connected to the career and technical education programs.  Today we will be addressing postsecondary requirements.</a:t>
            </a:r>
          </a:p>
          <a:p>
            <a:pPr>
              <a:lnSpc>
                <a:spcPct val="115000"/>
              </a:lnSpc>
              <a:spcAft>
                <a:spcPts val="993"/>
              </a:spcAft>
            </a:pP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993"/>
              </a:spcAft>
            </a:pPr>
            <a:r>
              <a:rPr lang="en-US" dirty="0">
                <a:latin typeface="Arial" panose="020B0604020202020204" pitchFamily="34" charset="0"/>
                <a:ea typeface="Calibri" panose="020F0502020204030204" pitchFamily="34" charset="0"/>
                <a:cs typeface="Arial" panose="020B0604020202020204" pitchFamily="34" charset="0"/>
              </a:rPr>
              <a:t>There are 2 templates for the PIMS Perkins Postsecondary CTE collection that must be uploaded.  </a:t>
            </a:r>
          </a:p>
          <a:p>
            <a:pPr>
              <a:lnSpc>
                <a:spcPct val="115000"/>
              </a:lnSpc>
              <a:spcAft>
                <a:spcPts val="993"/>
              </a:spcAft>
            </a:pPr>
            <a:endParaRPr lang="en-US" altLang="en-US" dirty="0">
              <a:latin typeface="Arial" panose="020B0604020202020204" pitchFamily="34" charset="0"/>
              <a:cs typeface="Arial" panose="020B0604020202020204" pitchFamily="34" charset="0"/>
            </a:endParaRPr>
          </a:p>
          <a:p>
            <a:pPr>
              <a:lnSpc>
                <a:spcPct val="115000"/>
              </a:lnSpc>
              <a:spcAft>
                <a:spcPts val="993"/>
              </a:spcAft>
            </a:pPr>
            <a:r>
              <a:rPr lang="en-US" altLang="en-US" dirty="0">
                <a:latin typeface="Arial" panose="020B0604020202020204" pitchFamily="34" charset="0"/>
                <a:cs typeface="Arial" panose="020B0604020202020204" pitchFamily="34" charset="0"/>
              </a:rPr>
              <a:t>PS Student Institution Template – This template </a:t>
            </a:r>
            <a:r>
              <a:rPr lang="en-US" dirty="0">
                <a:latin typeface="Arial" panose="020B0604020202020204" pitchFamily="34" charset="0"/>
                <a:ea typeface="Calibri" panose="020F0502020204030204" pitchFamily="34" charset="0"/>
                <a:cs typeface="Arial" panose="020B0604020202020204" pitchFamily="34" charset="0"/>
              </a:rPr>
              <a:t>contains basic demographic information regarding an institution’s students.</a:t>
            </a:r>
            <a:endParaRPr lang="en-US" altLang="en-US" dirty="0">
              <a:latin typeface="Arial" panose="020B0604020202020204" pitchFamily="34" charset="0"/>
              <a:cs typeface="Arial" panose="020B0604020202020204" pitchFamily="34" charset="0"/>
            </a:endParaRPr>
          </a:p>
          <a:p>
            <a:pPr>
              <a:lnSpc>
                <a:spcPct val="115000"/>
              </a:lnSpc>
              <a:spcAft>
                <a:spcPts val="993"/>
              </a:spcAft>
            </a:pPr>
            <a:r>
              <a:rPr lang="en-US" altLang="en-US" dirty="0">
                <a:latin typeface="Arial" panose="020B0604020202020204" pitchFamily="34" charset="0"/>
                <a:cs typeface="Arial" panose="020B0604020202020204" pitchFamily="34" charset="0"/>
              </a:rPr>
              <a:t>Campus Student Program Fact Template – This template </a:t>
            </a:r>
            <a:r>
              <a:rPr lang="en-US" dirty="0">
                <a:latin typeface="Arial" panose="020B0604020202020204" pitchFamily="34" charset="0"/>
                <a:ea typeface="Calibri" panose="020F0502020204030204" pitchFamily="34" charset="0"/>
                <a:cs typeface="Arial" panose="020B0604020202020204" pitchFamily="34" charset="0"/>
              </a:rPr>
              <a:t>collects various “data items” such as the Perkins Industry </a:t>
            </a:r>
            <a:r>
              <a:rPr lang="en-US" dirty="0">
                <a:latin typeface="Arial" panose="020B0604020202020204" pitchFamily="34" charset="0"/>
                <a:ea typeface="Calibri" panose="020F0502020204030204" pitchFamily="34" charset="0"/>
              </a:rPr>
              <a:t>Credential Earned Indicator and the Pell Grant Indicator</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altLang="en-US" dirty="0"/>
          </a:p>
          <a:p>
            <a:endParaRPr lang="en-US" dirty="0"/>
          </a:p>
        </p:txBody>
      </p:sp>
      <p:sp>
        <p:nvSpPr>
          <p:cNvPr id="4" name="Slide Number Placeholder 3"/>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50559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Arial" panose="020B0604020202020204" pitchFamily="34" charset="0"/>
                <a:ea typeface="Calibri" panose="020F0502020204030204" pitchFamily="34" charset="0"/>
                <a:cs typeface="Arial" panose="020B0604020202020204" pitchFamily="34" charset="0"/>
              </a:rPr>
              <a:t>The submission window for the PIMS Perkins Postsecondary 2024-25 student data submission for Perkins End of Year Collection is from July 31 to August 31.  We need to stress to all of you that we are going to have to ensure that all PIMS Perkins Postsecondary related data is submitted and loaded to the PIMS data warehouse within that window. LEAs will be strictly held to that submission window from August 1 to August 31</a:t>
            </a:r>
            <a:r>
              <a:rPr lang="en-US" baseline="30000" dirty="0">
                <a:latin typeface="Arial" panose="020B0604020202020204" pitchFamily="34" charset="0"/>
                <a:ea typeface="Calibri" panose="020F0502020204030204" pitchFamily="34" charset="0"/>
                <a:cs typeface="Arial" panose="020B0604020202020204" pitchFamily="34" charset="0"/>
              </a:rPr>
              <a:t>st</a:t>
            </a:r>
            <a:r>
              <a:rPr lang="en-US" dirty="0">
                <a:latin typeface="Arial" panose="020B0604020202020204" pitchFamily="34" charset="0"/>
                <a:ea typeface="Calibri" panose="020F0502020204030204" pitchFamily="34" charset="0"/>
                <a:cs typeface="Arial" panose="020B0604020202020204" pitchFamily="34" charset="0"/>
              </a:rPr>
              <a:t> and then in turn need to make full use (as appropriate) of the correction window from September 1 to September 15 to finalize all PIMS Perkins Postsecondary data.  During the correction window LEAs should (if they did not already) generate and review PIMS Perkins Postsecondary Student Data Quality Control Reports listed in the PIMS Perkins Postsecondary CTE Student Data Set How to guide.</a:t>
            </a:r>
          </a:p>
          <a:p>
            <a:pPr>
              <a:lnSpc>
                <a:spcPct val="115000"/>
              </a:lnSpc>
            </a:pPr>
            <a:endParaRPr lang="en-US" dirty="0">
              <a:latin typeface="Arial" panose="020B0604020202020204" pitchFamily="34" charset="0"/>
              <a:cs typeface="Arial" panose="020B0604020202020204" pitchFamily="34" charset="0"/>
            </a:endParaRPr>
          </a:p>
          <a:p>
            <a:pPr>
              <a:lnSpc>
                <a:spcPct val="115000"/>
              </a:lnSpc>
            </a:pPr>
            <a:r>
              <a:rPr lang="en-US" dirty="0">
                <a:latin typeface="Arial" panose="020B0604020202020204" pitchFamily="34" charset="0"/>
                <a:cs typeface="Arial" panose="020B0604020202020204" pitchFamily="34" charset="0"/>
              </a:rPr>
              <a:t>Please submit your signed ACS by September 15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a:t>
            </a:r>
          </a:p>
          <a:p>
            <a:pPr>
              <a:lnSpc>
                <a:spcPct val="115000"/>
              </a:lnSpc>
            </a:pPr>
            <a:endParaRPr lang="en-US" dirty="0">
              <a:latin typeface="Arial" panose="020B0604020202020204" pitchFamily="34" charset="0"/>
              <a:cs typeface="Arial" panose="020B0604020202020204" pitchFamily="34" charset="0"/>
            </a:endParaRPr>
          </a:p>
          <a:p>
            <a:pPr>
              <a:lnSpc>
                <a:spcPct val="115000"/>
              </a:lnSpc>
            </a:pPr>
            <a:r>
              <a:rPr lang="en-US" dirty="0">
                <a:latin typeface="Arial" panose="020B0604020202020204" pitchFamily="34" charset="0"/>
                <a:cs typeface="Arial" panose="020B0604020202020204" pitchFamily="34" charset="0"/>
              </a:rPr>
              <a:t>Remember – </a:t>
            </a:r>
            <a:r>
              <a:rPr lang="en-US" dirty="0">
                <a:latin typeface="Arial" panose="020B0604020202020204" pitchFamily="34" charset="0"/>
                <a:ea typeface="Calibri" panose="020F0502020204030204" pitchFamily="34" charset="0"/>
              </a:rPr>
              <a:t>PDE personnel cannot begin processing the Consolidated Annual Report (CAR) until all signed and initialed ACSs have been received by PDE.</a:t>
            </a:r>
          </a:p>
          <a:p>
            <a:pPr>
              <a:lnSpc>
                <a:spcPct val="115000"/>
              </a:lnSpc>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51974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Calibri" panose="020F0502020204030204" pitchFamily="34" charset="0"/>
              </a:rPr>
              <a:t>Institutions should report all students enrolled in a Perkins postsecondary program at any time during the July 1 – June 30 academic year. </a:t>
            </a:r>
          </a:p>
          <a:p>
            <a:endParaRPr lang="en-US" dirty="0">
              <a:latin typeface="Arial" panose="020B0604020202020204" pitchFamily="34" charset="0"/>
            </a:endParaRPr>
          </a:p>
          <a:p>
            <a:r>
              <a:rPr lang="en-US" dirty="0">
                <a:latin typeface="Arial" panose="020B0604020202020204" pitchFamily="34" charset="0"/>
                <a:ea typeface="Calibri" panose="020F0502020204030204" pitchFamily="34" charset="0"/>
              </a:rPr>
              <a:t>NOTE: Students that are enrolled in a postsecondary program but did not graduate high school </a:t>
            </a:r>
            <a:r>
              <a:rPr lang="en-US" b="1" dirty="0">
                <a:latin typeface="Arial" panose="020B0604020202020204" pitchFamily="34" charset="0"/>
                <a:ea typeface="Calibri" panose="020F0502020204030204" pitchFamily="34" charset="0"/>
              </a:rPr>
              <a:t>cannot</a:t>
            </a:r>
            <a:r>
              <a:rPr lang="en-US" dirty="0">
                <a:latin typeface="Arial" panose="020B0604020202020204" pitchFamily="34" charset="0"/>
                <a:ea typeface="Calibri" panose="020F0502020204030204" pitchFamily="34" charset="0"/>
              </a:rPr>
              <a:t> be reported.</a:t>
            </a:r>
            <a:endParaRPr lang="en-US" dirty="0"/>
          </a:p>
          <a:p>
            <a:endParaRPr lang="en-US" dirty="0"/>
          </a:p>
        </p:txBody>
      </p:sp>
      <p:sp>
        <p:nvSpPr>
          <p:cNvPr id="4" name="Slide Number Placeholder 3"/>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61813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36"/>
              </a:spcAft>
            </a:pPr>
            <a:r>
              <a:rPr lang="en-US" dirty="0">
                <a:latin typeface="Arial" panose="020B0604020202020204" pitchFamily="34" charset="0"/>
                <a:ea typeface="Calibri" panose="020F0502020204030204" pitchFamily="34" charset="0"/>
              </a:rPr>
              <a:t>To be defined as a Perkins postsecondary program the program must meet the following criteria:</a:t>
            </a:r>
          </a:p>
          <a:p>
            <a:pPr marL="176611" indent="-176611">
              <a:spcAft>
                <a:spcPts val="1236"/>
              </a:spcAft>
              <a:buFont typeface="Arial" panose="020B0604020202020204" pitchFamily="34" charset="0"/>
              <a:buChar char="•"/>
            </a:pPr>
            <a:r>
              <a:rPr lang="en-US" dirty="0">
                <a:latin typeface="Arial" panose="020B0604020202020204" pitchFamily="34" charset="0"/>
                <a:ea typeface="Calibri" panose="020F0502020204030204" pitchFamily="34" charset="0"/>
              </a:rPr>
              <a:t>Each program must be in compliance with Pennsylvania statutes, regulations, and policies.</a:t>
            </a:r>
          </a:p>
          <a:p>
            <a:pPr marL="176611" indent="-176611">
              <a:spcAft>
                <a:spcPts val="1236"/>
              </a:spcAft>
              <a:buFont typeface="Arial" panose="020B0604020202020204" pitchFamily="34" charset="0"/>
              <a:buChar char="•"/>
            </a:pPr>
            <a:r>
              <a:rPr lang="en-US" dirty="0">
                <a:latin typeface="Arial" panose="020B0604020202020204" pitchFamily="34" charset="0"/>
                <a:ea typeface="Calibri" panose="020F0502020204030204" pitchFamily="34" charset="0"/>
              </a:rPr>
              <a:t>Each program shall be a career and technical education program, offering a sequence of courses that provides individuals with rigorous academic content and relevant technical knowledge and skills needed to prepare for further education and careers in current or emerging professions, which may include high-skill, high-wage, or in-demand industry sectors or occupations, as required by Perkins V.</a:t>
            </a:r>
          </a:p>
          <a:p>
            <a:pPr marL="176611" indent="-176611">
              <a:spcAft>
                <a:spcPts val="1236"/>
              </a:spcAft>
              <a:buFont typeface="Arial" panose="020B0604020202020204" pitchFamily="34" charset="0"/>
              <a:buChar char="•"/>
            </a:pPr>
            <a:r>
              <a:rPr lang="en-US" dirty="0">
                <a:latin typeface="Arial" panose="020B0604020202020204" pitchFamily="34" charset="0"/>
                <a:ea typeface="Calibri" panose="020F0502020204030204" pitchFamily="34" charset="0"/>
              </a:rPr>
              <a:t>Each program shall be a credit-based program and shall be identified with an accepted Classification of Instructional Program (CIP) code.</a:t>
            </a:r>
          </a:p>
          <a:p>
            <a:pPr marL="176611" indent="-176611">
              <a:spcAft>
                <a:spcPts val="1236"/>
              </a:spcAft>
              <a:buFont typeface="Arial" panose="020B0604020202020204" pitchFamily="34" charset="0"/>
              <a:buChar char="•"/>
            </a:pPr>
            <a:r>
              <a:rPr lang="en-US" dirty="0">
                <a:latin typeface="Arial" panose="020B0604020202020204" pitchFamily="34" charset="0"/>
                <a:ea typeface="Calibri" panose="020F0502020204030204" pitchFamily="34" charset="0"/>
              </a:rPr>
              <a:t>Each program shall have a statement of objectives that will be printed in the institution’s catalog. The statement must indicate clearly that the program is designed for job placement incorporating employment-related job skills and knowledge. The catalog must indicate that the program is primarily occupational.</a:t>
            </a:r>
          </a:p>
          <a:p>
            <a:pPr marL="176611" indent="-176611" defTabSz="941923">
              <a:spcAft>
                <a:spcPts val="1236"/>
              </a:spcAft>
              <a:buFont typeface="Arial" panose="020B0604020202020204" pitchFamily="34" charset="0"/>
              <a:buChar char="•"/>
              <a:defRPr/>
            </a:pPr>
            <a:r>
              <a:rPr lang="en-US" dirty="0">
                <a:latin typeface="Arial" panose="020B0604020202020204" pitchFamily="34" charset="0"/>
                <a:ea typeface="Calibri" panose="020F0502020204030204" pitchFamily="34" charset="0"/>
              </a:rPr>
              <a:t>Each program shall have an occupational objective that is consistent with gainful employment opportunities (as opposed to volunteer) available at the local, regional, or state level.</a:t>
            </a:r>
          </a:p>
          <a:p>
            <a:pPr marL="353221" indent="-353221">
              <a:spcAft>
                <a:spcPts val="1236"/>
              </a:spcAft>
              <a:buFont typeface="Arial" panose="020B0604020202020204" pitchFamily="34" charset="0"/>
              <a:buChar char="•"/>
            </a:pPr>
            <a:endParaRPr lang="en-US" dirty="0">
              <a:latin typeface="Arial" panose="020B0604020202020204" pitchFamily="34" charset="0"/>
              <a:ea typeface="Calibri" panose="020F0502020204030204" pitchFamily="34" charset="0"/>
            </a:endParaRPr>
          </a:p>
          <a:p>
            <a:pPr marL="353221" indent="-353221">
              <a:spcAft>
                <a:spcPts val="1236"/>
              </a:spcAft>
              <a:buFont typeface="Arial" panose="020B0604020202020204" pitchFamily="34" charset="0"/>
              <a:buChar char="•"/>
            </a:pPr>
            <a:endParaRPr lang="en-US" dirty="0">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427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EA546-A772-7933-CB33-30E8D619D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BC604-92EC-9CB5-EED0-E06E8E2C1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172AD-5DD3-F5E9-A3F6-9212160C6C1A}"/>
              </a:ext>
            </a:extLst>
          </p:cNvPr>
          <p:cNvSpPr>
            <a:spLocks noGrp="1"/>
          </p:cNvSpPr>
          <p:nvPr>
            <p:ph type="body" idx="1"/>
          </p:nvPr>
        </p:nvSpPr>
        <p:spPr/>
        <p:txBody>
          <a:bodyPr/>
          <a:lstStyle/>
          <a:p>
            <a:pPr>
              <a:spcAft>
                <a:spcPts val="1236"/>
              </a:spcAft>
            </a:pPr>
            <a:r>
              <a:rPr lang="en-US" dirty="0">
                <a:latin typeface="Arial" panose="020B0604020202020204" pitchFamily="34" charset="0"/>
                <a:ea typeface="Calibri" panose="020F0502020204030204" pitchFamily="34" charset="0"/>
              </a:rPr>
              <a:t>To be defined as a Perkins postsecondary program the program must meet the following criteria continued</a:t>
            </a:r>
          </a:p>
          <a:p>
            <a:pPr marL="176611" indent="-176611" defTabSz="941923">
              <a:spcAft>
                <a:spcPts val="1236"/>
              </a:spcAft>
              <a:buFont typeface="Arial" panose="020B0604020202020204" pitchFamily="34" charset="0"/>
              <a:buChar char="•"/>
              <a:defRPr/>
            </a:pPr>
            <a:r>
              <a:rPr lang="en-US" dirty="0">
                <a:latin typeface="Arial" panose="020B0604020202020204" pitchFamily="34" charset="0"/>
                <a:ea typeface="Calibri" panose="020F0502020204030204" pitchFamily="34" charset="0"/>
              </a:rPr>
              <a:t>Each program shall involve a planned coherent sequence of courses, and also shall have at least 50 percent of the course work (minimum of 15 credit hours) devoted to the development of directly related job skills and knowledge including, but not necessarily limited to: training labs, work experience, on-the-job cooperative experience, and clinical work.</a:t>
            </a:r>
          </a:p>
          <a:p>
            <a:pPr marL="176611" indent="-176611">
              <a:spcAft>
                <a:spcPts val="1236"/>
              </a:spcAft>
              <a:buFont typeface="Arial" panose="020B0604020202020204" pitchFamily="34" charset="0"/>
              <a:buChar char="•"/>
            </a:pPr>
            <a:r>
              <a:rPr lang="en-US" dirty="0">
                <a:latin typeface="Arial" panose="020B0604020202020204" pitchFamily="34" charset="0"/>
                <a:ea typeface="Calibri" panose="020F0502020204030204" pitchFamily="34" charset="0"/>
              </a:rPr>
              <a:t>Each program shall be designed in such a way that all postsecondary-level requirements, including requirements for admission to the program or for courses within the program, can be completed in two calendar years (24 months) or less when pursued by a full-time student.</a:t>
            </a:r>
          </a:p>
          <a:p>
            <a:pPr marL="176611" indent="-176611">
              <a:spcAft>
                <a:spcPts val="1236"/>
              </a:spcAft>
              <a:buFont typeface="Arial" panose="020B0604020202020204" pitchFamily="34" charset="0"/>
              <a:buChar char="•"/>
            </a:pPr>
            <a:r>
              <a:rPr lang="en-US" dirty="0">
                <a:latin typeface="Arial" panose="020B0604020202020204" pitchFamily="34" charset="0"/>
                <a:ea typeface="Calibri" panose="020F0502020204030204" pitchFamily="34" charset="0"/>
              </a:rPr>
              <a:t>Each program must offer formal recognition for completion. Acknowledgment may be an associate degree, diploma, certificate, or other recognition, including registered apprenticeship, which is less than a baccalaureate degree.</a:t>
            </a:r>
          </a:p>
          <a:p>
            <a:pPr marL="176611" indent="-176611" defTabSz="941923">
              <a:spcAft>
                <a:spcPts val="1236"/>
              </a:spcAft>
              <a:buFont typeface="Arial" panose="020B0604020202020204" pitchFamily="34" charset="0"/>
              <a:buChar char="•"/>
              <a:defRPr/>
            </a:pPr>
            <a:r>
              <a:rPr lang="en-US" dirty="0">
                <a:latin typeface="Arial" panose="020B0604020202020204" pitchFamily="34" charset="0"/>
                <a:ea typeface="Calibri" panose="020F0502020204030204" pitchFamily="34" charset="0"/>
              </a:rPr>
              <a:t>Each program must be under the direct control of the institution regarding curriculum, faculty, admissions, work experience, on-the-job cooperative experience, and clinical work.</a:t>
            </a:r>
            <a:endParaRPr lang="en-US" dirty="0"/>
          </a:p>
        </p:txBody>
      </p:sp>
      <p:sp>
        <p:nvSpPr>
          <p:cNvPr id="4" name="Slide Number Placeholder 3">
            <a:extLst>
              <a:ext uri="{FF2B5EF4-FFF2-40B4-BE49-F238E27FC236}">
                <a16:creationId xmlns:a16="http://schemas.microsoft.com/office/drawing/2014/main" id="{894E7959-A829-7846-D258-3972CC2979A9}"/>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8428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49E61-1184-E4A5-CB01-EA51E2977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ADAA0-9B57-3E8E-B48A-8C78DF498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BB2B0-FF73-8651-5118-A565EB62187D}"/>
              </a:ext>
            </a:extLst>
          </p:cNvPr>
          <p:cNvSpPr>
            <a:spLocks noGrp="1"/>
          </p:cNvSpPr>
          <p:nvPr>
            <p:ph type="body" idx="1"/>
          </p:nvPr>
        </p:nvSpPr>
        <p:spPr/>
        <p:txBody>
          <a:bodyPr/>
          <a:lstStyle/>
          <a:p>
            <a:pPr defTabSz="941923">
              <a:defRPr/>
            </a:pPr>
            <a:r>
              <a:rPr lang="en-US" altLang="en-US" dirty="0">
                <a:latin typeface="Arial" panose="020B0604020202020204" pitchFamily="34" charset="0"/>
                <a:cs typeface="Arial" panose="020B0604020202020204" pitchFamily="34" charset="0"/>
              </a:rPr>
              <a:t>Now, let’s take a closer look at the Perkins EOY Templates, the template rules and their data fields.</a:t>
            </a:r>
            <a:endParaRPr lang="en-US" altLang="en-US" dirty="0"/>
          </a:p>
          <a:p>
            <a:endParaRPr lang="en-US" dirty="0"/>
          </a:p>
        </p:txBody>
      </p:sp>
      <p:sp>
        <p:nvSpPr>
          <p:cNvPr id="4" name="Slide Number Placeholder 3">
            <a:extLst>
              <a:ext uri="{FF2B5EF4-FFF2-40B4-BE49-F238E27FC236}">
                <a16:creationId xmlns:a16="http://schemas.microsoft.com/office/drawing/2014/main" id="{EBD46CE4-41F7-4E13-F611-E88F718B19E7}"/>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82884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Arial" panose="020B0604020202020204" pitchFamily="34" charset="0"/>
                <a:ea typeface="Calibri" panose="020F0502020204030204" pitchFamily="34" charset="0"/>
                <a:cs typeface="Arial" panose="020B0604020202020204" pitchFamily="34" charset="0"/>
              </a:rPr>
              <a:t>Some template rules to keep in mind.</a:t>
            </a:r>
          </a:p>
          <a:p>
            <a:pPr>
              <a:lnSpc>
                <a:spcPct val="115000"/>
              </a:lnSpc>
            </a:pPr>
            <a:endParaRPr lang="en-US" dirty="0">
              <a:latin typeface="Arial" panose="020B0604020202020204" pitchFamily="34" charset="0"/>
              <a:ea typeface="Calibri" panose="020F0502020204030204" pitchFamily="34" charset="0"/>
              <a:cs typeface="Arial" panose="020B0604020202020204" pitchFamily="34" charset="0"/>
            </a:endParaRPr>
          </a:p>
          <a:p>
            <a:pPr marL="235481" indent="-235481">
              <a:lnSpc>
                <a:spcPct val="115000"/>
              </a:lnSpc>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Templates have dependencies.  Meaning the PS Student Institution Template must be uploaded prior to uploading the Campus Student Program Fact Template or the templates must be uploaded together.</a:t>
            </a:r>
          </a:p>
          <a:p>
            <a:pPr marL="235481" indent="-235481">
              <a:lnSpc>
                <a:spcPct val="115000"/>
              </a:lnSpc>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File Naming Convention. There is a specific file naming convention in order to upload templates in PS PIMS.</a:t>
            </a:r>
          </a:p>
          <a:p>
            <a:pPr marL="706443" lvl="1" indent="-235481">
              <a:lnSpc>
                <a:spcPct val="115000"/>
              </a:lnSpc>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The files must be comma delimited or csv or tab delimited or txt</a:t>
            </a:r>
          </a:p>
          <a:p>
            <a:pPr marL="706443" lvl="1" indent="-235481">
              <a:lnSpc>
                <a:spcPct val="115000"/>
              </a:lnSpc>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The naming convention includes the AUN of the Insitution_TargetTableName_4 digit year, 2 digit month, 2 digit day, 2 digit hour, and 2 digit minutes.</a:t>
            </a:r>
          </a:p>
          <a:p>
            <a:pPr marL="235481" indent="-235481">
              <a:lnSpc>
                <a:spcPct val="115000"/>
              </a:lnSpc>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All fields may not contain data but all fields within the template MUST BE accounted for in order to transmit data.</a:t>
            </a:r>
            <a:endParaRPr lang="en-US" dirty="0"/>
          </a:p>
        </p:txBody>
      </p:sp>
      <p:sp>
        <p:nvSpPr>
          <p:cNvPr id="4" name="Slide Number Placeholder 3"/>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4673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C53F-3272-ECB1-4D6B-23F9C7AD5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0058D-FED5-82D1-0128-BAAC267250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A9FE1-3C42-E14F-3453-D525C6D11283}"/>
              </a:ext>
            </a:extLst>
          </p:cNvPr>
          <p:cNvSpPr>
            <a:spLocks noGrp="1"/>
          </p:cNvSpPr>
          <p:nvPr>
            <p:ph type="body" idx="1"/>
          </p:nvPr>
        </p:nvSpPr>
        <p:spPr/>
        <p:txBody>
          <a:bodyPr/>
          <a:lstStyle/>
          <a:p>
            <a:r>
              <a:rPr lang="en-US" dirty="0"/>
              <a:t>Additional Template Rules</a:t>
            </a:r>
          </a:p>
          <a:p>
            <a:pPr marL="176611" indent="-176611">
              <a:buFont typeface="Arial" panose="020B0604020202020204" pitchFamily="34" charset="0"/>
              <a:buChar char="•"/>
            </a:pPr>
            <a:r>
              <a:rPr lang="en-US" dirty="0"/>
              <a:t>Fields in the template are marked R for required, O for optional , and CR for conditionally required.  Conditionally required means based on a previous field entry, you will need to enter data in this field as well.</a:t>
            </a:r>
          </a:p>
          <a:p>
            <a:pPr marL="176611" indent="-176611">
              <a:buFont typeface="Arial" panose="020B0604020202020204" pitchFamily="34" charset="0"/>
              <a:buChar char="•"/>
            </a:pPr>
            <a:endParaRPr lang="en-US" dirty="0"/>
          </a:p>
          <a:p>
            <a:pPr marL="176611" indent="-176611">
              <a:buFont typeface="Arial" panose="020B0604020202020204" pitchFamily="34" charset="0"/>
              <a:buChar char="•"/>
            </a:pPr>
            <a:r>
              <a:rPr lang="en-US" dirty="0"/>
              <a:t>For the PS Student Institution Template – there should be one record per student/per institution/per academic year.</a:t>
            </a:r>
          </a:p>
          <a:p>
            <a:pPr marL="176611" indent="-176611">
              <a:buFont typeface="Arial" panose="020B0604020202020204" pitchFamily="34" charset="0"/>
              <a:buChar char="•"/>
            </a:pPr>
            <a:endParaRPr lang="en-US" dirty="0"/>
          </a:p>
          <a:p>
            <a:pPr marL="176611" indent="-176611">
              <a:buFont typeface="Arial" panose="020B0604020202020204" pitchFamily="34" charset="0"/>
              <a:buChar char="•"/>
            </a:pPr>
            <a:r>
              <a:rPr lang="en-US" dirty="0"/>
              <a:t>For the Campus Student Program Fact Template – One record per student per institution per campus per academic year per category set code per measure.  This template will have multiple records per student.  We will look at this more closely is a short while.</a:t>
            </a:r>
          </a:p>
          <a:p>
            <a:pPr>
              <a:lnSpc>
                <a:spcPct val="115000"/>
              </a:lnSpc>
            </a:pPr>
            <a:endParaRPr lang="en-US" b="1" dirty="0"/>
          </a:p>
        </p:txBody>
      </p:sp>
      <p:sp>
        <p:nvSpPr>
          <p:cNvPr id="4" name="Slide Number Placeholder 3">
            <a:extLst>
              <a:ext uri="{FF2B5EF4-FFF2-40B4-BE49-F238E27FC236}">
                <a16:creationId xmlns:a16="http://schemas.microsoft.com/office/drawing/2014/main" id="{20EBFBFB-D629-D518-107D-60A4239465EB}"/>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47314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9DBA0-E10C-6EA1-36F4-D69277A07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D8B48-4478-4971-FFAC-EFE94953CB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5E4F0-3E66-4FF7-3759-099B393190AA}"/>
              </a:ext>
            </a:extLst>
          </p:cNvPr>
          <p:cNvSpPr>
            <a:spLocks noGrp="1"/>
          </p:cNvSpPr>
          <p:nvPr>
            <p:ph type="body" idx="1"/>
          </p:nvPr>
        </p:nvSpPr>
        <p:spPr/>
        <p:txBody>
          <a:bodyPr/>
          <a:lstStyle/>
          <a:p>
            <a:r>
              <a:rPr lang="en-US" dirty="0"/>
              <a:t>Key Fields and Template Field Types</a:t>
            </a:r>
          </a:p>
          <a:p>
            <a:pPr marL="176611" indent="-176611">
              <a:buFont typeface="Arial" panose="020B0604020202020204" pitchFamily="34" charset="0"/>
              <a:buChar char="•"/>
            </a:pPr>
            <a:r>
              <a:rPr lang="en-US" dirty="0"/>
              <a:t>Key Fields – these template fields are key to the data table.  These fields cannot be updated with a new upload.  The record must be deleted and then a new record uploaded.</a:t>
            </a:r>
          </a:p>
          <a:p>
            <a:pPr marL="176611" indent="-176611">
              <a:buFont typeface="Arial" panose="020B0604020202020204" pitchFamily="34" charset="0"/>
              <a:buChar char="•"/>
            </a:pPr>
            <a:r>
              <a:rPr lang="en-US" dirty="0"/>
              <a:t>Fields in the template are marked R for required, O for optional , and CR for conditionally required.  Conditionally required means based on a previous field entry, you will need to enter data in this field as well.</a:t>
            </a:r>
          </a:p>
          <a:p>
            <a:pPr marL="176611" indent="-176611">
              <a:buFont typeface="Arial" panose="020B0604020202020204" pitchFamily="34" charset="0"/>
              <a:buChar char="•"/>
            </a:pPr>
            <a:endParaRPr lang="en-US" dirty="0"/>
          </a:p>
          <a:p>
            <a:pPr>
              <a:lnSpc>
                <a:spcPct val="115000"/>
              </a:lnSpc>
            </a:pPr>
            <a:endParaRPr lang="en-US" b="1" dirty="0"/>
          </a:p>
        </p:txBody>
      </p:sp>
      <p:sp>
        <p:nvSpPr>
          <p:cNvPr id="4" name="Slide Number Placeholder 3">
            <a:extLst>
              <a:ext uri="{FF2B5EF4-FFF2-40B4-BE49-F238E27FC236}">
                <a16:creationId xmlns:a16="http://schemas.microsoft.com/office/drawing/2014/main" id="{6337DFEE-7053-19E1-FC6A-BDC7D2663A50}"/>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17974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993"/>
              </a:spcAft>
            </a:pPr>
            <a:r>
              <a:rPr lang="en-US" dirty="0">
                <a:latin typeface="Arial" panose="020B0604020202020204" pitchFamily="34" charset="0"/>
                <a:ea typeface="Calibri" panose="020F0502020204030204" pitchFamily="34" charset="0"/>
                <a:cs typeface="Arial" panose="020B0604020202020204" pitchFamily="34" charset="0"/>
              </a:rPr>
              <a:t>To get started, let me give you the locations you’ll need to access all of the handouts we’ll be going over during this webinar. All the resources for the PIMS Perkins Postsecondary 2025-26 student data submission for Perkins End of Year are posted on the PIMS Postsecondary website.</a:t>
            </a:r>
          </a:p>
          <a:p>
            <a:pPr>
              <a:lnSpc>
                <a:spcPct val="115000"/>
              </a:lnSpc>
              <a:spcAft>
                <a:spcPts val="993"/>
              </a:spcAft>
            </a:pP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19"/>
              </a:spcAft>
            </a:pPr>
            <a:r>
              <a:rPr lang="en-US" dirty="0">
                <a:latin typeface="Arial" panose="020B0604020202020204" pitchFamily="34" charset="0"/>
                <a:ea typeface="Calibri" panose="020F0502020204030204" pitchFamily="34" charset="0"/>
                <a:cs typeface="Arial" panose="020B0604020202020204" pitchFamily="34" charset="0"/>
              </a:rPr>
              <a:t>To assist you with this submission, our team compiled 6 handouts for you.</a:t>
            </a:r>
          </a:p>
          <a:p>
            <a:pPr>
              <a:lnSpc>
                <a:spcPct val="115000"/>
              </a:lnSpc>
              <a:spcAft>
                <a:spcPts val="1019"/>
              </a:spcAft>
            </a:pPr>
            <a:endParaRPr lang="en-US" dirty="0">
              <a:latin typeface="Arial" panose="020B0604020202020204" pitchFamily="34" charset="0"/>
              <a:ea typeface="Calibri" panose="020F050202020403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PIMS Perkins Postsecondary How to Guide with a Submission Checklist</a:t>
            </a:r>
          </a:p>
          <a:p>
            <a:r>
              <a:rPr lang="en-US" altLang="en-US" dirty="0">
                <a:latin typeface="Arial" panose="020B0604020202020204" pitchFamily="34" charset="0"/>
                <a:cs typeface="Arial" panose="020B0604020202020204" pitchFamily="34" charset="0"/>
              </a:rPr>
              <a:t>PS PIMS SOAR POS CIPs by Institution</a:t>
            </a:r>
          </a:p>
          <a:p>
            <a:r>
              <a:rPr lang="en-US" altLang="en-US" dirty="0">
                <a:latin typeface="Arial" panose="020B0604020202020204" pitchFamily="34" charset="0"/>
                <a:cs typeface="Arial" panose="020B0604020202020204" pitchFamily="34" charset="0"/>
              </a:rPr>
              <a:t>PIMS Perkins Postsecondary User Manual – Volume 1</a:t>
            </a:r>
          </a:p>
          <a:p>
            <a:pPr defTabSz="941923"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PIMS Perkins Postsecondary User Manual – Volume 2 – Word and Excel Versions</a:t>
            </a:r>
          </a:p>
          <a:p>
            <a:pPr defTabSz="941923"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PIMS Perkins Postsecondary Data Collection Calendar </a:t>
            </a:r>
          </a:p>
          <a:p>
            <a:pPr defTabSz="941923"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PIMS Postsecondary Perkins EOY Collection Webinar/PowerPoint</a:t>
            </a:r>
          </a:p>
          <a:p>
            <a:endParaRPr lang="en-US" dirty="0"/>
          </a:p>
        </p:txBody>
      </p:sp>
      <p:sp>
        <p:nvSpPr>
          <p:cNvPr id="4" name="Slide Number Placeholder 3"/>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84860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A4A73-608B-E11A-C630-BEDA62B1A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ECABB-3E34-DA8C-3272-BD039AC47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F294C-2AC4-61F0-B343-2625CDF4F96F}"/>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take a closer look at the PS Student Institution Template. Remember this template has one record per student. The demographics you report on this template are used for the </a:t>
            </a:r>
            <a:r>
              <a:rPr lang="en-US" dirty="0">
                <a:latin typeface="Arial" panose="020B0604020202020204" pitchFamily="34" charset="0"/>
                <a:ea typeface="Calibri" panose="020F0502020204030204" pitchFamily="34" charset="0"/>
                <a:cs typeface="Arial" panose="020B0604020202020204" pitchFamily="34" charset="0"/>
              </a:rPr>
              <a:t>Consolidated Annual Report (CAR)  Performance Indicators.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Field #1 – Institution ID. This is your 9 digit AUN Number</a:t>
            </a:r>
          </a:p>
          <a:p>
            <a:r>
              <a:rPr lang="en-US" dirty="0">
                <a:latin typeface="Arial" panose="020B0604020202020204" pitchFamily="34" charset="0"/>
                <a:cs typeface="Arial" panose="020B0604020202020204" pitchFamily="34" charset="0"/>
              </a:rPr>
              <a:t>Field #2 – PASecureID. This is the 10 digit student number created in PASecureID application.</a:t>
            </a:r>
          </a:p>
          <a:p>
            <a:r>
              <a:rPr lang="en-US" dirty="0">
                <a:latin typeface="Arial" panose="020B0604020202020204" pitchFamily="34" charset="0"/>
                <a:cs typeface="Arial" panose="020B0604020202020204" pitchFamily="34" charset="0"/>
              </a:rPr>
              <a:t>Field #3 – Collection Term.  This should be populated with EOY.</a:t>
            </a:r>
          </a:p>
          <a:p>
            <a:r>
              <a:rPr lang="en-US" dirty="0">
                <a:latin typeface="Arial" panose="020B0604020202020204" pitchFamily="34" charset="0"/>
                <a:cs typeface="Arial" panose="020B0604020202020204" pitchFamily="34" charset="0"/>
              </a:rPr>
              <a:t>Field #4 – Collection Type. This should be populated with PERKINS.</a:t>
            </a:r>
          </a:p>
          <a:p>
            <a:r>
              <a:rPr lang="en-US" dirty="0">
                <a:latin typeface="Arial" panose="020B0604020202020204" pitchFamily="34" charset="0"/>
                <a:cs typeface="Arial" panose="020B0604020202020204" pitchFamily="34" charset="0"/>
              </a:rPr>
              <a:t>Field #5 – Academic Year. This should be populated with 2026.</a:t>
            </a:r>
          </a:p>
          <a:p>
            <a:r>
              <a:rPr lang="en-US" dirty="0">
                <a:latin typeface="Arial" panose="020B0604020202020204" pitchFamily="34" charset="0"/>
                <a:cs typeface="Arial" panose="020B0604020202020204" pitchFamily="34" charset="0"/>
              </a:rPr>
              <a:t>Fields #7-9, 41 to 47 – Student’s Name and address.  This is the student’s legal full last, first and middle name.  This is the student’s legal address with no punctuation.  Do not use commas, periods, or number signs.</a:t>
            </a:r>
          </a:p>
          <a:p>
            <a:r>
              <a:rPr lang="en-US" dirty="0">
                <a:latin typeface="Arial" panose="020B0604020202020204" pitchFamily="34" charset="0"/>
                <a:cs typeface="Arial" panose="020B0604020202020204" pitchFamily="34" charset="0"/>
              </a:rPr>
              <a:t>Field #10 – Birth Date.  This is the student’s date of birth. Please use the format 4 digit year dash 2 digit month dash two digit day.</a:t>
            </a:r>
          </a:p>
          <a:p>
            <a:r>
              <a:rPr lang="en-US" dirty="0">
                <a:latin typeface="Arial" panose="020B0604020202020204" pitchFamily="34" charset="0"/>
                <a:cs typeface="Arial" panose="020B0604020202020204" pitchFamily="34" charset="0"/>
              </a:rPr>
              <a:t>Field #12 – PS Local Student ID. This is the student number for the student in your local system.</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nSpc>
                <a:spcPct val="115000"/>
              </a:lnSpc>
            </a:pPr>
            <a:endParaRPr lang="en-US" b="1" dirty="0"/>
          </a:p>
        </p:txBody>
      </p:sp>
      <p:sp>
        <p:nvSpPr>
          <p:cNvPr id="4" name="Slide Number Placeholder 3">
            <a:extLst>
              <a:ext uri="{FF2B5EF4-FFF2-40B4-BE49-F238E27FC236}">
                <a16:creationId xmlns:a16="http://schemas.microsoft.com/office/drawing/2014/main" id="{E472A8A7-42C0-80D4-1443-9E152BCD8E86}"/>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9446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60C22-74DE-C425-AE9C-3D0952DB3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B08BD-1CD9-99C5-11C8-3C08A17DB3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75D081-46D4-2EB0-456C-E9D491271316}"/>
              </a:ext>
            </a:extLst>
          </p:cNvPr>
          <p:cNvSpPr>
            <a:spLocks noGrp="1"/>
          </p:cNvSpPr>
          <p:nvPr>
            <p:ph type="body" idx="1"/>
          </p:nvPr>
        </p:nvSpPr>
        <p:spPr/>
        <p:txBody>
          <a:bodyPr/>
          <a:lstStyle/>
          <a:p>
            <a:r>
              <a:rPr lang="en-US" dirty="0"/>
              <a:t>Field #16 – Gender Code. This field identifies the student’s gender.  M for Male or F for Female.  </a:t>
            </a:r>
          </a:p>
          <a:p>
            <a:r>
              <a:rPr lang="en-US" dirty="0"/>
              <a:t>Field #17 – Race Code. This field identifies the student’s race. There are eight options.</a:t>
            </a:r>
          </a:p>
          <a:p>
            <a:pPr lvl="1"/>
            <a:r>
              <a:rPr lang="en-US" dirty="0"/>
              <a:t>1 = American Indian/Alaskan Native</a:t>
            </a:r>
          </a:p>
          <a:p>
            <a:pPr lvl="1"/>
            <a:r>
              <a:rPr lang="en-US" dirty="0"/>
              <a:t>3 = Black or African American, Non- Hispanic</a:t>
            </a:r>
          </a:p>
          <a:p>
            <a:pPr lvl="1"/>
            <a:r>
              <a:rPr lang="en-US" dirty="0"/>
              <a:t>4 = Hispanic of any race</a:t>
            </a:r>
          </a:p>
          <a:p>
            <a:pPr lvl="1"/>
            <a:r>
              <a:rPr lang="en-US" dirty="0"/>
              <a:t>5 = White, Non-Hispanic</a:t>
            </a:r>
          </a:p>
          <a:p>
            <a:pPr lvl="1"/>
            <a:r>
              <a:rPr lang="en-US" dirty="0"/>
              <a:t>6 = Two or More races</a:t>
            </a:r>
          </a:p>
          <a:p>
            <a:pPr lvl="1"/>
            <a:r>
              <a:rPr lang="en-US" dirty="0"/>
              <a:t>8 = Race and Ethnicity unknown. This option should only be used if you cannot get this information from the student.  </a:t>
            </a:r>
          </a:p>
          <a:p>
            <a:pPr lvl="1"/>
            <a:r>
              <a:rPr lang="en-US" dirty="0"/>
              <a:t>9 =  Asian</a:t>
            </a:r>
          </a:p>
          <a:p>
            <a:pPr lvl="1"/>
            <a:r>
              <a:rPr lang="en-US" dirty="0"/>
              <a:t>10 = Native Hawaiian or other Pacific Islander</a:t>
            </a:r>
          </a:p>
          <a:p>
            <a:pPr>
              <a:lnSpc>
                <a:spcPct val="115000"/>
              </a:lnSpc>
            </a:pPr>
            <a:endParaRPr lang="en-US" b="1" dirty="0"/>
          </a:p>
        </p:txBody>
      </p:sp>
      <p:sp>
        <p:nvSpPr>
          <p:cNvPr id="4" name="Slide Number Placeholder 3">
            <a:extLst>
              <a:ext uri="{FF2B5EF4-FFF2-40B4-BE49-F238E27FC236}">
                <a16:creationId xmlns:a16="http://schemas.microsoft.com/office/drawing/2014/main" id="{C21CB248-2445-C291-BF76-FFE76E0F2E8B}"/>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66318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3B69A-5736-D797-135A-DB59DBE6F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CDC82-13FA-EC55-1983-5D47EA655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0C754-CE96-6C82-C39E-981BF87903A5}"/>
              </a:ext>
            </a:extLst>
          </p:cNvPr>
          <p:cNvSpPr>
            <a:spLocks noGrp="1"/>
          </p:cNvSpPr>
          <p:nvPr>
            <p:ph type="body" idx="1"/>
          </p:nvPr>
        </p:nvSpPr>
        <p:spPr/>
        <p:txBody>
          <a:bodyPr/>
          <a:lstStyle/>
          <a:p>
            <a:r>
              <a:rPr lang="en-US" dirty="0"/>
              <a:t>Field #22 – Hispanic Indicator – This indicates if the student is Hispanic.  The options are YES, NO, or UNK for Unknown. Please note – If you indicated Yes for Hispanic Indicator, PDE is expecting their Race/Ethnicity to be #4 Hispanic of any race.</a:t>
            </a:r>
          </a:p>
          <a:p>
            <a:r>
              <a:rPr lang="en-US" dirty="0"/>
              <a:t>Field #24 – Nonresident Alien Indicator.  This field is not collected.  Please enter UNK for this data field.</a:t>
            </a:r>
          </a:p>
          <a:p>
            <a:pPr>
              <a:lnSpc>
                <a:spcPct val="115000"/>
              </a:lnSpc>
            </a:pPr>
            <a:endParaRPr lang="en-US" b="1" dirty="0"/>
          </a:p>
        </p:txBody>
      </p:sp>
      <p:sp>
        <p:nvSpPr>
          <p:cNvPr id="4" name="Slide Number Placeholder 3">
            <a:extLst>
              <a:ext uri="{FF2B5EF4-FFF2-40B4-BE49-F238E27FC236}">
                <a16:creationId xmlns:a16="http://schemas.microsoft.com/office/drawing/2014/main" id="{8CBA85B1-C8A7-1A38-65B1-92232004B567}"/>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36194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AB4A1-97CF-8240-FB32-DE938E69C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42D0F7-8736-3FB1-C712-C05A06CEB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30126-1641-13B8-BFEA-3BF929DDFEDF}"/>
              </a:ext>
            </a:extLst>
          </p:cNvPr>
          <p:cNvSpPr>
            <a:spLocks noGrp="1"/>
          </p:cNvSpPr>
          <p:nvPr>
            <p:ph type="body" idx="1"/>
          </p:nvPr>
        </p:nvSpPr>
        <p:spPr/>
        <p:txBody>
          <a:bodyPr/>
          <a:lstStyle/>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The next fields we will look at are the special population indication fields.  All fields should be coded with YES or NO.  If you need more detailed information about the field, please refer to the </a:t>
            </a:r>
            <a:r>
              <a:rPr lang="en-US" altLang="en-US" dirty="0">
                <a:latin typeface="Arial" panose="020B0604020202020204" pitchFamily="34" charset="0"/>
                <a:cs typeface="Arial" panose="020B0604020202020204" pitchFamily="34" charset="0"/>
              </a:rPr>
              <a:t>2025-26 PIMS Perkins Postsecondary User Manual – Volume 1.  All of these fields are required.  Please make every effort to gather this information.  This fields are used on the Consolidated Annual Reports (CAR) for federal reporting.</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Field #25 – Disability Indicator. This field indicates </a:t>
            </a:r>
            <a:r>
              <a:rPr lang="en-US" dirty="0">
                <a:latin typeface="Arial" panose="020B0604020202020204" pitchFamily="34" charset="0"/>
                <a:ea typeface="Calibri" panose="020F0502020204030204" pitchFamily="34" charset="0"/>
                <a:cs typeface="Arial" panose="020B0604020202020204" pitchFamily="34" charset="0"/>
              </a:rPr>
              <a:t>whether the student qualifies as an individual with any disability (as defined in section 3 of the Americans with Disabilities Act of 1990 (ADA)).  Students with a Section 504 plan should be coded as YES.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Field #29 – Military Family. This field indicates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whether the student’s parent/guardian is an active duty member of a branch of the United States Armed Forces (Army, Navy, Air Force, Marine Corp, and Coast Guard) including full-time National Guard.</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Field #30 – Student is a Single Parent. This field indicates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whether a student is a single parent.  A single parent is any individual who is unmarried or legally separated from a spouse and who has a minor child or children for which the parent has either custody or joint custody, or is pregnant.</a:t>
            </a:r>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Field #33 – Migrant Student. This field indicates whether the student is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 migrant worker or whose parent or spouse is a migrant worker.  </a:t>
            </a:r>
            <a:endParaRPr lang="en-US" dirty="0">
              <a:latin typeface="Arial" panose="020B0604020202020204" pitchFamily="34" charset="0"/>
              <a:cs typeface="Arial" panose="020B0604020202020204" pitchFamily="34" charset="0"/>
            </a:endParaRPr>
          </a:p>
          <a:p>
            <a:pPr>
              <a:lnSpc>
                <a:spcPct val="115000"/>
              </a:lnSpc>
              <a:spcAft>
                <a:spcPts val="1030"/>
              </a:spcAft>
            </a:pPr>
            <a:r>
              <a:rPr lang="en-US" dirty="0">
                <a:latin typeface="Arial" panose="020B0604020202020204" pitchFamily="34" charset="0"/>
                <a:cs typeface="Arial" panose="020B0604020202020204" pitchFamily="34" charset="0"/>
              </a:rPr>
              <a:t>Field #34 – EL Status. </a:t>
            </a:r>
            <a:r>
              <a:rPr lang="en-US" dirty="0">
                <a:solidFill>
                  <a:srgbClr val="000000"/>
                </a:solidFill>
                <a:latin typeface="Arial" panose="020B0604020202020204" pitchFamily="34" charset="0"/>
                <a:cs typeface="Arial" panose="020B0604020202020204" pitchFamily="34" charset="0"/>
              </a:rPr>
              <a:t>This field indicates</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whether student is an English Learner (EL) as of the reporting period. This includes any individual who:</a:t>
            </a:r>
            <a:endParaRPr lang="en-US" dirty="0">
              <a:latin typeface="Arial" panose="020B0604020202020204" pitchFamily="34" charset="0"/>
              <a:ea typeface="Calibri" panose="020F0502020204030204" pitchFamily="34" charset="0"/>
              <a:cs typeface="Arial" panose="020B0604020202020204" pitchFamily="34" charset="0"/>
            </a:endParaRPr>
          </a:p>
          <a:p>
            <a:pPr marL="353221" indent="-353221">
              <a:lnSpc>
                <a:spcPct val="115000"/>
              </a:lnSpc>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Has limited ability in speaking, reading, writing, or understanding the English language</a:t>
            </a:r>
            <a:endParaRPr lang="en-US" dirty="0">
              <a:latin typeface="Arial" panose="020B0604020202020204" pitchFamily="34" charset="0"/>
              <a:ea typeface="Calibri" panose="020F0502020204030204" pitchFamily="34" charset="0"/>
              <a:cs typeface="Arial" panose="020B0604020202020204" pitchFamily="34" charset="0"/>
            </a:endParaRPr>
          </a:p>
          <a:p>
            <a:pPr marL="353221" indent="-353221">
              <a:lnSpc>
                <a:spcPct val="115000"/>
              </a:lnSpc>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Whose native language is a language other than English, or</a:t>
            </a:r>
            <a:endParaRPr lang="en-US" dirty="0">
              <a:latin typeface="Arial" panose="020B0604020202020204" pitchFamily="34" charset="0"/>
              <a:ea typeface="Calibri" panose="020F0502020204030204" pitchFamily="34" charset="0"/>
              <a:cs typeface="Arial" panose="020B0604020202020204" pitchFamily="34" charset="0"/>
            </a:endParaRPr>
          </a:p>
          <a:p>
            <a:pPr marL="353221" indent="-353221">
              <a:lnSpc>
                <a:spcPct val="115000"/>
              </a:lnSpc>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Lives in a family or community environment in which a language other than English is the dominant language.</a:t>
            </a:r>
            <a:endParaRPr lang="en-US" dirty="0">
              <a:latin typeface="Arial" panose="020B0604020202020204" pitchFamily="34" charset="0"/>
              <a:cs typeface="Arial" panose="020B0604020202020204" pitchFamily="34" charset="0"/>
            </a:endParaRPr>
          </a:p>
          <a:p>
            <a:pPr>
              <a:lnSpc>
                <a:spcPct val="115000"/>
              </a:lnSpc>
            </a:pPr>
            <a:endParaRPr lang="en-US" b="1" dirty="0"/>
          </a:p>
        </p:txBody>
      </p:sp>
      <p:sp>
        <p:nvSpPr>
          <p:cNvPr id="4" name="Slide Number Placeholder 3">
            <a:extLst>
              <a:ext uri="{FF2B5EF4-FFF2-40B4-BE49-F238E27FC236}">
                <a16:creationId xmlns:a16="http://schemas.microsoft.com/office/drawing/2014/main" id="{352F9122-B7D9-EE24-32A7-9A83BBEB2C7A}"/>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631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56C58-2C43-6F15-F954-359059912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194F3-6196-FD5F-4708-F55F304E4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7FEA85-3171-28CC-D2F1-420DDBE3761D}"/>
              </a:ext>
            </a:extLst>
          </p:cNvPr>
          <p:cNvSpPr>
            <a:spLocks noGrp="1"/>
          </p:cNvSpPr>
          <p:nvPr>
            <p:ph type="body" idx="1"/>
          </p:nvPr>
        </p:nvSpPr>
        <p:spPr/>
        <p:txBody>
          <a:bodyPr/>
          <a:lstStyle/>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Special Populations continued</a:t>
            </a:r>
          </a:p>
          <a:p>
            <a:endParaRPr lang="en-US" dirty="0">
              <a:latin typeface="Arial" panose="020B0604020202020204" pitchFamily="34" charset="0"/>
              <a:cs typeface="Arial" panose="020B0604020202020204" pitchFamily="34" charset="0"/>
            </a:endParaRPr>
          </a:p>
          <a:p>
            <a:pPr>
              <a:lnSpc>
                <a:spcPct val="115000"/>
              </a:lnSpc>
              <a:spcAft>
                <a:spcPts val="1030"/>
              </a:spcAft>
            </a:pPr>
            <a:r>
              <a:rPr lang="en-US" dirty="0">
                <a:latin typeface="Arial" panose="020B0604020202020204" pitchFamily="34" charset="0"/>
                <a:cs typeface="Arial" panose="020B0604020202020204" pitchFamily="34" charset="0"/>
              </a:rPr>
              <a:t>Field #34 – EL Status. </a:t>
            </a:r>
            <a:r>
              <a:rPr lang="en-US" dirty="0">
                <a:solidFill>
                  <a:srgbClr val="000000"/>
                </a:solidFill>
                <a:latin typeface="Arial" panose="020B0604020202020204" pitchFamily="34" charset="0"/>
                <a:cs typeface="Arial" panose="020B0604020202020204" pitchFamily="34" charset="0"/>
              </a:rPr>
              <a:t>This field indicates</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whether student is an English Learner (EL) as of the reporting period. This includes any individual who:</a:t>
            </a:r>
            <a:endParaRPr lang="en-US" dirty="0">
              <a:latin typeface="Arial" panose="020B0604020202020204" pitchFamily="34" charset="0"/>
              <a:ea typeface="Calibri" panose="020F0502020204030204" pitchFamily="34" charset="0"/>
              <a:cs typeface="Arial" panose="020B0604020202020204" pitchFamily="34" charset="0"/>
            </a:endParaRPr>
          </a:p>
          <a:p>
            <a:pPr marL="353221" indent="-353221">
              <a:lnSpc>
                <a:spcPct val="115000"/>
              </a:lnSpc>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Has limited ability in speaking, reading, writing, or understanding the English language</a:t>
            </a:r>
            <a:endParaRPr lang="en-US" dirty="0">
              <a:latin typeface="Arial" panose="020B0604020202020204" pitchFamily="34" charset="0"/>
              <a:ea typeface="Calibri" panose="020F0502020204030204" pitchFamily="34" charset="0"/>
              <a:cs typeface="Arial" panose="020B0604020202020204" pitchFamily="34" charset="0"/>
            </a:endParaRPr>
          </a:p>
          <a:p>
            <a:pPr marL="353221" indent="-353221">
              <a:lnSpc>
                <a:spcPct val="115000"/>
              </a:lnSpc>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Whose native language is a language other than English, or</a:t>
            </a:r>
            <a:endParaRPr lang="en-US" dirty="0">
              <a:latin typeface="Arial" panose="020B0604020202020204" pitchFamily="34" charset="0"/>
              <a:ea typeface="Calibri" panose="020F0502020204030204" pitchFamily="34" charset="0"/>
              <a:cs typeface="Arial" panose="020B0604020202020204" pitchFamily="34" charset="0"/>
            </a:endParaRPr>
          </a:p>
          <a:p>
            <a:pPr marL="353221" indent="-353221">
              <a:lnSpc>
                <a:spcPct val="115000"/>
              </a:lnSpc>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Lives in a family or community environment in which a language other than English is the dominant language.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Field #35 – Out of Workforce Individual. This field indicates whether a student is an out of workforce individual.</a:t>
            </a:r>
          </a:p>
          <a:p>
            <a:r>
              <a:rPr lang="en-US" dirty="0">
                <a:latin typeface="Arial" panose="020B0604020202020204" pitchFamily="34" charset="0"/>
                <a:cs typeface="Arial" panose="020B0604020202020204" pitchFamily="34" charset="0"/>
              </a:rPr>
              <a:t>Field #36 – Economic Disadvantage Status.  This field indicates whether a student is considered economically disadvantaged.</a:t>
            </a:r>
          </a:p>
          <a:p>
            <a:pPr>
              <a:lnSpc>
                <a:spcPct val="115000"/>
              </a:lnSpc>
            </a:pPr>
            <a:r>
              <a:rPr lang="en-US" dirty="0">
                <a:latin typeface="Arial" panose="020B0604020202020204" pitchFamily="34" charset="0"/>
                <a:cs typeface="Arial" panose="020B0604020202020204" pitchFamily="34" charset="0"/>
              </a:rPr>
              <a:t>Field #56 – Homeless Student. This field identifies if the student meets S</a:t>
            </a:r>
            <a:r>
              <a:rPr lang="en-US" dirty="0">
                <a:latin typeface="Arial" panose="020B0604020202020204" pitchFamily="34" charset="0"/>
                <a:ea typeface="Calibri" panose="020F0502020204030204" pitchFamily="34" charset="0"/>
                <a:cs typeface="Arial" panose="020B0604020202020204" pitchFamily="34" charset="0"/>
              </a:rPr>
              <a:t>ection 725 of the McKinney-Vento Act, as amended by the ESSA.</a:t>
            </a:r>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Field #74 – Foster Student. This field identifies a s</a:t>
            </a:r>
            <a:r>
              <a:rPr lang="en-US" dirty="0">
                <a:latin typeface="Arial" panose="020B0604020202020204" pitchFamily="34" charset="0"/>
                <a:ea typeface="Calibri" panose="020F0502020204030204" pitchFamily="34" charset="0"/>
                <a:cs typeface="Arial" panose="020B0604020202020204" pitchFamily="34" charset="0"/>
              </a:rPr>
              <a:t>tudent who is in or has aged out of the foster care system.</a:t>
            </a:r>
            <a:endParaRPr lang="en-US" dirty="0">
              <a:latin typeface="Arial" panose="020B0604020202020204" pitchFamily="34" charset="0"/>
              <a:cs typeface="Arial" panose="020B0604020202020204" pitchFamily="34" charset="0"/>
            </a:endParaRPr>
          </a:p>
          <a:p>
            <a:pPr>
              <a:lnSpc>
                <a:spcPct val="115000"/>
              </a:lnSpc>
            </a:pPr>
            <a:endParaRPr lang="en-US" b="1" dirty="0"/>
          </a:p>
        </p:txBody>
      </p:sp>
      <p:sp>
        <p:nvSpPr>
          <p:cNvPr id="4" name="Slide Number Placeholder 3">
            <a:extLst>
              <a:ext uri="{FF2B5EF4-FFF2-40B4-BE49-F238E27FC236}">
                <a16:creationId xmlns:a16="http://schemas.microsoft.com/office/drawing/2014/main" id="{F8FB06CD-87C0-71DB-CD31-C05C2234C7DF}"/>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89716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D7D28-3899-D973-5E0E-4D0F5148D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D7FFF-4389-04E1-A89F-85BA0F51E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4FE23-27FF-53C3-081F-3A3DA9F66798}"/>
              </a:ext>
            </a:extLst>
          </p:cNvPr>
          <p:cNvSpPr>
            <a:spLocks noGrp="1"/>
          </p:cNvSpPr>
          <p:nvPr>
            <p:ph type="body" idx="1"/>
          </p:nvPr>
        </p:nvSpPr>
        <p:spPr/>
        <p:txBody>
          <a:bodyPr/>
          <a:lstStyle/>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Let’s take a closer look at the Campus Student Program Fact Template. Remember this template has multiple records per student – a minimum of 5 are needed per student.  Additional records maybe needed depending on the student’s situation.</a:t>
            </a:r>
          </a:p>
          <a:p>
            <a:pPr defTabSz="941923" eaLnBrk="0" fontAlgn="base" hangingPunct="0">
              <a:spcBef>
                <a:spcPct val="30000"/>
              </a:spcBef>
              <a:spcAft>
                <a:spcPct val="0"/>
              </a:spcAft>
              <a:defRPr/>
            </a:pPr>
            <a:endParaRPr lang="en-US" dirty="0">
              <a:latin typeface="Arial" panose="020B0604020202020204" pitchFamily="34" charset="0"/>
              <a:ea typeface="Calibri" panose="020F0502020204030204" pitchFamily="34" charset="0"/>
              <a:cs typeface="Arial" panose="020B0604020202020204" pitchFamily="34" charset="0"/>
            </a:endParaRPr>
          </a:p>
          <a:p>
            <a:pPr defTabSz="941923" eaLnBrk="0" fontAlgn="base" hangingPunct="0">
              <a:spcBef>
                <a:spcPct val="30000"/>
              </a:spcBef>
              <a:spcAft>
                <a:spcPct val="0"/>
              </a:spcAft>
              <a:defRPr/>
            </a:pPr>
            <a:r>
              <a:rPr lang="en-US" dirty="0">
                <a:latin typeface="Arial" panose="020B0604020202020204" pitchFamily="34" charset="0"/>
                <a:ea typeface="Calibri" panose="020F0502020204030204" pitchFamily="34" charset="0"/>
                <a:cs typeface="Arial" panose="020B0604020202020204" pitchFamily="34" charset="0"/>
              </a:rPr>
              <a:t>Field #1 – Institution ID. </a:t>
            </a:r>
            <a:r>
              <a:rPr lang="en-US" dirty="0">
                <a:latin typeface="Arial" panose="020B0604020202020204" pitchFamily="34" charset="0"/>
                <a:cs typeface="Arial" panose="020B0604020202020204" pitchFamily="34" charset="0"/>
              </a:rPr>
              <a:t>This is your 9 digit AUN Number</a:t>
            </a:r>
            <a:endParaRPr lang="en-US" dirty="0">
              <a:latin typeface="Arial" panose="020B0604020202020204" pitchFamily="34" charset="0"/>
              <a:ea typeface="Calibri" panose="020F0502020204030204" pitchFamily="34" charset="0"/>
              <a:cs typeface="Arial" panose="020B0604020202020204" pitchFamily="34" charset="0"/>
            </a:endParaRPr>
          </a:p>
          <a:p>
            <a:pPr defTabSz="941923" eaLnBrk="0" fontAlgn="base" hangingPunct="0">
              <a:spcBef>
                <a:spcPct val="30000"/>
              </a:spcBef>
              <a:spcAft>
                <a:spcPct val="0"/>
              </a:spcAft>
              <a:defRPr/>
            </a:pPr>
            <a:r>
              <a:rPr lang="en-US" dirty="0">
                <a:latin typeface="Arial" panose="020B0604020202020204" pitchFamily="34" charset="0"/>
                <a:ea typeface="Calibri" panose="020F0502020204030204" pitchFamily="34" charset="0"/>
                <a:cs typeface="Arial" panose="020B0604020202020204" pitchFamily="34" charset="0"/>
              </a:rPr>
              <a:t>Field #2 – Campus ID. This identifies the campus.  Main Campus = 9999. Branch Campus = 4 digit PDE Defined Code for the Campus found in </a:t>
            </a:r>
            <a:r>
              <a:rPr lang="en-US" dirty="0" err="1">
                <a:latin typeface="Arial" panose="020B0604020202020204" pitchFamily="34" charset="0"/>
                <a:ea typeface="Calibri" panose="020F0502020204030204" pitchFamily="34" charset="0"/>
                <a:cs typeface="Arial" panose="020B0604020202020204" pitchFamily="34" charset="0"/>
              </a:rPr>
              <a:t>EdNA</a:t>
            </a:r>
            <a:r>
              <a:rPr lang="en-US" dirty="0">
                <a:latin typeface="Arial" panose="020B0604020202020204" pitchFamily="34" charset="0"/>
                <a:ea typeface="Calibri" panose="020F0502020204030204" pitchFamily="34" charset="0"/>
                <a:cs typeface="Arial" panose="020B0604020202020204" pitchFamily="34" charset="0"/>
              </a:rPr>
              <a:t>.</a:t>
            </a:r>
          </a:p>
          <a:p>
            <a:pPr defTabSz="941923" eaLnBrk="0" fontAlgn="base" hangingPunct="0">
              <a:spcBef>
                <a:spcPct val="30000"/>
              </a:spcBef>
              <a:spcAft>
                <a:spcPct val="0"/>
              </a:spcAft>
              <a:defRPr/>
            </a:pPr>
            <a:r>
              <a:rPr lang="en-US" dirty="0">
                <a:latin typeface="Arial" panose="020B0604020202020204" pitchFamily="34" charset="0"/>
                <a:ea typeface="Calibri" panose="020F0502020204030204" pitchFamily="34" charset="0"/>
                <a:cs typeface="Arial" panose="020B0604020202020204" pitchFamily="34" charset="0"/>
              </a:rPr>
              <a:t>Field #3 – PASecureID. </a:t>
            </a:r>
            <a:r>
              <a:rPr lang="en-US" dirty="0">
                <a:latin typeface="Arial" panose="020B0604020202020204" pitchFamily="34" charset="0"/>
                <a:cs typeface="Arial" panose="020B0604020202020204" pitchFamily="34" charset="0"/>
              </a:rPr>
              <a:t>This is the 10 digit student number created in PASecureID application.</a:t>
            </a:r>
            <a:endParaRPr lang="en-US" dirty="0">
              <a:latin typeface="Arial" panose="020B0604020202020204" pitchFamily="34" charset="0"/>
              <a:ea typeface="Calibri" panose="020F0502020204030204" pitchFamily="34" charset="0"/>
              <a:cs typeface="Arial" panose="020B0604020202020204" pitchFamily="34" charset="0"/>
            </a:endParaRPr>
          </a:p>
          <a:p>
            <a:pPr defTabSz="941923" eaLnBrk="0" fontAlgn="base" hangingPunct="0">
              <a:spcBef>
                <a:spcPct val="30000"/>
              </a:spcBef>
              <a:spcAft>
                <a:spcPct val="0"/>
              </a:spcAft>
              <a:defRPr/>
            </a:pPr>
            <a:r>
              <a:rPr lang="en-US" dirty="0">
                <a:latin typeface="Arial" panose="020B0604020202020204" pitchFamily="34" charset="0"/>
                <a:ea typeface="Calibri" panose="020F0502020204030204" pitchFamily="34" charset="0"/>
                <a:cs typeface="Arial" panose="020B0604020202020204" pitchFamily="34" charset="0"/>
              </a:rPr>
              <a:t>Field #4 – Program Code. This is the 6 digit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Classification of Instructional Programs (CIP) code of the student's primary Perkins program. </a:t>
            </a:r>
            <a:endParaRPr lang="en-US" dirty="0">
              <a:latin typeface="Arial" panose="020B0604020202020204" pitchFamily="34" charset="0"/>
              <a:ea typeface="Calibri" panose="020F0502020204030204" pitchFamily="34" charset="0"/>
              <a:cs typeface="Arial" panose="020B0604020202020204" pitchFamily="34" charset="0"/>
            </a:endParaRPr>
          </a:p>
          <a:p>
            <a:pPr defTabSz="941923" eaLnBrk="0" fontAlgn="base" hangingPunct="0">
              <a:spcBef>
                <a:spcPct val="30000"/>
              </a:spcBef>
              <a:spcAft>
                <a:spcPct val="0"/>
              </a:spcAft>
              <a:defRPr/>
            </a:pPr>
            <a:r>
              <a:rPr lang="en-US" dirty="0">
                <a:latin typeface="Arial" panose="020B0604020202020204" pitchFamily="34" charset="0"/>
                <a:ea typeface="Calibri" panose="020F0502020204030204" pitchFamily="34" charset="0"/>
                <a:cs typeface="Arial" panose="020B0604020202020204" pitchFamily="34" charset="0"/>
              </a:rPr>
              <a:t>Field #5 – Collection Term. This should be populated with EOY.</a:t>
            </a:r>
          </a:p>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Field #6 – Collection Type. This should be populated with PERKINS.</a:t>
            </a:r>
          </a:p>
          <a:p>
            <a:pPr defTabSz="941923" eaLnBrk="0" fontAlgn="base" hangingPunct="0">
              <a:spcBef>
                <a:spcPct val="30000"/>
              </a:spcBef>
              <a:spcAft>
                <a:spcPct val="0"/>
              </a:spcAft>
              <a:defRPr/>
            </a:pPr>
            <a:endParaRPr lang="en-US" dirty="0">
              <a:latin typeface="Arial" panose="020B0604020202020204" pitchFamily="34" charset="0"/>
              <a:ea typeface="Calibri" panose="020F0502020204030204" pitchFamily="34" charset="0"/>
            </a:endParaRPr>
          </a:p>
          <a:p>
            <a:pPr defTabSz="941923" eaLnBrk="0" fontAlgn="base" hangingPunct="0">
              <a:spcBef>
                <a:spcPct val="30000"/>
              </a:spcBef>
              <a:spcAft>
                <a:spcPct val="0"/>
              </a:spcAft>
              <a:defRPr/>
            </a:pPr>
            <a:endParaRPr lang="en-US"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E380C129-4574-91B8-512D-9B9A2AA50665}"/>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34487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50982-D9D8-4144-C5AA-D23A5B721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C52BE-D176-50ED-7A49-9322E40FD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59FEF0-98B3-E30E-501E-409298A9C67F}"/>
              </a:ext>
            </a:extLst>
          </p:cNvPr>
          <p:cNvSpPr>
            <a:spLocks noGrp="1"/>
          </p:cNvSpPr>
          <p:nvPr>
            <p:ph type="body" idx="1"/>
          </p:nvPr>
        </p:nvSpPr>
        <p:spPr/>
        <p:txBody>
          <a:bodyPr/>
          <a:lstStyle/>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Field #7 – Academic year. This should be populated with 2026.</a:t>
            </a:r>
          </a:p>
          <a:p>
            <a:pPr defTabSz="941923" eaLnBrk="0" fontAlgn="base" hangingPunct="0">
              <a:spcBef>
                <a:spcPct val="30000"/>
              </a:spcBef>
              <a:spcAft>
                <a:spcPct val="0"/>
              </a:spcAft>
              <a:defRPr/>
            </a:pPr>
            <a:r>
              <a:rPr lang="en-US" dirty="0"/>
              <a:t>Field #8 – Category Set Code - There are 8 Category Set Codes. </a:t>
            </a:r>
            <a:r>
              <a:rPr lang="en-US" dirty="0">
                <a:latin typeface="Arial" panose="020B0604020202020204" pitchFamily="34" charset="0"/>
                <a:ea typeface="Calibri" panose="020F0502020204030204" pitchFamily="34" charset="0"/>
                <a:cs typeface="Times New Roman" panose="02020603050405020304" pitchFamily="18" charset="0"/>
              </a:rPr>
              <a:t>There are five required and eight conditionally required data items.  Note, however, that four of the conditionally required data items are mutually exclusive.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Field #9 – Measure Type. There are three measure types that get reported on the Campus Student Program Fact template. Each measure type relates back to the Category Set Code (Field #8)</a:t>
            </a:r>
          </a:p>
          <a:p>
            <a:pPr marL="176611" indent="-176611">
              <a:buFont typeface="Arial" panose="020B0604020202020204" pitchFamily="34" charset="0"/>
              <a:buChar char="•"/>
            </a:pPr>
            <a:r>
              <a:rPr lang="en-US" dirty="0">
                <a:latin typeface="Arial" panose="020B0604020202020204" pitchFamily="34" charset="0"/>
                <a:cs typeface="Arial" panose="020B0604020202020204" pitchFamily="34" charset="0"/>
              </a:rPr>
              <a:t>PARTICIPATION - YES</a:t>
            </a:r>
          </a:p>
          <a:p>
            <a:pPr marL="176611" indent="-176611">
              <a:buFont typeface="Arial" panose="020B0604020202020204" pitchFamily="34" charset="0"/>
              <a:buChar char="•"/>
            </a:pPr>
            <a:r>
              <a:rPr lang="en-US" dirty="0">
                <a:latin typeface="Arial" panose="020B0604020202020204" pitchFamily="34" charset="0"/>
                <a:cs typeface="Arial" panose="020B0604020202020204" pitchFamily="34" charset="0"/>
              </a:rPr>
              <a:t>AMOUNT - NUMBER</a:t>
            </a:r>
          </a:p>
          <a:p>
            <a:pPr marL="176611" indent="-176611">
              <a:buFont typeface="Arial" panose="020B0604020202020204" pitchFamily="34" charset="0"/>
              <a:buChar char="•"/>
            </a:pPr>
            <a:r>
              <a:rPr lang="en-US" dirty="0">
                <a:latin typeface="Arial" panose="020B0604020202020204" pitchFamily="34" charset="0"/>
                <a:cs typeface="Arial" panose="020B0604020202020204" pitchFamily="34" charset="0"/>
              </a:rPr>
              <a:t>INDICATOR – YES or NO</a:t>
            </a:r>
          </a:p>
          <a:p>
            <a:pPr marL="176611" indent="-17661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endParaRPr lang="en-US"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8A11D51E-7C8C-8435-2481-27E8CE805205}"/>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92597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9ABB2-27E6-10BA-968B-C55CF3EF7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63DCF-91D0-DC35-AB77-7A32273E1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C1DDA-2C56-DCCD-A9B6-85EB762332BD}"/>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Field #10 – Student Program Fact Amount</a:t>
            </a:r>
          </a:p>
          <a:p>
            <a:r>
              <a:rPr lang="en-US" dirty="0">
                <a:latin typeface="Arial" panose="020B0604020202020204" pitchFamily="34" charset="0"/>
                <a:cs typeface="Arial" panose="020B0604020202020204" pitchFamily="34" charset="0"/>
              </a:rPr>
              <a:t>If your measure type is AMOUNT, then you would enter the number in this column. For this example we used the amount 16.25</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Field #11 – Student Program Category Set Indicator.</a:t>
            </a:r>
          </a:p>
          <a:p>
            <a:r>
              <a:rPr lang="en-US" dirty="0">
                <a:latin typeface="Arial" panose="020B0604020202020204" pitchFamily="34" charset="0"/>
                <a:cs typeface="Arial" panose="020B0604020202020204" pitchFamily="34" charset="0"/>
              </a:rPr>
              <a:t> If your measure Type is PARTICIPATION or INDICATOR, then you would enter YES or NO in this column.</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329F3F5-05E1-F7E3-2A65-C85D3374312D}"/>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01803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917FC-E4C9-F345-2D1D-33B0715AF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50F13-191B-7D4E-9ACA-583F7354A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7F1BE-041D-7AF9-DBC7-A81C79BA1584}"/>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Field #12 – State Date.</a:t>
            </a:r>
          </a:p>
          <a:p>
            <a:pPr>
              <a:spcBef>
                <a:spcPts val="824"/>
              </a:spcBef>
            </a:pPr>
            <a:r>
              <a:rPr lang="en-US" dirty="0">
                <a:latin typeface="Arial" panose="020B0604020202020204" pitchFamily="34" charset="0"/>
                <a:cs typeface="Arial" panose="020B0604020202020204" pitchFamily="34" charset="0"/>
              </a:rPr>
              <a:t>This field is part of the </a:t>
            </a:r>
            <a:r>
              <a:rPr lang="en-US" altLang="en-US" dirty="0">
                <a:latin typeface="Arial" panose="020B0604020202020204" pitchFamily="34" charset="0"/>
                <a:ea typeface="Verdana" pitchFamily="34" charset="0"/>
                <a:cs typeface="Arial" panose="020B0604020202020204" pitchFamily="34" charset="0"/>
              </a:rPr>
              <a:t>Participation (PPI) Category Set Code</a:t>
            </a:r>
          </a:p>
          <a:p>
            <a:pPr marL="0" lvl="1">
              <a:spcBef>
                <a:spcPts val="824"/>
              </a:spcBef>
            </a:pPr>
            <a:r>
              <a:rPr lang="en-US" altLang="en-US" dirty="0">
                <a:latin typeface="Arial" panose="020B0604020202020204" pitchFamily="34" charset="0"/>
                <a:ea typeface="Verdana" pitchFamily="34" charset="0"/>
                <a:cs typeface="Arial" panose="020B0604020202020204" pitchFamily="34" charset="0"/>
              </a:rPr>
              <a:t>Date the student started in the primary Perkins program (CIP) in this column.</a:t>
            </a:r>
            <a:endParaRPr lang="en-US" dirty="0">
              <a:latin typeface="Arial" panose="020B0604020202020204" pitchFamily="34" charset="0"/>
              <a:ea typeface="Calibri" panose="020F050202020403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Field #13 – End Date.</a:t>
            </a:r>
          </a:p>
          <a:p>
            <a:pPr>
              <a:spcBef>
                <a:spcPts val="824"/>
              </a:spcBef>
            </a:pPr>
            <a:r>
              <a:rPr lang="en-US" altLang="en-US" dirty="0">
                <a:latin typeface="Arial" panose="020B0604020202020204" pitchFamily="34" charset="0"/>
                <a:ea typeface="Verdana" pitchFamily="34" charset="0"/>
                <a:cs typeface="Arial" panose="020B0604020202020204" pitchFamily="34" charset="0"/>
              </a:rPr>
              <a:t>Used with Perkins Participation (PPI) Category Set Code</a:t>
            </a:r>
          </a:p>
          <a:p>
            <a:pPr marL="0" lvl="1">
              <a:spcBef>
                <a:spcPts val="824"/>
              </a:spcBef>
            </a:pPr>
            <a:r>
              <a:rPr lang="en-US" altLang="en-US" dirty="0">
                <a:latin typeface="Arial" panose="020B0604020202020204" pitchFamily="34" charset="0"/>
                <a:ea typeface="Verdana" pitchFamily="34" charset="0"/>
                <a:cs typeface="Arial" panose="020B0604020202020204" pitchFamily="34" charset="0"/>
              </a:rPr>
              <a:t>Date the student completed or dropped out of the primary Perkins program (CIP) in this column if this applies to the student.</a:t>
            </a:r>
          </a:p>
          <a:p>
            <a:pPr defTabSz="941923" eaLnBrk="0" fontAlgn="base" hangingPunct="0">
              <a:spcBef>
                <a:spcPct val="30000"/>
              </a:spcBef>
              <a:spcAft>
                <a:spcPct val="0"/>
              </a:spcAft>
              <a:defRPr/>
            </a:pPr>
            <a:endParaRPr lang="en-US"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6AA6163A-0783-AE92-37CC-1FD65B06DB3D}"/>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31520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23321-4CBE-DE2D-8D5E-05126FF6C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D47F1-7E69-9221-131C-0E13A0BF7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7B9AD-2927-4272-C847-1CF8D40FDE3D}"/>
              </a:ext>
            </a:extLst>
          </p:cNvPr>
          <p:cNvSpPr>
            <a:spLocks noGrp="1"/>
          </p:cNvSpPr>
          <p:nvPr>
            <p:ph type="body" idx="1"/>
          </p:nvPr>
        </p:nvSpPr>
        <p:spPr/>
        <p:txBody>
          <a:bodyPr/>
          <a:lstStyle/>
          <a:p>
            <a:r>
              <a:rPr lang="en-US" dirty="0">
                <a:latin typeface="Arial" panose="020B0604020202020204" pitchFamily="34" charset="0"/>
                <a:ea typeface="Calibri" panose="020F0502020204030204" pitchFamily="34" charset="0"/>
                <a:cs typeface="Arial" panose="020B0604020202020204" pitchFamily="34" charset="0"/>
              </a:rPr>
              <a:t>Let’s look at the Required Category Set Codes.</a:t>
            </a:r>
          </a:p>
          <a:p>
            <a:pPr marL="176611" indent="-176611">
              <a:buFont typeface="Arial" panose="020B0604020202020204" pitchFamily="34" charset="0"/>
              <a:buChar char="•"/>
            </a:pPr>
            <a:r>
              <a:rPr lang="en-US" dirty="0">
                <a:latin typeface="Arial" panose="020B0604020202020204" pitchFamily="34" charset="0"/>
                <a:cs typeface="Arial" panose="020B0604020202020204" pitchFamily="34" charset="0"/>
              </a:rPr>
              <a:t>PPI – Perkins Participation Indicator. </a:t>
            </a:r>
            <a:r>
              <a:rPr lang="en-US" dirty="0">
                <a:latin typeface="Arial" panose="020B0604020202020204" pitchFamily="34" charset="0"/>
                <a:ea typeface="Calibri" panose="020F0502020204030204" pitchFamily="34" charset="0"/>
                <a:cs typeface="Arial" panose="020B0604020202020204" pitchFamily="34" charset="0"/>
              </a:rPr>
              <a:t>Report a constant value of “YES” since all students submitted in this collection will be Perkins students.  Note that the Program Start Date must be submitted with this data item.   Program End Date must be submitted only if relevant.</a:t>
            </a:r>
            <a:endParaRPr lang="en-US" dirty="0">
              <a:latin typeface="Arial" panose="020B0604020202020204" pitchFamily="34" charset="0"/>
              <a:cs typeface="Arial" panose="020B0604020202020204" pitchFamily="34" charset="0"/>
            </a:endParaRPr>
          </a:p>
          <a:p>
            <a:pPr marL="176611" indent="-176611" defTabSz="941923" eaLnBrk="0" fontAlgn="base" hangingPunct="0">
              <a:spcBef>
                <a:spcPct val="30000"/>
              </a:spcBef>
              <a:spcAft>
                <a:spcPct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PICEI - Perkins Industry Credential Earned Indicator. </a:t>
            </a:r>
            <a:r>
              <a:rPr lang="en-US" dirty="0">
                <a:latin typeface="Arial" panose="020B0604020202020204" pitchFamily="34" charset="0"/>
                <a:ea typeface="Calibri" panose="020F0502020204030204" pitchFamily="34" charset="0"/>
                <a:cs typeface="Arial" panose="020B0604020202020204" pitchFamily="34" charset="0"/>
              </a:rPr>
              <a:t>A YES/NO indicator that specifies if the Perkins student earned an industry credential during the reporting year as a result of the primary Perkins program CIP reported for the student.</a:t>
            </a:r>
            <a:endParaRPr lang="en-US" dirty="0">
              <a:latin typeface="Arial" panose="020B0604020202020204" pitchFamily="34" charset="0"/>
              <a:cs typeface="Arial" panose="020B0604020202020204" pitchFamily="34" charset="0"/>
            </a:endParaRPr>
          </a:p>
          <a:p>
            <a:pPr marL="176611" indent="-176611" defTabSz="941923" eaLnBrk="0" fontAlgn="base" hangingPunct="0">
              <a:spcBef>
                <a:spcPct val="30000"/>
              </a:spcBef>
              <a:spcAft>
                <a:spcPct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COCC - Cumulative Occupational Credits Completed.  An AMOUNT indicator that indicates the number of c</a:t>
            </a:r>
            <a:r>
              <a:rPr lang="en-US" dirty="0">
                <a:latin typeface="Arial" panose="020B0604020202020204" pitchFamily="34" charset="0"/>
                <a:ea typeface="Calibri" panose="020F0502020204030204" pitchFamily="34" charset="0"/>
                <a:cs typeface="Arial" panose="020B0604020202020204" pitchFamily="34" charset="0"/>
              </a:rPr>
              <a:t>umulative occupational credits that are successfully earned (passed) by the student as part of the student’s reported primary Perkins postsecondary program (CIP).  An occupational course is one whose only content is specific to an occupation as identified by the CIP and the industry. </a:t>
            </a:r>
            <a:endParaRPr lang="en-US" dirty="0">
              <a:latin typeface="Arial" panose="020B0604020202020204" pitchFamily="34" charset="0"/>
              <a:cs typeface="Arial" panose="020B0604020202020204" pitchFamily="34" charset="0"/>
            </a:endParaRPr>
          </a:p>
          <a:p>
            <a:pPr marL="176611" indent="-176611">
              <a:buFont typeface="Arial" panose="020B0604020202020204" pitchFamily="34" charset="0"/>
              <a:buChar char="•"/>
            </a:pPr>
            <a:r>
              <a:rPr lang="en-US" dirty="0">
                <a:latin typeface="Arial" panose="020B0604020202020204" pitchFamily="34" charset="0"/>
                <a:cs typeface="Arial" panose="020B0604020202020204" pitchFamily="34" charset="0"/>
              </a:rPr>
              <a:t>CACC - Cumulative Academic Credits Completed. An AMOUNT indicator that indicates the number of c</a:t>
            </a:r>
            <a:r>
              <a:rPr lang="en-US" dirty="0">
                <a:latin typeface="Arial" panose="020B0604020202020204" pitchFamily="34" charset="0"/>
                <a:ea typeface="Calibri" panose="020F0502020204030204" pitchFamily="34" charset="0"/>
                <a:cs typeface="Arial" panose="020B0604020202020204" pitchFamily="34" charset="0"/>
              </a:rPr>
              <a:t>umulative academic credits successfully earned (passed) by the student as part of the student’s reported primary Perkins program (CIP).  An academic course is one that focuses on academic subject matter such as mathematics, language arts, or a science content that is not occupationally specific but applied to the occupation. </a:t>
            </a:r>
            <a:endParaRPr lang="en-US" dirty="0">
              <a:latin typeface="Arial" panose="020B0604020202020204" pitchFamily="34" charset="0"/>
              <a:cs typeface="Arial" panose="020B0604020202020204" pitchFamily="34" charset="0"/>
            </a:endParaRPr>
          </a:p>
          <a:p>
            <a:pPr marL="176611" indent="-176611">
              <a:buFont typeface="Arial" panose="020B0604020202020204" pitchFamily="34" charset="0"/>
              <a:buChar char="•"/>
            </a:pPr>
            <a:r>
              <a:rPr lang="en-US" dirty="0">
                <a:latin typeface="Arial" panose="020B0604020202020204" pitchFamily="34" charset="0"/>
                <a:cs typeface="Arial" panose="020B0604020202020204" pitchFamily="34" charset="0"/>
              </a:rPr>
              <a:t>PGI - Pell Grant Indicator. </a:t>
            </a:r>
            <a:r>
              <a:rPr lang="en-US" dirty="0">
                <a:latin typeface="Arial" panose="020B0604020202020204" pitchFamily="34" charset="0"/>
                <a:ea typeface="Calibri" panose="020F0502020204030204" pitchFamily="34" charset="0"/>
                <a:cs typeface="Arial" panose="020B0604020202020204" pitchFamily="34" charset="0"/>
              </a:rPr>
              <a:t>A YES/NO indicator that specifies whether the student received a federal Pell need-based grant during the academic year.</a:t>
            </a:r>
            <a:endParaRPr lang="en-US" dirty="0">
              <a:latin typeface="Arial" panose="020B0604020202020204" pitchFamily="34" charset="0"/>
              <a:cs typeface="Arial" panose="020B0604020202020204" pitchFamily="34" charset="0"/>
            </a:endParaRPr>
          </a:p>
          <a:p>
            <a:pPr marL="176611" indent="-17661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endParaRPr lang="en-US"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E141C2E7-C289-5216-9754-ABC9267E762D}"/>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2713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Arial" panose="020B0604020202020204" pitchFamily="34" charset="0"/>
                <a:ea typeface="Calibri" panose="020F0502020204030204" pitchFamily="34" charset="0"/>
                <a:cs typeface="Arial" panose="020B0604020202020204" pitchFamily="34" charset="0"/>
              </a:rPr>
              <a:t>Let’s review today’s agenda: </a:t>
            </a:r>
          </a:p>
          <a:p>
            <a:pPr marL="353221" indent="-353221">
              <a:buFont typeface="Wingdings" pitchFamily="2" charset="2"/>
              <a:buChar char="§"/>
              <a:defRPr/>
            </a:pPr>
            <a:r>
              <a:rPr lang="en-US" dirty="0">
                <a:latin typeface="Arial" panose="020B0604020202020204" pitchFamily="34" charset="0"/>
                <a:ea typeface="Verdana" pitchFamily="34" charset="0"/>
                <a:cs typeface="Verdana" pitchFamily="34" charset="0"/>
              </a:rPr>
              <a:t>Overview of CTE in PA</a:t>
            </a:r>
          </a:p>
          <a:p>
            <a:pPr marL="353221" indent="-353221">
              <a:buFont typeface="Wingdings" pitchFamily="2" charset="2"/>
              <a:buChar char="§"/>
              <a:defRPr/>
            </a:pPr>
            <a:r>
              <a:rPr lang="en-US" dirty="0">
                <a:latin typeface="Arial" panose="020B0604020202020204" pitchFamily="34" charset="0"/>
                <a:ea typeface="Verdana" pitchFamily="34" charset="0"/>
                <a:cs typeface="Verdana" pitchFamily="34" charset="0"/>
              </a:rPr>
              <a:t>Overview of PIMS End of Year (EOY) Perkins Collection</a:t>
            </a:r>
            <a:endParaRPr lang="en-US" sz="900" dirty="0">
              <a:latin typeface="Arial" panose="020B0604020202020204" pitchFamily="34" charset="0"/>
              <a:ea typeface="Verdana" pitchFamily="34" charset="0"/>
              <a:cs typeface="Verdana" pitchFamily="34" charset="0"/>
            </a:endParaRPr>
          </a:p>
          <a:p>
            <a:pPr marL="353221" indent="-353221">
              <a:buFont typeface="Wingdings" pitchFamily="2" charset="2"/>
              <a:buChar char="§"/>
              <a:defRPr/>
            </a:pPr>
            <a:r>
              <a:rPr lang="en-US" dirty="0">
                <a:latin typeface="Arial" panose="020B0604020202020204" pitchFamily="34" charset="0"/>
                <a:ea typeface="Verdana" pitchFamily="34" charset="0"/>
                <a:cs typeface="Verdana" pitchFamily="34" charset="0"/>
              </a:rPr>
              <a:t>EOY Perkins Collection Timeline</a:t>
            </a:r>
          </a:p>
          <a:p>
            <a:pPr marL="353221" indent="-353221">
              <a:buFont typeface="Wingdings" pitchFamily="2" charset="2"/>
              <a:buChar char="§"/>
              <a:defRPr/>
            </a:pPr>
            <a:r>
              <a:rPr lang="en-US" dirty="0">
                <a:latin typeface="Arial" panose="020B0604020202020204" pitchFamily="34" charset="0"/>
                <a:ea typeface="Verdana" pitchFamily="34" charset="0"/>
                <a:cs typeface="Verdana" pitchFamily="34" charset="0"/>
              </a:rPr>
              <a:t>PS PIMS Data Quality Rules</a:t>
            </a:r>
          </a:p>
          <a:p>
            <a:pPr marL="353221" indent="-353221">
              <a:buFont typeface="Wingdings" pitchFamily="2" charset="2"/>
              <a:buChar char="§"/>
              <a:defRPr/>
            </a:pPr>
            <a:r>
              <a:rPr lang="en-US" dirty="0">
                <a:latin typeface="Arial" panose="020B0604020202020204" pitchFamily="34" charset="0"/>
                <a:ea typeface="Verdana" pitchFamily="34" charset="0"/>
                <a:cs typeface="Verdana" pitchFamily="34" charset="0"/>
              </a:rPr>
              <a:t>Data Exception Request</a:t>
            </a:r>
          </a:p>
          <a:p>
            <a:pPr marL="353221" indent="-353221">
              <a:buFont typeface="Wingdings" pitchFamily="2" charset="2"/>
              <a:buChar char="§"/>
              <a:defRPr/>
            </a:pPr>
            <a:r>
              <a:rPr lang="en-US" dirty="0">
                <a:latin typeface="Arial" panose="020B0604020202020204" pitchFamily="34" charset="0"/>
                <a:ea typeface="Verdana" pitchFamily="34" charset="0"/>
                <a:cs typeface="Verdana" pitchFamily="34" charset="0"/>
              </a:rPr>
              <a:t>Data Deletion Request</a:t>
            </a:r>
            <a:endParaRPr lang="en-US" sz="900" dirty="0">
              <a:latin typeface="Arial" panose="020B0604020202020204" pitchFamily="34" charset="0"/>
              <a:ea typeface="Verdana" pitchFamily="34" charset="0"/>
              <a:cs typeface="Verdana" pitchFamily="34" charset="0"/>
            </a:endParaRPr>
          </a:p>
        </p:txBody>
      </p:sp>
      <p:sp>
        <p:nvSpPr>
          <p:cNvPr id="4" name="Slide Number Placeholder 3"/>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78517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DAAB-0F41-8FDA-48AB-8EFCA3B97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644B5-D381-07E7-4FFE-5F682A0CA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2EDE8-F2D2-103D-97AD-D0EADF86766D}"/>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Now that we understand the fields in the Campus Student Program Fact Template, let’s look at an example.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the Required Category Set Codes – Remember each student in the PS Institution Student Template must have these 5 rows.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you can see in the picture, Category Set Code PPI has a measure type of PARTICIPATION.  Therefore, column 11 has a YES.  Since Start Date and End Date are associated with PPI, the student has a start date.  An end date has not been entered for the student since the student did not drop out or graduate.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Category Set Code, PICEI,  has a measure type of INDICATOR. Therefore, column 11 has a YES.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Category Set Code, COCC, has a measure type of AMOUNT.  Therefore, column 10 has an amount.</a:t>
            </a:r>
          </a:p>
          <a:p>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Category Set Code, CACC, has a measure type of AMOUNT.  Therefore, column 10 has an amount.</a:t>
            </a:r>
          </a:p>
          <a:p>
            <a:pPr defTabSz="941923" eaLnBrk="0" fontAlgn="base" hangingPunct="0">
              <a:spcBef>
                <a:spcPct val="30000"/>
              </a:spcBef>
              <a:spcAft>
                <a:spcPct val="0"/>
              </a:spcAft>
              <a:defRPr/>
            </a:pPr>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Category Set Code, PGI,  has a measure type of INDICATOR. Therefore, column 11 has a YES. </a:t>
            </a:r>
          </a:p>
          <a:p>
            <a:pPr defTabSz="941923" eaLnBrk="0" fontAlgn="base" hangingPunct="0">
              <a:spcBef>
                <a:spcPct val="30000"/>
              </a:spcBef>
              <a:spcAft>
                <a:spcPct val="0"/>
              </a:spcAft>
              <a:defRP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endParaRPr lang="en-US"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E8E5BB70-F53D-AC63-D453-A1F68CE87AFA}"/>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11090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B6BFC-1AA1-AC3A-3941-095F1C980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DE32B-8863-42FD-556D-71C904A19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FF532E-1577-3130-B6BD-20BEEEAE90C4}"/>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review the Conditionally Required Category Set Codes.  The codes are required if the student meets the category set code.</a:t>
            </a:r>
          </a:p>
          <a:p>
            <a:endParaRPr lang="en-US" dirty="0">
              <a:latin typeface="Arial" panose="020B0604020202020204" pitchFamily="34" charset="0"/>
              <a:cs typeface="Arial" panose="020B0604020202020204" pitchFamily="34" charset="0"/>
            </a:endParaRPr>
          </a:p>
          <a:p>
            <a:pPr>
              <a:lnSpc>
                <a:spcPct val="115000"/>
              </a:lnSpc>
            </a:pPr>
            <a:r>
              <a:rPr lang="en-US" dirty="0">
                <a:latin typeface="Arial" panose="020B0604020202020204" pitchFamily="34" charset="0"/>
                <a:cs typeface="Arial" panose="020B0604020202020204" pitchFamily="34" charset="0"/>
              </a:rPr>
              <a:t>POSAC - SOAR (Students Occupationally and Academically Ready) Program of Study Statewide Articulated Credits. </a:t>
            </a:r>
          </a:p>
          <a:p>
            <a:pPr>
              <a:lnSpc>
                <a:spcPct val="115000"/>
              </a:lnSpc>
            </a:pPr>
            <a:r>
              <a:rPr lang="en-US" dirty="0">
                <a:latin typeface="Arial" panose="020B0604020202020204" pitchFamily="34" charset="0"/>
                <a:cs typeface="Arial" panose="020B0604020202020204" pitchFamily="34" charset="0"/>
              </a:rPr>
              <a:t>LAC - Local Articulated Credits. We will discuss these more on the next slide. </a:t>
            </a:r>
          </a:p>
          <a:p>
            <a:pPr>
              <a:lnSpc>
                <a:spcPct val="115000"/>
              </a:lnSpc>
            </a:pPr>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DACB - Degree Awarded Code – Baccalaureate. </a:t>
            </a:r>
            <a:r>
              <a:rPr lang="en-US" dirty="0">
                <a:latin typeface="Arial" panose="020B0604020202020204" pitchFamily="34" charset="0"/>
                <a:ea typeface="Calibri" panose="020F0502020204030204" pitchFamily="34" charset="0"/>
                <a:cs typeface="Arial" panose="020B0604020202020204" pitchFamily="34" charset="0"/>
              </a:rPr>
              <a:t>A YES-only indicator that specifies if the student received a baccalaureate degree in the reporting year.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COA - Certificate of Apprenticeship. </a:t>
            </a:r>
            <a:r>
              <a:rPr lang="en-US" dirty="0">
                <a:latin typeface="Arial" panose="020B0604020202020204" pitchFamily="34" charset="0"/>
                <a:ea typeface="Calibri" panose="020F0502020204030204" pitchFamily="34" charset="0"/>
                <a:cs typeface="Arial" panose="020B0604020202020204" pitchFamily="34" charset="0"/>
              </a:rPr>
              <a:t>Report “YES” if student received a Certificate of Completion of an Apprenticeship in the reporting year.  The apprenticeship program must comply with Pennsylvania Department of Labor and Industry Apprenticeship Training Office standards through a written agreement with a registered apprenticeship sponsor.</a:t>
            </a:r>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endParaRPr lang="en-US"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CF0A0679-09D3-0F41-41B2-7FA9DDDDABA3}"/>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9898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0E150-5E38-A348-C7AE-3121055A9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B2608-C5AF-1E4E-F51C-E852B76DF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0F3A2-780C-D804-19ED-2183DD1D9E0D}"/>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review the Conditionally Required Category Set Codes.  The codes are required if the student meets the category set code.</a:t>
            </a:r>
          </a:p>
          <a:p>
            <a:endParaRPr lang="en-US" dirty="0">
              <a:latin typeface="Arial" panose="020B0604020202020204" pitchFamily="34" charset="0"/>
              <a:cs typeface="Arial" panose="020B0604020202020204" pitchFamily="34" charset="0"/>
            </a:endParaRPr>
          </a:p>
          <a:p>
            <a:pPr defTabSz="941923">
              <a:lnSpc>
                <a:spcPct val="115000"/>
              </a:lnSpc>
              <a:defRPr/>
            </a:pPr>
            <a:r>
              <a:rPr lang="en-US" dirty="0">
                <a:latin typeface="Arial" panose="020B0604020202020204" pitchFamily="34" charset="0"/>
                <a:cs typeface="Arial" panose="020B0604020202020204" pitchFamily="34" charset="0"/>
              </a:rPr>
              <a:t>POSAC - SOAR (Students Occupationally and Academically Ready) Program of Study Statewide Articulated Credits. </a:t>
            </a:r>
            <a:r>
              <a:rPr lang="en-US" dirty="0">
                <a:latin typeface="Arial" panose="020B0604020202020204" pitchFamily="34" charset="0"/>
                <a:ea typeface="Calibri" panose="020F0502020204030204" pitchFamily="34" charset="0"/>
                <a:cs typeface="Arial" panose="020B0604020202020204" pitchFamily="34" charset="0"/>
              </a:rPr>
              <a:t>The number of Program of Study (POS) SOAR Statewide Articulated Credits awarded to the student at a postsecondary Institution that apply to the postsecondary articulated POS program.  Must be 9 credits or more. Remember SOAR credits are based on the Student’s Graduation Year from High School.  Students have 16 months to use their credits.  Remember to report SOAR Credits using the Postsecondary CIP and NOT the Secondary CIP.  Please note that SOAR credits are only applicable to </a:t>
            </a:r>
            <a:r>
              <a:rPr lang="en-US" altLang="en-US" dirty="0">
                <a:latin typeface="Arial" panose="020B0604020202020204" pitchFamily="34" charset="0"/>
                <a:ea typeface="Verdana" pitchFamily="34" charset="0"/>
                <a:cs typeface="Arial" panose="020B0604020202020204" pitchFamily="34" charset="0"/>
              </a:rPr>
              <a:t>Certificate, Diploma, and Associate Degree.</a:t>
            </a:r>
          </a:p>
          <a:p>
            <a:pPr defTabSz="941923">
              <a:lnSpc>
                <a:spcPct val="115000"/>
              </a:lnSpc>
              <a:defRPr/>
            </a:pP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dirty="0">
                <a:latin typeface="Arial" panose="020B0604020202020204" pitchFamily="34" charset="0"/>
                <a:ea typeface="Calibri" panose="020F0502020204030204" pitchFamily="34" charset="0"/>
                <a:cs typeface="Arial" panose="020B0604020202020204" pitchFamily="34" charset="0"/>
              </a:rPr>
              <a:t>Students are awarded POS SOAR Statewide Articulated Credits via the formal PDE-approved Perkins POS-statewide articulation agreement by having (1) successfully completed the secondary school portion of the POS at a performance level that meets the qualifying requirements as outlined by the POS articulated agreement, and (2) enrolled in the postsecondary articulated POS program.  This is for statewide articulated POS. Refer to “PS PIMS SOAR POS CIPs by Institution 2025-26” posted on the </a:t>
            </a:r>
            <a:r>
              <a:rPr lang="en-US"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PIMS website</a:t>
            </a:r>
            <a:r>
              <a:rPr lang="en-US" dirty="0">
                <a:latin typeface="Arial" panose="020B0604020202020204" pitchFamily="34" charset="0"/>
                <a:ea typeface="Calibri" panose="020F0502020204030204" pitchFamily="34" charset="0"/>
                <a:cs typeface="Arial" panose="020B0604020202020204" pitchFamily="34" charset="0"/>
              </a:rPr>
              <a:t> at www.education.pa.gov, Data and Reporting, PIMS and PIMS Postsecondary. </a:t>
            </a:r>
          </a:p>
          <a:p>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LAC - Local Articulated Credits. </a:t>
            </a:r>
            <a:r>
              <a:rPr lang="en-US" dirty="0">
                <a:latin typeface="Arial" panose="020B0604020202020204" pitchFamily="34" charset="0"/>
                <a:ea typeface="Calibri" panose="020F0502020204030204" pitchFamily="34" charset="0"/>
                <a:cs typeface="Arial" panose="020B0604020202020204" pitchFamily="34" charset="0"/>
              </a:rPr>
              <a:t>The number of Local Articulated Credits awarded to the student at a postsecondary Institution that apply to the postsecondary articulated program through the CATS Postsecondary Articulation approvals. These include Local and Alignment articulation types. </a:t>
            </a:r>
          </a:p>
          <a:p>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endParaRPr lang="en-US"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E54C07F1-045C-8388-61FC-14CEEF864631}"/>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22822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3B0EC-ED7E-DC49-B2E8-38C7DFEAA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9D576-CF05-9924-1B15-E162888A7F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F0EDE-136C-5331-65F8-2B0F1A8D36EF}"/>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Now that we understand the fields in the Campus Student Program Fact Template, let’s look at an example.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the Conditionally Required Category Set Codes – Remember each student in the PS Institution Student Template may or may not have these 4 rows.  You would report these category set codes only if the student meets the category definition.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Category Set Code, POSAC,  has a measure type of AMOUNT. Therefore, column 10 has an amount.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Category Set Code, LAC, has a measure type of AMOUNT.  Therefore, column 10 has an amount.</a:t>
            </a:r>
          </a:p>
          <a:p>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Category Set Code, DACB, has a measure type of INDICATOR. Therefore, column 11 has a YES. </a:t>
            </a:r>
          </a:p>
          <a:p>
            <a:pPr defTabSz="941923" eaLnBrk="0" fontAlgn="base" hangingPunct="0">
              <a:spcBef>
                <a:spcPct val="30000"/>
              </a:spcBef>
              <a:spcAft>
                <a:spcPct val="0"/>
              </a:spcAft>
              <a:defRPr/>
            </a:pPr>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Category Set Code, COA,  has a measure type of INDICATOR. Therefore, column 11 has a YES. </a:t>
            </a:r>
          </a:p>
          <a:p>
            <a:pPr defTabSz="941923" eaLnBrk="0" fontAlgn="base" hangingPunct="0">
              <a:spcBef>
                <a:spcPct val="30000"/>
              </a:spcBef>
              <a:spcAft>
                <a:spcPct val="0"/>
              </a:spcAft>
              <a:defRPr/>
            </a:pPr>
            <a:endParaRPr lang="en-US" dirty="0"/>
          </a:p>
          <a:p>
            <a:endParaRPr lang="en-US" dirty="0"/>
          </a:p>
          <a:p>
            <a:pPr defTabSz="941923" eaLnBrk="0" fontAlgn="base" hangingPunct="0">
              <a:spcBef>
                <a:spcPct val="30000"/>
              </a:spcBef>
              <a:spcAft>
                <a:spcPct val="0"/>
              </a:spcAft>
              <a:defRPr/>
            </a:pPr>
            <a:endParaRPr lang="en-US"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A234661A-9EDA-380F-88DA-8223FB4FD6BF}"/>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98171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5B79C-6471-066B-CD3E-969703E31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13477-4BDE-9814-AFC8-2654D0858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5540B-3361-6072-CE59-F43687D52A67}"/>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On this slide, we’ll review the Conditionally Required, Mutually Exclusive Category Set Code.  For these codes, you will only report 1 out of the 4 if the student meets the Category Set Code. </a:t>
            </a:r>
          </a:p>
          <a:p>
            <a:pPr marL="176611" indent="-176611" defTabSz="941923" eaLnBrk="0" fontAlgn="base" hangingPunct="0">
              <a:spcBef>
                <a:spcPct val="30000"/>
              </a:spcBef>
              <a:spcAft>
                <a:spcPct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DACC - Degree Awarded Code – Certificate. </a:t>
            </a:r>
            <a:r>
              <a:rPr lang="en-US" dirty="0">
                <a:latin typeface="Arial" panose="020B0604020202020204" pitchFamily="34" charset="0"/>
                <a:ea typeface="Calibri" panose="020F0502020204030204" pitchFamily="34" charset="0"/>
                <a:cs typeface="Arial" panose="020B0604020202020204" pitchFamily="34" charset="0"/>
              </a:rPr>
              <a:t>A YES-only indicator that specifies if the student completed the program and was awarded a certificate solely related to the student’s Primary Perkins CIP. </a:t>
            </a:r>
          </a:p>
          <a:p>
            <a:pPr marL="176611" indent="-17661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6611" indent="-176611">
              <a:buFont typeface="Arial" panose="020B0604020202020204" pitchFamily="34" charset="0"/>
              <a:buChar char="•"/>
            </a:pPr>
            <a:r>
              <a:rPr lang="en-US" dirty="0">
                <a:latin typeface="Arial" panose="020B0604020202020204" pitchFamily="34" charset="0"/>
                <a:cs typeface="Arial" panose="020B0604020202020204" pitchFamily="34" charset="0"/>
              </a:rPr>
              <a:t>DACD - Degree Awarded Code – Diploma. </a:t>
            </a:r>
            <a:r>
              <a:rPr lang="en-US" dirty="0">
                <a:latin typeface="Arial" panose="020B0604020202020204" pitchFamily="34" charset="0"/>
                <a:ea typeface="Calibri" panose="020F0502020204030204" pitchFamily="34" charset="0"/>
                <a:cs typeface="Arial" panose="020B0604020202020204" pitchFamily="34" charset="0"/>
              </a:rPr>
              <a:t>A YES-only indicator that specifies if the student completed the program and was awarded a diploma solely related to the student’s Primary Perkins CIP. </a:t>
            </a:r>
          </a:p>
          <a:p>
            <a:pPr marL="176611" indent="-17661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6611" indent="-176611" defTabSz="941923" eaLnBrk="0" fontAlgn="base" hangingPunct="0">
              <a:spcBef>
                <a:spcPct val="30000"/>
              </a:spcBef>
              <a:spcAft>
                <a:spcPct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DACA - Degree Awarded Code – Associate. </a:t>
            </a:r>
            <a:r>
              <a:rPr lang="en-US" dirty="0">
                <a:latin typeface="Arial" panose="020B0604020202020204" pitchFamily="34" charset="0"/>
                <a:ea typeface="Calibri" panose="020F0502020204030204" pitchFamily="34" charset="0"/>
                <a:cs typeface="Arial" panose="020B0604020202020204" pitchFamily="34" charset="0"/>
              </a:rPr>
              <a:t>A YES-only indicator that specifies if the student completed the program and was awarded an associate’s degree solely related to the student’s Primary Perkins CIP. </a:t>
            </a:r>
            <a:endParaRPr lang="en-US" dirty="0">
              <a:latin typeface="Arial" panose="020B0604020202020204" pitchFamily="34" charset="0"/>
              <a:cs typeface="Arial" panose="020B0604020202020204" pitchFamily="34" charset="0"/>
            </a:endParaRPr>
          </a:p>
          <a:p>
            <a:pPr marL="176611" indent="-17661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6611" indent="-176611" defTabSz="941923" eaLnBrk="0" fontAlgn="base" hangingPunct="0">
              <a:spcBef>
                <a:spcPct val="30000"/>
              </a:spcBef>
              <a:spcAft>
                <a:spcPct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DACTA - Degree Awarded Code – Terminal Associate. </a:t>
            </a:r>
            <a:r>
              <a:rPr lang="en-US" dirty="0">
                <a:latin typeface="Arial" panose="020B0604020202020204" pitchFamily="34" charset="0"/>
                <a:ea typeface="Calibri" panose="020F0502020204030204" pitchFamily="34" charset="0"/>
                <a:cs typeface="Arial" panose="020B0604020202020204" pitchFamily="34" charset="0"/>
              </a:rPr>
              <a:t>A YES-only indicator that specifies if the student completed the program and was awarded a terminal associate’s degree solely related to the student’s Primary Perkins CIP. </a:t>
            </a:r>
          </a:p>
          <a:p>
            <a:pPr marL="176611" indent="-176611">
              <a:buFont typeface="Arial" panose="020B0604020202020204" pitchFamily="34" charset="0"/>
              <a:buChar char="•"/>
            </a:pPr>
            <a:endParaRPr lang="en-US" dirty="0"/>
          </a:p>
          <a:p>
            <a:pPr defTabSz="941923" eaLnBrk="0" fontAlgn="base" hangingPunct="0">
              <a:spcBef>
                <a:spcPct val="30000"/>
              </a:spcBef>
              <a:spcAft>
                <a:spcPct val="0"/>
              </a:spcAft>
              <a:defRPr/>
            </a:pPr>
            <a:endParaRPr lang="en-US"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001EFF2E-11A0-0734-6B02-00D63E1E45E7}"/>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59960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8783E-9FE0-DBCB-C0AE-260029526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2CC64-3B5A-73E3-96DA-5CAE7FF326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7F0F7-31E8-8550-BF85-0AEDD664BB3D}"/>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For the Conditionally Required Category Set Codes – Remember each student in the PS Institution Student Template may or may not have one of these 4 rows. You would only report only 1 out of the 4 rows and you would report the one of the category set codes if the student meets the category definition.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Category Set Code, DACC,  has a measure type of INDICATOR. </a:t>
            </a:r>
          </a:p>
          <a:p>
            <a:r>
              <a:rPr lang="en-US" dirty="0">
                <a:latin typeface="Arial" panose="020B0604020202020204" pitchFamily="34" charset="0"/>
                <a:cs typeface="Arial" panose="020B0604020202020204" pitchFamily="34" charset="0"/>
              </a:rPr>
              <a:t>Category Set Code, DACD,  has a measure type of INDICATOR.</a:t>
            </a:r>
          </a:p>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Category Set Code, DACA,  has a measure type of INDICATOR.</a:t>
            </a:r>
          </a:p>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Category Set Code, DACTA,  has a measure type of INDICATOR. </a:t>
            </a:r>
          </a:p>
          <a:p>
            <a:pPr defTabSz="941923" eaLnBrk="0" fontAlgn="base" hangingPunct="0">
              <a:spcBef>
                <a:spcPct val="30000"/>
              </a:spcBef>
              <a:spcAft>
                <a:spcPct val="0"/>
              </a:spcAft>
              <a:defRPr/>
            </a:pPr>
            <a:endParaRPr lang="en-US" dirty="0">
              <a:latin typeface="Arial" panose="020B0604020202020204" pitchFamily="34" charset="0"/>
              <a:cs typeface="Arial" panose="020B0604020202020204" pitchFamily="34" charset="0"/>
            </a:endParaRPr>
          </a:p>
          <a:p>
            <a:pPr defTabSz="941923" eaLnBrk="0" fontAlgn="base" hangingPunct="0">
              <a:spcBef>
                <a:spcPct val="30000"/>
              </a:spcBef>
              <a:spcAft>
                <a:spcPct val="0"/>
              </a:spcAft>
              <a:defRPr/>
            </a:pPr>
            <a:r>
              <a:rPr lang="en-US" dirty="0">
                <a:latin typeface="Arial" panose="020B0604020202020204" pitchFamily="34" charset="0"/>
                <a:cs typeface="Arial" panose="020B0604020202020204" pitchFamily="34" charset="0"/>
              </a:rPr>
              <a:t>You would only put YES in Column 11 for the INDICATOR that the student met.  For example, if the student received a Diploma, you put YES in Column 11 and report only that row.  </a:t>
            </a:r>
          </a:p>
          <a:p>
            <a:pPr defTabSz="941923" eaLnBrk="0" fontAlgn="base" hangingPunct="0">
              <a:spcBef>
                <a:spcPct val="30000"/>
              </a:spcBef>
              <a:spcAft>
                <a:spcPct val="0"/>
              </a:spcAft>
              <a:defRPr/>
            </a:pPr>
            <a:endParaRPr lang="en-US"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41999A9-AC85-0DC2-2CE6-851AEE6B1F26}"/>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55118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DEE1C-1C10-4A4C-AD80-FBA7A5F9A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6857D-33A9-6AC3-FE58-32AA3274B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6460E0-3BB5-CCBF-F61C-CBD5BCAC3932}"/>
              </a:ext>
            </a:extLst>
          </p:cNvPr>
          <p:cNvSpPr>
            <a:spLocks noGrp="1"/>
          </p:cNvSpPr>
          <p:nvPr>
            <p:ph type="body" idx="1"/>
          </p:nvPr>
        </p:nvSpPr>
        <p:spPr/>
        <p:txBody>
          <a:bodyPr/>
          <a:lstStyle/>
          <a:p>
            <a:r>
              <a:rPr lang="en-US" dirty="0"/>
              <a:t>Now, we will look at Uploading to PS PIMS</a:t>
            </a:r>
          </a:p>
        </p:txBody>
      </p:sp>
      <p:sp>
        <p:nvSpPr>
          <p:cNvPr id="4" name="Slide Number Placeholder 3">
            <a:extLst>
              <a:ext uri="{FF2B5EF4-FFF2-40B4-BE49-F238E27FC236}">
                <a16:creationId xmlns:a16="http://schemas.microsoft.com/office/drawing/2014/main" id="{817AB7AD-9DD4-2FCE-A379-27AA050C1D28}"/>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064566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upload to PS PIMS, you must first have a Keystone Login.  Included on this slide is the link to create a Keystone Login.</a:t>
            </a:r>
          </a:p>
          <a:p>
            <a:endParaRPr lang="en-US" dirty="0"/>
          </a:p>
          <a:p>
            <a:r>
              <a:rPr lang="en-US" dirty="0"/>
              <a:t>Then you will be able to log into </a:t>
            </a:r>
            <a:r>
              <a:rPr lang="en-US" dirty="0" err="1"/>
              <a:t>MyPDESuite</a:t>
            </a:r>
            <a:r>
              <a:rPr lang="en-US" dirty="0"/>
              <a:t>.  </a:t>
            </a:r>
          </a:p>
          <a:p>
            <a:r>
              <a:rPr lang="en-US" dirty="0"/>
              <a:t>Make sure you have access to PS PIMS with DIST access and PIMSReportsV2 with Institution All access.</a:t>
            </a:r>
          </a:p>
          <a:p>
            <a:endParaRPr lang="en-US" dirty="0"/>
          </a:p>
          <a:p>
            <a:r>
              <a:rPr lang="en-US" dirty="0"/>
              <a:t>Work with your Local Security Admin to get access to these applications.</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37</a:t>
            </a:fld>
            <a:endParaRPr lang="en-US"/>
          </a:p>
        </p:txBody>
      </p:sp>
    </p:spTree>
    <p:extLst>
      <p:ext uri="{BB962C8B-B14F-4D97-AF65-F5344CB8AC3E}">
        <p14:creationId xmlns:p14="http://schemas.microsoft.com/office/powerpoint/2010/main" val="977387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files to be successfully submitted to the Pennsylvania Information Management System (PIMS) warehouse, the files must be uploaded through all the stages of production in the PS PIMS application.</a:t>
            </a:r>
          </a:p>
          <a:p>
            <a:pPr marL="529832" indent="-529832">
              <a:buFont typeface="+mj-lt"/>
              <a:buAutoNum type="arabicParenR"/>
            </a:pPr>
            <a:r>
              <a:rPr lang="en-US" dirty="0"/>
              <a:t>Templates are Uploaded into PS PIMS</a:t>
            </a:r>
          </a:p>
          <a:p>
            <a:pPr marL="1000794" lvl="1" indent="-529832">
              <a:buFont typeface="+mj-lt"/>
              <a:buAutoNum type="alphaLcParenR"/>
            </a:pPr>
            <a:r>
              <a:rPr lang="en-US" dirty="0"/>
              <a:t>Select the Correct Collection</a:t>
            </a:r>
          </a:p>
          <a:p>
            <a:pPr marL="1000794" lvl="1" indent="-529832">
              <a:buFont typeface="+mj-lt"/>
              <a:buAutoNum type="alphaLcParenR"/>
            </a:pPr>
            <a:r>
              <a:rPr lang="en-US" dirty="0"/>
              <a:t>Indicate if the file has a header</a:t>
            </a:r>
          </a:p>
          <a:p>
            <a:pPr marL="529832" indent="-529832">
              <a:buFont typeface="+mj-lt"/>
              <a:buAutoNum type="arabicParenR"/>
            </a:pPr>
            <a:r>
              <a:rPr lang="en-US" dirty="0"/>
              <a:t>File Manager checks files for proper format and individual records for Errors</a:t>
            </a:r>
          </a:p>
          <a:p>
            <a:pPr marL="1000794" lvl="1" indent="-529832">
              <a:buFont typeface="+mj-lt"/>
              <a:buAutoNum type="alphaLcParenR"/>
            </a:pPr>
            <a:r>
              <a:rPr lang="en-US" dirty="0"/>
              <a:t>Files are then Added to a Batch</a:t>
            </a:r>
          </a:p>
          <a:p>
            <a:pPr marL="529832" indent="-529832">
              <a:buFont typeface="+mj-lt"/>
              <a:buAutoNum type="arabicParenR"/>
            </a:pPr>
            <a:r>
              <a:rPr lang="en-US" dirty="0"/>
              <a:t>Batch Manager reviews the files in the Batch and the PIMS Warehouse for errors via two types of validations:</a:t>
            </a:r>
          </a:p>
          <a:p>
            <a:pPr marL="1000794" lvl="1" indent="-529832">
              <a:buFont typeface="+mj-lt"/>
              <a:buAutoNum type="alphaLcParenR"/>
            </a:pPr>
            <a:r>
              <a:rPr lang="en-US" dirty="0"/>
              <a:t>Data Quality Engine (DQE)</a:t>
            </a:r>
          </a:p>
          <a:p>
            <a:pPr marL="1000794" lvl="1" indent="-529832">
              <a:buFont typeface="+mj-lt"/>
              <a:buAutoNum type="alphaLcParenR"/>
            </a:pPr>
            <a:r>
              <a:rPr lang="en-US" dirty="0"/>
              <a:t>Extract, Transform, and Load (ETL) Errors</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38</a:t>
            </a:fld>
            <a:endParaRPr lang="en-US"/>
          </a:p>
        </p:txBody>
      </p:sp>
    </p:spTree>
    <p:extLst>
      <p:ext uri="{BB962C8B-B14F-4D97-AF65-F5344CB8AC3E}">
        <p14:creationId xmlns:p14="http://schemas.microsoft.com/office/powerpoint/2010/main" val="2282433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for this year are Data Quality Engine Rules for File Manager and Batch Manager.</a:t>
            </a:r>
          </a:p>
          <a:p>
            <a:endParaRPr lang="en-US" dirty="0"/>
          </a:p>
          <a:p>
            <a:r>
              <a:rPr lang="en-US" dirty="0"/>
              <a:t>We’ll look at the File Manager Rules first.</a:t>
            </a:r>
          </a:p>
          <a:p>
            <a:endParaRPr lang="en-US" dirty="0"/>
          </a:p>
          <a:p>
            <a:r>
              <a:rPr lang="en-US" dirty="0"/>
              <a:t>In File Manager, all fields will be checked for Valid Values.  Valid Values can be found in the Postsecondary Perkins User Manual.</a:t>
            </a:r>
          </a:p>
          <a:p>
            <a:r>
              <a:rPr lang="en-US" dirty="0"/>
              <a:t>A few examples would be for Gender, valid values are F or M. For Race/Ethnicity, valid values are 1 through 10.</a:t>
            </a:r>
          </a:p>
          <a:p>
            <a:endParaRPr lang="en-US" dirty="0"/>
          </a:p>
          <a:p>
            <a:r>
              <a:rPr lang="en-US" dirty="0"/>
              <a:t>Additional file manager rules are</a:t>
            </a:r>
          </a:p>
          <a:p>
            <a:r>
              <a:rPr lang="en-US" dirty="0"/>
              <a:t>POSAC Credit count must be 9 or greater</a:t>
            </a:r>
          </a:p>
          <a:p>
            <a:r>
              <a:rPr lang="en-US" dirty="0"/>
              <a:t>Degree Awarded Code must have an End Date in the PPI row.</a:t>
            </a:r>
          </a:p>
          <a:p>
            <a:r>
              <a:rPr lang="en-US" dirty="0"/>
              <a:t>Start Date must be before 7/1/2026</a:t>
            </a:r>
          </a:p>
          <a:p>
            <a:r>
              <a:rPr lang="en-US" dirty="0"/>
              <a:t>End Date must be between 7/1/2025 and 6/30/2026</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39</a:t>
            </a:fld>
            <a:endParaRPr lang="en-US"/>
          </a:p>
        </p:txBody>
      </p:sp>
    </p:spTree>
    <p:extLst>
      <p:ext uri="{BB962C8B-B14F-4D97-AF65-F5344CB8AC3E}">
        <p14:creationId xmlns:p14="http://schemas.microsoft.com/office/powerpoint/2010/main" val="264819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Career and Technical Education?</a:t>
            </a:r>
          </a:p>
          <a:p>
            <a:pPr marL="294351" indent="-294351">
              <a:buFont typeface="Arial" panose="020B0604020202020204" pitchFamily="34" charset="0"/>
              <a:buChar char="•"/>
            </a:pPr>
            <a:r>
              <a:rPr lang="en-US" dirty="0"/>
              <a:t>Through a combination of academic classes and hands-on learning experiences, students enrolled in CTE programs gain academic, employability, technical, and real-world skills - and graduate high school prepared for college, a career, and their community</a:t>
            </a:r>
            <a:endParaRPr lang="en-US" sz="3700" dirty="0"/>
          </a:p>
          <a:p>
            <a:pPr marL="294351" indent="-294351">
              <a:buFont typeface="Arial" panose="020B0604020202020204" pitchFamily="34" charset="0"/>
              <a:buChar char="•"/>
            </a:pPr>
            <a:r>
              <a:rPr lang="en-US" dirty="0"/>
              <a:t>Experienced Industry professionals teach students in learning spaces using state-of-the-art equipment</a:t>
            </a:r>
          </a:p>
          <a:p>
            <a:pPr marL="765313" lvl="1" indent="-294351"/>
            <a:r>
              <a:rPr lang="en-US" dirty="0"/>
              <a:t>Programs integrate with academics in a rigorous and relevant curriculum</a:t>
            </a:r>
          </a:p>
          <a:p>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a:t>
            </a:fld>
            <a:endParaRPr lang="en-US"/>
          </a:p>
        </p:txBody>
      </p:sp>
    </p:spTree>
    <p:extLst>
      <p:ext uri="{BB962C8B-B14F-4D97-AF65-F5344CB8AC3E}">
        <p14:creationId xmlns:p14="http://schemas.microsoft.com/office/powerpoint/2010/main" val="3715628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look at the Batch Manager Rules.</a:t>
            </a:r>
          </a:p>
          <a:p>
            <a:endParaRPr lang="en-US" dirty="0"/>
          </a:p>
          <a:p>
            <a:r>
              <a:rPr lang="en-US" dirty="0"/>
              <a:t>We will be cross checking Economic Disadvantage Status and Pell Grant Indicator.</a:t>
            </a:r>
          </a:p>
          <a:p>
            <a:r>
              <a:rPr lang="en-US" dirty="0"/>
              <a:t>We will be making sure that the CIP Match for each student on the Campus Student Program Fact Template.</a:t>
            </a:r>
          </a:p>
          <a:p>
            <a:endParaRPr lang="en-US" dirty="0"/>
          </a:p>
          <a:p>
            <a:r>
              <a:rPr lang="en-US" dirty="0"/>
              <a:t>These errors must be fixed.</a:t>
            </a:r>
          </a:p>
          <a:p>
            <a:endParaRPr lang="en-US" dirty="0"/>
          </a:p>
          <a:p>
            <a:r>
              <a:rPr lang="en-US" dirty="0"/>
              <a:t>There will also be two warning rules.</a:t>
            </a:r>
          </a:p>
          <a:p>
            <a:r>
              <a:rPr lang="en-US" dirty="0"/>
              <a:t>The first will look at the Number of Completers from the previous year to the data you are uploading now.  If the change is greater than 15%, you will get this warning error.</a:t>
            </a:r>
          </a:p>
          <a:p>
            <a:pPr defTabSz="941923">
              <a:defRPr/>
            </a:pPr>
            <a:r>
              <a:rPr lang="en-US" dirty="0"/>
              <a:t>The second will look at the Number of Pell Grant Students from the previous year to the data you are uploading now.  If the change is greater than 10%, you will get this warning error.</a:t>
            </a:r>
          </a:p>
          <a:p>
            <a:pPr defTabSz="941923">
              <a:defRPr/>
            </a:pPr>
            <a:endParaRPr lang="en-US" dirty="0"/>
          </a:p>
          <a:p>
            <a:pPr defTabSz="941923">
              <a:defRPr/>
            </a:pPr>
            <a:r>
              <a:rPr lang="en-US" dirty="0"/>
              <a:t>If your Institution receives these errors, please check your data to make sure you aren’t missing any students before requesting a data exception.  We will cover that topic next.</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40</a:t>
            </a:fld>
            <a:endParaRPr lang="en-US"/>
          </a:p>
        </p:txBody>
      </p:sp>
    </p:spTree>
    <p:extLst>
      <p:ext uri="{BB962C8B-B14F-4D97-AF65-F5344CB8AC3E}">
        <p14:creationId xmlns:p14="http://schemas.microsoft.com/office/powerpoint/2010/main" val="424262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A3721-7A63-7736-3F61-4290DBE33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5064A-F3B0-B0C2-8DE6-D6290F0F5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044F9-3F27-D5E2-7D87-2408B8B41809}"/>
              </a:ext>
            </a:extLst>
          </p:cNvPr>
          <p:cNvSpPr>
            <a:spLocks noGrp="1"/>
          </p:cNvSpPr>
          <p:nvPr>
            <p:ph type="body" idx="1"/>
          </p:nvPr>
        </p:nvSpPr>
        <p:spPr/>
        <p:txBody>
          <a:bodyPr/>
          <a:lstStyle/>
          <a:p>
            <a:r>
              <a:rPr lang="en-US" dirty="0"/>
              <a:t>Requesting Data Exceptions is an easy process.  Let’s look at what’s involved.</a:t>
            </a:r>
          </a:p>
        </p:txBody>
      </p:sp>
      <p:sp>
        <p:nvSpPr>
          <p:cNvPr id="4" name="Slide Number Placeholder 3">
            <a:extLst>
              <a:ext uri="{FF2B5EF4-FFF2-40B4-BE49-F238E27FC236}">
                <a16:creationId xmlns:a16="http://schemas.microsoft.com/office/drawing/2014/main" id="{A35B485C-767A-337C-BA5A-F25A52479121}"/>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41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47629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What is a Data Exception?</a:t>
            </a:r>
          </a:p>
          <a:p>
            <a:r>
              <a:rPr lang="en-US" dirty="0">
                <a:latin typeface="Arial" panose="020B0604020202020204" pitchFamily="34" charset="0"/>
                <a:cs typeface="Arial" panose="020B0604020202020204" pitchFamily="34" charset="0"/>
              </a:rPr>
              <a:t>Allows you to bypass the Batch Manager rule(s)</a:t>
            </a:r>
          </a:p>
          <a:p>
            <a:pPr lvl="1"/>
            <a:r>
              <a:rPr lang="en-US" dirty="0">
                <a:latin typeface="Arial" panose="020B0604020202020204" pitchFamily="34" charset="0"/>
                <a:cs typeface="Arial" panose="020B0604020202020204" pitchFamily="34" charset="0"/>
              </a:rPr>
              <a:t>For example – 12% change in Completers from the previous reporting year</a:t>
            </a:r>
          </a:p>
          <a:p>
            <a:r>
              <a:rPr lang="en-US" dirty="0">
                <a:latin typeface="Arial" panose="020B0604020202020204" pitchFamily="34" charset="0"/>
                <a:cs typeface="Arial" panose="020B0604020202020204" pitchFamily="34" charset="0"/>
              </a:rPr>
              <a:t>Draws attention to possible data error or missing data prior to data pushing into the warehouse</a:t>
            </a:r>
          </a:p>
          <a:p>
            <a:r>
              <a:rPr lang="en-US" dirty="0">
                <a:latin typeface="Arial" panose="020B0604020202020204" pitchFamily="34" charset="0"/>
                <a:cs typeface="Arial" panose="020B0604020202020204" pitchFamily="34" charset="0"/>
              </a:rPr>
              <a:t>Data must be error-free</a:t>
            </a:r>
          </a:p>
          <a:p>
            <a:r>
              <a:rPr lang="en-US" dirty="0">
                <a:latin typeface="Arial" panose="020B0604020202020204" pitchFamily="34" charset="0"/>
                <a:cs typeface="Arial" panose="020B0604020202020204" pitchFamily="34" charset="0"/>
              </a:rPr>
              <a:t>Must provide detailed reason for the request</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42</a:t>
            </a:fld>
            <a:endParaRPr lang="en-US"/>
          </a:p>
        </p:txBody>
      </p:sp>
    </p:spTree>
    <p:extLst>
      <p:ext uri="{BB962C8B-B14F-4D97-AF65-F5344CB8AC3E}">
        <p14:creationId xmlns:p14="http://schemas.microsoft.com/office/powerpoint/2010/main" val="2816086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request a Data Exception, go to Batch Manager.</a:t>
            </a:r>
          </a:p>
          <a:p>
            <a:r>
              <a:rPr lang="en-US" dirty="0"/>
              <a:t>From the Batch Manager, open the Batch.</a:t>
            </a:r>
          </a:p>
          <a:p>
            <a:r>
              <a:rPr lang="en-US" dirty="0"/>
              <a:t>At the bottom of the Data Quality Engine Results, click on Request A Data Exception.</a:t>
            </a:r>
          </a:p>
          <a:p>
            <a:endParaRPr lang="en-US" dirty="0"/>
          </a:p>
          <a:p>
            <a:r>
              <a:rPr lang="en-US" dirty="0"/>
              <a:t>This will open a new page.</a:t>
            </a:r>
          </a:p>
          <a:p>
            <a:r>
              <a:rPr lang="en-US" dirty="0"/>
              <a:t>Scroll to the bottom.</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43</a:t>
            </a:fld>
            <a:endParaRPr lang="en-US"/>
          </a:p>
        </p:txBody>
      </p:sp>
    </p:spTree>
    <p:extLst>
      <p:ext uri="{BB962C8B-B14F-4D97-AF65-F5344CB8AC3E}">
        <p14:creationId xmlns:p14="http://schemas.microsoft.com/office/powerpoint/2010/main" val="4256772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enter a Primary Reason.  For the Primary Reason drop down, please select Other.</a:t>
            </a:r>
          </a:p>
          <a:p>
            <a:r>
              <a:rPr lang="en-US" dirty="0"/>
              <a:t>Enter information explaining why the data is accurate.</a:t>
            </a:r>
          </a:p>
          <a:p>
            <a:r>
              <a:rPr lang="en-US" dirty="0"/>
              <a:t>If you need to provide more information, use the Secondary Reason, select Other.</a:t>
            </a:r>
          </a:p>
          <a:p>
            <a:r>
              <a:rPr lang="en-US" dirty="0"/>
              <a:t>Continue to explain why the data is accurate.</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44</a:t>
            </a:fld>
            <a:endParaRPr lang="en-US"/>
          </a:p>
        </p:txBody>
      </p:sp>
    </p:spTree>
    <p:extLst>
      <p:ext uri="{BB962C8B-B14F-4D97-AF65-F5344CB8AC3E}">
        <p14:creationId xmlns:p14="http://schemas.microsoft.com/office/powerpoint/2010/main" val="37516185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Submit Data Exception Request.</a:t>
            </a:r>
          </a:p>
          <a:p>
            <a:r>
              <a:rPr lang="en-US" dirty="0"/>
              <a:t>Please give 24 business hours for us to review the data exception.</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45</a:t>
            </a:fld>
            <a:endParaRPr lang="en-US"/>
          </a:p>
        </p:txBody>
      </p:sp>
    </p:spTree>
    <p:extLst>
      <p:ext uri="{BB962C8B-B14F-4D97-AF65-F5344CB8AC3E}">
        <p14:creationId xmlns:p14="http://schemas.microsoft.com/office/powerpoint/2010/main" val="7229221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56954-6739-8A42-9DA9-5B74C172D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F8D4D-0617-044F-3059-A34F59593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837F7-02F7-74CC-F08B-6DC0C62B647D}"/>
              </a:ext>
            </a:extLst>
          </p:cNvPr>
          <p:cNvSpPr>
            <a:spLocks noGrp="1"/>
          </p:cNvSpPr>
          <p:nvPr>
            <p:ph type="body" idx="1"/>
          </p:nvPr>
        </p:nvSpPr>
        <p:spPr/>
        <p:txBody>
          <a:bodyPr/>
          <a:lstStyle/>
          <a:p>
            <a:r>
              <a:rPr lang="en-US" dirty="0"/>
              <a:t>This is an example of a bad data exception request.</a:t>
            </a:r>
          </a:p>
          <a:p>
            <a:r>
              <a:rPr lang="en-US" dirty="0"/>
              <a:t>Saying This data is accurate.  All data has been verified.  Is not a valid reason to request a data exception.</a:t>
            </a:r>
          </a:p>
          <a:p>
            <a:endParaRPr lang="en-US" dirty="0"/>
          </a:p>
          <a:p>
            <a:r>
              <a:rPr lang="en-US" dirty="0"/>
              <a:t>We need to know why the data is accurate.</a:t>
            </a:r>
          </a:p>
        </p:txBody>
      </p:sp>
      <p:sp>
        <p:nvSpPr>
          <p:cNvPr id="4" name="Slide Number Placeholder 3">
            <a:extLst>
              <a:ext uri="{FF2B5EF4-FFF2-40B4-BE49-F238E27FC236}">
                <a16:creationId xmlns:a16="http://schemas.microsoft.com/office/drawing/2014/main" id="{5ADE2FD8-E587-9F6C-F340-ADF352AB92BE}"/>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46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98727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10AFD-ADF7-E0C3-803D-B03D05E86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95037-CB72-A595-9066-7D5CEA8DC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8E14C-688B-CE94-D4CD-EDD89D86E12B}"/>
              </a:ext>
            </a:extLst>
          </p:cNvPr>
          <p:cNvSpPr>
            <a:spLocks noGrp="1"/>
          </p:cNvSpPr>
          <p:nvPr>
            <p:ph type="body" idx="1"/>
          </p:nvPr>
        </p:nvSpPr>
        <p:spPr/>
        <p:txBody>
          <a:bodyPr/>
          <a:lstStyle/>
          <a:p>
            <a:r>
              <a:rPr lang="en-US" b="0" dirty="0"/>
              <a:t>Here is an example of a good data exception.</a:t>
            </a:r>
          </a:p>
          <a:p>
            <a:r>
              <a:rPr lang="en-US" dirty="0"/>
              <a:t>We have more completers this year to due additional program offerings.</a:t>
            </a:r>
            <a:endParaRPr lang="en-US" b="0" dirty="0"/>
          </a:p>
          <a:p>
            <a:endParaRPr lang="en-US" dirty="0"/>
          </a:p>
        </p:txBody>
      </p:sp>
      <p:sp>
        <p:nvSpPr>
          <p:cNvPr id="4" name="Slide Number Placeholder 3">
            <a:extLst>
              <a:ext uri="{FF2B5EF4-FFF2-40B4-BE49-F238E27FC236}">
                <a16:creationId xmlns:a16="http://schemas.microsoft.com/office/drawing/2014/main" id="{E22F43C7-61AD-A45C-1FF3-DC61870DD42B}"/>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47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641515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365FA-F920-17D3-4148-678BFAD82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B2498-BE01-605B-8513-5314A72647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5BAD6-CCBC-CD02-1077-A36F5CEE5573}"/>
              </a:ext>
            </a:extLst>
          </p:cNvPr>
          <p:cNvSpPr>
            <a:spLocks noGrp="1"/>
          </p:cNvSpPr>
          <p:nvPr>
            <p:ph type="body" idx="1"/>
          </p:nvPr>
        </p:nvSpPr>
        <p:spPr/>
        <p:txBody>
          <a:bodyPr/>
          <a:lstStyle/>
          <a:p>
            <a:pPr defTabSz="941923">
              <a:defRPr/>
            </a:pPr>
            <a:r>
              <a:rPr lang="en-US" dirty="0"/>
              <a:t>Here is an example of a good data exception.</a:t>
            </a:r>
          </a:p>
          <a:p>
            <a:r>
              <a:rPr lang="en-US" dirty="0"/>
              <a:t>Pell Grant participation is low due uploading data by CIP versus all data at once. </a:t>
            </a:r>
          </a:p>
        </p:txBody>
      </p:sp>
      <p:sp>
        <p:nvSpPr>
          <p:cNvPr id="4" name="Slide Number Placeholder 3">
            <a:extLst>
              <a:ext uri="{FF2B5EF4-FFF2-40B4-BE49-F238E27FC236}">
                <a16:creationId xmlns:a16="http://schemas.microsoft.com/office/drawing/2014/main" id="{883A202F-B923-D2A1-AFA5-71C8045F1173}"/>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48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91683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42C5C-D54F-9547-1D93-C19A5C04C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9ADB7-E10F-8C28-595A-59AFA9EA6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49D3EE-3154-FA60-C07F-E950488A8416}"/>
              </a:ext>
            </a:extLst>
          </p:cNvPr>
          <p:cNvSpPr>
            <a:spLocks noGrp="1"/>
          </p:cNvSpPr>
          <p:nvPr>
            <p:ph type="body" idx="1"/>
          </p:nvPr>
        </p:nvSpPr>
        <p:spPr/>
        <p:txBody>
          <a:bodyPr/>
          <a:lstStyle/>
          <a:p>
            <a:r>
              <a:rPr lang="en-US" dirty="0"/>
              <a:t>Now that your data has been accepted into PIMS, we’ll review PIMS ReportsV2 and the reports you can use to verify your data.</a:t>
            </a:r>
          </a:p>
        </p:txBody>
      </p:sp>
      <p:sp>
        <p:nvSpPr>
          <p:cNvPr id="4" name="Slide Number Placeholder 3">
            <a:extLst>
              <a:ext uri="{FF2B5EF4-FFF2-40B4-BE49-F238E27FC236}">
                <a16:creationId xmlns:a16="http://schemas.microsoft.com/office/drawing/2014/main" id="{DE2523DC-1AD4-7622-FAA1-C534FDC74AEA}"/>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49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4565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Here are some basic CTE Dollars and Schools Statistics.</a:t>
            </a:r>
          </a:p>
          <a:p>
            <a:r>
              <a:rPr lang="en-US" dirty="0"/>
              <a:t>$128,485,000 million in state CTE Funding for 2025-26 School Year</a:t>
            </a:r>
          </a:p>
          <a:p>
            <a:pPr lvl="1"/>
            <a:r>
              <a:rPr lang="en-US" dirty="0"/>
              <a:t>About $10.5 million more than the 2024-25 School Year</a:t>
            </a:r>
          </a:p>
          <a:p>
            <a:r>
              <a:rPr lang="en-US" dirty="0"/>
              <a:t>$45,395,790 million in federal Perkins Funding for the 2025-26 School Year</a:t>
            </a:r>
          </a:p>
          <a:p>
            <a:pPr lvl="1"/>
            <a:r>
              <a:rPr lang="en-US" dirty="0"/>
              <a:t>$31,777,053 million for Secondary</a:t>
            </a:r>
          </a:p>
          <a:p>
            <a:pPr lvl="1"/>
            <a:r>
              <a:rPr lang="en-US" dirty="0"/>
              <a:t>$13,618,737 million for Adult/Postsecondary</a:t>
            </a:r>
          </a:p>
          <a:p>
            <a:pPr lvl="1"/>
            <a:endParaRPr lang="en-US" dirty="0"/>
          </a:p>
          <a:p>
            <a:r>
              <a:rPr lang="en-US" dirty="0"/>
              <a:t>For 24-25 School Year</a:t>
            </a:r>
          </a:p>
          <a:p>
            <a:r>
              <a:rPr lang="en-US" dirty="0"/>
              <a:t>Secondary – 236 -152 School Districts/Charter Schools and 84 CTCs</a:t>
            </a:r>
          </a:p>
          <a:p>
            <a:r>
              <a:rPr lang="en-US" dirty="0"/>
              <a:t>Adult – 58 CTCs</a:t>
            </a:r>
          </a:p>
          <a:p>
            <a:r>
              <a:rPr lang="en-US" dirty="0"/>
              <a:t>Postsecondary – 20 Institutions of Higher Learning</a:t>
            </a:r>
          </a:p>
          <a:p>
            <a:r>
              <a:rPr lang="en-US" dirty="0"/>
              <a:t>Building Count for Secondary and Adult is based on Unique School Number.  Building Count for Postsecondary is based on Unique Institution.</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5</a:t>
            </a:fld>
            <a:endParaRPr lang="en-US" dirty="0"/>
          </a:p>
        </p:txBody>
      </p:sp>
    </p:spTree>
    <p:extLst>
      <p:ext uri="{BB962C8B-B14F-4D97-AF65-F5344CB8AC3E}">
        <p14:creationId xmlns:p14="http://schemas.microsoft.com/office/powerpoint/2010/main" val="37998955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PIMSReports</a:t>
            </a:r>
            <a:r>
              <a:rPr lang="en-US" dirty="0"/>
              <a:t> V2, you are looking for the Postsecondary Folder.</a:t>
            </a:r>
          </a:p>
          <a:p>
            <a:r>
              <a:rPr lang="en-US" dirty="0"/>
              <a:t>In the main folder are several details reports.  These reports will show you what data made it into the PIMS Warehouse.</a:t>
            </a:r>
          </a:p>
          <a:p>
            <a:r>
              <a:rPr lang="en-US" dirty="0"/>
              <a:t>There is an MOE Folder that covers the MOE collection.</a:t>
            </a:r>
          </a:p>
          <a:p>
            <a:r>
              <a:rPr lang="en-US" dirty="0"/>
              <a:t>Our presentation focuses on the Perkins Folder.  Within the Perkins Folder are two additional folders – Follow Up and Student Level QC &amp; Verification.</a:t>
            </a:r>
          </a:p>
          <a:p>
            <a:r>
              <a:rPr lang="en-US" dirty="0"/>
              <a:t>The next few slides will look at reports in the Student Level QC &amp; Verification Folder.</a:t>
            </a:r>
          </a:p>
        </p:txBody>
      </p:sp>
      <p:sp>
        <p:nvSpPr>
          <p:cNvPr id="4" name="Slide Number Placeholder 3"/>
          <p:cNvSpPr>
            <a:spLocks noGrp="1"/>
          </p:cNvSpPr>
          <p:nvPr>
            <p:ph type="sldNum" sz="quarter" idx="5"/>
          </p:nvPr>
        </p:nvSpPr>
        <p:spPr/>
        <p:txBody>
          <a:bodyPr/>
          <a:lstStyle/>
          <a:p>
            <a:fld id="{5B012C48-CBE3-4456-858D-2A38C9D9ED43}" type="slidenum">
              <a:rPr lang="en-US" smtClean="0"/>
              <a:t>50</a:t>
            </a:fld>
            <a:endParaRPr lang="en-US"/>
          </a:p>
        </p:txBody>
      </p:sp>
    </p:spTree>
    <p:extLst>
      <p:ext uri="{BB962C8B-B14F-4D97-AF65-F5344CB8AC3E}">
        <p14:creationId xmlns:p14="http://schemas.microsoft.com/office/powerpoint/2010/main" val="25966014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Aft>
                <a:spcPts val="1019"/>
              </a:spcAft>
            </a:pPr>
            <a:r>
              <a:rPr lang="en-US" dirty="0">
                <a:latin typeface="Arial" panose="020B0604020202020204" pitchFamily="34" charset="0"/>
                <a:ea typeface="Calibri" panose="020F0502020204030204" pitchFamily="34" charset="0"/>
                <a:cs typeface="Arial" panose="020B0604020202020204" pitchFamily="34" charset="0"/>
              </a:rPr>
              <a:t>PIMS Perkins Postsecondary Data Coordinator Role</a:t>
            </a:r>
          </a:p>
          <a:p>
            <a:pPr>
              <a:lnSpc>
                <a:spcPct val="115000"/>
              </a:lnSpc>
              <a:spcAft>
                <a:spcPts val="1019"/>
              </a:spcAft>
            </a:pPr>
            <a:r>
              <a:rPr lang="en-US" dirty="0">
                <a:latin typeface="Arial" panose="020B0604020202020204" pitchFamily="34" charset="0"/>
                <a:ea typeface="Calibri" panose="020F0502020204030204" pitchFamily="34" charset="0"/>
                <a:cs typeface="Arial" panose="020B0604020202020204" pitchFamily="34" charset="0"/>
              </a:rPr>
              <a:t>Higher Education data coordinators must review PIMS Perkins Postsecondary data quality reports to identify and correct errors.  </a:t>
            </a:r>
          </a:p>
          <a:p>
            <a:pPr>
              <a:lnSpc>
                <a:spcPct val="115000"/>
              </a:lnSpc>
              <a:spcAft>
                <a:spcPts val="1019"/>
              </a:spcAft>
            </a:pPr>
            <a:r>
              <a:rPr lang="en-US" dirty="0">
                <a:latin typeface="Arial" panose="020B0604020202020204" pitchFamily="34" charset="0"/>
                <a:ea typeface="Calibri" panose="020F0502020204030204" pitchFamily="34" charset="0"/>
                <a:cs typeface="Arial" panose="020B0604020202020204" pitchFamily="34" charset="0"/>
              </a:rPr>
              <a:t>Work with Data Owners to make corrections when needed and upload corrected data.  </a:t>
            </a:r>
          </a:p>
          <a:p>
            <a:pPr>
              <a:lnSpc>
                <a:spcPct val="115000"/>
              </a:lnSpc>
              <a:spcAft>
                <a:spcPts val="1019"/>
              </a:spcAft>
            </a:pPr>
            <a:r>
              <a:rPr lang="en-US" dirty="0">
                <a:latin typeface="Arial" panose="020B0604020202020204" pitchFamily="34" charset="0"/>
                <a:ea typeface="Calibri" panose="020F0502020204030204" pitchFamily="34" charset="0"/>
                <a:cs typeface="Arial" panose="020B0604020202020204" pitchFamily="34" charset="0"/>
              </a:rPr>
              <a:t>After verifying all data is correct, generate and verify the PIMS Perkins Postsecondary Accuracy Certification Statement (ACS). </a:t>
            </a:r>
          </a:p>
          <a:p>
            <a:pPr>
              <a:lnSpc>
                <a:spcPct val="115000"/>
              </a:lnSpc>
              <a:spcAft>
                <a:spcPts val="1019"/>
              </a:spcAft>
            </a:pPr>
            <a:r>
              <a:rPr lang="en-US" dirty="0">
                <a:latin typeface="Arial" panose="020B0604020202020204" pitchFamily="34" charset="0"/>
                <a:ea typeface="Calibri" panose="020F0502020204030204" pitchFamily="34" charset="0"/>
                <a:cs typeface="Arial" panose="020B0604020202020204" pitchFamily="34" charset="0"/>
              </a:rPr>
              <a:t>Please have your Chief School Administrator sign the ACS and send via email to the RA account listed on the ACS. The signed ACS form and its associated summary statistics must be submitted to PDE by September 15, 2026.  PDE cannot begin processing Perkins indicators until all ACSs have been received. ACS statements are subject to state and federal audits.</a:t>
            </a:r>
          </a:p>
          <a:p>
            <a:endParaRPr lang="en-US" altLang="en-US" dirty="0">
              <a:latin typeface="Arial" panose="020B0604020202020204" pitchFamily="34" charset="0"/>
              <a:ea typeface="Verdana" pitchFamily="34" charset="0"/>
              <a:cs typeface="Arial" panose="020B0604020202020204" pitchFamily="34" charset="0"/>
            </a:endParaRPr>
          </a:p>
          <a:p>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61886" indent="-289386" eaLnBrk="0" hangingPunct="0">
              <a:spcBef>
                <a:spcPct val="30000"/>
              </a:spcBef>
              <a:defRPr sz="1300">
                <a:solidFill>
                  <a:schemeClr val="tx1"/>
                </a:solidFill>
                <a:latin typeface="Calibri" pitchFamily="34" charset="0"/>
              </a:defRPr>
            </a:lvl2pPr>
            <a:lvl3pPr marL="1172259" indent="-232163" eaLnBrk="0" hangingPunct="0">
              <a:spcBef>
                <a:spcPct val="30000"/>
              </a:spcBef>
              <a:defRPr sz="1300">
                <a:solidFill>
                  <a:schemeClr val="tx1"/>
                </a:solidFill>
                <a:latin typeface="Calibri" pitchFamily="34" charset="0"/>
              </a:defRPr>
            </a:lvl3pPr>
            <a:lvl4pPr marL="1644758" indent="-232163" eaLnBrk="0" hangingPunct="0">
              <a:spcBef>
                <a:spcPct val="30000"/>
              </a:spcBef>
              <a:defRPr sz="1300">
                <a:solidFill>
                  <a:schemeClr val="tx1"/>
                </a:solidFill>
                <a:latin typeface="Calibri" pitchFamily="34" charset="0"/>
              </a:defRPr>
            </a:lvl4pPr>
            <a:lvl5pPr marL="2113989" indent="-232163" eaLnBrk="0" hangingPunct="0">
              <a:spcBef>
                <a:spcPct val="30000"/>
              </a:spcBef>
              <a:defRPr sz="1300">
                <a:solidFill>
                  <a:schemeClr val="tx1"/>
                </a:solidFill>
                <a:latin typeface="Calibri" pitchFamily="34" charset="0"/>
              </a:defRPr>
            </a:lvl5pPr>
            <a:lvl6pPr marL="2584855" indent="-232163" eaLnBrk="0" fontAlgn="base" hangingPunct="0">
              <a:spcBef>
                <a:spcPct val="30000"/>
              </a:spcBef>
              <a:spcAft>
                <a:spcPct val="0"/>
              </a:spcAft>
              <a:defRPr sz="1300">
                <a:solidFill>
                  <a:schemeClr val="tx1"/>
                </a:solidFill>
                <a:latin typeface="Calibri" pitchFamily="34" charset="0"/>
              </a:defRPr>
            </a:lvl6pPr>
            <a:lvl7pPr marL="3055721" indent="-232163" eaLnBrk="0" fontAlgn="base" hangingPunct="0">
              <a:spcBef>
                <a:spcPct val="30000"/>
              </a:spcBef>
              <a:spcAft>
                <a:spcPct val="0"/>
              </a:spcAft>
              <a:defRPr sz="1300">
                <a:solidFill>
                  <a:schemeClr val="tx1"/>
                </a:solidFill>
                <a:latin typeface="Calibri" pitchFamily="34" charset="0"/>
              </a:defRPr>
            </a:lvl7pPr>
            <a:lvl8pPr marL="3526584" indent="-232163" eaLnBrk="0" fontAlgn="base" hangingPunct="0">
              <a:spcBef>
                <a:spcPct val="30000"/>
              </a:spcBef>
              <a:spcAft>
                <a:spcPct val="0"/>
              </a:spcAft>
              <a:defRPr sz="1300">
                <a:solidFill>
                  <a:schemeClr val="tx1"/>
                </a:solidFill>
                <a:latin typeface="Calibri" pitchFamily="34" charset="0"/>
              </a:defRPr>
            </a:lvl8pPr>
            <a:lvl9pPr marL="3997450" indent="-23216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3B944AD-0E5D-45D7-A9EF-9459364D1D96}" type="slidenum">
              <a:rPr lang="en-US" altLang="en-US" smtClean="0">
                <a:latin typeface="Arial" charset="0"/>
              </a:rPr>
              <a:pPr eaLnBrk="1" hangingPunct="1">
                <a:spcBef>
                  <a:spcPct val="0"/>
                </a:spcBef>
              </a:pPr>
              <a:t>51</a:t>
            </a:fld>
            <a:endParaRPr lang="en-US" altLang="en-US" dirty="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824"/>
              </a:spcBef>
            </a:pPr>
            <a:r>
              <a:rPr lang="en-US" altLang="en-US" dirty="0">
                <a:latin typeface="Arial" panose="020B0604020202020204" pitchFamily="34" charset="0"/>
                <a:ea typeface="Verdana" pitchFamily="34" charset="0"/>
                <a:cs typeface="Arial" panose="020B0604020202020204" pitchFamily="34" charset="0"/>
              </a:rPr>
              <a:t>Let’s review the Data QC Reports.  Please run each of these reports and review the information to ensure accurate and quality data.  Remember this data is used for CAR Reports, Allocating Funds, and other Federal and State reporting.</a:t>
            </a:r>
          </a:p>
          <a:p>
            <a:pPr>
              <a:spcBef>
                <a:spcPts val="824"/>
              </a:spcBef>
            </a:pPr>
            <a:endParaRPr lang="en-US" altLang="en-US" dirty="0">
              <a:latin typeface="Arial" panose="020B0604020202020204" pitchFamily="34" charset="0"/>
              <a:ea typeface="Verdana" pitchFamily="34" charset="0"/>
              <a:cs typeface="Arial" panose="020B0604020202020204" pitchFamily="34" charset="0"/>
            </a:endParaRPr>
          </a:p>
          <a:p>
            <a:pPr marL="353221" indent="-353221">
              <a:spcBef>
                <a:spcPts val="824"/>
              </a:spcBef>
              <a:buFont typeface="Wingdings" panose="05000000000000000000" pitchFamily="2" charset="2"/>
              <a:buChar char="§"/>
            </a:pPr>
            <a:r>
              <a:rPr lang="en-US" altLang="en-US" b="1" dirty="0">
                <a:latin typeface="Arial" panose="020B0604020202020204" pitchFamily="34" charset="0"/>
                <a:ea typeface="Verdana" pitchFamily="34" charset="0"/>
                <a:cs typeface="Arial" panose="020B0604020202020204" pitchFamily="34" charset="0"/>
              </a:rPr>
              <a:t>QC Rpt01 - PS Student Institution IDs Not in Campus Student Program Fact </a:t>
            </a:r>
          </a:p>
          <a:p>
            <a:pPr marL="1118534" lvl="1" indent="-353221">
              <a:spcBef>
                <a:spcPts val="824"/>
              </a:spcBef>
              <a:buFont typeface="Wingdings" panose="05000000000000000000" pitchFamily="2" charset="2"/>
              <a:buChar char="§"/>
            </a:pPr>
            <a:r>
              <a:rPr lang="en-US" altLang="en-US" dirty="0">
                <a:latin typeface="Arial" panose="020B0604020202020204" pitchFamily="34" charset="0"/>
                <a:ea typeface="Verdana" pitchFamily="34" charset="0"/>
                <a:cs typeface="Arial" panose="020B0604020202020204" pitchFamily="34" charset="0"/>
              </a:rPr>
              <a:t>Report used to inform LEA when students within LEA PS Student Institution data were not found within LEA Campus Student Program Fact </a:t>
            </a:r>
          </a:p>
          <a:p>
            <a:pPr marL="1118534" lvl="1" indent="-353221">
              <a:spcBef>
                <a:spcPts val="824"/>
              </a:spcBef>
              <a:buFont typeface="Wingdings" panose="05000000000000000000" pitchFamily="2" charset="2"/>
              <a:buChar char="§"/>
            </a:pPr>
            <a:r>
              <a:rPr lang="en-US" altLang="en-US" dirty="0">
                <a:latin typeface="Arial" panose="020B0604020202020204" pitchFamily="34" charset="0"/>
                <a:ea typeface="Verdana" pitchFamily="34" charset="0"/>
                <a:cs typeface="Arial" panose="020B0604020202020204" pitchFamily="34" charset="0"/>
              </a:rPr>
              <a:t>To be counted within your final Perkins CTE Student Data Submission, you must correct students on this report.</a:t>
            </a:r>
          </a:p>
          <a:p>
            <a:pPr marL="353221" indent="-353221">
              <a:spcBef>
                <a:spcPts val="824"/>
              </a:spcBef>
              <a:buFont typeface="Wingdings" panose="05000000000000000000" pitchFamily="2" charset="2"/>
              <a:buChar char="§"/>
            </a:pPr>
            <a:r>
              <a:rPr lang="en-US" altLang="en-US" b="1" dirty="0">
                <a:latin typeface="Arial" panose="020B0604020202020204" pitchFamily="34" charset="0"/>
                <a:ea typeface="Verdana" pitchFamily="34" charset="0"/>
                <a:cs typeface="Arial" panose="020B0604020202020204" pitchFamily="34" charset="0"/>
              </a:rPr>
              <a:t>QC Rpt02 - Students Reported in More Than One Program Code for a Campus</a:t>
            </a:r>
          </a:p>
          <a:p>
            <a:pPr marL="1118534" lvl="1" indent="-353221">
              <a:spcBef>
                <a:spcPts val="824"/>
              </a:spcBef>
              <a:buFont typeface="Wingdings" panose="05000000000000000000" pitchFamily="2" charset="2"/>
              <a:buChar char="§"/>
            </a:pPr>
            <a:r>
              <a:rPr lang="en-US" altLang="en-US" dirty="0">
                <a:latin typeface="Arial" panose="020B0604020202020204" pitchFamily="34" charset="0"/>
                <a:ea typeface="Verdana" pitchFamily="34" charset="0"/>
                <a:cs typeface="Arial" panose="020B0604020202020204" pitchFamily="34" charset="0"/>
              </a:rPr>
              <a:t>Report used to inform LEAs of any CTE students within Campus Student Program Fact submission that were reported multiple Program Codes (CIP Codes) </a:t>
            </a:r>
          </a:p>
          <a:p>
            <a:pPr marL="1118534" lvl="1" indent="-353221">
              <a:spcBef>
                <a:spcPts val="824"/>
              </a:spcBef>
              <a:buFont typeface="Wingdings" panose="05000000000000000000" pitchFamily="2" charset="2"/>
              <a:buChar char="§"/>
            </a:pPr>
            <a:r>
              <a:rPr lang="en-US" altLang="en-US" dirty="0">
                <a:latin typeface="Arial" panose="020B0604020202020204" pitchFamily="34" charset="0"/>
                <a:ea typeface="Verdana" pitchFamily="34" charset="0"/>
                <a:cs typeface="Arial" panose="020B0604020202020204" pitchFamily="34" charset="0"/>
              </a:rPr>
              <a:t>Students can only be reported in one Program. You must correct students on this report.</a:t>
            </a:r>
          </a:p>
          <a:p>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61886" indent="-289386" eaLnBrk="0" hangingPunct="0">
              <a:spcBef>
                <a:spcPct val="30000"/>
              </a:spcBef>
              <a:defRPr sz="1300">
                <a:solidFill>
                  <a:schemeClr val="tx1"/>
                </a:solidFill>
                <a:latin typeface="Calibri" pitchFamily="34" charset="0"/>
              </a:defRPr>
            </a:lvl2pPr>
            <a:lvl3pPr marL="1172259" indent="-232163" eaLnBrk="0" hangingPunct="0">
              <a:spcBef>
                <a:spcPct val="30000"/>
              </a:spcBef>
              <a:defRPr sz="1300">
                <a:solidFill>
                  <a:schemeClr val="tx1"/>
                </a:solidFill>
                <a:latin typeface="Calibri" pitchFamily="34" charset="0"/>
              </a:defRPr>
            </a:lvl3pPr>
            <a:lvl4pPr marL="1644758" indent="-232163" eaLnBrk="0" hangingPunct="0">
              <a:spcBef>
                <a:spcPct val="30000"/>
              </a:spcBef>
              <a:defRPr sz="1300">
                <a:solidFill>
                  <a:schemeClr val="tx1"/>
                </a:solidFill>
                <a:latin typeface="Calibri" pitchFamily="34" charset="0"/>
              </a:defRPr>
            </a:lvl4pPr>
            <a:lvl5pPr marL="2113989" indent="-232163" eaLnBrk="0" hangingPunct="0">
              <a:spcBef>
                <a:spcPct val="30000"/>
              </a:spcBef>
              <a:defRPr sz="1300">
                <a:solidFill>
                  <a:schemeClr val="tx1"/>
                </a:solidFill>
                <a:latin typeface="Calibri" pitchFamily="34" charset="0"/>
              </a:defRPr>
            </a:lvl5pPr>
            <a:lvl6pPr marL="2584855" indent="-232163" eaLnBrk="0" fontAlgn="base" hangingPunct="0">
              <a:spcBef>
                <a:spcPct val="30000"/>
              </a:spcBef>
              <a:spcAft>
                <a:spcPct val="0"/>
              </a:spcAft>
              <a:defRPr sz="1300">
                <a:solidFill>
                  <a:schemeClr val="tx1"/>
                </a:solidFill>
                <a:latin typeface="Calibri" pitchFamily="34" charset="0"/>
              </a:defRPr>
            </a:lvl6pPr>
            <a:lvl7pPr marL="3055721" indent="-232163" eaLnBrk="0" fontAlgn="base" hangingPunct="0">
              <a:spcBef>
                <a:spcPct val="30000"/>
              </a:spcBef>
              <a:spcAft>
                <a:spcPct val="0"/>
              </a:spcAft>
              <a:defRPr sz="1300">
                <a:solidFill>
                  <a:schemeClr val="tx1"/>
                </a:solidFill>
                <a:latin typeface="Calibri" pitchFamily="34" charset="0"/>
              </a:defRPr>
            </a:lvl7pPr>
            <a:lvl8pPr marL="3526584" indent="-232163" eaLnBrk="0" fontAlgn="base" hangingPunct="0">
              <a:spcBef>
                <a:spcPct val="30000"/>
              </a:spcBef>
              <a:spcAft>
                <a:spcPct val="0"/>
              </a:spcAft>
              <a:defRPr sz="1300">
                <a:solidFill>
                  <a:schemeClr val="tx1"/>
                </a:solidFill>
                <a:latin typeface="Calibri" pitchFamily="34" charset="0"/>
              </a:defRPr>
            </a:lvl8pPr>
            <a:lvl9pPr marL="3997450" indent="-23216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3B944AD-0E5D-45D7-A9EF-9459364D1D96}" type="slidenum">
              <a:rPr lang="en-US" altLang="en-US" smtClean="0">
                <a:latin typeface="Arial" charset="0"/>
              </a:rPr>
              <a:pPr eaLnBrk="1" hangingPunct="1">
                <a:spcBef>
                  <a:spcPct val="0"/>
                </a:spcBef>
              </a:pPr>
              <a:t>52</a:t>
            </a:fld>
            <a:endParaRPr lang="en-US" altLang="en-US" dirty="0">
              <a:latin typeface="Arial" charset="0"/>
            </a:endParaRPr>
          </a:p>
        </p:txBody>
      </p:sp>
    </p:spTree>
    <p:extLst>
      <p:ext uri="{BB962C8B-B14F-4D97-AF65-F5344CB8AC3E}">
        <p14:creationId xmlns:p14="http://schemas.microsoft.com/office/powerpoint/2010/main" val="4786771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53221" indent="-353221">
              <a:spcBef>
                <a:spcPts val="824"/>
              </a:spcBef>
              <a:buFont typeface="Wingdings" panose="05000000000000000000" pitchFamily="2" charset="2"/>
              <a:buChar char="§"/>
            </a:pPr>
            <a:r>
              <a:rPr lang="en-US" altLang="en-US" b="1" dirty="0">
                <a:latin typeface="Arial" panose="020B0604020202020204" pitchFamily="34" charset="0"/>
                <a:ea typeface="Verdana" pitchFamily="34" charset="0"/>
                <a:cs typeface="Arial" panose="020B0604020202020204" pitchFamily="34" charset="0"/>
              </a:rPr>
              <a:t>QC Rpt03 - List of Statistically Countable Perkins CTE Students by Campus and Program </a:t>
            </a:r>
          </a:p>
          <a:p>
            <a:pPr marL="1118534" lvl="1" indent="-353221">
              <a:spcBef>
                <a:spcPts val="824"/>
              </a:spcBef>
              <a:buFont typeface="Wingdings" panose="05000000000000000000" pitchFamily="2" charset="2"/>
              <a:buChar char="§"/>
            </a:pPr>
            <a:r>
              <a:rPr lang="en-US" altLang="en-US" dirty="0">
                <a:latin typeface="Arial" panose="020B0604020202020204" pitchFamily="34" charset="0"/>
                <a:ea typeface="Verdana" pitchFamily="34" charset="0"/>
                <a:cs typeface="Arial" panose="020B0604020202020204" pitchFamily="34" charset="0"/>
              </a:rPr>
              <a:t>Report lists students considered to be statistically countable as a Perkins CTE enrollees by school and program.</a:t>
            </a:r>
          </a:p>
          <a:p>
            <a:pPr marL="1118534" lvl="1" indent="-353221">
              <a:spcBef>
                <a:spcPts val="824"/>
              </a:spcBef>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Review this list to determine if PIMS student records need to be added, deleted, or modified</a:t>
            </a:r>
            <a:r>
              <a:rPr lang="en-US" altLang="en-US" dirty="0">
                <a:latin typeface="Arial" panose="020B0604020202020204" pitchFamily="34" charset="0"/>
                <a:ea typeface="Verdana" pitchFamily="34" charset="0"/>
                <a:cs typeface="Arial" panose="020B0604020202020204" pitchFamily="34" charset="0"/>
              </a:rPr>
              <a:t>.</a:t>
            </a:r>
          </a:p>
          <a:p>
            <a:pPr marL="353221" indent="-353221">
              <a:spcBef>
                <a:spcPts val="824"/>
              </a:spcBef>
              <a:buFont typeface="Wingdings" panose="05000000000000000000" pitchFamily="2" charset="2"/>
              <a:buChar char="§"/>
            </a:pPr>
            <a:r>
              <a:rPr lang="en-US" altLang="en-US" b="1" dirty="0">
                <a:latin typeface="Arial" panose="020B0604020202020204" pitchFamily="34" charset="0"/>
                <a:ea typeface="Verdana" pitchFamily="34" charset="0"/>
                <a:cs typeface="Arial" panose="020B0604020202020204" pitchFamily="34" charset="0"/>
              </a:rPr>
              <a:t>QC Rpt03A - Perkins CTE Enrollments by Campus and Program </a:t>
            </a:r>
          </a:p>
          <a:p>
            <a:pPr marL="1118534" lvl="1" indent="-353221">
              <a:spcBef>
                <a:spcPts val="824"/>
              </a:spcBef>
              <a:buFont typeface="Wingdings" panose="05000000000000000000" pitchFamily="2" charset="2"/>
              <a:buChar char="§"/>
            </a:pPr>
            <a:r>
              <a:rPr lang="en-US" altLang="en-US" dirty="0">
                <a:latin typeface="Arial" panose="020B0604020202020204" pitchFamily="34" charset="0"/>
                <a:ea typeface="Verdana" pitchFamily="34" charset="0"/>
                <a:cs typeface="Arial" panose="020B0604020202020204" pitchFamily="34" charset="0"/>
              </a:rPr>
              <a:t>Report lists students considered to be statistically countable as a Perkins CTE enrollees by campus and program. </a:t>
            </a:r>
          </a:p>
          <a:p>
            <a:pPr marL="1118534" lvl="1" indent="-353221">
              <a:spcBef>
                <a:spcPts val="824"/>
              </a:spcBef>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Review this list to determine if PIMS student records need to be added, deleted, or modified.</a:t>
            </a:r>
            <a:endParaRPr lang="en-US" altLang="en-US" dirty="0">
              <a:latin typeface="Arial" panose="020B0604020202020204" pitchFamily="34" charset="0"/>
              <a:ea typeface="Verdana" pitchFamily="34" charset="0"/>
              <a:cs typeface="Arial" panose="020B0604020202020204" pitchFamily="34" charset="0"/>
            </a:endParaRPr>
          </a:p>
          <a:p>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61886" indent="-289386" eaLnBrk="0" hangingPunct="0">
              <a:spcBef>
                <a:spcPct val="30000"/>
              </a:spcBef>
              <a:defRPr sz="1300">
                <a:solidFill>
                  <a:schemeClr val="tx1"/>
                </a:solidFill>
                <a:latin typeface="Calibri" pitchFamily="34" charset="0"/>
              </a:defRPr>
            </a:lvl2pPr>
            <a:lvl3pPr marL="1172259" indent="-232163" eaLnBrk="0" hangingPunct="0">
              <a:spcBef>
                <a:spcPct val="30000"/>
              </a:spcBef>
              <a:defRPr sz="1300">
                <a:solidFill>
                  <a:schemeClr val="tx1"/>
                </a:solidFill>
                <a:latin typeface="Calibri" pitchFamily="34" charset="0"/>
              </a:defRPr>
            </a:lvl3pPr>
            <a:lvl4pPr marL="1644758" indent="-232163" eaLnBrk="0" hangingPunct="0">
              <a:spcBef>
                <a:spcPct val="30000"/>
              </a:spcBef>
              <a:defRPr sz="1300">
                <a:solidFill>
                  <a:schemeClr val="tx1"/>
                </a:solidFill>
                <a:latin typeface="Calibri" pitchFamily="34" charset="0"/>
              </a:defRPr>
            </a:lvl4pPr>
            <a:lvl5pPr marL="2113989" indent="-232163" eaLnBrk="0" hangingPunct="0">
              <a:spcBef>
                <a:spcPct val="30000"/>
              </a:spcBef>
              <a:defRPr sz="1300">
                <a:solidFill>
                  <a:schemeClr val="tx1"/>
                </a:solidFill>
                <a:latin typeface="Calibri" pitchFamily="34" charset="0"/>
              </a:defRPr>
            </a:lvl5pPr>
            <a:lvl6pPr marL="2584855" indent="-232163" eaLnBrk="0" fontAlgn="base" hangingPunct="0">
              <a:spcBef>
                <a:spcPct val="30000"/>
              </a:spcBef>
              <a:spcAft>
                <a:spcPct val="0"/>
              </a:spcAft>
              <a:defRPr sz="1300">
                <a:solidFill>
                  <a:schemeClr val="tx1"/>
                </a:solidFill>
                <a:latin typeface="Calibri" pitchFamily="34" charset="0"/>
              </a:defRPr>
            </a:lvl6pPr>
            <a:lvl7pPr marL="3055721" indent="-232163" eaLnBrk="0" fontAlgn="base" hangingPunct="0">
              <a:spcBef>
                <a:spcPct val="30000"/>
              </a:spcBef>
              <a:spcAft>
                <a:spcPct val="0"/>
              </a:spcAft>
              <a:defRPr sz="1300">
                <a:solidFill>
                  <a:schemeClr val="tx1"/>
                </a:solidFill>
                <a:latin typeface="Calibri" pitchFamily="34" charset="0"/>
              </a:defRPr>
            </a:lvl7pPr>
            <a:lvl8pPr marL="3526584" indent="-232163" eaLnBrk="0" fontAlgn="base" hangingPunct="0">
              <a:spcBef>
                <a:spcPct val="30000"/>
              </a:spcBef>
              <a:spcAft>
                <a:spcPct val="0"/>
              </a:spcAft>
              <a:defRPr sz="1300">
                <a:solidFill>
                  <a:schemeClr val="tx1"/>
                </a:solidFill>
                <a:latin typeface="Calibri" pitchFamily="34" charset="0"/>
              </a:defRPr>
            </a:lvl8pPr>
            <a:lvl9pPr marL="3997450" indent="-23216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3B944AD-0E5D-45D7-A9EF-9459364D1D96}" type="slidenum">
              <a:rPr lang="en-US" altLang="en-US" smtClean="0">
                <a:latin typeface="Arial" charset="0"/>
              </a:rPr>
              <a:pPr eaLnBrk="1" hangingPunct="1">
                <a:spcBef>
                  <a:spcPct val="0"/>
                </a:spcBef>
              </a:pPr>
              <a:t>53</a:t>
            </a:fld>
            <a:endParaRPr lang="en-US" altLang="en-US" dirty="0">
              <a:latin typeface="Arial" charset="0"/>
            </a:endParaRPr>
          </a:p>
        </p:txBody>
      </p:sp>
    </p:spTree>
    <p:extLst>
      <p:ext uri="{BB962C8B-B14F-4D97-AF65-F5344CB8AC3E}">
        <p14:creationId xmlns:p14="http://schemas.microsoft.com/office/powerpoint/2010/main" val="33041905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53221" indent="-353221">
              <a:spcBef>
                <a:spcPts val="824"/>
              </a:spcBef>
              <a:buFont typeface="Wingdings" panose="05000000000000000000" pitchFamily="2" charset="2"/>
              <a:buChar char="§"/>
            </a:pPr>
            <a:r>
              <a:rPr lang="en-US" altLang="en-US" b="1" dirty="0">
                <a:latin typeface="Arial" panose="020B0604020202020204" pitchFamily="34" charset="0"/>
                <a:ea typeface="Verdana" pitchFamily="34" charset="0"/>
                <a:cs typeface="Arial" panose="020B0604020202020204" pitchFamily="34" charset="0"/>
              </a:rPr>
              <a:t>QC Rpt03B - Verify List of CTE Students with Program of Study Articulated Credits </a:t>
            </a:r>
          </a:p>
          <a:p>
            <a:pPr marL="1118534" lvl="1" indent="-353221">
              <a:spcBef>
                <a:spcPts val="824"/>
              </a:spcBef>
              <a:buFont typeface="Wingdings" panose="05000000000000000000" pitchFamily="2" charset="2"/>
              <a:buChar char="§"/>
            </a:pPr>
            <a:r>
              <a:rPr lang="en-US" altLang="en-US" dirty="0">
                <a:latin typeface="Arial" panose="020B0604020202020204" pitchFamily="34" charset="0"/>
                <a:ea typeface="Verdana" pitchFamily="34" charset="0"/>
                <a:cs typeface="Arial" panose="020B0604020202020204" pitchFamily="34" charset="0"/>
              </a:rPr>
              <a:t>Report lists students considered to be statistically countable as a CTE program enrollees reported as having Program of Study SOAR Articulated Credits.</a:t>
            </a:r>
          </a:p>
          <a:p>
            <a:pPr marL="1118534" lvl="1" indent="-353221">
              <a:spcBef>
                <a:spcPts val="824"/>
              </a:spcBef>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Review this list to determine if PIMS student records need to be added, deleted, or modified</a:t>
            </a:r>
            <a:r>
              <a:rPr lang="en-US" altLang="en-US" dirty="0">
                <a:latin typeface="Arial" panose="020B0604020202020204" pitchFamily="34" charset="0"/>
                <a:ea typeface="Verdana" pitchFamily="34" charset="0"/>
                <a:cs typeface="Arial" panose="020B0604020202020204" pitchFamily="34" charset="0"/>
              </a:rPr>
              <a:t>.</a:t>
            </a:r>
          </a:p>
          <a:p>
            <a:pPr marL="353221" indent="-353221">
              <a:spcBef>
                <a:spcPts val="824"/>
              </a:spcBef>
              <a:buFont typeface="Wingdings" panose="05000000000000000000" pitchFamily="2" charset="2"/>
              <a:buChar char="§"/>
            </a:pPr>
            <a:r>
              <a:rPr lang="en-US" altLang="en-US" b="1" dirty="0">
                <a:latin typeface="Arial" panose="020B0604020202020204" pitchFamily="34" charset="0"/>
                <a:ea typeface="Verdana" pitchFamily="34" charset="0"/>
                <a:cs typeface="Arial" panose="020B0604020202020204" pitchFamily="34" charset="0"/>
              </a:rPr>
              <a:t>QC Rpt03C – Verify List of CTE Students with Local Articulated Credits </a:t>
            </a:r>
          </a:p>
          <a:p>
            <a:pPr marL="1118534" lvl="1" indent="-353221">
              <a:spcBef>
                <a:spcPts val="824"/>
              </a:spcBef>
              <a:buFont typeface="Wingdings" panose="05000000000000000000" pitchFamily="2" charset="2"/>
              <a:buChar char="§"/>
            </a:pPr>
            <a:r>
              <a:rPr lang="en-US" altLang="en-US" dirty="0">
                <a:latin typeface="Arial" panose="020B0604020202020204" pitchFamily="34" charset="0"/>
                <a:ea typeface="Verdana" pitchFamily="34" charset="0"/>
                <a:cs typeface="Arial" panose="020B0604020202020204" pitchFamily="34" charset="0"/>
              </a:rPr>
              <a:t>Report lists students considered to be statistically countable as a CTE program enrollees reported as having Local Articulated Credits (LAC)</a:t>
            </a:r>
          </a:p>
          <a:p>
            <a:pPr marL="1118534" lvl="1" indent="-353221">
              <a:spcBef>
                <a:spcPts val="824"/>
              </a:spcBef>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Review this list to determine if PIMS student records need to be added, deleted, or modified.</a:t>
            </a:r>
            <a:endParaRPr lang="en-US" altLang="en-US" dirty="0">
              <a:latin typeface="Arial" panose="020B0604020202020204" pitchFamily="34" charset="0"/>
              <a:ea typeface="Verdana" pitchFamily="34" charset="0"/>
              <a:cs typeface="Arial" panose="020B0604020202020204" pitchFamily="34" charset="0"/>
            </a:endParaRPr>
          </a:p>
          <a:p>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61886" indent="-289386" eaLnBrk="0" hangingPunct="0">
              <a:spcBef>
                <a:spcPct val="30000"/>
              </a:spcBef>
              <a:defRPr sz="1300">
                <a:solidFill>
                  <a:schemeClr val="tx1"/>
                </a:solidFill>
                <a:latin typeface="Calibri" pitchFamily="34" charset="0"/>
              </a:defRPr>
            </a:lvl2pPr>
            <a:lvl3pPr marL="1172259" indent="-232163" eaLnBrk="0" hangingPunct="0">
              <a:spcBef>
                <a:spcPct val="30000"/>
              </a:spcBef>
              <a:defRPr sz="1300">
                <a:solidFill>
                  <a:schemeClr val="tx1"/>
                </a:solidFill>
                <a:latin typeface="Calibri" pitchFamily="34" charset="0"/>
              </a:defRPr>
            </a:lvl3pPr>
            <a:lvl4pPr marL="1644758" indent="-232163" eaLnBrk="0" hangingPunct="0">
              <a:spcBef>
                <a:spcPct val="30000"/>
              </a:spcBef>
              <a:defRPr sz="1300">
                <a:solidFill>
                  <a:schemeClr val="tx1"/>
                </a:solidFill>
                <a:latin typeface="Calibri" pitchFamily="34" charset="0"/>
              </a:defRPr>
            </a:lvl4pPr>
            <a:lvl5pPr marL="2113989" indent="-232163" eaLnBrk="0" hangingPunct="0">
              <a:spcBef>
                <a:spcPct val="30000"/>
              </a:spcBef>
              <a:defRPr sz="1300">
                <a:solidFill>
                  <a:schemeClr val="tx1"/>
                </a:solidFill>
                <a:latin typeface="Calibri" pitchFamily="34" charset="0"/>
              </a:defRPr>
            </a:lvl5pPr>
            <a:lvl6pPr marL="2584855" indent="-232163" eaLnBrk="0" fontAlgn="base" hangingPunct="0">
              <a:spcBef>
                <a:spcPct val="30000"/>
              </a:spcBef>
              <a:spcAft>
                <a:spcPct val="0"/>
              </a:spcAft>
              <a:defRPr sz="1300">
                <a:solidFill>
                  <a:schemeClr val="tx1"/>
                </a:solidFill>
                <a:latin typeface="Calibri" pitchFamily="34" charset="0"/>
              </a:defRPr>
            </a:lvl6pPr>
            <a:lvl7pPr marL="3055721" indent="-232163" eaLnBrk="0" fontAlgn="base" hangingPunct="0">
              <a:spcBef>
                <a:spcPct val="30000"/>
              </a:spcBef>
              <a:spcAft>
                <a:spcPct val="0"/>
              </a:spcAft>
              <a:defRPr sz="1300">
                <a:solidFill>
                  <a:schemeClr val="tx1"/>
                </a:solidFill>
                <a:latin typeface="Calibri" pitchFamily="34" charset="0"/>
              </a:defRPr>
            </a:lvl7pPr>
            <a:lvl8pPr marL="3526584" indent="-232163" eaLnBrk="0" fontAlgn="base" hangingPunct="0">
              <a:spcBef>
                <a:spcPct val="30000"/>
              </a:spcBef>
              <a:spcAft>
                <a:spcPct val="0"/>
              </a:spcAft>
              <a:defRPr sz="1300">
                <a:solidFill>
                  <a:schemeClr val="tx1"/>
                </a:solidFill>
                <a:latin typeface="Calibri" pitchFamily="34" charset="0"/>
              </a:defRPr>
            </a:lvl8pPr>
            <a:lvl9pPr marL="3997450" indent="-23216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3B944AD-0E5D-45D7-A9EF-9459364D1D96}" type="slidenum">
              <a:rPr lang="en-US" altLang="en-US" smtClean="0">
                <a:latin typeface="Arial" charset="0"/>
              </a:rPr>
              <a:pPr eaLnBrk="1" hangingPunct="1">
                <a:spcBef>
                  <a:spcPct val="0"/>
                </a:spcBef>
              </a:pPr>
              <a:t>54</a:t>
            </a:fld>
            <a:endParaRPr lang="en-US" altLang="en-US" dirty="0">
              <a:latin typeface="Arial" charset="0"/>
            </a:endParaRPr>
          </a:p>
        </p:txBody>
      </p:sp>
    </p:spTree>
    <p:extLst>
      <p:ext uri="{BB962C8B-B14F-4D97-AF65-F5344CB8AC3E}">
        <p14:creationId xmlns:p14="http://schemas.microsoft.com/office/powerpoint/2010/main" val="21729402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53221" indent="-353221">
              <a:spcBef>
                <a:spcPts val="824"/>
              </a:spcBef>
              <a:buFont typeface="Wingdings" panose="05000000000000000000" pitchFamily="2" charset="2"/>
              <a:buChar char="§"/>
            </a:pPr>
            <a:r>
              <a:rPr lang="en-US" altLang="en-US" b="1" dirty="0">
                <a:latin typeface="Arial" panose="020B0604020202020204" pitchFamily="34" charset="0"/>
                <a:ea typeface="Verdana" pitchFamily="34" charset="0"/>
                <a:cs typeface="Arial" panose="020B0604020202020204" pitchFamily="34" charset="0"/>
              </a:rPr>
              <a:t>QC Rpt04 - Errors for Invalid Data Element Relationships for Perkins CTE Students</a:t>
            </a:r>
          </a:p>
          <a:p>
            <a:pPr marL="1118534" lvl="1" indent="-353221">
              <a:spcBef>
                <a:spcPts val="824"/>
              </a:spcBef>
              <a:buFont typeface="Wingdings" panose="05000000000000000000" pitchFamily="2" charset="2"/>
              <a:buChar char="§"/>
            </a:pPr>
            <a:r>
              <a:rPr lang="en-US" altLang="en-US" dirty="0">
                <a:latin typeface="Arial" panose="020B0604020202020204" pitchFamily="34" charset="0"/>
                <a:ea typeface="Verdana" pitchFamily="34" charset="0"/>
                <a:cs typeface="Arial" panose="020B0604020202020204" pitchFamily="34" charset="0"/>
              </a:rPr>
              <a:t>Report used to inform LEAs of Perkins students with invalid relationships between specified student data elements. Review the following students listed on each tab.</a:t>
            </a:r>
          </a:p>
          <a:p>
            <a:pPr marL="1118534" lvl="1" indent="-353221">
              <a:spcBef>
                <a:spcPts val="824"/>
              </a:spcBef>
              <a:buFont typeface="Wingdings" panose="05000000000000000000" pitchFamily="2" charset="2"/>
              <a:buChar char="§"/>
            </a:pPr>
            <a:r>
              <a:rPr lang="en-US" altLang="en-US" dirty="0">
                <a:latin typeface="Arial" panose="020B0604020202020204" pitchFamily="34" charset="0"/>
                <a:ea typeface="Verdana" pitchFamily="34" charset="0"/>
                <a:cs typeface="Arial" panose="020B0604020202020204" pitchFamily="34" charset="0"/>
              </a:rPr>
              <a:t>Make corrections to either the PS Student Institution or the Campus Student Program Fact data to resolve errors.</a:t>
            </a:r>
          </a:p>
          <a:p>
            <a:pPr marL="353221" indent="-353221">
              <a:spcBef>
                <a:spcPts val="824"/>
              </a:spcBef>
              <a:buFont typeface="Wingdings" panose="05000000000000000000" pitchFamily="2" charset="2"/>
              <a:buChar char="§"/>
            </a:pPr>
            <a:r>
              <a:rPr lang="en-US" altLang="en-US" b="1" dirty="0">
                <a:latin typeface="Arial" panose="020B0604020202020204" pitchFamily="34" charset="0"/>
                <a:ea typeface="Verdana" pitchFamily="34" charset="0"/>
                <a:cs typeface="Arial" panose="020B0604020202020204" pitchFamily="34" charset="0"/>
              </a:rPr>
              <a:t>QC Rpt05 - Warnings for Questionable Data Element Relationships for Perkins CTE Students </a:t>
            </a:r>
          </a:p>
          <a:p>
            <a:pPr marL="1118534" lvl="1" indent="-353221">
              <a:spcBef>
                <a:spcPts val="824"/>
              </a:spcBef>
              <a:buFont typeface="Wingdings" panose="05000000000000000000" pitchFamily="2" charset="2"/>
              <a:buChar char="§"/>
            </a:pPr>
            <a:r>
              <a:rPr lang="en-US" altLang="en-US" dirty="0">
                <a:latin typeface="Arial" panose="020B0604020202020204" pitchFamily="34" charset="0"/>
                <a:ea typeface="Verdana" pitchFamily="34" charset="0"/>
                <a:cs typeface="Arial" panose="020B0604020202020204" pitchFamily="34" charset="0"/>
              </a:rPr>
              <a:t>Report used to inform LEAs of Perkins CTE students reported have questionable relationships between specified student data elements. Review the following students listed on each tab.</a:t>
            </a:r>
          </a:p>
          <a:p>
            <a:pPr marL="1118534" lvl="1" indent="-353221">
              <a:spcBef>
                <a:spcPts val="824"/>
              </a:spcBef>
              <a:buFont typeface="Wingdings" panose="05000000000000000000" pitchFamily="2" charset="2"/>
              <a:buChar char="§"/>
            </a:pPr>
            <a:r>
              <a:rPr lang="en-US" altLang="en-US" dirty="0">
                <a:latin typeface="Arial" panose="020B0604020202020204" pitchFamily="34" charset="0"/>
                <a:ea typeface="Verdana" pitchFamily="34" charset="0"/>
                <a:cs typeface="Arial" panose="020B0604020202020204" pitchFamily="34" charset="0"/>
              </a:rPr>
              <a:t>Make corrections to either the PS Student Institution or the Campus Student Program Fact data</a:t>
            </a:r>
            <a:endParaRPr lang="en-US" altLang="en-US" dirty="0">
              <a:latin typeface="Arial" panose="020B0604020202020204" pitchFamily="34" charset="0"/>
              <a:cs typeface="Arial" panose="020B0604020202020204"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61886" indent="-289386" eaLnBrk="0" hangingPunct="0">
              <a:spcBef>
                <a:spcPct val="30000"/>
              </a:spcBef>
              <a:defRPr sz="1300">
                <a:solidFill>
                  <a:schemeClr val="tx1"/>
                </a:solidFill>
                <a:latin typeface="Calibri" pitchFamily="34" charset="0"/>
              </a:defRPr>
            </a:lvl2pPr>
            <a:lvl3pPr marL="1172259" indent="-232163" eaLnBrk="0" hangingPunct="0">
              <a:spcBef>
                <a:spcPct val="30000"/>
              </a:spcBef>
              <a:defRPr sz="1300">
                <a:solidFill>
                  <a:schemeClr val="tx1"/>
                </a:solidFill>
                <a:latin typeface="Calibri" pitchFamily="34" charset="0"/>
              </a:defRPr>
            </a:lvl3pPr>
            <a:lvl4pPr marL="1644758" indent="-232163" eaLnBrk="0" hangingPunct="0">
              <a:spcBef>
                <a:spcPct val="30000"/>
              </a:spcBef>
              <a:defRPr sz="1300">
                <a:solidFill>
                  <a:schemeClr val="tx1"/>
                </a:solidFill>
                <a:latin typeface="Calibri" pitchFamily="34" charset="0"/>
              </a:defRPr>
            </a:lvl4pPr>
            <a:lvl5pPr marL="2113989" indent="-232163" eaLnBrk="0" hangingPunct="0">
              <a:spcBef>
                <a:spcPct val="30000"/>
              </a:spcBef>
              <a:defRPr sz="1300">
                <a:solidFill>
                  <a:schemeClr val="tx1"/>
                </a:solidFill>
                <a:latin typeface="Calibri" pitchFamily="34" charset="0"/>
              </a:defRPr>
            </a:lvl5pPr>
            <a:lvl6pPr marL="2584855" indent="-232163" eaLnBrk="0" fontAlgn="base" hangingPunct="0">
              <a:spcBef>
                <a:spcPct val="30000"/>
              </a:spcBef>
              <a:spcAft>
                <a:spcPct val="0"/>
              </a:spcAft>
              <a:defRPr sz="1300">
                <a:solidFill>
                  <a:schemeClr val="tx1"/>
                </a:solidFill>
                <a:latin typeface="Calibri" pitchFamily="34" charset="0"/>
              </a:defRPr>
            </a:lvl6pPr>
            <a:lvl7pPr marL="3055721" indent="-232163" eaLnBrk="0" fontAlgn="base" hangingPunct="0">
              <a:spcBef>
                <a:spcPct val="30000"/>
              </a:spcBef>
              <a:spcAft>
                <a:spcPct val="0"/>
              </a:spcAft>
              <a:defRPr sz="1300">
                <a:solidFill>
                  <a:schemeClr val="tx1"/>
                </a:solidFill>
                <a:latin typeface="Calibri" pitchFamily="34" charset="0"/>
              </a:defRPr>
            </a:lvl7pPr>
            <a:lvl8pPr marL="3526584" indent="-232163" eaLnBrk="0" fontAlgn="base" hangingPunct="0">
              <a:spcBef>
                <a:spcPct val="30000"/>
              </a:spcBef>
              <a:spcAft>
                <a:spcPct val="0"/>
              </a:spcAft>
              <a:defRPr sz="1300">
                <a:solidFill>
                  <a:schemeClr val="tx1"/>
                </a:solidFill>
                <a:latin typeface="Calibri" pitchFamily="34" charset="0"/>
              </a:defRPr>
            </a:lvl8pPr>
            <a:lvl9pPr marL="3997450" indent="-23216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3B944AD-0E5D-45D7-A9EF-9459364D1D96}" type="slidenum">
              <a:rPr lang="en-US" altLang="en-US" smtClean="0">
                <a:latin typeface="Arial" charset="0"/>
              </a:rPr>
              <a:pPr eaLnBrk="1" hangingPunct="1">
                <a:spcBef>
                  <a:spcPct val="0"/>
                </a:spcBef>
              </a:pPr>
              <a:t>55</a:t>
            </a:fld>
            <a:endParaRPr lang="en-US" altLang="en-US" dirty="0">
              <a:latin typeface="Arial" charset="0"/>
            </a:endParaRPr>
          </a:p>
        </p:txBody>
      </p:sp>
    </p:spTree>
    <p:extLst>
      <p:ext uri="{BB962C8B-B14F-4D97-AF65-F5344CB8AC3E}">
        <p14:creationId xmlns:p14="http://schemas.microsoft.com/office/powerpoint/2010/main" val="42864557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lnSpc>
                <a:spcPct val="115000"/>
              </a:lnSpc>
              <a:spcAft>
                <a:spcPts val="846"/>
              </a:spcAft>
              <a:defRPr/>
            </a:pPr>
            <a:r>
              <a:rPr lang="en-US" dirty="0">
                <a:latin typeface="Arial" panose="020B0604020202020204" pitchFamily="34" charset="0"/>
                <a:ea typeface="Aptos" panose="020B0004020202020204" pitchFamily="34" charset="0"/>
                <a:cs typeface="Times New Roman" panose="02020603050405020304" pitchFamily="18" charset="0"/>
              </a:rPr>
              <a:t>After you verify your data is correct by running all the reports mentioned on the previous slides, you are now ready to run the </a:t>
            </a:r>
            <a:r>
              <a:rPr lang="en-US" dirty="0"/>
              <a:t>Postsecondary Perkins CTE Enrollment ACS Report</a:t>
            </a:r>
          </a:p>
          <a:p>
            <a:pPr>
              <a:lnSpc>
                <a:spcPct val="115000"/>
              </a:lnSpc>
              <a:spcAft>
                <a:spcPts val="846"/>
              </a:spcAft>
            </a:pPr>
            <a:r>
              <a:rPr lang="en-US" dirty="0">
                <a:latin typeface="Arial" panose="020B0604020202020204" pitchFamily="34" charset="0"/>
                <a:ea typeface="Aptos" panose="020B0004020202020204" pitchFamily="34" charset="0"/>
                <a:cs typeface="Times New Roman" panose="02020603050405020304" pitchFamily="18" charset="0"/>
              </a:rPr>
              <a:t>This is the document that needs to be signed by your Institution's Admin and email the RA-ACS account.</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46"/>
              </a:spcAft>
            </a:pPr>
            <a:endParaRPr lang="en-US" dirty="0">
              <a:latin typeface="Arial" panose="020B0604020202020204" pitchFamily="34" charset="0"/>
              <a:cs typeface="Times New Roman" panose="02020603050405020304" pitchFamily="18" charset="0"/>
            </a:endParaRPr>
          </a:p>
          <a:p>
            <a:pPr>
              <a:lnSpc>
                <a:spcPct val="115000"/>
              </a:lnSpc>
              <a:spcAft>
                <a:spcPts val="846"/>
              </a:spcAft>
            </a:pPr>
            <a:r>
              <a:rPr lang="en-US" dirty="0">
                <a:latin typeface="Arial" panose="020B0604020202020204" pitchFamily="34" charset="0"/>
                <a:cs typeface="Times New Roman" panose="02020603050405020304" pitchFamily="18" charset="0"/>
              </a:rPr>
              <a:t>Please review this document carefully.  This is your last chance to identify errors.</a:t>
            </a:r>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56</a:t>
            </a:fld>
            <a:endParaRPr lang="en-US" dirty="0"/>
          </a:p>
        </p:txBody>
      </p:sp>
    </p:spTree>
    <p:extLst>
      <p:ext uri="{BB962C8B-B14F-4D97-AF65-F5344CB8AC3E}">
        <p14:creationId xmlns:p14="http://schemas.microsoft.com/office/powerpoint/2010/main" val="36379366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AD8FF-6E34-0BE6-DE4B-A8770F40D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626C7-48D2-269D-0476-B18E40B0D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EC517-6C29-EAFF-33FE-AF0C03FF9FCF}"/>
              </a:ext>
            </a:extLst>
          </p:cNvPr>
          <p:cNvSpPr>
            <a:spLocks noGrp="1"/>
          </p:cNvSpPr>
          <p:nvPr>
            <p:ph type="body" idx="1"/>
          </p:nvPr>
        </p:nvSpPr>
        <p:spPr/>
        <p:txBody>
          <a:bodyPr/>
          <a:lstStyle/>
          <a:p>
            <a:pPr>
              <a:lnSpc>
                <a:spcPct val="115000"/>
              </a:lnSpc>
              <a:spcAft>
                <a:spcPts val="846"/>
              </a:spcAft>
            </a:pPr>
            <a:r>
              <a:rPr lang="en-US" dirty="0">
                <a:latin typeface="Arial" panose="020B0604020202020204" pitchFamily="34" charset="0"/>
                <a:ea typeface="Aptos" panose="020B0004020202020204" pitchFamily="34" charset="0"/>
                <a:cs typeface="Arial" panose="020B0604020202020204" pitchFamily="34" charset="0"/>
              </a:rPr>
              <a:t>ACS Page 2 Bad Data???</a:t>
            </a:r>
          </a:p>
          <a:p>
            <a:pPr>
              <a:lnSpc>
                <a:spcPct val="115000"/>
              </a:lnSpc>
              <a:spcAft>
                <a:spcPts val="846"/>
              </a:spcAft>
            </a:pPr>
            <a:endParaRPr lang="en-US" kern="100" dirty="0">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46"/>
              </a:spcAft>
            </a:pPr>
            <a:r>
              <a:rPr lang="en-US" kern="100" dirty="0">
                <a:latin typeface="Arial" panose="020B0604020202020204" pitchFamily="34" charset="0"/>
                <a:ea typeface="Aptos" panose="020B0004020202020204" pitchFamily="34" charset="0"/>
                <a:cs typeface="Arial" panose="020B0604020202020204" pitchFamily="34" charset="0"/>
              </a:rPr>
              <a:t>On page 2 of the ACS, Special Populations will only have data for the special populations your institution reported.  I’ve added all the Special Populations options for the purpose of our presentation.  If you are missing Special Populations, please verify the data is accurate.  We recognize getting some of this information can be hard.  Work together with other departments and your professors to gather this data.  </a:t>
            </a:r>
          </a:p>
          <a:p>
            <a:pPr>
              <a:lnSpc>
                <a:spcPct val="115000"/>
              </a:lnSpc>
              <a:spcAft>
                <a:spcPts val="846"/>
              </a:spcAft>
            </a:pPr>
            <a:endParaRPr lang="en-US" kern="100" dirty="0">
              <a:latin typeface="Arial" panose="020B0604020202020204" pitchFamily="34" charset="0"/>
              <a:cs typeface="Arial" panose="020B0604020202020204" pitchFamily="34" charset="0"/>
            </a:endParaRPr>
          </a:p>
          <a:p>
            <a:pPr>
              <a:lnSpc>
                <a:spcPct val="115000"/>
              </a:lnSpc>
              <a:spcAft>
                <a:spcPts val="846"/>
              </a:spcAft>
            </a:pPr>
            <a:r>
              <a:rPr lang="en-US" kern="100" dirty="0">
                <a:latin typeface="Arial" panose="020B0604020202020204" pitchFamily="34" charset="0"/>
                <a:cs typeface="Arial" panose="020B0604020202020204" pitchFamily="34" charset="0"/>
              </a:rPr>
              <a:t>Under Race and Ethnicity, look for zeros and verify the data is correct.  The same as special populations, race/ethnicity will only have data on the ones your institution reported. </a:t>
            </a:r>
          </a:p>
          <a:p>
            <a:pPr>
              <a:lnSpc>
                <a:spcPct val="115000"/>
              </a:lnSpc>
              <a:spcAft>
                <a:spcPts val="846"/>
              </a:spcAft>
            </a:pPr>
            <a:endParaRPr lang="en-US" kern="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0F08763-9126-651E-8639-0EADC29A821B}"/>
              </a:ext>
            </a:extLst>
          </p:cNvPr>
          <p:cNvSpPr>
            <a:spLocks noGrp="1"/>
          </p:cNvSpPr>
          <p:nvPr>
            <p:ph type="sldNum" sz="quarter" idx="5"/>
          </p:nvPr>
        </p:nvSpPr>
        <p:spPr/>
        <p:txBody>
          <a:bodyPr/>
          <a:lstStyle/>
          <a:p>
            <a:fld id="{5B012C48-CBE3-4456-858D-2A38C9D9ED43}" type="slidenum">
              <a:rPr lang="en-US" smtClean="0"/>
              <a:t>57</a:t>
            </a:fld>
            <a:endParaRPr lang="en-US" dirty="0"/>
          </a:p>
        </p:txBody>
      </p:sp>
    </p:spTree>
    <p:extLst>
      <p:ext uri="{BB962C8B-B14F-4D97-AF65-F5344CB8AC3E}">
        <p14:creationId xmlns:p14="http://schemas.microsoft.com/office/powerpoint/2010/main" val="39710279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3A459-3AAA-1041-1B9D-E7FB4DB59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46891-E6F9-F83D-F24E-999646C986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0573C2-6571-6007-FE06-21824EA9F903}"/>
              </a:ext>
            </a:extLst>
          </p:cNvPr>
          <p:cNvSpPr>
            <a:spLocks noGrp="1"/>
          </p:cNvSpPr>
          <p:nvPr>
            <p:ph type="body" idx="1"/>
          </p:nvPr>
        </p:nvSpPr>
        <p:spPr/>
        <p:txBody>
          <a:bodyPr/>
          <a:lstStyle/>
          <a:p>
            <a:pPr>
              <a:lnSpc>
                <a:spcPct val="115000"/>
              </a:lnSpc>
              <a:spcAft>
                <a:spcPts val="846"/>
              </a:spcAft>
            </a:pPr>
            <a:r>
              <a:rPr lang="en-US" dirty="0">
                <a:latin typeface="Arial" panose="020B0604020202020204" pitchFamily="34" charset="0"/>
                <a:ea typeface="Aptos" panose="020B0004020202020204" pitchFamily="34" charset="0"/>
                <a:cs typeface="Arial" panose="020B0604020202020204" pitchFamily="34" charset="0"/>
              </a:rPr>
              <a:t>ACS Page 3 Bad Data???</a:t>
            </a:r>
          </a:p>
          <a:p>
            <a:pPr>
              <a:lnSpc>
                <a:spcPct val="115000"/>
              </a:lnSpc>
              <a:spcAft>
                <a:spcPts val="846"/>
              </a:spcAft>
            </a:pPr>
            <a:endParaRPr lang="en-US" dirty="0">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46"/>
              </a:spcAft>
            </a:pPr>
            <a:r>
              <a:rPr lang="en-US" dirty="0">
                <a:latin typeface="Arial" panose="020B0604020202020204" pitchFamily="34" charset="0"/>
                <a:ea typeface="Aptos" panose="020B0004020202020204" pitchFamily="34" charset="0"/>
                <a:cs typeface="Arial" panose="020B0604020202020204" pitchFamily="34" charset="0"/>
              </a:rPr>
              <a:t>Since we aren’t in your schools, we don’t know if the data is correct or in error.  Only you and your data team know your students.</a:t>
            </a:r>
          </a:p>
          <a:p>
            <a:pPr>
              <a:lnSpc>
                <a:spcPct val="115000"/>
              </a:lnSpc>
              <a:spcAft>
                <a:spcPts val="846"/>
              </a:spcAft>
            </a:pPr>
            <a:r>
              <a:rPr lang="en-US" kern="100" dirty="0">
                <a:latin typeface="Arial" panose="020B0604020202020204" pitchFamily="34" charset="0"/>
                <a:ea typeface="Aptos" panose="020B0004020202020204" pitchFamily="34" charset="0"/>
                <a:cs typeface="Arial" panose="020B0604020202020204" pitchFamily="34" charset="0"/>
              </a:rPr>
              <a:t>Reporting ZERO for Pell Grant Recipients or Completers</a:t>
            </a:r>
          </a:p>
          <a:p>
            <a:pPr>
              <a:lnSpc>
                <a:spcPct val="115000"/>
              </a:lnSpc>
              <a:spcAft>
                <a:spcPts val="846"/>
              </a:spcAft>
            </a:pPr>
            <a:endParaRPr lang="en-US" kern="100" dirty="0">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46"/>
              </a:spcAft>
            </a:pPr>
            <a:r>
              <a:rPr lang="en-US" kern="100" dirty="0">
                <a:latin typeface="Arial" panose="020B0604020202020204" pitchFamily="34" charset="0"/>
                <a:ea typeface="Aptos" panose="020B0004020202020204" pitchFamily="34" charset="0"/>
                <a:cs typeface="Arial" panose="020B0604020202020204" pitchFamily="34" charset="0"/>
              </a:rPr>
              <a:t>On page 3 of the ACS at the far right columns, highlighted in yellow.  If these are ZEROs, please verify it your data.</a:t>
            </a:r>
          </a:p>
          <a:p>
            <a:pPr>
              <a:lnSpc>
                <a:spcPct val="115000"/>
              </a:lnSpc>
              <a:spcAft>
                <a:spcPts val="846"/>
              </a:spcAft>
            </a:pPr>
            <a:r>
              <a:rPr lang="en-US" dirty="0">
                <a:latin typeface="Arial" panose="020B0604020202020204" pitchFamily="34" charset="0"/>
                <a:ea typeface="Aptos" panose="020B0004020202020204" pitchFamily="34" charset="0"/>
                <a:cs typeface="Times New Roman" panose="02020603050405020304" pitchFamily="18" charset="0"/>
              </a:rPr>
              <a:t> </a:t>
            </a:r>
            <a:endParaRPr lang="en-US"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7F99094-86AC-35AF-07D8-0AFCC7CB3386}"/>
              </a:ext>
            </a:extLst>
          </p:cNvPr>
          <p:cNvSpPr>
            <a:spLocks noGrp="1"/>
          </p:cNvSpPr>
          <p:nvPr>
            <p:ph type="sldNum" sz="quarter" idx="5"/>
          </p:nvPr>
        </p:nvSpPr>
        <p:spPr/>
        <p:txBody>
          <a:bodyPr/>
          <a:lstStyle/>
          <a:p>
            <a:fld id="{5B012C48-CBE3-4456-858D-2A38C9D9ED43}" type="slidenum">
              <a:rPr lang="en-US" smtClean="0"/>
              <a:t>58</a:t>
            </a:fld>
            <a:endParaRPr lang="en-US" dirty="0"/>
          </a:p>
        </p:txBody>
      </p:sp>
    </p:spTree>
    <p:extLst>
      <p:ext uri="{BB962C8B-B14F-4D97-AF65-F5344CB8AC3E}">
        <p14:creationId xmlns:p14="http://schemas.microsoft.com/office/powerpoint/2010/main" val="18042273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latin typeface="Arial" panose="020B0604020202020204" pitchFamily="34" charset="0"/>
                <a:cs typeface="Arial" panose="020B0604020202020204" pitchFamily="34" charset="0"/>
              </a:rPr>
              <a:t>Don’t forget to submit your ACS!  </a:t>
            </a:r>
          </a:p>
          <a:p>
            <a:pPr>
              <a:lnSpc>
                <a:spcPct val="100000"/>
              </a:lnSpc>
            </a:pPr>
            <a:r>
              <a:rPr lang="en-US" dirty="0">
                <a:latin typeface="Arial" panose="020B0604020202020204" pitchFamily="34" charset="0"/>
                <a:cs typeface="Arial" panose="020B0604020202020204" pitchFamily="34" charset="0"/>
              </a:rPr>
              <a:t>The Postsecondary Perkins ACS can be found in PIMSReports V2 by clicking on Postsecondary &gt; Perkins &gt; Student Level – QC and Verification</a:t>
            </a:r>
          </a:p>
          <a:p>
            <a:pPr lvl="1">
              <a:lnSpc>
                <a:spcPct val="100000"/>
              </a:lnSpc>
            </a:pPr>
            <a:r>
              <a:rPr lang="en-US" dirty="0">
                <a:latin typeface="Arial" panose="020B0604020202020204" pitchFamily="34" charset="0"/>
                <a:cs typeface="Arial" panose="020B0604020202020204" pitchFamily="34" charset="0"/>
              </a:rPr>
              <a:t>Accuracy Certification Statement</a:t>
            </a:r>
          </a:p>
          <a:p>
            <a:pPr lvl="2"/>
            <a:r>
              <a:rPr lang="en-US" dirty="0"/>
              <a:t>Postsecondary Perkins CTE Enrollment ACS Report</a:t>
            </a:r>
          </a:p>
          <a:p>
            <a:pPr marL="1268537" lvl="2" indent="-302033"/>
            <a:r>
              <a:rPr lang="en-US" dirty="0">
                <a:latin typeface="Arial" panose="020B0604020202020204" pitchFamily="34" charset="0"/>
                <a:cs typeface="Arial" panose="020B0604020202020204" pitchFamily="34" charset="0"/>
              </a:rPr>
              <a:t>Review Your ACS for accuracy!</a:t>
            </a:r>
          </a:p>
          <a:p>
            <a:pPr marL="1268537" lvl="2" indent="-302033"/>
            <a:r>
              <a:rPr lang="en-US" dirty="0">
                <a:latin typeface="Arial" panose="020B0604020202020204" pitchFamily="34" charset="0"/>
                <a:cs typeface="Arial" panose="020B0604020202020204" pitchFamily="34" charset="0"/>
              </a:rPr>
              <a:t>Emailed to the </a:t>
            </a:r>
            <a:r>
              <a:rPr lang="en-US" u="sng" dirty="0">
                <a:uFill>
                  <a:solidFill>
                    <a:schemeClr val="bg1"/>
                  </a:solidFill>
                </a:uFill>
                <a:latin typeface="Arial" panose="020B0604020202020204" pitchFamily="34" charset="0"/>
                <a:cs typeface="Arial" panose="020B0604020202020204" pitchFamily="34" charset="0"/>
                <a:hlinkClick r:id="rId3"/>
              </a:rPr>
              <a:t>RA-EDACSSubmission@pa.gov</a:t>
            </a:r>
            <a:endParaRPr lang="en-US" u="sng" dirty="0">
              <a:uFill>
                <a:solidFill>
                  <a:schemeClr val="bg1"/>
                </a:solidFill>
              </a:uFill>
              <a:latin typeface="Arial" panose="020B0604020202020204" pitchFamily="34" charset="0"/>
              <a:cs typeface="Arial" panose="020B0604020202020204" pitchFamily="34" charset="0"/>
            </a:endParaRPr>
          </a:p>
          <a:p>
            <a:pPr marL="1268537" lvl="2" indent="-302033"/>
            <a:r>
              <a:rPr lang="en-US" u="sng" dirty="0">
                <a:uFill>
                  <a:solidFill>
                    <a:schemeClr val="bg1"/>
                  </a:solidFill>
                </a:uFill>
                <a:latin typeface="Arial" panose="020B0604020202020204" pitchFamily="34" charset="0"/>
                <a:cs typeface="Arial" panose="020B0604020202020204" pitchFamily="34" charset="0"/>
              </a:rPr>
              <a:t>FOLLOW THE DIRECTIONS on the ACS!!</a:t>
            </a:r>
          </a:p>
          <a:p>
            <a:pPr marL="1751791" lvl="3" indent="-302033"/>
            <a:r>
              <a:rPr lang="en-US" u="sng" dirty="0">
                <a:uFill>
                  <a:solidFill>
                    <a:schemeClr val="bg1"/>
                  </a:solidFill>
                </a:uFill>
                <a:latin typeface="Arial" panose="020B0604020202020204" pitchFamily="34" charset="0"/>
                <a:cs typeface="Arial" panose="020B0604020202020204" pitchFamily="34" charset="0"/>
              </a:rPr>
              <a:t>Name the file correctly</a:t>
            </a:r>
          </a:p>
          <a:p>
            <a:pPr marL="1751791" lvl="3" indent="-302033"/>
            <a:r>
              <a:rPr lang="en-US" u="sng" dirty="0">
                <a:uFill>
                  <a:solidFill>
                    <a:schemeClr val="bg1"/>
                  </a:solidFill>
                </a:uFill>
                <a:latin typeface="Arial" panose="020B0604020202020204" pitchFamily="34" charset="0"/>
                <a:cs typeface="Arial" panose="020B0604020202020204" pitchFamily="34" charset="0"/>
              </a:rPr>
              <a:t>Include ALL pages - All pages must have the same date</a:t>
            </a:r>
          </a:p>
          <a:p>
            <a:pPr marL="1751791" lvl="3" indent="-302033"/>
            <a:r>
              <a:rPr lang="en-US" u="sng" dirty="0">
                <a:uFill>
                  <a:solidFill>
                    <a:schemeClr val="bg1"/>
                  </a:solidFill>
                </a:uFill>
                <a:latin typeface="Arial" panose="020B0604020202020204" pitchFamily="34" charset="0"/>
                <a:cs typeface="Arial" panose="020B0604020202020204" pitchFamily="34" charset="0"/>
              </a:rPr>
              <a:t>Use the correct Subject Line</a:t>
            </a:r>
            <a:endParaRPr lang="en-US" dirty="0">
              <a:latin typeface="Arial" panose="020B0604020202020204" pitchFamily="34" charset="0"/>
              <a:cs typeface="Arial" panose="020B0604020202020204" pitchFamily="34" charset="0"/>
            </a:endParaRPr>
          </a:p>
          <a:p>
            <a:pPr marL="1268537" lvl="2" indent="-302033"/>
            <a:r>
              <a:rPr lang="en-US" dirty="0">
                <a:latin typeface="Arial" panose="020B0604020202020204" pitchFamily="34" charset="0"/>
                <a:cs typeface="Arial" panose="020B0604020202020204" pitchFamily="34" charset="0"/>
              </a:rPr>
              <a:t>If you upload additional data or delete data after sending in the ACS, you MUST send in a new ACS!</a:t>
            </a:r>
          </a:p>
          <a:p>
            <a:pPr>
              <a:lnSpc>
                <a:spcPct val="115000"/>
              </a:lnSpc>
              <a:spcAft>
                <a:spcPts val="846"/>
              </a:spcAft>
            </a:pPr>
            <a:r>
              <a:rPr lang="en-US" dirty="0">
                <a:latin typeface="Arial" panose="020B0604020202020204" pitchFamily="34" charset="0"/>
                <a:ea typeface="Aptos" panose="020B0004020202020204" pitchFamily="34" charset="0"/>
                <a:cs typeface="Arial" panose="020B0604020202020204" pitchFamily="34" charset="0"/>
              </a:rPr>
              <a:t> </a:t>
            </a:r>
            <a:endParaRPr lang="en-US" kern="100" dirty="0">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59</a:t>
            </a:fld>
            <a:endParaRPr lang="en-US" dirty="0"/>
          </a:p>
        </p:txBody>
      </p:sp>
    </p:spTree>
    <p:extLst>
      <p:ext uri="{BB962C8B-B14F-4D97-AF65-F5344CB8AC3E}">
        <p14:creationId xmlns:p14="http://schemas.microsoft.com/office/powerpoint/2010/main" val="363793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1C2E0-5B97-1707-B350-C52F806C3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83CDC6-5F5C-2205-922C-1E98EE97C28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59F189F-F210-C482-638D-8B7616CD5E62}"/>
              </a:ext>
            </a:extLst>
          </p:cNvPr>
          <p:cNvSpPr>
            <a:spLocks noGrp="1"/>
          </p:cNvSpPr>
          <p:nvPr>
            <p:ph type="body" idx="1"/>
          </p:nvPr>
        </p:nvSpPr>
        <p:spPr/>
        <p:txBody>
          <a:bodyPr/>
          <a:lstStyle/>
          <a:p>
            <a:pPr defTabSz="941923">
              <a:defRPr/>
            </a:pPr>
            <a:r>
              <a:rPr lang="en-US" dirty="0"/>
              <a:t>CTE Enrollment Statistics for the 24-25 School Year.</a:t>
            </a:r>
          </a:p>
          <a:p>
            <a:r>
              <a:rPr lang="en-US" dirty="0"/>
              <a:t>76,300 Secondary Students </a:t>
            </a:r>
          </a:p>
          <a:p>
            <a:r>
              <a:rPr lang="en-US" dirty="0"/>
              <a:t>10,524 Adult/AAP/Adult Affidavit Students </a:t>
            </a:r>
          </a:p>
          <a:p>
            <a:r>
              <a:rPr lang="en-US" dirty="0"/>
              <a:t>60,434 Postsecondary Students</a:t>
            </a:r>
          </a:p>
          <a:p>
            <a:r>
              <a:rPr lang="en-US" dirty="0"/>
              <a:t>147,258 Total CTE Students</a:t>
            </a:r>
          </a:p>
          <a:p>
            <a:endParaRPr lang="en-US" dirty="0"/>
          </a:p>
        </p:txBody>
      </p:sp>
      <p:sp>
        <p:nvSpPr>
          <p:cNvPr id="4" name="Slide Number Placeholder 3">
            <a:extLst>
              <a:ext uri="{FF2B5EF4-FFF2-40B4-BE49-F238E27FC236}">
                <a16:creationId xmlns:a16="http://schemas.microsoft.com/office/drawing/2014/main" id="{E55011CD-6404-56FA-3618-02C58AEF5F60}"/>
              </a:ext>
            </a:extLst>
          </p:cNvPr>
          <p:cNvSpPr>
            <a:spLocks noGrp="1"/>
          </p:cNvSpPr>
          <p:nvPr>
            <p:ph type="sldNum" sz="quarter" idx="5"/>
          </p:nvPr>
        </p:nvSpPr>
        <p:spPr/>
        <p:txBody>
          <a:bodyPr/>
          <a:lstStyle/>
          <a:p>
            <a:fld id="{5B012C48-CBE3-4456-858D-2A38C9D9ED43}" type="slidenum">
              <a:rPr lang="en-US" smtClean="0"/>
              <a:t>6</a:t>
            </a:fld>
            <a:endParaRPr lang="en-US" dirty="0"/>
          </a:p>
        </p:txBody>
      </p:sp>
    </p:spTree>
    <p:extLst>
      <p:ext uri="{BB962C8B-B14F-4D97-AF65-F5344CB8AC3E}">
        <p14:creationId xmlns:p14="http://schemas.microsoft.com/office/powerpoint/2010/main" val="33060547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BA995-0261-4583-5BD4-66C3F31A0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53585-6169-2E2F-A236-305D57E9F4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52D1D-C3ED-9964-4551-AE1CAC2D9035}"/>
              </a:ext>
            </a:extLst>
          </p:cNvPr>
          <p:cNvSpPr>
            <a:spLocks noGrp="1"/>
          </p:cNvSpPr>
          <p:nvPr>
            <p:ph type="body" idx="1"/>
          </p:nvPr>
        </p:nvSpPr>
        <p:spPr/>
        <p:txBody>
          <a:bodyPr/>
          <a:lstStyle/>
          <a:p>
            <a:r>
              <a:rPr lang="en-US" dirty="0"/>
              <a:t>Next, we will review requesting a data deletion.</a:t>
            </a:r>
          </a:p>
        </p:txBody>
      </p:sp>
      <p:sp>
        <p:nvSpPr>
          <p:cNvPr id="4" name="Slide Number Placeholder 3">
            <a:extLst>
              <a:ext uri="{FF2B5EF4-FFF2-40B4-BE49-F238E27FC236}">
                <a16:creationId xmlns:a16="http://schemas.microsoft.com/office/drawing/2014/main" id="{151D0EE8-4AD2-0EEB-1C2A-F40AF8DB9391}"/>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60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242721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As mentioned in early slides, some fields are updateable, some are not. </a:t>
            </a:r>
          </a:p>
          <a:p>
            <a:r>
              <a:rPr lang="en-US" dirty="0">
                <a:latin typeface="Arial" panose="020B0604020202020204" pitchFamily="34" charset="0"/>
                <a:cs typeface="Arial" panose="020B0604020202020204" pitchFamily="34" charset="0"/>
              </a:rPr>
              <a:t>If data in Key Fields needs to be corrected, you must first delete the row and then you can upload new data.</a:t>
            </a:r>
          </a:p>
          <a:p>
            <a:r>
              <a:rPr lang="en-US" dirty="0">
                <a:latin typeface="Arial" panose="020B0604020202020204" pitchFamily="34" charset="0"/>
                <a:cs typeface="Arial" panose="020B0604020202020204" pitchFamily="34" charset="0"/>
              </a:rPr>
              <a:t>You will need to call the PIMS Help Desk - 800-661-2423</a:t>
            </a:r>
          </a:p>
          <a:p>
            <a:r>
              <a:rPr lang="en-US" dirty="0">
                <a:latin typeface="Arial" panose="020B0604020202020204" pitchFamily="34" charset="0"/>
                <a:cs typeface="Arial" panose="020B0604020202020204" pitchFamily="34" charset="0"/>
              </a:rPr>
              <a:t>You will need to request a PS PIMS Deletion</a:t>
            </a:r>
          </a:p>
          <a:p>
            <a:r>
              <a:rPr lang="en-US" dirty="0">
                <a:latin typeface="Arial" panose="020B0604020202020204" pitchFamily="34" charset="0"/>
                <a:cs typeface="Arial" panose="020B0604020202020204" pitchFamily="34" charset="0"/>
              </a:rPr>
              <a:t>Please </a:t>
            </a:r>
            <a:r>
              <a:rPr lang="en-US" dirty="0" err="1">
                <a:latin typeface="Arial" panose="020B0604020202020204" pitchFamily="34" charset="0"/>
                <a:cs typeface="Arial" panose="020B0604020202020204" pitchFamily="34" charset="0"/>
              </a:rPr>
              <a:t>ollow</a:t>
            </a:r>
            <a:r>
              <a:rPr lang="en-US" dirty="0">
                <a:latin typeface="Arial" panose="020B0604020202020204" pitchFamily="34" charset="0"/>
                <a:cs typeface="Arial" panose="020B0604020202020204" pitchFamily="34" charset="0"/>
              </a:rPr>
              <a:t> their directions and complete the Deletion Form</a:t>
            </a:r>
          </a:p>
          <a:p>
            <a:r>
              <a:rPr lang="en-US" dirty="0">
                <a:latin typeface="Arial" panose="020B0604020202020204" pitchFamily="34" charset="0"/>
                <a:cs typeface="Arial" panose="020B0604020202020204" pitchFamily="34" charset="0"/>
              </a:rPr>
              <a:t>Then send completed form to </a:t>
            </a:r>
            <a:r>
              <a:rPr lang="en-US" dirty="0">
                <a:latin typeface="Arial" panose="020B0604020202020204" pitchFamily="34" charset="0"/>
                <a:cs typeface="Arial" panose="020B0604020202020204" pitchFamily="34" charset="0"/>
                <a:hlinkClick r:id="rId3"/>
              </a:rPr>
              <a:t>ra-catsdata@pa.gov</a:t>
            </a:r>
            <a:r>
              <a:rPr lang="en-US" dirty="0">
                <a:latin typeface="Arial" panose="020B0604020202020204" pitchFamily="34" charset="0"/>
                <a:cs typeface="Arial" panose="020B0604020202020204" pitchFamily="34" charset="0"/>
              </a:rPr>
              <a:t> with the Subject Line - PS PIMS Maintenance</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61</a:t>
            </a:fld>
            <a:endParaRPr lang="en-US"/>
          </a:p>
        </p:txBody>
      </p:sp>
    </p:spTree>
    <p:extLst>
      <p:ext uri="{BB962C8B-B14F-4D97-AF65-F5344CB8AC3E}">
        <p14:creationId xmlns:p14="http://schemas.microsoft.com/office/powerpoint/2010/main" val="34420578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couple of things to note about the form.</a:t>
            </a:r>
          </a:p>
          <a:p>
            <a:r>
              <a:rPr lang="en-US" dirty="0"/>
              <a:t>Please fill out the form completely!</a:t>
            </a:r>
          </a:p>
          <a:p>
            <a:r>
              <a:rPr lang="en-US" dirty="0"/>
              <a:t>Each from Must have a PIMS Help Desk Ticket Number!  We can’t process your request without a ticket number.</a:t>
            </a:r>
          </a:p>
          <a:p>
            <a:r>
              <a:rPr lang="en-US" dirty="0"/>
              <a:t>Please indicate the template(s)</a:t>
            </a:r>
          </a:p>
          <a:p>
            <a:r>
              <a:rPr lang="en-US" dirty="0"/>
              <a:t>Please indicate the Collection</a:t>
            </a:r>
          </a:p>
          <a:p>
            <a:r>
              <a:rPr lang="en-US" dirty="0"/>
              <a:t>Please number of records to be deleted.  If you wan to delete all data in PIMS, you are indicate the entire template.</a:t>
            </a:r>
          </a:p>
          <a:p>
            <a:r>
              <a:rPr lang="en-US" dirty="0"/>
              <a:t>If you are deleting individual/groups of records, attach an Excel spreadsheet with the records</a:t>
            </a:r>
          </a:p>
          <a:p>
            <a:endParaRPr lang="en-US" b="1" dirty="0"/>
          </a:p>
        </p:txBody>
      </p:sp>
      <p:sp>
        <p:nvSpPr>
          <p:cNvPr id="4" name="Slide Number Placeholder 3"/>
          <p:cNvSpPr>
            <a:spLocks noGrp="1"/>
          </p:cNvSpPr>
          <p:nvPr>
            <p:ph type="sldNum" sz="quarter" idx="5"/>
          </p:nvPr>
        </p:nvSpPr>
        <p:spPr/>
        <p:txBody>
          <a:bodyPr/>
          <a:lstStyle/>
          <a:p>
            <a:fld id="{5B012C48-CBE3-4456-858D-2A38C9D9ED43}" type="slidenum">
              <a:rPr lang="en-US" smtClean="0"/>
              <a:t>62</a:t>
            </a:fld>
            <a:endParaRPr lang="en-US"/>
          </a:p>
        </p:txBody>
      </p:sp>
    </p:spTree>
    <p:extLst>
      <p:ext uri="{BB962C8B-B14F-4D97-AF65-F5344CB8AC3E}">
        <p14:creationId xmlns:p14="http://schemas.microsoft.com/office/powerpoint/2010/main" val="36524970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0AD77-64B8-8B89-3E84-68B2771DD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A0D44-BF43-C7A2-7905-B3F3DB5DF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C0F2E9-4A99-610E-EA51-36564FDCA8B2}"/>
              </a:ext>
            </a:extLst>
          </p:cNvPr>
          <p:cNvSpPr>
            <a:spLocks noGrp="1"/>
          </p:cNvSpPr>
          <p:nvPr>
            <p:ph type="body" idx="1"/>
          </p:nvPr>
        </p:nvSpPr>
        <p:spPr/>
        <p:txBody>
          <a:bodyPr/>
          <a:lstStyle/>
          <a:p>
            <a:r>
              <a:rPr lang="en-US" dirty="0"/>
              <a:t>We are always looking for additional ways to support your data collection efforts.  How can we help you?</a:t>
            </a:r>
          </a:p>
        </p:txBody>
      </p:sp>
      <p:sp>
        <p:nvSpPr>
          <p:cNvPr id="4" name="Slide Number Placeholder 3">
            <a:extLst>
              <a:ext uri="{FF2B5EF4-FFF2-40B4-BE49-F238E27FC236}">
                <a16:creationId xmlns:a16="http://schemas.microsoft.com/office/drawing/2014/main" id="{FA787496-016C-406A-01F4-961895727384}"/>
              </a:ext>
            </a:extLst>
          </p:cNvPr>
          <p:cNvSpPr>
            <a:spLocks noGrp="1"/>
          </p:cNvSpPr>
          <p:nvPr>
            <p:ph type="sldNum" sz="quarter" idx="5"/>
          </p:nvPr>
        </p:nvSpPr>
        <p:spPr/>
        <p:txBody>
          <a:bodyPr/>
          <a:lstStyle/>
          <a:p>
            <a:pPr defTabSz="941923">
              <a:defRPr/>
            </a:pPr>
            <a:fld id="{A89C7E07-3C67-C64C-8DA0-0404F6303970}" type="slidenum">
              <a:rPr lang="en-US">
                <a:solidFill>
                  <a:prstClr val="black"/>
                </a:solidFill>
                <a:latin typeface="Calibri" panose="020F0502020204030204"/>
              </a:rPr>
              <a:pPr defTabSz="941923">
                <a:defRPr/>
              </a:pPr>
              <a:t>63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855293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recently started a PIMS CTE Workgroup for the Secondary and Adult CTE Collections. Would a Perkins Workgroup be beneficial? What topics would you like covered?  How often do you want to meet? – Every other month, once a quarter.</a:t>
            </a:r>
          </a:p>
          <a:p>
            <a:endParaRPr lang="en-US" dirty="0"/>
          </a:p>
          <a:p>
            <a:pPr defTabSz="941923">
              <a:defRPr/>
            </a:pPr>
            <a:r>
              <a:rPr lang="en-US" dirty="0"/>
              <a:t>We also recently started a CTE Track at the Data Summit.  For the most part this covers, Secondary and Adult data topics.  Would you find it beneficial to have Postsecondary sessions at the Data Summit? </a:t>
            </a:r>
          </a:p>
          <a:p>
            <a:endParaRPr lang="en-US" dirty="0"/>
          </a:p>
          <a:p>
            <a:r>
              <a:rPr lang="en-US" dirty="0"/>
              <a:t>The 2027 Data Summit is March 22-24, 2027 at the Hershey Lodge and Convention Center.</a:t>
            </a:r>
          </a:p>
        </p:txBody>
      </p:sp>
      <p:sp>
        <p:nvSpPr>
          <p:cNvPr id="4" name="Slide Number Placeholder 3"/>
          <p:cNvSpPr>
            <a:spLocks noGrp="1"/>
          </p:cNvSpPr>
          <p:nvPr>
            <p:ph type="sldNum" sz="quarter" idx="5"/>
          </p:nvPr>
        </p:nvSpPr>
        <p:spPr/>
        <p:txBody>
          <a:bodyPr/>
          <a:lstStyle/>
          <a:p>
            <a:fld id="{5B012C48-CBE3-4456-858D-2A38C9D9ED43}" type="slidenum">
              <a:rPr lang="en-US" smtClean="0"/>
              <a:t>64</a:t>
            </a:fld>
            <a:endParaRPr lang="en-US"/>
          </a:p>
        </p:txBody>
      </p:sp>
    </p:spTree>
    <p:extLst>
      <p:ext uri="{BB962C8B-B14F-4D97-AF65-F5344CB8AC3E}">
        <p14:creationId xmlns:p14="http://schemas.microsoft.com/office/powerpoint/2010/main" val="13232230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altLang="en-US" dirty="0">
                <a:solidFill>
                  <a:srgbClr val="000000"/>
                </a:solidFill>
                <a:latin typeface="Arial" panose="020B0604020202020204" pitchFamily="34" charset="0"/>
                <a:ea typeface="Verdana" pitchFamily="34" charset="0"/>
                <a:cs typeface="Arial" panose="020B0604020202020204" pitchFamily="34" charset="0"/>
              </a:rPr>
              <a:t>For more information or assistance on the </a:t>
            </a:r>
            <a:r>
              <a:rPr lang="en-US" altLang="en-US" dirty="0">
                <a:solidFill>
                  <a:srgbClr val="000000"/>
                </a:solidFill>
                <a:ea typeface="Verdana" pitchFamily="34" charset="0"/>
              </a:rPr>
              <a:t>PIMS Perkins Postsecondary Perkins EOY data collection, </a:t>
            </a:r>
            <a:r>
              <a:rPr lang="en-US" altLang="en-US" dirty="0">
                <a:solidFill>
                  <a:srgbClr val="000000"/>
                </a:solidFill>
                <a:ea typeface="Verdana" pitchFamily="34" charset="0"/>
                <a:cs typeface="Verdana" pitchFamily="34" charset="0"/>
              </a:rPr>
              <a:t>please contact PDE’s Data Quality Office at </a:t>
            </a:r>
            <a:r>
              <a:rPr lang="en-US" altLang="en-US" u="sng" dirty="0">
                <a:solidFill>
                  <a:srgbClr val="FF0000"/>
                </a:solidFill>
                <a:ea typeface="Verdana" pitchFamily="34" charset="0"/>
                <a:cs typeface="Verdana" pitchFamily="34" charset="0"/>
                <a:hlinkClick r:id="rId3"/>
              </a:rPr>
              <a:t>ra-catsdata@pa.gov</a:t>
            </a:r>
            <a:endParaRPr lang="en-US" altLang="en-US" u="sng" dirty="0">
              <a:solidFill>
                <a:srgbClr val="FF0000"/>
              </a:solidFill>
              <a:ea typeface="Verdana" pitchFamily="34" charset="0"/>
              <a:cs typeface="Verdana" pitchFamily="34" charset="0"/>
            </a:endParaRP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65</a:t>
            </a:fld>
            <a:endParaRPr lang="en-US"/>
          </a:p>
        </p:txBody>
      </p:sp>
    </p:spTree>
    <p:extLst>
      <p:ext uri="{BB962C8B-B14F-4D97-AF65-F5344CB8AC3E}">
        <p14:creationId xmlns:p14="http://schemas.microsoft.com/office/powerpoint/2010/main" val="1677756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A057C-046A-9D2B-9F2D-34DB23CB8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7DF32-9DBD-D341-A0DC-6F5324963D1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F79D328-6ED3-7593-AB34-6891093B6876}"/>
              </a:ext>
            </a:extLst>
          </p:cNvPr>
          <p:cNvSpPr>
            <a:spLocks noGrp="1"/>
          </p:cNvSpPr>
          <p:nvPr>
            <p:ph type="body" idx="1"/>
          </p:nvPr>
        </p:nvSpPr>
        <p:spPr/>
        <p:txBody>
          <a:bodyPr/>
          <a:lstStyle/>
          <a:p>
            <a:r>
              <a:rPr lang="en-US" dirty="0"/>
              <a:t>Recently, new career clusters were introduced by Advance CTE and accepted by the US Department of Education.  They are listed on this slide.  We will be publishing a CIP specific list with Career Clusters in the near future. The new career clusters include Education,</a:t>
            </a:r>
          </a:p>
          <a:p>
            <a:r>
              <a:rPr lang="en-US" dirty="0"/>
              <a:t>Healthcare &amp; Human Services,</a:t>
            </a:r>
          </a:p>
          <a:p>
            <a:r>
              <a:rPr lang="en-US" dirty="0"/>
              <a:t>Public Service and Safety,</a:t>
            </a:r>
          </a:p>
          <a:p>
            <a:r>
              <a:rPr lang="en-US" dirty="0"/>
              <a:t>Advance Manufacturing,</a:t>
            </a:r>
          </a:p>
          <a:p>
            <a:r>
              <a:rPr lang="en-US" dirty="0"/>
              <a:t>Construction,</a:t>
            </a:r>
          </a:p>
          <a:p>
            <a:r>
              <a:rPr lang="en-US" dirty="0"/>
              <a:t>Supply Chain &amp; Transportation,</a:t>
            </a:r>
          </a:p>
          <a:p>
            <a:r>
              <a:rPr lang="en-US" dirty="0"/>
              <a:t>Digital Technology,</a:t>
            </a:r>
          </a:p>
          <a:p>
            <a:r>
              <a:rPr lang="en-US" dirty="0"/>
              <a:t>Management &amp; Entrepreneurship,</a:t>
            </a:r>
          </a:p>
          <a:p>
            <a:r>
              <a:rPr lang="en-US" dirty="0"/>
              <a:t>Marketing &amp; Sales,</a:t>
            </a:r>
          </a:p>
          <a:p>
            <a:r>
              <a:rPr lang="en-US" dirty="0"/>
              <a:t>Arts, Entertainment, &amp; Design,</a:t>
            </a:r>
          </a:p>
          <a:p>
            <a:r>
              <a:rPr lang="en-US" dirty="0"/>
              <a:t>Hospitality, Events, &amp; Tourism,</a:t>
            </a:r>
          </a:p>
          <a:p>
            <a:r>
              <a:rPr lang="en-US" dirty="0"/>
              <a:t>Agriculture,</a:t>
            </a:r>
          </a:p>
          <a:p>
            <a:r>
              <a:rPr lang="en-US" dirty="0"/>
              <a:t>Energy &amp; Natural Resources, and</a:t>
            </a:r>
          </a:p>
          <a:p>
            <a:r>
              <a:rPr lang="en-US" dirty="0"/>
              <a:t>Financial Services</a:t>
            </a:r>
          </a:p>
          <a:p>
            <a:r>
              <a:rPr lang="en-US" dirty="0"/>
              <a:t>More information about the Career Clusters can be found at https://careertech.org/career-clusters/</a:t>
            </a:r>
          </a:p>
          <a:p>
            <a:endParaRPr lang="en-US" dirty="0"/>
          </a:p>
        </p:txBody>
      </p:sp>
      <p:sp>
        <p:nvSpPr>
          <p:cNvPr id="4" name="Slide Number Placeholder 3">
            <a:extLst>
              <a:ext uri="{FF2B5EF4-FFF2-40B4-BE49-F238E27FC236}">
                <a16:creationId xmlns:a16="http://schemas.microsoft.com/office/drawing/2014/main" id="{40700D80-4E96-30F2-EBF1-3A7ABC253FB5}"/>
              </a:ext>
            </a:extLst>
          </p:cNvPr>
          <p:cNvSpPr>
            <a:spLocks noGrp="1"/>
          </p:cNvSpPr>
          <p:nvPr>
            <p:ph type="sldNum" sz="quarter" idx="5"/>
          </p:nvPr>
        </p:nvSpPr>
        <p:spPr/>
        <p:txBody>
          <a:bodyPr/>
          <a:lstStyle/>
          <a:p>
            <a:fld id="{5B012C48-CBE3-4456-858D-2A38C9D9ED43}" type="slidenum">
              <a:rPr lang="en-US" smtClean="0"/>
              <a:t>7</a:t>
            </a:fld>
            <a:endParaRPr lang="en-US" dirty="0"/>
          </a:p>
        </p:txBody>
      </p:sp>
    </p:spTree>
    <p:extLst>
      <p:ext uri="{BB962C8B-B14F-4D97-AF65-F5344CB8AC3E}">
        <p14:creationId xmlns:p14="http://schemas.microsoft.com/office/powerpoint/2010/main" val="35811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9B44F-3D6F-A4E9-1DA4-F9D1CE68D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51816-6245-8BB7-08FD-D71913B12FB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BD66206-E99A-A111-0D60-937A5AEE7BC8}"/>
              </a:ext>
            </a:extLst>
          </p:cNvPr>
          <p:cNvSpPr>
            <a:spLocks noGrp="1"/>
          </p:cNvSpPr>
          <p:nvPr>
            <p:ph type="body" idx="1"/>
          </p:nvPr>
        </p:nvSpPr>
        <p:spPr/>
        <p:txBody>
          <a:bodyPr/>
          <a:lstStyle/>
          <a:p>
            <a:pPr marL="285750" indent="-285750">
              <a:buFont typeface="Arial" panose="020B0604020202020204" pitchFamily="34" charset="0"/>
              <a:buChar char="•"/>
            </a:pPr>
            <a:r>
              <a:rPr lang="en-US" dirty="0"/>
              <a:t>Each Institution determines which CIPs they want to offer annually</a:t>
            </a:r>
          </a:p>
          <a:p>
            <a:pPr marL="742950" lvl="1" indent="-285750"/>
            <a:r>
              <a:rPr lang="en-US" dirty="0"/>
              <a:t>Based on the Local Industry Needs</a:t>
            </a:r>
          </a:p>
          <a:p>
            <a:pPr marL="742950" lvl="1" indent="-285750"/>
            <a:r>
              <a:rPr lang="en-US" dirty="0"/>
              <a:t>Based on PA Industry Needs</a:t>
            </a:r>
          </a:p>
          <a:p>
            <a:pPr marL="742950" lvl="1" indent="-285750"/>
            <a:r>
              <a:rPr lang="en-US" dirty="0"/>
              <a:t>Based on High Priority Occupation (Federal)</a:t>
            </a:r>
          </a:p>
          <a:p>
            <a:pPr marL="742950" lvl="1" indent="-285750"/>
            <a:endParaRPr lang="en-US" dirty="0"/>
          </a:p>
          <a:p>
            <a:pPr marL="0" indent="0">
              <a:buFont typeface="Arial" panose="020B0604020202020204" pitchFamily="34" charset="0"/>
              <a:buNone/>
            </a:pPr>
            <a:r>
              <a:rPr lang="en-US" dirty="0"/>
              <a:t>87 CIPs at the Secondary Level</a:t>
            </a:r>
          </a:p>
          <a:p>
            <a:pPr marL="742950" lvl="1" indent="-285750"/>
            <a:r>
              <a:rPr lang="en-US" dirty="0"/>
              <a:t>Delivery Method 70 – Secondary Program of Study</a:t>
            </a:r>
          </a:p>
          <a:p>
            <a:pPr marL="742950" lvl="1" indent="-285750"/>
            <a:r>
              <a:rPr lang="en-US" dirty="0"/>
              <a:t>Delivery Method 75 – Secondary Career and Technical</a:t>
            </a:r>
          </a:p>
          <a:p>
            <a:pPr marL="742950" lvl="1" indent="-285750"/>
            <a:endParaRPr lang="en-US" dirty="0"/>
          </a:p>
          <a:p>
            <a:pPr marL="285750" indent="-285750"/>
            <a:r>
              <a:rPr lang="en-US" dirty="0"/>
              <a:t>145 CIPs at the Adult Level</a:t>
            </a:r>
          </a:p>
          <a:p>
            <a:pPr marL="742950" lvl="1" indent="-285750"/>
            <a:r>
              <a:rPr lang="en-US" dirty="0"/>
              <a:t>Delivery Method 80 – Adult Program</a:t>
            </a:r>
          </a:p>
          <a:p>
            <a:pPr marL="742950" lvl="1" indent="-285750"/>
            <a:endParaRPr lang="en-US" dirty="0"/>
          </a:p>
          <a:p>
            <a:pPr marL="0" indent="0">
              <a:buFont typeface="Arial" panose="020B0604020202020204" pitchFamily="34" charset="0"/>
              <a:buNone/>
            </a:pPr>
            <a:r>
              <a:rPr lang="en-US" dirty="0"/>
              <a:t>442 CIPs at the Postsecondary Level</a:t>
            </a:r>
          </a:p>
          <a:p>
            <a:endParaRPr lang="en-US" dirty="0"/>
          </a:p>
        </p:txBody>
      </p:sp>
      <p:sp>
        <p:nvSpPr>
          <p:cNvPr id="4" name="Slide Number Placeholder 3">
            <a:extLst>
              <a:ext uri="{FF2B5EF4-FFF2-40B4-BE49-F238E27FC236}">
                <a16:creationId xmlns:a16="http://schemas.microsoft.com/office/drawing/2014/main" id="{79949F74-F14B-A4E3-8D70-60DFE88D0D3E}"/>
              </a:ext>
            </a:extLst>
          </p:cNvPr>
          <p:cNvSpPr>
            <a:spLocks noGrp="1"/>
          </p:cNvSpPr>
          <p:nvPr>
            <p:ph type="sldNum" sz="quarter" idx="5"/>
          </p:nvPr>
        </p:nvSpPr>
        <p:spPr/>
        <p:txBody>
          <a:bodyPr/>
          <a:lstStyle/>
          <a:p>
            <a:fld id="{5B012C48-CBE3-4456-858D-2A38C9D9ED43}" type="slidenum">
              <a:rPr lang="en-US" smtClean="0"/>
              <a:t>8</a:t>
            </a:fld>
            <a:endParaRPr lang="en-US" dirty="0"/>
          </a:p>
        </p:txBody>
      </p:sp>
    </p:spTree>
    <p:extLst>
      <p:ext uri="{BB962C8B-B14F-4D97-AF65-F5344CB8AC3E}">
        <p14:creationId xmlns:p14="http://schemas.microsoft.com/office/powerpoint/2010/main" val="865726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84744-7252-F9F7-9E95-89DE3582B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C7ADB-A3A6-6D07-7D7E-E09DDC80A74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A55F226-966B-FD4E-622B-3AFF55E8AA3E}"/>
              </a:ext>
            </a:extLst>
          </p:cNvPr>
          <p:cNvSpPr>
            <a:spLocks noGrp="1"/>
          </p:cNvSpPr>
          <p:nvPr>
            <p:ph type="body" idx="1"/>
          </p:nvPr>
        </p:nvSpPr>
        <p:spPr/>
        <p:txBody>
          <a:bodyPr/>
          <a:lstStyle/>
          <a:p>
            <a:pPr marL="285750" indent="-285750">
              <a:buFont typeface="Arial" panose="020B0604020202020204" pitchFamily="34" charset="0"/>
              <a:buChar char="•"/>
            </a:pPr>
            <a:r>
              <a:rPr lang="en-US" dirty="0"/>
              <a:t>Institutions just need to ask!</a:t>
            </a:r>
          </a:p>
          <a:p>
            <a:pPr marL="285750" indent="-285750"/>
            <a:r>
              <a:rPr lang="en-US" dirty="0"/>
              <a:t>Form - Application to Establish or Renew a Classification of Instructional Program (CIP) Code for Perkins Postsecondary Institutions.</a:t>
            </a:r>
          </a:p>
          <a:p>
            <a:pPr marL="285750" indent="-285750"/>
            <a:r>
              <a:rPr lang="en-US" dirty="0"/>
              <a:t>Forms are due by January 31. Late or incomplete submissions will not be considered. </a:t>
            </a:r>
          </a:p>
          <a:p>
            <a:pPr marL="285750" indent="-285750"/>
            <a:r>
              <a:rPr lang="en-US" dirty="0"/>
              <a:t>Email to:  Beth Marshall @ betmarshal@pa.gov</a:t>
            </a:r>
          </a:p>
          <a:p>
            <a:pPr marL="285750" indent="-285750"/>
            <a:r>
              <a:rPr lang="en-US" dirty="0"/>
              <a:t>Each request must be on a separate form. </a:t>
            </a:r>
          </a:p>
          <a:p>
            <a:pPr marL="285750" indent="-285750"/>
            <a:r>
              <a:rPr lang="en-US" dirty="0"/>
              <a:t>If you have questions regarding the form, contact Beth Marshall at </a:t>
            </a:r>
            <a:r>
              <a:rPr lang="en-US" dirty="0">
                <a:hlinkClick r:id="rId3"/>
              </a:rPr>
              <a:t>betmarshal@pa.gov</a:t>
            </a:r>
            <a:r>
              <a:rPr lang="en-US" dirty="0"/>
              <a:t> or phone 717-783-6860</a:t>
            </a:r>
          </a:p>
          <a:p>
            <a:endParaRPr lang="en-US" dirty="0"/>
          </a:p>
        </p:txBody>
      </p:sp>
      <p:sp>
        <p:nvSpPr>
          <p:cNvPr id="4" name="Slide Number Placeholder 3">
            <a:extLst>
              <a:ext uri="{FF2B5EF4-FFF2-40B4-BE49-F238E27FC236}">
                <a16:creationId xmlns:a16="http://schemas.microsoft.com/office/drawing/2014/main" id="{AB26EDEC-4D84-D16D-E1ED-E2CC7E233B0F}"/>
              </a:ext>
            </a:extLst>
          </p:cNvPr>
          <p:cNvSpPr>
            <a:spLocks noGrp="1"/>
          </p:cNvSpPr>
          <p:nvPr>
            <p:ph type="sldNum" sz="quarter" idx="5"/>
          </p:nvPr>
        </p:nvSpPr>
        <p:spPr/>
        <p:txBody>
          <a:bodyPr/>
          <a:lstStyle/>
          <a:p>
            <a:fld id="{5B012C48-CBE3-4456-858D-2A38C9D9ED43}" type="slidenum">
              <a:rPr lang="en-US" smtClean="0"/>
              <a:t>9</a:t>
            </a:fld>
            <a:endParaRPr lang="en-US" dirty="0"/>
          </a:p>
        </p:txBody>
      </p:sp>
    </p:spTree>
    <p:extLst>
      <p:ext uri="{BB962C8B-B14F-4D97-AF65-F5344CB8AC3E}">
        <p14:creationId xmlns:p14="http://schemas.microsoft.com/office/powerpoint/2010/main" val="3445047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6/30/2026</a:t>
            </a:fld>
            <a:endParaRPr lang="en-US"/>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a:extLst>
              <a:ext uri="{FF2B5EF4-FFF2-40B4-BE49-F238E27FC236}">
                <a16:creationId xmlns:a16="http://schemas.microsoft.com/office/drawing/2014/main" id="{73CA9021-3EA6-3F1D-A425-16C8069FC0B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9" name="Picture 8" descr="Pennsylvania Department of Education">
            <a:extLst>
              <a:ext uri="{FF2B5EF4-FFF2-40B4-BE49-F238E27FC236}">
                <a16:creationId xmlns:a16="http://schemas.microsoft.com/office/drawing/2014/main" id="{19A8CA6C-9F08-BCD4-731C-A3B94D64C23E}"/>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3292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6/30/2026</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7" name="Picture 6">
            <a:extLst>
              <a:ext uri="{FF2B5EF4-FFF2-40B4-BE49-F238E27FC236}">
                <a16:creationId xmlns:a16="http://schemas.microsoft.com/office/drawing/2014/main" id="{8C504C3F-60BB-14EF-091F-9565A3C0C17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5" name="Picture 4">
            <a:extLst>
              <a:ext uri="{FF2B5EF4-FFF2-40B4-BE49-F238E27FC236}">
                <a16:creationId xmlns:a16="http://schemas.microsoft.com/office/drawing/2014/main" id="{ABE4A621-C5EF-F120-204F-E14FF3546E8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0960" y="913857"/>
            <a:ext cx="1619691" cy="682819"/>
          </a:xfrm>
          <a:prstGeom prst="rect">
            <a:avLst/>
          </a:prstGeom>
        </p:spPr>
      </p:pic>
    </p:spTree>
    <p:extLst>
      <p:ext uri="{BB962C8B-B14F-4D97-AF65-F5344CB8AC3E}">
        <p14:creationId xmlns:p14="http://schemas.microsoft.com/office/powerpoint/2010/main" val="39886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6/30/2026</a:t>
            </a:fld>
            <a:endParaRPr lang="en-US"/>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a:extLst>
              <a:ext uri="{FF2B5EF4-FFF2-40B4-BE49-F238E27FC236}">
                <a16:creationId xmlns:a16="http://schemas.microsoft.com/office/drawing/2014/main" id="{000F9132-2FA6-531B-853B-7FA60C4EE98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0" name="Picture 9">
            <a:extLst>
              <a:ext uri="{FF2B5EF4-FFF2-40B4-BE49-F238E27FC236}">
                <a16:creationId xmlns:a16="http://schemas.microsoft.com/office/drawing/2014/main" id="{C341FCB5-0407-2AE2-B5A5-AAB8FEE4037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0910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6/30/2026</a:t>
            </a:fld>
            <a:endParaRPr lang="en-US"/>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Picture 9">
            <a:extLst>
              <a:ext uri="{FF2B5EF4-FFF2-40B4-BE49-F238E27FC236}">
                <a16:creationId xmlns:a16="http://schemas.microsoft.com/office/drawing/2014/main" id="{931248E6-F468-3E78-9D55-0EAE4144AE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8" name="Picture 7">
            <a:extLst>
              <a:ext uri="{FF2B5EF4-FFF2-40B4-BE49-F238E27FC236}">
                <a16:creationId xmlns:a16="http://schemas.microsoft.com/office/drawing/2014/main" id="{1A3512F0-7236-492D-98DD-3848FC95B6B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7028" y="1319032"/>
            <a:ext cx="1619691" cy="682819"/>
          </a:xfrm>
          <a:prstGeom prst="rect">
            <a:avLst/>
          </a:prstGeom>
        </p:spPr>
      </p:pic>
    </p:spTree>
    <p:extLst>
      <p:ext uri="{BB962C8B-B14F-4D97-AF65-F5344CB8AC3E}">
        <p14:creationId xmlns:p14="http://schemas.microsoft.com/office/powerpoint/2010/main" val="180599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dirty="0"/>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6/30/2026</a:t>
            </a:fld>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a:extLst>
              <a:ext uri="{FF2B5EF4-FFF2-40B4-BE49-F238E27FC236}">
                <a16:creationId xmlns:a16="http://schemas.microsoft.com/office/drawing/2014/main" id="{79C3DD4C-86BC-D051-AE3E-45FB253C998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6400" y="-138509"/>
            <a:ext cx="10515600" cy="1478756"/>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DF73F6BE-725E-5F46-9C6B-F4613CC3CF9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40994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6/30/2026</a:t>
            </a:fld>
            <a:endParaRPr lang="en-US"/>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a:extLst>
              <a:ext uri="{FF2B5EF4-FFF2-40B4-BE49-F238E27FC236}">
                <a16:creationId xmlns:a16="http://schemas.microsoft.com/office/drawing/2014/main" id="{79C3DD4C-86BC-D051-AE3E-45FB253C998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a:extLst>
              <a:ext uri="{FF2B5EF4-FFF2-40B4-BE49-F238E27FC236}">
                <a16:creationId xmlns:a16="http://schemas.microsoft.com/office/drawing/2014/main" id="{FCEF0906-6B73-E265-67CC-1222F46BCFE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99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6/30/2026</a:t>
            </a:fld>
            <a:endParaRPr lang="en-US"/>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a:extLst>
              <a:ext uri="{FF2B5EF4-FFF2-40B4-BE49-F238E27FC236}">
                <a16:creationId xmlns:a16="http://schemas.microsoft.com/office/drawing/2014/main" id="{C56D4987-17F8-5DD6-30EC-9DA0725D33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9" name="Picture 8">
            <a:extLst>
              <a:ext uri="{FF2B5EF4-FFF2-40B4-BE49-F238E27FC236}">
                <a16:creationId xmlns:a16="http://schemas.microsoft.com/office/drawing/2014/main" id="{C862E435-AA10-E027-0747-8303CB75EF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26429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6/30/2026</a:t>
            </a:fld>
            <a:endParaRPr lang="en-US"/>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a:extLst>
              <a:ext uri="{FF2B5EF4-FFF2-40B4-BE49-F238E27FC236}">
                <a16:creationId xmlns:a16="http://schemas.microsoft.com/office/drawing/2014/main" id="{E05121F8-F8D0-12BE-2280-7E60891ED6C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1" name="Picture 10">
            <a:extLst>
              <a:ext uri="{FF2B5EF4-FFF2-40B4-BE49-F238E27FC236}">
                <a16:creationId xmlns:a16="http://schemas.microsoft.com/office/drawing/2014/main" id="{0580675B-B3BC-8CA7-4E82-410286BFD75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39964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6/30/2026</a:t>
            </a:fld>
            <a:endParaRPr lang="en-US"/>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Content Placeholder 6">
            <a:extLst>
              <a:ext uri="{FF2B5EF4-FFF2-40B4-BE49-F238E27FC236}">
                <a16:creationId xmlns:a16="http://schemas.microsoft.com/office/drawing/2014/main" id="{7D39C305-7D91-BD64-0A4C-03A5F78D18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2" name="Picture 11">
            <a:extLst>
              <a:ext uri="{FF2B5EF4-FFF2-40B4-BE49-F238E27FC236}">
                <a16:creationId xmlns:a16="http://schemas.microsoft.com/office/drawing/2014/main" id="{35F192BF-258E-20F7-A4FE-86E7ABF4F5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7587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6/30/2026</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a:extLst>
              <a:ext uri="{FF2B5EF4-FFF2-40B4-BE49-F238E27FC236}">
                <a16:creationId xmlns:a16="http://schemas.microsoft.com/office/drawing/2014/main" id="{CAD87B9F-3FE8-A5B1-53CA-F7B23BB3649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a:extLst>
              <a:ext uri="{FF2B5EF4-FFF2-40B4-BE49-F238E27FC236}">
                <a16:creationId xmlns:a16="http://schemas.microsoft.com/office/drawing/2014/main" id="{042C348F-656E-A509-A3F4-C9BF0BEE962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186068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6/30/2026</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a:extLst>
              <a:ext uri="{FF2B5EF4-FFF2-40B4-BE49-F238E27FC236}">
                <a16:creationId xmlns:a16="http://schemas.microsoft.com/office/drawing/2014/main" id="{E4F887E4-34BD-F7FC-4D22-B4F5E90DECB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a:extLst>
              <a:ext uri="{FF2B5EF4-FFF2-40B4-BE49-F238E27FC236}">
                <a16:creationId xmlns:a16="http://schemas.microsoft.com/office/drawing/2014/main" id="{718AE777-06EB-70FE-4255-062F8A9CF20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798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6/30/2026</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Picture 4">
            <a:extLst>
              <a:ext uri="{FF2B5EF4-FFF2-40B4-BE49-F238E27FC236}">
                <a16:creationId xmlns:a16="http://schemas.microsoft.com/office/drawing/2014/main" id="{0458D707-3027-F739-5F6C-B2E7831941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a:extLst>
              <a:ext uri="{FF2B5EF4-FFF2-40B4-BE49-F238E27FC236}">
                <a16:creationId xmlns:a16="http://schemas.microsoft.com/office/drawing/2014/main" id="{BF81B16E-BDC0-1CE6-746A-3B85BFA0CD0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26949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6/30/2026</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Content Placeholder 6">
            <a:extLst>
              <a:ext uri="{FF2B5EF4-FFF2-40B4-BE49-F238E27FC236}">
                <a16:creationId xmlns:a16="http://schemas.microsoft.com/office/drawing/2014/main" id="{8844F8AB-E383-518B-0A27-BEF6C9D7D9B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7" name="Picture 6">
            <a:extLst>
              <a:ext uri="{FF2B5EF4-FFF2-40B4-BE49-F238E27FC236}">
                <a16:creationId xmlns:a16="http://schemas.microsoft.com/office/drawing/2014/main" id="{3970D4DD-2558-A489-2A93-523F829204F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2864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6/30/2026</a:t>
            </a:fld>
            <a:endParaRPr lang="en-US" dirty="0"/>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dirty="0"/>
          </a:p>
        </p:txBody>
      </p:sp>
    </p:spTree>
    <p:extLst>
      <p:ext uri="{BB962C8B-B14F-4D97-AF65-F5344CB8AC3E}">
        <p14:creationId xmlns:p14="http://schemas.microsoft.com/office/powerpoint/2010/main" val="106161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62" r:id="rId10"/>
    <p:sldLayoutId id="2147483656" r:id="rId11"/>
    <p:sldLayoutId id="2147483657" r:id="rId12"/>
    <p:sldLayoutId id="214748366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a.gov/agencies/education/data-and-reporting/pennsylvania-information-management-system-pims/pims-postseconda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llegetransfer.pa.gov/Search-Tools/Bureau-of-CTE-SOAR-Program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keystonelogin.pa.gov/Account/Register?redirect=https://www.mypdeapps.pa.gov/Login/wfKeystoneLogin.aspx?registered=1"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mypdeapps.pa.gov/Login/wfKeystoneLogin.aspx"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mailto:RA-EDACSSubmission@pa.gov"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mailto:ra-catsdata@pa.gov"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ra-catsdata@pa.gov"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betmarshal@p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p:txBody>
          <a:bodyPr>
            <a:normAutofit fontScale="90000"/>
          </a:bodyPr>
          <a:lstStyle/>
          <a:p>
            <a:r>
              <a:rPr lang="en-US" dirty="0"/>
              <a:t>PIMS Perkins Postsecondary </a:t>
            </a:r>
            <a:br>
              <a:rPr lang="en-US" dirty="0"/>
            </a:br>
            <a:r>
              <a:rPr lang="en-US" dirty="0"/>
              <a:t>Student Data Collection</a:t>
            </a:r>
          </a:p>
        </p:txBody>
      </p:sp>
      <p:sp>
        <p:nvSpPr>
          <p:cNvPr id="4" name="TextBox 3">
            <a:extLst>
              <a:ext uri="{FF2B5EF4-FFF2-40B4-BE49-F238E27FC236}">
                <a16:creationId xmlns:a16="http://schemas.microsoft.com/office/drawing/2014/main" id="{E0C2604E-024E-7580-AA3F-B4CA5355DE9E}"/>
              </a:ext>
            </a:extLst>
          </p:cNvPr>
          <p:cNvSpPr txBox="1"/>
          <p:nvPr/>
        </p:nvSpPr>
        <p:spPr>
          <a:xfrm>
            <a:off x="2589656" y="4300778"/>
            <a:ext cx="70126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Book"/>
                <a:ea typeface="+mn-ea"/>
                <a:cs typeface="+mn-cs"/>
              </a:rPr>
              <a:t>Perkins End Of Year Collection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Book"/>
                <a:ea typeface="+mn-ea"/>
                <a:cs typeface="+mn-cs"/>
              </a:rPr>
              <a:t>2025-26</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E18DA-C758-DEBC-C496-7255A699F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C5A50-94A6-3A5A-EBC0-8BFC63F26B31}"/>
              </a:ext>
            </a:extLst>
          </p:cNvPr>
          <p:cNvSpPr>
            <a:spLocks noGrp="1"/>
          </p:cNvSpPr>
          <p:nvPr>
            <p:ph type="title"/>
          </p:nvPr>
        </p:nvSpPr>
        <p:spPr/>
        <p:txBody>
          <a:bodyPr/>
          <a:lstStyle/>
          <a:p>
            <a:r>
              <a:rPr lang="en-US" dirty="0"/>
              <a:t>Perkins EOY Collection</a:t>
            </a:r>
          </a:p>
        </p:txBody>
      </p:sp>
    </p:spTree>
    <p:extLst>
      <p:ext uri="{BB962C8B-B14F-4D97-AF65-F5344CB8AC3E}">
        <p14:creationId xmlns:p14="http://schemas.microsoft.com/office/powerpoint/2010/main" val="62690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4A94E-F316-3A27-FF6D-D46DEF7CED60}"/>
              </a:ext>
            </a:extLst>
          </p:cNvPr>
          <p:cNvSpPr>
            <a:spLocks noGrp="1"/>
          </p:cNvSpPr>
          <p:nvPr>
            <p:ph type="title"/>
          </p:nvPr>
        </p:nvSpPr>
        <p:spPr>
          <a:xfrm>
            <a:off x="0" y="0"/>
            <a:ext cx="10515600" cy="1325563"/>
          </a:xfrm>
        </p:spPr>
        <p:txBody>
          <a:bodyPr/>
          <a:lstStyle/>
          <a:p>
            <a:r>
              <a:rPr lang="en-US" dirty="0"/>
              <a:t>Why is PIMS Perkins Postsecondary Data Collected?</a:t>
            </a:r>
          </a:p>
        </p:txBody>
      </p:sp>
      <p:sp>
        <p:nvSpPr>
          <p:cNvPr id="3" name="Content Placeholder 2">
            <a:extLst>
              <a:ext uri="{FF2B5EF4-FFF2-40B4-BE49-F238E27FC236}">
                <a16:creationId xmlns:a16="http://schemas.microsoft.com/office/drawing/2014/main" id="{B3FB7A09-F5E2-E129-57C6-112DE58E2A5F}"/>
              </a:ext>
            </a:extLst>
          </p:cNvPr>
          <p:cNvSpPr>
            <a:spLocks noGrp="1"/>
          </p:cNvSpPr>
          <p:nvPr>
            <p:ph idx="1"/>
          </p:nvPr>
        </p:nvSpPr>
        <p:spPr>
          <a:xfrm>
            <a:off x="306572" y="1676769"/>
            <a:ext cx="10515600" cy="4351338"/>
          </a:xfrm>
        </p:spPr>
        <p:txBody>
          <a:bodyPr>
            <a:normAutofit/>
          </a:bodyPr>
          <a:lstStyle/>
          <a:p>
            <a:pPr marL="457200" indent="-457200">
              <a:buFont typeface="Arial" panose="020B0604020202020204" pitchFamily="34" charset="0"/>
              <a:buChar char="•"/>
            </a:pPr>
            <a:r>
              <a:rPr lang="en-US" sz="2800" dirty="0"/>
              <a:t>To meet state and federal reporting requirements</a:t>
            </a:r>
          </a:p>
          <a:p>
            <a:pPr marL="285750" indent="-285750">
              <a:buFont typeface="Arial" panose="020B0604020202020204" pitchFamily="34" charset="0"/>
              <a:buChar char="•"/>
            </a:pPr>
            <a:endParaRPr lang="en-US" sz="1800" dirty="0"/>
          </a:p>
          <a:p>
            <a:pPr marL="457200" indent="-457200">
              <a:buFont typeface="Arial" panose="020B0604020202020204" pitchFamily="34" charset="0"/>
              <a:buChar char="•"/>
            </a:pPr>
            <a:r>
              <a:rPr lang="en-US" sz="2800" dirty="0"/>
              <a:t>Which PIMS Templates must be uploaded to accommodate Perkins EOY reporting?</a:t>
            </a:r>
          </a:p>
          <a:p>
            <a:pPr lvl="3"/>
            <a:r>
              <a:rPr lang="en-US" sz="2800" dirty="0"/>
              <a:t>PS Student Institution Template</a:t>
            </a:r>
          </a:p>
          <a:p>
            <a:pPr lvl="3"/>
            <a:r>
              <a:rPr lang="en-US" sz="2800" dirty="0"/>
              <a:t>Campus Student Program Fact Template</a:t>
            </a:r>
          </a:p>
        </p:txBody>
      </p:sp>
    </p:spTree>
    <p:extLst>
      <p:ext uri="{BB962C8B-B14F-4D97-AF65-F5344CB8AC3E}">
        <p14:creationId xmlns:p14="http://schemas.microsoft.com/office/powerpoint/2010/main" val="139763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633E-4C59-F812-CFFB-F682D394D0FA}"/>
              </a:ext>
            </a:extLst>
          </p:cNvPr>
          <p:cNvSpPr>
            <a:spLocks noGrp="1"/>
          </p:cNvSpPr>
          <p:nvPr>
            <p:ph type="title"/>
          </p:nvPr>
        </p:nvSpPr>
        <p:spPr>
          <a:xfrm>
            <a:off x="0" y="0"/>
            <a:ext cx="10515600" cy="1325563"/>
          </a:xfrm>
        </p:spPr>
        <p:txBody>
          <a:bodyPr/>
          <a:lstStyle/>
          <a:p>
            <a:r>
              <a:rPr lang="en-US" dirty="0"/>
              <a:t>Perkins EOY </a:t>
            </a:r>
            <a:br>
              <a:rPr lang="en-US" dirty="0"/>
            </a:br>
            <a:r>
              <a:rPr lang="en-US" dirty="0"/>
              <a:t>Data Collection Timeline</a:t>
            </a:r>
          </a:p>
        </p:txBody>
      </p:sp>
      <p:graphicFrame>
        <p:nvGraphicFramePr>
          <p:cNvPr id="4" name="Table 3">
            <a:extLst>
              <a:ext uri="{FF2B5EF4-FFF2-40B4-BE49-F238E27FC236}">
                <a16:creationId xmlns:a16="http://schemas.microsoft.com/office/drawing/2014/main" id="{D2587707-63BC-1ADF-38D9-5651E219B2A6}"/>
              </a:ext>
            </a:extLst>
          </p:cNvPr>
          <p:cNvGraphicFramePr>
            <a:graphicFrameLocks noGrp="1"/>
          </p:cNvGraphicFramePr>
          <p:nvPr>
            <p:extLst>
              <p:ext uri="{D42A27DB-BD31-4B8C-83A1-F6EECF244321}">
                <p14:modId xmlns:p14="http://schemas.microsoft.com/office/powerpoint/2010/main" val="4123562803"/>
              </p:ext>
            </p:extLst>
          </p:nvPr>
        </p:nvGraphicFramePr>
        <p:xfrm>
          <a:off x="582929" y="2290233"/>
          <a:ext cx="11026141" cy="2277534"/>
        </p:xfrm>
        <a:graphic>
          <a:graphicData uri="http://schemas.openxmlformats.org/drawingml/2006/table">
            <a:tbl>
              <a:tblPr firstRow="1" bandRow="1">
                <a:tableStyleId>{5FD0F851-EC5A-4D38-B0AD-8093EC10F338}</a:tableStyleId>
              </a:tblPr>
              <a:tblGrid>
                <a:gridCol w="3421301">
                  <a:extLst>
                    <a:ext uri="{9D8B030D-6E8A-4147-A177-3AD203B41FA5}">
                      <a16:colId xmlns:a16="http://schemas.microsoft.com/office/drawing/2014/main" val="3171804866"/>
                    </a:ext>
                  </a:extLst>
                </a:gridCol>
                <a:gridCol w="4061539">
                  <a:extLst>
                    <a:ext uri="{9D8B030D-6E8A-4147-A177-3AD203B41FA5}">
                      <a16:colId xmlns:a16="http://schemas.microsoft.com/office/drawing/2014/main" val="536976953"/>
                    </a:ext>
                  </a:extLst>
                </a:gridCol>
                <a:gridCol w="3543301">
                  <a:extLst>
                    <a:ext uri="{9D8B030D-6E8A-4147-A177-3AD203B41FA5}">
                      <a16:colId xmlns:a16="http://schemas.microsoft.com/office/drawing/2014/main" val="490146441"/>
                    </a:ext>
                  </a:extLst>
                </a:gridCol>
              </a:tblGrid>
              <a:tr h="1138767">
                <a:tc>
                  <a:txBody>
                    <a:bodyPr/>
                    <a:lstStyle/>
                    <a:p>
                      <a:pPr algn="ctr"/>
                      <a:r>
                        <a:rPr lang="en-US" sz="2800" dirty="0"/>
                        <a:t>Collection </a:t>
                      </a:r>
                    </a:p>
                    <a:p>
                      <a:pPr algn="ctr"/>
                      <a:r>
                        <a:rPr lang="en-US" sz="2800" dirty="0"/>
                        <a:t>Window</a:t>
                      </a:r>
                    </a:p>
                  </a:txBody>
                  <a:tcPr/>
                </a:tc>
                <a:tc>
                  <a:txBody>
                    <a:bodyPr/>
                    <a:lstStyle/>
                    <a:p>
                      <a:pPr algn="ctr"/>
                      <a:r>
                        <a:rPr lang="en-US" sz="2800" dirty="0"/>
                        <a:t>Correction </a:t>
                      </a:r>
                    </a:p>
                    <a:p>
                      <a:pPr algn="ctr"/>
                      <a:r>
                        <a:rPr lang="en-US" sz="2800" dirty="0"/>
                        <a:t>Window</a:t>
                      </a:r>
                    </a:p>
                  </a:txBody>
                  <a:tcPr/>
                </a:tc>
                <a:tc>
                  <a:txBody>
                    <a:bodyPr/>
                    <a:lstStyle/>
                    <a:p>
                      <a:pPr algn="ctr"/>
                      <a:r>
                        <a:rPr lang="en-US" sz="2800" dirty="0"/>
                        <a:t>Accuracy Certification Statement (ACS) </a:t>
                      </a:r>
                    </a:p>
                  </a:txBody>
                  <a:tcPr/>
                </a:tc>
                <a:extLst>
                  <a:ext uri="{0D108BD9-81ED-4DB2-BD59-A6C34878D82A}">
                    <a16:rowId xmlns:a16="http://schemas.microsoft.com/office/drawing/2014/main" val="2322557629"/>
                  </a:ext>
                </a:extLst>
              </a:tr>
              <a:tr h="1138767">
                <a:tc>
                  <a:txBody>
                    <a:bodyPr/>
                    <a:lstStyle/>
                    <a:p>
                      <a:pPr algn="ctr"/>
                      <a:r>
                        <a:rPr lang="en-US" sz="2800" dirty="0"/>
                        <a:t>July 31st – </a:t>
                      </a:r>
                    </a:p>
                    <a:p>
                      <a:pPr algn="ctr"/>
                      <a:r>
                        <a:rPr lang="en-US" sz="2800" dirty="0"/>
                        <a:t>August 31st</a:t>
                      </a:r>
                    </a:p>
                  </a:txBody>
                  <a:tcPr/>
                </a:tc>
                <a:tc>
                  <a:txBody>
                    <a:bodyPr/>
                    <a:lstStyle/>
                    <a:p>
                      <a:pPr algn="ctr"/>
                      <a:r>
                        <a:rPr lang="en-US" sz="2800" dirty="0"/>
                        <a:t>September 1 – 15</a:t>
                      </a:r>
                    </a:p>
                  </a:txBody>
                  <a:tcPr/>
                </a:tc>
                <a:tc>
                  <a:txBody>
                    <a:bodyPr/>
                    <a:lstStyle/>
                    <a:p>
                      <a:pPr algn="ctr"/>
                      <a:r>
                        <a:rPr lang="en-US" sz="2800" dirty="0"/>
                        <a:t>September 15, 2026</a:t>
                      </a:r>
                    </a:p>
                  </a:txBody>
                  <a:tcPr/>
                </a:tc>
                <a:extLst>
                  <a:ext uri="{0D108BD9-81ED-4DB2-BD59-A6C34878D82A}">
                    <a16:rowId xmlns:a16="http://schemas.microsoft.com/office/drawing/2014/main" val="3664720670"/>
                  </a:ext>
                </a:extLst>
              </a:tr>
            </a:tbl>
          </a:graphicData>
        </a:graphic>
      </p:graphicFrame>
    </p:spTree>
    <p:extLst>
      <p:ext uri="{BB962C8B-B14F-4D97-AF65-F5344CB8AC3E}">
        <p14:creationId xmlns:p14="http://schemas.microsoft.com/office/powerpoint/2010/main" val="70634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6F199-068E-4FA9-EAB4-010471495C7D}"/>
              </a:ext>
            </a:extLst>
          </p:cNvPr>
          <p:cNvSpPr>
            <a:spLocks noGrp="1"/>
          </p:cNvSpPr>
          <p:nvPr>
            <p:ph type="title"/>
          </p:nvPr>
        </p:nvSpPr>
        <p:spPr>
          <a:xfrm>
            <a:off x="0" y="18255"/>
            <a:ext cx="10515600" cy="1325563"/>
          </a:xfrm>
        </p:spPr>
        <p:txBody>
          <a:bodyPr/>
          <a:lstStyle/>
          <a:p>
            <a:r>
              <a:rPr lang="en-US" dirty="0">
                <a:ea typeface="Verdana" pitchFamily="34" charset="0"/>
                <a:cs typeface="Verdana" pitchFamily="34" charset="0"/>
              </a:rPr>
              <a:t>Which PIMS Perkins Postsecondary students need to be reported?</a:t>
            </a:r>
            <a:endParaRPr lang="en-US" dirty="0"/>
          </a:p>
        </p:txBody>
      </p:sp>
      <p:sp>
        <p:nvSpPr>
          <p:cNvPr id="3" name="Content Placeholder 2">
            <a:extLst>
              <a:ext uri="{FF2B5EF4-FFF2-40B4-BE49-F238E27FC236}">
                <a16:creationId xmlns:a16="http://schemas.microsoft.com/office/drawing/2014/main" id="{758D6614-21B4-AEC3-7543-965BABC6717E}"/>
              </a:ext>
            </a:extLst>
          </p:cNvPr>
          <p:cNvSpPr>
            <a:spLocks noGrp="1"/>
          </p:cNvSpPr>
          <p:nvPr>
            <p:ph idx="1"/>
          </p:nvPr>
        </p:nvSpPr>
        <p:spPr>
          <a:xfrm>
            <a:off x="444795" y="1591709"/>
            <a:ext cx="10515600" cy="4351338"/>
          </a:xfrm>
        </p:spPr>
        <p:txBody>
          <a:bodyPr>
            <a:normAutofit/>
          </a:bodyPr>
          <a:lstStyle/>
          <a:p>
            <a:pPr>
              <a:buFont typeface="Wingdings" panose="05000000000000000000" pitchFamily="2" charset="2"/>
              <a:buChar char="ü"/>
              <a:defRPr/>
            </a:pPr>
            <a:r>
              <a:rPr lang="en-US" sz="2800" dirty="0">
                <a:cs typeface="Arial" pitchFamily="34" charset="0"/>
              </a:rPr>
              <a:t>All students enrolled in a Perkins Postsecondary program at any time during the July 1 – June 30 academic year. </a:t>
            </a:r>
          </a:p>
          <a:p>
            <a:pPr>
              <a:buFont typeface="Wingdings" panose="05000000000000000000" pitchFamily="2" charset="2"/>
              <a:buChar char="ü"/>
              <a:defRPr/>
            </a:pPr>
            <a:endParaRPr lang="en-US" sz="2800" dirty="0">
              <a:cs typeface="Arial" pitchFamily="34" charset="0"/>
            </a:endParaRPr>
          </a:p>
          <a:p>
            <a:pPr>
              <a:defRPr/>
            </a:pPr>
            <a:r>
              <a:rPr lang="en-US" sz="2800" dirty="0">
                <a:cs typeface="Arial" pitchFamily="34" charset="0"/>
              </a:rPr>
              <a:t>NOTE: Students that are enrolled in a postsecondary program but did NOT graduate high school cannot be reported.</a:t>
            </a:r>
          </a:p>
          <a:p>
            <a:endParaRPr lang="en-US" dirty="0"/>
          </a:p>
        </p:txBody>
      </p:sp>
    </p:spTree>
    <p:extLst>
      <p:ext uri="{BB962C8B-B14F-4D97-AF65-F5344CB8AC3E}">
        <p14:creationId xmlns:p14="http://schemas.microsoft.com/office/powerpoint/2010/main" val="1575606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291F-0B26-78BB-1EA4-E49E832C5BA9}"/>
              </a:ext>
            </a:extLst>
          </p:cNvPr>
          <p:cNvSpPr>
            <a:spLocks noGrp="1"/>
          </p:cNvSpPr>
          <p:nvPr>
            <p:ph type="title"/>
          </p:nvPr>
        </p:nvSpPr>
        <p:spPr>
          <a:xfrm>
            <a:off x="0" y="18255"/>
            <a:ext cx="10515600" cy="1325563"/>
          </a:xfrm>
        </p:spPr>
        <p:txBody>
          <a:bodyPr/>
          <a:lstStyle/>
          <a:p>
            <a:r>
              <a:rPr lang="en-US" dirty="0">
                <a:cs typeface="Arial" pitchFamily="34" charset="0"/>
              </a:rPr>
              <a:t>What defines a Perkins </a:t>
            </a:r>
            <a:br>
              <a:rPr lang="en-US" dirty="0">
                <a:cs typeface="Arial" pitchFamily="34" charset="0"/>
              </a:rPr>
            </a:br>
            <a:r>
              <a:rPr lang="en-US" dirty="0">
                <a:cs typeface="Arial" pitchFamily="34" charset="0"/>
              </a:rPr>
              <a:t>Postsecondary Program?</a:t>
            </a:r>
            <a:endParaRPr lang="en-US" dirty="0"/>
          </a:p>
        </p:txBody>
      </p:sp>
      <p:sp>
        <p:nvSpPr>
          <p:cNvPr id="3" name="Content Placeholder 2">
            <a:extLst>
              <a:ext uri="{FF2B5EF4-FFF2-40B4-BE49-F238E27FC236}">
                <a16:creationId xmlns:a16="http://schemas.microsoft.com/office/drawing/2014/main" id="{67BBFCEE-B7CD-7195-B9E0-937F802BFBBD}"/>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Must be in compliance with PA statutes, regulations, and policies</a:t>
            </a:r>
          </a:p>
          <a:p>
            <a:pPr marL="457200" indent="-457200">
              <a:buFont typeface="Arial" panose="020B0604020202020204" pitchFamily="34" charset="0"/>
              <a:buChar char="•"/>
            </a:pPr>
            <a:r>
              <a:rPr lang="en-US" sz="2800" dirty="0"/>
              <a:t>Shall be a career and technical education program</a:t>
            </a:r>
          </a:p>
          <a:p>
            <a:pPr marL="457200" indent="-457200">
              <a:buFont typeface="Arial" panose="020B0604020202020204" pitchFamily="34" charset="0"/>
              <a:buChar char="•"/>
            </a:pPr>
            <a:r>
              <a:rPr lang="en-US" sz="2800" dirty="0"/>
              <a:t>Shall be a credit-based program identified with an accepted </a:t>
            </a:r>
            <a:r>
              <a:rPr lang="en-US" sz="2800" dirty="0">
                <a:cs typeface="Arial" pitchFamily="34" charset="0"/>
              </a:rPr>
              <a:t>Classification of Instructional Program (CIP) code</a:t>
            </a:r>
          </a:p>
          <a:p>
            <a:pPr marL="457200" indent="-457200">
              <a:buFont typeface="Arial" panose="020B0604020202020204" pitchFamily="34" charset="0"/>
              <a:buChar char="•"/>
            </a:pPr>
            <a:r>
              <a:rPr lang="en-US" sz="2800" dirty="0">
                <a:cs typeface="Arial" pitchFamily="34" charset="0"/>
              </a:rPr>
              <a:t>Shall have a statement of objectives printed in the institution’s catalog</a:t>
            </a:r>
          </a:p>
          <a:p>
            <a:pPr marL="457200" indent="-457200">
              <a:buFont typeface="Arial" panose="020B0604020202020204" pitchFamily="34" charset="0"/>
              <a:buChar char="•"/>
            </a:pPr>
            <a:r>
              <a:rPr lang="en-US" sz="2800" dirty="0"/>
              <a:t>Shall have an occupational objective</a:t>
            </a:r>
          </a:p>
        </p:txBody>
      </p:sp>
    </p:spTree>
    <p:extLst>
      <p:ext uri="{BB962C8B-B14F-4D97-AF65-F5344CB8AC3E}">
        <p14:creationId xmlns:p14="http://schemas.microsoft.com/office/powerpoint/2010/main" val="200696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A574A-53D1-F06C-4369-00E68C744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56777-6704-3909-6CB6-5A4CCE80DD51}"/>
              </a:ext>
            </a:extLst>
          </p:cNvPr>
          <p:cNvSpPr>
            <a:spLocks noGrp="1"/>
          </p:cNvSpPr>
          <p:nvPr>
            <p:ph type="title"/>
          </p:nvPr>
        </p:nvSpPr>
        <p:spPr>
          <a:xfrm>
            <a:off x="0" y="18255"/>
            <a:ext cx="10515600" cy="1325563"/>
          </a:xfrm>
        </p:spPr>
        <p:txBody>
          <a:bodyPr/>
          <a:lstStyle/>
          <a:p>
            <a:r>
              <a:rPr lang="en-US" dirty="0">
                <a:cs typeface="Arial" pitchFamily="34" charset="0"/>
              </a:rPr>
              <a:t>What defines a Perkins </a:t>
            </a:r>
            <a:br>
              <a:rPr lang="en-US" dirty="0">
                <a:cs typeface="Arial" pitchFamily="34" charset="0"/>
              </a:rPr>
            </a:br>
            <a:r>
              <a:rPr lang="en-US" dirty="0">
                <a:cs typeface="Arial" pitchFamily="34" charset="0"/>
              </a:rPr>
              <a:t>Postsecondary Program (continued)?</a:t>
            </a:r>
            <a:endParaRPr lang="en-US" dirty="0"/>
          </a:p>
        </p:txBody>
      </p:sp>
      <p:sp>
        <p:nvSpPr>
          <p:cNvPr id="3" name="Content Placeholder 2">
            <a:extLst>
              <a:ext uri="{FF2B5EF4-FFF2-40B4-BE49-F238E27FC236}">
                <a16:creationId xmlns:a16="http://schemas.microsoft.com/office/drawing/2014/main" id="{913B6302-AF2A-243B-E813-09C72E2F1A11}"/>
              </a:ext>
            </a:extLst>
          </p:cNvPr>
          <p:cNvSpPr>
            <a:spLocks noGrp="1"/>
          </p:cNvSpPr>
          <p:nvPr>
            <p:ph idx="1"/>
          </p:nvPr>
        </p:nvSpPr>
        <p:spPr/>
        <p:txBody>
          <a:bodyPr>
            <a:noAutofit/>
          </a:bodyPr>
          <a:lstStyle/>
          <a:p>
            <a:pPr marL="457200" indent="-457200">
              <a:buFont typeface="Arial" panose="020B0604020202020204" pitchFamily="34" charset="0"/>
              <a:buChar char="•"/>
            </a:pPr>
            <a:r>
              <a:rPr lang="en-US" sz="2800" dirty="0"/>
              <a:t>Shall involve a planned coherent sequence of courses</a:t>
            </a:r>
          </a:p>
          <a:p>
            <a:pPr marL="457200" indent="-457200">
              <a:buFont typeface="Arial" panose="020B0604020202020204" pitchFamily="34" charset="0"/>
              <a:buChar char="•"/>
            </a:pPr>
            <a:r>
              <a:rPr lang="en-US" sz="2800" dirty="0"/>
              <a:t>50% of course work (minimum of 15 credit hours) directly related to job skill development and knowledge</a:t>
            </a:r>
          </a:p>
          <a:p>
            <a:pPr marL="457200" indent="-457200">
              <a:buFont typeface="Arial" panose="020B0604020202020204" pitchFamily="34" charset="0"/>
              <a:buChar char="•"/>
            </a:pPr>
            <a:r>
              <a:rPr lang="en-US" sz="2800" dirty="0"/>
              <a:t>Shall be designed to be completed in two calendar years (24 months) or less when pursued full-time</a:t>
            </a:r>
          </a:p>
          <a:p>
            <a:pPr marL="457200" indent="-457200">
              <a:buFont typeface="Arial" panose="020B0604020202020204" pitchFamily="34" charset="0"/>
              <a:buChar char="•"/>
            </a:pPr>
            <a:r>
              <a:rPr lang="en-US" sz="2800" dirty="0"/>
              <a:t>Must offer formal recognition for completion that is less than a baccalaureate degree</a:t>
            </a:r>
          </a:p>
          <a:p>
            <a:pPr marL="457200" indent="-457200">
              <a:buFont typeface="Arial" panose="020B0604020202020204" pitchFamily="34" charset="0"/>
              <a:buChar char="•"/>
            </a:pPr>
            <a:r>
              <a:rPr lang="en-US" sz="2800" dirty="0"/>
              <a:t>Must be under the direct control of the institution</a:t>
            </a:r>
          </a:p>
        </p:txBody>
      </p:sp>
    </p:spTree>
    <p:extLst>
      <p:ext uri="{BB962C8B-B14F-4D97-AF65-F5344CB8AC3E}">
        <p14:creationId xmlns:p14="http://schemas.microsoft.com/office/powerpoint/2010/main" val="111410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1C5F4-A6F5-2EA6-1CA5-A28AA0B954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F3253-9522-7FA5-B0C4-F77E577F2871}"/>
              </a:ext>
            </a:extLst>
          </p:cNvPr>
          <p:cNvSpPr>
            <a:spLocks noGrp="1"/>
          </p:cNvSpPr>
          <p:nvPr>
            <p:ph type="title"/>
          </p:nvPr>
        </p:nvSpPr>
        <p:spPr/>
        <p:txBody>
          <a:bodyPr/>
          <a:lstStyle/>
          <a:p>
            <a:r>
              <a:rPr lang="en-US" dirty="0"/>
              <a:t>Perkins EOY Templates</a:t>
            </a:r>
          </a:p>
        </p:txBody>
      </p:sp>
    </p:spTree>
    <p:extLst>
      <p:ext uri="{BB962C8B-B14F-4D97-AF65-F5344CB8AC3E}">
        <p14:creationId xmlns:p14="http://schemas.microsoft.com/office/powerpoint/2010/main" val="381880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54EE-F1A1-513B-FBD4-565AEAC869C0}"/>
              </a:ext>
            </a:extLst>
          </p:cNvPr>
          <p:cNvSpPr>
            <a:spLocks noGrp="1"/>
          </p:cNvSpPr>
          <p:nvPr>
            <p:ph type="title"/>
          </p:nvPr>
        </p:nvSpPr>
        <p:spPr>
          <a:xfrm>
            <a:off x="0" y="18255"/>
            <a:ext cx="10515600" cy="1325563"/>
          </a:xfrm>
        </p:spPr>
        <p:txBody>
          <a:bodyPr/>
          <a:lstStyle/>
          <a:p>
            <a:r>
              <a:rPr lang="en-US" dirty="0"/>
              <a:t>Template Rules</a:t>
            </a:r>
          </a:p>
        </p:txBody>
      </p:sp>
      <p:sp>
        <p:nvSpPr>
          <p:cNvPr id="3" name="Content Placeholder 2">
            <a:extLst>
              <a:ext uri="{FF2B5EF4-FFF2-40B4-BE49-F238E27FC236}">
                <a16:creationId xmlns:a16="http://schemas.microsoft.com/office/drawing/2014/main" id="{DAB7730C-8DC7-D531-D9F1-542AD90B345F}"/>
              </a:ext>
            </a:extLst>
          </p:cNvPr>
          <p:cNvSpPr>
            <a:spLocks noGrp="1"/>
          </p:cNvSpPr>
          <p:nvPr>
            <p:ph idx="1"/>
          </p:nvPr>
        </p:nvSpPr>
        <p:spPr>
          <a:xfrm>
            <a:off x="487324" y="1442853"/>
            <a:ext cx="11704675" cy="4351338"/>
          </a:xfrm>
        </p:spPr>
        <p:txBody>
          <a:bodyPr>
            <a:noAutofit/>
          </a:bodyPr>
          <a:lstStyle/>
          <a:p>
            <a:pPr marL="457200" indent="-457200">
              <a:buFont typeface="Arial" panose="020B0604020202020204" pitchFamily="34" charset="0"/>
              <a:buChar char="•"/>
            </a:pPr>
            <a:r>
              <a:rPr lang="en-US" sz="2800" dirty="0"/>
              <a:t>Templates have dependencies</a:t>
            </a:r>
          </a:p>
          <a:p>
            <a:pPr marL="457200" indent="-457200">
              <a:buFont typeface="Arial" panose="020B0604020202020204" pitchFamily="34" charset="0"/>
              <a:buChar char="•"/>
            </a:pPr>
            <a:r>
              <a:rPr lang="en-US" sz="2800" dirty="0"/>
              <a:t>Upload </a:t>
            </a:r>
            <a:r>
              <a:rPr lang="en-US" sz="2800" dirty="0">
                <a:solidFill>
                  <a:srgbClr val="000000"/>
                </a:solidFill>
                <a:ea typeface="Verdana" pitchFamily="34" charset="0"/>
                <a:cs typeface="Verdana" pitchFamily="34" charset="0"/>
              </a:rPr>
              <a:t>PS Student Institution Template AND Campus Student Program Fact Template</a:t>
            </a:r>
          </a:p>
          <a:p>
            <a:pPr marL="457200" indent="-457200">
              <a:buFont typeface="Arial" panose="020B0604020202020204" pitchFamily="34" charset="0"/>
              <a:buChar char="•"/>
            </a:pPr>
            <a:r>
              <a:rPr lang="en-US" sz="2800" dirty="0">
                <a:solidFill>
                  <a:srgbClr val="000000"/>
                </a:solidFill>
                <a:ea typeface="Verdana" pitchFamily="34" charset="0"/>
                <a:cs typeface="Verdana" pitchFamily="34" charset="0"/>
              </a:rPr>
              <a:t>File Naming Convention</a:t>
            </a:r>
          </a:p>
          <a:p>
            <a:pPr marL="740664" lvl="1" indent="-457200"/>
            <a:r>
              <a:rPr lang="en-US" sz="2800" dirty="0" err="1">
                <a:solidFill>
                  <a:srgbClr val="000000"/>
                </a:solidFill>
                <a:ea typeface="Verdana" pitchFamily="34" charset="0"/>
                <a:cs typeface="Verdana" pitchFamily="34" charset="0"/>
              </a:rPr>
              <a:t>InstitutionID_TargetTable_YYYYMMDDHHMM.xxx</a:t>
            </a:r>
            <a:endParaRPr lang="en-US" sz="2800" dirty="0">
              <a:solidFill>
                <a:srgbClr val="000000"/>
              </a:solidFill>
              <a:ea typeface="Verdana" pitchFamily="34" charset="0"/>
              <a:cs typeface="Verdana" pitchFamily="34" charset="0"/>
            </a:endParaRPr>
          </a:p>
          <a:p>
            <a:pPr marL="1280160" lvl="3" indent="-457200"/>
            <a:r>
              <a:rPr lang="en-US" sz="2800" dirty="0">
                <a:solidFill>
                  <a:srgbClr val="000000"/>
                </a:solidFill>
                <a:ea typeface="Verdana" pitchFamily="34" charset="0"/>
                <a:cs typeface="Verdana" pitchFamily="34" charset="0"/>
              </a:rPr>
              <a:t>CSV or TXT</a:t>
            </a:r>
          </a:p>
          <a:p>
            <a:pPr marL="1280160" lvl="3" indent="-457200"/>
            <a:r>
              <a:rPr lang="en-US" sz="2800" dirty="0">
                <a:ea typeface="Calibri" panose="020F0502020204030204" pitchFamily="34" charset="0"/>
                <a:cs typeface="Times New Roman" panose="02020603050405020304" pitchFamily="18" charset="0"/>
              </a:rPr>
              <a:t>AUN#_PS_STUDENT_INSTITUTION_202608010800.csv</a:t>
            </a:r>
          </a:p>
          <a:p>
            <a:pPr marL="1280160" lvl="3" indent="-457200"/>
            <a:r>
              <a:rPr lang="en-US" sz="2800" dirty="0">
                <a:solidFill>
                  <a:srgbClr val="000000"/>
                </a:solidFill>
                <a:ea typeface="Calibri" panose="020F0502020204030204" pitchFamily="34" charset="0"/>
                <a:cs typeface="Times New Roman" panose="02020603050405020304" pitchFamily="18" charset="0"/>
              </a:rPr>
              <a:t>AUN#_CAMPUS_STUDENT_PGM_FACT_202608010800.csv</a:t>
            </a:r>
            <a:endParaRPr lang="en-US" sz="2800" dirty="0">
              <a:solidFill>
                <a:srgbClr val="000000"/>
              </a:solidFill>
              <a:ea typeface="Verdana" pitchFamily="34" charset="0"/>
              <a:cs typeface="Verdana" pitchFamily="34" charset="0"/>
            </a:endParaRPr>
          </a:p>
        </p:txBody>
      </p:sp>
    </p:spTree>
    <p:extLst>
      <p:ext uri="{BB962C8B-B14F-4D97-AF65-F5344CB8AC3E}">
        <p14:creationId xmlns:p14="http://schemas.microsoft.com/office/powerpoint/2010/main" val="3016969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43A3D-FB45-B0C0-DEA5-EAD654C58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ECD10-DB83-1EFD-2366-D5BF7B1D0F84}"/>
              </a:ext>
            </a:extLst>
          </p:cNvPr>
          <p:cNvSpPr>
            <a:spLocks noGrp="1"/>
          </p:cNvSpPr>
          <p:nvPr>
            <p:ph type="title"/>
          </p:nvPr>
        </p:nvSpPr>
        <p:spPr>
          <a:xfrm>
            <a:off x="0" y="18255"/>
            <a:ext cx="10515600" cy="1325563"/>
          </a:xfrm>
        </p:spPr>
        <p:txBody>
          <a:bodyPr/>
          <a:lstStyle/>
          <a:p>
            <a:r>
              <a:rPr lang="en-US" dirty="0"/>
              <a:t>Template Rules (continued)</a:t>
            </a:r>
          </a:p>
        </p:txBody>
      </p:sp>
      <p:sp>
        <p:nvSpPr>
          <p:cNvPr id="3" name="Content Placeholder 2">
            <a:extLst>
              <a:ext uri="{FF2B5EF4-FFF2-40B4-BE49-F238E27FC236}">
                <a16:creationId xmlns:a16="http://schemas.microsoft.com/office/drawing/2014/main" id="{0A418581-F600-F20E-5856-B944B3FAD39D}"/>
              </a:ext>
            </a:extLst>
          </p:cNvPr>
          <p:cNvSpPr>
            <a:spLocks noGrp="1"/>
          </p:cNvSpPr>
          <p:nvPr>
            <p:ph idx="1"/>
          </p:nvPr>
        </p:nvSpPr>
        <p:spPr>
          <a:xfrm>
            <a:off x="402265" y="1343818"/>
            <a:ext cx="10515600" cy="4351338"/>
          </a:xfrm>
        </p:spPr>
        <p:txBody>
          <a:bodyPr>
            <a:noAutofit/>
          </a:bodyPr>
          <a:lstStyle/>
          <a:p>
            <a:pPr marL="457200" indent="-457200">
              <a:buFont typeface="Arial" panose="020B0604020202020204" pitchFamily="34" charset="0"/>
              <a:buChar char="•"/>
            </a:pPr>
            <a:r>
              <a:rPr lang="en-US" sz="2800" dirty="0">
                <a:solidFill>
                  <a:srgbClr val="000000"/>
                </a:solidFill>
                <a:ea typeface="Verdana" pitchFamily="34" charset="0"/>
                <a:cs typeface="Verdana" pitchFamily="34" charset="0"/>
              </a:rPr>
              <a:t>PS Student Institution Template</a:t>
            </a:r>
          </a:p>
          <a:p>
            <a:pPr lvl="2"/>
            <a:r>
              <a:rPr lang="en-US" sz="2800" dirty="0">
                <a:ea typeface="Calibri" panose="020F0502020204030204" pitchFamily="34" charset="0"/>
              </a:rPr>
              <a:t>One record per student / institution / academic year</a:t>
            </a:r>
          </a:p>
          <a:p>
            <a:pPr marL="457200" indent="-457200">
              <a:buFont typeface="Arial" panose="020B0604020202020204" pitchFamily="34" charset="0"/>
              <a:buChar char="•"/>
            </a:pPr>
            <a:r>
              <a:rPr lang="en-US" sz="2800" dirty="0">
                <a:solidFill>
                  <a:srgbClr val="000000"/>
                </a:solidFill>
                <a:ea typeface="Verdana" pitchFamily="34" charset="0"/>
                <a:cs typeface="Verdana" pitchFamily="34" charset="0"/>
              </a:rPr>
              <a:t>Campus Student Program Fact Template</a:t>
            </a:r>
          </a:p>
          <a:p>
            <a:pPr lvl="2"/>
            <a:r>
              <a:rPr lang="en-US" sz="2800" dirty="0">
                <a:ea typeface="Calibri" panose="020F0502020204030204" pitchFamily="34" charset="0"/>
                <a:cs typeface="Times New Roman" panose="02020603050405020304" pitchFamily="18" charset="0"/>
              </a:rPr>
              <a:t>One record per student / institution / campus / academic year / category set code / measure </a:t>
            </a:r>
            <a:endParaRPr lang="en-US" sz="2800" dirty="0">
              <a:solidFill>
                <a:srgbClr val="000000"/>
              </a:solidFill>
              <a:ea typeface="Verdana" pitchFamily="34" charset="0"/>
              <a:cs typeface="Verdana" pitchFamily="34" charset="0"/>
            </a:endParaRPr>
          </a:p>
        </p:txBody>
      </p:sp>
    </p:spTree>
    <p:extLst>
      <p:ext uri="{BB962C8B-B14F-4D97-AF65-F5344CB8AC3E}">
        <p14:creationId xmlns:p14="http://schemas.microsoft.com/office/powerpoint/2010/main" val="285215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09E1B-AB7B-E584-DECC-752C96F2E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E28C9-1E9B-3CD8-3780-4285B033C7EB}"/>
              </a:ext>
            </a:extLst>
          </p:cNvPr>
          <p:cNvSpPr>
            <a:spLocks noGrp="1"/>
          </p:cNvSpPr>
          <p:nvPr>
            <p:ph type="title"/>
          </p:nvPr>
        </p:nvSpPr>
        <p:spPr>
          <a:xfrm>
            <a:off x="0" y="0"/>
            <a:ext cx="10515600" cy="1325563"/>
          </a:xfrm>
        </p:spPr>
        <p:txBody>
          <a:bodyPr/>
          <a:lstStyle/>
          <a:p>
            <a:r>
              <a:rPr lang="en-US" dirty="0"/>
              <a:t>Key Fields and Template Field Types</a:t>
            </a:r>
          </a:p>
        </p:txBody>
      </p:sp>
      <p:sp>
        <p:nvSpPr>
          <p:cNvPr id="6" name="Content Placeholder 5">
            <a:extLst>
              <a:ext uri="{FF2B5EF4-FFF2-40B4-BE49-F238E27FC236}">
                <a16:creationId xmlns:a16="http://schemas.microsoft.com/office/drawing/2014/main" id="{2D39AEF0-FE9A-469E-0B34-601350C52B24}"/>
              </a:ext>
            </a:extLst>
          </p:cNvPr>
          <p:cNvSpPr>
            <a:spLocks noGrp="1"/>
          </p:cNvSpPr>
          <p:nvPr>
            <p:ph idx="1"/>
          </p:nvPr>
        </p:nvSpPr>
        <p:spPr>
          <a:xfrm>
            <a:off x="466061" y="1517280"/>
            <a:ext cx="10515600" cy="4351338"/>
          </a:xfrm>
        </p:spPr>
        <p:txBody>
          <a:bodyPr>
            <a:normAutofit/>
          </a:bodyPr>
          <a:lstStyle/>
          <a:p>
            <a:pPr marL="457200" indent="-457200">
              <a:buFont typeface="Arial" panose="020B0604020202020204" pitchFamily="34" charset="0"/>
              <a:buChar char="•"/>
            </a:pPr>
            <a:r>
              <a:rPr lang="en-US" sz="2800" dirty="0"/>
              <a:t>Key Fields</a:t>
            </a:r>
          </a:p>
          <a:p>
            <a:pPr marL="740664" lvl="1" indent="-457200"/>
            <a:r>
              <a:rPr lang="en-US" sz="2800" dirty="0"/>
              <a:t>Unique Key Field for the Template</a:t>
            </a:r>
          </a:p>
          <a:p>
            <a:pPr marL="740664" lvl="1" indent="-457200"/>
            <a:r>
              <a:rPr lang="en-US" sz="2800" dirty="0"/>
              <a:t>Field cannot be updated with a new upload; Must delete the record</a:t>
            </a:r>
          </a:p>
          <a:p>
            <a:pPr marL="457200" indent="-457200">
              <a:buFont typeface="Arial" panose="020B0604020202020204" pitchFamily="34" charset="0"/>
              <a:buChar char="•"/>
            </a:pPr>
            <a:r>
              <a:rPr lang="en-US" sz="2800" dirty="0"/>
              <a:t>Template Field Types</a:t>
            </a:r>
          </a:p>
          <a:p>
            <a:pPr marL="740664" lvl="1" indent="-457200"/>
            <a:r>
              <a:rPr lang="en-US" sz="2800" dirty="0"/>
              <a:t>R = Required</a:t>
            </a:r>
          </a:p>
          <a:p>
            <a:pPr marL="740664" lvl="1" indent="-457200"/>
            <a:r>
              <a:rPr lang="en-US" sz="2800" dirty="0"/>
              <a:t>O = Optional</a:t>
            </a:r>
          </a:p>
          <a:p>
            <a:pPr marL="740664" lvl="1" indent="-457200"/>
            <a:r>
              <a:rPr lang="en-US" sz="2800" dirty="0"/>
              <a:t>CR = Conditionally Required</a:t>
            </a:r>
          </a:p>
        </p:txBody>
      </p:sp>
    </p:spTree>
    <p:extLst>
      <p:ext uri="{BB962C8B-B14F-4D97-AF65-F5344CB8AC3E}">
        <p14:creationId xmlns:p14="http://schemas.microsoft.com/office/powerpoint/2010/main" val="75990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8E88-5274-AD01-A6E3-C924B1B8FA60}"/>
              </a:ext>
            </a:extLst>
          </p:cNvPr>
          <p:cNvSpPr>
            <a:spLocks noGrp="1"/>
          </p:cNvSpPr>
          <p:nvPr>
            <p:ph type="title"/>
          </p:nvPr>
        </p:nvSpPr>
        <p:spPr>
          <a:xfrm>
            <a:off x="0" y="18255"/>
            <a:ext cx="10515600" cy="1325563"/>
          </a:xfrm>
        </p:spPr>
        <p:txBody>
          <a:bodyPr/>
          <a:lstStyle/>
          <a:p>
            <a:r>
              <a:rPr lang="en-US" dirty="0"/>
              <a:t>Resources for the Webinar</a:t>
            </a:r>
          </a:p>
        </p:txBody>
      </p:sp>
      <p:sp>
        <p:nvSpPr>
          <p:cNvPr id="3" name="Content Placeholder 2">
            <a:extLst>
              <a:ext uri="{FF2B5EF4-FFF2-40B4-BE49-F238E27FC236}">
                <a16:creationId xmlns:a16="http://schemas.microsoft.com/office/drawing/2014/main" id="{B5963890-47E7-0E55-F527-465DF171F33D}"/>
              </a:ext>
            </a:extLst>
          </p:cNvPr>
          <p:cNvSpPr>
            <a:spLocks noGrp="1"/>
          </p:cNvSpPr>
          <p:nvPr>
            <p:ph idx="1"/>
          </p:nvPr>
        </p:nvSpPr>
        <p:spPr>
          <a:xfrm>
            <a:off x="423531" y="1343818"/>
            <a:ext cx="10515600" cy="4351338"/>
          </a:xfrm>
        </p:spPr>
        <p:txBody>
          <a:bodyPr>
            <a:normAutofit/>
          </a:bodyPr>
          <a:lstStyle/>
          <a:p>
            <a:pPr marL="457200" indent="-457200">
              <a:buFont typeface="Arial" panose="020B0604020202020204" pitchFamily="34" charset="0"/>
              <a:buChar char="•"/>
              <a:defRPr/>
            </a:pPr>
            <a:r>
              <a:rPr lang="en-US" sz="2800" dirty="0">
                <a:latin typeface="Arial" panose="020B0604020202020204" pitchFamily="34" charset="0"/>
              </a:rPr>
              <a:t>PIMS Perkins Postsecondary Student Data Set How-To-Guide and the PowerPoint presentation for this webinar, as well as the other reference documents, are posted on the PDE website.</a:t>
            </a:r>
          </a:p>
          <a:p>
            <a:pPr marL="457200" indent="-457200">
              <a:buFont typeface="Arial" panose="020B0604020202020204" pitchFamily="34" charset="0"/>
              <a:buChar char="•"/>
              <a:defRPr/>
            </a:pPr>
            <a:r>
              <a:rPr lang="en-US" sz="2800" dirty="0">
                <a:latin typeface="Arial" panose="020B0604020202020204" pitchFamily="34" charset="0"/>
                <a:hlinkClick r:id="rId3"/>
              </a:rPr>
              <a:t>Link to the PDE PS PIMS Website</a:t>
            </a:r>
            <a:endParaRPr lang="en-US" sz="2800" dirty="0">
              <a:latin typeface="Arial" panose="020B0604020202020204" pitchFamily="34" charset="0"/>
            </a:endParaRPr>
          </a:p>
        </p:txBody>
      </p:sp>
    </p:spTree>
    <p:extLst>
      <p:ext uri="{BB962C8B-B14F-4D97-AF65-F5344CB8AC3E}">
        <p14:creationId xmlns:p14="http://schemas.microsoft.com/office/powerpoint/2010/main" val="392092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6F144-565D-14E6-004A-4614B30F4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19F4D-79C5-8C41-D575-8A3D17086D00}"/>
              </a:ext>
            </a:extLst>
          </p:cNvPr>
          <p:cNvSpPr>
            <a:spLocks noGrp="1"/>
          </p:cNvSpPr>
          <p:nvPr>
            <p:ph type="title"/>
          </p:nvPr>
        </p:nvSpPr>
        <p:spPr>
          <a:xfrm>
            <a:off x="0" y="18255"/>
            <a:ext cx="10515600" cy="1325563"/>
          </a:xfrm>
        </p:spPr>
        <p:txBody>
          <a:bodyPr/>
          <a:lstStyle/>
          <a:p>
            <a:r>
              <a:rPr lang="en-US" dirty="0"/>
              <a:t>PS Student Institution Template</a:t>
            </a:r>
          </a:p>
        </p:txBody>
      </p:sp>
      <p:sp>
        <p:nvSpPr>
          <p:cNvPr id="6" name="Content Placeholder 5">
            <a:extLst>
              <a:ext uri="{FF2B5EF4-FFF2-40B4-BE49-F238E27FC236}">
                <a16:creationId xmlns:a16="http://schemas.microsoft.com/office/drawing/2014/main" id="{5B45D093-CD4E-758F-4229-DD82508A4A27}"/>
              </a:ext>
            </a:extLst>
          </p:cNvPr>
          <p:cNvSpPr>
            <a:spLocks noGrp="1"/>
          </p:cNvSpPr>
          <p:nvPr>
            <p:ph idx="1"/>
          </p:nvPr>
        </p:nvSpPr>
        <p:spPr>
          <a:xfrm>
            <a:off x="402265" y="1496016"/>
            <a:ext cx="11474301" cy="5021742"/>
          </a:xfrm>
        </p:spPr>
        <p:txBody>
          <a:bodyPr>
            <a:noAutofit/>
          </a:bodyPr>
          <a:lstStyle/>
          <a:p>
            <a:pPr marL="457200" indent="-457200">
              <a:spcBef>
                <a:spcPts val="800"/>
              </a:spcBef>
              <a:buFont typeface="Arial" panose="020B0604020202020204" pitchFamily="34" charset="0"/>
              <a:buChar char="•"/>
            </a:pPr>
            <a:r>
              <a:rPr lang="en-US" altLang="en-US" sz="2800" b="1" dirty="0">
                <a:ea typeface="Verdana" pitchFamily="34" charset="0"/>
                <a:cs typeface="Verdana" pitchFamily="34" charset="0"/>
              </a:rPr>
              <a:t>Institution ID </a:t>
            </a:r>
            <a:r>
              <a:rPr lang="en-US" altLang="en-US" sz="2800" dirty="0">
                <a:ea typeface="Verdana" pitchFamily="34" charset="0"/>
                <a:cs typeface="Verdana" pitchFamily="34" charset="0"/>
              </a:rPr>
              <a:t>(#1) Key Field </a:t>
            </a:r>
            <a:r>
              <a:rPr lang="en-US" altLang="en-US" sz="2800" b="1" dirty="0">
                <a:ea typeface="Verdana" pitchFamily="34" charset="0"/>
                <a:cs typeface="Verdana" pitchFamily="34" charset="0"/>
              </a:rPr>
              <a:t>–</a:t>
            </a:r>
            <a:r>
              <a:rPr lang="en-US" altLang="en-US" sz="2800" dirty="0">
                <a:ea typeface="Verdana" pitchFamily="34" charset="0"/>
                <a:cs typeface="Verdana" pitchFamily="34" charset="0"/>
              </a:rPr>
              <a:t>  the 9-digit administrative unit number (AUN) of the LEA </a:t>
            </a:r>
          </a:p>
          <a:p>
            <a:pPr marL="457200" indent="-457200">
              <a:spcBef>
                <a:spcPts val="800"/>
              </a:spcBef>
              <a:buFont typeface="Arial" panose="020B0604020202020204" pitchFamily="34" charset="0"/>
              <a:buChar char="•"/>
            </a:pPr>
            <a:r>
              <a:rPr lang="en-US" altLang="en-US" sz="2800" b="1" dirty="0">
                <a:ea typeface="Verdana" pitchFamily="34" charset="0"/>
                <a:cs typeface="Verdana" pitchFamily="34" charset="0"/>
              </a:rPr>
              <a:t>PASecureID</a:t>
            </a:r>
            <a:r>
              <a:rPr lang="en-US" altLang="en-US" sz="2800" dirty="0">
                <a:ea typeface="Verdana" pitchFamily="34" charset="0"/>
                <a:cs typeface="Verdana" pitchFamily="34" charset="0"/>
              </a:rPr>
              <a:t> (#2) Key Field </a:t>
            </a:r>
            <a:r>
              <a:rPr lang="en-US" altLang="en-US" sz="2800" b="1" dirty="0">
                <a:ea typeface="Verdana" pitchFamily="34" charset="0"/>
                <a:cs typeface="Verdana" pitchFamily="34" charset="0"/>
              </a:rPr>
              <a:t>–</a:t>
            </a:r>
            <a:r>
              <a:rPr lang="en-US" altLang="en-US" sz="2800" dirty="0">
                <a:ea typeface="Verdana" pitchFamily="34" charset="0"/>
                <a:cs typeface="Verdana" pitchFamily="34" charset="0"/>
              </a:rPr>
              <a:t> the 10-digit PASecureID</a:t>
            </a:r>
          </a:p>
          <a:p>
            <a:pPr marL="457200" indent="-457200">
              <a:spcBef>
                <a:spcPts val="800"/>
              </a:spcBef>
              <a:buFont typeface="Arial" panose="020B0604020202020204" pitchFamily="34" charset="0"/>
              <a:buChar char="•"/>
            </a:pPr>
            <a:r>
              <a:rPr lang="en-US" altLang="en-US" sz="2800" b="1" dirty="0">
                <a:ea typeface="Verdana" pitchFamily="34" charset="0"/>
                <a:cs typeface="Verdana" pitchFamily="34" charset="0"/>
              </a:rPr>
              <a:t>Collection Term </a:t>
            </a:r>
            <a:r>
              <a:rPr lang="en-US" altLang="en-US" sz="2800" dirty="0">
                <a:ea typeface="Verdana" pitchFamily="34" charset="0"/>
                <a:cs typeface="Verdana" pitchFamily="34" charset="0"/>
              </a:rPr>
              <a:t>(#3) - EOY</a:t>
            </a:r>
          </a:p>
          <a:p>
            <a:pPr marL="457200" indent="-457200">
              <a:spcBef>
                <a:spcPts val="800"/>
              </a:spcBef>
              <a:buFont typeface="Arial" panose="020B0604020202020204" pitchFamily="34" charset="0"/>
              <a:buChar char="•"/>
            </a:pPr>
            <a:r>
              <a:rPr lang="en-US" altLang="en-US" sz="2800" b="1" dirty="0">
                <a:ea typeface="Verdana" pitchFamily="34" charset="0"/>
                <a:cs typeface="Verdana" pitchFamily="34" charset="0"/>
              </a:rPr>
              <a:t>Collection Type </a:t>
            </a:r>
            <a:r>
              <a:rPr lang="en-US" altLang="en-US" sz="2800" dirty="0">
                <a:ea typeface="Verdana" pitchFamily="34" charset="0"/>
                <a:cs typeface="Verdana" pitchFamily="34" charset="0"/>
              </a:rPr>
              <a:t>(#4) - PERKINS</a:t>
            </a:r>
          </a:p>
          <a:p>
            <a:pPr marL="457200" indent="-457200">
              <a:spcBef>
                <a:spcPts val="800"/>
              </a:spcBef>
              <a:buFont typeface="Arial" panose="020B0604020202020204" pitchFamily="34" charset="0"/>
              <a:buChar char="•"/>
            </a:pPr>
            <a:r>
              <a:rPr lang="en-US" altLang="en-US" sz="2800" b="1" dirty="0">
                <a:ea typeface="Verdana" pitchFamily="34" charset="0"/>
                <a:cs typeface="Verdana" pitchFamily="34" charset="0"/>
              </a:rPr>
              <a:t>Academic Year </a:t>
            </a:r>
            <a:r>
              <a:rPr lang="en-US" altLang="en-US" sz="2800" dirty="0">
                <a:ea typeface="Verdana" pitchFamily="34" charset="0"/>
                <a:cs typeface="Verdana" pitchFamily="34" charset="0"/>
              </a:rPr>
              <a:t>(#5) - 2026</a:t>
            </a:r>
          </a:p>
          <a:p>
            <a:pPr marL="457200" indent="-457200">
              <a:spcBef>
                <a:spcPts val="800"/>
              </a:spcBef>
              <a:buFont typeface="Arial" panose="020B0604020202020204" pitchFamily="34" charset="0"/>
              <a:buChar char="•"/>
            </a:pPr>
            <a:r>
              <a:rPr lang="en-US" altLang="en-US" sz="2800" b="1" dirty="0">
                <a:ea typeface="Verdana" pitchFamily="34" charset="0"/>
                <a:cs typeface="Verdana" pitchFamily="34" charset="0"/>
              </a:rPr>
              <a:t>Name &amp; Address </a:t>
            </a:r>
            <a:r>
              <a:rPr lang="en-US" altLang="en-US" sz="2800" dirty="0">
                <a:ea typeface="Verdana" pitchFamily="34" charset="0"/>
                <a:cs typeface="Verdana" pitchFamily="34" charset="0"/>
              </a:rPr>
              <a:t>(#7, 8, 9, 41, 42, 43, 44, 45, 46, and 47)</a:t>
            </a:r>
          </a:p>
          <a:p>
            <a:pPr marL="457200" indent="-457200">
              <a:spcBef>
                <a:spcPts val="800"/>
              </a:spcBef>
              <a:buFont typeface="Arial" panose="020B0604020202020204" pitchFamily="34" charset="0"/>
              <a:buChar char="•"/>
            </a:pPr>
            <a:r>
              <a:rPr lang="en-US" altLang="en-US" sz="2800" b="1" dirty="0">
                <a:ea typeface="Verdana" pitchFamily="34" charset="0"/>
                <a:cs typeface="Verdana" pitchFamily="34" charset="0"/>
              </a:rPr>
              <a:t>Birth Date </a:t>
            </a:r>
            <a:r>
              <a:rPr lang="en-US" altLang="en-US" sz="2800" dirty="0">
                <a:ea typeface="Verdana" pitchFamily="34" charset="0"/>
                <a:cs typeface="Verdana" pitchFamily="34" charset="0"/>
              </a:rPr>
              <a:t>(#10)</a:t>
            </a:r>
          </a:p>
          <a:p>
            <a:pPr marL="457200" indent="-457200">
              <a:spcBef>
                <a:spcPts val="800"/>
              </a:spcBef>
              <a:buFont typeface="Arial" panose="020B0604020202020204" pitchFamily="34" charset="0"/>
              <a:buChar char="•"/>
            </a:pPr>
            <a:r>
              <a:rPr lang="en-US" altLang="en-US" sz="2800" b="1" dirty="0">
                <a:ea typeface="Verdana" pitchFamily="34" charset="0"/>
                <a:cs typeface="Verdana" pitchFamily="34" charset="0"/>
              </a:rPr>
              <a:t>PS Local Student ID </a:t>
            </a:r>
            <a:r>
              <a:rPr lang="en-US" altLang="en-US" sz="2800" dirty="0">
                <a:ea typeface="Verdana" pitchFamily="34" charset="0"/>
                <a:cs typeface="Verdana" pitchFamily="34" charset="0"/>
              </a:rPr>
              <a:t>(#12)</a:t>
            </a:r>
          </a:p>
        </p:txBody>
      </p:sp>
    </p:spTree>
    <p:extLst>
      <p:ext uri="{BB962C8B-B14F-4D97-AF65-F5344CB8AC3E}">
        <p14:creationId xmlns:p14="http://schemas.microsoft.com/office/powerpoint/2010/main" val="3840848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087E6-826A-1A00-58B9-4C837ACD7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9E53E-D1D1-7D8F-A978-F1D222700683}"/>
              </a:ext>
            </a:extLst>
          </p:cNvPr>
          <p:cNvSpPr>
            <a:spLocks noGrp="1"/>
          </p:cNvSpPr>
          <p:nvPr>
            <p:ph type="title"/>
          </p:nvPr>
        </p:nvSpPr>
        <p:spPr>
          <a:xfrm>
            <a:off x="0" y="18255"/>
            <a:ext cx="10515600" cy="1325563"/>
          </a:xfrm>
        </p:spPr>
        <p:txBody>
          <a:bodyPr/>
          <a:lstStyle/>
          <a:p>
            <a:r>
              <a:rPr lang="en-US" dirty="0"/>
              <a:t>Gender and Race/Ethnicity</a:t>
            </a:r>
          </a:p>
        </p:txBody>
      </p:sp>
      <p:sp>
        <p:nvSpPr>
          <p:cNvPr id="6" name="Content Placeholder 5">
            <a:extLst>
              <a:ext uri="{FF2B5EF4-FFF2-40B4-BE49-F238E27FC236}">
                <a16:creationId xmlns:a16="http://schemas.microsoft.com/office/drawing/2014/main" id="{D91CF50D-A974-8C44-9C6A-A35ACFB1CC73}"/>
              </a:ext>
            </a:extLst>
          </p:cNvPr>
          <p:cNvSpPr>
            <a:spLocks noGrp="1"/>
          </p:cNvSpPr>
          <p:nvPr>
            <p:ph idx="1"/>
          </p:nvPr>
        </p:nvSpPr>
        <p:spPr>
          <a:xfrm>
            <a:off x="455427" y="1343817"/>
            <a:ext cx="11442405" cy="5386591"/>
          </a:xfrm>
        </p:spPr>
        <p:txBody>
          <a:bodyPr>
            <a:noAutofit/>
          </a:bodyPr>
          <a:lstStyle/>
          <a:p>
            <a:pPr marL="342900" indent="-342900">
              <a:spcBef>
                <a:spcPts val="800"/>
              </a:spcBef>
              <a:buFont typeface="Arial" panose="020B0604020202020204" pitchFamily="34" charset="0"/>
              <a:buChar char="•"/>
            </a:pPr>
            <a:r>
              <a:rPr lang="en-US" altLang="en-US" b="1" dirty="0">
                <a:ea typeface="Verdana" pitchFamily="34" charset="0"/>
                <a:cs typeface="Verdana" pitchFamily="34" charset="0"/>
              </a:rPr>
              <a:t>Gender Code </a:t>
            </a:r>
            <a:r>
              <a:rPr lang="en-US" altLang="en-US" dirty="0">
                <a:ea typeface="Verdana" pitchFamily="34" charset="0"/>
                <a:cs typeface="Verdana" pitchFamily="34" charset="0"/>
              </a:rPr>
              <a:t>(#16) – M = Male or F =  Female</a:t>
            </a:r>
            <a:endParaRPr lang="en-US" altLang="en-US" b="1" dirty="0">
              <a:ea typeface="Verdana" pitchFamily="34" charset="0"/>
              <a:cs typeface="Verdana" pitchFamily="34" charset="0"/>
            </a:endParaRPr>
          </a:p>
          <a:p>
            <a:pPr marL="342900" indent="-342900">
              <a:spcBef>
                <a:spcPts val="800"/>
              </a:spcBef>
              <a:buFont typeface="Arial" panose="020B0604020202020204" pitchFamily="34" charset="0"/>
              <a:buChar char="•"/>
            </a:pPr>
            <a:r>
              <a:rPr lang="en-US" altLang="en-US" b="1" dirty="0">
                <a:ea typeface="Verdana" pitchFamily="34" charset="0"/>
                <a:cs typeface="Verdana" pitchFamily="34" charset="0"/>
              </a:rPr>
              <a:t>Race/Ethnicity Code </a:t>
            </a:r>
            <a:r>
              <a:rPr lang="en-US" altLang="en-US" dirty="0">
                <a:ea typeface="Verdana" pitchFamily="34" charset="0"/>
                <a:cs typeface="Verdana" pitchFamily="34" charset="0"/>
              </a:rPr>
              <a:t>(#17)</a:t>
            </a:r>
          </a:p>
          <a:p>
            <a:pPr marL="1085850" lvl="1" indent="-342900">
              <a:spcBef>
                <a:spcPts val="800"/>
              </a:spcBef>
            </a:pPr>
            <a:r>
              <a:rPr lang="en-US" altLang="en-US" sz="2800" dirty="0">
                <a:ea typeface="Verdana" pitchFamily="34" charset="0"/>
                <a:cs typeface="Verdana" pitchFamily="34" charset="0"/>
              </a:rPr>
              <a:t>1 – American Indian/ Alaskan Native</a:t>
            </a:r>
          </a:p>
          <a:p>
            <a:pPr marL="1085850" lvl="1" indent="-342900">
              <a:spcBef>
                <a:spcPts val="800"/>
              </a:spcBef>
            </a:pPr>
            <a:r>
              <a:rPr lang="en-US" altLang="en-US" sz="2800" dirty="0">
                <a:ea typeface="Verdana" pitchFamily="34" charset="0"/>
                <a:cs typeface="Verdana" pitchFamily="34" charset="0"/>
              </a:rPr>
              <a:t>3 – Black or African American, non-Hispanic </a:t>
            </a:r>
          </a:p>
          <a:p>
            <a:pPr marL="1085850" lvl="1" indent="-342900">
              <a:spcBef>
                <a:spcPts val="800"/>
              </a:spcBef>
            </a:pPr>
            <a:r>
              <a:rPr lang="en-US" altLang="en-US" sz="2800" dirty="0">
                <a:ea typeface="Verdana" pitchFamily="34" charset="0"/>
                <a:cs typeface="Verdana" pitchFamily="34" charset="0"/>
              </a:rPr>
              <a:t>4 – Hispanic of any race </a:t>
            </a:r>
          </a:p>
          <a:p>
            <a:pPr marL="1085850" lvl="1" indent="-342900">
              <a:spcBef>
                <a:spcPts val="800"/>
              </a:spcBef>
            </a:pPr>
            <a:r>
              <a:rPr lang="en-US" altLang="en-US" sz="2800" dirty="0">
                <a:ea typeface="Verdana" pitchFamily="34" charset="0"/>
                <a:cs typeface="Verdana" pitchFamily="34" charset="0"/>
              </a:rPr>
              <a:t>5 – White, non-Hispanic</a:t>
            </a:r>
          </a:p>
          <a:p>
            <a:pPr marL="1085850" lvl="1" indent="-342900">
              <a:spcBef>
                <a:spcPts val="800"/>
              </a:spcBef>
            </a:pPr>
            <a:r>
              <a:rPr lang="en-US" altLang="en-US" sz="2800" dirty="0">
                <a:ea typeface="Verdana" pitchFamily="34" charset="0"/>
                <a:cs typeface="Verdana" pitchFamily="34" charset="0"/>
              </a:rPr>
              <a:t>6 - Two or more races </a:t>
            </a:r>
          </a:p>
          <a:p>
            <a:pPr marL="1085850" lvl="1" indent="-342900">
              <a:spcBef>
                <a:spcPts val="800"/>
              </a:spcBef>
            </a:pPr>
            <a:r>
              <a:rPr lang="en-US" altLang="en-US" sz="2800" i="1" dirty="0">
                <a:ea typeface="Verdana" pitchFamily="34" charset="0"/>
                <a:cs typeface="Verdana" pitchFamily="34" charset="0"/>
              </a:rPr>
              <a:t>8 – Race and ethnicity unknown (Last resort option)</a:t>
            </a:r>
          </a:p>
          <a:p>
            <a:pPr marL="1085850" lvl="1" indent="-342900">
              <a:spcBef>
                <a:spcPts val="800"/>
              </a:spcBef>
            </a:pPr>
            <a:r>
              <a:rPr lang="en-US" altLang="en-US" sz="2800" dirty="0">
                <a:ea typeface="Verdana" pitchFamily="34" charset="0"/>
                <a:cs typeface="Verdana" pitchFamily="34" charset="0"/>
              </a:rPr>
              <a:t>9 – Asian </a:t>
            </a:r>
          </a:p>
          <a:p>
            <a:pPr marL="1085850" lvl="1" indent="-342900">
              <a:spcBef>
                <a:spcPts val="800"/>
              </a:spcBef>
            </a:pPr>
            <a:r>
              <a:rPr lang="en-US" altLang="en-US" sz="2800" dirty="0">
                <a:ea typeface="Verdana" pitchFamily="34" charset="0"/>
                <a:cs typeface="Verdana" pitchFamily="34" charset="0"/>
              </a:rPr>
              <a:t>10 – Native Hawaiian or other Pacific Islander </a:t>
            </a:r>
          </a:p>
        </p:txBody>
      </p:sp>
    </p:spTree>
    <p:extLst>
      <p:ext uri="{BB962C8B-B14F-4D97-AF65-F5344CB8AC3E}">
        <p14:creationId xmlns:p14="http://schemas.microsoft.com/office/powerpoint/2010/main" val="1887875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77575-C97D-4B83-2D09-4C1C63DA6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B7908-738F-25F3-3FAB-A70560FE68BC}"/>
              </a:ext>
            </a:extLst>
          </p:cNvPr>
          <p:cNvSpPr>
            <a:spLocks noGrp="1"/>
          </p:cNvSpPr>
          <p:nvPr>
            <p:ph type="title"/>
          </p:nvPr>
        </p:nvSpPr>
        <p:spPr>
          <a:xfrm>
            <a:off x="0" y="18255"/>
            <a:ext cx="10515600" cy="1325563"/>
          </a:xfrm>
        </p:spPr>
        <p:txBody>
          <a:bodyPr/>
          <a:lstStyle/>
          <a:p>
            <a:r>
              <a:rPr lang="en-US" dirty="0"/>
              <a:t>Hispanic Indicator</a:t>
            </a:r>
          </a:p>
        </p:txBody>
      </p:sp>
      <p:sp>
        <p:nvSpPr>
          <p:cNvPr id="6" name="Content Placeholder 5">
            <a:extLst>
              <a:ext uri="{FF2B5EF4-FFF2-40B4-BE49-F238E27FC236}">
                <a16:creationId xmlns:a16="http://schemas.microsoft.com/office/drawing/2014/main" id="{BE90102A-FAF3-05FA-2782-BEABEBB404A6}"/>
              </a:ext>
            </a:extLst>
          </p:cNvPr>
          <p:cNvSpPr>
            <a:spLocks noGrp="1"/>
          </p:cNvSpPr>
          <p:nvPr>
            <p:ph idx="1"/>
          </p:nvPr>
        </p:nvSpPr>
        <p:spPr>
          <a:xfrm>
            <a:off x="561754" y="1432221"/>
            <a:ext cx="10515600" cy="4351338"/>
          </a:xfrm>
        </p:spPr>
        <p:txBody>
          <a:bodyPr>
            <a:noAutofit/>
          </a:bodyPr>
          <a:lstStyle/>
          <a:p>
            <a:pPr marL="342900" indent="-3429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Hispanic Indicator </a:t>
            </a:r>
            <a:r>
              <a:rPr lang="en-US" altLang="en-US" sz="2800" dirty="0">
                <a:ea typeface="Verdana" pitchFamily="34" charset="0"/>
                <a:cs typeface="Verdana" pitchFamily="34" charset="0"/>
              </a:rPr>
              <a:t>(#22) </a:t>
            </a:r>
          </a:p>
          <a:p>
            <a:pPr marL="626364" lvl="1" indent="-342900">
              <a:lnSpc>
                <a:spcPct val="100000"/>
              </a:lnSpc>
              <a:spcBef>
                <a:spcPts val="600"/>
              </a:spcBef>
            </a:pPr>
            <a:r>
              <a:rPr lang="en-US" altLang="en-US" sz="2800" dirty="0">
                <a:ea typeface="Verdana" pitchFamily="34" charset="0"/>
                <a:cs typeface="Verdana" pitchFamily="34" charset="0"/>
              </a:rPr>
              <a:t>YES</a:t>
            </a:r>
          </a:p>
          <a:p>
            <a:pPr marL="626364" lvl="1" indent="-342900">
              <a:lnSpc>
                <a:spcPct val="100000"/>
              </a:lnSpc>
              <a:spcBef>
                <a:spcPts val="600"/>
              </a:spcBef>
            </a:pPr>
            <a:r>
              <a:rPr lang="en-US" altLang="en-US" sz="2800" dirty="0">
                <a:ea typeface="Verdana" pitchFamily="34" charset="0"/>
                <a:cs typeface="Verdana" pitchFamily="34" charset="0"/>
              </a:rPr>
              <a:t>NO</a:t>
            </a:r>
          </a:p>
          <a:p>
            <a:pPr marL="626364" lvl="1" indent="-342900">
              <a:lnSpc>
                <a:spcPct val="100000"/>
              </a:lnSpc>
              <a:spcBef>
                <a:spcPts val="600"/>
              </a:spcBef>
            </a:pPr>
            <a:r>
              <a:rPr lang="en-US" altLang="en-US" sz="2800" dirty="0">
                <a:ea typeface="Verdana" pitchFamily="34" charset="0"/>
                <a:cs typeface="Verdana" pitchFamily="34" charset="0"/>
              </a:rPr>
              <a:t>UNK</a:t>
            </a:r>
          </a:p>
          <a:p>
            <a:pPr marL="626364" lvl="1" indent="-342900">
              <a:lnSpc>
                <a:spcPct val="100000"/>
              </a:lnSpc>
              <a:spcBef>
                <a:spcPts val="600"/>
              </a:spcBef>
            </a:pPr>
            <a:endParaRPr lang="en-US" altLang="en-US" sz="2800" dirty="0">
              <a:ea typeface="Verdana" pitchFamily="34" charset="0"/>
              <a:cs typeface="Verdana" pitchFamily="34" charset="0"/>
            </a:endParaRPr>
          </a:p>
          <a:p>
            <a:pPr marL="342900" indent="-3429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Nonresident Alien Indicator </a:t>
            </a:r>
            <a:r>
              <a:rPr lang="en-US" altLang="en-US" sz="2800" dirty="0">
                <a:ea typeface="Verdana" pitchFamily="34" charset="0"/>
                <a:cs typeface="Verdana" pitchFamily="34" charset="0"/>
              </a:rPr>
              <a:t>(#24) </a:t>
            </a:r>
          </a:p>
          <a:p>
            <a:pPr marL="626364" lvl="1" indent="-342900">
              <a:lnSpc>
                <a:spcPct val="100000"/>
              </a:lnSpc>
              <a:spcBef>
                <a:spcPts val="600"/>
              </a:spcBef>
            </a:pPr>
            <a:r>
              <a:rPr lang="en-US" altLang="en-US" sz="2800" dirty="0">
                <a:ea typeface="Verdana" pitchFamily="34" charset="0"/>
                <a:cs typeface="Verdana" pitchFamily="34" charset="0"/>
              </a:rPr>
              <a:t>This field is not collected. </a:t>
            </a:r>
          </a:p>
          <a:p>
            <a:pPr marL="626364" lvl="1" indent="-342900">
              <a:lnSpc>
                <a:spcPct val="100000"/>
              </a:lnSpc>
              <a:spcBef>
                <a:spcPts val="600"/>
              </a:spcBef>
            </a:pPr>
            <a:r>
              <a:rPr lang="en-US" altLang="en-US" sz="2800" dirty="0">
                <a:ea typeface="Verdana" pitchFamily="34" charset="0"/>
                <a:cs typeface="Verdana" pitchFamily="34" charset="0"/>
              </a:rPr>
              <a:t>Valid Value = UNK</a:t>
            </a:r>
          </a:p>
          <a:p>
            <a:pPr marL="342900" indent="-342900">
              <a:spcBef>
                <a:spcPts val="800"/>
              </a:spcBef>
              <a:buFont typeface="Arial" panose="020B0604020202020204" pitchFamily="34" charset="0"/>
              <a:buChar char="•"/>
            </a:pPr>
            <a:endParaRPr lang="en-US" altLang="en-US" sz="2400" dirty="0">
              <a:ea typeface="Verdana" pitchFamily="34" charset="0"/>
              <a:cs typeface="Verdana" pitchFamily="34" charset="0"/>
            </a:endParaRPr>
          </a:p>
        </p:txBody>
      </p:sp>
    </p:spTree>
    <p:extLst>
      <p:ext uri="{BB962C8B-B14F-4D97-AF65-F5344CB8AC3E}">
        <p14:creationId xmlns:p14="http://schemas.microsoft.com/office/powerpoint/2010/main" val="3388782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31E68-639D-E317-6A39-5F9D83E8E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346E3-7A11-CE8E-4E01-02E9191948E8}"/>
              </a:ext>
            </a:extLst>
          </p:cNvPr>
          <p:cNvSpPr>
            <a:spLocks noGrp="1"/>
          </p:cNvSpPr>
          <p:nvPr>
            <p:ph type="title"/>
          </p:nvPr>
        </p:nvSpPr>
        <p:spPr>
          <a:xfrm>
            <a:off x="0" y="18255"/>
            <a:ext cx="10515600" cy="1325563"/>
          </a:xfrm>
        </p:spPr>
        <p:txBody>
          <a:bodyPr/>
          <a:lstStyle/>
          <a:p>
            <a:r>
              <a:rPr lang="en-US" dirty="0"/>
              <a:t>Special Populations</a:t>
            </a:r>
          </a:p>
        </p:txBody>
      </p:sp>
      <p:sp>
        <p:nvSpPr>
          <p:cNvPr id="6" name="Content Placeholder 5">
            <a:extLst>
              <a:ext uri="{FF2B5EF4-FFF2-40B4-BE49-F238E27FC236}">
                <a16:creationId xmlns:a16="http://schemas.microsoft.com/office/drawing/2014/main" id="{9C53FB05-EC9E-597B-8567-503A3BDAAC10}"/>
              </a:ext>
            </a:extLst>
          </p:cNvPr>
          <p:cNvSpPr>
            <a:spLocks noGrp="1"/>
          </p:cNvSpPr>
          <p:nvPr>
            <p:ph idx="1"/>
          </p:nvPr>
        </p:nvSpPr>
        <p:spPr>
          <a:xfrm>
            <a:off x="529855" y="1343817"/>
            <a:ext cx="11219121" cy="4801801"/>
          </a:xfrm>
        </p:spPr>
        <p:txBody>
          <a:bodyPr>
            <a:noAutofit/>
          </a:bodyPr>
          <a:lstStyle/>
          <a:p>
            <a:pPr>
              <a:lnSpc>
                <a:spcPct val="100000"/>
              </a:lnSpc>
              <a:spcBef>
                <a:spcPts val="600"/>
              </a:spcBef>
            </a:pPr>
            <a:r>
              <a:rPr lang="en-US" altLang="en-US" sz="2800" b="1" dirty="0">
                <a:ea typeface="Verdana" pitchFamily="34" charset="0"/>
                <a:cs typeface="Verdana" pitchFamily="34" charset="0"/>
              </a:rPr>
              <a:t>Please code each field below with YES OR NO</a:t>
            </a:r>
          </a:p>
          <a:p>
            <a:pPr marL="457200" indent="-457200">
              <a:lnSpc>
                <a:spcPct val="100000"/>
              </a:lnSpc>
              <a:spcBef>
                <a:spcPts val="600"/>
              </a:spcBef>
              <a:buFont typeface="Arial" panose="020B0604020202020204" pitchFamily="34" charset="0"/>
              <a:buChar char="•"/>
            </a:pPr>
            <a:r>
              <a:rPr lang="en-US" altLang="en-US" sz="2800" b="1" dirty="0">
                <a:ea typeface="Verdana" pitchFamily="34" charset="0"/>
              </a:rPr>
              <a:t>Disability Indicator </a:t>
            </a:r>
            <a:r>
              <a:rPr lang="en-US" altLang="en-US" sz="2800" dirty="0">
                <a:ea typeface="Verdana" pitchFamily="34" charset="0"/>
              </a:rPr>
              <a:t>(#25) </a:t>
            </a:r>
          </a:p>
          <a:p>
            <a:pPr marL="740664" lvl="1" indent="-457200">
              <a:lnSpc>
                <a:spcPct val="100000"/>
              </a:lnSpc>
              <a:spcBef>
                <a:spcPts val="600"/>
              </a:spcBef>
            </a:pPr>
            <a:r>
              <a:rPr lang="en-US" altLang="en-US" sz="2800" dirty="0">
                <a:ea typeface="Verdana" pitchFamily="34" charset="0"/>
              </a:rPr>
              <a:t>Section 504 students should be coded as YES</a:t>
            </a:r>
          </a:p>
          <a:p>
            <a:pPr marL="457200" indent="-457200">
              <a:lnSpc>
                <a:spcPct val="100000"/>
              </a:lnSpc>
              <a:spcBef>
                <a:spcPts val="600"/>
              </a:spcBef>
              <a:buFont typeface="Arial" panose="020B0604020202020204" pitchFamily="34" charset="0"/>
              <a:buChar char="•"/>
            </a:pPr>
            <a:r>
              <a:rPr lang="en-US" sz="2800" b="1" dirty="0">
                <a:ea typeface="Verdana" pitchFamily="34" charset="0"/>
              </a:rPr>
              <a:t>Military Family </a:t>
            </a:r>
            <a:r>
              <a:rPr lang="en-US" sz="2800" dirty="0">
                <a:ea typeface="Verdana" pitchFamily="34" charset="0"/>
              </a:rPr>
              <a:t>(#29) </a:t>
            </a:r>
          </a:p>
          <a:p>
            <a:pPr marL="457200" indent="-457200">
              <a:lnSpc>
                <a:spcPct val="100000"/>
              </a:lnSpc>
              <a:spcBef>
                <a:spcPts val="600"/>
              </a:spcBef>
              <a:buFont typeface="Arial" panose="020B0604020202020204" pitchFamily="34" charset="0"/>
              <a:buChar char="•"/>
            </a:pPr>
            <a:r>
              <a:rPr lang="en-US" altLang="en-US" sz="2800" b="1" dirty="0">
                <a:ea typeface="Verdana" pitchFamily="34" charset="0"/>
              </a:rPr>
              <a:t>Student is a Single Parent </a:t>
            </a:r>
            <a:r>
              <a:rPr lang="en-US" altLang="en-US" sz="2800" dirty="0">
                <a:ea typeface="Verdana" pitchFamily="34" charset="0"/>
              </a:rPr>
              <a:t>(#30)</a:t>
            </a:r>
          </a:p>
          <a:p>
            <a:pPr marL="457200" indent="-457200">
              <a:lnSpc>
                <a:spcPct val="100000"/>
              </a:lnSpc>
              <a:spcBef>
                <a:spcPts val="600"/>
              </a:spcBef>
              <a:buFont typeface="Arial" panose="020B0604020202020204" pitchFamily="34" charset="0"/>
              <a:buChar char="•"/>
            </a:pPr>
            <a:r>
              <a:rPr lang="en-US" sz="2800" b="1" dirty="0">
                <a:ea typeface="Verdana" pitchFamily="34" charset="0"/>
              </a:rPr>
              <a:t>Migrant Student </a:t>
            </a:r>
            <a:r>
              <a:rPr lang="en-US" sz="2800" dirty="0">
                <a:ea typeface="Verdana" pitchFamily="34" charset="0"/>
              </a:rPr>
              <a:t>(#33) </a:t>
            </a:r>
          </a:p>
          <a:p>
            <a:pPr marL="457200" indent="-457200">
              <a:lnSpc>
                <a:spcPct val="100000"/>
              </a:lnSpc>
              <a:spcBef>
                <a:spcPts val="600"/>
              </a:spcBef>
              <a:buFont typeface="Arial" panose="020B0604020202020204" pitchFamily="34" charset="0"/>
              <a:buChar char="•"/>
            </a:pPr>
            <a:r>
              <a:rPr lang="en-US" altLang="en-US" sz="2800" b="1" dirty="0">
                <a:ea typeface="Verdana" pitchFamily="34" charset="0"/>
              </a:rPr>
              <a:t>EL Status </a:t>
            </a:r>
            <a:r>
              <a:rPr lang="en-US" altLang="en-US" sz="2800" dirty="0">
                <a:ea typeface="Verdana" pitchFamily="34" charset="0"/>
              </a:rPr>
              <a:t>(#34)</a:t>
            </a:r>
          </a:p>
          <a:p>
            <a:pPr marL="342900" indent="-342900">
              <a:spcBef>
                <a:spcPts val="800"/>
              </a:spcBef>
              <a:buFont typeface="Arial" panose="020B0604020202020204" pitchFamily="34" charset="0"/>
              <a:buChar char="•"/>
            </a:pPr>
            <a:endParaRPr lang="en-US" altLang="en-US" sz="2400" dirty="0">
              <a:ea typeface="Verdana" pitchFamily="34" charset="0"/>
              <a:cs typeface="Verdana" pitchFamily="34" charset="0"/>
            </a:endParaRPr>
          </a:p>
        </p:txBody>
      </p:sp>
    </p:spTree>
    <p:extLst>
      <p:ext uri="{BB962C8B-B14F-4D97-AF65-F5344CB8AC3E}">
        <p14:creationId xmlns:p14="http://schemas.microsoft.com/office/powerpoint/2010/main" val="2036754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E1A1D-7007-9450-13EF-DFEE149A1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822279-D12C-2C63-1C5C-4D2C2D51523E}"/>
              </a:ext>
            </a:extLst>
          </p:cNvPr>
          <p:cNvSpPr>
            <a:spLocks noGrp="1"/>
          </p:cNvSpPr>
          <p:nvPr>
            <p:ph type="title"/>
          </p:nvPr>
        </p:nvSpPr>
        <p:spPr>
          <a:xfrm>
            <a:off x="0" y="18255"/>
            <a:ext cx="10515600" cy="1325563"/>
          </a:xfrm>
        </p:spPr>
        <p:txBody>
          <a:bodyPr/>
          <a:lstStyle/>
          <a:p>
            <a:r>
              <a:rPr lang="en-US" dirty="0"/>
              <a:t>Special Populations (continued)</a:t>
            </a:r>
          </a:p>
        </p:txBody>
      </p:sp>
      <p:sp>
        <p:nvSpPr>
          <p:cNvPr id="6" name="Content Placeholder 5">
            <a:extLst>
              <a:ext uri="{FF2B5EF4-FFF2-40B4-BE49-F238E27FC236}">
                <a16:creationId xmlns:a16="http://schemas.microsoft.com/office/drawing/2014/main" id="{5034F790-FF76-CAC1-9CA5-676B1093FC89}"/>
              </a:ext>
            </a:extLst>
          </p:cNvPr>
          <p:cNvSpPr>
            <a:spLocks noGrp="1"/>
          </p:cNvSpPr>
          <p:nvPr>
            <p:ph idx="1"/>
          </p:nvPr>
        </p:nvSpPr>
        <p:spPr>
          <a:xfrm>
            <a:off x="455428" y="1343818"/>
            <a:ext cx="10515600" cy="4351338"/>
          </a:xfrm>
        </p:spPr>
        <p:txBody>
          <a:bodyPr>
            <a:noAutofit/>
          </a:bodyPr>
          <a:lstStyle/>
          <a:p>
            <a:pPr>
              <a:lnSpc>
                <a:spcPct val="100000"/>
              </a:lnSpc>
              <a:spcBef>
                <a:spcPts val="600"/>
              </a:spcBef>
            </a:pPr>
            <a:r>
              <a:rPr lang="en-US" altLang="en-US" sz="2400" b="1" dirty="0">
                <a:ea typeface="Verdana" pitchFamily="34" charset="0"/>
                <a:cs typeface="Verdana" pitchFamily="34" charset="0"/>
              </a:rPr>
              <a:t>Please code each field below with YES OR NO</a:t>
            </a:r>
          </a:p>
          <a:p>
            <a:pPr marL="347472" indent="-347472">
              <a:lnSpc>
                <a:spcPct val="100000"/>
              </a:lnSpc>
              <a:spcBef>
                <a:spcPts val="600"/>
              </a:spcBef>
              <a:buFont typeface="Wingdings" panose="05000000000000000000" pitchFamily="2" charset="2"/>
              <a:buChar char="§"/>
            </a:pPr>
            <a:r>
              <a:rPr lang="en-US" altLang="en-US" sz="2400" b="1" dirty="0">
                <a:ea typeface="Verdana" pitchFamily="34" charset="0"/>
              </a:rPr>
              <a:t>EL Status </a:t>
            </a:r>
            <a:r>
              <a:rPr lang="en-US" altLang="en-US" sz="2400" dirty="0">
                <a:ea typeface="Verdana" pitchFamily="34" charset="0"/>
              </a:rPr>
              <a:t>(#34)</a:t>
            </a:r>
          </a:p>
          <a:p>
            <a:pPr marL="347472" indent="-347472">
              <a:lnSpc>
                <a:spcPct val="100000"/>
              </a:lnSpc>
              <a:spcBef>
                <a:spcPts val="600"/>
              </a:spcBef>
              <a:buFont typeface="Wingdings" panose="05000000000000000000" pitchFamily="2" charset="2"/>
              <a:buChar char="§"/>
            </a:pPr>
            <a:r>
              <a:rPr lang="en-US" altLang="en-US" sz="2400" b="1" dirty="0">
                <a:ea typeface="Verdana" pitchFamily="34" charset="0"/>
              </a:rPr>
              <a:t>Out of Workforce Individual </a:t>
            </a:r>
            <a:r>
              <a:rPr lang="en-US" altLang="en-US" sz="2400" dirty="0">
                <a:ea typeface="Verdana" pitchFamily="34" charset="0"/>
              </a:rPr>
              <a:t>(#35) </a:t>
            </a:r>
          </a:p>
          <a:p>
            <a:pPr marL="347472" indent="-347472">
              <a:lnSpc>
                <a:spcPct val="100000"/>
              </a:lnSpc>
              <a:spcBef>
                <a:spcPts val="600"/>
              </a:spcBef>
              <a:buFont typeface="Wingdings" panose="05000000000000000000" pitchFamily="2" charset="2"/>
              <a:buChar char="§"/>
            </a:pPr>
            <a:r>
              <a:rPr lang="en-US" altLang="en-US" sz="2400" b="1" dirty="0">
                <a:ea typeface="Verdana" pitchFamily="34" charset="0"/>
              </a:rPr>
              <a:t>Economic Disadvantaged Status </a:t>
            </a:r>
            <a:r>
              <a:rPr lang="en-US" altLang="en-US" sz="2400" dirty="0">
                <a:ea typeface="Verdana" pitchFamily="34" charset="0"/>
              </a:rPr>
              <a:t>(#36) </a:t>
            </a:r>
          </a:p>
          <a:p>
            <a:pPr marL="347472" indent="-347472">
              <a:lnSpc>
                <a:spcPct val="100000"/>
              </a:lnSpc>
              <a:spcBef>
                <a:spcPts val="600"/>
              </a:spcBef>
              <a:buFont typeface="Wingdings" panose="05000000000000000000" pitchFamily="2" charset="2"/>
              <a:buChar char="§"/>
            </a:pPr>
            <a:r>
              <a:rPr lang="en-US" altLang="en-US" sz="2400" b="1" dirty="0">
                <a:ea typeface="Verdana" pitchFamily="34" charset="0"/>
              </a:rPr>
              <a:t>Homeless Student </a:t>
            </a:r>
            <a:r>
              <a:rPr lang="en-US" altLang="en-US" sz="2400" dirty="0">
                <a:ea typeface="Verdana" pitchFamily="34" charset="0"/>
              </a:rPr>
              <a:t>(#56) </a:t>
            </a:r>
          </a:p>
          <a:p>
            <a:pPr marL="347472" indent="-347472">
              <a:lnSpc>
                <a:spcPct val="100000"/>
              </a:lnSpc>
              <a:spcBef>
                <a:spcPts val="600"/>
              </a:spcBef>
              <a:buFont typeface="Wingdings" panose="05000000000000000000" pitchFamily="2" charset="2"/>
              <a:buChar char="§"/>
            </a:pPr>
            <a:r>
              <a:rPr lang="en-US" altLang="en-US" sz="2400" b="1" dirty="0">
                <a:ea typeface="Verdana" pitchFamily="34" charset="0"/>
              </a:rPr>
              <a:t>Foster Student </a:t>
            </a:r>
            <a:r>
              <a:rPr lang="en-US" altLang="en-US" sz="2400" dirty="0">
                <a:ea typeface="Verdana" pitchFamily="34" charset="0"/>
              </a:rPr>
              <a:t>(#74)</a:t>
            </a:r>
          </a:p>
          <a:p>
            <a:pPr marL="342900" indent="-342900">
              <a:spcBef>
                <a:spcPts val="800"/>
              </a:spcBef>
              <a:buFont typeface="Arial" panose="020B0604020202020204" pitchFamily="34" charset="0"/>
              <a:buChar char="•"/>
            </a:pPr>
            <a:endParaRPr lang="en-US" altLang="en-US" sz="2400" dirty="0">
              <a:ea typeface="Verdana" pitchFamily="34" charset="0"/>
              <a:cs typeface="Verdana" pitchFamily="34" charset="0"/>
            </a:endParaRPr>
          </a:p>
        </p:txBody>
      </p:sp>
    </p:spTree>
    <p:extLst>
      <p:ext uri="{BB962C8B-B14F-4D97-AF65-F5344CB8AC3E}">
        <p14:creationId xmlns:p14="http://schemas.microsoft.com/office/powerpoint/2010/main" val="1907773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13EEA-B7FB-65F3-976D-0054FA7EE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420C8-4D54-2A85-31DB-CDCBF7CF6A92}"/>
              </a:ext>
            </a:extLst>
          </p:cNvPr>
          <p:cNvSpPr>
            <a:spLocks noGrp="1"/>
          </p:cNvSpPr>
          <p:nvPr>
            <p:ph type="title"/>
          </p:nvPr>
        </p:nvSpPr>
        <p:spPr>
          <a:xfrm>
            <a:off x="0" y="18255"/>
            <a:ext cx="10515600" cy="1325563"/>
          </a:xfrm>
        </p:spPr>
        <p:txBody>
          <a:bodyPr/>
          <a:lstStyle/>
          <a:p>
            <a:r>
              <a:rPr lang="en-US" dirty="0"/>
              <a:t>Campus Student Program Fact</a:t>
            </a:r>
          </a:p>
        </p:txBody>
      </p:sp>
      <p:sp>
        <p:nvSpPr>
          <p:cNvPr id="6" name="Content Placeholder 5">
            <a:extLst>
              <a:ext uri="{FF2B5EF4-FFF2-40B4-BE49-F238E27FC236}">
                <a16:creationId xmlns:a16="http://schemas.microsoft.com/office/drawing/2014/main" id="{BC61ADB3-3DF0-D872-DD8F-F5C7414D02A3}"/>
              </a:ext>
            </a:extLst>
          </p:cNvPr>
          <p:cNvSpPr>
            <a:spLocks noGrp="1"/>
          </p:cNvSpPr>
          <p:nvPr>
            <p:ph idx="1"/>
          </p:nvPr>
        </p:nvSpPr>
        <p:spPr>
          <a:xfrm>
            <a:off x="487326" y="1343817"/>
            <a:ext cx="11704674" cy="5227103"/>
          </a:xfrm>
        </p:spPr>
        <p:txBody>
          <a:bodyPr>
            <a:noAutofit/>
          </a:bodyPr>
          <a:lstStyle/>
          <a:p>
            <a:pPr marL="342900" indent="-3429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Institution ID </a:t>
            </a:r>
            <a:r>
              <a:rPr lang="en-US" altLang="en-US" sz="2800" dirty="0">
                <a:ea typeface="Verdana" pitchFamily="34" charset="0"/>
                <a:cs typeface="Verdana" pitchFamily="34" charset="0"/>
              </a:rPr>
              <a:t>(#1) – The 9-digit AUN </a:t>
            </a:r>
          </a:p>
          <a:p>
            <a:pPr marL="342900" indent="-3429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Campus ID </a:t>
            </a:r>
            <a:r>
              <a:rPr lang="en-US" altLang="en-US" sz="2800" dirty="0">
                <a:ea typeface="Verdana" pitchFamily="34" charset="0"/>
                <a:cs typeface="Verdana" pitchFamily="34" charset="0"/>
              </a:rPr>
              <a:t>(#2) </a:t>
            </a:r>
            <a:endParaRPr lang="en-US" altLang="en-US" sz="2800" b="1" dirty="0">
              <a:ea typeface="Verdana" pitchFamily="34" charset="0"/>
              <a:cs typeface="Verdana" pitchFamily="34" charset="0"/>
            </a:endParaRPr>
          </a:p>
          <a:p>
            <a:pPr marL="1085850" lvl="1" indent="-342900">
              <a:lnSpc>
                <a:spcPct val="100000"/>
              </a:lnSpc>
              <a:spcBef>
                <a:spcPts val="600"/>
              </a:spcBef>
            </a:pPr>
            <a:r>
              <a:rPr lang="en-US" altLang="en-US" sz="2800" dirty="0">
                <a:ea typeface="Verdana" pitchFamily="34" charset="0"/>
                <a:cs typeface="Verdana" pitchFamily="34" charset="0"/>
              </a:rPr>
              <a:t>Main Campus = 9999</a:t>
            </a:r>
          </a:p>
          <a:p>
            <a:pPr marL="1085850" lvl="1" indent="-342900">
              <a:lnSpc>
                <a:spcPct val="100000"/>
              </a:lnSpc>
              <a:spcBef>
                <a:spcPts val="600"/>
              </a:spcBef>
            </a:pPr>
            <a:r>
              <a:rPr lang="en-US" altLang="en-US" sz="2800" dirty="0">
                <a:ea typeface="Verdana" pitchFamily="34" charset="0"/>
                <a:cs typeface="Verdana" pitchFamily="34" charset="0"/>
              </a:rPr>
              <a:t>Branch Campus = 4-digit PDE defined code</a:t>
            </a:r>
          </a:p>
          <a:p>
            <a:pPr marL="342900" indent="-3429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PASecureID </a:t>
            </a:r>
            <a:r>
              <a:rPr lang="en-US" altLang="en-US" sz="2800" dirty="0">
                <a:ea typeface="Verdana" pitchFamily="34" charset="0"/>
                <a:cs typeface="Verdana" pitchFamily="34" charset="0"/>
              </a:rPr>
              <a:t>(#3) </a:t>
            </a:r>
            <a:r>
              <a:rPr lang="en-US" altLang="en-US" sz="2800" b="1" dirty="0">
                <a:ea typeface="Verdana" pitchFamily="34" charset="0"/>
                <a:cs typeface="Verdana" pitchFamily="34" charset="0"/>
              </a:rPr>
              <a:t>–</a:t>
            </a:r>
            <a:r>
              <a:rPr lang="en-US" altLang="en-US" sz="2800" dirty="0">
                <a:ea typeface="Verdana" pitchFamily="34" charset="0"/>
                <a:cs typeface="Verdana" pitchFamily="34" charset="0"/>
              </a:rPr>
              <a:t> Enter 10-digit PASecureID</a:t>
            </a:r>
          </a:p>
          <a:p>
            <a:pPr marL="342900" indent="-3429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Program Code </a:t>
            </a:r>
            <a:r>
              <a:rPr lang="en-US" altLang="en-US" sz="2800" dirty="0">
                <a:ea typeface="Verdana" pitchFamily="34" charset="0"/>
                <a:cs typeface="Verdana" pitchFamily="34" charset="0"/>
              </a:rPr>
              <a:t>(#4) – 6-digit CIP Code</a:t>
            </a:r>
          </a:p>
          <a:p>
            <a:pPr marL="342900" indent="-3429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Collection Term </a:t>
            </a:r>
            <a:r>
              <a:rPr lang="en-US" altLang="en-US" sz="2800" dirty="0">
                <a:ea typeface="Verdana" pitchFamily="34" charset="0"/>
                <a:cs typeface="Verdana" pitchFamily="34" charset="0"/>
              </a:rPr>
              <a:t>(#5) </a:t>
            </a:r>
            <a:r>
              <a:rPr lang="en-US" altLang="en-US" sz="2800" b="1" dirty="0">
                <a:ea typeface="Verdana" pitchFamily="34" charset="0"/>
                <a:cs typeface="Verdana" pitchFamily="34" charset="0"/>
              </a:rPr>
              <a:t>–</a:t>
            </a:r>
            <a:r>
              <a:rPr lang="en-US" altLang="en-US" sz="2800" dirty="0">
                <a:ea typeface="Verdana" pitchFamily="34" charset="0"/>
                <a:cs typeface="Verdana" pitchFamily="34" charset="0"/>
              </a:rPr>
              <a:t> EOY</a:t>
            </a:r>
          </a:p>
          <a:p>
            <a:pPr marL="342900" indent="-3429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Collection Type </a:t>
            </a:r>
            <a:r>
              <a:rPr lang="en-US" altLang="en-US" sz="2800" dirty="0">
                <a:ea typeface="Verdana" pitchFamily="34" charset="0"/>
                <a:cs typeface="Verdana" pitchFamily="34" charset="0"/>
              </a:rPr>
              <a:t>(#6) </a:t>
            </a:r>
            <a:r>
              <a:rPr lang="en-US" altLang="en-US" sz="2800" b="1" dirty="0">
                <a:ea typeface="Verdana" pitchFamily="34" charset="0"/>
                <a:cs typeface="Verdana" pitchFamily="34" charset="0"/>
              </a:rPr>
              <a:t>–</a:t>
            </a:r>
            <a:r>
              <a:rPr lang="en-US" altLang="en-US" sz="2800" dirty="0">
                <a:ea typeface="Verdana" pitchFamily="34" charset="0"/>
                <a:cs typeface="Verdana" pitchFamily="34" charset="0"/>
              </a:rPr>
              <a:t> PERKINS</a:t>
            </a:r>
          </a:p>
        </p:txBody>
      </p:sp>
    </p:spTree>
    <p:extLst>
      <p:ext uri="{BB962C8B-B14F-4D97-AF65-F5344CB8AC3E}">
        <p14:creationId xmlns:p14="http://schemas.microsoft.com/office/powerpoint/2010/main" val="2403953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17BD3-C2F5-7141-411E-8EBF91C5C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6BC72-5CB9-78C5-C805-57310D56E0B6}"/>
              </a:ext>
            </a:extLst>
          </p:cNvPr>
          <p:cNvSpPr>
            <a:spLocks noGrp="1"/>
          </p:cNvSpPr>
          <p:nvPr>
            <p:ph type="title"/>
          </p:nvPr>
        </p:nvSpPr>
        <p:spPr>
          <a:xfrm>
            <a:off x="0" y="0"/>
            <a:ext cx="10515600" cy="1325563"/>
          </a:xfrm>
        </p:spPr>
        <p:txBody>
          <a:bodyPr/>
          <a:lstStyle/>
          <a:p>
            <a:r>
              <a:rPr lang="en-US" dirty="0"/>
              <a:t>Campus Student Program Fact (continued)</a:t>
            </a:r>
          </a:p>
        </p:txBody>
      </p:sp>
      <p:sp>
        <p:nvSpPr>
          <p:cNvPr id="6" name="Content Placeholder 5">
            <a:extLst>
              <a:ext uri="{FF2B5EF4-FFF2-40B4-BE49-F238E27FC236}">
                <a16:creationId xmlns:a16="http://schemas.microsoft.com/office/drawing/2014/main" id="{641C4FC9-E5DD-D468-83C5-EBD17CD67CBE}"/>
              </a:ext>
            </a:extLst>
          </p:cNvPr>
          <p:cNvSpPr>
            <a:spLocks noGrp="1"/>
          </p:cNvSpPr>
          <p:nvPr>
            <p:ph idx="1"/>
          </p:nvPr>
        </p:nvSpPr>
        <p:spPr/>
        <p:txBody>
          <a:bodyPr>
            <a:noAutofit/>
          </a:bodyPr>
          <a:lstStyle/>
          <a:p>
            <a:pPr marL="457200" indent="-4572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Academic Year </a:t>
            </a:r>
            <a:r>
              <a:rPr lang="en-US" altLang="en-US" sz="2800" dirty="0">
                <a:ea typeface="Verdana" pitchFamily="34" charset="0"/>
                <a:cs typeface="Verdana" pitchFamily="34" charset="0"/>
              </a:rPr>
              <a:t>(#7) </a:t>
            </a:r>
            <a:r>
              <a:rPr lang="en-US" altLang="en-US" sz="2800" b="1" dirty="0">
                <a:ea typeface="Verdana" pitchFamily="34" charset="0"/>
                <a:cs typeface="Verdana" pitchFamily="34" charset="0"/>
              </a:rPr>
              <a:t>–</a:t>
            </a:r>
            <a:r>
              <a:rPr lang="en-US" altLang="en-US" sz="2800" dirty="0">
                <a:ea typeface="Verdana" pitchFamily="34" charset="0"/>
                <a:cs typeface="Verdana" pitchFamily="34" charset="0"/>
              </a:rPr>
              <a:t> 2026</a:t>
            </a:r>
          </a:p>
          <a:p>
            <a:pPr marL="457200" indent="-4572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Category Set Code (#8)</a:t>
            </a:r>
          </a:p>
          <a:p>
            <a:pPr marL="457200" indent="-457200">
              <a:lnSpc>
                <a:spcPct val="100000"/>
              </a:lnSpc>
              <a:spcBef>
                <a:spcPts val="600"/>
              </a:spcBef>
              <a:buFont typeface="Arial" panose="020B0604020202020204" pitchFamily="34" charset="0"/>
              <a:buChar char="•"/>
            </a:pPr>
            <a:r>
              <a:rPr lang="en-US" altLang="en-US" sz="2800" dirty="0">
                <a:ea typeface="Verdana" pitchFamily="34" charset="0"/>
                <a:cs typeface="Verdana" pitchFamily="34" charset="0"/>
              </a:rPr>
              <a:t>5 Required Category Set Codes</a:t>
            </a:r>
          </a:p>
          <a:p>
            <a:pPr marL="457200" indent="-457200">
              <a:lnSpc>
                <a:spcPct val="100000"/>
              </a:lnSpc>
              <a:spcBef>
                <a:spcPts val="600"/>
              </a:spcBef>
              <a:buFont typeface="Arial" panose="020B0604020202020204" pitchFamily="34" charset="0"/>
              <a:buChar char="•"/>
            </a:pPr>
            <a:r>
              <a:rPr lang="en-US" altLang="en-US" sz="2800" dirty="0">
                <a:ea typeface="Verdana" pitchFamily="34" charset="0"/>
                <a:cs typeface="Verdana" pitchFamily="34" charset="0"/>
              </a:rPr>
              <a:t>8 Conditionally Required Category Set Codes</a:t>
            </a:r>
          </a:p>
          <a:p>
            <a:pPr marL="740664" lvl="1" indent="-457200">
              <a:lnSpc>
                <a:spcPct val="100000"/>
              </a:lnSpc>
              <a:spcBef>
                <a:spcPts val="600"/>
              </a:spcBef>
            </a:pPr>
            <a:r>
              <a:rPr lang="en-US" altLang="en-US" sz="2800" dirty="0">
                <a:ea typeface="Verdana" pitchFamily="34" charset="0"/>
                <a:cs typeface="Verdana" pitchFamily="34" charset="0"/>
              </a:rPr>
              <a:t>4 of the 8 are Mutually Exclusive</a:t>
            </a:r>
            <a:endParaRPr lang="en-US" altLang="en-US" sz="2800" b="1" dirty="0">
              <a:ea typeface="Verdana" pitchFamily="34" charset="0"/>
              <a:cs typeface="Verdana" pitchFamily="34" charset="0"/>
            </a:endParaRPr>
          </a:p>
          <a:p>
            <a:pPr marL="457200" indent="-4572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Measure Type </a:t>
            </a:r>
            <a:r>
              <a:rPr lang="en-US" altLang="en-US" sz="2800" dirty="0">
                <a:ea typeface="Verdana" pitchFamily="34" charset="0"/>
                <a:cs typeface="Verdana" pitchFamily="34" charset="0"/>
              </a:rPr>
              <a:t>(#9) – Three Types</a:t>
            </a:r>
            <a:endParaRPr lang="en-US" altLang="en-US" sz="2800" b="1" dirty="0">
              <a:ea typeface="Verdana" pitchFamily="34" charset="0"/>
              <a:cs typeface="Verdana" pitchFamily="34" charset="0"/>
            </a:endParaRPr>
          </a:p>
          <a:p>
            <a:pPr marL="740664" lvl="1" indent="-457200">
              <a:lnSpc>
                <a:spcPct val="100000"/>
              </a:lnSpc>
              <a:spcBef>
                <a:spcPts val="600"/>
              </a:spcBef>
            </a:pPr>
            <a:r>
              <a:rPr lang="en-US" altLang="en-US" sz="2800" dirty="0">
                <a:ea typeface="Verdana" pitchFamily="34" charset="0"/>
                <a:cs typeface="Verdana" pitchFamily="34" charset="0"/>
              </a:rPr>
              <a:t>PARTICIPATION (YES)</a:t>
            </a:r>
          </a:p>
          <a:p>
            <a:pPr marL="740664" lvl="1" indent="-457200">
              <a:lnSpc>
                <a:spcPct val="100000"/>
              </a:lnSpc>
              <a:spcBef>
                <a:spcPts val="600"/>
              </a:spcBef>
            </a:pPr>
            <a:r>
              <a:rPr lang="en-US" altLang="en-US" sz="2800" dirty="0">
                <a:ea typeface="Verdana" pitchFamily="34" charset="0"/>
                <a:cs typeface="Verdana" pitchFamily="34" charset="0"/>
              </a:rPr>
              <a:t>AMOUNT (Number)</a:t>
            </a:r>
          </a:p>
          <a:p>
            <a:pPr marL="740664" lvl="1" indent="-457200">
              <a:lnSpc>
                <a:spcPct val="100000"/>
              </a:lnSpc>
              <a:spcBef>
                <a:spcPts val="600"/>
              </a:spcBef>
            </a:pPr>
            <a:r>
              <a:rPr lang="en-US" altLang="en-US" sz="2800" dirty="0">
                <a:ea typeface="Verdana" pitchFamily="34" charset="0"/>
                <a:cs typeface="Verdana" pitchFamily="34" charset="0"/>
              </a:rPr>
              <a:t>INDICATOR (YES/NO)</a:t>
            </a:r>
          </a:p>
        </p:txBody>
      </p:sp>
    </p:spTree>
    <p:extLst>
      <p:ext uri="{BB962C8B-B14F-4D97-AF65-F5344CB8AC3E}">
        <p14:creationId xmlns:p14="http://schemas.microsoft.com/office/powerpoint/2010/main" val="1790038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246CC-DED4-D488-960B-3EB3DCE48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F13589-EAA2-6D6D-587C-D43B89389689}"/>
              </a:ext>
            </a:extLst>
          </p:cNvPr>
          <p:cNvSpPr>
            <a:spLocks noGrp="1"/>
          </p:cNvSpPr>
          <p:nvPr>
            <p:ph type="title"/>
          </p:nvPr>
        </p:nvSpPr>
        <p:spPr>
          <a:xfrm>
            <a:off x="0" y="6532"/>
            <a:ext cx="10515600" cy="1325563"/>
          </a:xfrm>
        </p:spPr>
        <p:txBody>
          <a:bodyPr/>
          <a:lstStyle/>
          <a:p>
            <a:r>
              <a:rPr lang="en-US" dirty="0"/>
              <a:t>Campus Student Program Fact (continued)</a:t>
            </a:r>
          </a:p>
        </p:txBody>
      </p:sp>
      <p:sp>
        <p:nvSpPr>
          <p:cNvPr id="6" name="Content Placeholder 5">
            <a:extLst>
              <a:ext uri="{FF2B5EF4-FFF2-40B4-BE49-F238E27FC236}">
                <a16:creationId xmlns:a16="http://schemas.microsoft.com/office/drawing/2014/main" id="{98679B2F-D863-5CF1-D27C-21B824B2EB0F}"/>
              </a:ext>
            </a:extLst>
          </p:cNvPr>
          <p:cNvSpPr>
            <a:spLocks noGrp="1"/>
          </p:cNvSpPr>
          <p:nvPr>
            <p:ph idx="1"/>
          </p:nvPr>
        </p:nvSpPr>
        <p:spPr/>
        <p:txBody>
          <a:bodyPr>
            <a:noAutofit/>
          </a:bodyPr>
          <a:lstStyle/>
          <a:p>
            <a:pPr marL="457200" indent="-4572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Student Program Fact Amount </a:t>
            </a:r>
            <a:r>
              <a:rPr lang="en-US" altLang="en-US" sz="2800" dirty="0">
                <a:ea typeface="Verdana" pitchFamily="34" charset="0"/>
                <a:cs typeface="Verdana" pitchFamily="34" charset="0"/>
              </a:rPr>
              <a:t>(#10) </a:t>
            </a:r>
            <a:r>
              <a:rPr lang="en-US" altLang="en-US" sz="2800" b="1" dirty="0">
                <a:ea typeface="Verdana" pitchFamily="34" charset="0"/>
                <a:cs typeface="Verdana" pitchFamily="34" charset="0"/>
              </a:rPr>
              <a:t>–</a:t>
            </a:r>
          </a:p>
          <a:p>
            <a:pPr marL="740664" lvl="1" indent="-457200">
              <a:lnSpc>
                <a:spcPct val="100000"/>
              </a:lnSpc>
              <a:spcBef>
                <a:spcPts val="600"/>
              </a:spcBef>
            </a:pPr>
            <a:r>
              <a:rPr lang="en-US" altLang="en-US" sz="2800" dirty="0">
                <a:ea typeface="Verdana" pitchFamily="34" charset="0"/>
                <a:cs typeface="Verdana" pitchFamily="34" charset="0"/>
              </a:rPr>
              <a:t>Used with the AMOUNT Measure Type</a:t>
            </a:r>
          </a:p>
          <a:p>
            <a:pPr marL="740664" lvl="1" indent="-457200">
              <a:lnSpc>
                <a:spcPct val="100000"/>
              </a:lnSpc>
              <a:spcBef>
                <a:spcPts val="600"/>
              </a:spcBef>
            </a:pPr>
            <a:r>
              <a:rPr lang="en-US" altLang="en-US" sz="2800" dirty="0">
                <a:ea typeface="Verdana" pitchFamily="34" charset="0"/>
                <a:cs typeface="Verdana" pitchFamily="34" charset="0"/>
              </a:rPr>
              <a:t>Enter an Amount - 16.25</a:t>
            </a:r>
          </a:p>
          <a:p>
            <a:pPr marL="457200" indent="-4572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Student Program Category Set Indicator </a:t>
            </a:r>
            <a:r>
              <a:rPr lang="en-US" altLang="en-US" sz="2800" dirty="0">
                <a:ea typeface="Verdana" pitchFamily="34" charset="0"/>
                <a:cs typeface="Verdana" pitchFamily="34" charset="0"/>
              </a:rPr>
              <a:t>(#11) </a:t>
            </a:r>
            <a:r>
              <a:rPr lang="en-US" altLang="en-US" sz="2800" b="1" dirty="0">
                <a:ea typeface="Verdana" pitchFamily="34" charset="0"/>
                <a:cs typeface="Verdana" pitchFamily="34" charset="0"/>
              </a:rPr>
              <a:t>–</a:t>
            </a:r>
          </a:p>
          <a:p>
            <a:pPr marL="740664" lvl="1" indent="-457200">
              <a:lnSpc>
                <a:spcPct val="100000"/>
              </a:lnSpc>
              <a:spcBef>
                <a:spcPts val="600"/>
              </a:spcBef>
            </a:pPr>
            <a:r>
              <a:rPr lang="en-US" altLang="en-US" sz="2800" dirty="0">
                <a:ea typeface="Verdana" pitchFamily="34" charset="0"/>
                <a:cs typeface="Verdana" pitchFamily="34" charset="0"/>
              </a:rPr>
              <a:t>Used with the PARTICIPATION and INDICATOR Measure Type</a:t>
            </a:r>
          </a:p>
          <a:p>
            <a:pPr marL="1051560" lvl="2" indent="-457200">
              <a:lnSpc>
                <a:spcPct val="100000"/>
              </a:lnSpc>
              <a:spcBef>
                <a:spcPts val="600"/>
              </a:spcBef>
            </a:pPr>
            <a:r>
              <a:rPr lang="en-US" altLang="en-US" sz="2800" dirty="0">
                <a:ea typeface="Verdana" pitchFamily="34" charset="0"/>
                <a:cs typeface="Verdana" pitchFamily="34" charset="0"/>
              </a:rPr>
              <a:t>YES or NO</a:t>
            </a:r>
          </a:p>
        </p:txBody>
      </p:sp>
    </p:spTree>
    <p:extLst>
      <p:ext uri="{BB962C8B-B14F-4D97-AF65-F5344CB8AC3E}">
        <p14:creationId xmlns:p14="http://schemas.microsoft.com/office/powerpoint/2010/main" val="1228724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025E-7FB0-173B-B65E-1C68FAA02C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C0060-A379-A0B5-5B92-92F7FAE67337}"/>
              </a:ext>
            </a:extLst>
          </p:cNvPr>
          <p:cNvSpPr>
            <a:spLocks noGrp="1"/>
          </p:cNvSpPr>
          <p:nvPr>
            <p:ph type="title"/>
          </p:nvPr>
        </p:nvSpPr>
        <p:spPr>
          <a:xfrm>
            <a:off x="0" y="0"/>
            <a:ext cx="10515600" cy="1325563"/>
          </a:xfrm>
        </p:spPr>
        <p:txBody>
          <a:bodyPr/>
          <a:lstStyle/>
          <a:p>
            <a:r>
              <a:rPr lang="en-US" dirty="0"/>
              <a:t>Campus Student Program Fact  (continued)</a:t>
            </a:r>
          </a:p>
        </p:txBody>
      </p:sp>
      <p:sp>
        <p:nvSpPr>
          <p:cNvPr id="6" name="Content Placeholder 5">
            <a:extLst>
              <a:ext uri="{FF2B5EF4-FFF2-40B4-BE49-F238E27FC236}">
                <a16:creationId xmlns:a16="http://schemas.microsoft.com/office/drawing/2014/main" id="{F4AF7315-77E8-3DFB-00A5-007D5F991EC7}"/>
              </a:ext>
            </a:extLst>
          </p:cNvPr>
          <p:cNvSpPr>
            <a:spLocks noGrp="1"/>
          </p:cNvSpPr>
          <p:nvPr>
            <p:ph idx="1"/>
          </p:nvPr>
        </p:nvSpPr>
        <p:spPr/>
        <p:txBody>
          <a:bodyPr>
            <a:noAutofit/>
          </a:bodyPr>
          <a:lstStyle/>
          <a:p>
            <a:pPr marL="457200" indent="-4572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Start Date </a:t>
            </a:r>
            <a:r>
              <a:rPr lang="en-US" altLang="en-US" sz="2800" dirty="0">
                <a:ea typeface="Verdana" pitchFamily="34" charset="0"/>
                <a:cs typeface="Verdana" pitchFamily="34" charset="0"/>
              </a:rPr>
              <a:t>(#12) </a:t>
            </a:r>
            <a:r>
              <a:rPr lang="en-US" altLang="en-US" sz="2800" b="1" dirty="0">
                <a:ea typeface="Verdana" pitchFamily="34" charset="0"/>
                <a:cs typeface="Verdana" pitchFamily="34" charset="0"/>
              </a:rPr>
              <a:t>–</a:t>
            </a:r>
          </a:p>
          <a:p>
            <a:pPr marL="740664" lvl="1" indent="-457200">
              <a:lnSpc>
                <a:spcPct val="100000"/>
              </a:lnSpc>
              <a:spcBef>
                <a:spcPts val="600"/>
              </a:spcBef>
            </a:pPr>
            <a:r>
              <a:rPr lang="en-US" altLang="en-US" sz="2800" dirty="0">
                <a:ea typeface="Verdana" pitchFamily="34" charset="0"/>
                <a:cs typeface="Verdana" pitchFamily="34" charset="0"/>
              </a:rPr>
              <a:t>Used with Perkins Participation (PPI) Category Set Code</a:t>
            </a:r>
          </a:p>
          <a:p>
            <a:pPr marL="740664" lvl="1" indent="-457200">
              <a:lnSpc>
                <a:spcPct val="100000"/>
              </a:lnSpc>
              <a:spcBef>
                <a:spcPts val="600"/>
              </a:spcBef>
            </a:pPr>
            <a:r>
              <a:rPr lang="en-US" altLang="en-US" sz="2800" dirty="0">
                <a:ea typeface="Verdana" pitchFamily="34" charset="0"/>
                <a:cs typeface="Verdana" pitchFamily="34" charset="0"/>
              </a:rPr>
              <a:t>Date the student started in the primary Perkins program (CIP)</a:t>
            </a:r>
          </a:p>
          <a:p>
            <a:pPr marL="457200" indent="-457200">
              <a:lnSpc>
                <a:spcPct val="100000"/>
              </a:lnSpc>
              <a:spcBef>
                <a:spcPts val="600"/>
              </a:spcBef>
              <a:buFont typeface="Arial" panose="020B0604020202020204" pitchFamily="34" charset="0"/>
              <a:buChar char="•"/>
            </a:pPr>
            <a:r>
              <a:rPr lang="en-US" altLang="en-US" sz="2800" b="1" dirty="0">
                <a:ea typeface="Verdana" pitchFamily="34" charset="0"/>
                <a:cs typeface="Verdana" pitchFamily="34" charset="0"/>
              </a:rPr>
              <a:t>End Date </a:t>
            </a:r>
            <a:r>
              <a:rPr lang="en-US" altLang="en-US" sz="2800" dirty="0">
                <a:ea typeface="Verdana" pitchFamily="34" charset="0"/>
                <a:cs typeface="Verdana" pitchFamily="34" charset="0"/>
              </a:rPr>
              <a:t>(#13) </a:t>
            </a:r>
            <a:r>
              <a:rPr lang="en-US" altLang="en-US" sz="2800" b="1" dirty="0">
                <a:ea typeface="Verdana" pitchFamily="34" charset="0"/>
                <a:cs typeface="Verdana" pitchFamily="34" charset="0"/>
              </a:rPr>
              <a:t>–</a:t>
            </a:r>
          </a:p>
          <a:p>
            <a:pPr marL="740664" lvl="1" indent="-457200">
              <a:lnSpc>
                <a:spcPct val="100000"/>
              </a:lnSpc>
              <a:spcBef>
                <a:spcPts val="600"/>
              </a:spcBef>
            </a:pPr>
            <a:r>
              <a:rPr lang="en-US" altLang="en-US" sz="2800" dirty="0">
                <a:ea typeface="Verdana" pitchFamily="34" charset="0"/>
                <a:cs typeface="Verdana" pitchFamily="34" charset="0"/>
              </a:rPr>
              <a:t>Used with Perkins Participation (PPI) Category Set Code</a:t>
            </a:r>
          </a:p>
          <a:p>
            <a:pPr marL="740664" lvl="1" indent="-457200">
              <a:lnSpc>
                <a:spcPct val="100000"/>
              </a:lnSpc>
              <a:spcBef>
                <a:spcPts val="600"/>
              </a:spcBef>
            </a:pPr>
            <a:r>
              <a:rPr lang="en-US" altLang="en-US" sz="2800" dirty="0">
                <a:ea typeface="Verdana" pitchFamily="34" charset="0"/>
                <a:cs typeface="Verdana" pitchFamily="34" charset="0"/>
              </a:rPr>
              <a:t>Date the student completed or dropped out of the primary Perkins program (CIP)</a:t>
            </a:r>
          </a:p>
          <a:p>
            <a:pPr marL="0" lvl="1" indent="0">
              <a:spcBef>
                <a:spcPts val="800"/>
              </a:spcBef>
              <a:buNone/>
            </a:pPr>
            <a:endParaRPr lang="en-US" altLang="en-US" sz="2800" dirty="0">
              <a:ea typeface="Verdana" pitchFamily="34" charset="0"/>
              <a:cs typeface="Verdana" pitchFamily="34" charset="0"/>
            </a:endParaRPr>
          </a:p>
          <a:p>
            <a:pPr marL="342900" indent="-342900">
              <a:lnSpc>
                <a:spcPct val="100000"/>
              </a:lnSpc>
              <a:spcBef>
                <a:spcPts val="600"/>
              </a:spcBef>
              <a:buFont typeface="Arial" panose="020B0604020202020204" pitchFamily="34" charset="0"/>
              <a:buChar char="•"/>
            </a:pPr>
            <a:endParaRPr lang="en-US" altLang="en-US" sz="2800" dirty="0">
              <a:ea typeface="Verdana" pitchFamily="34" charset="0"/>
              <a:cs typeface="Verdana" pitchFamily="34" charset="0"/>
            </a:endParaRPr>
          </a:p>
        </p:txBody>
      </p:sp>
    </p:spTree>
    <p:extLst>
      <p:ext uri="{BB962C8B-B14F-4D97-AF65-F5344CB8AC3E}">
        <p14:creationId xmlns:p14="http://schemas.microsoft.com/office/powerpoint/2010/main" val="2293234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93023-5A3B-E8B3-9B89-D281A831C2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39481-69FF-1886-3781-FB638BAC55A9}"/>
              </a:ext>
            </a:extLst>
          </p:cNvPr>
          <p:cNvSpPr>
            <a:spLocks noGrp="1"/>
          </p:cNvSpPr>
          <p:nvPr>
            <p:ph type="title"/>
          </p:nvPr>
        </p:nvSpPr>
        <p:spPr>
          <a:xfrm>
            <a:off x="0" y="18255"/>
            <a:ext cx="10515600" cy="1325563"/>
          </a:xfrm>
        </p:spPr>
        <p:txBody>
          <a:bodyPr/>
          <a:lstStyle/>
          <a:p>
            <a:r>
              <a:rPr lang="en-US" dirty="0"/>
              <a:t>Category Set Code (#8) - Required</a:t>
            </a:r>
          </a:p>
        </p:txBody>
      </p:sp>
      <p:sp>
        <p:nvSpPr>
          <p:cNvPr id="6" name="Content Placeholder 5">
            <a:extLst>
              <a:ext uri="{FF2B5EF4-FFF2-40B4-BE49-F238E27FC236}">
                <a16:creationId xmlns:a16="http://schemas.microsoft.com/office/drawing/2014/main" id="{8DA8EC7C-BAB8-1055-4B85-A760DF29E8D3}"/>
              </a:ext>
            </a:extLst>
          </p:cNvPr>
          <p:cNvSpPr>
            <a:spLocks noGrp="1"/>
          </p:cNvSpPr>
          <p:nvPr>
            <p:ph idx="1"/>
          </p:nvPr>
        </p:nvSpPr>
        <p:spPr>
          <a:xfrm>
            <a:off x="561754" y="1598999"/>
            <a:ext cx="10515600" cy="4351338"/>
          </a:xfrm>
        </p:spPr>
        <p:txBody>
          <a:bodyPr>
            <a:noAutofit/>
          </a:bodyPr>
          <a:lstStyle/>
          <a:p>
            <a:pPr marL="342900" lvl="2" indent="-342900">
              <a:lnSpc>
                <a:spcPct val="100000"/>
              </a:lnSpc>
              <a:spcBef>
                <a:spcPts val="600"/>
              </a:spcBef>
            </a:pPr>
            <a:r>
              <a:rPr lang="en-US" altLang="en-US" sz="2800" b="1" dirty="0">
                <a:ea typeface="Verdana" pitchFamily="34" charset="0"/>
                <a:cs typeface="Verdana" pitchFamily="34" charset="0"/>
              </a:rPr>
              <a:t>PPI </a:t>
            </a:r>
            <a:r>
              <a:rPr lang="en-US" altLang="en-US" sz="2800" dirty="0">
                <a:ea typeface="Verdana" pitchFamily="34" charset="0"/>
                <a:cs typeface="Verdana" pitchFamily="34" charset="0"/>
              </a:rPr>
              <a:t>– Perkins Participation Indicator</a:t>
            </a:r>
          </a:p>
          <a:p>
            <a:pPr marL="342900" lvl="2" indent="-342900">
              <a:lnSpc>
                <a:spcPct val="100000"/>
              </a:lnSpc>
              <a:spcBef>
                <a:spcPts val="600"/>
              </a:spcBef>
            </a:pPr>
            <a:r>
              <a:rPr lang="en-US" altLang="en-US" sz="2800" b="1" dirty="0">
                <a:ea typeface="Verdana" pitchFamily="34" charset="0"/>
                <a:cs typeface="Verdana" pitchFamily="34" charset="0"/>
              </a:rPr>
              <a:t>PICEI </a:t>
            </a:r>
            <a:r>
              <a:rPr lang="en-US" altLang="en-US" sz="2800" dirty="0">
                <a:ea typeface="Verdana" pitchFamily="34" charset="0"/>
                <a:cs typeface="Verdana" pitchFamily="34" charset="0"/>
              </a:rPr>
              <a:t>–</a:t>
            </a:r>
            <a:r>
              <a:rPr lang="en-US" altLang="en-US" sz="2800" b="1" dirty="0">
                <a:ea typeface="Verdana" pitchFamily="34" charset="0"/>
                <a:cs typeface="Verdana" pitchFamily="34" charset="0"/>
              </a:rPr>
              <a:t> </a:t>
            </a:r>
            <a:r>
              <a:rPr lang="en-US" altLang="en-US" sz="2800" dirty="0">
                <a:ea typeface="Verdana" pitchFamily="34" charset="0"/>
                <a:cs typeface="Verdana" pitchFamily="34" charset="0"/>
              </a:rPr>
              <a:t>Perkins Industry Credential Earned Indicator </a:t>
            </a:r>
          </a:p>
          <a:p>
            <a:pPr marL="342900" lvl="2" indent="-342900">
              <a:lnSpc>
                <a:spcPct val="100000"/>
              </a:lnSpc>
              <a:spcBef>
                <a:spcPts val="600"/>
              </a:spcBef>
            </a:pPr>
            <a:r>
              <a:rPr lang="en-US" altLang="en-US" sz="2800" b="1" dirty="0">
                <a:ea typeface="Verdana" pitchFamily="34" charset="0"/>
                <a:cs typeface="Verdana" pitchFamily="34" charset="0"/>
              </a:rPr>
              <a:t>COCC </a:t>
            </a:r>
            <a:r>
              <a:rPr lang="en-US" altLang="en-US" sz="2800" dirty="0">
                <a:ea typeface="Verdana" pitchFamily="34" charset="0"/>
                <a:cs typeface="Verdana" pitchFamily="34" charset="0"/>
              </a:rPr>
              <a:t>– Cumulative Occupational Credits Completed</a:t>
            </a:r>
          </a:p>
          <a:p>
            <a:pPr marL="342900" lvl="2" indent="-342900">
              <a:lnSpc>
                <a:spcPct val="100000"/>
              </a:lnSpc>
              <a:spcBef>
                <a:spcPts val="600"/>
              </a:spcBef>
            </a:pPr>
            <a:r>
              <a:rPr lang="en-US" altLang="en-US" sz="2800" b="1" dirty="0">
                <a:ea typeface="Verdana" pitchFamily="34" charset="0"/>
                <a:cs typeface="Verdana" pitchFamily="34" charset="0"/>
              </a:rPr>
              <a:t>CACC </a:t>
            </a:r>
            <a:r>
              <a:rPr lang="en-US" altLang="en-US" sz="2800" dirty="0">
                <a:ea typeface="Verdana" pitchFamily="34" charset="0"/>
                <a:cs typeface="Verdana" pitchFamily="34" charset="0"/>
              </a:rPr>
              <a:t>–</a:t>
            </a:r>
            <a:r>
              <a:rPr lang="en-US" altLang="en-US" sz="2800" b="1" dirty="0">
                <a:ea typeface="Verdana" pitchFamily="34" charset="0"/>
                <a:cs typeface="Verdana" pitchFamily="34" charset="0"/>
              </a:rPr>
              <a:t> </a:t>
            </a:r>
            <a:r>
              <a:rPr lang="en-US" altLang="en-US" sz="2800" dirty="0">
                <a:ea typeface="Verdana" pitchFamily="34" charset="0"/>
                <a:cs typeface="Verdana" pitchFamily="34" charset="0"/>
              </a:rPr>
              <a:t>Cumulative Academic Credits Completed</a:t>
            </a:r>
          </a:p>
          <a:p>
            <a:pPr marL="342900" lvl="2" indent="-342900">
              <a:lnSpc>
                <a:spcPct val="100000"/>
              </a:lnSpc>
              <a:spcBef>
                <a:spcPts val="600"/>
              </a:spcBef>
            </a:pPr>
            <a:r>
              <a:rPr lang="en-US" altLang="en-US" sz="2800" b="1" dirty="0">
                <a:ea typeface="Verdana" pitchFamily="34" charset="0"/>
                <a:cs typeface="Verdana" pitchFamily="34" charset="0"/>
              </a:rPr>
              <a:t>PGI </a:t>
            </a:r>
            <a:r>
              <a:rPr lang="en-US" altLang="en-US" sz="2800" dirty="0">
                <a:ea typeface="Verdana" pitchFamily="34" charset="0"/>
                <a:cs typeface="Verdana" pitchFamily="34" charset="0"/>
              </a:rPr>
              <a:t>–</a:t>
            </a:r>
            <a:r>
              <a:rPr lang="en-US" altLang="en-US" sz="2800" b="1" dirty="0">
                <a:ea typeface="Verdana" pitchFamily="34" charset="0"/>
                <a:cs typeface="Verdana" pitchFamily="34" charset="0"/>
              </a:rPr>
              <a:t> </a:t>
            </a:r>
            <a:r>
              <a:rPr lang="en-US" altLang="en-US" sz="2800" dirty="0">
                <a:ea typeface="Verdana" pitchFamily="34" charset="0"/>
                <a:cs typeface="Verdana" pitchFamily="34" charset="0"/>
              </a:rPr>
              <a:t>Pell Grant Indicator</a:t>
            </a:r>
          </a:p>
        </p:txBody>
      </p:sp>
    </p:spTree>
    <p:extLst>
      <p:ext uri="{BB962C8B-B14F-4D97-AF65-F5344CB8AC3E}">
        <p14:creationId xmlns:p14="http://schemas.microsoft.com/office/powerpoint/2010/main" val="166170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7B75B-DE79-5572-EB38-FB3610F33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49F7F0-3FAB-6684-C5CB-2EB3FA2BF27D}"/>
              </a:ext>
            </a:extLst>
          </p:cNvPr>
          <p:cNvSpPr>
            <a:spLocks noGrp="1"/>
          </p:cNvSpPr>
          <p:nvPr>
            <p:ph type="title"/>
          </p:nvPr>
        </p:nvSpPr>
        <p:spPr>
          <a:xfrm>
            <a:off x="0" y="18255"/>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B1F85945-135A-4439-12C8-2E4ACC8D3A2C}"/>
              </a:ext>
            </a:extLst>
          </p:cNvPr>
          <p:cNvSpPr>
            <a:spLocks noGrp="1"/>
          </p:cNvSpPr>
          <p:nvPr>
            <p:ph idx="1"/>
          </p:nvPr>
        </p:nvSpPr>
        <p:spPr>
          <a:xfrm>
            <a:off x="359735" y="1343818"/>
            <a:ext cx="10515600" cy="4351338"/>
          </a:xfrm>
        </p:spPr>
        <p:txBody>
          <a:bodyPr>
            <a:normAutofit/>
          </a:bodyPr>
          <a:lstStyle/>
          <a:p>
            <a:pPr marL="457200" indent="-457200">
              <a:buFont typeface="Arial" panose="020B0604020202020204" pitchFamily="34" charset="0"/>
              <a:buChar char="•"/>
              <a:defRPr/>
            </a:pPr>
            <a:r>
              <a:rPr lang="en-US" dirty="0"/>
              <a:t>Overview of CTE in PA</a:t>
            </a:r>
            <a:endParaRPr lang="en-US" sz="2800" dirty="0">
              <a:latin typeface="Arial" panose="020B0604020202020204" pitchFamily="34" charset="0"/>
            </a:endParaRPr>
          </a:p>
          <a:p>
            <a:pPr marL="457200" indent="-457200">
              <a:buFont typeface="Arial" panose="020B0604020202020204" pitchFamily="34" charset="0"/>
              <a:buChar char="•"/>
              <a:defRPr/>
            </a:pPr>
            <a:r>
              <a:rPr lang="en-US" sz="2800" dirty="0">
                <a:latin typeface="Arial" panose="020B0604020202020204" pitchFamily="34" charset="0"/>
              </a:rPr>
              <a:t>Overview of PIMS End of Year (EOY) Perkins Collection</a:t>
            </a:r>
          </a:p>
          <a:p>
            <a:pPr marL="457200" indent="-457200">
              <a:buFont typeface="Arial" panose="020B0604020202020204" pitchFamily="34" charset="0"/>
              <a:buChar char="•"/>
              <a:defRPr/>
            </a:pPr>
            <a:r>
              <a:rPr lang="en-US" sz="2800" dirty="0">
                <a:latin typeface="Arial" panose="020B0604020202020204" pitchFamily="34" charset="0"/>
              </a:rPr>
              <a:t>EOY Perkins Collection Timeline</a:t>
            </a:r>
          </a:p>
          <a:p>
            <a:pPr marL="457200" indent="-457200">
              <a:buFont typeface="Arial" panose="020B0604020202020204" pitchFamily="34" charset="0"/>
              <a:buChar char="•"/>
              <a:defRPr/>
            </a:pPr>
            <a:r>
              <a:rPr lang="en-US" sz="2800" dirty="0">
                <a:latin typeface="Arial" panose="020B0604020202020204" pitchFamily="34" charset="0"/>
              </a:rPr>
              <a:t>PS PIMS Data Quality Rules</a:t>
            </a:r>
          </a:p>
          <a:p>
            <a:pPr marL="457200" indent="-457200">
              <a:buFont typeface="Arial" panose="020B0604020202020204" pitchFamily="34" charset="0"/>
              <a:buChar char="•"/>
              <a:defRPr/>
            </a:pPr>
            <a:r>
              <a:rPr lang="en-US" sz="2800" dirty="0">
                <a:latin typeface="Arial" panose="020B0604020202020204" pitchFamily="34" charset="0"/>
              </a:rPr>
              <a:t>Data Exception Request</a:t>
            </a:r>
          </a:p>
          <a:p>
            <a:pPr marL="457200" indent="-457200">
              <a:buFont typeface="Arial" panose="020B0604020202020204" pitchFamily="34" charset="0"/>
              <a:buChar char="•"/>
              <a:defRPr/>
            </a:pPr>
            <a:r>
              <a:rPr lang="en-US" sz="2800" dirty="0">
                <a:latin typeface="Arial" panose="020B0604020202020204" pitchFamily="34" charset="0"/>
              </a:rPr>
              <a:t>Data Deletion Request</a:t>
            </a:r>
          </a:p>
        </p:txBody>
      </p:sp>
    </p:spTree>
    <p:extLst>
      <p:ext uri="{BB962C8B-B14F-4D97-AF65-F5344CB8AC3E}">
        <p14:creationId xmlns:p14="http://schemas.microsoft.com/office/powerpoint/2010/main" val="2041037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AA2D8-FBF7-E2DA-6D99-EEF3519C3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B62D5-6E40-848C-FC05-E1CE571332E9}"/>
              </a:ext>
            </a:extLst>
          </p:cNvPr>
          <p:cNvSpPr>
            <a:spLocks noGrp="1"/>
          </p:cNvSpPr>
          <p:nvPr>
            <p:ph type="title"/>
          </p:nvPr>
        </p:nvSpPr>
        <p:spPr>
          <a:xfrm>
            <a:off x="0" y="18255"/>
            <a:ext cx="10515600" cy="1325563"/>
          </a:xfrm>
        </p:spPr>
        <p:txBody>
          <a:bodyPr/>
          <a:lstStyle/>
          <a:p>
            <a:r>
              <a:rPr lang="en-US" dirty="0"/>
              <a:t>Category Set Code (#8) - Required</a:t>
            </a:r>
          </a:p>
        </p:txBody>
      </p:sp>
      <p:sp>
        <p:nvSpPr>
          <p:cNvPr id="7" name="TextBox 6">
            <a:extLst>
              <a:ext uri="{FF2B5EF4-FFF2-40B4-BE49-F238E27FC236}">
                <a16:creationId xmlns:a16="http://schemas.microsoft.com/office/drawing/2014/main" id="{2692288E-EBEC-258F-45ED-03745D6274A1}"/>
              </a:ext>
            </a:extLst>
          </p:cNvPr>
          <p:cNvSpPr txBox="1"/>
          <p:nvPr/>
        </p:nvSpPr>
        <p:spPr>
          <a:xfrm>
            <a:off x="463843" y="4805916"/>
            <a:ext cx="11295763" cy="954107"/>
          </a:xfrm>
          <a:prstGeom prst="rect">
            <a:avLst/>
          </a:prstGeom>
          <a:noFill/>
        </p:spPr>
        <p:txBody>
          <a:bodyPr wrap="square" rtlCol="0">
            <a:spAutoFit/>
          </a:bodyPr>
          <a:lstStyle/>
          <a:p>
            <a:pPr algn="ctr"/>
            <a:r>
              <a:rPr lang="en-US" sz="2800" dirty="0"/>
              <a:t>Every student should have these Category Set Codes!</a:t>
            </a:r>
          </a:p>
          <a:p>
            <a:pPr algn="ctr"/>
            <a:r>
              <a:rPr lang="en-US" sz="2800" dirty="0"/>
              <a:t>PPI, PICEI, COCC, CACC, and PGI</a:t>
            </a:r>
          </a:p>
        </p:txBody>
      </p:sp>
      <p:graphicFrame>
        <p:nvGraphicFramePr>
          <p:cNvPr id="5" name="Table 4">
            <a:extLst>
              <a:ext uri="{FF2B5EF4-FFF2-40B4-BE49-F238E27FC236}">
                <a16:creationId xmlns:a16="http://schemas.microsoft.com/office/drawing/2014/main" id="{60B6FD8E-A209-8DB0-C95D-20DD251FB34C}"/>
              </a:ext>
            </a:extLst>
          </p:cNvPr>
          <p:cNvGraphicFramePr>
            <a:graphicFrameLocks noGrp="1"/>
          </p:cNvGraphicFramePr>
          <p:nvPr>
            <p:extLst>
              <p:ext uri="{D42A27DB-BD31-4B8C-83A1-F6EECF244321}">
                <p14:modId xmlns:p14="http://schemas.microsoft.com/office/powerpoint/2010/main" val="371003786"/>
              </p:ext>
            </p:extLst>
          </p:nvPr>
        </p:nvGraphicFramePr>
        <p:xfrm>
          <a:off x="463843" y="1716051"/>
          <a:ext cx="11295763" cy="2770891"/>
        </p:xfrm>
        <a:graphic>
          <a:graphicData uri="http://schemas.openxmlformats.org/drawingml/2006/table">
            <a:tbl>
              <a:tblPr firstRow="1">
                <a:tableStyleId>{5C22544A-7EE6-4342-B048-85BDC9FD1C3A}</a:tableStyleId>
              </a:tblPr>
              <a:tblGrid>
                <a:gridCol w="981700">
                  <a:extLst>
                    <a:ext uri="{9D8B030D-6E8A-4147-A177-3AD203B41FA5}">
                      <a16:colId xmlns:a16="http://schemas.microsoft.com/office/drawing/2014/main" val="4230800871"/>
                    </a:ext>
                  </a:extLst>
                </a:gridCol>
                <a:gridCol w="649071">
                  <a:extLst>
                    <a:ext uri="{9D8B030D-6E8A-4147-A177-3AD203B41FA5}">
                      <a16:colId xmlns:a16="http://schemas.microsoft.com/office/drawing/2014/main" val="2870393303"/>
                    </a:ext>
                  </a:extLst>
                </a:gridCol>
                <a:gridCol w="1007807">
                  <a:extLst>
                    <a:ext uri="{9D8B030D-6E8A-4147-A177-3AD203B41FA5}">
                      <a16:colId xmlns:a16="http://schemas.microsoft.com/office/drawing/2014/main" val="1601268334"/>
                    </a:ext>
                  </a:extLst>
                </a:gridCol>
                <a:gridCol w="745595">
                  <a:extLst>
                    <a:ext uri="{9D8B030D-6E8A-4147-A177-3AD203B41FA5}">
                      <a16:colId xmlns:a16="http://schemas.microsoft.com/office/drawing/2014/main" val="2959857178"/>
                    </a:ext>
                  </a:extLst>
                </a:gridCol>
                <a:gridCol w="845007">
                  <a:extLst>
                    <a:ext uri="{9D8B030D-6E8A-4147-A177-3AD203B41FA5}">
                      <a16:colId xmlns:a16="http://schemas.microsoft.com/office/drawing/2014/main" val="3100369769"/>
                    </a:ext>
                  </a:extLst>
                </a:gridCol>
                <a:gridCol w="882288">
                  <a:extLst>
                    <a:ext uri="{9D8B030D-6E8A-4147-A177-3AD203B41FA5}">
                      <a16:colId xmlns:a16="http://schemas.microsoft.com/office/drawing/2014/main" val="3416028165"/>
                    </a:ext>
                  </a:extLst>
                </a:gridCol>
                <a:gridCol w="795301">
                  <a:extLst>
                    <a:ext uri="{9D8B030D-6E8A-4147-A177-3AD203B41FA5}">
                      <a16:colId xmlns:a16="http://schemas.microsoft.com/office/drawing/2014/main" val="2661375013"/>
                    </a:ext>
                  </a:extLst>
                </a:gridCol>
                <a:gridCol w="845007">
                  <a:extLst>
                    <a:ext uri="{9D8B030D-6E8A-4147-A177-3AD203B41FA5}">
                      <a16:colId xmlns:a16="http://schemas.microsoft.com/office/drawing/2014/main" val="4192753994"/>
                    </a:ext>
                  </a:extLst>
                </a:gridCol>
                <a:gridCol w="1060402">
                  <a:extLst>
                    <a:ext uri="{9D8B030D-6E8A-4147-A177-3AD203B41FA5}">
                      <a16:colId xmlns:a16="http://schemas.microsoft.com/office/drawing/2014/main" val="1616994347"/>
                    </a:ext>
                  </a:extLst>
                </a:gridCol>
                <a:gridCol w="845007">
                  <a:extLst>
                    <a:ext uri="{9D8B030D-6E8A-4147-A177-3AD203B41FA5}">
                      <a16:colId xmlns:a16="http://schemas.microsoft.com/office/drawing/2014/main" val="2625088095"/>
                    </a:ext>
                  </a:extLst>
                </a:gridCol>
                <a:gridCol w="845007">
                  <a:extLst>
                    <a:ext uri="{9D8B030D-6E8A-4147-A177-3AD203B41FA5}">
                      <a16:colId xmlns:a16="http://schemas.microsoft.com/office/drawing/2014/main" val="1194090363"/>
                    </a:ext>
                  </a:extLst>
                </a:gridCol>
                <a:gridCol w="882288">
                  <a:extLst>
                    <a:ext uri="{9D8B030D-6E8A-4147-A177-3AD203B41FA5}">
                      <a16:colId xmlns:a16="http://schemas.microsoft.com/office/drawing/2014/main" val="3584925845"/>
                    </a:ext>
                  </a:extLst>
                </a:gridCol>
                <a:gridCol w="911283">
                  <a:extLst>
                    <a:ext uri="{9D8B030D-6E8A-4147-A177-3AD203B41FA5}">
                      <a16:colId xmlns:a16="http://schemas.microsoft.com/office/drawing/2014/main" val="3359761573"/>
                    </a:ext>
                  </a:extLst>
                </a:gridCol>
              </a:tblGrid>
              <a:tr h="1312526">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INSTITUTION ID</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ID</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PASECUREID</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PROGRAM CODE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COLLECTION TERM</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COLLECTION TYPE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a:solidFill>
                            <a:sysClr val="windowText" lastClr="000000"/>
                          </a:solidFill>
                          <a:effectLst/>
                          <a:latin typeface="Arial" panose="020B0604020202020204" pitchFamily="34" charset="0"/>
                          <a:cs typeface="Arial" panose="020B0604020202020204" pitchFamily="34" charset="0"/>
                        </a:rPr>
                        <a:t>ACADEMIC YEAR</a:t>
                      </a:r>
                      <a:endParaRPr lang="en-US" sz="1050" b="0" i="0" u="none" strike="noStrike">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CATEGORY SET CODE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MEASURE TYPE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STUDENT PGM CATEGORY SET AMOUNT</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STUDENT PGM CATEGORY SET INDICATOR</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STUDENT PGM CATEGORY SET START DATE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STUDENT PGM CATEGORY SET END DATE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extLst>
                  <a:ext uri="{0D108BD9-81ED-4DB2-BD59-A6C34878D82A}">
                    <a16:rowId xmlns:a16="http://schemas.microsoft.com/office/drawing/2014/main" val="4086118440"/>
                  </a:ext>
                </a:extLst>
              </a:tr>
              <a:tr h="291673">
                <a:tc>
                  <a:txBody>
                    <a:bodyPr/>
                    <a:lstStyle/>
                    <a:p>
                      <a:pPr algn="r" rtl="0" fontAlgn="t">
                        <a:buNone/>
                      </a:pPr>
                      <a:r>
                        <a:rPr lang="en-US" sz="1050" u="none" strike="noStrike">
                          <a:effectLst/>
                          <a:latin typeface="Arial" panose="020B0604020202020204" pitchFamily="34" charset="0"/>
                          <a:cs typeface="Arial" panose="020B0604020202020204" pitchFamily="34" charset="0"/>
                        </a:rPr>
                        <a:t>123456789</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9999</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1234567890</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dirty="0">
                          <a:effectLst/>
                          <a:latin typeface="Arial" panose="020B0604020202020204" pitchFamily="34" charset="0"/>
                          <a:cs typeface="Arial" panose="020B0604020202020204" pitchFamily="34" charset="0"/>
                        </a:rPr>
                        <a:t>10.0202</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EOY</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PERKINS</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2026</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PPI</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PARTICIPATION</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Yes</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2023-08-28</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706234556"/>
                  </a:ext>
                </a:extLst>
              </a:tr>
              <a:tr h="291673">
                <a:tc>
                  <a:txBody>
                    <a:bodyPr/>
                    <a:lstStyle/>
                    <a:p>
                      <a:pPr algn="r" rtl="0" fontAlgn="t">
                        <a:buNone/>
                      </a:pPr>
                      <a:r>
                        <a:rPr lang="en-US" sz="1050" u="none" strike="noStrike">
                          <a:effectLst/>
                          <a:latin typeface="Arial" panose="020B0604020202020204" pitchFamily="34" charset="0"/>
                          <a:cs typeface="Arial" panose="020B0604020202020204" pitchFamily="34" charset="0"/>
                        </a:rPr>
                        <a:t>123456789</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9999</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1234567890</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10.0202</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EOY</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PERKINS</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2026</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dirty="0">
                          <a:effectLst/>
                          <a:latin typeface="Arial" panose="020B0604020202020204" pitchFamily="34" charset="0"/>
                          <a:cs typeface="Arial" panose="020B0604020202020204" pitchFamily="34" charset="0"/>
                        </a:rPr>
                        <a:t>PICEI</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INDICATOR</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No</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13994652"/>
                  </a:ext>
                </a:extLst>
              </a:tr>
              <a:tr h="291673">
                <a:tc>
                  <a:txBody>
                    <a:bodyPr/>
                    <a:lstStyle/>
                    <a:p>
                      <a:pPr algn="r" rtl="0" fontAlgn="t">
                        <a:buNone/>
                      </a:pPr>
                      <a:r>
                        <a:rPr lang="en-US" sz="1050" u="none" strike="noStrike">
                          <a:effectLst/>
                          <a:latin typeface="Arial" panose="020B0604020202020204" pitchFamily="34" charset="0"/>
                          <a:cs typeface="Arial" panose="020B0604020202020204" pitchFamily="34" charset="0"/>
                        </a:rPr>
                        <a:t>123456789</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9999</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1234567890</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10.0202</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dirty="0">
                          <a:effectLst/>
                          <a:latin typeface="Arial" panose="020B0604020202020204" pitchFamily="34" charset="0"/>
                          <a:cs typeface="Arial" panose="020B0604020202020204" pitchFamily="34" charset="0"/>
                        </a:rPr>
                        <a:t>EOY</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PERKINS</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dirty="0">
                          <a:effectLst/>
                          <a:latin typeface="Arial" panose="020B0604020202020204" pitchFamily="34" charset="0"/>
                          <a:cs typeface="Arial" panose="020B0604020202020204" pitchFamily="34" charset="0"/>
                        </a:rPr>
                        <a:t>2026</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COCC</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dirty="0">
                          <a:effectLst/>
                          <a:latin typeface="Arial" panose="020B0604020202020204" pitchFamily="34" charset="0"/>
                          <a:cs typeface="Arial" panose="020B0604020202020204" pitchFamily="34" charset="0"/>
                        </a:rPr>
                        <a:t>AMOUNT</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dirty="0">
                          <a:effectLst/>
                          <a:latin typeface="Arial" panose="020B0604020202020204" pitchFamily="34" charset="0"/>
                          <a:cs typeface="Arial" panose="020B0604020202020204" pitchFamily="34" charset="0"/>
                        </a:rPr>
                        <a:t>0.00</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892115949"/>
                  </a:ext>
                </a:extLst>
              </a:tr>
              <a:tr h="291673">
                <a:tc>
                  <a:txBody>
                    <a:bodyPr/>
                    <a:lstStyle/>
                    <a:p>
                      <a:pPr algn="r" rtl="0" fontAlgn="t">
                        <a:buNone/>
                      </a:pPr>
                      <a:r>
                        <a:rPr lang="en-US" sz="1050" u="none" strike="noStrike">
                          <a:effectLst/>
                          <a:latin typeface="Arial" panose="020B0604020202020204" pitchFamily="34" charset="0"/>
                          <a:cs typeface="Arial" panose="020B0604020202020204" pitchFamily="34" charset="0"/>
                        </a:rPr>
                        <a:t>123456789</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9999</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1234567890</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10.0202</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EOY</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dirty="0">
                          <a:effectLst/>
                          <a:latin typeface="Arial" panose="020B0604020202020204" pitchFamily="34" charset="0"/>
                          <a:cs typeface="Arial" panose="020B0604020202020204" pitchFamily="34" charset="0"/>
                        </a:rPr>
                        <a:t>PERKINS</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2026</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dirty="0">
                          <a:effectLst/>
                          <a:latin typeface="Arial" panose="020B0604020202020204" pitchFamily="34" charset="0"/>
                          <a:cs typeface="Arial" panose="020B0604020202020204" pitchFamily="34" charset="0"/>
                        </a:rPr>
                        <a:t>CACC</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AMOUNT</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24.00</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064665"/>
                  </a:ext>
                </a:extLst>
              </a:tr>
              <a:tr h="291673">
                <a:tc>
                  <a:txBody>
                    <a:bodyPr/>
                    <a:lstStyle/>
                    <a:p>
                      <a:pPr algn="r" rtl="0" fontAlgn="t">
                        <a:buNone/>
                      </a:pPr>
                      <a:r>
                        <a:rPr lang="en-US" sz="1050" u="none" strike="noStrike">
                          <a:effectLst/>
                          <a:latin typeface="Arial" panose="020B0604020202020204" pitchFamily="34" charset="0"/>
                          <a:cs typeface="Arial" panose="020B0604020202020204" pitchFamily="34" charset="0"/>
                        </a:rPr>
                        <a:t>123456789</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9999</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1234567890</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10.0202</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EOY</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PERKINS</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dirty="0">
                          <a:effectLst/>
                          <a:latin typeface="Arial" panose="020B0604020202020204" pitchFamily="34" charset="0"/>
                          <a:cs typeface="Arial" panose="020B0604020202020204" pitchFamily="34" charset="0"/>
                        </a:rPr>
                        <a:t>2026</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dirty="0">
                          <a:effectLst/>
                          <a:latin typeface="Arial" panose="020B0604020202020204" pitchFamily="34" charset="0"/>
                          <a:cs typeface="Arial" panose="020B0604020202020204" pitchFamily="34" charset="0"/>
                        </a:rPr>
                        <a:t>PGI</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INDICATOR</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t">
                        <a:buNone/>
                      </a:pPr>
                      <a:r>
                        <a:rPr lang="en-US" sz="1050" u="none" strike="noStrike">
                          <a:effectLst/>
                          <a:latin typeface="Arial" panose="020B0604020202020204" pitchFamily="34" charset="0"/>
                          <a:cs typeface="Arial" panose="020B0604020202020204" pitchFamily="34" charset="0"/>
                        </a:rPr>
                        <a:t>No</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t">
                        <a:buNone/>
                      </a:pPr>
                      <a:r>
                        <a:rPr lang="en-US" sz="1050" u="none" strike="noStrike" dirty="0">
                          <a:effectLst/>
                          <a:latin typeface="Arial" panose="020B0604020202020204" pitchFamily="34" charset="0"/>
                          <a:cs typeface="Arial" panose="020B0604020202020204" pitchFamily="34" charset="0"/>
                        </a:rPr>
                        <a:t> </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720965243"/>
                  </a:ext>
                </a:extLst>
              </a:tr>
            </a:tbl>
          </a:graphicData>
        </a:graphic>
      </p:graphicFrame>
    </p:spTree>
    <p:extLst>
      <p:ext uri="{BB962C8B-B14F-4D97-AF65-F5344CB8AC3E}">
        <p14:creationId xmlns:p14="http://schemas.microsoft.com/office/powerpoint/2010/main" val="3670212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90775-B215-C99E-0586-27F25788D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F3CE6-7A05-B86F-4E75-AE2E52698BC6}"/>
              </a:ext>
            </a:extLst>
          </p:cNvPr>
          <p:cNvSpPr>
            <a:spLocks noGrp="1"/>
          </p:cNvSpPr>
          <p:nvPr>
            <p:ph type="title"/>
          </p:nvPr>
        </p:nvSpPr>
        <p:spPr>
          <a:xfrm>
            <a:off x="0" y="18255"/>
            <a:ext cx="10515600" cy="1325563"/>
          </a:xfrm>
        </p:spPr>
        <p:txBody>
          <a:bodyPr/>
          <a:lstStyle/>
          <a:p>
            <a:r>
              <a:rPr lang="en-US" dirty="0"/>
              <a:t>Category Set Code (#8) – </a:t>
            </a:r>
            <a:br>
              <a:rPr lang="en-US" dirty="0"/>
            </a:br>
            <a:r>
              <a:rPr lang="en-US" dirty="0"/>
              <a:t>Conditionally Required</a:t>
            </a:r>
          </a:p>
        </p:txBody>
      </p:sp>
      <p:sp>
        <p:nvSpPr>
          <p:cNvPr id="6" name="Content Placeholder 5">
            <a:extLst>
              <a:ext uri="{FF2B5EF4-FFF2-40B4-BE49-F238E27FC236}">
                <a16:creationId xmlns:a16="http://schemas.microsoft.com/office/drawing/2014/main" id="{FB3685DD-33D3-AEE6-D156-08FC472192FC}"/>
              </a:ext>
            </a:extLst>
          </p:cNvPr>
          <p:cNvSpPr>
            <a:spLocks noGrp="1"/>
          </p:cNvSpPr>
          <p:nvPr>
            <p:ph idx="1"/>
          </p:nvPr>
        </p:nvSpPr>
        <p:spPr>
          <a:xfrm>
            <a:off x="434163" y="1715957"/>
            <a:ext cx="10515600" cy="4351338"/>
          </a:xfrm>
        </p:spPr>
        <p:txBody>
          <a:bodyPr>
            <a:noAutofit/>
          </a:bodyPr>
          <a:lstStyle/>
          <a:p>
            <a:pPr>
              <a:lnSpc>
                <a:spcPct val="100000"/>
              </a:lnSpc>
              <a:spcBef>
                <a:spcPts val="600"/>
              </a:spcBef>
            </a:pPr>
            <a:r>
              <a:rPr lang="en-US" altLang="en-US" b="1" dirty="0">
                <a:ea typeface="Verdana" pitchFamily="34" charset="0"/>
                <a:cs typeface="Verdana" pitchFamily="34" charset="0"/>
              </a:rPr>
              <a:t>POSAC </a:t>
            </a:r>
            <a:r>
              <a:rPr lang="en-US" altLang="en-US" dirty="0">
                <a:ea typeface="Verdana" pitchFamily="34" charset="0"/>
                <a:cs typeface="Verdana" pitchFamily="34" charset="0"/>
              </a:rPr>
              <a:t>– SOAR (Students Occupationally and Academically Ready) Program of Study Statewide Articulated Credits</a:t>
            </a:r>
          </a:p>
          <a:p>
            <a:pPr>
              <a:lnSpc>
                <a:spcPct val="100000"/>
              </a:lnSpc>
              <a:spcBef>
                <a:spcPts val="600"/>
              </a:spcBef>
            </a:pPr>
            <a:r>
              <a:rPr lang="en-US" altLang="en-US" b="1" dirty="0">
                <a:ea typeface="Verdana" pitchFamily="34" charset="0"/>
                <a:cs typeface="Verdana" pitchFamily="34" charset="0"/>
              </a:rPr>
              <a:t>LAC </a:t>
            </a:r>
            <a:r>
              <a:rPr lang="en-US" altLang="en-US" dirty="0">
                <a:ea typeface="Verdana" pitchFamily="34" charset="0"/>
                <a:cs typeface="Verdana" pitchFamily="34" charset="0"/>
              </a:rPr>
              <a:t>– Local Articulated Credits</a:t>
            </a:r>
          </a:p>
          <a:p>
            <a:pPr>
              <a:lnSpc>
                <a:spcPct val="100000"/>
              </a:lnSpc>
              <a:spcBef>
                <a:spcPts val="600"/>
              </a:spcBef>
            </a:pPr>
            <a:r>
              <a:rPr lang="en-US" altLang="en-US" b="1" dirty="0">
                <a:ea typeface="Verdana" pitchFamily="34" charset="0"/>
                <a:cs typeface="Verdana" pitchFamily="34" charset="0"/>
              </a:rPr>
              <a:t>DACB </a:t>
            </a:r>
            <a:r>
              <a:rPr lang="en-US" altLang="en-US" dirty="0">
                <a:ea typeface="Verdana" pitchFamily="34" charset="0"/>
                <a:cs typeface="Verdana" pitchFamily="34" charset="0"/>
              </a:rPr>
              <a:t>– Degree Awarded Code – Baccalaureate</a:t>
            </a:r>
          </a:p>
          <a:p>
            <a:pPr>
              <a:lnSpc>
                <a:spcPct val="100000"/>
              </a:lnSpc>
              <a:spcBef>
                <a:spcPts val="600"/>
              </a:spcBef>
            </a:pPr>
            <a:r>
              <a:rPr lang="en-US" altLang="en-US" b="1" dirty="0">
                <a:ea typeface="Verdana" pitchFamily="34" charset="0"/>
                <a:cs typeface="Verdana" pitchFamily="34" charset="0"/>
              </a:rPr>
              <a:t>COA </a:t>
            </a:r>
            <a:r>
              <a:rPr lang="en-US" altLang="en-US" dirty="0">
                <a:ea typeface="Verdana" pitchFamily="34" charset="0"/>
                <a:cs typeface="Verdana" pitchFamily="34" charset="0"/>
              </a:rPr>
              <a:t>– Certificate of Apprenticeship</a:t>
            </a:r>
          </a:p>
        </p:txBody>
      </p:sp>
    </p:spTree>
    <p:extLst>
      <p:ext uri="{BB962C8B-B14F-4D97-AF65-F5344CB8AC3E}">
        <p14:creationId xmlns:p14="http://schemas.microsoft.com/office/powerpoint/2010/main" val="1925661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4BF7D-F97B-0672-109C-310318C982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B09DF-003A-CEA9-B5F7-32C0B43B4F8A}"/>
              </a:ext>
            </a:extLst>
          </p:cNvPr>
          <p:cNvSpPr>
            <a:spLocks noGrp="1"/>
          </p:cNvSpPr>
          <p:nvPr>
            <p:ph type="title"/>
          </p:nvPr>
        </p:nvSpPr>
        <p:spPr>
          <a:xfrm>
            <a:off x="0" y="18255"/>
            <a:ext cx="10515600" cy="1325563"/>
          </a:xfrm>
        </p:spPr>
        <p:txBody>
          <a:bodyPr/>
          <a:lstStyle/>
          <a:p>
            <a:r>
              <a:rPr lang="en-US" dirty="0"/>
              <a:t>Difference between POSAC and LAC</a:t>
            </a:r>
          </a:p>
        </p:txBody>
      </p:sp>
      <p:sp>
        <p:nvSpPr>
          <p:cNvPr id="6" name="Content Placeholder 5">
            <a:extLst>
              <a:ext uri="{FF2B5EF4-FFF2-40B4-BE49-F238E27FC236}">
                <a16:creationId xmlns:a16="http://schemas.microsoft.com/office/drawing/2014/main" id="{63BB9F32-2D77-6329-E67C-EFDD4C9DA04B}"/>
              </a:ext>
            </a:extLst>
          </p:cNvPr>
          <p:cNvSpPr>
            <a:spLocks noGrp="1"/>
          </p:cNvSpPr>
          <p:nvPr>
            <p:ph idx="1"/>
          </p:nvPr>
        </p:nvSpPr>
        <p:spPr>
          <a:xfrm>
            <a:off x="434163" y="1715956"/>
            <a:ext cx="10515600" cy="4982555"/>
          </a:xfrm>
        </p:spPr>
        <p:txBody>
          <a:bodyPr>
            <a:noAutofit/>
          </a:bodyPr>
          <a:lstStyle/>
          <a:p>
            <a:pPr>
              <a:lnSpc>
                <a:spcPct val="100000"/>
              </a:lnSpc>
              <a:spcBef>
                <a:spcPts val="600"/>
              </a:spcBef>
            </a:pPr>
            <a:r>
              <a:rPr lang="en-US" altLang="en-US" b="1" dirty="0">
                <a:ea typeface="Verdana" pitchFamily="34" charset="0"/>
                <a:cs typeface="Verdana" pitchFamily="34" charset="0"/>
              </a:rPr>
              <a:t>POSAC </a:t>
            </a:r>
            <a:r>
              <a:rPr lang="en-US" altLang="en-US" dirty="0">
                <a:ea typeface="Verdana" pitchFamily="34" charset="0"/>
                <a:cs typeface="Verdana" pitchFamily="34" charset="0"/>
              </a:rPr>
              <a:t>– SOAR (Students Occupationally and Academically Ready) Program of Study </a:t>
            </a:r>
            <a:r>
              <a:rPr lang="en-US" altLang="en-US" b="1" dirty="0">
                <a:ea typeface="Verdana" pitchFamily="34" charset="0"/>
                <a:cs typeface="Verdana" pitchFamily="34" charset="0"/>
              </a:rPr>
              <a:t>Statewide</a:t>
            </a:r>
            <a:r>
              <a:rPr lang="en-US" altLang="en-US" dirty="0">
                <a:ea typeface="Verdana" pitchFamily="34" charset="0"/>
                <a:cs typeface="Verdana" pitchFamily="34" charset="0"/>
              </a:rPr>
              <a:t> Articulated Credits</a:t>
            </a:r>
          </a:p>
          <a:p>
            <a:pPr lvl="1">
              <a:lnSpc>
                <a:spcPct val="100000"/>
              </a:lnSpc>
              <a:spcBef>
                <a:spcPts val="600"/>
              </a:spcBef>
            </a:pPr>
            <a:r>
              <a:rPr lang="en-US" dirty="0">
                <a:hlinkClick r:id="rId3"/>
              </a:rPr>
              <a:t>PA Bureau of CTE SOAR Programs Link</a:t>
            </a:r>
            <a:endParaRPr lang="en-US" dirty="0"/>
          </a:p>
          <a:p>
            <a:pPr lvl="1">
              <a:lnSpc>
                <a:spcPct val="100000"/>
              </a:lnSpc>
              <a:spcBef>
                <a:spcPts val="600"/>
              </a:spcBef>
            </a:pPr>
            <a:r>
              <a:rPr lang="en-US" dirty="0"/>
              <a:t>Requirements must be met for these credits are awarded</a:t>
            </a:r>
          </a:p>
          <a:p>
            <a:pPr lvl="1">
              <a:lnSpc>
                <a:spcPct val="100000"/>
              </a:lnSpc>
              <a:spcBef>
                <a:spcPts val="600"/>
              </a:spcBef>
            </a:pPr>
            <a:r>
              <a:rPr lang="en-US" altLang="en-US" dirty="0">
                <a:ea typeface="Verdana" pitchFamily="34" charset="0"/>
                <a:cs typeface="Verdana" pitchFamily="34" charset="0"/>
              </a:rPr>
              <a:t>Must be 9 credits for more</a:t>
            </a:r>
          </a:p>
          <a:p>
            <a:pPr lvl="1">
              <a:lnSpc>
                <a:spcPct val="100000"/>
              </a:lnSpc>
              <a:spcBef>
                <a:spcPts val="600"/>
              </a:spcBef>
            </a:pPr>
            <a:r>
              <a:rPr lang="en-US" altLang="en-US" dirty="0">
                <a:ea typeface="Verdana" pitchFamily="34" charset="0"/>
                <a:cs typeface="Verdana" pitchFamily="34" charset="0"/>
              </a:rPr>
              <a:t>Report using the Postsecondary CIP, NOT the Secondary CIP</a:t>
            </a:r>
          </a:p>
          <a:p>
            <a:pPr lvl="1">
              <a:lnSpc>
                <a:spcPct val="100000"/>
              </a:lnSpc>
              <a:spcBef>
                <a:spcPts val="600"/>
              </a:spcBef>
            </a:pPr>
            <a:r>
              <a:rPr lang="en-US" altLang="en-US" dirty="0">
                <a:ea typeface="Verdana" pitchFamily="34" charset="0"/>
                <a:cs typeface="Verdana" pitchFamily="34" charset="0"/>
              </a:rPr>
              <a:t>SOAR credits can only be use for Certificate, Diploma, Associate Degree, and Technical Associate Degree</a:t>
            </a:r>
          </a:p>
          <a:p>
            <a:pPr>
              <a:lnSpc>
                <a:spcPct val="100000"/>
              </a:lnSpc>
              <a:spcBef>
                <a:spcPts val="600"/>
              </a:spcBef>
            </a:pPr>
            <a:r>
              <a:rPr lang="en-US" altLang="en-US" b="1" dirty="0">
                <a:ea typeface="Verdana" pitchFamily="34" charset="0"/>
                <a:cs typeface="Verdana" pitchFamily="34" charset="0"/>
              </a:rPr>
              <a:t>LAC </a:t>
            </a:r>
            <a:r>
              <a:rPr lang="en-US" altLang="en-US" dirty="0">
                <a:ea typeface="Verdana" pitchFamily="34" charset="0"/>
                <a:cs typeface="Verdana" pitchFamily="34" charset="0"/>
              </a:rPr>
              <a:t>– </a:t>
            </a:r>
            <a:r>
              <a:rPr lang="en-US" altLang="en-US" b="1" dirty="0">
                <a:ea typeface="Verdana" pitchFamily="34" charset="0"/>
                <a:cs typeface="Verdana" pitchFamily="34" charset="0"/>
              </a:rPr>
              <a:t>Local</a:t>
            </a:r>
            <a:r>
              <a:rPr lang="en-US" altLang="en-US" dirty="0">
                <a:ea typeface="Verdana" pitchFamily="34" charset="0"/>
                <a:cs typeface="Verdana" pitchFamily="34" charset="0"/>
              </a:rPr>
              <a:t> Articulated Credits</a:t>
            </a:r>
          </a:p>
          <a:p>
            <a:pPr lvl="1">
              <a:lnSpc>
                <a:spcPct val="100000"/>
              </a:lnSpc>
              <a:spcBef>
                <a:spcPts val="600"/>
              </a:spcBef>
            </a:pPr>
            <a:r>
              <a:rPr lang="en-US" altLang="en-US" dirty="0">
                <a:ea typeface="Verdana" pitchFamily="34" charset="0"/>
                <a:cs typeface="Verdana" pitchFamily="34" charset="0"/>
              </a:rPr>
              <a:t>Between your Institution and the LEA</a:t>
            </a:r>
          </a:p>
        </p:txBody>
      </p:sp>
    </p:spTree>
    <p:extLst>
      <p:ext uri="{BB962C8B-B14F-4D97-AF65-F5344CB8AC3E}">
        <p14:creationId xmlns:p14="http://schemas.microsoft.com/office/powerpoint/2010/main" val="2837673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7A9E9-4AA9-4D8D-3E21-04A97FCCA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F2C63-61DE-9074-595A-82A326C35E4F}"/>
              </a:ext>
            </a:extLst>
          </p:cNvPr>
          <p:cNvSpPr>
            <a:spLocks noGrp="1"/>
          </p:cNvSpPr>
          <p:nvPr>
            <p:ph type="title"/>
          </p:nvPr>
        </p:nvSpPr>
        <p:spPr>
          <a:xfrm>
            <a:off x="0" y="18255"/>
            <a:ext cx="10515600" cy="1325563"/>
          </a:xfrm>
        </p:spPr>
        <p:txBody>
          <a:bodyPr/>
          <a:lstStyle/>
          <a:p>
            <a:r>
              <a:rPr lang="en-US" dirty="0"/>
              <a:t>Category Set Code (#8) – </a:t>
            </a:r>
            <a:br>
              <a:rPr lang="en-US" dirty="0"/>
            </a:br>
            <a:r>
              <a:rPr lang="en-US" dirty="0"/>
              <a:t>Conditionally Required</a:t>
            </a:r>
          </a:p>
        </p:txBody>
      </p:sp>
      <p:sp>
        <p:nvSpPr>
          <p:cNvPr id="3" name="TextBox 2">
            <a:extLst>
              <a:ext uri="{FF2B5EF4-FFF2-40B4-BE49-F238E27FC236}">
                <a16:creationId xmlns:a16="http://schemas.microsoft.com/office/drawing/2014/main" id="{2045D979-C4F5-387B-CAAA-FFCB911660A7}"/>
              </a:ext>
            </a:extLst>
          </p:cNvPr>
          <p:cNvSpPr txBox="1"/>
          <p:nvPr/>
        </p:nvSpPr>
        <p:spPr>
          <a:xfrm>
            <a:off x="463843" y="4805916"/>
            <a:ext cx="11295763" cy="1384995"/>
          </a:xfrm>
          <a:prstGeom prst="rect">
            <a:avLst/>
          </a:prstGeom>
          <a:noFill/>
        </p:spPr>
        <p:txBody>
          <a:bodyPr wrap="square" rtlCol="0">
            <a:spAutoFit/>
          </a:bodyPr>
          <a:lstStyle/>
          <a:p>
            <a:pPr algn="ctr"/>
            <a:r>
              <a:rPr lang="en-US" sz="2800" dirty="0"/>
              <a:t>Only report these Category Set Codes if the student </a:t>
            </a:r>
          </a:p>
          <a:p>
            <a:pPr algn="ctr"/>
            <a:r>
              <a:rPr lang="en-US" sz="2800" dirty="0"/>
              <a:t>meets the category definition!</a:t>
            </a:r>
          </a:p>
          <a:p>
            <a:pPr algn="ctr"/>
            <a:r>
              <a:rPr lang="en-US" sz="2800" dirty="0"/>
              <a:t>POSAC, LAC, DACB, and/or COA</a:t>
            </a:r>
          </a:p>
        </p:txBody>
      </p:sp>
      <p:graphicFrame>
        <p:nvGraphicFramePr>
          <p:cNvPr id="5" name="Table 4">
            <a:extLst>
              <a:ext uri="{FF2B5EF4-FFF2-40B4-BE49-F238E27FC236}">
                <a16:creationId xmlns:a16="http://schemas.microsoft.com/office/drawing/2014/main" id="{E6E69DEC-750D-AC30-9B45-1D1414ED158C}"/>
              </a:ext>
            </a:extLst>
          </p:cNvPr>
          <p:cNvGraphicFramePr>
            <a:graphicFrameLocks noGrp="1"/>
          </p:cNvGraphicFramePr>
          <p:nvPr>
            <p:extLst>
              <p:ext uri="{D42A27DB-BD31-4B8C-83A1-F6EECF244321}">
                <p14:modId xmlns:p14="http://schemas.microsoft.com/office/powerpoint/2010/main" val="3859204388"/>
              </p:ext>
            </p:extLst>
          </p:nvPr>
        </p:nvGraphicFramePr>
        <p:xfrm>
          <a:off x="463843" y="1716051"/>
          <a:ext cx="11295763" cy="2479218"/>
        </p:xfrm>
        <a:graphic>
          <a:graphicData uri="http://schemas.openxmlformats.org/drawingml/2006/table">
            <a:tbl>
              <a:tblPr firstRow="1">
                <a:tableStyleId>{5C22544A-7EE6-4342-B048-85BDC9FD1C3A}</a:tableStyleId>
              </a:tblPr>
              <a:tblGrid>
                <a:gridCol w="981700">
                  <a:extLst>
                    <a:ext uri="{9D8B030D-6E8A-4147-A177-3AD203B41FA5}">
                      <a16:colId xmlns:a16="http://schemas.microsoft.com/office/drawing/2014/main" val="4230800871"/>
                    </a:ext>
                  </a:extLst>
                </a:gridCol>
                <a:gridCol w="649071">
                  <a:extLst>
                    <a:ext uri="{9D8B030D-6E8A-4147-A177-3AD203B41FA5}">
                      <a16:colId xmlns:a16="http://schemas.microsoft.com/office/drawing/2014/main" val="2870393303"/>
                    </a:ext>
                  </a:extLst>
                </a:gridCol>
                <a:gridCol w="1007807">
                  <a:extLst>
                    <a:ext uri="{9D8B030D-6E8A-4147-A177-3AD203B41FA5}">
                      <a16:colId xmlns:a16="http://schemas.microsoft.com/office/drawing/2014/main" val="1601268334"/>
                    </a:ext>
                  </a:extLst>
                </a:gridCol>
                <a:gridCol w="745595">
                  <a:extLst>
                    <a:ext uri="{9D8B030D-6E8A-4147-A177-3AD203B41FA5}">
                      <a16:colId xmlns:a16="http://schemas.microsoft.com/office/drawing/2014/main" val="2959857178"/>
                    </a:ext>
                  </a:extLst>
                </a:gridCol>
                <a:gridCol w="845007">
                  <a:extLst>
                    <a:ext uri="{9D8B030D-6E8A-4147-A177-3AD203B41FA5}">
                      <a16:colId xmlns:a16="http://schemas.microsoft.com/office/drawing/2014/main" val="3100369769"/>
                    </a:ext>
                  </a:extLst>
                </a:gridCol>
                <a:gridCol w="882288">
                  <a:extLst>
                    <a:ext uri="{9D8B030D-6E8A-4147-A177-3AD203B41FA5}">
                      <a16:colId xmlns:a16="http://schemas.microsoft.com/office/drawing/2014/main" val="3416028165"/>
                    </a:ext>
                  </a:extLst>
                </a:gridCol>
                <a:gridCol w="795301">
                  <a:extLst>
                    <a:ext uri="{9D8B030D-6E8A-4147-A177-3AD203B41FA5}">
                      <a16:colId xmlns:a16="http://schemas.microsoft.com/office/drawing/2014/main" val="2661375013"/>
                    </a:ext>
                  </a:extLst>
                </a:gridCol>
                <a:gridCol w="845007">
                  <a:extLst>
                    <a:ext uri="{9D8B030D-6E8A-4147-A177-3AD203B41FA5}">
                      <a16:colId xmlns:a16="http://schemas.microsoft.com/office/drawing/2014/main" val="4192753994"/>
                    </a:ext>
                  </a:extLst>
                </a:gridCol>
                <a:gridCol w="1060402">
                  <a:extLst>
                    <a:ext uri="{9D8B030D-6E8A-4147-A177-3AD203B41FA5}">
                      <a16:colId xmlns:a16="http://schemas.microsoft.com/office/drawing/2014/main" val="1616994347"/>
                    </a:ext>
                  </a:extLst>
                </a:gridCol>
                <a:gridCol w="845007">
                  <a:extLst>
                    <a:ext uri="{9D8B030D-6E8A-4147-A177-3AD203B41FA5}">
                      <a16:colId xmlns:a16="http://schemas.microsoft.com/office/drawing/2014/main" val="2625088095"/>
                    </a:ext>
                  </a:extLst>
                </a:gridCol>
                <a:gridCol w="845007">
                  <a:extLst>
                    <a:ext uri="{9D8B030D-6E8A-4147-A177-3AD203B41FA5}">
                      <a16:colId xmlns:a16="http://schemas.microsoft.com/office/drawing/2014/main" val="1194090363"/>
                    </a:ext>
                  </a:extLst>
                </a:gridCol>
                <a:gridCol w="882288">
                  <a:extLst>
                    <a:ext uri="{9D8B030D-6E8A-4147-A177-3AD203B41FA5}">
                      <a16:colId xmlns:a16="http://schemas.microsoft.com/office/drawing/2014/main" val="3584925845"/>
                    </a:ext>
                  </a:extLst>
                </a:gridCol>
                <a:gridCol w="911283">
                  <a:extLst>
                    <a:ext uri="{9D8B030D-6E8A-4147-A177-3AD203B41FA5}">
                      <a16:colId xmlns:a16="http://schemas.microsoft.com/office/drawing/2014/main" val="3359761573"/>
                    </a:ext>
                  </a:extLst>
                </a:gridCol>
              </a:tblGrid>
              <a:tr h="1312526">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INSTITUTION ID</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ID</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PASECUREID</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PROGRAM CODE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COLLECTION TERM</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COLLECTION TYPE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a:solidFill>
                            <a:sysClr val="windowText" lastClr="000000"/>
                          </a:solidFill>
                          <a:effectLst/>
                          <a:latin typeface="Arial" panose="020B0604020202020204" pitchFamily="34" charset="0"/>
                          <a:cs typeface="Arial" panose="020B0604020202020204" pitchFamily="34" charset="0"/>
                        </a:rPr>
                        <a:t>ACADEMIC YEAR</a:t>
                      </a:r>
                      <a:endParaRPr lang="en-US" sz="1050" b="0" i="0" u="none" strike="noStrike">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CATEGORY SET CODE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MEASURE TYPE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STUDENT PGM CATEGORY SET AMOUNT</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STUDENT PGM CATEGORY SET INDICATOR</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STUDENT PGM CATEGORY SET START DATE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STUDENT PGM CATEGORY SET END DATE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extLst>
                  <a:ext uri="{0D108BD9-81ED-4DB2-BD59-A6C34878D82A}">
                    <a16:rowId xmlns:a16="http://schemas.microsoft.com/office/drawing/2014/main" val="4086118440"/>
                  </a:ext>
                </a:extLst>
              </a:tr>
              <a:tr h="291673">
                <a:tc>
                  <a:txBody>
                    <a:bodyPr/>
                    <a:lstStyle/>
                    <a:p>
                      <a:pPr algn="r" rtl="0" fontAlgn="t">
                        <a:buNone/>
                      </a:pPr>
                      <a:r>
                        <a:rPr lang="en-US" sz="1050" b="0" i="0" u="none" strike="noStrike">
                          <a:solidFill>
                            <a:srgbClr val="000000"/>
                          </a:solidFill>
                          <a:effectLst/>
                          <a:latin typeface="Arial" panose="020B0604020202020204" pitchFamily="34" charset="0"/>
                        </a:rPr>
                        <a:t>123456789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9999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1234567890</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10.0202</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EOY</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PERKINS</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2026</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POSAC</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AMOUNT</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10.00</a:t>
                      </a:r>
                    </a:p>
                  </a:txBody>
                  <a:tcPr marL="9525" marR="9525" marT="9525" marB="0" anchor="ctr"/>
                </a:tc>
                <a:tc>
                  <a:txBody>
                    <a:bodyPr/>
                    <a:lstStyle/>
                    <a:p>
                      <a:pPr algn="l" rtl="0" fontAlgn="t">
                        <a:buNone/>
                      </a:pPr>
                      <a:r>
                        <a:rPr lang="en-US" sz="1050" b="0" i="0" u="none" strike="noStrike" dirty="0">
                          <a:solidFill>
                            <a:srgbClr val="000000"/>
                          </a:solidFill>
                          <a:effectLst/>
                          <a:latin typeface="Arial" panose="020B0604020202020204" pitchFamily="34" charset="0"/>
                        </a:rPr>
                        <a:t> </a:t>
                      </a:r>
                    </a:p>
                  </a:txBody>
                  <a:tcPr marL="9525" marR="9525" marT="9525" marB="0" anchor="ctr"/>
                </a:tc>
                <a:tc>
                  <a:txBody>
                    <a:bodyPr/>
                    <a:lstStyle/>
                    <a:p>
                      <a:pPr algn="r" rtl="0" fontAlgn="t">
                        <a:buNone/>
                      </a:pPr>
                      <a:r>
                        <a:rPr lang="en-US" sz="1050" b="0" i="0" u="none" strike="noStrike" dirty="0">
                          <a:solidFill>
                            <a:srgbClr val="000000"/>
                          </a:solidFill>
                          <a:effectLst/>
                          <a:latin typeface="Arial" panose="020B0604020202020204" pitchFamily="34" charset="0"/>
                        </a:rPr>
                        <a:t> </a:t>
                      </a:r>
                    </a:p>
                  </a:txBody>
                  <a:tcPr marL="9525" marR="9525" marT="9525" marB="0" anchor="ctr"/>
                </a:tc>
                <a:tc>
                  <a:txBody>
                    <a:bodyPr/>
                    <a:lstStyle/>
                    <a:p>
                      <a:pPr algn="r" rtl="0" fontAlgn="t">
                        <a:buNone/>
                      </a:pPr>
                      <a:r>
                        <a:rPr lang="en-US" sz="1050" b="0" i="0" u="none" strike="noStrike" dirty="0">
                          <a:solidFill>
                            <a:srgbClr val="000000"/>
                          </a:solidFill>
                          <a:effectLst/>
                          <a:latin typeface="Arial" panose="020B0604020202020204" pitchFamily="34" charset="0"/>
                        </a:rPr>
                        <a:t> </a:t>
                      </a:r>
                    </a:p>
                  </a:txBody>
                  <a:tcPr marL="9525" marR="9525" marT="9525" marB="0" anchor="ctr"/>
                </a:tc>
                <a:extLst>
                  <a:ext uri="{0D108BD9-81ED-4DB2-BD59-A6C34878D82A}">
                    <a16:rowId xmlns:a16="http://schemas.microsoft.com/office/drawing/2014/main" val="3706234556"/>
                  </a:ext>
                </a:extLst>
              </a:tr>
              <a:tr h="291673">
                <a:tc>
                  <a:txBody>
                    <a:bodyPr/>
                    <a:lstStyle/>
                    <a:p>
                      <a:pPr algn="r" rtl="0" fontAlgn="t">
                        <a:buNone/>
                      </a:pPr>
                      <a:r>
                        <a:rPr lang="en-US" sz="1050" b="0" i="0" u="none" strike="noStrike">
                          <a:solidFill>
                            <a:srgbClr val="000000"/>
                          </a:solidFill>
                          <a:effectLst/>
                          <a:latin typeface="Arial" panose="020B0604020202020204" pitchFamily="34" charset="0"/>
                        </a:rPr>
                        <a:t>123456789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9999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1234567890</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10.0202</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EOY</a:t>
                      </a:r>
                    </a:p>
                  </a:txBody>
                  <a:tcPr marL="9525" marR="9525" marT="9525" marB="0" anchor="ctr"/>
                </a:tc>
                <a:tc>
                  <a:txBody>
                    <a:bodyPr/>
                    <a:lstStyle/>
                    <a:p>
                      <a:pPr algn="l" rtl="0" fontAlgn="t">
                        <a:buNone/>
                      </a:pPr>
                      <a:r>
                        <a:rPr lang="en-US" sz="1050" b="0" i="0" u="none" strike="noStrike" dirty="0">
                          <a:solidFill>
                            <a:srgbClr val="000000"/>
                          </a:solidFill>
                          <a:effectLst/>
                          <a:latin typeface="Arial" panose="020B0604020202020204" pitchFamily="34" charset="0"/>
                        </a:rPr>
                        <a:t>PERKINS</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2026</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LAC</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AMOUNT</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6.00</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extLst>
                  <a:ext uri="{0D108BD9-81ED-4DB2-BD59-A6C34878D82A}">
                    <a16:rowId xmlns:a16="http://schemas.microsoft.com/office/drawing/2014/main" val="3413994652"/>
                  </a:ext>
                </a:extLst>
              </a:tr>
              <a:tr h="291673">
                <a:tc>
                  <a:txBody>
                    <a:bodyPr/>
                    <a:lstStyle/>
                    <a:p>
                      <a:pPr algn="r" rtl="0" fontAlgn="t">
                        <a:buNone/>
                      </a:pPr>
                      <a:r>
                        <a:rPr lang="en-US" sz="1050" b="0" i="0" u="none" strike="noStrike">
                          <a:solidFill>
                            <a:srgbClr val="000000"/>
                          </a:solidFill>
                          <a:effectLst/>
                          <a:latin typeface="Arial" panose="020B0604020202020204" pitchFamily="34" charset="0"/>
                        </a:rPr>
                        <a:t>123456789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9999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1234567890</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10.0202</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EOY</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PERKINS</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2026</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DACB</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INDICATOR</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Yes</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extLst>
                  <a:ext uri="{0D108BD9-81ED-4DB2-BD59-A6C34878D82A}">
                    <a16:rowId xmlns:a16="http://schemas.microsoft.com/office/drawing/2014/main" val="1892115949"/>
                  </a:ext>
                </a:extLst>
              </a:tr>
              <a:tr h="291673">
                <a:tc>
                  <a:txBody>
                    <a:bodyPr/>
                    <a:lstStyle/>
                    <a:p>
                      <a:pPr algn="r" rtl="0" fontAlgn="t">
                        <a:buNone/>
                      </a:pPr>
                      <a:r>
                        <a:rPr lang="en-US" sz="1050" b="0" i="0" u="none" strike="noStrike">
                          <a:solidFill>
                            <a:srgbClr val="000000"/>
                          </a:solidFill>
                          <a:effectLst/>
                          <a:latin typeface="Arial" panose="020B0604020202020204" pitchFamily="34" charset="0"/>
                        </a:rPr>
                        <a:t>123456789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9999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1234567890</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10.0202</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EOY</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PERKINS</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2026</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COA</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INDICATOR</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Yes</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r" rtl="0" fontAlgn="t">
                        <a:buNone/>
                      </a:pPr>
                      <a:r>
                        <a:rPr lang="en-US" sz="1050" b="0" i="0" u="none" strike="noStrike" dirty="0">
                          <a:solidFill>
                            <a:srgbClr val="000000"/>
                          </a:solidFill>
                          <a:effectLst/>
                          <a:latin typeface="Arial" panose="020B0604020202020204" pitchFamily="34" charset="0"/>
                        </a:rPr>
                        <a:t> </a:t>
                      </a:r>
                    </a:p>
                  </a:txBody>
                  <a:tcPr marL="9525" marR="9525" marT="9525" marB="0" anchor="ctr"/>
                </a:tc>
                <a:extLst>
                  <a:ext uri="{0D108BD9-81ED-4DB2-BD59-A6C34878D82A}">
                    <a16:rowId xmlns:a16="http://schemas.microsoft.com/office/drawing/2014/main" val="496064665"/>
                  </a:ext>
                </a:extLst>
              </a:tr>
            </a:tbl>
          </a:graphicData>
        </a:graphic>
      </p:graphicFrame>
    </p:spTree>
    <p:extLst>
      <p:ext uri="{BB962C8B-B14F-4D97-AF65-F5344CB8AC3E}">
        <p14:creationId xmlns:p14="http://schemas.microsoft.com/office/powerpoint/2010/main" val="871648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94BB6-D2C2-A27E-3FC2-D5FA62059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D12A8-7791-4D4C-ECEB-696C5F0DBB64}"/>
              </a:ext>
            </a:extLst>
          </p:cNvPr>
          <p:cNvSpPr>
            <a:spLocks noGrp="1"/>
          </p:cNvSpPr>
          <p:nvPr>
            <p:ph type="title"/>
          </p:nvPr>
        </p:nvSpPr>
        <p:spPr>
          <a:xfrm>
            <a:off x="0" y="294704"/>
            <a:ext cx="11546958" cy="1325563"/>
          </a:xfrm>
        </p:spPr>
        <p:txBody>
          <a:bodyPr>
            <a:noAutofit/>
          </a:bodyPr>
          <a:lstStyle/>
          <a:p>
            <a:r>
              <a:rPr lang="en-US" dirty="0"/>
              <a:t>Category Set Code (#8) – </a:t>
            </a:r>
            <a:br>
              <a:rPr lang="en-US" dirty="0"/>
            </a:br>
            <a:r>
              <a:rPr lang="en-US" dirty="0"/>
              <a:t>Conditionally Required, Mutually Exclusive</a:t>
            </a:r>
          </a:p>
        </p:txBody>
      </p:sp>
      <p:sp>
        <p:nvSpPr>
          <p:cNvPr id="6" name="Content Placeholder 5">
            <a:extLst>
              <a:ext uri="{FF2B5EF4-FFF2-40B4-BE49-F238E27FC236}">
                <a16:creationId xmlns:a16="http://schemas.microsoft.com/office/drawing/2014/main" id="{4114B146-0825-DB03-8159-987B7D2224B0}"/>
              </a:ext>
            </a:extLst>
          </p:cNvPr>
          <p:cNvSpPr>
            <a:spLocks noGrp="1"/>
          </p:cNvSpPr>
          <p:nvPr>
            <p:ph idx="1"/>
          </p:nvPr>
        </p:nvSpPr>
        <p:spPr>
          <a:xfrm>
            <a:off x="515679" y="1981771"/>
            <a:ext cx="10515600" cy="4351338"/>
          </a:xfrm>
        </p:spPr>
        <p:txBody>
          <a:bodyPr>
            <a:noAutofit/>
          </a:bodyPr>
          <a:lstStyle/>
          <a:p>
            <a:pPr marL="342900" lvl="2" indent="-342900">
              <a:lnSpc>
                <a:spcPct val="100000"/>
              </a:lnSpc>
              <a:spcBef>
                <a:spcPts val="600"/>
              </a:spcBef>
            </a:pPr>
            <a:r>
              <a:rPr lang="en-US" altLang="en-US" sz="2800" b="1" dirty="0">
                <a:ea typeface="Verdana" pitchFamily="34" charset="0"/>
                <a:cs typeface="Verdana" pitchFamily="34" charset="0"/>
              </a:rPr>
              <a:t>DACC </a:t>
            </a:r>
            <a:r>
              <a:rPr lang="en-US" altLang="en-US" sz="2800" dirty="0">
                <a:ea typeface="Verdana" pitchFamily="34" charset="0"/>
                <a:cs typeface="Verdana" pitchFamily="34" charset="0"/>
              </a:rPr>
              <a:t>–</a:t>
            </a:r>
            <a:r>
              <a:rPr lang="en-US" altLang="en-US" sz="2800" b="1" dirty="0">
                <a:ea typeface="Verdana" pitchFamily="34" charset="0"/>
                <a:cs typeface="Verdana" pitchFamily="34" charset="0"/>
              </a:rPr>
              <a:t> </a:t>
            </a:r>
            <a:r>
              <a:rPr lang="en-US" altLang="en-US" sz="2800" dirty="0">
                <a:ea typeface="Verdana" pitchFamily="34" charset="0"/>
                <a:cs typeface="Verdana" pitchFamily="34" charset="0"/>
              </a:rPr>
              <a:t>Degree Awarded Code – Certificate</a:t>
            </a:r>
          </a:p>
          <a:p>
            <a:pPr marL="342900" lvl="2" indent="-342900">
              <a:lnSpc>
                <a:spcPct val="100000"/>
              </a:lnSpc>
              <a:spcBef>
                <a:spcPts val="600"/>
              </a:spcBef>
            </a:pPr>
            <a:r>
              <a:rPr lang="en-US" altLang="en-US" sz="2800" b="1" dirty="0">
                <a:ea typeface="Verdana" pitchFamily="34" charset="0"/>
                <a:cs typeface="Verdana" pitchFamily="34" charset="0"/>
              </a:rPr>
              <a:t>DACD </a:t>
            </a:r>
            <a:r>
              <a:rPr lang="en-US" altLang="en-US" sz="2800" dirty="0">
                <a:ea typeface="Verdana" pitchFamily="34" charset="0"/>
                <a:cs typeface="Verdana" pitchFamily="34" charset="0"/>
              </a:rPr>
              <a:t>–</a:t>
            </a:r>
            <a:r>
              <a:rPr lang="en-US" altLang="en-US" sz="2800" b="1" dirty="0">
                <a:ea typeface="Verdana" pitchFamily="34" charset="0"/>
                <a:cs typeface="Verdana" pitchFamily="34" charset="0"/>
              </a:rPr>
              <a:t> </a:t>
            </a:r>
            <a:r>
              <a:rPr lang="en-US" altLang="en-US" sz="2800" dirty="0">
                <a:ea typeface="Verdana" pitchFamily="34" charset="0"/>
                <a:cs typeface="Verdana" pitchFamily="34" charset="0"/>
              </a:rPr>
              <a:t>Degree Awarded Code – Diploma</a:t>
            </a:r>
          </a:p>
          <a:p>
            <a:pPr marL="342900" lvl="2" indent="-342900">
              <a:lnSpc>
                <a:spcPct val="100000"/>
              </a:lnSpc>
              <a:spcBef>
                <a:spcPts val="600"/>
              </a:spcBef>
            </a:pPr>
            <a:r>
              <a:rPr lang="en-US" altLang="en-US" sz="2800" b="1" dirty="0">
                <a:ea typeface="Verdana" pitchFamily="34" charset="0"/>
                <a:cs typeface="Verdana" pitchFamily="34" charset="0"/>
              </a:rPr>
              <a:t>DACA </a:t>
            </a:r>
            <a:r>
              <a:rPr lang="en-US" altLang="en-US" sz="2800" dirty="0">
                <a:ea typeface="Verdana" pitchFamily="34" charset="0"/>
                <a:cs typeface="Verdana" pitchFamily="34" charset="0"/>
              </a:rPr>
              <a:t>–</a:t>
            </a:r>
            <a:r>
              <a:rPr lang="en-US" altLang="en-US" sz="2800" b="1" dirty="0">
                <a:ea typeface="Verdana" pitchFamily="34" charset="0"/>
                <a:cs typeface="Verdana" pitchFamily="34" charset="0"/>
              </a:rPr>
              <a:t> </a:t>
            </a:r>
            <a:r>
              <a:rPr lang="en-US" altLang="en-US" sz="2800" dirty="0">
                <a:ea typeface="Verdana" pitchFamily="34" charset="0"/>
                <a:cs typeface="Verdana" pitchFamily="34" charset="0"/>
              </a:rPr>
              <a:t>Degree Awarded Code – Associate</a:t>
            </a:r>
          </a:p>
          <a:p>
            <a:pPr marL="342900" lvl="2" indent="-342900">
              <a:lnSpc>
                <a:spcPct val="100000"/>
              </a:lnSpc>
              <a:spcBef>
                <a:spcPts val="600"/>
              </a:spcBef>
            </a:pPr>
            <a:r>
              <a:rPr lang="en-US" altLang="en-US" sz="2800" b="1" dirty="0">
                <a:ea typeface="Verdana" pitchFamily="34" charset="0"/>
                <a:cs typeface="Verdana" pitchFamily="34" charset="0"/>
              </a:rPr>
              <a:t>DACTA </a:t>
            </a:r>
            <a:r>
              <a:rPr lang="en-US" altLang="en-US" sz="2800" dirty="0">
                <a:ea typeface="Verdana" pitchFamily="34" charset="0"/>
                <a:cs typeface="Verdana" pitchFamily="34" charset="0"/>
              </a:rPr>
              <a:t>–</a:t>
            </a:r>
            <a:r>
              <a:rPr lang="en-US" altLang="en-US" sz="2800" b="1" dirty="0">
                <a:ea typeface="Verdana" pitchFamily="34" charset="0"/>
                <a:cs typeface="Verdana" pitchFamily="34" charset="0"/>
              </a:rPr>
              <a:t> </a:t>
            </a:r>
            <a:r>
              <a:rPr lang="en-US" altLang="en-US" sz="2800" dirty="0">
                <a:ea typeface="Verdana" pitchFamily="34" charset="0"/>
                <a:cs typeface="Verdana" pitchFamily="34" charset="0"/>
              </a:rPr>
              <a:t>Degree Awarded Code – Terminal Associate</a:t>
            </a:r>
          </a:p>
          <a:p>
            <a:pPr marL="342900" lvl="2" indent="-342900">
              <a:lnSpc>
                <a:spcPct val="100000"/>
              </a:lnSpc>
              <a:spcBef>
                <a:spcPts val="600"/>
              </a:spcBef>
            </a:pPr>
            <a:endParaRPr lang="en-US" altLang="en-US" sz="2800" dirty="0">
              <a:ea typeface="Verdana" pitchFamily="34" charset="0"/>
              <a:cs typeface="Verdana" pitchFamily="34" charset="0"/>
            </a:endParaRPr>
          </a:p>
          <a:p>
            <a:pPr marL="342900" lvl="2" indent="-342900">
              <a:lnSpc>
                <a:spcPct val="100000"/>
              </a:lnSpc>
              <a:spcBef>
                <a:spcPts val="600"/>
              </a:spcBef>
            </a:pPr>
            <a:r>
              <a:rPr lang="en-US" altLang="en-US" sz="2800" dirty="0">
                <a:ea typeface="Verdana" pitchFamily="34" charset="0"/>
                <a:cs typeface="Verdana" pitchFamily="34" charset="0"/>
              </a:rPr>
              <a:t>If you report one of these codes, you must report an end date!</a:t>
            </a:r>
          </a:p>
        </p:txBody>
      </p:sp>
    </p:spTree>
    <p:extLst>
      <p:ext uri="{BB962C8B-B14F-4D97-AF65-F5344CB8AC3E}">
        <p14:creationId xmlns:p14="http://schemas.microsoft.com/office/powerpoint/2010/main" val="2661792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F487D-D0D4-E3BE-5E67-30A833301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CCCE4E-1519-91E8-5437-93FA2C0DE906}"/>
              </a:ext>
            </a:extLst>
          </p:cNvPr>
          <p:cNvSpPr>
            <a:spLocks noGrp="1"/>
          </p:cNvSpPr>
          <p:nvPr>
            <p:ph type="title"/>
          </p:nvPr>
        </p:nvSpPr>
        <p:spPr>
          <a:xfrm>
            <a:off x="-1" y="315967"/>
            <a:ext cx="11610753" cy="1325563"/>
          </a:xfrm>
        </p:spPr>
        <p:txBody>
          <a:bodyPr>
            <a:normAutofit/>
          </a:bodyPr>
          <a:lstStyle/>
          <a:p>
            <a:r>
              <a:rPr lang="en-US" dirty="0"/>
              <a:t>Category Set Code (#8) – </a:t>
            </a:r>
            <a:br>
              <a:rPr lang="en-US" dirty="0"/>
            </a:br>
            <a:r>
              <a:rPr lang="en-US" dirty="0"/>
              <a:t>Conditionally Required, Mutually Exclusive</a:t>
            </a:r>
          </a:p>
        </p:txBody>
      </p:sp>
      <p:sp>
        <p:nvSpPr>
          <p:cNvPr id="3" name="TextBox 2">
            <a:extLst>
              <a:ext uri="{FF2B5EF4-FFF2-40B4-BE49-F238E27FC236}">
                <a16:creationId xmlns:a16="http://schemas.microsoft.com/office/drawing/2014/main" id="{02DB959E-F670-AB01-09A7-E7B962D2404F}"/>
              </a:ext>
            </a:extLst>
          </p:cNvPr>
          <p:cNvSpPr txBox="1"/>
          <p:nvPr/>
        </p:nvSpPr>
        <p:spPr>
          <a:xfrm>
            <a:off x="463843" y="4814445"/>
            <a:ext cx="11295763"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Only report one of the four options if the student meets the category definition! DACC, DACD, DACA or DACTA</a:t>
            </a:r>
          </a:p>
          <a:p>
            <a:pPr marL="457200" indent="-457200">
              <a:buFont typeface="Arial" panose="020B0604020202020204" pitchFamily="34" charset="0"/>
              <a:buChar char="•"/>
            </a:pPr>
            <a:r>
              <a:rPr lang="en-US" sz="2800" dirty="0"/>
              <a:t>Don’t forget the End Date on the PPI Category Set Code if the student is marked YES for one of the four options!</a:t>
            </a:r>
          </a:p>
        </p:txBody>
      </p:sp>
      <p:graphicFrame>
        <p:nvGraphicFramePr>
          <p:cNvPr id="4" name="Table 3">
            <a:extLst>
              <a:ext uri="{FF2B5EF4-FFF2-40B4-BE49-F238E27FC236}">
                <a16:creationId xmlns:a16="http://schemas.microsoft.com/office/drawing/2014/main" id="{926D004F-7F91-9420-8CBA-2C30EC527FFA}"/>
              </a:ext>
            </a:extLst>
          </p:cNvPr>
          <p:cNvGraphicFramePr>
            <a:graphicFrameLocks noGrp="1"/>
          </p:cNvGraphicFramePr>
          <p:nvPr>
            <p:extLst>
              <p:ext uri="{D42A27DB-BD31-4B8C-83A1-F6EECF244321}">
                <p14:modId xmlns:p14="http://schemas.microsoft.com/office/powerpoint/2010/main" val="78329557"/>
              </p:ext>
            </p:extLst>
          </p:nvPr>
        </p:nvGraphicFramePr>
        <p:xfrm>
          <a:off x="463843" y="2043554"/>
          <a:ext cx="11295763" cy="2770891"/>
        </p:xfrm>
        <a:graphic>
          <a:graphicData uri="http://schemas.openxmlformats.org/drawingml/2006/table">
            <a:tbl>
              <a:tblPr firstRow="1">
                <a:tableStyleId>{5C22544A-7EE6-4342-B048-85BDC9FD1C3A}</a:tableStyleId>
              </a:tblPr>
              <a:tblGrid>
                <a:gridCol w="981700">
                  <a:extLst>
                    <a:ext uri="{9D8B030D-6E8A-4147-A177-3AD203B41FA5}">
                      <a16:colId xmlns:a16="http://schemas.microsoft.com/office/drawing/2014/main" val="4230800871"/>
                    </a:ext>
                  </a:extLst>
                </a:gridCol>
                <a:gridCol w="649071">
                  <a:extLst>
                    <a:ext uri="{9D8B030D-6E8A-4147-A177-3AD203B41FA5}">
                      <a16:colId xmlns:a16="http://schemas.microsoft.com/office/drawing/2014/main" val="2870393303"/>
                    </a:ext>
                  </a:extLst>
                </a:gridCol>
                <a:gridCol w="1007807">
                  <a:extLst>
                    <a:ext uri="{9D8B030D-6E8A-4147-A177-3AD203B41FA5}">
                      <a16:colId xmlns:a16="http://schemas.microsoft.com/office/drawing/2014/main" val="1601268334"/>
                    </a:ext>
                  </a:extLst>
                </a:gridCol>
                <a:gridCol w="745595">
                  <a:extLst>
                    <a:ext uri="{9D8B030D-6E8A-4147-A177-3AD203B41FA5}">
                      <a16:colId xmlns:a16="http://schemas.microsoft.com/office/drawing/2014/main" val="2959857178"/>
                    </a:ext>
                  </a:extLst>
                </a:gridCol>
                <a:gridCol w="845007">
                  <a:extLst>
                    <a:ext uri="{9D8B030D-6E8A-4147-A177-3AD203B41FA5}">
                      <a16:colId xmlns:a16="http://schemas.microsoft.com/office/drawing/2014/main" val="3100369769"/>
                    </a:ext>
                  </a:extLst>
                </a:gridCol>
                <a:gridCol w="882288">
                  <a:extLst>
                    <a:ext uri="{9D8B030D-6E8A-4147-A177-3AD203B41FA5}">
                      <a16:colId xmlns:a16="http://schemas.microsoft.com/office/drawing/2014/main" val="3416028165"/>
                    </a:ext>
                  </a:extLst>
                </a:gridCol>
                <a:gridCol w="795301">
                  <a:extLst>
                    <a:ext uri="{9D8B030D-6E8A-4147-A177-3AD203B41FA5}">
                      <a16:colId xmlns:a16="http://schemas.microsoft.com/office/drawing/2014/main" val="2661375013"/>
                    </a:ext>
                  </a:extLst>
                </a:gridCol>
                <a:gridCol w="845007">
                  <a:extLst>
                    <a:ext uri="{9D8B030D-6E8A-4147-A177-3AD203B41FA5}">
                      <a16:colId xmlns:a16="http://schemas.microsoft.com/office/drawing/2014/main" val="4192753994"/>
                    </a:ext>
                  </a:extLst>
                </a:gridCol>
                <a:gridCol w="1060402">
                  <a:extLst>
                    <a:ext uri="{9D8B030D-6E8A-4147-A177-3AD203B41FA5}">
                      <a16:colId xmlns:a16="http://schemas.microsoft.com/office/drawing/2014/main" val="1616994347"/>
                    </a:ext>
                  </a:extLst>
                </a:gridCol>
                <a:gridCol w="845007">
                  <a:extLst>
                    <a:ext uri="{9D8B030D-6E8A-4147-A177-3AD203B41FA5}">
                      <a16:colId xmlns:a16="http://schemas.microsoft.com/office/drawing/2014/main" val="2625088095"/>
                    </a:ext>
                  </a:extLst>
                </a:gridCol>
                <a:gridCol w="845007">
                  <a:extLst>
                    <a:ext uri="{9D8B030D-6E8A-4147-A177-3AD203B41FA5}">
                      <a16:colId xmlns:a16="http://schemas.microsoft.com/office/drawing/2014/main" val="1194090363"/>
                    </a:ext>
                  </a:extLst>
                </a:gridCol>
                <a:gridCol w="882288">
                  <a:extLst>
                    <a:ext uri="{9D8B030D-6E8A-4147-A177-3AD203B41FA5}">
                      <a16:colId xmlns:a16="http://schemas.microsoft.com/office/drawing/2014/main" val="3584925845"/>
                    </a:ext>
                  </a:extLst>
                </a:gridCol>
                <a:gridCol w="911283">
                  <a:extLst>
                    <a:ext uri="{9D8B030D-6E8A-4147-A177-3AD203B41FA5}">
                      <a16:colId xmlns:a16="http://schemas.microsoft.com/office/drawing/2014/main" val="3359761573"/>
                    </a:ext>
                  </a:extLst>
                </a:gridCol>
              </a:tblGrid>
              <a:tr h="1312526">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INSTITUTION ID</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ID</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PASECUREID</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PROGRAM CODE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COLLECTION TERM</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COLLECTION TYPE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a:solidFill>
                            <a:sysClr val="windowText" lastClr="000000"/>
                          </a:solidFill>
                          <a:effectLst/>
                          <a:latin typeface="Arial" panose="020B0604020202020204" pitchFamily="34" charset="0"/>
                          <a:cs typeface="Arial" panose="020B0604020202020204" pitchFamily="34" charset="0"/>
                        </a:rPr>
                        <a:t>ACADEMIC YEAR</a:t>
                      </a:r>
                      <a:endParaRPr lang="en-US" sz="1050" b="0" i="0" u="none" strike="noStrike">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CATEGORY SET CODE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MEASURE TYPE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STUDENT PGM CATEGORY SET AMOUNT</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STUDENT PGM CATEGORY SET INDICATOR</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STUDENT PGM CATEGORY SET START DATE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tc>
                  <a:txBody>
                    <a:bodyPr/>
                    <a:lstStyle/>
                    <a:p>
                      <a:pPr algn="ctr" rtl="0" fontAlgn="t">
                        <a:buNone/>
                      </a:pPr>
                      <a:r>
                        <a:rPr lang="en-US" sz="1050" u="none" strike="noStrike" dirty="0">
                          <a:solidFill>
                            <a:sysClr val="windowText" lastClr="000000"/>
                          </a:solidFill>
                          <a:effectLst/>
                          <a:latin typeface="Arial" panose="020B0604020202020204" pitchFamily="34" charset="0"/>
                          <a:cs typeface="Arial" panose="020B0604020202020204" pitchFamily="34" charset="0"/>
                        </a:rPr>
                        <a:t>CAMPUS STUDENT PGM CATEGORY SET END DATE</a:t>
                      </a:r>
                      <a:endParaRPr lang="en-US" sz="1050" b="0" i="0" u="none" strike="noStrike" dirty="0">
                        <a:solidFill>
                          <a:sysClr val="windowText" lastClr="000000"/>
                        </a:solidFill>
                        <a:effectLst/>
                        <a:latin typeface="Arial" panose="020B0604020202020204" pitchFamily="34" charset="0"/>
                        <a:cs typeface="Arial" panose="020B0604020202020204" pitchFamily="34" charset="0"/>
                      </a:endParaRPr>
                    </a:p>
                  </a:txBody>
                  <a:tcPr marL="9525" marR="9525" marT="9525" marB="0">
                    <a:solidFill>
                      <a:schemeClr val="accent5">
                        <a:lumMod val="20000"/>
                        <a:lumOff val="80000"/>
                      </a:schemeClr>
                    </a:solidFill>
                  </a:tcPr>
                </a:tc>
                <a:extLst>
                  <a:ext uri="{0D108BD9-81ED-4DB2-BD59-A6C34878D82A}">
                    <a16:rowId xmlns:a16="http://schemas.microsoft.com/office/drawing/2014/main" val="4086118440"/>
                  </a:ext>
                </a:extLst>
              </a:tr>
              <a:tr h="291673">
                <a:tc>
                  <a:txBody>
                    <a:bodyPr/>
                    <a:lstStyle/>
                    <a:p>
                      <a:pPr algn="r" rtl="0" fontAlgn="t">
                        <a:buNone/>
                      </a:pPr>
                      <a:r>
                        <a:rPr lang="en-US" sz="1050" b="0" i="0" u="none" strike="noStrike">
                          <a:solidFill>
                            <a:srgbClr val="000000"/>
                          </a:solidFill>
                          <a:effectLst/>
                          <a:latin typeface="Arial" panose="020B0604020202020204" pitchFamily="34" charset="0"/>
                        </a:rPr>
                        <a:t>123456789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9999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1234567890</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10.0202</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EOY</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PERKINS</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2026</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DACC</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INDICATOR</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YES</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extLst>
                  <a:ext uri="{0D108BD9-81ED-4DB2-BD59-A6C34878D82A}">
                    <a16:rowId xmlns:a16="http://schemas.microsoft.com/office/drawing/2014/main" val="3706234556"/>
                  </a:ext>
                </a:extLst>
              </a:tr>
              <a:tr h="291673">
                <a:tc>
                  <a:txBody>
                    <a:bodyPr/>
                    <a:lstStyle/>
                    <a:p>
                      <a:pPr algn="r" rtl="0" fontAlgn="t">
                        <a:buNone/>
                      </a:pPr>
                      <a:endParaRPr lang="en-US" sz="1050" b="0" i="0" u="none" strike="noStrike">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r" rtl="0" fontAlgn="t">
                        <a:buNone/>
                      </a:pPr>
                      <a:endParaRPr lang="en-US" sz="1050" b="0" i="0" u="none" strike="noStrike">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r" rtl="0" fontAlgn="t">
                        <a:buNone/>
                      </a:pPr>
                      <a:endParaRPr lang="en-US" sz="1050" b="0" i="0" u="none" strike="noStrike">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r" rtl="0" fontAlgn="t">
                        <a:buNone/>
                      </a:pPr>
                      <a:endParaRPr lang="en-US" sz="1050" b="0" i="0" u="none" strike="noStrike">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l" rtl="0" fontAlgn="t">
                        <a:buNone/>
                      </a:pPr>
                      <a:endParaRPr lang="en-US" sz="1050" b="0" i="0" u="none" strike="noStrike">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l" rtl="0" fontAlgn="t">
                        <a:buNone/>
                      </a:pPr>
                      <a:endParaRPr lang="en-US" sz="1050" b="0" i="0" u="none" strike="noStrike">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r" rtl="0" fontAlgn="t">
                        <a:buNone/>
                      </a:pPr>
                      <a:endParaRPr lang="en-US" sz="1050" b="0" i="0" u="none" strike="noStrike">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l" rtl="0" fontAlgn="t">
                        <a:buNone/>
                      </a:pPr>
                      <a:endParaRPr lang="en-US" sz="1050" b="0" i="0" u="none" strike="noStrike">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l" rtl="0" fontAlgn="t">
                        <a:buNone/>
                      </a:pPr>
                      <a:endParaRPr lang="en-US" sz="1050" b="0" i="0" u="none" strike="noStrike">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r" rtl="0" fontAlgn="t">
                        <a:buNone/>
                      </a:pPr>
                      <a:endParaRPr lang="en-US" sz="1050" b="0" i="0" u="none" strike="noStrike">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l" rtl="0" fontAlgn="t">
                        <a:buNone/>
                      </a:pPr>
                      <a:endParaRPr lang="en-US" sz="1050" b="0" i="0" u="none" strike="noStrike">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r" rtl="0" fontAlgn="t">
                        <a:buNone/>
                      </a:pPr>
                      <a:endParaRPr lang="en-US" sz="1050" b="0" i="0" u="none" strike="noStrike">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r" rtl="0" fontAlgn="t">
                        <a:buNone/>
                      </a:pPr>
                      <a:endParaRPr lang="en-US" sz="1050" b="0" i="0" u="none" strike="noStrike" dirty="0">
                        <a:solidFill>
                          <a:srgbClr val="000000"/>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3413994652"/>
                  </a:ext>
                </a:extLst>
              </a:tr>
              <a:tr h="291673">
                <a:tc>
                  <a:txBody>
                    <a:bodyPr/>
                    <a:lstStyle/>
                    <a:p>
                      <a:pPr algn="r" rtl="0" fontAlgn="t">
                        <a:buNone/>
                      </a:pPr>
                      <a:r>
                        <a:rPr lang="en-US" sz="1050" b="0" i="0" u="none" strike="noStrike">
                          <a:solidFill>
                            <a:srgbClr val="000000"/>
                          </a:solidFill>
                          <a:effectLst/>
                          <a:latin typeface="Arial" panose="020B0604020202020204" pitchFamily="34" charset="0"/>
                        </a:rPr>
                        <a:t>123456789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9999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1234567890</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10.0202</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EOY</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PERKINS</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2026</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DACD</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INDICATOR</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extLst>
                  <a:ext uri="{0D108BD9-81ED-4DB2-BD59-A6C34878D82A}">
                    <a16:rowId xmlns:a16="http://schemas.microsoft.com/office/drawing/2014/main" val="1892115949"/>
                  </a:ext>
                </a:extLst>
              </a:tr>
              <a:tr h="291673">
                <a:tc>
                  <a:txBody>
                    <a:bodyPr/>
                    <a:lstStyle/>
                    <a:p>
                      <a:pPr algn="r" rtl="0" fontAlgn="t">
                        <a:buNone/>
                      </a:pPr>
                      <a:r>
                        <a:rPr lang="en-US" sz="1050" b="0" i="0" u="none" strike="noStrike">
                          <a:solidFill>
                            <a:srgbClr val="000000"/>
                          </a:solidFill>
                          <a:effectLst/>
                          <a:latin typeface="Arial" panose="020B0604020202020204" pitchFamily="34" charset="0"/>
                        </a:rPr>
                        <a:t>123456789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9999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1234567890</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10.0202</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EOY</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PERKINS</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2026</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DACA</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INDICATOR</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extLst>
                  <a:ext uri="{0D108BD9-81ED-4DB2-BD59-A6C34878D82A}">
                    <a16:rowId xmlns:a16="http://schemas.microsoft.com/office/drawing/2014/main" val="496064665"/>
                  </a:ext>
                </a:extLst>
              </a:tr>
              <a:tr h="291673">
                <a:tc>
                  <a:txBody>
                    <a:bodyPr/>
                    <a:lstStyle/>
                    <a:p>
                      <a:pPr algn="r" rtl="0" fontAlgn="t">
                        <a:buNone/>
                      </a:pPr>
                      <a:r>
                        <a:rPr lang="en-US" sz="1050" b="0" i="0" u="none" strike="noStrike">
                          <a:solidFill>
                            <a:srgbClr val="000000"/>
                          </a:solidFill>
                          <a:effectLst/>
                          <a:latin typeface="Arial" panose="020B0604020202020204" pitchFamily="34" charset="0"/>
                        </a:rPr>
                        <a:t>123456789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9999</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1234567890</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10.0202</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EOY</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PERKINS</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2026</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DACTA</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INDICATOR</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l"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r" rtl="0" fontAlgn="t">
                        <a:buNone/>
                      </a:pPr>
                      <a:r>
                        <a:rPr lang="en-US" sz="1050" b="0" i="0" u="none" strike="noStrike">
                          <a:solidFill>
                            <a:srgbClr val="000000"/>
                          </a:solidFill>
                          <a:effectLst/>
                          <a:latin typeface="Arial" panose="020B0604020202020204" pitchFamily="34" charset="0"/>
                        </a:rPr>
                        <a:t> </a:t>
                      </a:r>
                    </a:p>
                  </a:txBody>
                  <a:tcPr marL="9525" marR="9525" marT="9525" marB="0" anchor="ctr"/>
                </a:tc>
                <a:tc>
                  <a:txBody>
                    <a:bodyPr/>
                    <a:lstStyle/>
                    <a:p>
                      <a:pPr algn="r" rtl="0" fontAlgn="t">
                        <a:buNone/>
                      </a:pPr>
                      <a:r>
                        <a:rPr lang="en-US" sz="1050" b="0" i="0" u="none" strike="noStrike" dirty="0">
                          <a:solidFill>
                            <a:srgbClr val="000000"/>
                          </a:solidFill>
                          <a:effectLst/>
                          <a:latin typeface="Arial" panose="020B0604020202020204" pitchFamily="34" charset="0"/>
                        </a:rPr>
                        <a:t> </a:t>
                      </a:r>
                    </a:p>
                  </a:txBody>
                  <a:tcPr marL="9525" marR="9525" marT="9525" marB="0" anchor="ctr"/>
                </a:tc>
                <a:extLst>
                  <a:ext uri="{0D108BD9-81ED-4DB2-BD59-A6C34878D82A}">
                    <a16:rowId xmlns:a16="http://schemas.microsoft.com/office/drawing/2014/main" val="3720965243"/>
                  </a:ext>
                </a:extLst>
              </a:tr>
            </a:tbl>
          </a:graphicData>
        </a:graphic>
      </p:graphicFrame>
    </p:spTree>
    <p:extLst>
      <p:ext uri="{BB962C8B-B14F-4D97-AF65-F5344CB8AC3E}">
        <p14:creationId xmlns:p14="http://schemas.microsoft.com/office/powerpoint/2010/main" val="3245906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7C463-7AA1-101A-FE45-7EBE54708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08F537-6385-25CB-7D48-13160830141E}"/>
              </a:ext>
            </a:extLst>
          </p:cNvPr>
          <p:cNvSpPr>
            <a:spLocks noGrp="1"/>
          </p:cNvSpPr>
          <p:nvPr>
            <p:ph type="title"/>
          </p:nvPr>
        </p:nvSpPr>
        <p:spPr/>
        <p:txBody>
          <a:bodyPr/>
          <a:lstStyle/>
          <a:p>
            <a:r>
              <a:rPr lang="en-US" dirty="0"/>
              <a:t>Uploading to PS PIMS</a:t>
            </a:r>
          </a:p>
        </p:txBody>
      </p:sp>
    </p:spTree>
    <p:extLst>
      <p:ext uri="{BB962C8B-B14F-4D97-AF65-F5344CB8AC3E}">
        <p14:creationId xmlns:p14="http://schemas.microsoft.com/office/powerpoint/2010/main" val="2257426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1AB0-048B-B5BD-8F57-5A68D5370654}"/>
              </a:ext>
            </a:extLst>
          </p:cNvPr>
          <p:cNvSpPr>
            <a:spLocks noGrp="1"/>
          </p:cNvSpPr>
          <p:nvPr>
            <p:ph type="title"/>
          </p:nvPr>
        </p:nvSpPr>
        <p:spPr>
          <a:xfrm>
            <a:off x="0" y="0"/>
            <a:ext cx="10515600" cy="1325563"/>
          </a:xfrm>
        </p:spPr>
        <p:txBody>
          <a:bodyPr/>
          <a:lstStyle/>
          <a:p>
            <a:r>
              <a:rPr lang="en-US" dirty="0"/>
              <a:t>PS PIMS Access</a:t>
            </a:r>
          </a:p>
        </p:txBody>
      </p:sp>
      <p:sp>
        <p:nvSpPr>
          <p:cNvPr id="3" name="Content Placeholder 2">
            <a:extLst>
              <a:ext uri="{FF2B5EF4-FFF2-40B4-BE49-F238E27FC236}">
                <a16:creationId xmlns:a16="http://schemas.microsoft.com/office/drawing/2014/main" id="{1CA798C0-E816-9460-65AA-7F92B5B67A19}"/>
              </a:ext>
            </a:extLst>
          </p:cNvPr>
          <p:cNvSpPr>
            <a:spLocks noGrp="1"/>
          </p:cNvSpPr>
          <p:nvPr>
            <p:ph idx="1"/>
          </p:nvPr>
        </p:nvSpPr>
        <p:spPr>
          <a:xfrm>
            <a:off x="838200" y="1825624"/>
            <a:ext cx="10515600" cy="5032375"/>
          </a:xfrm>
        </p:spPr>
        <p:txBody>
          <a:bodyPr>
            <a:normAutofit/>
          </a:bodyPr>
          <a:lstStyle/>
          <a:p>
            <a:r>
              <a:rPr lang="en-US" dirty="0">
                <a:hlinkClick r:id="rId3"/>
              </a:rPr>
              <a:t>Pennsylvania Keystone Login Portal Link </a:t>
            </a:r>
            <a:endParaRPr lang="en-US" dirty="0"/>
          </a:p>
          <a:p>
            <a:pPr lvl="1"/>
            <a:r>
              <a:rPr lang="en-US" sz="2800" dirty="0"/>
              <a:t>Setup Account</a:t>
            </a:r>
          </a:p>
          <a:p>
            <a:r>
              <a:rPr lang="en-US" dirty="0" err="1">
                <a:hlinkClick r:id="rId4"/>
              </a:rPr>
              <a:t>MyPDESuite</a:t>
            </a:r>
            <a:r>
              <a:rPr lang="en-US" dirty="0">
                <a:hlinkClick r:id="rId4"/>
              </a:rPr>
              <a:t> Login Link</a:t>
            </a:r>
            <a:endParaRPr lang="en-US" dirty="0"/>
          </a:p>
          <a:p>
            <a:pPr lvl="1"/>
            <a:r>
              <a:rPr lang="en-US" sz="2800" dirty="0"/>
              <a:t>PS PIMS </a:t>
            </a:r>
          </a:p>
          <a:p>
            <a:pPr lvl="2"/>
            <a:r>
              <a:rPr lang="en-US" sz="2800" dirty="0"/>
              <a:t>DIST Access</a:t>
            </a:r>
          </a:p>
          <a:p>
            <a:pPr lvl="1"/>
            <a:r>
              <a:rPr lang="en-US" sz="2800" dirty="0"/>
              <a:t>PIMSReportsV2</a:t>
            </a:r>
          </a:p>
          <a:p>
            <a:pPr lvl="2"/>
            <a:r>
              <a:rPr lang="en-US" sz="2800" dirty="0"/>
              <a:t>Institution All</a:t>
            </a:r>
          </a:p>
          <a:p>
            <a:pPr lvl="2"/>
            <a:endParaRPr lang="en-US" sz="2800" dirty="0"/>
          </a:p>
          <a:p>
            <a:pPr marL="0" indent="0">
              <a:buNone/>
            </a:pPr>
            <a:endParaRPr lang="en-US" dirty="0"/>
          </a:p>
          <a:p>
            <a:pPr lvl="2"/>
            <a:endParaRPr lang="en-US" sz="2800" dirty="0"/>
          </a:p>
          <a:p>
            <a:pPr marL="0" indent="0">
              <a:buNone/>
            </a:pPr>
            <a:endParaRPr lang="en-US" sz="3200" dirty="0"/>
          </a:p>
          <a:p>
            <a:endParaRPr lang="en-US" dirty="0"/>
          </a:p>
        </p:txBody>
      </p:sp>
    </p:spTree>
    <p:extLst>
      <p:ext uri="{BB962C8B-B14F-4D97-AF65-F5344CB8AC3E}">
        <p14:creationId xmlns:p14="http://schemas.microsoft.com/office/powerpoint/2010/main" val="1241964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063F1-F818-1292-9836-D03B88909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505DE-F750-F7EF-A702-6987E47B20C3}"/>
              </a:ext>
            </a:extLst>
          </p:cNvPr>
          <p:cNvSpPr>
            <a:spLocks noGrp="1"/>
          </p:cNvSpPr>
          <p:nvPr>
            <p:ph type="title"/>
          </p:nvPr>
        </p:nvSpPr>
        <p:spPr>
          <a:xfrm>
            <a:off x="0" y="0"/>
            <a:ext cx="10515600" cy="1325563"/>
          </a:xfrm>
        </p:spPr>
        <p:txBody>
          <a:bodyPr/>
          <a:lstStyle/>
          <a:p>
            <a:r>
              <a:rPr lang="en-US" dirty="0"/>
              <a:t>Submitting files to PS PIMS</a:t>
            </a:r>
          </a:p>
        </p:txBody>
      </p:sp>
      <p:sp>
        <p:nvSpPr>
          <p:cNvPr id="3" name="Content Placeholder 2">
            <a:extLst>
              <a:ext uri="{FF2B5EF4-FFF2-40B4-BE49-F238E27FC236}">
                <a16:creationId xmlns:a16="http://schemas.microsoft.com/office/drawing/2014/main" id="{6C0F7B8F-B190-5EC7-677F-4C974721C417}"/>
              </a:ext>
            </a:extLst>
          </p:cNvPr>
          <p:cNvSpPr>
            <a:spLocks noGrp="1"/>
          </p:cNvSpPr>
          <p:nvPr>
            <p:ph idx="1"/>
          </p:nvPr>
        </p:nvSpPr>
        <p:spPr>
          <a:xfrm>
            <a:off x="560070" y="1531621"/>
            <a:ext cx="11395710" cy="5052060"/>
          </a:xfrm>
        </p:spPr>
        <p:txBody>
          <a:bodyPr>
            <a:normAutofit fontScale="92500" lnSpcReduction="10000"/>
          </a:bodyPr>
          <a:lstStyle/>
          <a:p>
            <a:pPr marL="0" indent="0">
              <a:buNone/>
            </a:pPr>
            <a:r>
              <a:rPr lang="en-US" dirty="0"/>
              <a:t>For files to be successfully submitted to the Pennsylvania Information Management System (PIMS) warehouse, the files must be uploaded through all the stages of production in the PS PIMS application.</a:t>
            </a:r>
          </a:p>
          <a:p>
            <a:pPr marL="514350" indent="-514350">
              <a:buFont typeface="+mj-lt"/>
              <a:buAutoNum type="arabicParenR"/>
            </a:pPr>
            <a:r>
              <a:rPr lang="en-US" dirty="0"/>
              <a:t>Templates are Uploaded into PS PIMS</a:t>
            </a:r>
          </a:p>
          <a:p>
            <a:pPr marL="971550" lvl="1" indent="-514350">
              <a:buFont typeface="+mj-lt"/>
              <a:buAutoNum type="alphaLcParenR"/>
            </a:pPr>
            <a:r>
              <a:rPr lang="en-US" sz="2800" dirty="0"/>
              <a:t>Select the Correct Collection</a:t>
            </a:r>
          </a:p>
          <a:p>
            <a:pPr marL="971550" lvl="1" indent="-514350">
              <a:buFont typeface="+mj-lt"/>
              <a:buAutoNum type="alphaLcParenR"/>
            </a:pPr>
            <a:r>
              <a:rPr lang="en-US" sz="2800" dirty="0"/>
              <a:t>Indicate if the file has a header</a:t>
            </a:r>
          </a:p>
          <a:p>
            <a:pPr marL="514350" indent="-514350">
              <a:buFont typeface="+mj-lt"/>
              <a:buAutoNum type="arabicParenR"/>
            </a:pPr>
            <a:r>
              <a:rPr lang="en-US" dirty="0"/>
              <a:t>File Manager checks files for proper format and individual records for Errors</a:t>
            </a:r>
          </a:p>
          <a:p>
            <a:pPr marL="971550" lvl="1" indent="-514350">
              <a:buFont typeface="+mj-lt"/>
              <a:buAutoNum type="alphaLcParenR"/>
            </a:pPr>
            <a:r>
              <a:rPr lang="en-US" sz="2800" dirty="0"/>
              <a:t>Files are then Added to a Batch</a:t>
            </a:r>
          </a:p>
          <a:p>
            <a:pPr marL="514350" indent="-514350">
              <a:buFont typeface="+mj-lt"/>
              <a:buAutoNum type="arabicParenR"/>
            </a:pPr>
            <a:r>
              <a:rPr lang="en-US" dirty="0"/>
              <a:t>Batch Manager reviews the files in the Batch and the PIMS Warehouse for errors via two types of validations:</a:t>
            </a:r>
          </a:p>
          <a:p>
            <a:pPr marL="971550" lvl="1" indent="-514350">
              <a:buFont typeface="+mj-lt"/>
              <a:buAutoNum type="alphaLcParenR"/>
            </a:pPr>
            <a:r>
              <a:rPr lang="en-US" sz="2800" dirty="0"/>
              <a:t>Data Quality Engine (DQE)</a:t>
            </a:r>
          </a:p>
          <a:p>
            <a:pPr marL="971550" lvl="1" indent="-514350">
              <a:buFont typeface="+mj-lt"/>
              <a:buAutoNum type="alphaLcParenR"/>
            </a:pPr>
            <a:r>
              <a:rPr lang="en-US" sz="2800" dirty="0"/>
              <a:t>Extract, Transform, and Load (ETL) Errors</a:t>
            </a:r>
          </a:p>
          <a:p>
            <a:endParaRPr lang="en-US" sz="3600" dirty="0"/>
          </a:p>
          <a:p>
            <a:pPr marL="0" indent="0">
              <a:buNone/>
            </a:pPr>
            <a:endParaRPr lang="en-US" dirty="0"/>
          </a:p>
          <a:p>
            <a:pPr lvl="2"/>
            <a:endParaRPr lang="en-US" sz="2800" dirty="0"/>
          </a:p>
          <a:p>
            <a:pPr marL="0" indent="0">
              <a:buNone/>
            </a:pPr>
            <a:endParaRPr lang="en-US" sz="3200" dirty="0"/>
          </a:p>
          <a:p>
            <a:endParaRPr lang="en-US" dirty="0"/>
          </a:p>
        </p:txBody>
      </p:sp>
    </p:spTree>
    <p:extLst>
      <p:ext uri="{BB962C8B-B14F-4D97-AF65-F5344CB8AC3E}">
        <p14:creationId xmlns:p14="http://schemas.microsoft.com/office/powerpoint/2010/main" val="1438933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4A689-04AA-27B2-719F-1E1E0E2CB8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1F22E-67D6-CED1-6DAF-35AB8F101824}"/>
              </a:ext>
            </a:extLst>
          </p:cNvPr>
          <p:cNvSpPr>
            <a:spLocks noGrp="1"/>
          </p:cNvSpPr>
          <p:nvPr>
            <p:ph type="title"/>
          </p:nvPr>
        </p:nvSpPr>
        <p:spPr>
          <a:xfrm>
            <a:off x="0" y="0"/>
            <a:ext cx="10515600" cy="1325563"/>
          </a:xfrm>
        </p:spPr>
        <p:txBody>
          <a:bodyPr/>
          <a:lstStyle/>
          <a:p>
            <a:r>
              <a:rPr lang="en-US" dirty="0"/>
              <a:t>Data Quality Engine – </a:t>
            </a:r>
            <a:br>
              <a:rPr lang="en-US" dirty="0"/>
            </a:br>
            <a:r>
              <a:rPr lang="en-US" dirty="0"/>
              <a:t>File Manager</a:t>
            </a:r>
          </a:p>
        </p:txBody>
      </p:sp>
      <p:sp>
        <p:nvSpPr>
          <p:cNvPr id="3" name="Content Placeholder 2">
            <a:extLst>
              <a:ext uri="{FF2B5EF4-FFF2-40B4-BE49-F238E27FC236}">
                <a16:creationId xmlns:a16="http://schemas.microsoft.com/office/drawing/2014/main" id="{CF03DC40-0527-3E54-4505-BC48F96FBD70}"/>
              </a:ext>
            </a:extLst>
          </p:cNvPr>
          <p:cNvSpPr>
            <a:spLocks noGrp="1"/>
          </p:cNvSpPr>
          <p:nvPr>
            <p:ph idx="1"/>
          </p:nvPr>
        </p:nvSpPr>
        <p:spPr>
          <a:xfrm>
            <a:off x="838200" y="1825624"/>
            <a:ext cx="10515600" cy="5032375"/>
          </a:xfrm>
        </p:spPr>
        <p:txBody>
          <a:bodyPr>
            <a:normAutofit/>
          </a:bodyPr>
          <a:lstStyle/>
          <a:p>
            <a:r>
              <a:rPr lang="en-US" dirty="0"/>
              <a:t>Valid Values in the PS PIMS Manual</a:t>
            </a:r>
          </a:p>
          <a:p>
            <a:pPr lvl="1"/>
            <a:r>
              <a:rPr lang="en-US" sz="2800" dirty="0"/>
              <a:t>Gender = F or M</a:t>
            </a:r>
          </a:p>
          <a:p>
            <a:pPr lvl="1"/>
            <a:r>
              <a:rPr lang="en-US" sz="2800" dirty="0"/>
              <a:t>Race/Ethnicity = 1-10</a:t>
            </a:r>
          </a:p>
          <a:p>
            <a:r>
              <a:rPr lang="en-US" dirty="0"/>
              <a:t>POSAC Credit count must be 9 or greater</a:t>
            </a:r>
          </a:p>
          <a:p>
            <a:r>
              <a:rPr lang="en-US" dirty="0"/>
              <a:t>Degree Awarded Code must have an End Date</a:t>
            </a:r>
          </a:p>
          <a:p>
            <a:r>
              <a:rPr lang="en-US" dirty="0"/>
              <a:t>Start Date must be before 7/1/2026</a:t>
            </a:r>
          </a:p>
          <a:p>
            <a:r>
              <a:rPr lang="en-US" dirty="0"/>
              <a:t>End Date must be between 7/1/2025 and 6/30/2026</a:t>
            </a:r>
          </a:p>
        </p:txBody>
      </p:sp>
    </p:spTree>
    <p:extLst>
      <p:ext uri="{BB962C8B-B14F-4D97-AF65-F5344CB8AC3E}">
        <p14:creationId xmlns:p14="http://schemas.microsoft.com/office/powerpoint/2010/main" val="232839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61B7-DEA2-EAC5-A78C-A366505DC402}"/>
              </a:ext>
            </a:extLst>
          </p:cNvPr>
          <p:cNvSpPr>
            <a:spLocks noGrp="1"/>
          </p:cNvSpPr>
          <p:nvPr>
            <p:ph type="title"/>
          </p:nvPr>
        </p:nvSpPr>
        <p:spPr>
          <a:xfrm>
            <a:off x="0" y="0"/>
            <a:ext cx="10515600" cy="1325563"/>
          </a:xfrm>
        </p:spPr>
        <p:txBody>
          <a:bodyPr>
            <a:normAutofit/>
          </a:bodyPr>
          <a:lstStyle/>
          <a:p>
            <a:r>
              <a:rPr lang="en-US" sz="4000" dirty="0"/>
              <a:t>What is Career &amp; Technical Education?</a:t>
            </a:r>
          </a:p>
        </p:txBody>
      </p:sp>
      <p:sp>
        <p:nvSpPr>
          <p:cNvPr id="3" name="Content Placeholder 2">
            <a:extLst>
              <a:ext uri="{FF2B5EF4-FFF2-40B4-BE49-F238E27FC236}">
                <a16:creationId xmlns:a16="http://schemas.microsoft.com/office/drawing/2014/main" id="{BAD53F69-8622-7B81-0237-0D0410F43860}"/>
              </a:ext>
            </a:extLst>
          </p:cNvPr>
          <p:cNvSpPr>
            <a:spLocks noGrp="1"/>
          </p:cNvSpPr>
          <p:nvPr>
            <p:ph idx="1"/>
          </p:nvPr>
        </p:nvSpPr>
        <p:spPr>
          <a:xfrm>
            <a:off x="442762" y="1353987"/>
            <a:ext cx="10911038" cy="5145136"/>
          </a:xfrm>
        </p:spPr>
        <p:txBody>
          <a:bodyPr>
            <a:normAutofit/>
          </a:bodyPr>
          <a:lstStyle/>
          <a:p>
            <a:pPr marL="285750" indent="-285750">
              <a:buFont typeface="Arial" panose="020B0604020202020204" pitchFamily="34" charset="0"/>
              <a:buChar char="•"/>
            </a:pPr>
            <a:r>
              <a:rPr lang="en-US" dirty="0"/>
              <a:t>Through a combination of academic classes and hands-on learning experiences, students enrolled in CTE programs gain academic, employability, technical, and real-world skills - and graduate high school prepared for college, a career, and their community</a:t>
            </a:r>
            <a:endParaRPr lang="en-US" sz="3600" dirty="0"/>
          </a:p>
          <a:p>
            <a:pPr marL="742950" lvl="1" indent="-285750"/>
            <a:r>
              <a:rPr lang="en-US" dirty="0"/>
              <a:t>Experienced Industry professionals teach students in learning spaces using state-of-the-art equipment</a:t>
            </a:r>
          </a:p>
          <a:p>
            <a:pPr marL="742950" lvl="1" indent="-285750"/>
            <a:r>
              <a:rPr lang="en-US" dirty="0"/>
              <a:t>Programs integrate with academics in a rigorous and relevant curriculum</a:t>
            </a:r>
          </a:p>
        </p:txBody>
      </p:sp>
    </p:spTree>
    <p:extLst>
      <p:ext uri="{BB962C8B-B14F-4D97-AF65-F5344CB8AC3E}">
        <p14:creationId xmlns:p14="http://schemas.microsoft.com/office/powerpoint/2010/main" val="1141317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4856C-D323-F5F3-C9AF-0CB3D279D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D32A1-B7F9-B4D6-1C3A-CBFB8E85670C}"/>
              </a:ext>
            </a:extLst>
          </p:cNvPr>
          <p:cNvSpPr>
            <a:spLocks noGrp="1"/>
          </p:cNvSpPr>
          <p:nvPr>
            <p:ph type="title"/>
          </p:nvPr>
        </p:nvSpPr>
        <p:spPr>
          <a:xfrm>
            <a:off x="0" y="0"/>
            <a:ext cx="10515600" cy="1325563"/>
          </a:xfrm>
        </p:spPr>
        <p:txBody>
          <a:bodyPr/>
          <a:lstStyle/>
          <a:p>
            <a:r>
              <a:rPr lang="en-US" dirty="0"/>
              <a:t>Data Quality Engine – </a:t>
            </a:r>
            <a:br>
              <a:rPr lang="en-US" dirty="0"/>
            </a:br>
            <a:r>
              <a:rPr lang="en-US" dirty="0"/>
              <a:t>Batch Manager</a:t>
            </a:r>
          </a:p>
        </p:txBody>
      </p:sp>
      <p:sp>
        <p:nvSpPr>
          <p:cNvPr id="3" name="Content Placeholder 2">
            <a:extLst>
              <a:ext uri="{FF2B5EF4-FFF2-40B4-BE49-F238E27FC236}">
                <a16:creationId xmlns:a16="http://schemas.microsoft.com/office/drawing/2014/main" id="{42EB7A6D-E680-F8FE-FBB1-757F8B03B7ED}"/>
              </a:ext>
            </a:extLst>
          </p:cNvPr>
          <p:cNvSpPr>
            <a:spLocks noGrp="1"/>
          </p:cNvSpPr>
          <p:nvPr>
            <p:ph idx="1"/>
          </p:nvPr>
        </p:nvSpPr>
        <p:spPr>
          <a:xfrm>
            <a:off x="435935" y="1825625"/>
            <a:ext cx="10917865" cy="4351338"/>
          </a:xfrm>
        </p:spPr>
        <p:txBody>
          <a:bodyPr/>
          <a:lstStyle/>
          <a:p>
            <a:r>
              <a:rPr lang="en-US" dirty="0"/>
              <a:t>Cross check </a:t>
            </a:r>
            <a:r>
              <a:rPr lang="en-US" altLang="en-US" dirty="0">
                <a:ea typeface="Verdana" pitchFamily="34" charset="0"/>
              </a:rPr>
              <a:t>Economic Disadvantaged Status and Pell Grant Indicator</a:t>
            </a:r>
            <a:r>
              <a:rPr lang="en-US" dirty="0"/>
              <a:t> </a:t>
            </a:r>
          </a:p>
          <a:p>
            <a:r>
              <a:rPr lang="en-US" dirty="0"/>
              <a:t>CIP Match on Campus Student Program Fact Template</a:t>
            </a:r>
          </a:p>
          <a:p>
            <a:r>
              <a:rPr lang="en-US" dirty="0"/>
              <a:t>Percent Change in Number of Completers</a:t>
            </a:r>
          </a:p>
          <a:p>
            <a:r>
              <a:rPr lang="en-US" dirty="0"/>
              <a:t>Percent Change in Number of Pell Grant Students</a:t>
            </a:r>
          </a:p>
        </p:txBody>
      </p:sp>
    </p:spTree>
    <p:extLst>
      <p:ext uri="{BB962C8B-B14F-4D97-AF65-F5344CB8AC3E}">
        <p14:creationId xmlns:p14="http://schemas.microsoft.com/office/powerpoint/2010/main" val="3309966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D3D91-B586-33AF-0865-567999E4D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B62C8-94EE-97C4-95E6-C86D0C47EE13}"/>
              </a:ext>
            </a:extLst>
          </p:cNvPr>
          <p:cNvSpPr>
            <a:spLocks noGrp="1"/>
          </p:cNvSpPr>
          <p:nvPr>
            <p:ph type="title"/>
          </p:nvPr>
        </p:nvSpPr>
        <p:spPr/>
        <p:txBody>
          <a:bodyPr/>
          <a:lstStyle/>
          <a:p>
            <a:r>
              <a:rPr lang="en-US" dirty="0"/>
              <a:t>Requesting Data Exceptions</a:t>
            </a:r>
          </a:p>
        </p:txBody>
      </p:sp>
    </p:spTree>
    <p:extLst>
      <p:ext uri="{BB962C8B-B14F-4D97-AF65-F5344CB8AC3E}">
        <p14:creationId xmlns:p14="http://schemas.microsoft.com/office/powerpoint/2010/main" val="3045508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A07C-518B-1F86-35F3-3F897F6B2BC3}"/>
              </a:ext>
            </a:extLst>
          </p:cNvPr>
          <p:cNvSpPr>
            <a:spLocks noGrp="1"/>
          </p:cNvSpPr>
          <p:nvPr>
            <p:ph type="title"/>
          </p:nvPr>
        </p:nvSpPr>
        <p:spPr>
          <a:xfrm>
            <a:off x="0" y="0"/>
            <a:ext cx="10515600" cy="1325563"/>
          </a:xfrm>
        </p:spPr>
        <p:txBody>
          <a:bodyPr/>
          <a:lstStyle/>
          <a:p>
            <a:r>
              <a:rPr lang="en-US" dirty="0"/>
              <a:t>What is a Data Exception?</a:t>
            </a:r>
          </a:p>
        </p:txBody>
      </p:sp>
      <p:sp>
        <p:nvSpPr>
          <p:cNvPr id="3" name="Content Placeholder 2">
            <a:extLst>
              <a:ext uri="{FF2B5EF4-FFF2-40B4-BE49-F238E27FC236}">
                <a16:creationId xmlns:a16="http://schemas.microsoft.com/office/drawing/2014/main" id="{CB9B5F3C-D72B-0CBE-697B-8DD0B3FD2242}"/>
              </a:ext>
            </a:extLst>
          </p:cNvPr>
          <p:cNvSpPr>
            <a:spLocks noGrp="1"/>
          </p:cNvSpPr>
          <p:nvPr>
            <p:ph idx="1"/>
          </p:nvPr>
        </p:nvSpPr>
        <p:spPr>
          <a:xfrm>
            <a:off x="635811" y="1410956"/>
            <a:ext cx="10515600" cy="4351338"/>
          </a:xfrm>
        </p:spPr>
        <p:txBody>
          <a:bodyPr/>
          <a:lstStyle/>
          <a:p>
            <a:r>
              <a:rPr lang="en-US" dirty="0"/>
              <a:t>Allows you to bypass the Batch Manager rule(s)</a:t>
            </a:r>
          </a:p>
          <a:p>
            <a:pPr lvl="1"/>
            <a:r>
              <a:rPr lang="en-US" sz="2800" dirty="0"/>
              <a:t>For example – 17% change in Completers from the previous reporting year</a:t>
            </a:r>
          </a:p>
          <a:p>
            <a:r>
              <a:rPr lang="en-US" dirty="0"/>
              <a:t>Draws attention to possible data error or missing data prior to data pushing into the warehouse</a:t>
            </a:r>
          </a:p>
          <a:p>
            <a:r>
              <a:rPr lang="en-US" dirty="0"/>
              <a:t>Data must be error-free</a:t>
            </a:r>
          </a:p>
          <a:p>
            <a:r>
              <a:rPr lang="en-US" dirty="0"/>
              <a:t>Must provide detailed reason for the request</a:t>
            </a:r>
          </a:p>
          <a:p>
            <a:endParaRPr lang="en-US" dirty="0"/>
          </a:p>
          <a:p>
            <a:endParaRPr lang="en-US" dirty="0"/>
          </a:p>
        </p:txBody>
      </p:sp>
    </p:spTree>
    <p:extLst>
      <p:ext uri="{BB962C8B-B14F-4D97-AF65-F5344CB8AC3E}">
        <p14:creationId xmlns:p14="http://schemas.microsoft.com/office/powerpoint/2010/main" val="1497265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61A5D-250D-254E-F190-7CF708E40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6F4733-4E6F-4C64-790D-112614A8CACE}"/>
              </a:ext>
            </a:extLst>
          </p:cNvPr>
          <p:cNvSpPr>
            <a:spLocks noGrp="1"/>
          </p:cNvSpPr>
          <p:nvPr>
            <p:ph type="title"/>
          </p:nvPr>
        </p:nvSpPr>
        <p:spPr>
          <a:xfrm>
            <a:off x="0" y="0"/>
            <a:ext cx="10515600" cy="1325563"/>
          </a:xfrm>
        </p:spPr>
        <p:txBody>
          <a:bodyPr/>
          <a:lstStyle/>
          <a:p>
            <a:r>
              <a:rPr lang="en-US" dirty="0"/>
              <a:t>Requesting A Data Exception</a:t>
            </a:r>
          </a:p>
        </p:txBody>
      </p:sp>
      <p:sp>
        <p:nvSpPr>
          <p:cNvPr id="3" name="Content Placeholder 2">
            <a:extLst>
              <a:ext uri="{FF2B5EF4-FFF2-40B4-BE49-F238E27FC236}">
                <a16:creationId xmlns:a16="http://schemas.microsoft.com/office/drawing/2014/main" id="{51BEB3B4-A4F8-9652-CE68-E5BC58DF817D}"/>
              </a:ext>
            </a:extLst>
          </p:cNvPr>
          <p:cNvSpPr>
            <a:spLocks noGrp="1"/>
          </p:cNvSpPr>
          <p:nvPr>
            <p:ph idx="1"/>
          </p:nvPr>
        </p:nvSpPr>
        <p:spPr>
          <a:xfrm>
            <a:off x="635811" y="1410956"/>
            <a:ext cx="10515600" cy="4351338"/>
          </a:xfrm>
        </p:spPr>
        <p:txBody>
          <a:bodyPr/>
          <a:lstStyle/>
          <a:p>
            <a:r>
              <a:rPr lang="en-US" dirty="0"/>
              <a:t>From the Batch Manager, open the Batch.</a:t>
            </a:r>
          </a:p>
          <a:p>
            <a:r>
              <a:rPr lang="en-US" dirty="0"/>
              <a:t>At the bottom of the Data Quality Engine Results, click on Request A Data Exception.</a:t>
            </a:r>
          </a:p>
          <a:p>
            <a:endParaRPr lang="en-US" dirty="0"/>
          </a:p>
          <a:p>
            <a:r>
              <a:rPr lang="en-US" dirty="0"/>
              <a:t>This will open a new page.</a:t>
            </a:r>
          </a:p>
          <a:p>
            <a:r>
              <a:rPr lang="en-US" dirty="0"/>
              <a:t>Scroll to the bottom.</a:t>
            </a:r>
          </a:p>
        </p:txBody>
      </p:sp>
      <p:pic>
        <p:nvPicPr>
          <p:cNvPr id="5" name="Picture 4">
            <a:extLst>
              <a:ext uri="{FF2B5EF4-FFF2-40B4-BE49-F238E27FC236}">
                <a16:creationId xmlns:a16="http://schemas.microsoft.com/office/drawing/2014/main" id="{FE8F097C-36BA-665F-7FE9-DC3AB25274D7}"/>
              </a:ext>
              <a:ext uri="{C183D7F6-B498-43B3-948B-1728B52AA6E4}">
                <adec:decorative xmlns:adec="http://schemas.microsoft.com/office/drawing/2017/decorative" val="1"/>
              </a:ext>
            </a:extLst>
          </p:cNvPr>
          <p:cNvPicPr>
            <a:picLocks noChangeAspect="1"/>
          </p:cNvPicPr>
          <p:nvPr/>
        </p:nvPicPr>
        <p:blipFill>
          <a:blip r:embed="rId3"/>
          <a:srcRect l="5012" t="26407" r="1833" b="9523"/>
          <a:stretch/>
        </p:blipFill>
        <p:spPr>
          <a:xfrm>
            <a:off x="5738902" y="2745508"/>
            <a:ext cx="5412509" cy="683492"/>
          </a:xfrm>
          <a:prstGeom prst="rect">
            <a:avLst/>
          </a:prstGeom>
        </p:spPr>
      </p:pic>
    </p:spTree>
    <p:extLst>
      <p:ext uri="{BB962C8B-B14F-4D97-AF65-F5344CB8AC3E}">
        <p14:creationId xmlns:p14="http://schemas.microsoft.com/office/powerpoint/2010/main" val="1020680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4DB9-B1DD-0E35-A2F0-F33FA81B9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537F8-3AB7-032F-8B8A-6F41F95F30CF}"/>
              </a:ext>
            </a:extLst>
          </p:cNvPr>
          <p:cNvSpPr>
            <a:spLocks noGrp="1"/>
          </p:cNvSpPr>
          <p:nvPr>
            <p:ph type="title"/>
          </p:nvPr>
        </p:nvSpPr>
        <p:spPr>
          <a:xfrm>
            <a:off x="0" y="18255"/>
            <a:ext cx="10515600" cy="1325563"/>
          </a:xfrm>
        </p:spPr>
        <p:txBody>
          <a:bodyPr/>
          <a:lstStyle/>
          <a:p>
            <a:r>
              <a:rPr lang="en-US" dirty="0"/>
              <a:t>Requesting A Data Exception</a:t>
            </a:r>
            <a:br>
              <a:rPr lang="en-US" dirty="0"/>
            </a:br>
            <a:r>
              <a:rPr lang="en-US" dirty="0"/>
              <a:t>(continued)</a:t>
            </a:r>
          </a:p>
        </p:txBody>
      </p:sp>
      <p:sp>
        <p:nvSpPr>
          <p:cNvPr id="3" name="Content Placeholder 2">
            <a:extLst>
              <a:ext uri="{FF2B5EF4-FFF2-40B4-BE49-F238E27FC236}">
                <a16:creationId xmlns:a16="http://schemas.microsoft.com/office/drawing/2014/main" id="{C773E28C-42A4-E5CA-CAFD-E5C0FE04B88E}"/>
              </a:ext>
            </a:extLst>
          </p:cNvPr>
          <p:cNvSpPr>
            <a:spLocks noGrp="1"/>
          </p:cNvSpPr>
          <p:nvPr>
            <p:ph idx="1"/>
          </p:nvPr>
        </p:nvSpPr>
        <p:spPr>
          <a:xfrm>
            <a:off x="467039" y="1343818"/>
            <a:ext cx="10515600" cy="4351338"/>
          </a:xfrm>
        </p:spPr>
        <p:txBody>
          <a:bodyPr/>
          <a:lstStyle/>
          <a:p>
            <a:r>
              <a:rPr lang="en-US" dirty="0"/>
              <a:t>For Primary and Secondary Reason, select Other.</a:t>
            </a:r>
          </a:p>
          <a:p>
            <a:r>
              <a:rPr lang="en-US" dirty="0"/>
              <a:t>Enter text to address each warning.</a:t>
            </a:r>
          </a:p>
        </p:txBody>
      </p:sp>
      <p:grpSp>
        <p:nvGrpSpPr>
          <p:cNvPr id="4" name="Group 3">
            <a:extLst>
              <a:ext uri="{FF2B5EF4-FFF2-40B4-BE49-F238E27FC236}">
                <a16:creationId xmlns:a16="http://schemas.microsoft.com/office/drawing/2014/main" id="{37B3EABA-4B33-F11F-DAF1-C60BF0C16895}"/>
              </a:ext>
              <a:ext uri="{C183D7F6-B498-43B3-948B-1728B52AA6E4}">
                <adec:decorative xmlns:adec="http://schemas.microsoft.com/office/drawing/2017/decorative" val="1"/>
              </a:ext>
            </a:extLst>
          </p:cNvPr>
          <p:cNvGrpSpPr/>
          <p:nvPr/>
        </p:nvGrpSpPr>
        <p:grpSpPr>
          <a:xfrm>
            <a:off x="1924050" y="2669381"/>
            <a:ext cx="8343900" cy="3381375"/>
            <a:chOff x="3381061" y="3373750"/>
            <a:chExt cx="8343900" cy="3381375"/>
          </a:xfrm>
        </p:grpSpPr>
        <p:pic>
          <p:nvPicPr>
            <p:cNvPr id="8" name="Picture 7">
              <a:extLst>
                <a:ext uri="{FF2B5EF4-FFF2-40B4-BE49-F238E27FC236}">
                  <a16:creationId xmlns:a16="http://schemas.microsoft.com/office/drawing/2014/main" id="{38334233-5824-8E17-5E0A-824286B45C8E}"/>
                </a:ext>
              </a:extLst>
            </p:cNvPr>
            <p:cNvPicPr>
              <a:picLocks noChangeAspect="1"/>
            </p:cNvPicPr>
            <p:nvPr/>
          </p:nvPicPr>
          <p:blipFill>
            <a:blip r:embed="rId3"/>
            <a:stretch>
              <a:fillRect/>
            </a:stretch>
          </p:blipFill>
          <p:spPr>
            <a:xfrm>
              <a:off x="3381061" y="3373750"/>
              <a:ext cx="8343900" cy="3381375"/>
            </a:xfrm>
            <a:prstGeom prst="rect">
              <a:avLst/>
            </a:prstGeom>
          </p:spPr>
        </p:pic>
        <p:sp>
          <p:nvSpPr>
            <p:cNvPr id="9" name="TextBox 8">
              <a:extLst>
                <a:ext uri="{FF2B5EF4-FFF2-40B4-BE49-F238E27FC236}">
                  <a16:creationId xmlns:a16="http://schemas.microsoft.com/office/drawing/2014/main" id="{97F7A264-DE3D-2F15-EE62-20116DBFDCA2}"/>
                </a:ext>
              </a:extLst>
            </p:cNvPr>
            <p:cNvSpPr txBox="1"/>
            <p:nvPr/>
          </p:nvSpPr>
          <p:spPr>
            <a:xfrm>
              <a:off x="6060476" y="4119798"/>
              <a:ext cx="39389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Enter text here</a:t>
              </a:r>
            </a:p>
          </p:txBody>
        </p:sp>
        <p:sp>
          <p:nvSpPr>
            <p:cNvPr id="10" name="TextBox 9">
              <a:extLst>
                <a:ext uri="{FF2B5EF4-FFF2-40B4-BE49-F238E27FC236}">
                  <a16:creationId xmlns:a16="http://schemas.microsoft.com/office/drawing/2014/main" id="{3DFDA32D-B9DC-9940-59F9-6991A77DCCCB}"/>
                </a:ext>
              </a:extLst>
            </p:cNvPr>
            <p:cNvSpPr txBox="1"/>
            <p:nvPr/>
          </p:nvSpPr>
          <p:spPr>
            <a:xfrm>
              <a:off x="6058143" y="5728940"/>
              <a:ext cx="39389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If needed, enter additional text here </a:t>
              </a:r>
            </a:p>
          </p:txBody>
        </p:sp>
      </p:grpSp>
    </p:spTree>
    <p:extLst>
      <p:ext uri="{BB962C8B-B14F-4D97-AF65-F5344CB8AC3E}">
        <p14:creationId xmlns:p14="http://schemas.microsoft.com/office/powerpoint/2010/main" val="789163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17238-58F8-B45E-CC49-66C7E4491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876E1-7E7A-0467-C097-CC5F42E4B0AB}"/>
              </a:ext>
            </a:extLst>
          </p:cNvPr>
          <p:cNvSpPr>
            <a:spLocks noGrp="1"/>
          </p:cNvSpPr>
          <p:nvPr>
            <p:ph type="title"/>
          </p:nvPr>
        </p:nvSpPr>
        <p:spPr>
          <a:xfrm>
            <a:off x="0" y="18255"/>
            <a:ext cx="10515600" cy="1325563"/>
          </a:xfrm>
        </p:spPr>
        <p:txBody>
          <a:bodyPr/>
          <a:lstStyle/>
          <a:p>
            <a:r>
              <a:rPr lang="en-US" dirty="0"/>
              <a:t>Requesting A Data Exception</a:t>
            </a:r>
            <a:br>
              <a:rPr lang="en-US" dirty="0"/>
            </a:br>
            <a:r>
              <a:rPr lang="en-US" dirty="0"/>
              <a:t>(continued)</a:t>
            </a:r>
          </a:p>
        </p:txBody>
      </p:sp>
      <p:sp>
        <p:nvSpPr>
          <p:cNvPr id="3" name="Content Placeholder 2">
            <a:extLst>
              <a:ext uri="{FF2B5EF4-FFF2-40B4-BE49-F238E27FC236}">
                <a16:creationId xmlns:a16="http://schemas.microsoft.com/office/drawing/2014/main" id="{2E1042AF-9824-9A53-7DD1-F196CDAA2866}"/>
              </a:ext>
            </a:extLst>
          </p:cNvPr>
          <p:cNvSpPr>
            <a:spLocks noGrp="1"/>
          </p:cNvSpPr>
          <p:nvPr>
            <p:ph idx="1"/>
          </p:nvPr>
        </p:nvSpPr>
        <p:spPr>
          <a:xfrm>
            <a:off x="487325" y="1464118"/>
            <a:ext cx="10515600" cy="4351338"/>
          </a:xfrm>
        </p:spPr>
        <p:txBody>
          <a:bodyPr/>
          <a:lstStyle/>
          <a:p>
            <a:r>
              <a:rPr lang="en-US" dirty="0"/>
              <a:t>Select Submit Data Exception Request.</a:t>
            </a:r>
          </a:p>
          <a:p>
            <a:endParaRPr lang="en-US" dirty="0"/>
          </a:p>
          <a:p>
            <a:endParaRPr lang="en-US" dirty="0"/>
          </a:p>
          <a:p>
            <a:r>
              <a:rPr lang="en-US" dirty="0"/>
              <a:t>Please give 24 business hours for us to review the data exception.</a:t>
            </a:r>
          </a:p>
        </p:txBody>
      </p:sp>
      <p:pic>
        <p:nvPicPr>
          <p:cNvPr id="5" name="Picture 4">
            <a:extLst>
              <a:ext uri="{FF2B5EF4-FFF2-40B4-BE49-F238E27FC236}">
                <a16:creationId xmlns:a16="http://schemas.microsoft.com/office/drawing/2014/main" id="{45747E4F-C630-9276-380A-BEAB65E4F9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05408" y="2112335"/>
            <a:ext cx="5019675" cy="762000"/>
          </a:xfrm>
          <a:prstGeom prst="rect">
            <a:avLst/>
          </a:prstGeom>
        </p:spPr>
      </p:pic>
    </p:spTree>
    <p:extLst>
      <p:ext uri="{BB962C8B-B14F-4D97-AF65-F5344CB8AC3E}">
        <p14:creationId xmlns:p14="http://schemas.microsoft.com/office/powerpoint/2010/main" val="2967144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CDC88-4028-6C49-1100-E650021CCA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F19FD5-E848-D8E4-F8E5-FEE00CF74201}"/>
              </a:ext>
            </a:extLst>
          </p:cNvPr>
          <p:cNvSpPr>
            <a:spLocks noGrp="1"/>
          </p:cNvSpPr>
          <p:nvPr>
            <p:ph type="title"/>
          </p:nvPr>
        </p:nvSpPr>
        <p:spPr>
          <a:xfrm>
            <a:off x="0" y="0"/>
            <a:ext cx="10515600" cy="1325563"/>
          </a:xfrm>
        </p:spPr>
        <p:txBody>
          <a:bodyPr/>
          <a:lstStyle/>
          <a:p>
            <a:r>
              <a:rPr lang="en-US" dirty="0"/>
              <a:t>Bad Data Exception</a:t>
            </a:r>
          </a:p>
        </p:txBody>
      </p:sp>
      <p:grpSp>
        <p:nvGrpSpPr>
          <p:cNvPr id="5" name="Group 4" descr="This is a screen shot of a bad data exception.">
            <a:extLst>
              <a:ext uri="{FF2B5EF4-FFF2-40B4-BE49-F238E27FC236}">
                <a16:creationId xmlns:a16="http://schemas.microsoft.com/office/drawing/2014/main" id="{F7C1D128-707E-BA2A-9AA3-6E7D303571F9}"/>
              </a:ext>
            </a:extLst>
          </p:cNvPr>
          <p:cNvGrpSpPr/>
          <p:nvPr/>
        </p:nvGrpSpPr>
        <p:grpSpPr>
          <a:xfrm>
            <a:off x="981075" y="1727343"/>
            <a:ext cx="10229850" cy="3790950"/>
            <a:chOff x="1609148" y="2322766"/>
            <a:chExt cx="10229850" cy="3790950"/>
          </a:xfrm>
        </p:grpSpPr>
        <p:pic>
          <p:nvPicPr>
            <p:cNvPr id="6" name="Picture 5">
              <a:extLst>
                <a:ext uri="{FF2B5EF4-FFF2-40B4-BE49-F238E27FC236}">
                  <a16:creationId xmlns:a16="http://schemas.microsoft.com/office/drawing/2014/main" id="{168FAA71-6908-9645-D12E-18541A9AB6BD}"/>
                </a:ext>
              </a:extLst>
            </p:cNvPr>
            <p:cNvPicPr>
              <a:picLocks noChangeAspect="1"/>
            </p:cNvPicPr>
            <p:nvPr/>
          </p:nvPicPr>
          <p:blipFill>
            <a:blip r:embed="rId3"/>
            <a:stretch>
              <a:fillRect/>
            </a:stretch>
          </p:blipFill>
          <p:spPr>
            <a:xfrm>
              <a:off x="1609148" y="2322766"/>
              <a:ext cx="10229850" cy="3790950"/>
            </a:xfrm>
            <a:prstGeom prst="rect">
              <a:avLst/>
            </a:prstGeom>
          </p:spPr>
        </p:pic>
        <p:pic>
          <p:nvPicPr>
            <p:cNvPr id="13" name="Picture 12">
              <a:extLst>
                <a:ext uri="{FF2B5EF4-FFF2-40B4-BE49-F238E27FC236}">
                  <a16:creationId xmlns:a16="http://schemas.microsoft.com/office/drawing/2014/main" id="{423F8FFD-7D55-50DA-303F-A4154B96EB91}"/>
                </a:ext>
              </a:extLst>
            </p:cNvPr>
            <p:cNvPicPr>
              <a:picLocks noChangeAspect="1"/>
            </p:cNvPicPr>
            <p:nvPr/>
          </p:nvPicPr>
          <p:blipFill>
            <a:blip r:embed="rId4"/>
            <a:stretch>
              <a:fillRect/>
            </a:stretch>
          </p:blipFill>
          <p:spPr>
            <a:xfrm>
              <a:off x="4746191" y="4657447"/>
              <a:ext cx="2457450" cy="276225"/>
            </a:xfrm>
            <a:prstGeom prst="rect">
              <a:avLst/>
            </a:prstGeom>
          </p:spPr>
        </p:pic>
        <p:sp>
          <p:nvSpPr>
            <p:cNvPr id="15" name="Rectangle 14">
              <a:extLst>
                <a:ext uri="{FF2B5EF4-FFF2-40B4-BE49-F238E27FC236}">
                  <a16:creationId xmlns:a16="http://schemas.microsoft.com/office/drawing/2014/main" id="{720ABF12-F0BD-18BB-71C0-24266853C227}"/>
                </a:ext>
              </a:extLst>
            </p:cNvPr>
            <p:cNvSpPr/>
            <p:nvPr/>
          </p:nvSpPr>
          <p:spPr>
            <a:xfrm>
              <a:off x="4746191" y="5368075"/>
              <a:ext cx="6226609" cy="27622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4" name="TextBox 13">
              <a:extLst>
                <a:ext uri="{FF2B5EF4-FFF2-40B4-BE49-F238E27FC236}">
                  <a16:creationId xmlns:a16="http://schemas.microsoft.com/office/drawing/2014/main" id="{EA5C198F-FC29-37B4-EBB4-21A726B7B67D}"/>
                </a:ext>
              </a:extLst>
            </p:cNvPr>
            <p:cNvSpPr txBox="1"/>
            <p:nvPr/>
          </p:nvSpPr>
          <p:spPr>
            <a:xfrm>
              <a:off x="4706487" y="5356668"/>
              <a:ext cx="46287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Denied please provide more information on data verification.</a:t>
              </a:r>
            </a:p>
          </p:txBody>
        </p:sp>
      </p:grpSp>
    </p:spTree>
    <p:extLst>
      <p:ext uri="{BB962C8B-B14F-4D97-AF65-F5344CB8AC3E}">
        <p14:creationId xmlns:p14="http://schemas.microsoft.com/office/powerpoint/2010/main" val="1660320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CD4F3-C09A-9FBF-02F6-DEC4B5EA4E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FA107B-2FD9-EC2B-6DE7-C0C6BA9111F4}"/>
              </a:ext>
            </a:extLst>
          </p:cNvPr>
          <p:cNvSpPr>
            <a:spLocks noGrp="1"/>
          </p:cNvSpPr>
          <p:nvPr>
            <p:ph type="title"/>
          </p:nvPr>
        </p:nvSpPr>
        <p:spPr>
          <a:xfrm>
            <a:off x="0" y="0"/>
            <a:ext cx="10515600" cy="1325563"/>
          </a:xfrm>
        </p:spPr>
        <p:txBody>
          <a:bodyPr/>
          <a:lstStyle/>
          <a:p>
            <a:r>
              <a:rPr lang="en-US" dirty="0"/>
              <a:t>Good Data Exception 1</a:t>
            </a:r>
          </a:p>
        </p:txBody>
      </p:sp>
      <p:grpSp>
        <p:nvGrpSpPr>
          <p:cNvPr id="8" name="Group 7" descr="This is a screen shot of a good data exception.">
            <a:extLst>
              <a:ext uri="{FF2B5EF4-FFF2-40B4-BE49-F238E27FC236}">
                <a16:creationId xmlns:a16="http://schemas.microsoft.com/office/drawing/2014/main" id="{06D9E1A2-F16E-DD80-0B0A-74F5D4D74B79}"/>
              </a:ext>
            </a:extLst>
          </p:cNvPr>
          <p:cNvGrpSpPr/>
          <p:nvPr/>
        </p:nvGrpSpPr>
        <p:grpSpPr>
          <a:xfrm>
            <a:off x="641531" y="1325563"/>
            <a:ext cx="10908937" cy="4050792"/>
            <a:chOff x="641531" y="1325563"/>
            <a:chExt cx="10908937" cy="4050792"/>
          </a:xfrm>
        </p:grpSpPr>
        <p:pic>
          <p:nvPicPr>
            <p:cNvPr id="4" name="Picture 3">
              <a:extLst>
                <a:ext uri="{FF2B5EF4-FFF2-40B4-BE49-F238E27FC236}">
                  <a16:creationId xmlns:a16="http://schemas.microsoft.com/office/drawing/2014/main" id="{9CB9BB4D-5C22-AA5D-160F-7DFD902FE66B}"/>
                </a:ext>
              </a:extLst>
            </p:cNvPr>
            <p:cNvPicPr>
              <a:picLocks noChangeAspect="1"/>
            </p:cNvPicPr>
            <p:nvPr/>
          </p:nvPicPr>
          <p:blipFill>
            <a:blip r:embed="rId3"/>
            <a:stretch>
              <a:fillRect/>
            </a:stretch>
          </p:blipFill>
          <p:spPr>
            <a:xfrm>
              <a:off x="641531" y="1325563"/>
              <a:ext cx="10908937" cy="4050792"/>
            </a:xfrm>
            <a:prstGeom prst="rect">
              <a:avLst/>
            </a:prstGeom>
          </p:spPr>
        </p:pic>
        <p:sp>
          <p:nvSpPr>
            <p:cNvPr id="2" name="Rectangle 1">
              <a:extLst>
                <a:ext uri="{FF2B5EF4-FFF2-40B4-BE49-F238E27FC236}">
                  <a16:creationId xmlns:a16="http://schemas.microsoft.com/office/drawing/2014/main" id="{36862140-BEC6-E163-44A8-3E5F4BE8717B}"/>
                </a:ext>
              </a:extLst>
            </p:cNvPr>
            <p:cNvSpPr/>
            <p:nvPr/>
          </p:nvSpPr>
          <p:spPr>
            <a:xfrm>
              <a:off x="3946849" y="2631233"/>
              <a:ext cx="1502229" cy="251926"/>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5" name="Rectangle 4">
              <a:extLst>
                <a:ext uri="{FF2B5EF4-FFF2-40B4-BE49-F238E27FC236}">
                  <a16:creationId xmlns:a16="http://schemas.microsoft.com/office/drawing/2014/main" id="{B589B8EE-E957-DFE2-427B-82DADED3B753}"/>
                </a:ext>
              </a:extLst>
            </p:cNvPr>
            <p:cNvSpPr/>
            <p:nvPr/>
          </p:nvSpPr>
          <p:spPr>
            <a:xfrm>
              <a:off x="4024604" y="4180728"/>
              <a:ext cx="7525864" cy="33528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extBox 5">
              <a:extLst>
                <a:ext uri="{FF2B5EF4-FFF2-40B4-BE49-F238E27FC236}">
                  <a16:creationId xmlns:a16="http://schemas.microsoft.com/office/drawing/2014/main" id="{D4B47E38-D492-D7F0-EDCC-03A6E930E9C9}"/>
                </a:ext>
              </a:extLst>
            </p:cNvPr>
            <p:cNvSpPr txBox="1"/>
            <p:nvPr/>
          </p:nvSpPr>
          <p:spPr>
            <a:xfrm>
              <a:off x="3921963" y="2631233"/>
              <a:ext cx="2338874" cy="307777"/>
            </a:xfrm>
            <a:prstGeom prst="rect">
              <a:avLst/>
            </a:prstGeom>
            <a:noFill/>
          </p:spPr>
          <p:txBody>
            <a:bodyPr wrap="square" rtlCol="0">
              <a:spAutoFit/>
            </a:bodyPr>
            <a:lstStyle/>
            <a:p>
              <a:r>
                <a:rPr lang="en-US" sz="1400" b="1" dirty="0"/>
                <a:t>24-25 Perkins EOY</a:t>
              </a:r>
              <a:endParaRPr lang="en-US" sz="1400" dirty="0"/>
            </a:p>
          </p:txBody>
        </p:sp>
        <p:sp>
          <p:nvSpPr>
            <p:cNvPr id="7" name="TextBox 6">
              <a:extLst>
                <a:ext uri="{FF2B5EF4-FFF2-40B4-BE49-F238E27FC236}">
                  <a16:creationId xmlns:a16="http://schemas.microsoft.com/office/drawing/2014/main" id="{E3F4DD0C-DD48-DAA2-32AF-6E28925A6719}"/>
                </a:ext>
              </a:extLst>
            </p:cNvPr>
            <p:cNvSpPr txBox="1"/>
            <p:nvPr/>
          </p:nvSpPr>
          <p:spPr>
            <a:xfrm>
              <a:off x="3921962" y="4208856"/>
              <a:ext cx="7200123" cy="307777"/>
            </a:xfrm>
            <a:prstGeom prst="rect">
              <a:avLst/>
            </a:prstGeom>
            <a:noFill/>
          </p:spPr>
          <p:txBody>
            <a:bodyPr wrap="square" rtlCol="0">
              <a:spAutoFit/>
            </a:bodyPr>
            <a:lstStyle/>
            <a:p>
              <a:r>
                <a:rPr lang="en-US" sz="1400" b="1" dirty="0"/>
                <a:t>We have more completers this year to due additional program offerings. </a:t>
              </a:r>
              <a:endParaRPr lang="en-US" sz="1400" dirty="0"/>
            </a:p>
          </p:txBody>
        </p:sp>
      </p:grpSp>
    </p:spTree>
    <p:extLst>
      <p:ext uri="{BB962C8B-B14F-4D97-AF65-F5344CB8AC3E}">
        <p14:creationId xmlns:p14="http://schemas.microsoft.com/office/powerpoint/2010/main" val="3758264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AE88D-5BD4-32BC-C537-924FB1170C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EB0CC4-4DA2-ED07-13BC-476FC3FC2CC1}"/>
              </a:ext>
            </a:extLst>
          </p:cNvPr>
          <p:cNvSpPr>
            <a:spLocks noGrp="1"/>
          </p:cNvSpPr>
          <p:nvPr>
            <p:ph type="title"/>
          </p:nvPr>
        </p:nvSpPr>
        <p:spPr>
          <a:xfrm>
            <a:off x="0" y="18255"/>
            <a:ext cx="10515600" cy="1325563"/>
          </a:xfrm>
        </p:spPr>
        <p:txBody>
          <a:bodyPr/>
          <a:lstStyle/>
          <a:p>
            <a:r>
              <a:rPr lang="en-US" dirty="0"/>
              <a:t>Good Data Exception 2</a:t>
            </a:r>
          </a:p>
        </p:txBody>
      </p:sp>
      <p:grpSp>
        <p:nvGrpSpPr>
          <p:cNvPr id="8" name="Group 7" descr="This is a screen shot of a good data exception.">
            <a:extLst>
              <a:ext uri="{FF2B5EF4-FFF2-40B4-BE49-F238E27FC236}">
                <a16:creationId xmlns:a16="http://schemas.microsoft.com/office/drawing/2014/main" id="{86CC0B1E-2176-6A57-FCA9-C681D6ACB185}"/>
              </a:ext>
            </a:extLst>
          </p:cNvPr>
          <p:cNvGrpSpPr/>
          <p:nvPr/>
        </p:nvGrpSpPr>
        <p:grpSpPr>
          <a:xfrm>
            <a:off x="475499" y="1336444"/>
            <a:ext cx="11241002" cy="4185112"/>
            <a:chOff x="475499" y="1336444"/>
            <a:chExt cx="11241002" cy="4185112"/>
          </a:xfrm>
        </p:grpSpPr>
        <p:pic>
          <p:nvPicPr>
            <p:cNvPr id="4" name="Picture 3" descr="Graphical user interface, text, application, email&#10;&#10;AI-generated content may be incorrect.">
              <a:extLst>
                <a:ext uri="{FF2B5EF4-FFF2-40B4-BE49-F238E27FC236}">
                  <a16:creationId xmlns:a16="http://schemas.microsoft.com/office/drawing/2014/main" id="{D271BBFD-458C-5F3D-4C51-EDCA6BCD7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99" y="1336444"/>
              <a:ext cx="11241002" cy="4185112"/>
            </a:xfrm>
            <a:prstGeom prst="rect">
              <a:avLst/>
            </a:prstGeom>
          </p:spPr>
        </p:pic>
        <p:sp>
          <p:nvSpPr>
            <p:cNvPr id="2" name="Rectangle 1">
              <a:extLst>
                <a:ext uri="{FF2B5EF4-FFF2-40B4-BE49-F238E27FC236}">
                  <a16:creationId xmlns:a16="http://schemas.microsoft.com/office/drawing/2014/main" id="{2E394E4D-6D81-8241-39FF-C590BC72B671}"/>
                </a:ext>
              </a:extLst>
            </p:cNvPr>
            <p:cNvSpPr/>
            <p:nvPr/>
          </p:nvSpPr>
          <p:spPr>
            <a:xfrm>
              <a:off x="3946849" y="2631232"/>
              <a:ext cx="2239347" cy="30777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5" name="Rectangle 4">
              <a:extLst>
                <a:ext uri="{FF2B5EF4-FFF2-40B4-BE49-F238E27FC236}">
                  <a16:creationId xmlns:a16="http://schemas.microsoft.com/office/drawing/2014/main" id="{7082AF1C-0D76-A63A-33DE-43F41A338C64}"/>
                </a:ext>
              </a:extLst>
            </p:cNvPr>
            <p:cNvSpPr/>
            <p:nvPr/>
          </p:nvSpPr>
          <p:spPr>
            <a:xfrm>
              <a:off x="3905280" y="4226423"/>
              <a:ext cx="7674009" cy="33528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extBox 5">
              <a:extLst>
                <a:ext uri="{FF2B5EF4-FFF2-40B4-BE49-F238E27FC236}">
                  <a16:creationId xmlns:a16="http://schemas.microsoft.com/office/drawing/2014/main" id="{9489001D-C1C4-3AA1-ADC7-39F305754455}"/>
                </a:ext>
              </a:extLst>
            </p:cNvPr>
            <p:cNvSpPr txBox="1"/>
            <p:nvPr/>
          </p:nvSpPr>
          <p:spPr>
            <a:xfrm>
              <a:off x="3842653" y="2690000"/>
              <a:ext cx="1527115" cy="307777"/>
            </a:xfrm>
            <a:prstGeom prst="rect">
              <a:avLst/>
            </a:prstGeom>
            <a:noFill/>
          </p:spPr>
          <p:txBody>
            <a:bodyPr wrap="square" rtlCol="0">
              <a:spAutoFit/>
            </a:bodyPr>
            <a:lstStyle/>
            <a:p>
              <a:r>
                <a:rPr lang="en-US" sz="1400" b="1" dirty="0"/>
                <a:t>24-25 Perkins EOY</a:t>
              </a:r>
              <a:endParaRPr lang="en-US" sz="1400" dirty="0"/>
            </a:p>
          </p:txBody>
        </p:sp>
        <p:sp>
          <p:nvSpPr>
            <p:cNvPr id="7" name="TextBox 6">
              <a:extLst>
                <a:ext uri="{FF2B5EF4-FFF2-40B4-BE49-F238E27FC236}">
                  <a16:creationId xmlns:a16="http://schemas.microsoft.com/office/drawing/2014/main" id="{28BEF51A-0C5E-EFA3-982C-9018CB0FAD4D}"/>
                </a:ext>
              </a:extLst>
            </p:cNvPr>
            <p:cNvSpPr txBox="1"/>
            <p:nvPr/>
          </p:nvSpPr>
          <p:spPr>
            <a:xfrm>
              <a:off x="3842653" y="4283901"/>
              <a:ext cx="7200123" cy="307777"/>
            </a:xfrm>
            <a:prstGeom prst="rect">
              <a:avLst/>
            </a:prstGeom>
            <a:noFill/>
          </p:spPr>
          <p:txBody>
            <a:bodyPr wrap="square" rtlCol="0">
              <a:spAutoFit/>
            </a:bodyPr>
            <a:lstStyle/>
            <a:p>
              <a:r>
                <a:rPr lang="en-US" sz="1400" b="1" dirty="0"/>
                <a:t>Pell Grant participation is low due to uploading data by CIP versus all data at once.</a:t>
              </a:r>
              <a:endParaRPr lang="en-US" sz="1400" dirty="0"/>
            </a:p>
          </p:txBody>
        </p:sp>
      </p:grpSp>
    </p:spTree>
    <p:extLst>
      <p:ext uri="{BB962C8B-B14F-4D97-AF65-F5344CB8AC3E}">
        <p14:creationId xmlns:p14="http://schemas.microsoft.com/office/powerpoint/2010/main" val="2749557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F9939-557D-E043-E350-350688C56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86AE3-9F27-2BF3-EBDA-1AFBD918650D}"/>
              </a:ext>
            </a:extLst>
          </p:cNvPr>
          <p:cNvSpPr>
            <a:spLocks noGrp="1"/>
          </p:cNvSpPr>
          <p:nvPr>
            <p:ph type="title"/>
          </p:nvPr>
        </p:nvSpPr>
        <p:spPr/>
        <p:txBody>
          <a:bodyPr/>
          <a:lstStyle/>
          <a:p>
            <a:r>
              <a:rPr lang="en-US" dirty="0" err="1"/>
              <a:t>PIMSReports</a:t>
            </a:r>
            <a:r>
              <a:rPr lang="en-US" dirty="0"/>
              <a:t> V2</a:t>
            </a:r>
          </a:p>
        </p:txBody>
      </p:sp>
    </p:spTree>
    <p:extLst>
      <p:ext uri="{BB962C8B-B14F-4D97-AF65-F5344CB8AC3E}">
        <p14:creationId xmlns:p14="http://schemas.microsoft.com/office/powerpoint/2010/main" val="222358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19C76-CC98-CFB1-D755-FC6B8C31A7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F1043-9D09-3DB5-3FEB-79557B1E2951}"/>
              </a:ext>
            </a:extLst>
          </p:cNvPr>
          <p:cNvSpPr>
            <a:spLocks noGrp="1"/>
          </p:cNvSpPr>
          <p:nvPr>
            <p:ph type="title"/>
          </p:nvPr>
        </p:nvSpPr>
        <p:spPr>
          <a:xfrm>
            <a:off x="0" y="0"/>
            <a:ext cx="10515600" cy="1325563"/>
          </a:xfrm>
        </p:spPr>
        <p:txBody>
          <a:bodyPr/>
          <a:lstStyle/>
          <a:p>
            <a:r>
              <a:rPr lang="en-US" dirty="0"/>
              <a:t>CTE Dollars and Schools Statistics</a:t>
            </a:r>
          </a:p>
        </p:txBody>
      </p:sp>
      <p:sp>
        <p:nvSpPr>
          <p:cNvPr id="6" name="Content Placeholder 2">
            <a:extLst>
              <a:ext uri="{FF2B5EF4-FFF2-40B4-BE49-F238E27FC236}">
                <a16:creationId xmlns:a16="http://schemas.microsoft.com/office/drawing/2014/main" id="{1323FA63-937D-959C-8B52-7D1CEC50E988}"/>
              </a:ext>
            </a:extLst>
          </p:cNvPr>
          <p:cNvSpPr>
            <a:spLocks noGrp="1"/>
          </p:cNvSpPr>
          <p:nvPr>
            <p:ph idx="1"/>
          </p:nvPr>
        </p:nvSpPr>
        <p:spPr>
          <a:xfrm>
            <a:off x="430924" y="1462087"/>
            <a:ext cx="11408298" cy="5259387"/>
          </a:xfrm>
        </p:spPr>
        <p:txBody>
          <a:bodyPr>
            <a:normAutofit/>
          </a:bodyPr>
          <a:lstStyle/>
          <a:p>
            <a:r>
              <a:rPr lang="en-US" dirty="0"/>
              <a:t>$128,485,000 million in state CTE Funding for 2025-26 School Year</a:t>
            </a:r>
          </a:p>
          <a:p>
            <a:pPr lvl="1"/>
            <a:r>
              <a:rPr lang="en-US" dirty="0"/>
              <a:t>About $10.5 million more than the 2024-25 School Year</a:t>
            </a:r>
          </a:p>
          <a:p>
            <a:r>
              <a:rPr lang="en-US" dirty="0"/>
              <a:t>$45,395,790 million in federal Perkins Funding for the 2025-26 School Year</a:t>
            </a:r>
          </a:p>
          <a:p>
            <a:pPr lvl="1"/>
            <a:r>
              <a:rPr lang="en-US" dirty="0"/>
              <a:t>$31,777,053 million for Secondary</a:t>
            </a:r>
            <a:endParaRPr lang="en-US" sz="2400" dirty="0"/>
          </a:p>
          <a:p>
            <a:pPr lvl="1"/>
            <a:r>
              <a:rPr lang="en-US" dirty="0"/>
              <a:t>$13,618,737 million for Adult/Postsecondary</a:t>
            </a:r>
          </a:p>
          <a:p>
            <a:pPr lvl="1"/>
            <a:endParaRPr lang="en-US" dirty="0"/>
          </a:p>
          <a:p>
            <a:r>
              <a:rPr lang="en-US" dirty="0"/>
              <a:t>Secondary – 236 -152 School Districts/Charter Schools and 84 CTCs</a:t>
            </a:r>
          </a:p>
          <a:p>
            <a:r>
              <a:rPr lang="en-US" dirty="0"/>
              <a:t>Adult – 58 CTCs</a:t>
            </a:r>
          </a:p>
          <a:p>
            <a:r>
              <a:rPr lang="en-US" dirty="0"/>
              <a:t>Postsecondary – 19 Institutions of Higher Learning</a:t>
            </a:r>
          </a:p>
        </p:txBody>
      </p:sp>
    </p:spTree>
    <p:extLst>
      <p:ext uri="{BB962C8B-B14F-4D97-AF65-F5344CB8AC3E}">
        <p14:creationId xmlns:p14="http://schemas.microsoft.com/office/powerpoint/2010/main" val="4075087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11D0-5127-003A-4F6A-74D44188C28A}"/>
              </a:ext>
            </a:extLst>
          </p:cNvPr>
          <p:cNvSpPr>
            <a:spLocks noGrp="1"/>
          </p:cNvSpPr>
          <p:nvPr>
            <p:ph type="title"/>
          </p:nvPr>
        </p:nvSpPr>
        <p:spPr>
          <a:xfrm>
            <a:off x="0" y="18255"/>
            <a:ext cx="10515600" cy="1325563"/>
          </a:xfrm>
        </p:spPr>
        <p:txBody>
          <a:bodyPr/>
          <a:lstStyle/>
          <a:p>
            <a:r>
              <a:rPr lang="en-US" dirty="0"/>
              <a:t>Postsecondary Folder</a:t>
            </a:r>
          </a:p>
        </p:txBody>
      </p:sp>
      <p:sp>
        <p:nvSpPr>
          <p:cNvPr id="3" name="Content Placeholder 2">
            <a:extLst>
              <a:ext uri="{FF2B5EF4-FFF2-40B4-BE49-F238E27FC236}">
                <a16:creationId xmlns:a16="http://schemas.microsoft.com/office/drawing/2014/main" id="{5803D17B-FB6A-6C37-613E-352C4B4AB572}"/>
              </a:ext>
            </a:extLst>
          </p:cNvPr>
          <p:cNvSpPr>
            <a:spLocks noGrp="1"/>
          </p:cNvSpPr>
          <p:nvPr>
            <p:ph idx="1"/>
          </p:nvPr>
        </p:nvSpPr>
        <p:spPr/>
        <p:txBody>
          <a:bodyPr>
            <a:normAutofit/>
          </a:bodyPr>
          <a:lstStyle/>
          <a:p>
            <a:r>
              <a:rPr lang="en-US" dirty="0"/>
              <a:t>Details Reports</a:t>
            </a:r>
          </a:p>
          <a:p>
            <a:r>
              <a:rPr lang="en-US" dirty="0"/>
              <a:t>MOE Folder</a:t>
            </a:r>
          </a:p>
          <a:p>
            <a:r>
              <a:rPr lang="en-US" dirty="0"/>
              <a:t>Perkins Folder</a:t>
            </a:r>
          </a:p>
          <a:p>
            <a:pPr lvl="1"/>
            <a:r>
              <a:rPr lang="en-US" sz="2800" dirty="0"/>
              <a:t>Follow Up</a:t>
            </a:r>
          </a:p>
          <a:p>
            <a:pPr lvl="1"/>
            <a:r>
              <a:rPr lang="en-US" sz="2800" dirty="0"/>
              <a:t>Student Level QC &amp; Verification</a:t>
            </a:r>
          </a:p>
          <a:p>
            <a:pPr marL="0" indent="0">
              <a:buNone/>
            </a:pPr>
            <a:endParaRPr lang="en-US" dirty="0"/>
          </a:p>
        </p:txBody>
      </p:sp>
    </p:spTree>
    <p:extLst>
      <p:ext uri="{BB962C8B-B14F-4D97-AF65-F5344CB8AC3E}">
        <p14:creationId xmlns:p14="http://schemas.microsoft.com/office/powerpoint/2010/main" val="927975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21E8E83-37A1-B6FE-B0B0-F66E1E74E396}"/>
              </a:ext>
            </a:extLst>
          </p:cNvPr>
          <p:cNvSpPr>
            <a:spLocks noGrp="1"/>
          </p:cNvSpPr>
          <p:nvPr>
            <p:ph type="title"/>
          </p:nvPr>
        </p:nvSpPr>
        <p:spPr>
          <a:xfrm>
            <a:off x="0" y="0"/>
            <a:ext cx="10515600" cy="1325563"/>
          </a:xfrm>
        </p:spPr>
        <p:txBody>
          <a:bodyPr/>
          <a:lstStyle/>
          <a:p>
            <a:r>
              <a:rPr lang="en-US" dirty="0"/>
              <a:t>Data Coordinator Role</a:t>
            </a:r>
          </a:p>
        </p:txBody>
      </p:sp>
      <p:sp>
        <p:nvSpPr>
          <p:cNvPr id="34821" name="TextBox 4"/>
          <p:cNvSpPr txBox="1">
            <a:spLocks noChangeArrowheads="1"/>
          </p:cNvSpPr>
          <p:nvPr/>
        </p:nvSpPr>
        <p:spPr bwMode="auto">
          <a:xfrm>
            <a:off x="216568" y="1649025"/>
            <a:ext cx="11758864" cy="355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ea typeface="Verdana" pitchFamily="34" charset="0"/>
                <a:cs typeface="Verdana" pitchFamily="34" charset="0"/>
              </a:rPr>
              <a:t>Higher Education data coordinators must:</a:t>
            </a:r>
            <a:endParaRPr lang="en-US" altLang="en-US" sz="2400" b="1" u="sng" dirty="0">
              <a:ea typeface="Verdana" pitchFamily="34" charset="0"/>
              <a:cs typeface="Verdana" pitchFamily="34" charset="0"/>
            </a:endParaRPr>
          </a:p>
          <a:p>
            <a:pPr marL="342900" indent="-342900" eaLnBrk="1" hangingPunct="1">
              <a:spcBef>
                <a:spcPts val="800"/>
              </a:spcBef>
              <a:buFont typeface="Wingdings" panose="05000000000000000000" pitchFamily="2" charset="2"/>
              <a:buChar char="§"/>
            </a:pPr>
            <a:r>
              <a:rPr lang="en-US" altLang="en-US" sz="2400" dirty="0">
                <a:ea typeface="Verdana" pitchFamily="34" charset="0"/>
                <a:cs typeface="Verdana" pitchFamily="34" charset="0"/>
              </a:rPr>
              <a:t>Review PIMS Perkins Postsecondary data quality control reports to identify errors</a:t>
            </a:r>
          </a:p>
          <a:p>
            <a:pPr marL="342900" indent="-342900" eaLnBrk="1" hangingPunct="1">
              <a:spcBef>
                <a:spcPts val="800"/>
              </a:spcBef>
              <a:buFont typeface="Wingdings" panose="05000000000000000000" pitchFamily="2" charset="2"/>
              <a:buChar char="§"/>
            </a:pPr>
            <a:r>
              <a:rPr lang="en-US" altLang="en-US" sz="2400" dirty="0">
                <a:ea typeface="Verdana" pitchFamily="34" charset="0"/>
                <a:cs typeface="Verdana" pitchFamily="34" charset="0"/>
              </a:rPr>
              <a:t>Work with Data Owners to make corrections, when needed</a:t>
            </a:r>
          </a:p>
          <a:p>
            <a:pPr marL="1085850" lvl="1" indent="-342900" eaLnBrk="1" hangingPunct="1">
              <a:spcBef>
                <a:spcPts val="800"/>
              </a:spcBef>
              <a:buFont typeface="Wingdings" panose="05000000000000000000" pitchFamily="2" charset="2"/>
              <a:buChar char="§"/>
            </a:pPr>
            <a:r>
              <a:rPr lang="en-US" altLang="en-US" sz="2400" dirty="0">
                <a:ea typeface="Verdana" pitchFamily="34" charset="0"/>
                <a:cs typeface="Verdana" pitchFamily="34" charset="0"/>
              </a:rPr>
              <a:t>Upload Corrected Data</a:t>
            </a:r>
          </a:p>
          <a:p>
            <a:pPr marL="342900" indent="-342900" eaLnBrk="1" hangingPunct="1">
              <a:spcBef>
                <a:spcPts val="800"/>
              </a:spcBef>
              <a:buFont typeface="Wingdings" panose="05000000000000000000" pitchFamily="2" charset="2"/>
              <a:buChar char="§"/>
            </a:pPr>
            <a:r>
              <a:rPr lang="en-US" altLang="en-US" sz="2400" dirty="0">
                <a:ea typeface="Verdana" pitchFamily="34" charset="0"/>
                <a:cs typeface="Verdana" pitchFamily="34" charset="0"/>
              </a:rPr>
              <a:t>Deliver PIMS Perkins Postsecondary Accuracy Certification Statement (ACS) to the chief school administrator for approval and signature</a:t>
            </a:r>
          </a:p>
          <a:p>
            <a:pPr marL="342900" indent="-342900" eaLnBrk="1" hangingPunct="1">
              <a:spcBef>
                <a:spcPts val="800"/>
              </a:spcBef>
              <a:buFont typeface="Wingdings" panose="05000000000000000000" pitchFamily="2" charset="2"/>
              <a:buChar char="§"/>
            </a:pPr>
            <a:r>
              <a:rPr lang="en-US" altLang="en-US" sz="2400" dirty="0">
                <a:ea typeface="Verdana" pitchFamily="34" charset="0"/>
                <a:cs typeface="Verdana" pitchFamily="34" charset="0"/>
              </a:rPr>
              <a:t>Make sure the final, signed ACS is submitted to PDE via e-mail by September 15, 2026</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2E4F3F9-D59C-9CB0-6A43-7C3BDE2C2279}"/>
              </a:ext>
            </a:extLst>
          </p:cNvPr>
          <p:cNvSpPr>
            <a:spLocks noGrp="1"/>
          </p:cNvSpPr>
          <p:nvPr>
            <p:ph type="title"/>
          </p:nvPr>
        </p:nvSpPr>
        <p:spPr>
          <a:xfrm>
            <a:off x="116306" y="0"/>
            <a:ext cx="8494294" cy="1325563"/>
          </a:xfrm>
        </p:spPr>
        <p:txBody>
          <a:bodyPr/>
          <a:lstStyle/>
          <a:p>
            <a:r>
              <a:rPr lang="en-US" dirty="0"/>
              <a:t>QC Report 01 and 02</a:t>
            </a:r>
          </a:p>
        </p:txBody>
      </p:sp>
      <p:sp>
        <p:nvSpPr>
          <p:cNvPr id="3" name="TextBox 4">
            <a:extLst>
              <a:ext uri="{FF2B5EF4-FFF2-40B4-BE49-F238E27FC236}">
                <a16:creationId xmlns:a16="http://schemas.microsoft.com/office/drawing/2014/main" id="{04F53619-2061-15D8-AD2A-C6B172B8931D}"/>
              </a:ext>
            </a:extLst>
          </p:cNvPr>
          <p:cNvSpPr txBox="1">
            <a:spLocks noChangeArrowheads="1"/>
          </p:cNvSpPr>
          <p:nvPr/>
        </p:nvSpPr>
        <p:spPr bwMode="auto">
          <a:xfrm>
            <a:off x="202532" y="1525915"/>
            <a:ext cx="11786936" cy="380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a:spcBef>
                <a:spcPts val="800"/>
              </a:spcBef>
              <a:buFont typeface="Wingdings" panose="05000000000000000000" pitchFamily="2" charset="2"/>
              <a:buChar char="§"/>
            </a:pPr>
            <a:r>
              <a:rPr lang="en-US" altLang="en-US" sz="2400" b="1" dirty="0">
                <a:ea typeface="Verdana" pitchFamily="34" charset="0"/>
                <a:cs typeface="Verdana" pitchFamily="34" charset="0"/>
              </a:rPr>
              <a:t>QC Rpt01 - PS Student Institution IDs Not in Campus Student Program Fact </a:t>
            </a:r>
          </a:p>
          <a:p>
            <a:pPr marL="1085850" lvl="1" indent="-342900">
              <a:spcBef>
                <a:spcPts val="800"/>
              </a:spcBef>
              <a:buFont typeface="Wingdings" panose="05000000000000000000" pitchFamily="2" charset="2"/>
              <a:buChar char="§"/>
            </a:pPr>
            <a:r>
              <a:rPr lang="en-US" altLang="en-US" sz="2000" dirty="0">
                <a:ea typeface="Verdana" pitchFamily="34" charset="0"/>
                <a:cs typeface="Verdana" pitchFamily="34" charset="0"/>
              </a:rPr>
              <a:t>Report used to inform LEA when students within LEA PS Student Institution data were not found within LEA Campus Student Program Fact </a:t>
            </a:r>
          </a:p>
          <a:p>
            <a:pPr marL="1085850" lvl="1" indent="-342900">
              <a:spcBef>
                <a:spcPts val="800"/>
              </a:spcBef>
              <a:buFont typeface="Wingdings" panose="05000000000000000000" pitchFamily="2" charset="2"/>
              <a:buChar char="§"/>
            </a:pPr>
            <a:r>
              <a:rPr lang="en-US" altLang="en-US" sz="2000" dirty="0">
                <a:ea typeface="Verdana" pitchFamily="34" charset="0"/>
                <a:cs typeface="Verdana" pitchFamily="34" charset="0"/>
              </a:rPr>
              <a:t>To be counted within your final Perkins CTE Student Data Submission, you must correct students on this report.</a:t>
            </a:r>
          </a:p>
          <a:p>
            <a:pPr marL="342900" indent="-342900">
              <a:spcBef>
                <a:spcPts val="800"/>
              </a:spcBef>
              <a:buFont typeface="Wingdings" panose="05000000000000000000" pitchFamily="2" charset="2"/>
              <a:buChar char="§"/>
            </a:pPr>
            <a:r>
              <a:rPr lang="en-US" altLang="en-US" sz="2400" b="1" dirty="0">
                <a:ea typeface="Verdana" pitchFamily="34" charset="0"/>
                <a:cs typeface="Verdana" pitchFamily="34" charset="0"/>
              </a:rPr>
              <a:t>QC Rpt02 - Students Reported in More Than One Program Code for a Campus</a:t>
            </a:r>
          </a:p>
          <a:p>
            <a:pPr marL="1085850" lvl="1" indent="-342900">
              <a:spcBef>
                <a:spcPts val="800"/>
              </a:spcBef>
              <a:buFont typeface="Wingdings" panose="05000000000000000000" pitchFamily="2" charset="2"/>
              <a:buChar char="§"/>
            </a:pPr>
            <a:r>
              <a:rPr lang="en-US" altLang="en-US" sz="2000" dirty="0">
                <a:ea typeface="Verdana" pitchFamily="34" charset="0"/>
                <a:cs typeface="Verdana" pitchFamily="34" charset="0"/>
              </a:rPr>
              <a:t>Report used to inform LEAs of any CTE students within Campus Student Program Fact submission that were reported multiple Program Codes (CIP Codes) </a:t>
            </a:r>
          </a:p>
          <a:p>
            <a:pPr marL="1085850" lvl="1" indent="-342900">
              <a:spcBef>
                <a:spcPts val="800"/>
              </a:spcBef>
              <a:buFont typeface="Wingdings" panose="05000000000000000000" pitchFamily="2" charset="2"/>
              <a:buChar char="§"/>
            </a:pPr>
            <a:r>
              <a:rPr lang="en-US" altLang="en-US" sz="2000" dirty="0">
                <a:ea typeface="Verdana" pitchFamily="34" charset="0"/>
                <a:cs typeface="Verdana" pitchFamily="34" charset="0"/>
              </a:rPr>
              <a:t>Students can only be reported in one Program. You must correct students on this report.</a:t>
            </a:r>
            <a:endParaRPr lang="en-US" altLang="en-US" sz="2400" dirty="0">
              <a:ea typeface="Verdana" pitchFamily="34" charset="0"/>
              <a:cs typeface="Verdana" pitchFamily="34" charset="0"/>
            </a:endParaRPr>
          </a:p>
          <a:p>
            <a:pPr marL="342900" indent="-342900">
              <a:spcBef>
                <a:spcPct val="0"/>
              </a:spcBef>
              <a:buFont typeface="Wingdings" panose="05000000000000000000" pitchFamily="2" charset="2"/>
              <a:buChar char="§"/>
            </a:pPr>
            <a:endParaRPr lang="en-US" altLang="en-US" sz="2000" dirty="0">
              <a:ea typeface="Verdana" pitchFamily="34" charset="0"/>
              <a:cs typeface="Verdana" pitchFamily="34" charset="0"/>
            </a:endParaRPr>
          </a:p>
        </p:txBody>
      </p:sp>
    </p:spTree>
    <p:extLst>
      <p:ext uri="{BB962C8B-B14F-4D97-AF65-F5344CB8AC3E}">
        <p14:creationId xmlns:p14="http://schemas.microsoft.com/office/powerpoint/2010/main" val="837953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F0F27CD-3191-FA96-4041-5609EDE337AC}"/>
              </a:ext>
            </a:extLst>
          </p:cNvPr>
          <p:cNvSpPr>
            <a:spLocks noGrp="1"/>
          </p:cNvSpPr>
          <p:nvPr>
            <p:ph type="title"/>
          </p:nvPr>
        </p:nvSpPr>
        <p:spPr>
          <a:xfrm>
            <a:off x="0" y="37577"/>
            <a:ext cx="9352547" cy="1325563"/>
          </a:xfrm>
        </p:spPr>
        <p:txBody>
          <a:bodyPr/>
          <a:lstStyle/>
          <a:p>
            <a:r>
              <a:rPr lang="en-US" dirty="0"/>
              <a:t>QC Report 03 and 03A</a:t>
            </a:r>
          </a:p>
        </p:txBody>
      </p:sp>
      <p:sp>
        <p:nvSpPr>
          <p:cNvPr id="3" name="TextBox 4">
            <a:extLst>
              <a:ext uri="{FF2B5EF4-FFF2-40B4-BE49-F238E27FC236}">
                <a16:creationId xmlns:a16="http://schemas.microsoft.com/office/drawing/2014/main" id="{04F53619-2061-15D8-AD2A-C6B172B8931D}"/>
              </a:ext>
            </a:extLst>
          </p:cNvPr>
          <p:cNvSpPr txBox="1">
            <a:spLocks noChangeArrowheads="1"/>
          </p:cNvSpPr>
          <p:nvPr/>
        </p:nvSpPr>
        <p:spPr bwMode="auto">
          <a:xfrm>
            <a:off x="285583" y="1341249"/>
            <a:ext cx="11614484" cy="417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a:spcBef>
                <a:spcPts val="800"/>
              </a:spcBef>
              <a:buFont typeface="Wingdings" panose="05000000000000000000" pitchFamily="2" charset="2"/>
              <a:buChar char="§"/>
            </a:pPr>
            <a:r>
              <a:rPr lang="en-US" altLang="en-US" sz="2400" b="1" dirty="0">
                <a:ea typeface="Verdana" pitchFamily="34" charset="0"/>
                <a:cs typeface="Verdana" pitchFamily="34" charset="0"/>
              </a:rPr>
              <a:t>QC Rpt03 - List of Statistically Countable Perkins CTE Students by Campus and Program </a:t>
            </a:r>
          </a:p>
          <a:p>
            <a:pPr marL="1085850" lvl="1" indent="-342900">
              <a:spcBef>
                <a:spcPts val="800"/>
              </a:spcBef>
              <a:buFont typeface="Wingdings" panose="05000000000000000000" pitchFamily="2" charset="2"/>
              <a:buChar char="§"/>
            </a:pPr>
            <a:r>
              <a:rPr lang="en-US" altLang="en-US" sz="2000" dirty="0">
                <a:ea typeface="Verdana" pitchFamily="34" charset="0"/>
                <a:cs typeface="Verdana" pitchFamily="34" charset="0"/>
              </a:rPr>
              <a:t>Report lists students considered to be statistically countable as a Perkins CTE enrollees by school and program.</a:t>
            </a:r>
          </a:p>
          <a:p>
            <a:pPr marL="1085850" lvl="1" indent="-342900">
              <a:spcBef>
                <a:spcPts val="800"/>
              </a:spcBef>
              <a:buFont typeface="Wingdings" panose="05000000000000000000" pitchFamily="2" charset="2"/>
              <a:buChar char="§"/>
            </a:pPr>
            <a:r>
              <a:rPr lang="en-US" sz="2000" dirty="0">
                <a:latin typeface="Arial" panose="020B0604020202020204" pitchFamily="34" charset="0"/>
                <a:ea typeface="Calibri" panose="020F0502020204030204" pitchFamily="34" charset="0"/>
              </a:rPr>
              <a:t>Review this list to determine if PIMS student records need to be added, deleted, or modified</a:t>
            </a:r>
            <a:r>
              <a:rPr lang="en-US" altLang="en-US" sz="2000" dirty="0">
                <a:ea typeface="Verdana" pitchFamily="34" charset="0"/>
                <a:cs typeface="Verdana" pitchFamily="34" charset="0"/>
              </a:rPr>
              <a:t>.</a:t>
            </a:r>
          </a:p>
          <a:p>
            <a:pPr marL="342900" indent="-342900">
              <a:spcBef>
                <a:spcPts val="800"/>
              </a:spcBef>
              <a:buFont typeface="Wingdings" panose="05000000000000000000" pitchFamily="2" charset="2"/>
              <a:buChar char="§"/>
            </a:pPr>
            <a:r>
              <a:rPr lang="en-US" altLang="en-US" sz="2400" b="1" dirty="0">
                <a:ea typeface="Verdana" pitchFamily="34" charset="0"/>
                <a:cs typeface="Verdana" pitchFamily="34" charset="0"/>
              </a:rPr>
              <a:t>QC Rpt03A - Perkins CTE Enrollments by Campus and Program </a:t>
            </a:r>
          </a:p>
          <a:p>
            <a:pPr marL="1085850" lvl="1" indent="-342900">
              <a:spcBef>
                <a:spcPts val="800"/>
              </a:spcBef>
              <a:buFont typeface="Wingdings" panose="05000000000000000000" pitchFamily="2" charset="2"/>
              <a:buChar char="§"/>
            </a:pPr>
            <a:r>
              <a:rPr lang="en-US" altLang="en-US" sz="2000" dirty="0">
                <a:ea typeface="Verdana" pitchFamily="34" charset="0"/>
                <a:cs typeface="Verdana" pitchFamily="34" charset="0"/>
              </a:rPr>
              <a:t>Report lists students considered to be statistically countable as a Perkins CTE enrollees by campus and program. </a:t>
            </a:r>
          </a:p>
          <a:p>
            <a:pPr marL="1085850" lvl="1" indent="-342900">
              <a:spcBef>
                <a:spcPts val="800"/>
              </a:spcBef>
              <a:buFont typeface="Wingdings" panose="05000000000000000000" pitchFamily="2" charset="2"/>
              <a:buChar char="§"/>
            </a:pPr>
            <a:r>
              <a:rPr lang="en-US" sz="2000" dirty="0">
                <a:latin typeface="Arial" panose="020B0604020202020204" pitchFamily="34" charset="0"/>
                <a:ea typeface="Calibri" panose="020F0502020204030204" pitchFamily="34" charset="0"/>
              </a:rPr>
              <a:t>Review this list to determine if PIMS student records need to be added, deleted, or modified.</a:t>
            </a:r>
            <a:endParaRPr lang="en-US" altLang="en-US" sz="2000" dirty="0">
              <a:ea typeface="Verdana" pitchFamily="34" charset="0"/>
              <a:cs typeface="Verdana" pitchFamily="34" charset="0"/>
            </a:endParaRPr>
          </a:p>
        </p:txBody>
      </p:sp>
    </p:spTree>
    <p:extLst>
      <p:ext uri="{BB962C8B-B14F-4D97-AF65-F5344CB8AC3E}">
        <p14:creationId xmlns:p14="http://schemas.microsoft.com/office/powerpoint/2010/main" val="3757855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FC1FB8E-C6DC-660D-79F2-FC0C2BB598C2}"/>
              </a:ext>
            </a:extLst>
          </p:cNvPr>
          <p:cNvSpPr>
            <a:spLocks noGrp="1"/>
          </p:cNvSpPr>
          <p:nvPr>
            <p:ph type="title"/>
          </p:nvPr>
        </p:nvSpPr>
        <p:spPr>
          <a:xfrm>
            <a:off x="0" y="0"/>
            <a:ext cx="10026316" cy="1325563"/>
          </a:xfrm>
        </p:spPr>
        <p:txBody>
          <a:bodyPr/>
          <a:lstStyle/>
          <a:p>
            <a:r>
              <a:rPr lang="en-US" dirty="0"/>
              <a:t>QC Report 03B and 03C</a:t>
            </a:r>
          </a:p>
        </p:txBody>
      </p:sp>
      <p:sp>
        <p:nvSpPr>
          <p:cNvPr id="3" name="TextBox 4">
            <a:extLst>
              <a:ext uri="{FF2B5EF4-FFF2-40B4-BE49-F238E27FC236}">
                <a16:creationId xmlns:a16="http://schemas.microsoft.com/office/drawing/2014/main" id="{04F53619-2061-15D8-AD2A-C6B172B8931D}"/>
              </a:ext>
            </a:extLst>
          </p:cNvPr>
          <p:cNvSpPr txBox="1">
            <a:spLocks noChangeArrowheads="1"/>
          </p:cNvSpPr>
          <p:nvPr/>
        </p:nvSpPr>
        <p:spPr bwMode="auto">
          <a:xfrm>
            <a:off x="344905" y="1566799"/>
            <a:ext cx="11502190" cy="417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a:spcBef>
                <a:spcPts val="800"/>
              </a:spcBef>
              <a:buFont typeface="Wingdings" panose="05000000000000000000" pitchFamily="2" charset="2"/>
              <a:buChar char="§"/>
            </a:pPr>
            <a:r>
              <a:rPr lang="en-US" altLang="en-US" sz="2400" b="1" dirty="0">
                <a:ea typeface="Verdana" pitchFamily="34" charset="0"/>
                <a:cs typeface="Verdana" pitchFamily="34" charset="0"/>
              </a:rPr>
              <a:t>QC Rpt03B - Verify List of CTE Students with Program of Study Articulated Credits </a:t>
            </a:r>
          </a:p>
          <a:p>
            <a:pPr marL="1085850" lvl="1" indent="-342900">
              <a:spcBef>
                <a:spcPts val="800"/>
              </a:spcBef>
              <a:buFont typeface="Wingdings" panose="05000000000000000000" pitchFamily="2" charset="2"/>
              <a:buChar char="§"/>
            </a:pPr>
            <a:r>
              <a:rPr lang="en-US" altLang="en-US" sz="2000" dirty="0">
                <a:ea typeface="Verdana" pitchFamily="34" charset="0"/>
                <a:cs typeface="Verdana" pitchFamily="34" charset="0"/>
              </a:rPr>
              <a:t>Report lists students considered to be statistically countable as a CTE program enrollees reported as having Program of Study SOAR Articulated Credits.</a:t>
            </a:r>
          </a:p>
          <a:p>
            <a:pPr marL="1085850" lvl="1" indent="-342900">
              <a:spcBef>
                <a:spcPts val="800"/>
              </a:spcBef>
              <a:buFont typeface="Wingdings" panose="05000000000000000000" pitchFamily="2" charset="2"/>
              <a:buChar char="§"/>
            </a:pPr>
            <a:r>
              <a:rPr lang="en-US" sz="2000" dirty="0">
                <a:latin typeface="Arial" panose="020B0604020202020204" pitchFamily="34" charset="0"/>
                <a:ea typeface="Calibri" panose="020F0502020204030204" pitchFamily="34" charset="0"/>
              </a:rPr>
              <a:t>Review this list to determine if PIMS student records need to be added, deleted, or modified</a:t>
            </a:r>
            <a:r>
              <a:rPr lang="en-US" altLang="en-US" sz="2000" dirty="0">
                <a:ea typeface="Verdana" pitchFamily="34" charset="0"/>
                <a:cs typeface="Verdana" pitchFamily="34" charset="0"/>
              </a:rPr>
              <a:t>.</a:t>
            </a:r>
          </a:p>
          <a:p>
            <a:pPr marL="342900" indent="-342900">
              <a:spcBef>
                <a:spcPts val="800"/>
              </a:spcBef>
              <a:buFont typeface="Wingdings" panose="05000000000000000000" pitchFamily="2" charset="2"/>
              <a:buChar char="§"/>
            </a:pPr>
            <a:r>
              <a:rPr lang="en-US" altLang="en-US" sz="2400" b="1" dirty="0">
                <a:ea typeface="Verdana" pitchFamily="34" charset="0"/>
                <a:cs typeface="Verdana" pitchFamily="34" charset="0"/>
              </a:rPr>
              <a:t>QC Rpt03C – Verify List of CTE Students with Local Articulated Credits </a:t>
            </a:r>
          </a:p>
          <a:p>
            <a:pPr marL="1085850" lvl="1" indent="-342900">
              <a:spcBef>
                <a:spcPts val="800"/>
              </a:spcBef>
              <a:buFont typeface="Wingdings" panose="05000000000000000000" pitchFamily="2" charset="2"/>
              <a:buChar char="§"/>
            </a:pPr>
            <a:r>
              <a:rPr lang="en-US" altLang="en-US" sz="2000" dirty="0">
                <a:ea typeface="Verdana" pitchFamily="34" charset="0"/>
                <a:cs typeface="Verdana" pitchFamily="34" charset="0"/>
              </a:rPr>
              <a:t>Report lists students considered to be statistically countable as a CTE program enrollees reported as having Local Articulated Credits (LAC)</a:t>
            </a:r>
          </a:p>
          <a:p>
            <a:pPr marL="1085850" lvl="1" indent="-342900">
              <a:spcBef>
                <a:spcPts val="800"/>
              </a:spcBef>
              <a:buFont typeface="Wingdings" panose="05000000000000000000" pitchFamily="2" charset="2"/>
              <a:buChar char="§"/>
            </a:pPr>
            <a:r>
              <a:rPr lang="en-US" sz="2000" dirty="0">
                <a:latin typeface="Arial" panose="020B0604020202020204" pitchFamily="34" charset="0"/>
                <a:ea typeface="Calibri" panose="020F0502020204030204" pitchFamily="34" charset="0"/>
              </a:rPr>
              <a:t>Review this list to determine if PIMS student records need to be added, deleted, or modified.</a:t>
            </a:r>
            <a:endParaRPr lang="en-US" altLang="en-US" sz="2000" dirty="0">
              <a:ea typeface="Verdana" pitchFamily="34" charset="0"/>
              <a:cs typeface="Verdana" pitchFamily="34" charset="0"/>
            </a:endParaRPr>
          </a:p>
        </p:txBody>
      </p:sp>
    </p:spTree>
    <p:extLst>
      <p:ext uri="{BB962C8B-B14F-4D97-AF65-F5344CB8AC3E}">
        <p14:creationId xmlns:p14="http://schemas.microsoft.com/office/powerpoint/2010/main" val="83271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C7D172B-0CB1-0095-AA33-8574EB8E4244}"/>
              </a:ext>
            </a:extLst>
          </p:cNvPr>
          <p:cNvSpPr>
            <a:spLocks noGrp="1"/>
          </p:cNvSpPr>
          <p:nvPr>
            <p:ph type="title"/>
          </p:nvPr>
        </p:nvSpPr>
        <p:spPr>
          <a:xfrm>
            <a:off x="0" y="0"/>
            <a:ext cx="10515600" cy="1325563"/>
          </a:xfrm>
        </p:spPr>
        <p:txBody>
          <a:bodyPr/>
          <a:lstStyle/>
          <a:p>
            <a:r>
              <a:rPr lang="en-US" dirty="0"/>
              <a:t>QC Report 04 and 05</a:t>
            </a:r>
          </a:p>
        </p:txBody>
      </p:sp>
      <p:sp>
        <p:nvSpPr>
          <p:cNvPr id="3" name="TextBox 4">
            <a:extLst>
              <a:ext uri="{FF2B5EF4-FFF2-40B4-BE49-F238E27FC236}">
                <a16:creationId xmlns:a16="http://schemas.microsoft.com/office/drawing/2014/main" id="{04F53619-2061-15D8-AD2A-C6B172B8931D}"/>
              </a:ext>
            </a:extLst>
          </p:cNvPr>
          <p:cNvSpPr txBox="1">
            <a:spLocks noChangeArrowheads="1"/>
          </p:cNvSpPr>
          <p:nvPr/>
        </p:nvSpPr>
        <p:spPr bwMode="auto">
          <a:xfrm>
            <a:off x="320842" y="1503740"/>
            <a:ext cx="11550315" cy="485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a:spcBef>
                <a:spcPts val="800"/>
              </a:spcBef>
              <a:buFont typeface="Wingdings" panose="05000000000000000000" pitchFamily="2" charset="2"/>
              <a:buChar char="§"/>
            </a:pPr>
            <a:r>
              <a:rPr lang="en-US" altLang="en-US" sz="2400" b="1" dirty="0">
                <a:ea typeface="Verdana" pitchFamily="34" charset="0"/>
                <a:cs typeface="Verdana" pitchFamily="34" charset="0"/>
              </a:rPr>
              <a:t>QC Rpt04 - Errors for Invalid Data Element Relationships for Perkins CTE Students</a:t>
            </a:r>
          </a:p>
          <a:p>
            <a:pPr marL="1085850" lvl="1" indent="-342900">
              <a:spcBef>
                <a:spcPts val="800"/>
              </a:spcBef>
              <a:buFont typeface="Wingdings" panose="05000000000000000000" pitchFamily="2" charset="2"/>
              <a:buChar char="§"/>
            </a:pPr>
            <a:r>
              <a:rPr lang="en-US" altLang="en-US" sz="2000" dirty="0">
                <a:ea typeface="Verdana" pitchFamily="34" charset="0"/>
                <a:cs typeface="Verdana" pitchFamily="34" charset="0"/>
              </a:rPr>
              <a:t>Report used to inform LEAs of Perkins students with invalid relationships between specified student data elements. Review the following students listed on each tab.</a:t>
            </a:r>
          </a:p>
          <a:p>
            <a:pPr marL="1085850" lvl="1" indent="-342900">
              <a:spcBef>
                <a:spcPts val="800"/>
              </a:spcBef>
              <a:buFont typeface="Wingdings" panose="05000000000000000000" pitchFamily="2" charset="2"/>
              <a:buChar char="§"/>
            </a:pPr>
            <a:r>
              <a:rPr lang="en-US" altLang="en-US" sz="2000" dirty="0">
                <a:ea typeface="Verdana" pitchFamily="34" charset="0"/>
                <a:cs typeface="Verdana" pitchFamily="34" charset="0"/>
              </a:rPr>
              <a:t>Make corrections to either the PS Student Institution or the Campus Student Program Fact data to resolve errors.</a:t>
            </a:r>
          </a:p>
          <a:p>
            <a:pPr marL="342900" indent="-342900">
              <a:spcBef>
                <a:spcPts val="800"/>
              </a:spcBef>
              <a:buFont typeface="Wingdings" panose="05000000000000000000" pitchFamily="2" charset="2"/>
              <a:buChar char="§"/>
            </a:pPr>
            <a:r>
              <a:rPr lang="en-US" altLang="en-US" sz="2400" b="1" dirty="0">
                <a:ea typeface="Verdana" pitchFamily="34" charset="0"/>
                <a:cs typeface="Verdana" pitchFamily="34" charset="0"/>
              </a:rPr>
              <a:t>QC Rpt05 - Warnings for Questionable Data Element Relationships for Perkins CTE Students </a:t>
            </a:r>
          </a:p>
          <a:p>
            <a:pPr marL="1085850" lvl="1" indent="-342900">
              <a:spcBef>
                <a:spcPts val="800"/>
              </a:spcBef>
              <a:buFont typeface="Wingdings" panose="05000000000000000000" pitchFamily="2" charset="2"/>
              <a:buChar char="§"/>
            </a:pPr>
            <a:r>
              <a:rPr lang="en-US" altLang="en-US" sz="2000" dirty="0">
                <a:ea typeface="Verdana" pitchFamily="34" charset="0"/>
                <a:cs typeface="Verdana" pitchFamily="34" charset="0"/>
              </a:rPr>
              <a:t>Report used to inform LEAs of Perkins CTE students reported have questionable relationships between specified student data elements. Review the following students listed on each tab.</a:t>
            </a:r>
          </a:p>
          <a:p>
            <a:pPr marL="1085850" lvl="1" indent="-342900">
              <a:spcBef>
                <a:spcPts val="800"/>
              </a:spcBef>
              <a:buFont typeface="Wingdings" panose="05000000000000000000" pitchFamily="2" charset="2"/>
              <a:buChar char="§"/>
            </a:pPr>
            <a:r>
              <a:rPr lang="en-US" altLang="en-US" sz="2000" dirty="0">
                <a:ea typeface="Verdana" pitchFamily="34" charset="0"/>
                <a:cs typeface="Verdana" pitchFamily="34" charset="0"/>
              </a:rPr>
              <a:t>Make corrections to either the PS Student Institution or the Campus Student Program Fact data.</a:t>
            </a:r>
          </a:p>
        </p:txBody>
      </p:sp>
    </p:spTree>
    <p:extLst>
      <p:ext uri="{BB962C8B-B14F-4D97-AF65-F5344CB8AC3E}">
        <p14:creationId xmlns:p14="http://schemas.microsoft.com/office/powerpoint/2010/main" val="1855624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02F0-6A16-1B8D-EDDC-DCAF315A3019}"/>
              </a:ext>
            </a:extLst>
          </p:cNvPr>
          <p:cNvSpPr>
            <a:spLocks noGrp="1"/>
          </p:cNvSpPr>
          <p:nvPr>
            <p:ph type="title"/>
          </p:nvPr>
        </p:nvSpPr>
        <p:spPr>
          <a:xfrm>
            <a:off x="0" y="0"/>
            <a:ext cx="10515600" cy="1325563"/>
          </a:xfrm>
        </p:spPr>
        <p:txBody>
          <a:bodyPr/>
          <a:lstStyle/>
          <a:p>
            <a:r>
              <a:rPr lang="en-US" b="1" dirty="0"/>
              <a:t>Accuracy Certification Statement</a:t>
            </a:r>
          </a:p>
        </p:txBody>
      </p:sp>
      <p:sp>
        <p:nvSpPr>
          <p:cNvPr id="3" name="Content Placeholder 2">
            <a:extLst>
              <a:ext uri="{FF2B5EF4-FFF2-40B4-BE49-F238E27FC236}">
                <a16:creationId xmlns:a16="http://schemas.microsoft.com/office/drawing/2014/main" id="{91AF26F8-BFCD-C47C-C842-F7206E5D6BBC}"/>
              </a:ext>
            </a:extLst>
          </p:cNvPr>
          <p:cNvSpPr>
            <a:spLocks noGrp="1"/>
          </p:cNvSpPr>
          <p:nvPr>
            <p:ph idx="1"/>
          </p:nvPr>
        </p:nvSpPr>
        <p:spPr>
          <a:xfrm>
            <a:off x="838200" y="1444107"/>
            <a:ext cx="11141467" cy="5205929"/>
          </a:xfrm>
        </p:spPr>
        <p:txBody>
          <a:bodyPr>
            <a:noAutofit/>
          </a:bodyPr>
          <a:lstStyle/>
          <a:p>
            <a:pPr marL="0" indent="0">
              <a:lnSpc>
                <a:spcPct val="100000"/>
              </a:lnSpc>
              <a:buNone/>
            </a:pPr>
            <a:r>
              <a:rPr lang="en-US" b="1" dirty="0"/>
              <a:t>My LEA data is accurate.  Now what?</a:t>
            </a:r>
          </a:p>
          <a:p>
            <a:pPr marL="0" indent="0">
              <a:lnSpc>
                <a:spcPct val="100000"/>
              </a:lnSpc>
              <a:buNone/>
            </a:pPr>
            <a:endParaRPr lang="en-US" u="sng" dirty="0"/>
          </a:p>
          <a:p>
            <a:pPr>
              <a:lnSpc>
                <a:spcPct val="100000"/>
              </a:lnSpc>
            </a:pPr>
            <a:r>
              <a:rPr lang="en-US" dirty="0"/>
              <a:t>Postsecondary &gt; Perkins &gt; Student Level – QC and Verification</a:t>
            </a:r>
          </a:p>
          <a:p>
            <a:pPr lvl="1">
              <a:lnSpc>
                <a:spcPct val="100000"/>
              </a:lnSpc>
            </a:pPr>
            <a:r>
              <a:rPr lang="en-US" sz="2800" dirty="0"/>
              <a:t>Accuracy Certification Statement (ACS)</a:t>
            </a:r>
          </a:p>
          <a:p>
            <a:pPr lvl="2"/>
            <a:r>
              <a:rPr lang="en-US" sz="2800" dirty="0"/>
              <a:t>Postsecondary Perkins CTE Enrollment ACS Report</a:t>
            </a:r>
          </a:p>
          <a:p>
            <a:pPr marL="1200150" lvl="2" indent="-285750"/>
            <a:r>
              <a:rPr lang="en-US" sz="2800" dirty="0"/>
              <a:t>Verify the Data in the ACS!</a:t>
            </a:r>
            <a:endParaRPr lang="en-US" sz="2800" dirty="0">
              <a:uFill>
                <a:solidFill>
                  <a:schemeClr val="bg1"/>
                </a:solidFill>
              </a:uFill>
            </a:endParaRPr>
          </a:p>
          <a:p>
            <a:pPr marL="1200150" lvl="2" indent="-285750"/>
            <a:endParaRPr lang="en-US" sz="2800" dirty="0"/>
          </a:p>
          <a:p>
            <a:pPr marL="0" indent="0">
              <a:lnSpc>
                <a:spcPct val="100000"/>
              </a:lnSpc>
              <a:buNone/>
            </a:pPr>
            <a:endParaRPr lang="en-US" dirty="0"/>
          </a:p>
          <a:p>
            <a:pPr marL="0" indent="0">
              <a:lnSpc>
                <a:spcPct val="100000"/>
              </a:lnSpc>
              <a:buNone/>
            </a:pPr>
            <a:endParaRPr lang="en-US" dirty="0"/>
          </a:p>
        </p:txBody>
      </p:sp>
    </p:spTree>
    <p:extLst>
      <p:ext uri="{BB962C8B-B14F-4D97-AF65-F5344CB8AC3E}">
        <p14:creationId xmlns:p14="http://schemas.microsoft.com/office/powerpoint/2010/main" val="219698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4C701-C64C-4BCB-C8D0-388796286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4E30C-B0DB-297A-6D29-C435275E0BE2}"/>
              </a:ext>
            </a:extLst>
          </p:cNvPr>
          <p:cNvSpPr>
            <a:spLocks noGrp="1"/>
          </p:cNvSpPr>
          <p:nvPr>
            <p:ph type="title"/>
          </p:nvPr>
        </p:nvSpPr>
        <p:spPr>
          <a:xfrm>
            <a:off x="0" y="18255"/>
            <a:ext cx="10515600" cy="1325563"/>
          </a:xfrm>
        </p:spPr>
        <p:txBody>
          <a:bodyPr anchor="ctr">
            <a:normAutofit/>
          </a:bodyPr>
          <a:lstStyle/>
          <a:p>
            <a:r>
              <a:rPr lang="en-US" b="1" dirty="0"/>
              <a:t>ACS Page 2 Bad Data???</a:t>
            </a:r>
          </a:p>
        </p:txBody>
      </p:sp>
      <p:sp>
        <p:nvSpPr>
          <p:cNvPr id="3" name="Content Placeholder 2">
            <a:extLst>
              <a:ext uri="{FF2B5EF4-FFF2-40B4-BE49-F238E27FC236}">
                <a16:creationId xmlns:a16="http://schemas.microsoft.com/office/drawing/2014/main" id="{1F6F8357-F124-D2EC-62B0-4D403AB7DC54}"/>
              </a:ext>
            </a:extLst>
          </p:cNvPr>
          <p:cNvSpPr>
            <a:spLocks noGrp="1"/>
          </p:cNvSpPr>
          <p:nvPr>
            <p:ph sz="half" idx="1"/>
          </p:nvPr>
        </p:nvSpPr>
        <p:spPr>
          <a:xfrm>
            <a:off x="438150" y="1343818"/>
            <a:ext cx="5181600" cy="4351338"/>
          </a:xfrm>
        </p:spPr>
        <p:txBody>
          <a:bodyPr>
            <a:normAutofit/>
          </a:bodyPr>
          <a:lstStyle/>
          <a:p>
            <a:r>
              <a:rPr lang="en-US" dirty="0"/>
              <a:t>Reporting ZERO for</a:t>
            </a:r>
          </a:p>
          <a:p>
            <a:pPr lvl="1"/>
            <a:r>
              <a:rPr lang="en-US" sz="2800" dirty="0"/>
              <a:t>Special Populations</a:t>
            </a:r>
          </a:p>
          <a:p>
            <a:pPr lvl="1"/>
            <a:r>
              <a:rPr lang="en-US" sz="2800" dirty="0"/>
              <a:t>Males or Females</a:t>
            </a:r>
          </a:p>
          <a:p>
            <a:pPr lvl="1"/>
            <a:r>
              <a:rPr lang="en-US" sz="2800" dirty="0"/>
              <a:t>Race/Ethnicity</a:t>
            </a:r>
          </a:p>
        </p:txBody>
      </p:sp>
      <p:graphicFrame>
        <p:nvGraphicFramePr>
          <p:cNvPr id="13" name="Table 12">
            <a:extLst>
              <a:ext uri="{FF2B5EF4-FFF2-40B4-BE49-F238E27FC236}">
                <a16:creationId xmlns:a16="http://schemas.microsoft.com/office/drawing/2014/main" id="{3AA4D5A9-7B0C-62EA-EACB-75541AD7BD63}"/>
              </a:ext>
            </a:extLst>
          </p:cNvPr>
          <p:cNvGraphicFramePr>
            <a:graphicFrameLocks noGrp="1"/>
          </p:cNvGraphicFramePr>
          <p:nvPr>
            <p:extLst>
              <p:ext uri="{D42A27DB-BD31-4B8C-83A1-F6EECF244321}">
                <p14:modId xmlns:p14="http://schemas.microsoft.com/office/powerpoint/2010/main" val="4222253949"/>
              </p:ext>
            </p:extLst>
          </p:nvPr>
        </p:nvGraphicFramePr>
        <p:xfrm>
          <a:off x="4992370" y="1455420"/>
          <a:ext cx="6761480" cy="2430780"/>
        </p:xfrm>
        <a:graphic>
          <a:graphicData uri="http://schemas.openxmlformats.org/drawingml/2006/table">
            <a:tbl>
              <a:tblPr firstRow="1">
                <a:tableStyleId>{5C22544A-7EE6-4342-B048-85BDC9FD1C3A}</a:tableStyleId>
              </a:tblPr>
              <a:tblGrid>
                <a:gridCol w="4171977">
                  <a:extLst>
                    <a:ext uri="{9D8B030D-6E8A-4147-A177-3AD203B41FA5}">
                      <a16:colId xmlns:a16="http://schemas.microsoft.com/office/drawing/2014/main" val="1515885982"/>
                    </a:ext>
                  </a:extLst>
                </a:gridCol>
                <a:gridCol w="805623">
                  <a:extLst>
                    <a:ext uri="{9D8B030D-6E8A-4147-A177-3AD203B41FA5}">
                      <a16:colId xmlns:a16="http://schemas.microsoft.com/office/drawing/2014/main" val="1298289999"/>
                    </a:ext>
                  </a:extLst>
                </a:gridCol>
                <a:gridCol w="1035801">
                  <a:extLst>
                    <a:ext uri="{9D8B030D-6E8A-4147-A177-3AD203B41FA5}">
                      <a16:colId xmlns:a16="http://schemas.microsoft.com/office/drawing/2014/main" val="3946201681"/>
                    </a:ext>
                  </a:extLst>
                </a:gridCol>
                <a:gridCol w="748079">
                  <a:extLst>
                    <a:ext uri="{9D8B030D-6E8A-4147-A177-3AD203B41FA5}">
                      <a16:colId xmlns:a16="http://schemas.microsoft.com/office/drawing/2014/main" val="3213353346"/>
                    </a:ext>
                  </a:extLst>
                </a:gridCol>
              </a:tblGrid>
              <a:tr h="109378">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SPECIAL POPULATION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TOTAL</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FEMALE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MALE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2853315495"/>
                  </a:ext>
                </a:extLst>
              </a:tr>
              <a:tr h="160020">
                <a:tc>
                  <a:txBody>
                    <a:bodyPr/>
                    <a:lstStyle/>
                    <a:p>
                      <a:pPr algn="l" rtl="0" fontAlgn="t">
                        <a:buNone/>
                      </a:pPr>
                      <a:r>
                        <a:rPr lang="en-US" sz="1400" u="none" strike="noStrike" dirty="0">
                          <a:effectLst/>
                          <a:latin typeface="Arial" panose="020B0604020202020204" pitchFamily="34" charset="0"/>
                          <a:cs typeface="Arial" panose="020B0604020202020204" pitchFamily="34" charset="0"/>
                        </a:rPr>
                        <a:t>Disability Indicator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3138086367"/>
                  </a:ext>
                </a:extLst>
              </a:tr>
              <a:tr h="160020">
                <a:tc>
                  <a:txBody>
                    <a:bodyPr/>
                    <a:lstStyle/>
                    <a:p>
                      <a:pPr algn="l" rtl="0" fontAlgn="t">
                        <a:buNone/>
                      </a:pPr>
                      <a:r>
                        <a:rPr lang="en-US" sz="1400" u="none" strike="noStrike" dirty="0">
                          <a:effectLst/>
                          <a:latin typeface="Arial" panose="020B0604020202020204" pitchFamily="34" charset="0"/>
                          <a:cs typeface="Arial" panose="020B0604020202020204" pitchFamily="34" charset="0"/>
                        </a:rPr>
                        <a:t>Economically Disadvantaged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335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250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85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238584084"/>
                  </a:ext>
                </a:extLst>
              </a:tr>
              <a:tr h="160020">
                <a:tc>
                  <a:txBody>
                    <a:bodyPr/>
                    <a:lstStyle/>
                    <a:p>
                      <a:pPr algn="l" rtl="0" fontAlgn="t">
                        <a:buNone/>
                      </a:pPr>
                      <a:r>
                        <a:rPr lang="en-US" sz="1400" u="none" strike="noStrike" dirty="0">
                          <a:effectLst/>
                          <a:latin typeface="Arial" panose="020B0604020202020204" pitchFamily="34" charset="0"/>
                          <a:cs typeface="Arial" panose="020B0604020202020204" pitchFamily="34" charset="0"/>
                        </a:rPr>
                        <a:t>EL Status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24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16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2902234717"/>
                  </a:ext>
                </a:extLst>
              </a:tr>
              <a:tr h="160020">
                <a:tc>
                  <a:txBody>
                    <a:bodyPr/>
                    <a:lstStyle/>
                    <a:p>
                      <a:pPr algn="l" rtl="0" fontAlgn="t">
                        <a:buNone/>
                      </a:pPr>
                      <a:r>
                        <a:rPr lang="en-US" sz="1400" u="none" strike="noStrike" dirty="0">
                          <a:effectLst/>
                          <a:latin typeface="Arial" panose="020B0604020202020204" pitchFamily="34" charset="0"/>
                          <a:cs typeface="Arial" panose="020B0604020202020204" pitchFamily="34" charset="0"/>
                        </a:rPr>
                        <a:t>Nontraditional Enrollees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246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124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122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2797262307"/>
                  </a:ext>
                </a:extLst>
              </a:tr>
              <a:tr h="160020">
                <a:tc>
                  <a:txBody>
                    <a:bodyPr/>
                    <a:lstStyle/>
                    <a:p>
                      <a:pPr algn="l" rtl="0" fontAlgn="t">
                        <a:buNone/>
                      </a:pPr>
                      <a:r>
                        <a:rPr lang="en-US" sz="1400" u="none" strike="noStrike">
                          <a:effectLst/>
                          <a:latin typeface="Arial" panose="020B0604020202020204" pitchFamily="34" charset="0"/>
                          <a:cs typeface="Arial" panose="020B0604020202020204" pitchFamily="34" charset="0"/>
                        </a:rPr>
                        <a:t>Military Family</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tc>
                  <a:txBody>
                    <a:bodyPr/>
                    <a:lstStyle/>
                    <a:p>
                      <a:pPr algn="r" rtl="0" fontAlgn="t">
                        <a:buNone/>
                      </a:pPr>
                      <a:r>
                        <a:rPr lang="en-US" sz="1400" u="none" strike="noStrike">
                          <a:effectLst/>
                          <a:latin typeface="Arial" panose="020B0604020202020204" pitchFamily="34" charset="0"/>
                          <a:cs typeface="Arial" panose="020B0604020202020204" pitchFamily="34" charset="0"/>
                        </a:rPr>
                        <a:t>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tc>
                  <a:txBody>
                    <a:bodyPr/>
                    <a:lstStyle/>
                    <a:p>
                      <a:pPr algn="r" rtl="0" fontAlgn="t">
                        <a:buNone/>
                      </a:pPr>
                      <a:r>
                        <a:rPr lang="en-US" sz="1400" u="none" strike="noStrike">
                          <a:effectLst/>
                          <a:latin typeface="Arial" panose="020B0604020202020204" pitchFamily="34" charset="0"/>
                          <a:cs typeface="Arial" panose="020B0604020202020204" pitchFamily="34" charset="0"/>
                        </a:rPr>
                        <a:t>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extLst>
                  <a:ext uri="{0D108BD9-81ED-4DB2-BD59-A6C34878D82A}">
                    <a16:rowId xmlns:a16="http://schemas.microsoft.com/office/drawing/2014/main" val="3173504583"/>
                  </a:ext>
                </a:extLst>
              </a:tr>
              <a:tr h="160020">
                <a:tc>
                  <a:txBody>
                    <a:bodyPr/>
                    <a:lstStyle/>
                    <a:p>
                      <a:pPr algn="l" rtl="0" fontAlgn="t">
                        <a:buNone/>
                      </a:pPr>
                      <a:r>
                        <a:rPr lang="en-US" sz="1400" u="none" strike="noStrike">
                          <a:effectLst/>
                          <a:latin typeface="Arial" panose="020B0604020202020204" pitchFamily="34" charset="0"/>
                          <a:cs typeface="Arial" panose="020B0604020202020204" pitchFamily="34" charset="0"/>
                        </a:rPr>
                        <a:t>Student is a Single Parent</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tc>
                  <a:txBody>
                    <a:bodyPr/>
                    <a:lstStyle/>
                    <a:p>
                      <a:pPr algn="r" rtl="0" fontAlgn="t">
                        <a:buNone/>
                      </a:pPr>
                      <a:r>
                        <a:rPr lang="en-US" sz="1400" u="none" strike="noStrike">
                          <a:effectLst/>
                          <a:latin typeface="Arial" panose="020B0604020202020204" pitchFamily="34" charset="0"/>
                          <a:cs typeface="Arial" panose="020B0604020202020204" pitchFamily="34" charset="0"/>
                        </a:rPr>
                        <a:t>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extLst>
                  <a:ext uri="{0D108BD9-81ED-4DB2-BD59-A6C34878D82A}">
                    <a16:rowId xmlns:a16="http://schemas.microsoft.com/office/drawing/2014/main" val="3900086947"/>
                  </a:ext>
                </a:extLst>
              </a:tr>
              <a:tr h="160020">
                <a:tc>
                  <a:txBody>
                    <a:bodyPr/>
                    <a:lstStyle/>
                    <a:p>
                      <a:pPr algn="l" rtl="0" fontAlgn="t">
                        <a:buNone/>
                      </a:pPr>
                      <a:r>
                        <a:rPr lang="en-US" sz="1400" u="none" strike="noStrike">
                          <a:effectLst/>
                          <a:latin typeface="Arial" panose="020B0604020202020204" pitchFamily="34" charset="0"/>
                          <a:cs typeface="Arial" panose="020B0604020202020204" pitchFamily="34" charset="0"/>
                        </a:rPr>
                        <a:t>Migrant Student</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tc>
                  <a:txBody>
                    <a:bodyPr/>
                    <a:lstStyle/>
                    <a:p>
                      <a:pPr algn="r" rtl="0" fontAlgn="t">
                        <a:buNone/>
                      </a:pPr>
                      <a:r>
                        <a:rPr lang="en-US" sz="1400" u="none" strike="noStrike">
                          <a:effectLst/>
                          <a:latin typeface="Arial" panose="020B0604020202020204" pitchFamily="34" charset="0"/>
                          <a:cs typeface="Arial" panose="020B0604020202020204" pitchFamily="34" charset="0"/>
                        </a:rPr>
                        <a:t>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extLst>
                  <a:ext uri="{0D108BD9-81ED-4DB2-BD59-A6C34878D82A}">
                    <a16:rowId xmlns:a16="http://schemas.microsoft.com/office/drawing/2014/main" val="2989181590"/>
                  </a:ext>
                </a:extLst>
              </a:tr>
              <a:tr h="160020">
                <a:tc>
                  <a:txBody>
                    <a:bodyPr/>
                    <a:lstStyle/>
                    <a:p>
                      <a:pPr algn="l" rtl="0" fontAlgn="t">
                        <a:buNone/>
                      </a:pPr>
                      <a:r>
                        <a:rPr lang="en-US" sz="1400" u="none" strike="noStrike" dirty="0">
                          <a:effectLst/>
                          <a:latin typeface="Arial" panose="020B0604020202020204" pitchFamily="34" charset="0"/>
                          <a:cs typeface="Arial" panose="020B0604020202020204" pitchFamily="34" charset="0"/>
                        </a:rPr>
                        <a:t>Out of Workforce Individual</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extLst>
                  <a:ext uri="{0D108BD9-81ED-4DB2-BD59-A6C34878D82A}">
                    <a16:rowId xmlns:a16="http://schemas.microsoft.com/office/drawing/2014/main" val="304017869"/>
                  </a:ext>
                </a:extLst>
              </a:tr>
              <a:tr h="160020">
                <a:tc>
                  <a:txBody>
                    <a:bodyPr/>
                    <a:lstStyle/>
                    <a:p>
                      <a:pPr algn="l" rtl="0" fontAlgn="t">
                        <a:buNone/>
                      </a:pPr>
                      <a:r>
                        <a:rPr lang="en-US" sz="1400" u="none" strike="noStrike">
                          <a:effectLst/>
                          <a:latin typeface="Arial" panose="020B0604020202020204" pitchFamily="34" charset="0"/>
                          <a:cs typeface="Arial" panose="020B0604020202020204" pitchFamily="34" charset="0"/>
                        </a:rPr>
                        <a:t>Homeless Student</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tc>
                  <a:txBody>
                    <a:bodyPr/>
                    <a:lstStyle/>
                    <a:p>
                      <a:pPr algn="r" rtl="0" fontAlgn="t">
                        <a:buNone/>
                      </a:pPr>
                      <a:r>
                        <a:rPr lang="en-US" sz="1400" u="none" strike="noStrike">
                          <a:effectLst/>
                          <a:latin typeface="Arial" panose="020B0604020202020204" pitchFamily="34" charset="0"/>
                          <a:cs typeface="Arial" panose="020B0604020202020204" pitchFamily="34" charset="0"/>
                        </a:rPr>
                        <a:t>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extLst>
                  <a:ext uri="{0D108BD9-81ED-4DB2-BD59-A6C34878D82A}">
                    <a16:rowId xmlns:a16="http://schemas.microsoft.com/office/drawing/2014/main" val="2042226908"/>
                  </a:ext>
                </a:extLst>
              </a:tr>
              <a:tr h="160020">
                <a:tc>
                  <a:txBody>
                    <a:bodyPr/>
                    <a:lstStyle/>
                    <a:p>
                      <a:pPr algn="l" rtl="0" fontAlgn="t">
                        <a:buNone/>
                      </a:pPr>
                      <a:r>
                        <a:rPr lang="en-US" sz="1400" u="none" strike="noStrike">
                          <a:effectLst/>
                          <a:latin typeface="Arial" panose="020B0604020202020204" pitchFamily="34" charset="0"/>
                          <a:cs typeface="Arial" panose="020B0604020202020204" pitchFamily="34" charset="0"/>
                        </a:rPr>
                        <a:t>Foster Student</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extLst>
                  <a:ext uri="{0D108BD9-81ED-4DB2-BD59-A6C34878D82A}">
                    <a16:rowId xmlns:a16="http://schemas.microsoft.com/office/drawing/2014/main" val="1439342697"/>
                  </a:ext>
                </a:extLst>
              </a:tr>
            </a:tbl>
          </a:graphicData>
        </a:graphic>
      </p:graphicFrame>
      <p:graphicFrame>
        <p:nvGraphicFramePr>
          <p:cNvPr id="14" name="Table 13">
            <a:extLst>
              <a:ext uri="{FF2B5EF4-FFF2-40B4-BE49-F238E27FC236}">
                <a16:creationId xmlns:a16="http://schemas.microsoft.com/office/drawing/2014/main" id="{B0925F0D-B3C8-13BC-7D8F-EAC1670DB6DE}"/>
              </a:ext>
            </a:extLst>
          </p:cNvPr>
          <p:cNvGraphicFramePr>
            <a:graphicFrameLocks noGrp="1"/>
          </p:cNvGraphicFramePr>
          <p:nvPr>
            <p:extLst>
              <p:ext uri="{D42A27DB-BD31-4B8C-83A1-F6EECF244321}">
                <p14:modId xmlns:p14="http://schemas.microsoft.com/office/powerpoint/2010/main" val="3923862772"/>
              </p:ext>
            </p:extLst>
          </p:nvPr>
        </p:nvGraphicFramePr>
        <p:xfrm>
          <a:off x="4992370" y="4229418"/>
          <a:ext cx="6761480" cy="1988820"/>
        </p:xfrm>
        <a:graphic>
          <a:graphicData uri="http://schemas.openxmlformats.org/drawingml/2006/table">
            <a:tbl>
              <a:tblPr firstRow="1">
                <a:tableStyleId>{5C22544A-7EE6-4342-B048-85BDC9FD1C3A}</a:tableStyleId>
              </a:tblPr>
              <a:tblGrid>
                <a:gridCol w="4171977">
                  <a:extLst>
                    <a:ext uri="{9D8B030D-6E8A-4147-A177-3AD203B41FA5}">
                      <a16:colId xmlns:a16="http://schemas.microsoft.com/office/drawing/2014/main" val="4238543676"/>
                    </a:ext>
                  </a:extLst>
                </a:gridCol>
                <a:gridCol w="805623">
                  <a:extLst>
                    <a:ext uri="{9D8B030D-6E8A-4147-A177-3AD203B41FA5}">
                      <a16:colId xmlns:a16="http://schemas.microsoft.com/office/drawing/2014/main" val="3704360111"/>
                    </a:ext>
                  </a:extLst>
                </a:gridCol>
                <a:gridCol w="1035801">
                  <a:extLst>
                    <a:ext uri="{9D8B030D-6E8A-4147-A177-3AD203B41FA5}">
                      <a16:colId xmlns:a16="http://schemas.microsoft.com/office/drawing/2014/main" val="3369323805"/>
                    </a:ext>
                  </a:extLst>
                </a:gridCol>
                <a:gridCol w="748079">
                  <a:extLst>
                    <a:ext uri="{9D8B030D-6E8A-4147-A177-3AD203B41FA5}">
                      <a16:colId xmlns:a16="http://schemas.microsoft.com/office/drawing/2014/main" val="624228263"/>
                    </a:ext>
                  </a:extLst>
                </a:gridCol>
              </a:tblGrid>
              <a:tr h="190182">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RACE /  ETHNICITY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TOTAL</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FEMALE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MALE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270444487"/>
                  </a:ext>
                </a:extLst>
              </a:tr>
              <a:tr h="160020">
                <a:tc>
                  <a:txBody>
                    <a:bodyPr/>
                    <a:lstStyle/>
                    <a:p>
                      <a:pPr algn="l" rtl="0" fontAlgn="t">
                        <a:buNone/>
                      </a:pPr>
                      <a:r>
                        <a:rPr lang="en-US" sz="1400" b="0" i="0" u="none" strike="noStrike" dirty="0">
                          <a:solidFill>
                            <a:srgbClr val="000000"/>
                          </a:solidFill>
                          <a:effectLst/>
                          <a:latin typeface="Arial" panose="020B0604020202020204" pitchFamily="34" charset="0"/>
                          <a:cs typeface="Arial" panose="020B0604020202020204" pitchFamily="34" charset="0"/>
                        </a:rPr>
                        <a:t>American Indian/Alaskan Native</a:t>
                      </a:r>
                    </a:p>
                  </a:txBody>
                  <a:tcPr marL="7620" marR="7620" marT="7620" marB="0"/>
                </a:tc>
                <a:tc>
                  <a:txBody>
                    <a:bodyPr/>
                    <a:lstStyle/>
                    <a:p>
                      <a:pPr algn="r" rtl="0" fontAlgn="t">
                        <a:buNone/>
                      </a:pPr>
                      <a:r>
                        <a:rPr lang="en-US" sz="14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solidFill>
                      <a:schemeClr val="accent4">
                        <a:lumMod val="20000"/>
                        <a:lumOff val="80000"/>
                      </a:schemeClr>
                    </a:solidFill>
                  </a:tcPr>
                </a:tc>
                <a:tc>
                  <a:txBody>
                    <a:bodyPr/>
                    <a:lstStyle/>
                    <a:p>
                      <a:pPr algn="r" rtl="0" fontAlgn="t">
                        <a:buNone/>
                      </a:pPr>
                      <a:r>
                        <a:rPr lang="en-US" sz="14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solidFill>
                      <a:schemeClr val="accent4">
                        <a:lumMod val="20000"/>
                        <a:lumOff val="80000"/>
                      </a:schemeClr>
                    </a:solidFill>
                  </a:tcPr>
                </a:tc>
                <a:tc>
                  <a:txBody>
                    <a:bodyPr/>
                    <a:lstStyle/>
                    <a:p>
                      <a:pPr algn="r" rtl="0" fontAlgn="t">
                        <a:buNone/>
                      </a:pPr>
                      <a:r>
                        <a:rPr lang="en-US" sz="14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solidFill>
                      <a:schemeClr val="accent4">
                        <a:lumMod val="20000"/>
                        <a:lumOff val="80000"/>
                      </a:schemeClr>
                    </a:solidFill>
                  </a:tcPr>
                </a:tc>
                <a:extLst>
                  <a:ext uri="{0D108BD9-81ED-4DB2-BD59-A6C34878D82A}">
                    <a16:rowId xmlns:a16="http://schemas.microsoft.com/office/drawing/2014/main" val="4041899787"/>
                  </a:ext>
                </a:extLst>
              </a:tr>
              <a:tr h="160020">
                <a:tc>
                  <a:txBody>
                    <a:bodyPr/>
                    <a:lstStyle/>
                    <a:p>
                      <a:pPr algn="l" rtl="0" fontAlgn="t">
                        <a:buNone/>
                      </a:pPr>
                      <a:r>
                        <a:rPr lang="en-US" sz="1400" u="none" strike="noStrike" dirty="0">
                          <a:effectLst/>
                          <a:latin typeface="Arial" panose="020B0604020202020204" pitchFamily="34" charset="0"/>
                          <a:cs typeface="Arial" panose="020B0604020202020204" pitchFamily="34" charset="0"/>
                        </a:rPr>
                        <a:t>Asian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35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35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extLst>
                  <a:ext uri="{0D108BD9-81ED-4DB2-BD59-A6C34878D82A}">
                    <a16:rowId xmlns:a16="http://schemas.microsoft.com/office/drawing/2014/main" val="2906129067"/>
                  </a:ext>
                </a:extLst>
              </a:tr>
              <a:tr h="160020">
                <a:tc>
                  <a:txBody>
                    <a:bodyPr/>
                    <a:lstStyle/>
                    <a:p>
                      <a:pPr algn="l" rtl="0" fontAlgn="t">
                        <a:buNone/>
                      </a:pPr>
                      <a:r>
                        <a:rPr lang="en-US" sz="1400" u="none" strike="noStrike" dirty="0">
                          <a:effectLst/>
                          <a:latin typeface="Arial" panose="020B0604020202020204" pitchFamily="34" charset="0"/>
                          <a:cs typeface="Arial" panose="020B0604020202020204" pitchFamily="34" charset="0"/>
                        </a:rPr>
                        <a:t>Black or African American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65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42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23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64652651"/>
                  </a:ext>
                </a:extLst>
              </a:tr>
              <a:tr h="160020">
                <a:tc>
                  <a:txBody>
                    <a:bodyPr/>
                    <a:lstStyle/>
                    <a:p>
                      <a:pPr algn="l" rtl="0" fontAlgn="t">
                        <a:buNone/>
                      </a:pPr>
                      <a:r>
                        <a:rPr lang="en-US" sz="1400" u="none" strike="noStrike" dirty="0">
                          <a:effectLst/>
                          <a:latin typeface="Arial" panose="020B0604020202020204" pitchFamily="34" charset="0"/>
                          <a:cs typeface="Arial" panose="020B0604020202020204" pitchFamily="34" charset="0"/>
                        </a:rPr>
                        <a:t>Hispanic of any race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94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55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39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861784766"/>
                  </a:ext>
                </a:extLst>
              </a:tr>
              <a:tr h="160020">
                <a:tc>
                  <a:txBody>
                    <a:bodyPr/>
                    <a:lstStyle/>
                    <a:p>
                      <a:pPr algn="l" rtl="0" fontAlgn="t">
                        <a:buNone/>
                      </a:pPr>
                      <a:r>
                        <a:rPr lang="en-US" sz="1400" u="none" strike="noStrike" dirty="0">
                          <a:effectLst/>
                          <a:latin typeface="Arial" panose="020B0604020202020204" pitchFamily="34" charset="0"/>
                          <a:cs typeface="Arial" panose="020B0604020202020204" pitchFamily="34" charset="0"/>
                        </a:rPr>
                        <a:t>Native Hawaiian or other Pacific Islander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3994052941"/>
                  </a:ext>
                </a:extLst>
              </a:tr>
              <a:tr h="160020">
                <a:tc>
                  <a:txBody>
                    <a:bodyPr/>
                    <a:lstStyle/>
                    <a:p>
                      <a:pPr algn="l" rtl="0" fontAlgn="t">
                        <a:buNone/>
                      </a:pPr>
                      <a:r>
                        <a:rPr lang="en-US" sz="1400" u="none" strike="noStrike" dirty="0">
                          <a:effectLst/>
                          <a:latin typeface="Arial" panose="020B0604020202020204" pitchFamily="34" charset="0"/>
                          <a:cs typeface="Arial" panose="020B0604020202020204" pitchFamily="34" charset="0"/>
                        </a:rPr>
                        <a:t>Race and ethnicity unknown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193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130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63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4262803713"/>
                  </a:ext>
                </a:extLst>
              </a:tr>
              <a:tr h="160020">
                <a:tc>
                  <a:txBody>
                    <a:bodyPr/>
                    <a:lstStyle/>
                    <a:p>
                      <a:pPr algn="l" rtl="0" fontAlgn="t">
                        <a:buNone/>
                      </a:pPr>
                      <a:r>
                        <a:rPr lang="en-US" sz="1400" u="none" strike="noStrike">
                          <a:effectLst/>
                          <a:latin typeface="Arial" panose="020B0604020202020204" pitchFamily="34" charset="0"/>
                          <a:cs typeface="Arial" panose="020B0604020202020204" pitchFamily="34" charset="0"/>
                        </a:rPr>
                        <a:t>Two or more races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12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12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883373446"/>
                  </a:ext>
                </a:extLst>
              </a:tr>
              <a:tr h="160020">
                <a:tc>
                  <a:txBody>
                    <a:bodyPr/>
                    <a:lstStyle/>
                    <a:p>
                      <a:pPr algn="l" rtl="0" fontAlgn="t">
                        <a:buNone/>
                      </a:pPr>
                      <a:r>
                        <a:rPr lang="en-US" sz="1400" u="none" strike="noStrike">
                          <a:effectLst/>
                          <a:latin typeface="Arial" panose="020B0604020202020204" pitchFamily="34" charset="0"/>
                          <a:cs typeface="Arial" panose="020B0604020202020204" pitchFamily="34" charset="0"/>
                        </a:rPr>
                        <a:t>White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593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374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219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4017120932"/>
                  </a:ext>
                </a:extLst>
              </a:tr>
            </a:tbl>
          </a:graphicData>
        </a:graphic>
      </p:graphicFrame>
    </p:spTree>
    <p:extLst>
      <p:ext uri="{BB962C8B-B14F-4D97-AF65-F5344CB8AC3E}">
        <p14:creationId xmlns:p14="http://schemas.microsoft.com/office/powerpoint/2010/main" val="1700278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24CFE-53D4-0709-4C93-3C073C576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1924A-8CA2-48C1-0B1E-1A07DAC2BA7A}"/>
              </a:ext>
            </a:extLst>
          </p:cNvPr>
          <p:cNvSpPr>
            <a:spLocks noGrp="1"/>
          </p:cNvSpPr>
          <p:nvPr>
            <p:ph type="title"/>
          </p:nvPr>
        </p:nvSpPr>
        <p:spPr>
          <a:xfrm>
            <a:off x="0" y="18255"/>
            <a:ext cx="10515600" cy="1325563"/>
          </a:xfrm>
        </p:spPr>
        <p:txBody>
          <a:bodyPr anchor="ctr">
            <a:normAutofit/>
          </a:bodyPr>
          <a:lstStyle/>
          <a:p>
            <a:r>
              <a:rPr lang="en-US" b="1" dirty="0"/>
              <a:t>ACS Page 3 Bad Data???</a:t>
            </a:r>
          </a:p>
        </p:txBody>
      </p:sp>
      <p:sp>
        <p:nvSpPr>
          <p:cNvPr id="3" name="Content Placeholder 2">
            <a:extLst>
              <a:ext uri="{FF2B5EF4-FFF2-40B4-BE49-F238E27FC236}">
                <a16:creationId xmlns:a16="http://schemas.microsoft.com/office/drawing/2014/main" id="{4CECC9F5-A745-D66E-AF8C-2FD6491D00ED}"/>
              </a:ext>
            </a:extLst>
          </p:cNvPr>
          <p:cNvSpPr>
            <a:spLocks noGrp="1"/>
          </p:cNvSpPr>
          <p:nvPr>
            <p:ph sz="half" idx="1"/>
          </p:nvPr>
        </p:nvSpPr>
        <p:spPr>
          <a:xfrm>
            <a:off x="438150" y="1343818"/>
            <a:ext cx="5181600" cy="1325563"/>
          </a:xfrm>
        </p:spPr>
        <p:txBody>
          <a:bodyPr>
            <a:normAutofit lnSpcReduction="10000"/>
          </a:bodyPr>
          <a:lstStyle/>
          <a:p>
            <a:r>
              <a:rPr lang="en-US" dirty="0"/>
              <a:t>Reporting ZERO for</a:t>
            </a:r>
          </a:p>
          <a:p>
            <a:pPr lvl="1"/>
            <a:r>
              <a:rPr lang="en-US" sz="2800" dirty="0"/>
              <a:t>Pell Grant Recipient</a:t>
            </a:r>
          </a:p>
          <a:p>
            <a:pPr lvl="1"/>
            <a:r>
              <a:rPr lang="en-US" sz="2800" dirty="0"/>
              <a:t>Completer</a:t>
            </a:r>
          </a:p>
          <a:p>
            <a:pPr lvl="1"/>
            <a:endParaRPr lang="en-US" sz="2800" dirty="0"/>
          </a:p>
        </p:txBody>
      </p:sp>
      <p:graphicFrame>
        <p:nvGraphicFramePr>
          <p:cNvPr id="4" name="Table 3">
            <a:extLst>
              <a:ext uri="{FF2B5EF4-FFF2-40B4-BE49-F238E27FC236}">
                <a16:creationId xmlns:a16="http://schemas.microsoft.com/office/drawing/2014/main" id="{DE4A1807-565B-5347-4923-59364F3DBE5E}"/>
              </a:ext>
            </a:extLst>
          </p:cNvPr>
          <p:cNvGraphicFramePr>
            <a:graphicFrameLocks noGrp="1"/>
          </p:cNvGraphicFramePr>
          <p:nvPr>
            <p:extLst>
              <p:ext uri="{D42A27DB-BD31-4B8C-83A1-F6EECF244321}">
                <p14:modId xmlns:p14="http://schemas.microsoft.com/office/powerpoint/2010/main" val="3294664043"/>
              </p:ext>
            </p:extLst>
          </p:nvPr>
        </p:nvGraphicFramePr>
        <p:xfrm>
          <a:off x="240030" y="3105150"/>
          <a:ext cx="11784330" cy="906780"/>
        </p:xfrm>
        <a:graphic>
          <a:graphicData uri="http://schemas.openxmlformats.org/drawingml/2006/table">
            <a:tbl>
              <a:tblPr firstRow="1">
                <a:tableStyleId>{5C22544A-7EE6-4342-B048-85BDC9FD1C3A}</a:tableStyleId>
              </a:tblPr>
              <a:tblGrid>
                <a:gridCol w="1006215">
                  <a:extLst>
                    <a:ext uri="{9D8B030D-6E8A-4147-A177-3AD203B41FA5}">
                      <a16:colId xmlns:a16="http://schemas.microsoft.com/office/drawing/2014/main" val="2629314932"/>
                    </a:ext>
                  </a:extLst>
                </a:gridCol>
                <a:gridCol w="1874145">
                  <a:extLst>
                    <a:ext uri="{9D8B030D-6E8A-4147-A177-3AD203B41FA5}">
                      <a16:colId xmlns:a16="http://schemas.microsoft.com/office/drawing/2014/main" val="1082882801"/>
                    </a:ext>
                  </a:extLst>
                </a:gridCol>
                <a:gridCol w="708660">
                  <a:extLst>
                    <a:ext uri="{9D8B030D-6E8A-4147-A177-3AD203B41FA5}">
                      <a16:colId xmlns:a16="http://schemas.microsoft.com/office/drawing/2014/main" val="2340311157"/>
                    </a:ext>
                  </a:extLst>
                </a:gridCol>
                <a:gridCol w="617220">
                  <a:extLst>
                    <a:ext uri="{9D8B030D-6E8A-4147-A177-3AD203B41FA5}">
                      <a16:colId xmlns:a16="http://schemas.microsoft.com/office/drawing/2014/main" val="3775323044"/>
                    </a:ext>
                  </a:extLst>
                </a:gridCol>
                <a:gridCol w="777240">
                  <a:extLst>
                    <a:ext uri="{9D8B030D-6E8A-4147-A177-3AD203B41FA5}">
                      <a16:colId xmlns:a16="http://schemas.microsoft.com/office/drawing/2014/main" val="3309229927"/>
                    </a:ext>
                  </a:extLst>
                </a:gridCol>
                <a:gridCol w="1588770">
                  <a:extLst>
                    <a:ext uri="{9D8B030D-6E8A-4147-A177-3AD203B41FA5}">
                      <a16:colId xmlns:a16="http://schemas.microsoft.com/office/drawing/2014/main" val="379012833"/>
                    </a:ext>
                  </a:extLst>
                </a:gridCol>
                <a:gridCol w="1268730">
                  <a:extLst>
                    <a:ext uri="{9D8B030D-6E8A-4147-A177-3AD203B41FA5}">
                      <a16:colId xmlns:a16="http://schemas.microsoft.com/office/drawing/2014/main" val="929688303"/>
                    </a:ext>
                  </a:extLst>
                </a:gridCol>
                <a:gridCol w="1640665">
                  <a:extLst>
                    <a:ext uri="{9D8B030D-6E8A-4147-A177-3AD203B41FA5}">
                      <a16:colId xmlns:a16="http://schemas.microsoft.com/office/drawing/2014/main" val="633855447"/>
                    </a:ext>
                  </a:extLst>
                </a:gridCol>
                <a:gridCol w="999665">
                  <a:extLst>
                    <a:ext uri="{9D8B030D-6E8A-4147-A177-3AD203B41FA5}">
                      <a16:colId xmlns:a16="http://schemas.microsoft.com/office/drawing/2014/main" val="782811496"/>
                    </a:ext>
                  </a:extLst>
                </a:gridCol>
                <a:gridCol w="1303020">
                  <a:extLst>
                    <a:ext uri="{9D8B030D-6E8A-4147-A177-3AD203B41FA5}">
                      <a16:colId xmlns:a16="http://schemas.microsoft.com/office/drawing/2014/main" val="2369432527"/>
                    </a:ext>
                  </a:extLst>
                </a:gridCol>
              </a:tblGrid>
              <a:tr h="388620">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PROGRAM CODE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CIP NAME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t">
                        <a:buNone/>
                      </a:pPr>
                      <a:r>
                        <a:rPr lang="en-US" sz="1400" u="none" strike="noStrike">
                          <a:effectLst/>
                          <a:latin typeface="Arial" panose="020B0604020202020204" pitchFamily="34" charset="0"/>
                          <a:cs typeface="Arial" panose="020B0604020202020204" pitchFamily="34" charset="0"/>
                        </a:rPr>
                        <a:t>TOTAL</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MALE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t">
                        <a:buNone/>
                      </a:pPr>
                      <a:r>
                        <a:rPr lang="en-US" sz="1400" u="none" strike="noStrike">
                          <a:effectLst/>
                          <a:latin typeface="Arial" panose="020B0604020202020204" pitchFamily="34" charset="0"/>
                          <a:cs typeface="Arial" panose="020B0604020202020204" pitchFamily="34" charset="0"/>
                        </a:rPr>
                        <a:t>FEMALE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ACHIEVED CONCENTRATOR STATUS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ACHIEVED PARTICIPANT STATUS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DID NOT ACHIEVE PARTICIPANT STATUS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PELL GRANT RECIPIENT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t">
                        <a:buNone/>
                      </a:pPr>
                      <a:r>
                        <a:rPr lang="en-US" sz="1400" u="none" strike="noStrike" dirty="0">
                          <a:effectLst/>
                          <a:latin typeface="Arial" panose="020B0604020202020204" pitchFamily="34" charset="0"/>
                          <a:cs typeface="Arial" panose="020B0604020202020204" pitchFamily="34" charset="0"/>
                        </a:rPr>
                        <a:t>COMPLETER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985351796"/>
                  </a:ext>
                </a:extLst>
              </a:tr>
              <a:tr h="259080">
                <a:tc>
                  <a:txBody>
                    <a:bodyPr/>
                    <a:lstStyle/>
                    <a:p>
                      <a:pPr algn="l" rtl="0" fontAlgn="t">
                        <a:buNone/>
                      </a:pPr>
                      <a:r>
                        <a:rPr lang="en-US" sz="1400" u="none" strike="noStrike">
                          <a:effectLst/>
                          <a:latin typeface="Arial" panose="020B0604020202020204" pitchFamily="34" charset="0"/>
                          <a:cs typeface="Arial" panose="020B0604020202020204" pitchFamily="34" charset="0"/>
                        </a:rPr>
                        <a:t>11.0103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l" rtl="0" fontAlgn="t">
                        <a:buNone/>
                      </a:pPr>
                      <a:r>
                        <a:rPr lang="en-US" sz="1400" u="none" strike="noStrike">
                          <a:effectLst/>
                          <a:latin typeface="Arial" panose="020B0604020202020204" pitchFamily="34" charset="0"/>
                          <a:cs typeface="Arial" panose="020B0604020202020204" pitchFamily="34" charset="0"/>
                        </a:rPr>
                        <a:t>Information Technology</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18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12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a:effectLst/>
                          <a:latin typeface="Arial" panose="020B0604020202020204" pitchFamily="34" charset="0"/>
                          <a:cs typeface="Arial" panose="020B0604020202020204" pitchFamily="34" charset="0"/>
                        </a:rPr>
                        <a:t>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10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11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buNone/>
                      </a:pPr>
                      <a:r>
                        <a:rPr lang="en-US" sz="14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solidFill>
                      <a:schemeClr val="accent4">
                        <a:lumMod val="20000"/>
                        <a:lumOff val="80000"/>
                      </a:schemeClr>
                    </a:solidFill>
                  </a:tcPr>
                </a:tc>
                <a:tc>
                  <a:txBody>
                    <a:bodyPr/>
                    <a:lstStyle/>
                    <a:p>
                      <a:pPr algn="r" rtl="0" fontAlgn="t">
                        <a:buNone/>
                      </a:pPr>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chemeClr val="accent4">
                        <a:lumMod val="20000"/>
                        <a:lumOff val="80000"/>
                      </a:schemeClr>
                    </a:solidFill>
                  </a:tcPr>
                </a:tc>
                <a:extLst>
                  <a:ext uri="{0D108BD9-81ED-4DB2-BD59-A6C34878D82A}">
                    <a16:rowId xmlns:a16="http://schemas.microsoft.com/office/drawing/2014/main" val="1791636076"/>
                  </a:ext>
                </a:extLst>
              </a:tr>
            </a:tbl>
          </a:graphicData>
        </a:graphic>
      </p:graphicFrame>
    </p:spTree>
    <p:extLst>
      <p:ext uri="{BB962C8B-B14F-4D97-AF65-F5344CB8AC3E}">
        <p14:creationId xmlns:p14="http://schemas.microsoft.com/office/powerpoint/2010/main" val="2918897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02F0-6A16-1B8D-EDDC-DCAF315A3019}"/>
              </a:ext>
            </a:extLst>
          </p:cNvPr>
          <p:cNvSpPr>
            <a:spLocks noGrp="1"/>
          </p:cNvSpPr>
          <p:nvPr>
            <p:ph type="title"/>
          </p:nvPr>
        </p:nvSpPr>
        <p:spPr>
          <a:xfrm>
            <a:off x="345041" y="169828"/>
            <a:ext cx="10515600" cy="1325563"/>
          </a:xfrm>
        </p:spPr>
        <p:txBody>
          <a:bodyPr/>
          <a:lstStyle/>
          <a:p>
            <a:r>
              <a:rPr lang="en-US" b="1" dirty="0"/>
              <a:t>Submitting My ACS</a:t>
            </a:r>
          </a:p>
        </p:txBody>
      </p:sp>
      <p:sp>
        <p:nvSpPr>
          <p:cNvPr id="3" name="Content Placeholder 2">
            <a:extLst>
              <a:ext uri="{FF2B5EF4-FFF2-40B4-BE49-F238E27FC236}">
                <a16:creationId xmlns:a16="http://schemas.microsoft.com/office/drawing/2014/main" id="{91AF26F8-BFCD-C47C-C842-F7206E5D6BBC}"/>
              </a:ext>
            </a:extLst>
          </p:cNvPr>
          <p:cNvSpPr>
            <a:spLocks noGrp="1"/>
          </p:cNvSpPr>
          <p:nvPr>
            <p:ph idx="1"/>
          </p:nvPr>
        </p:nvSpPr>
        <p:spPr>
          <a:xfrm>
            <a:off x="838200" y="1444107"/>
            <a:ext cx="11141467" cy="5205929"/>
          </a:xfrm>
        </p:spPr>
        <p:txBody>
          <a:bodyPr>
            <a:noAutofit/>
          </a:bodyPr>
          <a:lstStyle/>
          <a:p>
            <a:pPr>
              <a:lnSpc>
                <a:spcPct val="100000"/>
              </a:lnSpc>
            </a:pPr>
            <a:r>
              <a:rPr lang="en-US" dirty="0"/>
              <a:t>Postsecondary &gt; Perkins &gt; Student Level – QC and Verification</a:t>
            </a:r>
          </a:p>
          <a:p>
            <a:pPr lvl="1">
              <a:lnSpc>
                <a:spcPct val="100000"/>
              </a:lnSpc>
            </a:pPr>
            <a:r>
              <a:rPr lang="en-US" sz="2800" dirty="0"/>
              <a:t>Accuracy Certification Statement (ACS)</a:t>
            </a:r>
          </a:p>
          <a:p>
            <a:pPr marL="1200150" lvl="2" indent="-285750"/>
            <a:r>
              <a:rPr lang="en-US" sz="2800" dirty="0"/>
              <a:t>Postsecondary Perkins CTE Enrollment ACS Report</a:t>
            </a:r>
          </a:p>
          <a:p>
            <a:pPr marL="1200150" lvl="2" indent="-285750"/>
            <a:r>
              <a:rPr lang="en-US" sz="2800" dirty="0"/>
              <a:t>Emailed to the </a:t>
            </a:r>
            <a:r>
              <a:rPr lang="en-US" sz="2800" u="sng" dirty="0">
                <a:uFill>
                  <a:solidFill>
                    <a:schemeClr val="bg1"/>
                  </a:solidFill>
                </a:uFill>
                <a:hlinkClick r:id="rId3"/>
              </a:rPr>
              <a:t>RA-EDACSSubmission@pa.gov</a:t>
            </a:r>
            <a:endParaRPr lang="en-US" sz="2800" u="sng" dirty="0">
              <a:uFill>
                <a:solidFill>
                  <a:schemeClr val="bg1"/>
                </a:solidFill>
              </a:uFill>
            </a:endParaRPr>
          </a:p>
          <a:p>
            <a:pPr marL="1200150" lvl="2" indent="-285750"/>
            <a:r>
              <a:rPr lang="en-US" sz="2800" u="sng" dirty="0">
                <a:uFill>
                  <a:solidFill>
                    <a:schemeClr val="bg1"/>
                  </a:solidFill>
                </a:uFill>
              </a:rPr>
              <a:t>FOLLOW THE DIRECTIONS on the ACS!!</a:t>
            </a:r>
          </a:p>
          <a:p>
            <a:pPr marL="1657350" lvl="3" indent="-285750"/>
            <a:r>
              <a:rPr lang="en-US" sz="2600" u="sng" dirty="0">
                <a:uFill>
                  <a:solidFill>
                    <a:schemeClr val="bg1"/>
                  </a:solidFill>
                </a:uFill>
              </a:rPr>
              <a:t>Name the file correctly</a:t>
            </a:r>
          </a:p>
          <a:p>
            <a:pPr marL="1657350" lvl="3" indent="-285750"/>
            <a:r>
              <a:rPr lang="en-US" sz="2600" u="sng" dirty="0">
                <a:uFill>
                  <a:solidFill>
                    <a:schemeClr val="bg1"/>
                  </a:solidFill>
                </a:uFill>
              </a:rPr>
              <a:t>Include ALL pages - All pages must have the same date</a:t>
            </a:r>
          </a:p>
          <a:p>
            <a:pPr marL="1657350" lvl="3" indent="-285750"/>
            <a:r>
              <a:rPr lang="en-US" sz="2600" u="sng" dirty="0">
                <a:uFill>
                  <a:solidFill>
                    <a:schemeClr val="bg1"/>
                  </a:solidFill>
                </a:uFill>
              </a:rPr>
              <a:t>Use the correct subject line</a:t>
            </a:r>
            <a:endParaRPr lang="en-US" sz="2800" dirty="0"/>
          </a:p>
          <a:p>
            <a:pPr marL="1200150" lvl="2" indent="-285750"/>
            <a:r>
              <a:rPr lang="en-US" sz="2800" dirty="0"/>
              <a:t>If you upload additional data or delete data after sending in the ACS, you MUST send in a new ACS!</a:t>
            </a:r>
          </a:p>
          <a:p>
            <a:pPr marL="0" indent="0">
              <a:lnSpc>
                <a:spcPct val="100000"/>
              </a:lnSpc>
              <a:buNone/>
            </a:pPr>
            <a:endParaRPr lang="en-US" dirty="0"/>
          </a:p>
          <a:p>
            <a:pPr marL="0" indent="0">
              <a:lnSpc>
                <a:spcPct val="100000"/>
              </a:lnSpc>
              <a:buNone/>
            </a:pPr>
            <a:endParaRPr lang="en-US" dirty="0"/>
          </a:p>
        </p:txBody>
      </p:sp>
    </p:spTree>
    <p:extLst>
      <p:ext uri="{BB962C8B-B14F-4D97-AF65-F5344CB8AC3E}">
        <p14:creationId xmlns:p14="http://schemas.microsoft.com/office/powerpoint/2010/main" val="312215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451CA-086E-7AB2-C166-C2656AE30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905AE-0770-DF86-930F-E07ED49046A8}"/>
              </a:ext>
            </a:extLst>
          </p:cNvPr>
          <p:cNvSpPr>
            <a:spLocks noGrp="1"/>
          </p:cNvSpPr>
          <p:nvPr>
            <p:ph type="title"/>
          </p:nvPr>
        </p:nvSpPr>
        <p:spPr>
          <a:xfrm>
            <a:off x="0" y="0"/>
            <a:ext cx="10515600" cy="1325563"/>
          </a:xfrm>
        </p:spPr>
        <p:txBody>
          <a:bodyPr/>
          <a:lstStyle/>
          <a:p>
            <a:r>
              <a:rPr lang="en-US" dirty="0"/>
              <a:t>CTE Enrollment Statistics</a:t>
            </a:r>
          </a:p>
        </p:txBody>
      </p:sp>
      <p:sp>
        <p:nvSpPr>
          <p:cNvPr id="3" name="Content Placeholder 2">
            <a:extLst>
              <a:ext uri="{FF2B5EF4-FFF2-40B4-BE49-F238E27FC236}">
                <a16:creationId xmlns:a16="http://schemas.microsoft.com/office/drawing/2014/main" id="{E49561EE-B74A-2907-7EA1-A501086C9624}"/>
              </a:ext>
            </a:extLst>
          </p:cNvPr>
          <p:cNvSpPr>
            <a:spLocks noGrp="1"/>
          </p:cNvSpPr>
          <p:nvPr>
            <p:ph idx="1"/>
          </p:nvPr>
        </p:nvSpPr>
        <p:spPr>
          <a:xfrm>
            <a:off x="430924" y="1462088"/>
            <a:ext cx="11408298" cy="4991264"/>
          </a:xfrm>
        </p:spPr>
        <p:txBody>
          <a:bodyPr>
            <a:normAutofit/>
          </a:bodyPr>
          <a:lstStyle/>
          <a:p>
            <a:r>
              <a:rPr lang="en-US" dirty="0"/>
              <a:t>76,300 Secondary Students </a:t>
            </a:r>
          </a:p>
          <a:p>
            <a:r>
              <a:rPr lang="en-US" dirty="0"/>
              <a:t>10,524 Adult/AAP/Adult Affidavit Students </a:t>
            </a:r>
          </a:p>
          <a:p>
            <a:r>
              <a:rPr lang="en-US" dirty="0"/>
              <a:t>60,434 Postsecondary Students</a:t>
            </a:r>
          </a:p>
          <a:p>
            <a:r>
              <a:rPr lang="en-US" dirty="0"/>
              <a:t>147,258 Total CTE Students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628305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04F22-0143-26A1-3361-B0CDBC5D2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5A3DF-3AD1-C7CA-20BA-2FBFFAF988BC}"/>
              </a:ext>
            </a:extLst>
          </p:cNvPr>
          <p:cNvSpPr>
            <a:spLocks noGrp="1"/>
          </p:cNvSpPr>
          <p:nvPr>
            <p:ph type="title"/>
          </p:nvPr>
        </p:nvSpPr>
        <p:spPr/>
        <p:txBody>
          <a:bodyPr/>
          <a:lstStyle/>
          <a:p>
            <a:r>
              <a:rPr lang="en-US" dirty="0"/>
              <a:t>Data Deletion Request</a:t>
            </a:r>
          </a:p>
        </p:txBody>
      </p:sp>
    </p:spTree>
    <p:extLst>
      <p:ext uri="{BB962C8B-B14F-4D97-AF65-F5344CB8AC3E}">
        <p14:creationId xmlns:p14="http://schemas.microsoft.com/office/powerpoint/2010/main" val="1622688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CD632-7772-B0C1-AC99-078122D79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9D247-155D-3512-4AA0-5403772CE232}"/>
              </a:ext>
            </a:extLst>
          </p:cNvPr>
          <p:cNvSpPr>
            <a:spLocks noGrp="1"/>
          </p:cNvSpPr>
          <p:nvPr>
            <p:ph type="title"/>
          </p:nvPr>
        </p:nvSpPr>
        <p:spPr>
          <a:xfrm>
            <a:off x="0" y="0"/>
            <a:ext cx="10515600" cy="1325563"/>
          </a:xfrm>
        </p:spPr>
        <p:txBody>
          <a:bodyPr/>
          <a:lstStyle/>
          <a:p>
            <a:r>
              <a:rPr lang="en-US" dirty="0"/>
              <a:t>Requesting a Data Deletion</a:t>
            </a:r>
          </a:p>
        </p:txBody>
      </p:sp>
      <p:sp>
        <p:nvSpPr>
          <p:cNvPr id="3" name="Content Placeholder 2">
            <a:extLst>
              <a:ext uri="{FF2B5EF4-FFF2-40B4-BE49-F238E27FC236}">
                <a16:creationId xmlns:a16="http://schemas.microsoft.com/office/drawing/2014/main" id="{E93DDBC7-350D-9966-0CCE-762F5FCDE53D}"/>
              </a:ext>
            </a:extLst>
          </p:cNvPr>
          <p:cNvSpPr>
            <a:spLocks noGrp="1"/>
          </p:cNvSpPr>
          <p:nvPr>
            <p:ph idx="1"/>
          </p:nvPr>
        </p:nvSpPr>
        <p:spPr>
          <a:xfrm>
            <a:off x="438150" y="1414144"/>
            <a:ext cx="11243310" cy="4792345"/>
          </a:xfrm>
        </p:spPr>
        <p:txBody>
          <a:bodyPr/>
          <a:lstStyle/>
          <a:p>
            <a:r>
              <a:rPr lang="en-US" dirty="0"/>
              <a:t>Some fields are updateable, some are not</a:t>
            </a:r>
          </a:p>
          <a:p>
            <a:r>
              <a:rPr lang="en-US" dirty="0"/>
              <a:t>Data in Key Fields needs to be deleted and correct data uploaded</a:t>
            </a:r>
          </a:p>
          <a:p>
            <a:r>
              <a:rPr lang="en-US" dirty="0"/>
              <a:t>Call the PIMS Help Desk - 800-661-2423</a:t>
            </a:r>
          </a:p>
          <a:p>
            <a:r>
              <a:rPr lang="en-US" dirty="0"/>
              <a:t>Request a PS PIMS Deletion</a:t>
            </a:r>
          </a:p>
          <a:p>
            <a:r>
              <a:rPr lang="en-US" dirty="0"/>
              <a:t>Follow their directions and complete the Deletion Form</a:t>
            </a:r>
          </a:p>
          <a:p>
            <a:r>
              <a:rPr lang="en-US" dirty="0"/>
              <a:t>Send completed form to </a:t>
            </a:r>
            <a:r>
              <a:rPr lang="en-US" dirty="0">
                <a:hlinkClick r:id="rId3"/>
              </a:rPr>
              <a:t>ra-catsdata@pa.gov</a:t>
            </a:r>
            <a:endParaRPr lang="en-US" dirty="0"/>
          </a:p>
          <a:p>
            <a:pPr lvl="1"/>
            <a:r>
              <a:rPr lang="en-US" sz="2800" dirty="0"/>
              <a:t>Subject Line - PS PIMS Maintenance</a:t>
            </a:r>
          </a:p>
          <a:p>
            <a:pPr marL="0" indent="0">
              <a:buNone/>
            </a:pPr>
            <a:endParaRPr lang="en-US" dirty="0"/>
          </a:p>
        </p:txBody>
      </p:sp>
    </p:spTree>
    <p:extLst>
      <p:ext uri="{BB962C8B-B14F-4D97-AF65-F5344CB8AC3E}">
        <p14:creationId xmlns:p14="http://schemas.microsoft.com/office/powerpoint/2010/main" val="25108881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E604C-23CE-454C-4495-8770316BDB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F7E70-7155-D0AE-34C7-C281FF61BC52}"/>
              </a:ext>
            </a:extLst>
          </p:cNvPr>
          <p:cNvSpPr>
            <a:spLocks noGrp="1"/>
          </p:cNvSpPr>
          <p:nvPr>
            <p:ph type="title"/>
          </p:nvPr>
        </p:nvSpPr>
        <p:spPr>
          <a:xfrm>
            <a:off x="0" y="135867"/>
            <a:ext cx="10515600" cy="1325563"/>
          </a:xfrm>
        </p:spPr>
        <p:txBody>
          <a:bodyPr/>
          <a:lstStyle/>
          <a:p>
            <a:r>
              <a:rPr lang="en-US" dirty="0"/>
              <a:t>Data Deletion Form</a:t>
            </a:r>
          </a:p>
        </p:txBody>
      </p:sp>
      <p:sp>
        <p:nvSpPr>
          <p:cNvPr id="3" name="Content Placeholder 2">
            <a:extLst>
              <a:ext uri="{FF2B5EF4-FFF2-40B4-BE49-F238E27FC236}">
                <a16:creationId xmlns:a16="http://schemas.microsoft.com/office/drawing/2014/main" id="{39199F7F-1D9F-3D31-B68A-180A0B5FD9EC}"/>
              </a:ext>
            </a:extLst>
          </p:cNvPr>
          <p:cNvSpPr>
            <a:spLocks noGrp="1"/>
          </p:cNvSpPr>
          <p:nvPr>
            <p:ph idx="1"/>
          </p:nvPr>
        </p:nvSpPr>
        <p:spPr>
          <a:xfrm>
            <a:off x="433116" y="1379854"/>
            <a:ext cx="6888480" cy="5146675"/>
          </a:xfrm>
        </p:spPr>
        <p:txBody>
          <a:bodyPr/>
          <a:lstStyle/>
          <a:p>
            <a:r>
              <a:rPr lang="en-US" dirty="0"/>
              <a:t>Fill out the form completely!</a:t>
            </a:r>
          </a:p>
          <a:p>
            <a:r>
              <a:rPr lang="en-US" dirty="0"/>
              <a:t>Must have a PIMS Help Desk Ticket Number!</a:t>
            </a:r>
          </a:p>
          <a:p>
            <a:r>
              <a:rPr lang="en-US" dirty="0"/>
              <a:t>Indicate the template(s)</a:t>
            </a:r>
          </a:p>
          <a:p>
            <a:r>
              <a:rPr lang="en-US" dirty="0"/>
              <a:t>Indicate the Collection</a:t>
            </a:r>
          </a:p>
          <a:p>
            <a:r>
              <a:rPr lang="en-US" dirty="0"/>
              <a:t>Number of records to be deleted</a:t>
            </a:r>
          </a:p>
          <a:p>
            <a:r>
              <a:rPr lang="en-US" dirty="0"/>
              <a:t>If deleting individual/group records, attach an Excel spreadsheet with the records</a:t>
            </a:r>
          </a:p>
          <a:p>
            <a:endParaRPr lang="en-US" dirty="0"/>
          </a:p>
          <a:p>
            <a:endParaRPr lang="en-US" dirty="0"/>
          </a:p>
        </p:txBody>
      </p:sp>
      <p:pic>
        <p:nvPicPr>
          <p:cNvPr id="7" name="Picture 6">
            <a:extLst>
              <a:ext uri="{FF2B5EF4-FFF2-40B4-BE49-F238E27FC236}">
                <a16:creationId xmlns:a16="http://schemas.microsoft.com/office/drawing/2014/main" id="{C64D875A-38DA-6A50-4B01-E6A76324DC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62615" y="1461430"/>
            <a:ext cx="3896269" cy="4715533"/>
          </a:xfrm>
          <a:prstGeom prst="rect">
            <a:avLst/>
          </a:prstGeom>
        </p:spPr>
      </p:pic>
    </p:spTree>
    <p:extLst>
      <p:ext uri="{BB962C8B-B14F-4D97-AF65-F5344CB8AC3E}">
        <p14:creationId xmlns:p14="http://schemas.microsoft.com/office/powerpoint/2010/main" val="33876225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D1457-1A3C-A6B9-4660-470C4EFEC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5486A-B0E0-9DBE-678C-4B7DD0746EFF}"/>
              </a:ext>
            </a:extLst>
          </p:cNvPr>
          <p:cNvSpPr>
            <a:spLocks noGrp="1"/>
          </p:cNvSpPr>
          <p:nvPr>
            <p:ph type="title"/>
          </p:nvPr>
        </p:nvSpPr>
        <p:spPr/>
        <p:txBody>
          <a:bodyPr/>
          <a:lstStyle/>
          <a:p>
            <a:r>
              <a:rPr lang="en-US" dirty="0"/>
              <a:t>Additional Supports</a:t>
            </a:r>
          </a:p>
        </p:txBody>
      </p:sp>
      <p:sp>
        <p:nvSpPr>
          <p:cNvPr id="3" name="Text Placeholder 2">
            <a:extLst>
              <a:ext uri="{FF2B5EF4-FFF2-40B4-BE49-F238E27FC236}">
                <a16:creationId xmlns:a16="http://schemas.microsoft.com/office/drawing/2014/main" id="{9CE63B7E-0657-D2CE-37C3-D442C9185F42}"/>
              </a:ext>
            </a:extLst>
          </p:cNvPr>
          <p:cNvSpPr>
            <a:spLocks noGrp="1"/>
          </p:cNvSpPr>
          <p:nvPr>
            <p:ph type="body" idx="1"/>
          </p:nvPr>
        </p:nvSpPr>
        <p:spPr/>
        <p:txBody>
          <a:bodyPr/>
          <a:lstStyle/>
          <a:p>
            <a:r>
              <a:rPr lang="en-US" dirty="0"/>
              <a:t>How can we support your data efforts?</a:t>
            </a:r>
          </a:p>
        </p:txBody>
      </p:sp>
    </p:spTree>
    <p:extLst>
      <p:ext uri="{BB962C8B-B14F-4D97-AF65-F5344CB8AC3E}">
        <p14:creationId xmlns:p14="http://schemas.microsoft.com/office/powerpoint/2010/main" val="8675083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96476-9BC9-CDB6-B566-91BC556E5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BAB8D-1013-4688-5A45-296E618C21F1}"/>
              </a:ext>
            </a:extLst>
          </p:cNvPr>
          <p:cNvSpPr>
            <a:spLocks noGrp="1"/>
          </p:cNvSpPr>
          <p:nvPr>
            <p:ph type="title"/>
          </p:nvPr>
        </p:nvSpPr>
        <p:spPr>
          <a:xfrm>
            <a:off x="0" y="0"/>
            <a:ext cx="10515600" cy="1325563"/>
          </a:xfrm>
        </p:spPr>
        <p:txBody>
          <a:bodyPr/>
          <a:lstStyle/>
          <a:p>
            <a:r>
              <a:rPr lang="en-US" dirty="0"/>
              <a:t>Additional Support Ideas</a:t>
            </a:r>
          </a:p>
        </p:txBody>
      </p:sp>
      <p:sp>
        <p:nvSpPr>
          <p:cNvPr id="3" name="Content Placeholder 2">
            <a:extLst>
              <a:ext uri="{FF2B5EF4-FFF2-40B4-BE49-F238E27FC236}">
                <a16:creationId xmlns:a16="http://schemas.microsoft.com/office/drawing/2014/main" id="{75CAC8A5-DE33-C0CD-A2B0-2F063BEF673D}"/>
              </a:ext>
            </a:extLst>
          </p:cNvPr>
          <p:cNvSpPr>
            <a:spLocks noGrp="1"/>
          </p:cNvSpPr>
          <p:nvPr>
            <p:ph idx="1"/>
          </p:nvPr>
        </p:nvSpPr>
        <p:spPr>
          <a:xfrm>
            <a:off x="643890" y="1393031"/>
            <a:ext cx="10515600" cy="4895850"/>
          </a:xfrm>
        </p:spPr>
        <p:txBody>
          <a:bodyPr>
            <a:normAutofit/>
          </a:bodyPr>
          <a:lstStyle/>
          <a:p>
            <a:r>
              <a:rPr lang="en-US" dirty="0"/>
              <a:t>Perkins Workgroup Webinars</a:t>
            </a:r>
          </a:p>
          <a:p>
            <a:pPr lvl="1"/>
            <a:r>
              <a:rPr lang="en-US" sz="2800" dirty="0"/>
              <a:t>Topics</a:t>
            </a:r>
          </a:p>
          <a:p>
            <a:pPr lvl="1"/>
            <a:r>
              <a:rPr lang="en-US" sz="2800" dirty="0"/>
              <a:t>Meeting Frequency</a:t>
            </a:r>
          </a:p>
          <a:p>
            <a:pPr lvl="1"/>
            <a:endParaRPr lang="en-US" sz="2800" dirty="0"/>
          </a:p>
          <a:p>
            <a:r>
              <a:rPr lang="en-US" dirty="0"/>
              <a:t>On-Site Conference Sessions</a:t>
            </a:r>
          </a:p>
          <a:p>
            <a:pPr lvl="1"/>
            <a:r>
              <a:rPr lang="en-US" sz="2800" dirty="0"/>
              <a:t>Data Summit Conference (Spring)</a:t>
            </a:r>
          </a:p>
          <a:p>
            <a:pPr lvl="1"/>
            <a:endParaRPr lang="en-US" sz="2800" dirty="0"/>
          </a:p>
          <a:p>
            <a:r>
              <a:rPr lang="en-US" dirty="0"/>
              <a:t>Others? </a:t>
            </a:r>
          </a:p>
          <a:p>
            <a:endParaRPr lang="en-US" dirty="0"/>
          </a:p>
        </p:txBody>
      </p:sp>
    </p:spTree>
    <p:extLst>
      <p:ext uri="{BB962C8B-B14F-4D97-AF65-F5344CB8AC3E}">
        <p14:creationId xmlns:p14="http://schemas.microsoft.com/office/powerpoint/2010/main" val="33069005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167A-319B-4747-B9E6-BD9547AA35A7}"/>
              </a:ext>
            </a:extLst>
          </p:cNvPr>
          <p:cNvSpPr>
            <a:spLocks noGrp="1"/>
          </p:cNvSpPr>
          <p:nvPr>
            <p:ph type="title"/>
          </p:nvPr>
        </p:nvSpPr>
        <p:spPr>
          <a:xfrm>
            <a:off x="0" y="0"/>
            <a:ext cx="10515600" cy="1325563"/>
          </a:xfrm>
        </p:spPr>
        <p:txBody>
          <a:bodyPr/>
          <a:lstStyle/>
          <a:p>
            <a:r>
              <a:rPr lang="en-US" dirty="0"/>
              <a:t>Contact/Mission</a:t>
            </a:r>
          </a:p>
        </p:txBody>
      </p:sp>
      <p:sp>
        <p:nvSpPr>
          <p:cNvPr id="3" name="Content Placeholder 2">
            <a:extLst>
              <a:ext uri="{FF2B5EF4-FFF2-40B4-BE49-F238E27FC236}">
                <a16:creationId xmlns:a16="http://schemas.microsoft.com/office/drawing/2014/main" id="{9491081C-A9F3-80A2-39FD-D7B0DF8AD679}"/>
              </a:ext>
            </a:extLst>
          </p:cNvPr>
          <p:cNvSpPr>
            <a:spLocks noGrp="1"/>
          </p:cNvSpPr>
          <p:nvPr>
            <p:ph idx="1"/>
          </p:nvPr>
        </p:nvSpPr>
        <p:spPr>
          <a:xfrm>
            <a:off x="368967" y="1713330"/>
            <a:ext cx="10764253" cy="1875107"/>
          </a:xfrm>
        </p:spPr>
        <p:txBody>
          <a:bodyPr>
            <a:normAutofit fontScale="92500" lnSpcReduction="20000"/>
          </a:bodyPr>
          <a:lstStyle/>
          <a:p>
            <a:pPr marL="0" indent="0">
              <a:lnSpc>
                <a:spcPct val="150000"/>
              </a:lnSpc>
              <a:spcBef>
                <a:spcPct val="0"/>
              </a:spcBef>
              <a:buNone/>
              <a:defRPr/>
            </a:pPr>
            <a:r>
              <a:rPr lang="en-US" altLang="en-US" sz="3000" dirty="0">
                <a:solidFill>
                  <a:srgbClr val="000000"/>
                </a:solidFill>
                <a:latin typeface="Arial" panose="020B0604020202020204" pitchFamily="34" charset="0"/>
                <a:ea typeface="Verdana" pitchFamily="34" charset="0"/>
                <a:cs typeface="Arial" panose="020B0604020202020204" pitchFamily="34" charset="0"/>
              </a:rPr>
              <a:t>For more information or assistance on the </a:t>
            </a:r>
            <a:r>
              <a:rPr lang="en-US" altLang="en-US" sz="3000" dirty="0">
                <a:solidFill>
                  <a:srgbClr val="000000"/>
                </a:solidFill>
                <a:ea typeface="Verdana" pitchFamily="34" charset="0"/>
              </a:rPr>
              <a:t>PIMS Perkins Postsecondary Perkins EOY Data Collection, </a:t>
            </a:r>
            <a:r>
              <a:rPr lang="en-US" altLang="en-US" sz="3000" dirty="0">
                <a:solidFill>
                  <a:srgbClr val="000000"/>
                </a:solidFill>
                <a:ea typeface="Verdana" pitchFamily="34" charset="0"/>
                <a:cs typeface="Verdana" pitchFamily="34" charset="0"/>
              </a:rPr>
              <a:t>please contact PDE’s Data Quality Office at </a:t>
            </a:r>
            <a:r>
              <a:rPr lang="en-US" altLang="en-US" sz="3000" u="sng" dirty="0">
                <a:solidFill>
                  <a:srgbClr val="FF0000"/>
                </a:solidFill>
                <a:ea typeface="Verdana" pitchFamily="34" charset="0"/>
                <a:cs typeface="Verdana" pitchFamily="34" charset="0"/>
                <a:hlinkClick r:id="rId3"/>
              </a:rPr>
              <a:t>ra-catsdata@pa.gov</a:t>
            </a:r>
            <a:endParaRPr lang="en-US" altLang="en-US" sz="3000" u="sng" dirty="0">
              <a:solidFill>
                <a:srgbClr val="FF0000"/>
              </a:solidFill>
              <a:ea typeface="Verdana" pitchFamily="34" charset="0"/>
              <a:cs typeface="Verdana" pitchFamily="34" charset="0"/>
            </a:endParaRPr>
          </a:p>
          <a:p>
            <a:pPr marL="0" indent="0">
              <a:buNone/>
            </a:pPr>
            <a:endParaRPr lang="en-US" dirty="0"/>
          </a:p>
        </p:txBody>
      </p:sp>
    </p:spTree>
    <p:extLst>
      <p:ext uri="{BB962C8B-B14F-4D97-AF65-F5344CB8AC3E}">
        <p14:creationId xmlns:p14="http://schemas.microsoft.com/office/powerpoint/2010/main" val="288516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BB688-CEFF-0683-694A-C9AFBD9D3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494FF-7CE2-5542-C59C-9249039D907A}"/>
              </a:ext>
            </a:extLst>
          </p:cNvPr>
          <p:cNvSpPr>
            <a:spLocks noGrp="1"/>
          </p:cNvSpPr>
          <p:nvPr>
            <p:ph type="title"/>
          </p:nvPr>
        </p:nvSpPr>
        <p:spPr>
          <a:xfrm>
            <a:off x="0" y="5075"/>
            <a:ext cx="10515600" cy="1325563"/>
          </a:xfrm>
        </p:spPr>
        <p:txBody>
          <a:bodyPr/>
          <a:lstStyle/>
          <a:p>
            <a:r>
              <a:rPr lang="en-US" dirty="0"/>
              <a:t>New Career Clusters</a:t>
            </a:r>
          </a:p>
        </p:txBody>
      </p:sp>
      <p:sp>
        <p:nvSpPr>
          <p:cNvPr id="3" name="Content Placeholder 2">
            <a:extLst>
              <a:ext uri="{FF2B5EF4-FFF2-40B4-BE49-F238E27FC236}">
                <a16:creationId xmlns:a16="http://schemas.microsoft.com/office/drawing/2014/main" id="{FD70B2A8-E097-CAEA-8AA0-C78A57E495BF}"/>
              </a:ext>
            </a:extLst>
          </p:cNvPr>
          <p:cNvSpPr>
            <a:spLocks noGrp="1"/>
          </p:cNvSpPr>
          <p:nvPr>
            <p:ph idx="1"/>
          </p:nvPr>
        </p:nvSpPr>
        <p:spPr>
          <a:xfrm>
            <a:off x="430924" y="1226453"/>
            <a:ext cx="7071845" cy="5388043"/>
          </a:xfrm>
        </p:spPr>
        <p:txBody>
          <a:bodyPr>
            <a:normAutofit/>
          </a:bodyPr>
          <a:lstStyle/>
          <a:p>
            <a:pPr>
              <a:lnSpc>
                <a:spcPct val="100000"/>
              </a:lnSpc>
              <a:spcBef>
                <a:spcPts val="0"/>
              </a:spcBef>
            </a:pPr>
            <a:r>
              <a:rPr lang="en-US" sz="2000" dirty="0"/>
              <a:t>Education</a:t>
            </a:r>
          </a:p>
          <a:p>
            <a:pPr>
              <a:lnSpc>
                <a:spcPct val="100000"/>
              </a:lnSpc>
              <a:spcBef>
                <a:spcPts val="0"/>
              </a:spcBef>
            </a:pPr>
            <a:r>
              <a:rPr lang="en-US" sz="2000" dirty="0"/>
              <a:t>Healthcare &amp; Human Services</a:t>
            </a:r>
          </a:p>
          <a:p>
            <a:pPr>
              <a:lnSpc>
                <a:spcPct val="100000"/>
              </a:lnSpc>
              <a:spcBef>
                <a:spcPts val="0"/>
              </a:spcBef>
            </a:pPr>
            <a:r>
              <a:rPr lang="en-US" sz="2000" dirty="0"/>
              <a:t>Public Service and Safety</a:t>
            </a:r>
          </a:p>
          <a:p>
            <a:pPr>
              <a:lnSpc>
                <a:spcPct val="100000"/>
              </a:lnSpc>
              <a:spcBef>
                <a:spcPts val="0"/>
              </a:spcBef>
            </a:pPr>
            <a:r>
              <a:rPr lang="en-US" sz="2000" dirty="0"/>
              <a:t>Advance Manufacturing</a:t>
            </a:r>
          </a:p>
          <a:p>
            <a:pPr>
              <a:lnSpc>
                <a:spcPct val="100000"/>
              </a:lnSpc>
              <a:spcBef>
                <a:spcPts val="0"/>
              </a:spcBef>
            </a:pPr>
            <a:r>
              <a:rPr lang="en-US" sz="2000" dirty="0"/>
              <a:t>Construction</a:t>
            </a:r>
          </a:p>
          <a:p>
            <a:pPr>
              <a:lnSpc>
                <a:spcPct val="100000"/>
              </a:lnSpc>
              <a:spcBef>
                <a:spcPts val="0"/>
              </a:spcBef>
            </a:pPr>
            <a:r>
              <a:rPr lang="en-US" sz="2000" dirty="0"/>
              <a:t>Supply Chain &amp; Transportation</a:t>
            </a:r>
          </a:p>
          <a:p>
            <a:pPr>
              <a:lnSpc>
                <a:spcPct val="100000"/>
              </a:lnSpc>
              <a:spcBef>
                <a:spcPts val="0"/>
              </a:spcBef>
            </a:pPr>
            <a:r>
              <a:rPr lang="en-US" sz="2000" dirty="0"/>
              <a:t>Digital Technology</a:t>
            </a:r>
          </a:p>
          <a:p>
            <a:pPr>
              <a:lnSpc>
                <a:spcPct val="100000"/>
              </a:lnSpc>
              <a:spcBef>
                <a:spcPts val="0"/>
              </a:spcBef>
            </a:pPr>
            <a:r>
              <a:rPr lang="en-US" sz="2000" dirty="0"/>
              <a:t>Management &amp; Entrepreneurship</a:t>
            </a:r>
          </a:p>
          <a:p>
            <a:pPr>
              <a:lnSpc>
                <a:spcPct val="100000"/>
              </a:lnSpc>
              <a:spcBef>
                <a:spcPts val="0"/>
              </a:spcBef>
            </a:pPr>
            <a:r>
              <a:rPr lang="en-US" sz="2000" dirty="0"/>
              <a:t>Marketing &amp; Sales</a:t>
            </a:r>
          </a:p>
          <a:p>
            <a:pPr>
              <a:lnSpc>
                <a:spcPct val="100000"/>
              </a:lnSpc>
              <a:spcBef>
                <a:spcPts val="0"/>
              </a:spcBef>
            </a:pPr>
            <a:r>
              <a:rPr lang="en-US" sz="2000" dirty="0"/>
              <a:t>Arts, Entertainment, &amp; Design</a:t>
            </a:r>
          </a:p>
          <a:p>
            <a:pPr>
              <a:lnSpc>
                <a:spcPct val="100000"/>
              </a:lnSpc>
              <a:spcBef>
                <a:spcPts val="0"/>
              </a:spcBef>
            </a:pPr>
            <a:r>
              <a:rPr lang="en-US" sz="2000" dirty="0"/>
              <a:t>Hospitality, Events, &amp; Tourism</a:t>
            </a:r>
          </a:p>
          <a:p>
            <a:pPr>
              <a:lnSpc>
                <a:spcPct val="100000"/>
              </a:lnSpc>
              <a:spcBef>
                <a:spcPts val="0"/>
              </a:spcBef>
            </a:pPr>
            <a:r>
              <a:rPr lang="en-US" sz="2000" dirty="0"/>
              <a:t>Agriculture</a:t>
            </a:r>
          </a:p>
          <a:p>
            <a:pPr>
              <a:lnSpc>
                <a:spcPct val="100000"/>
              </a:lnSpc>
              <a:spcBef>
                <a:spcPts val="0"/>
              </a:spcBef>
            </a:pPr>
            <a:r>
              <a:rPr lang="en-US" sz="2000" dirty="0"/>
              <a:t>Energy &amp; Natural Resources</a:t>
            </a:r>
          </a:p>
          <a:p>
            <a:pPr>
              <a:lnSpc>
                <a:spcPct val="100000"/>
              </a:lnSpc>
              <a:spcBef>
                <a:spcPts val="0"/>
              </a:spcBef>
            </a:pPr>
            <a:r>
              <a:rPr lang="en-US" sz="2000" dirty="0"/>
              <a:t>Financial Services</a:t>
            </a:r>
          </a:p>
          <a:p>
            <a:pPr marL="0" indent="0">
              <a:buNone/>
            </a:pPr>
            <a:endParaRPr lang="en-US" sz="2000" dirty="0"/>
          </a:p>
          <a:p>
            <a:pPr marL="0" indent="0">
              <a:buNone/>
            </a:pPr>
            <a:r>
              <a:rPr lang="en-US" sz="2000" dirty="0"/>
              <a:t>https://careertech.org/career-clusters/</a:t>
            </a:r>
          </a:p>
        </p:txBody>
      </p:sp>
      <p:pic>
        <p:nvPicPr>
          <p:cNvPr id="13" name="Picture 12">
            <a:extLst>
              <a:ext uri="{FF2B5EF4-FFF2-40B4-BE49-F238E27FC236}">
                <a16:creationId xmlns:a16="http://schemas.microsoft.com/office/drawing/2014/main" id="{4D8317DD-26BE-D43A-12D9-2303FF792B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8430" b="1991"/>
          <a:stretch/>
        </p:blipFill>
        <p:spPr>
          <a:xfrm>
            <a:off x="6628943" y="1095291"/>
            <a:ext cx="4760484" cy="5519205"/>
          </a:xfrm>
          <a:prstGeom prst="rect">
            <a:avLst/>
          </a:prstGeom>
        </p:spPr>
      </p:pic>
    </p:spTree>
    <p:extLst>
      <p:ext uri="{BB962C8B-B14F-4D97-AF65-F5344CB8AC3E}">
        <p14:creationId xmlns:p14="http://schemas.microsoft.com/office/powerpoint/2010/main" val="363220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7079D-AB7E-E494-EBAA-26955795B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CF7DC9-BC75-CD56-509A-64B7F706BB18}"/>
              </a:ext>
            </a:extLst>
          </p:cNvPr>
          <p:cNvSpPr>
            <a:spLocks noGrp="1"/>
          </p:cNvSpPr>
          <p:nvPr>
            <p:ph type="title"/>
          </p:nvPr>
        </p:nvSpPr>
        <p:spPr>
          <a:xfrm>
            <a:off x="352778" y="136525"/>
            <a:ext cx="10515600" cy="1325563"/>
          </a:xfrm>
        </p:spPr>
        <p:txBody>
          <a:bodyPr/>
          <a:lstStyle/>
          <a:p>
            <a:r>
              <a:rPr lang="en-US" sz="4400" dirty="0"/>
              <a:t>Classification of </a:t>
            </a:r>
            <a:br>
              <a:rPr lang="en-US" sz="4400" dirty="0"/>
            </a:br>
            <a:r>
              <a:rPr lang="en-US" sz="4400" dirty="0"/>
              <a:t>Instructional Programs (CIPs)</a:t>
            </a:r>
            <a:endParaRPr lang="en-US" dirty="0"/>
          </a:p>
        </p:txBody>
      </p:sp>
      <p:sp>
        <p:nvSpPr>
          <p:cNvPr id="4" name="Date Placeholder 3">
            <a:extLst>
              <a:ext uri="{FF2B5EF4-FFF2-40B4-BE49-F238E27FC236}">
                <a16:creationId xmlns:a16="http://schemas.microsoft.com/office/drawing/2014/main" id="{39D40099-AE22-00F5-92C7-5B762286FFFE}"/>
              </a:ext>
            </a:extLst>
          </p:cNvPr>
          <p:cNvSpPr>
            <a:spLocks noGrp="1"/>
          </p:cNvSpPr>
          <p:nvPr>
            <p:ph type="dt" sz="half" idx="10"/>
          </p:nvPr>
        </p:nvSpPr>
        <p:spPr/>
        <p:txBody>
          <a:bodyPr/>
          <a:lstStyle/>
          <a:p>
            <a:fld id="{01DB9E94-833B-45AC-8A0E-41B549F95FE2}" type="datetime1">
              <a:rPr lang="en-US" smtClean="0"/>
              <a:t>6/30/2026</a:t>
            </a:fld>
            <a:endParaRPr lang="en-US" dirty="0"/>
          </a:p>
        </p:txBody>
      </p:sp>
      <p:sp>
        <p:nvSpPr>
          <p:cNvPr id="5" name="Slide Number Placeholder 4">
            <a:extLst>
              <a:ext uri="{FF2B5EF4-FFF2-40B4-BE49-F238E27FC236}">
                <a16:creationId xmlns:a16="http://schemas.microsoft.com/office/drawing/2014/main" id="{39806D99-16F5-7106-60D2-AFAF40EF9A53}"/>
              </a:ext>
            </a:extLst>
          </p:cNvPr>
          <p:cNvSpPr>
            <a:spLocks noGrp="1"/>
          </p:cNvSpPr>
          <p:nvPr>
            <p:ph type="sldNum" sz="quarter" idx="12"/>
          </p:nvPr>
        </p:nvSpPr>
        <p:spPr/>
        <p:txBody>
          <a:bodyPr/>
          <a:lstStyle/>
          <a:p>
            <a:fld id="{B24F5015-3417-4B27-A586-E4CCF4D77832}" type="slidenum">
              <a:rPr lang="en-US" smtClean="0"/>
              <a:t>8</a:t>
            </a:fld>
            <a:endParaRPr lang="en-US" dirty="0"/>
          </a:p>
        </p:txBody>
      </p:sp>
      <p:sp>
        <p:nvSpPr>
          <p:cNvPr id="8" name="Content Placeholder 2">
            <a:extLst>
              <a:ext uri="{FF2B5EF4-FFF2-40B4-BE49-F238E27FC236}">
                <a16:creationId xmlns:a16="http://schemas.microsoft.com/office/drawing/2014/main" id="{E1FDA601-B98A-BBFE-DE56-8AF60E63F7A1}"/>
              </a:ext>
            </a:extLst>
          </p:cNvPr>
          <p:cNvSpPr>
            <a:spLocks noGrp="1"/>
          </p:cNvSpPr>
          <p:nvPr>
            <p:ph idx="1"/>
          </p:nvPr>
        </p:nvSpPr>
        <p:spPr>
          <a:xfrm>
            <a:off x="352778" y="1740332"/>
            <a:ext cx="11001022" cy="4616018"/>
          </a:xfrm>
        </p:spPr>
        <p:txBody>
          <a:bodyPr>
            <a:normAutofit fontScale="92500" lnSpcReduction="20000"/>
          </a:bodyPr>
          <a:lstStyle/>
          <a:p>
            <a:pPr marL="285750" indent="-285750">
              <a:buFont typeface="Arial" panose="020B0604020202020204" pitchFamily="34" charset="0"/>
              <a:buChar char="•"/>
            </a:pPr>
            <a:r>
              <a:rPr lang="en-US" dirty="0"/>
              <a:t>Each Institution determines which CIPs they want to offer annually</a:t>
            </a:r>
          </a:p>
          <a:p>
            <a:pPr marL="742950" lvl="1" indent="-285750"/>
            <a:r>
              <a:rPr lang="en-US" dirty="0"/>
              <a:t>Based on the Local Industry Needs</a:t>
            </a:r>
          </a:p>
          <a:p>
            <a:pPr marL="742950" lvl="1" indent="-285750"/>
            <a:r>
              <a:rPr lang="en-US" dirty="0"/>
              <a:t>Based on PA Industry Needs</a:t>
            </a:r>
          </a:p>
          <a:p>
            <a:pPr marL="742950" lvl="1" indent="-285750"/>
            <a:r>
              <a:rPr lang="en-US" dirty="0"/>
              <a:t>Based on High Priority Occupation (Federal)</a:t>
            </a:r>
          </a:p>
          <a:p>
            <a:pPr marL="742950" lvl="1" indent="-285750"/>
            <a:endParaRPr lang="en-US" dirty="0"/>
          </a:p>
          <a:p>
            <a:pPr marL="285750" indent="-285750">
              <a:buFont typeface="Arial" panose="020B0604020202020204" pitchFamily="34" charset="0"/>
              <a:buChar char="•"/>
            </a:pPr>
            <a:r>
              <a:rPr lang="en-US" dirty="0"/>
              <a:t>87 CIPs at the Secondary Level</a:t>
            </a:r>
          </a:p>
          <a:p>
            <a:pPr marL="742950" lvl="1" indent="-285750"/>
            <a:r>
              <a:rPr lang="en-US" dirty="0"/>
              <a:t>Delivery Method 70 – Secondary Program of Study</a:t>
            </a:r>
          </a:p>
          <a:p>
            <a:pPr marL="742950" lvl="1" indent="-285750"/>
            <a:r>
              <a:rPr lang="en-US" dirty="0"/>
              <a:t>Delivery Method 75 – Secondary Career and Technical</a:t>
            </a:r>
          </a:p>
          <a:p>
            <a:pPr marL="742950" lvl="1" indent="-285750"/>
            <a:endParaRPr lang="en-US" dirty="0"/>
          </a:p>
          <a:p>
            <a:pPr marL="285750" indent="-285750"/>
            <a:r>
              <a:rPr lang="en-US" dirty="0"/>
              <a:t>145 CIPs at the Adult Level</a:t>
            </a:r>
          </a:p>
          <a:p>
            <a:pPr marL="742950" lvl="1" indent="-285750"/>
            <a:r>
              <a:rPr lang="en-US" dirty="0"/>
              <a:t>Delivery Method 80 – Adult Program</a:t>
            </a:r>
          </a:p>
          <a:p>
            <a:pPr marL="742950" lvl="1" indent="-285750"/>
            <a:endParaRPr lang="en-US" dirty="0"/>
          </a:p>
          <a:p>
            <a:pPr marL="285750" indent="-285750">
              <a:buFont typeface="Arial" panose="020B0604020202020204" pitchFamily="34" charset="0"/>
              <a:buChar char="•"/>
            </a:pPr>
            <a:r>
              <a:rPr lang="en-US" dirty="0"/>
              <a:t>442 CIPs at the Postsecondary Level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0461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62A4A-5E36-8EA4-55F0-1E6B929DE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FB956-8667-AC50-97E3-92E6CFF3DB44}"/>
              </a:ext>
            </a:extLst>
          </p:cNvPr>
          <p:cNvSpPr>
            <a:spLocks noGrp="1"/>
          </p:cNvSpPr>
          <p:nvPr>
            <p:ph type="title"/>
          </p:nvPr>
        </p:nvSpPr>
        <p:spPr>
          <a:xfrm>
            <a:off x="352778" y="136525"/>
            <a:ext cx="10515600" cy="1325563"/>
          </a:xfrm>
        </p:spPr>
        <p:txBody>
          <a:bodyPr/>
          <a:lstStyle/>
          <a:p>
            <a:r>
              <a:rPr lang="en-US" sz="4400" dirty="0"/>
              <a:t>How Can I Establish a New CIP?</a:t>
            </a:r>
            <a:endParaRPr lang="en-US" dirty="0"/>
          </a:p>
        </p:txBody>
      </p:sp>
      <p:sp>
        <p:nvSpPr>
          <p:cNvPr id="8" name="Content Placeholder 2">
            <a:extLst>
              <a:ext uri="{FF2B5EF4-FFF2-40B4-BE49-F238E27FC236}">
                <a16:creationId xmlns:a16="http://schemas.microsoft.com/office/drawing/2014/main" id="{569A198B-20CE-3262-1A46-9727F3D5048A}"/>
              </a:ext>
            </a:extLst>
          </p:cNvPr>
          <p:cNvSpPr>
            <a:spLocks noGrp="1"/>
          </p:cNvSpPr>
          <p:nvPr>
            <p:ph idx="1"/>
          </p:nvPr>
        </p:nvSpPr>
        <p:spPr>
          <a:xfrm>
            <a:off x="352778" y="1740331"/>
            <a:ext cx="11001022" cy="4981143"/>
          </a:xfrm>
        </p:spPr>
        <p:txBody>
          <a:bodyPr>
            <a:normAutofit/>
          </a:bodyPr>
          <a:lstStyle/>
          <a:p>
            <a:pPr marL="285750" indent="-285750">
              <a:buFont typeface="Arial" panose="020B0604020202020204" pitchFamily="34" charset="0"/>
              <a:buChar char="•"/>
            </a:pPr>
            <a:r>
              <a:rPr lang="en-US" dirty="0"/>
              <a:t>Institutions just need to ask!</a:t>
            </a:r>
          </a:p>
          <a:p>
            <a:pPr marL="285750" indent="-285750"/>
            <a:r>
              <a:rPr lang="en-US" dirty="0"/>
              <a:t>Form - Application to Establish or Renew a Classification of Instructional Program (CIP) Code for Perkins Postsecondary Institutions.</a:t>
            </a:r>
          </a:p>
          <a:p>
            <a:pPr marL="285750" indent="-285750"/>
            <a:r>
              <a:rPr lang="en-US" dirty="0"/>
              <a:t>Forms are due by January 31. Late or incomplete submissions will not be considered. </a:t>
            </a:r>
          </a:p>
          <a:p>
            <a:pPr marL="285750" indent="-285750"/>
            <a:r>
              <a:rPr lang="en-US" dirty="0"/>
              <a:t>Email to:  Beth Marshall @ betmarshal@pa.gov</a:t>
            </a:r>
          </a:p>
          <a:p>
            <a:pPr marL="285750" indent="-285750"/>
            <a:r>
              <a:rPr lang="en-US" dirty="0"/>
              <a:t>Each request must be on a separate form. </a:t>
            </a:r>
          </a:p>
          <a:p>
            <a:pPr marL="285750" indent="-285750"/>
            <a:r>
              <a:rPr lang="en-US" dirty="0"/>
              <a:t>If you have questions regarding the form, contact Beth Marshall at </a:t>
            </a:r>
            <a:r>
              <a:rPr lang="en-US" dirty="0">
                <a:hlinkClick r:id="rId3"/>
              </a:rPr>
              <a:t>betmarshal@pa.gov</a:t>
            </a:r>
            <a:r>
              <a:rPr lang="en-US" dirty="0"/>
              <a:t> or phone 717-783-6860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80292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fessional PP Template  -  version 1.0: 5/17/23 11:46 AM  -  Read-Only" id="{7718041E-F26F-CC48-9CFD-9E26857ECD7B}" vid="{640AF641-C8F3-DD48-89FE-153E175A7F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d6b4e1-a671-4dd6-b6f1-ff96368bd6b7">
      <Terms xmlns="http://schemas.microsoft.com/office/infopath/2007/PartnerControls"/>
    </lcf76f155ced4ddcb4097134ff3c332f>
    <TaxCatchAll xmlns="cc953627-79e3-4c20-8eca-a8a5f59d25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8732BA1DA0FD429E90BF33985FD1A9" ma:contentTypeVersion="11" ma:contentTypeDescription="Create a new document." ma:contentTypeScope="" ma:versionID="45031beb6a0051b9035a4987cee0bfd9">
  <xsd:schema xmlns:xsd="http://www.w3.org/2001/XMLSchema" xmlns:xs="http://www.w3.org/2001/XMLSchema" xmlns:p="http://schemas.microsoft.com/office/2006/metadata/properties" xmlns:ns2="a4d6b4e1-a671-4dd6-b6f1-ff96368bd6b7" xmlns:ns3="cc953627-79e3-4c20-8eca-a8a5f59d25ba" targetNamespace="http://schemas.microsoft.com/office/2006/metadata/properties" ma:root="true" ma:fieldsID="a834761f2f038bdb126ac3e813ae27f0" ns2:_="" ns3:_="">
    <xsd:import namespace="a4d6b4e1-a671-4dd6-b6f1-ff96368bd6b7"/>
    <xsd:import namespace="cc953627-79e3-4c20-8eca-a8a5f59d25b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6b4e1-a671-4dd6-b6f1-ff96368bd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953627-79e3-4c20-8eca-a8a5f59d25b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d98fe64-e192-425d-b8d4-2bb1d206eb07}" ma:internalName="TaxCatchAll" ma:showField="CatchAllData" ma:web="cc953627-79e3-4c20-8eca-a8a5f59d25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4C1FC7-4E50-493F-BCB4-8C1A73F486B8}">
  <ds:schemaRefs>
    <ds:schemaRef ds:uri="http://schemas.microsoft.com/sharepoint/v3/contenttype/forms"/>
  </ds:schemaRefs>
</ds:datastoreItem>
</file>

<file path=customXml/itemProps2.xml><?xml version="1.0" encoding="utf-8"?>
<ds:datastoreItem xmlns:ds="http://schemas.openxmlformats.org/officeDocument/2006/customXml" ds:itemID="{B8CB3FC7-B59E-40D5-A9DE-932E9E5BECE3}">
  <ds:schemaRefs>
    <ds:schemaRef ds:uri="http://purl.org/dc/terms/"/>
    <ds:schemaRef ds:uri="http://schemas.microsoft.com/office/2006/metadata/properties"/>
    <ds:schemaRef ds:uri="http://purl.org/dc/dcmitype/"/>
    <ds:schemaRef ds:uri="http://purl.org/dc/elements/1.1/"/>
    <ds:schemaRef ds:uri="http://schemas.openxmlformats.org/package/2006/metadata/core-properties"/>
    <ds:schemaRef ds:uri="http://schemas.microsoft.com/office/2006/documentManagement/types"/>
    <ds:schemaRef ds:uri="cc953627-79e3-4c20-8eca-a8a5f59d25ba"/>
    <ds:schemaRef ds:uri="http://schemas.microsoft.com/office/infopath/2007/PartnerControls"/>
    <ds:schemaRef ds:uri="a4d6b4e1-a671-4dd6-b6f1-ff96368bd6b7"/>
    <ds:schemaRef ds:uri="http://www.w3.org/XML/1998/namespace"/>
  </ds:schemaRefs>
</ds:datastoreItem>
</file>

<file path=customXml/itemProps3.xml><?xml version="1.0" encoding="utf-8"?>
<ds:datastoreItem xmlns:ds="http://schemas.openxmlformats.org/officeDocument/2006/customXml" ds:itemID="{C6F6C99E-540C-4391-A382-97BAE961D6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6b4e1-a671-4dd6-b6f1-ff96368bd6b7"/>
    <ds:schemaRef ds:uri="cc953627-79e3-4c20-8eca-a8a5f59d2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5306</TotalTime>
  <Words>10159</Words>
  <Application>Microsoft Office PowerPoint</Application>
  <PresentationFormat>Widescreen</PresentationFormat>
  <Paragraphs>1194</Paragraphs>
  <Slides>65</Slides>
  <Notes>65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Aptos</vt:lpstr>
      <vt:lpstr>Arial</vt:lpstr>
      <vt:lpstr>Calibri</vt:lpstr>
      <vt:lpstr>Franklin Gothic Book</vt:lpstr>
      <vt:lpstr>Symbol</vt:lpstr>
      <vt:lpstr>Verdana</vt:lpstr>
      <vt:lpstr>Wingdings</vt:lpstr>
      <vt:lpstr>Office Theme</vt:lpstr>
      <vt:lpstr>PIMS Perkins Postsecondary  Student Data Collection</vt:lpstr>
      <vt:lpstr>Resources for the Webinar</vt:lpstr>
      <vt:lpstr>Agenda</vt:lpstr>
      <vt:lpstr>What is Career &amp; Technical Education?</vt:lpstr>
      <vt:lpstr>CTE Dollars and Schools Statistics</vt:lpstr>
      <vt:lpstr>CTE Enrollment Statistics</vt:lpstr>
      <vt:lpstr>New Career Clusters</vt:lpstr>
      <vt:lpstr>Classification of  Instructional Programs (CIPs)</vt:lpstr>
      <vt:lpstr>How Can I Establish a New CIP?</vt:lpstr>
      <vt:lpstr>Perkins EOY Collection</vt:lpstr>
      <vt:lpstr>Why is PIMS Perkins Postsecondary Data Collected?</vt:lpstr>
      <vt:lpstr>Perkins EOY  Data Collection Timeline</vt:lpstr>
      <vt:lpstr>Which PIMS Perkins Postsecondary students need to be reported?</vt:lpstr>
      <vt:lpstr>What defines a Perkins  Postsecondary Program?</vt:lpstr>
      <vt:lpstr>What defines a Perkins  Postsecondary Program (continued)?</vt:lpstr>
      <vt:lpstr>Perkins EOY Templates</vt:lpstr>
      <vt:lpstr>Template Rules</vt:lpstr>
      <vt:lpstr>Template Rules (continued)</vt:lpstr>
      <vt:lpstr>Key Fields and Template Field Types</vt:lpstr>
      <vt:lpstr>PS Student Institution Template</vt:lpstr>
      <vt:lpstr>Gender and Race/Ethnicity</vt:lpstr>
      <vt:lpstr>Hispanic Indicator</vt:lpstr>
      <vt:lpstr>Special Populations</vt:lpstr>
      <vt:lpstr>Special Populations (continued)</vt:lpstr>
      <vt:lpstr>Campus Student Program Fact</vt:lpstr>
      <vt:lpstr>Campus Student Program Fact (continued)</vt:lpstr>
      <vt:lpstr>Campus Student Program Fact (continued)</vt:lpstr>
      <vt:lpstr>Campus Student Program Fact  (continued)</vt:lpstr>
      <vt:lpstr>Category Set Code (#8) - Required</vt:lpstr>
      <vt:lpstr>Category Set Code (#8) - Required</vt:lpstr>
      <vt:lpstr>Category Set Code (#8) –  Conditionally Required</vt:lpstr>
      <vt:lpstr>Difference between POSAC and LAC</vt:lpstr>
      <vt:lpstr>Category Set Code (#8) –  Conditionally Required</vt:lpstr>
      <vt:lpstr>Category Set Code (#8) –  Conditionally Required, Mutually Exclusive</vt:lpstr>
      <vt:lpstr>Category Set Code (#8) –  Conditionally Required, Mutually Exclusive</vt:lpstr>
      <vt:lpstr>Uploading to PS PIMS</vt:lpstr>
      <vt:lpstr>PS PIMS Access</vt:lpstr>
      <vt:lpstr>Submitting files to PS PIMS</vt:lpstr>
      <vt:lpstr>Data Quality Engine –  File Manager</vt:lpstr>
      <vt:lpstr>Data Quality Engine –  Batch Manager</vt:lpstr>
      <vt:lpstr>Requesting Data Exceptions</vt:lpstr>
      <vt:lpstr>What is a Data Exception?</vt:lpstr>
      <vt:lpstr>Requesting A Data Exception</vt:lpstr>
      <vt:lpstr>Requesting A Data Exception (continued)</vt:lpstr>
      <vt:lpstr>Requesting A Data Exception (continued)</vt:lpstr>
      <vt:lpstr>Bad Data Exception</vt:lpstr>
      <vt:lpstr>Good Data Exception 1</vt:lpstr>
      <vt:lpstr>Good Data Exception 2</vt:lpstr>
      <vt:lpstr>PIMSReports V2</vt:lpstr>
      <vt:lpstr>Postsecondary Folder</vt:lpstr>
      <vt:lpstr>Data Coordinator Role</vt:lpstr>
      <vt:lpstr>QC Report 01 and 02</vt:lpstr>
      <vt:lpstr>QC Report 03 and 03A</vt:lpstr>
      <vt:lpstr>QC Report 03B and 03C</vt:lpstr>
      <vt:lpstr>QC Report 04 and 05</vt:lpstr>
      <vt:lpstr>Accuracy Certification Statement</vt:lpstr>
      <vt:lpstr>ACS Page 2 Bad Data???</vt:lpstr>
      <vt:lpstr>ACS Page 3 Bad Data???</vt:lpstr>
      <vt:lpstr>Submitting My ACS</vt:lpstr>
      <vt:lpstr>Data Deletion Request</vt:lpstr>
      <vt:lpstr>Requesting a Data Deletion</vt:lpstr>
      <vt:lpstr>Data Deletion Form</vt:lpstr>
      <vt:lpstr>Additional Supports</vt:lpstr>
      <vt:lpstr>Additional Support Ideas</vt:lpstr>
      <vt:lpstr>Contact/Mission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PIMS Perkins Postsecondary 2025-26</dc:title>
  <dc:creator>Milakovic, Dana</dc:creator>
  <cp:lastModifiedBy>Heimbach, Bunne</cp:lastModifiedBy>
  <cp:revision>68</cp:revision>
  <cp:lastPrinted>2026-05-27T12:42:46Z</cp:lastPrinted>
  <dcterms:created xsi:type="dcterms:W3CDTF">2022-07-06T18:28:13Z</dcterms:created>
  <dcterms:modified xsi:type="dcterms:W3CDTF">2026-06-30T18:15:03Z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0x0101007E8732BA1DA0FD429E90BF33985FD1A9</vt:lpwstr>
  </property>
</Properties>
</file>