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44"/>
  </p:notesMasterIdLst>
  <p:handoutMasterIdLst>
    <p:handoutMasterId r:id="rId45"/>
  </p:handoutMasterIdLst>
  <p:sldIdLst>
    <p:sldId id="256" r:id="rId5"/>
    <p:sldId id="260" r:id="rId6"/>
    <p:sldId id="308" r:id="rId7"/>
    <p:sldId id="402" r:id="rId8"/>
    <p:sldId id="403" r:id="rId9"/>
    <p:sldId id="408" r:id="rId10"/>
    <p:sldId id="341" r:id="rId11"/>
    <p:sldId id="445" r:id="rId12"/>
    <p:sldId id="447" r:id="rId13"/>
    <p:sldId id="446" r:id="rId14"/>
    <p:sldId id="448" r:id="rId15"/>
    <p:sldId id="449" r:id="rId16"/>
    <p:sldId id="450" r:id="rId17"/>
    <p:sldId id="452" r:id="rId18"/>
    <p:sldId id="455" r:id="rId19"/>
    <p:sldId id="301" r:id="rId20"/>
    <p:sldId id="343" r:id="rId21"/>
    <p:sldId id="453" r:id="rId22"/>
    <p:sldId id="454" r:id="rId23"/>
    <p:sldId id="300" r:id="rId24"/>
    <p:sldId id="344" r:id="rId25"/>
    <p:sldId id="457" r:id="rId26"/>
    <p:sldId id="458" r:id="rId27"/>
    <p:sldId id="456" r:id="rId28"/>
    <p:sldId id="459" r:id="rId29"/>
    <p:sldId id="460" r:id="rId30"/>
    <p:sldId id="461" r:id="rId31"/>
    <p:sldId id="462" r:id="rId32"/>
    <p:sldId id="428" r:id="rId33"/>
    <p:sldId id="385" r:id="rId34"/>
    <p:sldId id="429" r:id="rId35"/>
    <p:sldId id="358" r:id="rId36"/>
    <p:sldId id="463" r:id="rId37"/>
    <p:sldId id="464" r:id="rId38"/>
    <p:sldId id="465" r:id="rId39"/>
    <p:sldId id="466" r:id="rId40"/>
    <p:sldId id="361" r:id="rId41"/>
    <p:sldId id="324" r:id="rId42"/>
    <p:sldId id="258" r:id="rId43"/>
  </p:sldIdLst>
  <p:sldSz cx="9144000" cy="6858000" type="screen4x3"/>
  <p:notesSz cx="7010400" cy="92964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Worley, Kari" initials="WK" lastIdx="14" clrIdx="0">
    <p:extLst>
      <p:ext uri="{19B8F6BF-5375-455C-9EA6-DF929625EA0E}">
        <p15:presenceInfo xmlns:p15="http://schemas.microsoft.com/office/powerpoint/2012/main" userId="S::karworley@pa.gov::aa79741e-7ed4-4d72-9a49-affc57beb235"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B050"/>
    <a:srgbClr val="0070C0"/>
    <a:srgbClr val="FFFF00"/>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4599" autoAdjust="0"/>
    <p:restoredTop sz="77603" autoAdjust="0"/>
  </p:normalViewPr>
  <p:slideViewPr>
    <p:cSldViewPr>
      <p:cViewPr varScale="1">
        <p:scale>
          <a:sx n="64" d="100"/>
          <a:sy n="64" d="100"/>
        </p:scale>
        <p:origin x="600" y="58"/>
      </p:cViewPr>
      <p:guideLst>
        <p:guide orient="horz" pos="2160"/>
        <p:guide pos="2880"/>
      </p:guideLst>
    </p:cSldViewPr>
  </p:slideViewPr>
  <p:outlineViewPr>
    <p:cViewPr>
      <p:scale>
        <a:sx n="33" d="100"/>
        <a:sy n="33" d="100"/>
      </p:scale>
      <p:origin x="0" y="-2532"/>
    </p:cViewPr>
  </p:outlineViewPr>
  <p:notesTextViewPr>
    <p:cViewPr>
      <p:scale>
        <a:sx n="200" d="100"/>
        <a:sy n="200" d="100"/>
      </p:scale>
      <p:origin x="0" y="0"/>
    </p:cViewPr>
  </p:notesTextViewPr>
  <p:sorterViewPr>
    <p:cViewPr>
      <p:scale>
        <a:sx n="100" d="100"/>
        <a:sy n="100" d="100"/>
      </p:scale>
      <p:origin x="0" y="-6204"/>
    </p:cViewPr>
  </p:sorterViewPr>
  <p:notesViewPr>
    <p:cSldViewPr>
      <p:cViewPr varScale="1">
        <p:scale>
          <a:sx n="61" d="100"/>
          <a:sy n="61" d="100"/>
        </p:scale>
        <p:origin x="3216" y="72"/>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commentAuthors" Target="commentAuthor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slide" Target="slides/slide37.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handoutMaster" Target="handoutMasters/handoutMaster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viewProps" Target="viewProps.xml"/><Relationship Id="rId8" Type="http://schemas.openxmlformats.org/officeDocument/2006/relationships/slide" Target="slides/slide4.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2" y="2"/>
            <a:ext cx="3038475" cy="465138"/>
          </a:xfrm>
          <a:prstGeom prst="rect">
            <a:avLst/>
          </a:prstGeom>
        </p:spPr>
        <p:txBody>
          <a:bodyPr vert="horz" lIns="91391" tIns="45694" rIns="91391" bIns="45694" rtlCol="0"/>
          <a:lstStyle>
            <a:lvl1pPr algn="l">
              <a:defRPr sz="1300"/>
            </a:lvl1pPr>
          </a:lstStyle>
          <a:p>
            <a:pPr>
              <a:defRPr/>
            </a:pPr>
            <a:endParaRPr lang="en-US" dirty="0"/>
          </a:p>
        </p:txBody>
      </p:sp>
      <p:sp>
        <p:nvSpPr>
          <p:cNvPr id="3" name="Date Placeholder 2"/>
          <p:cNvSpPr>
            <a:spLocks noGrp="1"/>
          </p:cNvSpPr>
          <p:nvPr>
            <p:ph type="dt" sz="quarter" idx="1"/>
          </p:nvPr>
        </p:nvSpPr>
        <p:spPr>
          <a:xfrm>
            <a:off x="3970339" y="2"/>
            <a:ext cx="3038475" cy="465138"/>
          </a:xfrm>
          <a:prstGeom prst="rect">
            <a:avLst/>
          </a:prstGeom>
        </p:spPr>
        <p:txBody>
          <a:bodyPr vert="horz" lIns="91391" tIns="45694" rIns="91391" bIns="45694" rtlCol="0"/>
          <a:lstStyle>
            <a:lvl1pPr algn="r">
              <a:defRPr sz="1300"/>
            </a:lvl1pPr>
          </a:lstStyle>
          <a:p>
            <a:pPr>
              <a:defRPr/>
            </a:pPr>
            <a:fld id="{2CE9EC32-6190-4C11-A188-AF85C818A172}" type="datetimeFigureOut">
              <a:rPr lang="en-US"/>
              <a:pPr>
                <a:defRPr/>
              </a:pPr>
              <a:t>7/9/2025</a:t>
            </a:fld>
            <a:endParaRPr lang="en-US" dirty="0"/>
          </a:p>
        </p:txBody>
      </p:sp>
      <p:sp>
        <p:nvSpPr>
          <p:cNvPr id="4" name="Footer Placeholder 3"/>
          <p:cNvSpPr>
            <a:spLocks noGrp="1"/>
          </p:cNvSpPr>
          <p:nvPr>
            <p:ph type="ftr" sz="quarter" idx="2"/>
          </p:nvPr>
        </p:nvSpPr>
        <p:spPr>
          <a:xfrm>
            <a:off x="2" y="8829676"/>
            <a:ext cx="3038475" cy="465138"/>
          </a:xfrm>
          <a:prstGeom prst="rect">
            <a:avLst/>
          </a:prstGeom>
        </p:spPr>
        <p:txBody>
          <a:bodyPr vert="horz" lIns="91391" tIns="45694" rIns="91391" bIns="45694" rtlCol="0" anchor="b"/>
          <a:lstStyle>
            <a:lvl1pPr algn="l">
              <a:defRPr sz="1300"/>
            </a:lvl1pPr>
          </a:lstStyle>
          <a:p>
            <a:pPr>
              <a:defRPr/>
            </a:pPr>
            <a:endParaRPr lang="en-US" dirty="0"/>
          </a:p>
        </p:txBody>
      </p:sp>
      <p:sp>
        <p:nvSpPr>
          <p:cNvPr id="5" name="Slide Number Placeholder 4"/>
          <p:cNvSpPr>
            <a:spLocks noGrp="1"/>
          </p:cNvSpPr>
          <p:nvPr>
            <p:ph type="sldNum" sz="quarter" idx="3"/>
          </p:nvPr>
        </p:nvSpPr>
        <p:spPr>
          <a:xfrm>
            <a:off x="3970339" y="8829676"/>
            <a:ext cx="3038475" cy="465138"/>
          </a:xfrm>
          <a:prstGeom prst="rect">
            <a:avLst/>
          </a:prstGeom>
        </p:spPr>
        <p:txBody>
          <a:bodyPr vert="horz" lIns="91391" tIns="45694" rIns="91391" bIns="45694" rtlCol="0" anchor="b"/>
          <a:lstStyle>
            <a:lvl1pPr algn="r">
              <a:defRPr sz="1300"/>
            </a:lvl1pPr>
          </a:lstStyle>
          <a:p>
            <a:pPr>
              <a:defRPr/>
            </a:pPr>
            <a:fld id="{EAD3EDB6-40A3-4D17-968A-5C8B903F11DD}" type="slidenum">
              <a:rPr lang="en-US"/>
              <a:pPr>
                <a:defRPr/>
              </a:pPr>
              <a:t>‹#›</a:t>
            </a:fld>
            <a:endParaRPr lang="en-US" dirty="0"/>
          </a:p>
        </p:txBody>
      </p:sp>
    </p:spTree>
    <p:extLst>
      <p:ext uri="{BB962C8B-B14F-4D97-AF65-F5344CB8AC3E}">
        <p14:creationId xmlns:p14="http://schemas.microsoft.com/office/powerpoint/2010/main" val="388213217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2" y="2"/>
            <a:ext cx="3038475" cy="465138"/>
          </a:xfrm>
          <a:prstGeom prst="rect">
            <a:avLst/>
          </a:prstGeom>
        </p:spPr>
        <p:txBody>
          <a:bodyPr vert="horz" lIns="92779" tIns="46390" rIns="92779" bIns="46390" rtlCol="0"/>
          <a:lstStyle>
            <a:lvl1pPr algn="l">
              <a:defRPr sz="1300"/>
            </a:lvl1pPr>
          </a:lstStyle>
          <a:p>
            <a:pPr>
              <a:defRPr/>
            </a:pPr>
            <a:endParaRPr lang="en-US" dirty="0"/>
          </a:p>
        </p:txBody>
      </p:sp>
      <p:sp>
        <p:nvSpPr>
          <p:cNvPr id="3" name="Date Placeholder 2"/>
          <p:cNvSpPr>
            <a:spLocks noGrp="1"/>
          </p:cNvSpPr>
          <p:nvPr>
            <p:ph type="dt" idx="1"/>
          </p:nvPr>
        </p:nvSpPr>
        <p:spPr>
          <a:xfrm>
            <a:off x="3970339" y="2"/>
            <a:ext cx="3038475" cy="465138"/>
          </a:xfrm>
          <a:prstGeom prst="rect">
            <a:avLst/>
          </a:prstGeom>
        </p:spPr>
        <p:txBody>
          <a:bodyPr vert="horz" lIns="92779" tIns="46390" rIns="92779" bIns="46390" rtlCol="0"/>
          <a:lstStyle>
            <a:lvl1pPr algn="r">
              <a:defRPr sz="1300"/>
            </a:lvl1pPr>
          </a:lstStyle>
          <a:p>
            <a:pPr>
              <a:defRPr/>
            </a:pPr>
            <a:fld id="{117B5B5E-B059-4696-945B-EEFB1DBB7529}" type="datetimeFigureOut">
              <a:rPr lang="en-US"/>
              <a:pPr>
                <a:defRPr/>
              </a:pPr>
              <a:t>7/9/2025</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2779" tIns="46390" rIns="92779" bIns="46390" rtlCol="0" anchor="ctr"/>
          <a:lstStyle/>
          <a:p>
            <a:pPr lvl="0"/>
            <a:endParaRPr lang="en-US" noProof="0" dirty="0"/>
          </a:p>
        </p:txBody>
      </p:sp>
      <p:sp>
        <p:nvSpPr>
          <p:cNvPr id="5" name="Notes Placeholder 4"/>
          <p:cNvSpPr>
            <a:spLocks noGrp="1"/>
          </p:cNvSpPr>
          <p:nvPr>
            <p:ph type="body" sz="quarter" idx="3"/>
          </p:nvPr>
        </p:nvSpPr>
        <p:spPr>
          <a:xfrm>
            <a:off x="701675" y="4416427"/>
            <a:ext cx="5607051" cy="4183063"/>
          </a:xfrm>
          <a:prstGeom prst="rect">
            <a:avLst/>
          </a:prstGeom>
        </p:spPr>
        <p:txBody>
          <a:bodyPr vert="horz" lIns="92779" tIns="46390" rIns="92779" bIns="4639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2" y="8829676"/>
            <a:ext cx="3038475" cy="465138"/>
          </a:xfrm>
          <a:prstGeom prst="rect">
            <a:avLst/>
          </a:prstGeom>
        </p:spPr>
        <p:txBody>
          <a:bodyPr vert="horz" lIns="92779" tIns="46390" rIns="92779" bIns="46390" rtlCol="0" anchor="b"/>
          <a:lstStyle>
            <a:lvl1pPr algn="l">
              <a:defRPr sz="1300"/>
            </a:lvl1pPr>
          </a:lstStyle>
          <a:p>
            <a:pPr>
              <a:defRPr/>
            </a:pPr>
            <a:endParaRPr lang="en-US" dirty="0"/>
          </a:p>
        </p:txBody>
      </p:sp>
      <p:sp>
        <p:nvSpPr>
          <p:cNvPr id="7" name="Slide Number Placeholder 6"/>
          <p:cNvSpPr>
            <a:spLocks noGrp="1"/>
          </p:cNvSpPr>
          <p:nvPr>
            <p:ph type="sldNum" sz="quarter" idx="5"/>
          </p:nvPr>
        </p:nvSpPr>
        <p:spPr>
          <a:xfrm>
            <a:off x="3970339" y="8829676"/>
            <a:ext cx="3038475" cy="465138"/>
          </a:xfrm>
          <a:prstGeom prst="rect">
            <a:avLst/>
          </a:prstGeom>
        </p:spPr>
        <p:txBody>
          <a:bodyPr vert="horz" lIns="92779" tIns="46390" rIns="92779" bIns="46390" rtlCol="0" anchor="b"/>
          <a:lstStyle>
            <a:lvl1pPr algn="r">
              <a:defRPr sz="1300"/>
            </a:lvl1pPr>
          </a:lstStyle>
          <a:p>
            <a:pPr>
              <a:defRPr/>
            </a:pPr>
            <a:fld id="{421A4730-CA4E-40AB-8B10-E6E74B2FFE03}" type="slidenum">
              <a:rPr lang="en-US"/>
              <a:pPr>
                <a:defRPr/>
              </a:pPr>
              <a:t>‹#›</a:t>
            </a:fld>
            <a:endParaRPr lang="en-US" dirty="0"/>
          </a:p>
        </p:txBody>
      </p:sp>
    </p:spTree>
    <p:extLst>
      <p:ext uri="{BB962C8B-B14F-4D97-AF65-F5344CB8AC3E}">
        <p14:creationId xmlns:p14="http://schemas.microsoft.com/office/powerpoint/2010/main" val="308433528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3" Type="http://schemas.openxmlformats.org/officeDocument/2006/relationships/hyperlink" Target="https://www.education.pa.gov/Pages/default.aspx" TargetMode="External"/><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3" Type="http://schemas.openxmlformats.org/officeDocument/2006/relationships/hyperlink" Target="https://www.education.pa.gov/DataAndReporting/PIMS/PIMSTPS/Pages/default.aspx" TargetMode="External"/><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3" Type="http://schemas.openxmlformats.org/officeDocument/2006/relationships/hyperlink" Target="http://www.education.pa.gov/" TargetMode="External"/><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3" Type="http://schemas.openxmlformats.org/officeDocument/2006/relationships/hyperlink" Target="mailto:ra-catsdata@pa.gov" TargetMode="External"/><Relationship Id="rId2" Type="http://schemas.openxmlformats.org/officeDocument/2006/relationships/slide" Target="../slides/slide38.xml"/><Relationship Id="rId1" Type="http://schemas.openxmlformats.org/officeDocument/2006/relationships/notesMaster" Target="../notesMasters/notesMaster1.xml"/><Relationship Id="rId6" Type="http://schemas.openxmlformats.org/officeDocument/2006/relationships/hyperlink" Target="mailto:RA-ddqdatacollection@pa.gov" TargetMode="External"/><Relationship Id="rId5" Type="http://schemas.openxmlformats.org/officeDocument/2006/relationships/hyperlink" Target="mailto:moburton@pa.gov" TargetMode="External"/><Relationship Id="rId4" Type="http://schemas.openxmlformats.org/officeDocument/2006/relationships/hyperlink" Target="mailto:trareading@pa.gov" TargetMode="Externa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98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lnSpc>
                <a:spcPct val="115000"/>
              </a:lnSpc>
              <a:spcBef>
                <a:spcPts val="0"/>
              </a:spcBef>
              <a:spcAft>
                <a:spcPts val="964"/>
              </a:spcAft>
            </a:pPr>
            <a:r>
              <a:rPr lang="en-US" sz="1100" dirty="0">
                <a:latin typeface="Arial" panose="020B0604020202020204" pitchFamily="34" charset="0"/>
                <a:ea typeface="Calibri" panose="020F0502020204030204" pitchFamily="34" charset="0"/>
                <a:cs typeface="Arial" panose="020B0604020202020204" pitchFamily="34" charset="0"/>
              </a:rPr>
              <a:t>Hello, my name is Stacey McCreary, and I am with the Pennsylvania Department of Education’s Data Quality Office; and I’d like to welcome you to this webinar dedicated to the 2024-25 student data submission for Perkins End of Year Collection.  </a:t>
            </a:r>
          </a:p>
          <a:p>
            <a:pPr>
              <a:lnSpc>
                <a:spcPct val="115000"/>
              </a:lnSpc>
              <a:spcBef>
                <a:spcPts val="0"/>
              </a:spcBef>
              <a:spcAft>
                <a:spcPts val="964"/>
              </a:spcAft>
            </a:pPr>
            <a:endParaRPr lang="en-US" sz="1100" dirty="0">
              <a:latin typeface="Arial" panose="020B0604020202020204" pitchFamily="34" charset="0"/>
              <a:ea typeface="Calibri" panose="020F0502020204030204" pitchFamily="34" charset="0"/>
              <a:cs typeface="Arial" panose="020B0604020202020204" pitchFamily="34" charset="0"/>
            </a:endParaRPr>
          </a:p>
          <a:p>
            <a:pPr>
              <a:lnSpc>
                <a:spcPct val="115000"/>
              </a:lnSpc>
              <a:spcBef>
                <a:spcPts val="0"/>
              </a:spcBef>
              <a:spcAft>
                <a:spcPts val="0"/>
              </a:spcAft>
            </a:pPr>
            <a:r>
              <a:rPr lang="en-US" sz="1100" dirty="0">
                <a:latin typeface="Arial" panose="020B0604020202020204" pitchFamily="34" charset="0"/>
                <a:ea typeface="Calibri" panose="020F0502020204030204" pitchFamily="34" charset="0"/>
                <a:cs typeface="Arial" panose="020B0604020202020204" pitchFamily="34" charset="0"/>
              </a:rPr>
              <a:t>We ask that all Higher Education Institutions representatives who are unfamiliar with this data collection, listen to and view the slides in this webinar.  If you have additional questions beyond the content of this webinar, you may e-mail the PDE contacts noted at the end of the PowerPoint, as appropriate.  </a:t>
            </a:r>
          </a:p>
          <a:p>
            <a:endParaRPr lang="en-US" altLang="en-US" dirty="0"/>
          </a:p>
        </p:txBody>
      </p:sp>
      <p:sp>
        <p:nvSpPr>
          <p:cNvPr id="4198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300">
                <a:solidFill>
                  <a:schemeClr val="tx1"/>
                </a:solidFill>
                <a:latin typeface="Calibri" pitchFamily="34" charset="0"/>
              </a:defRPr>
            </a:lvl1pPr>
            <a:lvl2pPr marL="739623" indent="-280930" eaLnBrk="0" hangingPunct="0">
              <a:spcBef>
                <a:spcPct val="30000"/>
              </a:spcBef>
              <a:defRPr sz="1300">
                <a:solidFill>
                  <a:schemeClr val="tx1"/>
                </a:solidFill>
                <a:latin typeface="Calibri" pitchFamily="34" charset="0"/>
              </a:defRPr>
            </a:lvl2pPr>
            <a:lvl3pPr marL="1138005" indent="-225379" eaLnBrk="0" hangingPunct="0">
              <a:spcBef>
                <a:spcPct val="30000"/>
              </a:spcBef>
              <a:defRPr sz="1300">
                <a:solidFill>
                  <a:schemeClr val="tx1"/>
                </a:solidFill>
                <a:latin typeface="Calibri" pitchFamily="34" charset="0"/>
              </a:defRPr>
            </a:lvl3pPr>
            <a:lvl4pPr marL="1596697" indent="-225379" eaLnBrk="0" hangingPunct="0">
              <a:spcBef>
                <a:spcPct val="30000"/>
              </a:spcBef>
              <a:defRPr sz="1300">
                <a:solidFill>
                  <a:schemeClr val="tx1"/>
                </a:solidFill>
                <a:latin typeface="Calibri" pitchFamily="34" charset="0"/>
              </a:defRPr>
            </a:lvl4pPr>
            <a:lvl5pPr marL="2052217" indent="-225379" eaLnBrk="0" hangingPunct="0">
              <a:spcBef>
                <a:spcPct val="30000"/>
              </a:spcBef>
              <a:defRPr sz="1300">
                <a:solidFill>
                  <a:schemeClr val="tx1"/>
                </a:solidFill>
                <a:latin typeface="Calibri" pitchFamily="34" charset="0"/>
              </a:defRPr>
            </a:lvl5pPr>
            <a:lvl6pPr marL="2509324" indent="-225379" eaLnBrk="0" fontAlgn="base" hangingPunct="0">
              <a:spcBef>
                <a:spcPct val="30000"/>
              </a:spcBef>
              <a:spcAft>
                <a:spcPct val="0"/>
              </a:spcAft>
              <a:defRPr sz="1300">
                <a:solidFill>
                  <a:schemeClr val="tx1"/>
                </a:solidFill>
                <a:latin typeface="Calibri" pitchFamily="34" charset="0"/>
              </a:defRPr>
            </a:lvl6pPr>
            <a:lvl7pPr marL="2966431" indent="-225379" eaLnBrk="0" fontAlgn="base" hangingPunct="0">
              <a:spcBef>
                <a:spcPct val="30000"/>
              </a:spcBef>
              <a:spcAft>
                <a:spcPct val="0"/>
              </a:spcAft>
              <a:defRPr sz="1300">
                <a:solidFill>
                  <a:schemeClr val="tx1"/>
                </a:solidFill>
                <a:latin typeface="Calibri" pitchFamily="34" charset="0"/>
              </a:defRPr>
            </a:lvl7pPr>
            <a:lvl8pPr marL="3423536" indent="-225379" eaLnBrk="0" fontAlgn="base" hangingPunct="0">
              <a:spcBef>
                <a:spcPct val="30000"/>
              </a:spcBef>
              <a:spcAft>
                <a:spcPct val="0"/>
              </a:spcAft>
              <a:defRPr sz="1300">
                <a:solidFill>
                  <a:schemeClr val="tx1"/>
                </a:solidFill>
                <a:latin typeface="Calibri" pitchFamily="34" charset="0"/>
              </a:defRPr>
            </a:lvl8pPr>
            <a:lvl9pPr marL="3880643" indent="-225379" eaLnBrk="0" fontAlgn="base" hangingPunct="0">
              <a:spcBef>
                <a:spcPct val="30000"/>
              </a:spcBef>
              <a:spcAft>
                <a:spcPct val="0"/>
              </a:spcAft>
              <a:defRPr sz="1300">
                <a:solidFill>
                  <a:schemeClr val="tx1"/>
                </a:solidFill>
                <a:latin typeface="Calibri" pitchFamily="34" charset="0"/>
              </a:defRPr>
            </a:lvl9pPr>
          </a:lstStyle>
          <a:p>
            <a:pPr eaLnBrk="1" hangingPunct="1">
              <a:spcBef>
                <a:spcPct val="0"/>
              </a:spcBef>
            </a:pPr>
            <a:fld id="{853467F9-DC99-49BA-B6DF-ED93B8BE13C7}" type="slidenum">
              <a:rPr lang="en-US" altLang="en-US" smtClean="0">
                <a:latin typeface="Arial" charset="0"/>
              </a:rPr>
              <a:pPr eaLnBrk="1" hangingPunct="1">
                <a:spcBef>
                  <a:spcPct val="0"/>
                </a:spcBef>
              </a:pPr>
              <a:t>1</a:t>
            </a:fld>
            <a:endParaRPr lang="en-US" altLang="en-US" dirty="0">
              <a:latin typeface="Arial"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342900" marR="0" lvl="0" indent="-342900">
              <a:spcBef>
                <a:spcPts val="0"/>
              </a:spcBef>
              <a:spcAft>
                <a:spcPts val="1200"/>
              </a:spcAft>
              <a:buFont typeface="Arial" panose="020B0604020202020204" pitchFamily="34" charset="0"/>
              <a:buChar char="•"/>
            </a:pPr>
            <a:r>
              <a:rPr lang="en-US" sz="1200" dirty="0">
                <a:effectLst/>
                <a:latin typeface="Arial" panose="020B0604020202020204" pitchFamily="34" charset="0"/>
                <a:ea typeface="Calibri" panose="020F0502020204030204" pitchFamily="34" charset="0"/>
              </a:rPr>
              <a:t>Each program shall have an occupational objective that is consistent with gainful employment opportunities (as opposed to volunteer) available at the local, regional, or state level.</a:t>
            </a:r>
          </a:p>
          <a:p>
            <a:pPr marL="342900" marR="0" lvl="0" indent="-342900">
              <a:spcBef>
                <a:spcPts val="0"/>
              </a:spcBef>
              <a:spcAft>
                <a:spcPts val="1200"/>
              </a:spcAft>
              <a:buFont typeface="Arial" panose="020B0604020202020204" pitchFamily="34" charset="0"/>
              <a:buChar char="•"/>
            </a:pPr>
            <a:r>
              <a:rPr lang="en-US" sz="1200" dirty="0">
                <a:effectLst/>
                <a:latin typeface="Arial" panose="020B0604020202020204" pitchFamily="34" charset="0"/>
                <a:ea typeface="Calibri" panose="020F0502020204030204" pitchFamily="34" charset="0"/>
              </a:rPr>
              <a:t>Each program shall involve a planned coherent sequence of courses, and also shall have at least 50 percent of the course work (minimum of 15 credit hours) devoted to the development of directly related job skills and knowledge including, but not necessarily limited to: training labs, work experience, on-the-job cooperative experience, and clinical work.</a:t>
            </a:r>
          </a:p>
          <a:p>
            <a:endParaRPr lang="en-US" dirty="0"/>
          </a:p>
        </p:txBody>
      </p:sp>
      <p:sp>
        <p:nvSpPr>
          <p:cNvPr id="4" name="Slide Number Placeholder 3"/>
          <p:cNvSpPr>
            <a:spLocks noGrp="1"/>
          </p:cNvSpPr>
          <p:nvPr>
            <p:ph type="sldNum" sz="quarter" idx="5"/>
          </p:nvPr>
        </p:nvSpPr>
        <p:spPr/>
        <p:txBody>
          <a:bodyPr/>
          <a:lstStyle/>
          <a:p>
            <a:pPr>
              <a:defRPr/>
            </a:pPr>
            <a:fld id="{421A4730-CA4E-40AB-8B10-E6E74B2FFE03}" type="slidenum">
              <a:rPr lang="en-US" smtClean="0"/>
              <a:pPr>
                <a:defRPr/>
              </a:pPr>
              <a:t>10</a:t>
            </a:fld>
            <a:endParaRPr lang="en-US" dirty="0"/>
          </a:p>
        </p:txBody>
      </p:sp>
    </p:spTree>
    <p:extLst>
      <p:ext uri="{BB962C8B-B14F-4D97-AF65-F5344CB8AC3E}">
        <p14:creationId xmlns:p14="http://schemas.microsoft.com/office/powerpoint/2010/main" val="393048358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342900" marR="0" lvl="0" indent="-342900">
              <a:spcBef>
                <a:spcPts val="0"/>
              </a:spcBef>
              <a:spcAft>
                <a:spcPts val="1200"/>
              </a:spcAft>
              <a:buFont typeface="Arial" panose="020B0604020202020204" pitchFamily="34" charset="0"/>
              <a:buChar char="•"/>
            </a:pPr>
            <a:r>
              <a:rPr lang="en-US" sz="1200" dirty="0">
                <a:effectLst/>
                <a:latin typeface="Arial" panose="020B0604020202020204" pitchFamily="34" charset="0"/>
                <a:ea typeface="Calibri" panose="020F0502020204030204" pitchFamily="34" charset="0"/>
              </a:rPr>
              <a:t>Each program shall be designed in such a way that all postsecondary-level requirements, including requirements for admission to the program or for courses within the program, can be completed in two calendar years (24 months) or less when pursued by a full-time student.</a:t>
            </a:r>
          </a:p>
          <a:p>
            <a:pPr marL="342900" marR="0" lvl="0" indent="-342900">
              <a:spcBef>
                <a:spcPts val="0"/>
              </a:spcBef>
              <a:spcAft>
                <a:spcPts val="1200"/>
              </a:spcAft>
              <a:buFont typeface="Arial" panose="020B0604020202020204" pitchFamily="34" charset="0"/>
              <a:buChar char="•"/>
            </a:pPr>
            <a:r>
              <a:rPr lang="en-US" sz="1200" dirty="0">
                <a:effectLst/>
                <a:latin typeface="Arial" panose="020B0604020202020204" pitchFamily="34" charset="0"/>
                <a:ea typeface="Calibri" panose="020F0502020204030204" pitchFamily="34" charset="0"/>
              </a:rPr>
              <a:t>Each program must offer formal recognition for completion. Acknowledgment may be an associate degree, diploma, certificate, or other recognition, including registered apprenticeship, which is less than a baccalaureate degree.</a:t>
            </a:r>
          </a:p>
          <a:p>
            <a:endParaRPr lang="en-US" dirty="0"/>
          </a:p>
        </p:txBody>
      </p:sp>
      <p:sp>
        <p:nvSpPr>
          <p:cNvPr id="4" name="Slide Number Placeholder 3"/>
          <p:cNvSpPr>
            <a:spLocks noGrp="1"/>
          </p:cNvSpPr>
          <p:nvPr>
            <p:ph type="sldNum" sz="quarter" idx="5"/>
          </p:nvPr>
        </p:nvSpPr>
        <p:spPr/>
        <p:txBody>
          <a:bodyPr/>
          <a:lstStyle/>
          <a:p>
            <a:pPr>
              <a:defRPr/>
            </a:pPr>
            <a:fld id="{421A4730-CA4E-40AB-8B10-E6E74B2FFE03}" type="slidenum">
              <a:rPr lang="en-US" smtClean="0"/>
              <a:pPr>
                <a:defRPr/>
              </a:pPr>
              <a:t>11</a:t>
            </a:fld>
            <a:endParaRPr lang="en-US" dirty="0"/>
          </a:p>
        </p:txBody>
      </p:sp>
    </p:spTree>
    <p:extLst>
      <p:ext uri="{BB962C8B-B14F-4D97-AF65-F5344CB8AC3E}">
        <p14:creationId xmlns:p14="http://schemas.microsoft.com/office/powerpoint/2010/main" val="295449779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en-US" sz="1200" dirty="0">
                <a:effectLst/>
                <a:latin typeface="Arial" panose="020B0604020202020204" pitchFamily="34" charset="0"/>
                <a:ea typeface="Calibri" panose="020F0502020204030204" pitchFamily="34" charset="0"/>
              </a:rPr>
              <a:t>Each program must be under the direct control of the institution regarding curriculum, faculty, admissions, work experience, on-the-job cooperative experience, and clinical work.</a:t>
            </a:r>
          </a:p>
          <a:p>
            <a:endParaRPr lang="en-US" dirty="0"/>
          </a:p>
        </p:txBody>
      </p:sp>
      <p:sp>
        <p:nvSpPr>
          <p:cNvPr id="4" name="Slide Number Placeholder 3"/>
          <p:cNvSpPr>
            <a:spLocks noGrp="1"/>
          </p:cNvSpPr>
          <p:nvPr>
            <p:ph type="sldNum" sz="quarter" idx="5"/>
          </p:nvPr>
        </p:nvSpPr>
        <p:spPr/>
        <p:txBody>
          <a:bodyPr/>
          <a:lstStyle/>
          <a:p>
            <a:pPr>
              <a:defRPr/>
            </a:pPr>
            <a:fld id="{421A4730-CA4E-40AB-8B10-E6E74B2FFE03}" type="slidenum">
              <a:rPr lang="en-US" smtClean="0"/>
              <a:pPr>
                <a:defRPr/>
              </a:pPr>
              <a:t>12</a:t>
            </a:fld>
            <a:endParaRPr lang="en-US" dirty="0"/>
          </a:p>
        </p:txBody>
      </p:sp>
    </p:spTree>
    <p:extLst>
      <p:ext uri="{BB962C8B-B14F-4D97-AF65-F5344CB8AC3E}">
        <p14:creationId xmlns:p14="http://schemas.microsoft.com/office/powerpoint/2010/main" val="99328750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98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sz="1100" dirty="0">
                <a:latin typeface="Arial" panose="020B0604020202020204" pitchFamily="34" charset="0"/>
                <a:cs typeface="Arial" panose="020B0604020202020204" pitchFamily="34" charset="0"/>
              </a:rPr>
              <a:t>Now, let’s take a closer look at the PIMS Perkins Postsecondary Templates, the template rules and their data fields.</a:t>
            </a:r>
            <a:endParaRPr lang="en-US" altLang="en-US" dirty="0"/>
          </a:p>
        </p:txBody>
      </p:sp>
      <p:sp>
        <p:nvSpPr>
          <p:cNvPr id="4198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300">
                <a:solidFill>
                  <a:schemeClr val="tx1"/>
                </a:solidFill>
                <a:latin typeface="Calibri" pitchFamily="34" charset="0"/>
              </a:defRPr>
            </a:lvl1pPr>
            <a:lvl2pPr marL="739623" indent="-280930" eaLnBrk="0" hangingPunct="0">
              <a:spcBef>
                <a:spcPct val="30000"/>
              </a:spcBef>
              <a:defRPr sz="1300">
                <a:solidFill>
                  <a:schemeClr val="tx1"/>
                </a:solidFill>
                <a:latin typeface="Calibri" pitchFamily="34" charset="0"/>
              </a:defRPr>
            </a:lvl2pPr>
            <a:lvl3pPr marL="1138005" indent="-225379" eaLnBrk="0" hangingPunct="0">
              <a:spcBef>
                <a:spcPct val="30000"/>
              </a:spcBef>
              <a:defRPr sz="1300">
                <a:solidFill>
                  <a:schemeClr val="tx1"/>
                </a:solidFill>
                <a:latin typeface="Calibri" pitchFamily="34" charset="0"/>
              </a:defRPr>
            </a:lvl3pPr>
            <a:lvl4pPr marL="1596697" indent="-225379" eaLnBrk="0" hangingPunct="0">
              <a:spcBef>
                <a:spcPct val="30000"/>
              </a:spcBef>
              <a:defRPr sz="1300">
                <a:solidFill>
                  <a:schemeClr val="tx1"/>
                </a:solidFill>
                <a:latin typeface="Calibri" pitchFamily="34" charset="0"/>
              </a:defRPr>
            </a:lvl4pPr>
            <a:lvl5pPr marL="2052217" indent="-225379" eaLnBrk="0" hangingPunct="0">
              <a:spcBef>
                <a:spcPct val="30000"/>
              </a:spcBef>
              <a:defRPr sz="1300">
                <a:solidFill>
                  <a:schemeClr val="tx1"/>
                </a:solidFill>
                <a:latin typeface="Calibri" pitchFamily="34" charset="0"/>
              </a:defRPr>
            </a:lvl5pPr>
            <a:lvl6pPr marL="2509324" indent="-225379" eaLnBrk="0" fontAlgn="base" hangingPunct="0">
              <a:spcBef>
                <a:spcPct val="30000"/>
              </a:spcBef>
              <a:spcAft>
                <a:spcPct val="0"/>
              </a:spcAft>
              <a:defRPr sz="1300">
                <a:solidFill>
                  <a:schemeClr val="tx1"/>
                </a:solidFill>
                <a:latin typeface="Calibri" pitchFamily="34" charset="0"/>
              </a:defRPr>
            </a:lvl6pPr>
            <a:lvl7pPr marL="2966431" indent="-225379" eaLnBrk="0" fontAlgn="base" hangingPunct="0">
              <a:spcBef>
                <a:spcPct val="30000"/>
              </a:spcBef>
              <a:spcAft>
                <a:spcPct val="0"/>
              </a:spcAft>
              <a:defRPr sz="1300">
                <a:solidFill>
                  <a:schemeClr val="tx1"/>
                </a:solidFill>
                <a:latin typeface="Calibri" pitchFamily="34" charset="0"/>
              </a:defRPr>
            </a:lvl7pPr>
            <a:lvl8pPr marL="3423536" indent="-225379" eaLnBrk="0" fontAlgn="base" hangingPunct="0">
              <a:spcBef>
                <a:spcPct val="30000"/>
              </a:spcBef>
              <a:spcAft>
                <a:spcPct val="0"/>
              </a:spcAft>
              <a:defRPr sz="1300">
                <a:solidFill>
                  <a:schemeClr val="tx1"/>
                </a:solidFill>
                <a:latin typeface="Calibri" pitchFamily="34" charset="0"/>
              </a:defRPr>
            </a:lvl8pPr>
            <a:lvl9pPr marL="3880643" indent="-225379" eaLnBrk="0" fontAlgn="base" hangingPunct="0">
              <a:spcBef>
                <a:spcPct val="30000"/>
              </a:spcBef>
              <a:spcAft>
                <a:spcPct val="0"/>
              </a:spcAft>
              <a:defRPr sz="1300">
                <a:solidFill>
                  <a:schemeClr val="tx1"/>
                </a:solidFill>
                <a:latin typeface="Calibri" pitchFamily="34" charset="0"/>
              </a:defRPr>
            </a:lvl9pPr>
          </a:lstStyle>
          <a:p>
            <a:pPr eaLnBrk="1" hangingPunct="1">
              <a:spcBef>
                <a:spcPct val="0"/>
              </a:spcBef>
            </a:pPr>
            <a:fld id="{853467F9-DC99-49BA-B6DF-ED93B8BE13C7}" type="slidenum">
              <a:rPr lang="en-US" altLang="en-US" smtClean="0">
                <a:latin typeface="Arial" charset="0"/>
              </a:rPr>
              <a:pPr eaLnBrk="1" hangingPunct="1">
                <a:spcBef>
                  <a:spcPct val="0"/>
                </a:spcBef>
              </a:pPr>
              <a:t>13</a:t>
            </a:fld>
            <a:endParaRPr lang="en-US" altLang="en-US" dirty="0">
              <a:latin typeface="Arial" charset="0"/>
            </a:endParaRPr>
          </a:p>
        </p:txBody>
      </p:sp>
    </p:spTree>
    <p:extLst>
      <p:ext uri="{BB962C8B-B14F-4D97-AF65-F5344CB8AC3E}">
        <p14:creationId xmlns:p14="http://schemas.microsoft.com/office/powerpoint/2010/main" val="353993623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15000"/>
              </a:lnSpc>
              <a:spcBef>
                <a:spcPts val="0"/>
              </a:spcBef>
              <a:spcAft>
                <a:spcPts val="0"/>
              </a:spcAft>
            </a:pPr>
            <a:r>
              <a:rPr lang="en-US" sz="1100" dirty="0">
                <a:latin typeface="Arial" panose="020B0604020202020204" pitchFamily="34" charset="0"/>
                <a:ea typeface="Calibri" panose="020F0502020204030204" pitchFamily="34" charset="0"/>
                <a:cs typeface="Arial" panose="020B0604020202020204" pitchFamily="34" charset="0"/>
              </a:rPr>
              <a:t>Some template rules to keep in mind.</a:t>
            </a:r>
          </a:p>
          <a:p>
            <a:pPr>
              <a:lnSpc>
                <a:spcPct val="115000"/>
              </a:lnSpc>
              <a:spcBef>
                <a:spcPts val="0"/>
              </a:spcBef>
              <a:spcAft>
                <a:spcPts val="0"/>
              </a:spcAft>
            </a:pPr>
            <a:endParaRPr lang="en-US" sz="1100" dirty="0">
              <a:latin typeface="Arial" panose="020B0604020202020204" pitchFamily="34" charset="0"/>
              <a:ea typeface="Calibri" panose="020F0502020204030204" pitchFamily="34" charset="0"/>
              <a:cs typeface="Arial" panose="020B0604020202020204" pitchFamily="34" charset="0"/>
            </a:endParaRPr>
          </a:p>
          <a:p>
            <a:pPr marL="228600" indent="-228600">
              <a:lnSpc>
                <a:spcPct val="115000"/>
              </a:lnSpc>
              <a:spcBef>
                <a:spcPts val="0"/>
              </a:spcBef>
              <a:spcAft>
                <a:spcPts val="0"/>
              </a:spcAft>
              <a:buAutoNum type="arabicPeriod"/>
            </a:pPr>
            <a:r>
              <a:rPr lang="en-US" sz="1100" dirty="0">
                <a:latin typeface="Arial" panose="020B0604020202020204" pitchFamily="34" charset="0"/>
                <a:ea typeface="Calibri" panose="020F0502020204030204" pitchFamily="34" charset="0"/>
                <a:cs typeface="Arial" panose="020B0604020202020204" pitchFamily="34" charset="0"/>
              </a:rPr>
              <a:t>Templates have dependencies.  Meaning the PS Student Institution Template must be uploaded prior to uploading the Campus Student Program Fact Template or the templates must be uploaded together.</a:t>
            </a:r>
          </a:p>
          <a:p>
            <a:pPr marL="228600" indent="-228600">
              <a:lnSpc>
                <a:spcPct val="115000"/>
              </a:lnSpc>
              <a:spcBef>
                <a:spcPts val="0"/>
              </a:spcBef>
              <a:spcAft>
                <a:spcPts val="0"/>
              </a:spcAft>
              <a:buAutoNum type="arabicPeriod"/>
            </a:pPr>
            <a:r>
              <a:rPr lang="en-US" sz="1100" dirty="0">
                <a:latin typeface="Arial" panose="020B0604020202020204" pitchFamily="34" charset="0"/>
                <a:ea typeface="Calibri" panose="020F0502020204030204" pitchFamily="34" charset="0"/>
                <a:cs typeface="Arial" panose="020B0604020202020204" pitchFamily="34" charset="0"/>
              </a:rPr>
              <a:t>File Naming Convention. There is a specific file naming convention in order to upload templates in PS PIMS.</a:t>
            </a:r>
          </a:p>
          <a:p>
            <a:pPr marL="685800" lvl="1" indent="-228600">
              <a:lnSpc>
                <a:spcPct val="115000"/>
              </a:lnSpc>
              <a:spcBef>
                <a:spcPts val="0"/>
              </a:spcBef>
              <a:spcAft>
                <a:spcPts val="0"/>
              </a:spcAft>
              <a:buAutoNum type="arabicPeriod"/>
            </a:pPr>
            <a:r>
              <a:rPr lang="en-US" sz="1100" dirty="0">
                <a:latin typeface="Arial" panose="020B0604020202020204" pitchFamily="34" charset="0"/>
                <a:ea typeface="Calibri" panose="020F0502020204030204" pitchFamily="34" charset="0"/>
                <a:cs typeface="Arial" panose="020B0604020202020204" pitchFamily="34" charset="0"/>
              </a:rPr>
              <a:t>The files must be comma delimited or csv or tab delimited or txt</a:t>
            </a:r>
          </a:p>
          <a:p>
            <a:pPr marL="685800" lvl="1" indent="-228600">
              <a:lnSpc>
                <a:spcPct val="115000"/>
              </a:lnSpc>
              <a:spcBef>
                <a:spcPts val="0"/>
              </a:spcBef>
              <a:spcAft>
                <a:spcPts val="0"/>
              </a:spcAft>
              <a:buAutoNum type="arabicPeriod"/>
            </a:pPr>
            <a:r>
              <a:rPr lang="en-US" sz="1100" dirty="0">
                <a:latin typeface="Arial" panose="020B0604020202020204" pitchFamily="34" charset="0"/>
                <a:ea typeface="Calibri" panose="020F0502020204030204" pitchFamily="34" charset="0"/>
                <a:cs typeface="Arial" panose="020B0604020202020204" pitchFamily="34" charset="0"/>
              </a:rPr>
              <a:t>The naming convention includes the AUN of the Insitution_TargetTableName_4 digit year, 2 digit month, 2 digit day, 2 digit hour, and 2 digit minutes.</a:t>
            </a:r>
          </a:p>
          <a:p>
            <a:pPr marL="228600" lvl="0" indent="-228600">
              <a:lnSpc>
                <a:spcPct val="115000"/>
              </a:lnSpc>
              <a:spcBef>
                <a:spcPts val="0"/>
              </a:spcBef>
              <a:spcAft>
                <a:spcPts val="0"/>
              </a:spcAft>
              <a:buAutoNum type="arabicPeriod"/>
            </a:pPr>
            <a:r>
              <a:rPr lang="en-US" sz="1100" dirty="0">
                <a:latin typeface="Arial" panose="020B0604020202020204" pitchFamily="34" charset="0"/>
                <a:ea typeface="Calibri" panose="020F0502020204030204" pitchFamily="34" charset="0"/>
                <a:cs typeface="Arial" panose="020B0604020202020204" pitchFamily="34" charset="0"/>
              </a:rPr>
              <a:t>All fields may not contain data but all fields within the template MUST BE accounted for in order to transmit data.</a:t>
            </a:r>
          </a:p>
        </p:txBody>
      </p:sp>
      <p:sp>
        <p:nvSpPr>
          <p:cNvPr id="4" name="Slide Number Placeholder 3"/>
          <p:cNvSpPr>
            <a:spLocks noGrp="1"/>
          </p:cNvSpPr>
          <p:nvPr>
            <p:ph type="sldNum" sz="quarter" idx="5"/>
          </p:nvPr>
        </p:nvSpPr>
        <p:spPr/>
        <p:txBody>
          <a:bodyPr/>
          <a:lstStyle/>
          <a:p>
            <a:pPr>
              <a:defRPr/>
            </a:pPr>
            <a:fld id="{421A4730-CA4E-40AB-8B10-E6E74B2FFE03}" type="slidenum">
              <a:rPr lang="en-US" smtClean="0"/>
              <a:pPr>
                <a:defRPr/>
              </a:pPr>
              <a:t>14</a:t>
            </a:fld>
            <a:endParaRPr lang="en-US" dirty="0"/>
          </a:p>
        </p:txBody>
      </p:sp>
    </p:spTree>
    <p:extLst>
      <p:ext uri="{BB962C8B-B14F-4D97-AF65-F5344CB8AC3E}">
        <p14:creationId xmlns:p14="http://schemas.microsoft.com/office/powerpoint/2010/main" val="81173638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Additional Template Rules</a:t>
            </a:r>
          </a:p>
          <a:p>
            <a:r>
              <a:rPr lang="en-US" dirty="0"/>
              <a:t>4. Fields in the template are marked R for required, O for optional , and CR for conditionally required.  Conditionally required means based on a previous field entry, you will need to enter data in this field as well.</a:t>
            </a:r>
          </a:p>
          <a:p>
            <a:endParaRPr lang="en-US" dirty="0"/>
          </a:p>
          <a:p>
            <a:r>
              <a:rPr lang="en-US" dirty="0"/>
              <a:t>5. For the PS Student Institution Template – there should be one record per student/per institution/per academic year.</a:t>
            </a:r>
          </a:p>
          <a:p>
            <a:endParaRPr lang="en-US" dirty="0"/>
          </a:p>
          <a:p>
            <a:r>
              <a:rPr lang="en-US" dirty="0"/>
              <a:t>6. For the Campus Student Program Fact Template – One record per student per institution per campus per academic year per category set code per measure.  This template will have multiple records per student.  We will look at this more closely is a short while.</a:t>
            </a:r>
          </a:p>
        </p:txBody>
      </p:sp>
      <p:sp>
        <p:nvSpPr>
          <p:cNvPr id="4" name="Slide Number Placeholder 3"/>
          <p:cNvSpPr>
            <a:spLocks noGrp="1"/>
          </p:cNvSpPr>
          <p:nvPr>
            <p:ph type="sldNum" sz="quarter" idx="5"/>
          </p:nvPr>
        </p:nvSpPr>
        <p:spPr/>
        <p:txBody>
          <a:bodyPr/>
          <a:lstStyle/>
          <a:p>
            <a:pPr>
              <a:defRPr/>
            </a:pPr>
            <a:fld id="{421A4730-CA4E-40AB-8B10-E6E74B2FFE03}" type="slidenum">
              <a:rPr lang="en-US" smtClean="0"/>
              <a:pPr>
                <a:defRPr/>
              </a:pPr>
              <a:t>15</a:t>
            </a:fld>
            <a:endParaRPr lang="en-US" dirty="0"/>
          </a:p>
        </p:txBody>
      </p:sp>
    </p:spTree>
    <p:extLst>
      <p:ext uri="{BB962C8B-B14F-4D97-AF65-F5344CB8AC3E}">
        <p14:creationId xmlns:p14="http://schemas.microsoft.com/office/powerpoint/2010/main" val="33721016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Let’s take a closer look at the PS Student Institution Template. Remember this template has one record per student. The demographics you report on this template are used for the </a:t>
            </a:r>
            <a:r>
              <a:rPr lang="en-US" sz="1200" dirty="0">
                <a:effectLst/>
                <a:latin typeface="Arial" panose="020B0604020202020204" pitchFamily="34" charset="0"/>
                <a:ea typeface="Calibri" panose="020F0502020204030204" pitchFamily="34" charset="0"/>
              </a:rPr>
              <a:t>Consolidated Annual Report (CAR)  Performance Indicators.  </a:t>
            </a:r>
          </a:p>
          <a:p>
            <a:endParaRPr lang="en-US" sz="1200" dirty="0">
              <a:effectLst/>
              <a:latin typeface="Arial" panose="020B0604020202020204" pitchFamily="34" charset="0"/>
            </a:endParaRPr>
          </a:p>
          <a:p>
            <a:r>
              <a:rPr lang="en-US" sz="1200" dirty="0">
                <a:effectLst/>
                <a:latin typeface="Arial" panose="020B0604020202020204" pitchFamily="34" charset="0"/>
              </a:rPr>
              <a:t>Field #1 – Institution ID. This is your 9 digit AUN Number</a:t>
            </a:r>
          </a:p>
          <a:p>
            <a:r>
              <a:rPr lang="en-US" sz="1200" dirty="0">
                <a:effectLst/>
                <a:latin typeface="Arial" panose="020B0604020202020204" pitchFamily="34" charset="0"/>
              </a:rPr>
              <a:t>Field #2 – PASecureID. This is the 10 digit student number created in PASecureID application.</a:t>
            </a:r>
          </a:p>
          <a:p>
            <a:r>
              <a:rPr lang="en-US" sz="1200" dirty="0">
                <a:effectLst/>
                <a:latin typeface="Arial" panose="020B0604020202020204" pitchFamily="34" charset="0"/>
              </a:rPr>
              <a:t>Field #3 – Collection Term.  This should be populated with EOY.</a:t>
            </a:r>
          </a:p>
          <a:p>
            <a:r>
              <a:rPr lang="en-US" sz="1200" dirty="0">
                <a:effectLst/>
                <a:latin typeface="Arial" panose="020B0604020202020204" pitchFamily="34" charset="0"/>
              </a:rPr>
              <a:t>Field #4 – Collection Type. This should be populated with PERKINS.</a:t>
            </a:r>
          </a:p>
          <a:p>
            <a:r>
              <a:rPr lang="en-US" sz="1200" dirty="0">
                <a:effectLst/>
                <a:latin typeface="Arial" panose="020B0604020202020204" pitchFamily="34" charset="0"/>
              </a:rPr>
              <a:t>Field #5 – Academic Year. This should be populated with 2025.</a:t>
            </a:r>
          </a:p>
          <a:p>
            <a:r>
              <a:rPr lang="en-US" sz="1200" dirty="0">
                <a:effectLst/>
                <a:latin typeface="Arial" panose="020B0604020202020204" pitchFamily="34" charset="0"/>
              </a:rPr>
              <a:t>Fields #7-9, 41 to 47 – Student’s Name and address.  This is the student’s legal full last, first and middle name.  This is the student’s legal address with no punctuation.  Do not use commas, periods, or number signs.</a:t>
            </a:r>
          </a:p>
          <a:p>
            <a:r>
              <a:rPr lang="en-US" sz="1200" dirty="0">
                <a:effectLst/>
                <a:latin typeface="Arial" panose="020B0604020202020204" pitchFamily="34" charset="0"/>
              </a:rPr>
              <a:t>Field #10 – Birth Date.  This is the student’s date of birth.</a:t>
            </a:r>
          </a:p>
          <a:p>
            <a:r>
              <a:rPr lang="en-US" sz="1200" dirty="0">
                <a:effectLst/>
                <a:latin typeface="Arial" panose="020B0604020202020204" pitchFamily="34" charset="0"/>
              </a:rPr>
              <a:t>Field #12 – PS Local Student ID. This is the student number for the student in your local system.</a:t>
            </a:r>
          </a:p>
          <a:p>
            <a:endParaRPr lang="en-US" sz="1200" dirty="0">
              <a:effectLst/>
              <a:latin typeface="Arial" panose="020B0604020202020204" pitchFamily="34" charset="0"/>
            </a:endParaRPr>
          </a:p>
        </p:txBody>
      </p:sp>
      <p:sp>
        <p:nvSpPr>
          <p:cNvPr id="4" name="Slide Number Placeholder 3"/>
          <p:cNvSpPr>
            <a:spLocks noGrp="1"/>
          </p:cNvSpPr>
          <p:nvPr>
            <p:ph type="sldNum" sz="quarter" idx="5"/>
          </p:nvPr>
        </p:nvSpPr>
        <p:spPr/>
        <p:txBody>
          <a:bodyPr/>
          <a:lstStyle/>
          <a:p>
            <a:pPr>
              <a:defRPr/>
            </a:pPr>
            <a:fld id="{421A4730-CA4E-40AB-8B10-E6E74B2FFE03}" type="slidenum">
              <a:rPr lang="en-US" smtClean="0"/>
              <a:pPr>
                <a:defRPr/>
              </a:pPr>
              <a:t>16</a:t>
            </a:fld>
            <a:endParaRPr lang="en-US" dirty="0"/>
          </a:p>
        </p:txBody>
      </p:sp>
    </p:spTree>
    <p:extLst>
      <p:ext uri="{BB962C8B-B14F-4D97-AF65-F5344CB8AC3E}">
        <p14:creationId xmlns:p14="http://schemas.microsoft.com/office/powerpoint/2010/main" val="65164376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Field #16 – Gender Code. This field identifies the student’s gender.  M for Male or F for Female.</a:t>
            </a:r>
          </a:p>
          <a:p>
            <a:r>
              <a:rPr lang="en-US" dirty="0"/>
              <a:t>Field #17 – Race Code. This field identifies the student’s race. There are eight options.</a:t>
            </a:r>
          </a:p>
          <a:p>
            <a:pPr lvl="1"/>
            <a:r>
              <a:rPr lang="en-US" dirty="0"/>
              <a:t>1 = American Indian/Alaskan Native</a:t>
            </a:r>
          </a:p>
          <a:p>
            <a:pPr lvl="1"/>
            <a:r>
              <a:rPr lang="en-US" dirty="0"/>
              <a:t>3 = Black or African American, Non- Hispanic</a:t>
            </a:r>
          </a:p>
          <a:p>
            <a:pPr lvl="1"/>
            <a:r>
              <a:rPr lang="en-US" dirty="0"/>
              <a:t>4 = Hispanic of any race</a:t>
            </a:r>
          </a:p>
          <a:p>
            <a:pPr lvl="1"/>
            <a:r>
              <a:rPr lang="en-US" dirty="0"/>
              <a:t>5 = White, Non-Hispanic</a:t>
            </a:r>
          </a:p>
          <a:p>
            <a:pPr lvl="1"/>
            <a:r>
              <a:rPr lang="en-US" dirty="0"/>
              <a:t>6 = Two or More races</a:t>
            </a:r>
          </a:p>
          <a:p>
            <a:pPr lvl="1"/>
            <a:r>
              <a:rPr lang="en-US" dirty="0"/>
              <a:t>8 = Race and Ethnicity unknown</a:t>
            </a:r>
          </a:p>
          <a:p>
            <a:pPr lvl="1"/>
            <a:r>
              <a:rPr lang="en-US" dirty="0"/>
              <a:t>9 =  Asian</a:t>
            </a:r>
          </a:p>
          <a:p>
            <a:pPr lvl="1"/>
            <a:r>
              <a:rPr lang="en-US" dirty="0"/>
              <a:t>10 = Native Hawaiian or other Pacific Islander</a:t>
            </a:r>
          </a:p>
        </p:txBody>
      </p:sp>
      <p:sp>
        <p:nvSpPr>
          <p:cNvPr id="4" name="Slide Number Placeholder 3"/>
          <p:cNvSpPr>
            <a:spLocks noGrp="1"/>
          </p:cNvSpPr>
          <p:nvPr>
            <p:ph type="sldNum" sz="quarter" idx="5"/>
          </p:nvPr>
        </p:nvSpPr>
        <p:spPr/>
        <p:txBody>
          <a:bodyPr/>
          <a:lstStyle/>
          <a:p>
            <a:pPr>
              <a:defRPr/>
            </a:pPr>
            <a:fld id="{421A4730-CA4E-40AB-8B10-E6E74B2FFE03}" type="slidenum">
              <a:rPr lang="en-US" smtClean="0"/>
              <a:pPr>
                <a:defRPr/>
              </a:pPr>
              <a:t>17</a:t>
            </a:fld>
            <a:endParaRPr lang="en-US" dirty="0"/>
          </a:p>
        </p:txBody>
      </p:sp>
    </p:spTree>
    <p:extLst>
      <p:ext uri="{BB962C8B-B14F-4D97-AF65-F5344CB8AC3E}">
        <p14:creationId xmlns:p14="http://schemas.microsoft.com/office/powerpoint/2010/main" val="394131743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Field #22 – Hispanic Indicator – This indicates if the student is Hispanic.  The options are YES, NO, or UNK for Unknown.</a:t>
            </a:r>
          </a:p>
          <a:p>
            <a:r>
              <a:rPr lang="en-US" dirty="0"/>
              <a:t>Field #24 – Nonresident Alien Indicator.  This field is not collected at this time.  Please enter UNK for this data field.</a:t>
            </a:r>
          </a:p>
          <a:p>
            <a:endParaRPr lang="en-US" dirty="0"/>
          </a:p>
        </p:txBody>
      </p:sp>
      <p:sp>
        <p:nvSpPr>
          <p:cNvPr id="4" name="Slide Number Placeholder 3"/>
          <p:cNvSpPr>
            <a:spLocks noGrp="1"/>
          </p:cNvSpPr>
          <p:nvPr>
            <p:ph type="sldNum" sz="quarter" idx="5"/>
          </p:nvPr>
        </p:nvSpPr>
        <p:spPr/>
        <p:txBody>
          <a:bodyPr/>
          <a:lstStyle/>
          <a:p>
            <a:pPr>
              <a:defRPr/>
            </a:pPr>
            <a:fld id="{421A4730-CA4E-40AB-8B10-E6E74B2FFE03}" type="slidenum">
              <a:rPr lang="en-US" smtClean="0"/>
              <a:pPr>
                <a:defRPr/>
              </a:pPr>
              <a:t>18</a:t>
            </a:fld>
            <a:endParaRPr lang="en-US" dirty="0"/>
          </a:p>
        </p:txBody>
      </p:sp>
    </p:spTree>
    <p:extLst>
      <p:ext uri="{BB962C8B-B14F-4D97-AF65-F5344CB8AC3E}">
        <p14:creationId xmlns:p14="http://schemas.microsoft.com/office/powerpoint/2010/main" val="157892936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en-US" dirty="0"/>
              <a:t>The next fields we will look at are the special population indication fields.  All fields should be coded with YES or NO.  If you need more detailed information about the field, please refer to the </a:t>
            </a:r>
            <a:r>
              <a:rPr lang="en-US" altLang="en-US" dirty="0"/>
              <a:t>2024-25 PIMS Perkins Postsecondary User Manual – Volume 1.</a:t>
            </a:r>
            <a:endParaRPr lang="en-US" dirty="0"/>
          </a:p>
          <a:p>
            <a:endParaRPr lang="en-US" dirty="0"/>
          </a:p>
          <a:p>
            <a:pPr marL="0" marR="0" lvl="0" indent="0" algn="l" defTabSz="914400" rtl="0" eaLnBrk="0" fontAlgn="base" latinLnBrk="0" hangingPunct="0">
              <a:lnSpc>
                <a:spcPct val="100000"/>
              </a:lnSpc>
              <a:spcBef>
                <a:spcPct val="30000"/>
              </a:spcBef>
              <a:spcAft>
                <a:spcPct val="0"/>
              </a:spcAft>
              <a:buClrTx/>
              <a:buSzTx/>
              <a:buFontTx/>
              <a:buNone/>
              <a:tabLst/>
              <a:defRPr/>
            </a:pPr>
            <a:r>
              <a:rPr lang="en-US" dirty="0"/>
              <a:t>Field #25 – Disability Indicator. This field indicates </a:t>
            </a:r>
            <a:r>
              <a:rPr lang="en-US" sz="1800" dirty="0">
                <a:effectLst/>
                <a:latin typeface="Arial" panose="020B0604020202020204" pitchFamily="34" charset="0"/>
                <a:ea typeface="Calibri" panose="020F0502020204030204" pitchFamily="34" charset="0"/>
                <a:cs typeface="Arial" panose="020B0604020202020204" pitchFamily="34" charset="0"/>
              </a:rPr>
              <a:t>whether the student qualifies as an individual with any disability (as defined in section 3 of the Americans with Disabilities Act of 1990 (ADA)).  Students with a Section 504 plan should be coded as YES.</a:t>
            </a:r>
            <a:endParaRPr lang="en-US" dirty="0"/>
          </a:p>
          <a:p>
            <a:r>
              <a:rPr lang="en-US" dirty="0"/>
              <a:t>Field #29 – Military Family. This field indicates </a:t>
            </a:r>
            <a:r>
              <a:rPr lang="en-US" sz="1800" dirty="0">
                <a:solidFill>
                  <a:srgbClr val="000000"/>
                </a:solidFill>
                <a:effectLst/>
                <a:latin typeface="Arial" panose="020B0604020202020204" pitchFamily="34" charset="0"/>
                <a:ea typeface="Calibri" panose="020F0502020204030204" pitchFamily="34" charset="0"/>
              </a:rPr>
              <a:t>whether the student’s parent/guardian is an active duty member of a branch of the United States Armed Forces (Army, Navy, Air Force, Marine Corp, and Coast Guard) including full-time National Guard.</a:t>
            </a:r>
            <a:endParaRPr lang="en-US" dirty="0"/>
          </a:p>
          <a:p>
            <a:r>
              <a:rPr lang="en-US" dirty="0"/>
              <a:t>Field #30 – Student is a Single Parent. This field indicates </a:t>
            </a:r>
            <a:r>
              <a:rPr lang="en-US" sz="18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whether a student is a single parent.  A single parent is any individual who is unmarried or legally separated from a spouse and who has a minor child or children for which the parent has either custody or joint custody, or is pregnant.</a:t>
            </a:r>
            <a:endParaRPr lang="en-US" dirty="0"/>
          </a:p>
          <a:p>
            <a:pPr marL="0" marR="0" lvl="0" indent="0" algn="l" defTabSz="914400" rtl="0" eaLnBrk="0" fontAlgn="base" latinLnBrk="0" hangingPunct="0">
              <a:lnSpc>
                <a:spcPct val="100000"/>
              </a:lnSpc>
              <a:spcBef>
                <a:spcPct val="30000"/>
              </a:spcBef>
              <a:spcAft>
                <a:spcPct val="0"/>
              </a:spcAft>
              <a:buClrTx/>
              <a:buSzTx/>
              <a:buFontTx/>
              <a:buNone/>
              <a:tabLst/>
              <a:defRPr/>
            </a:pPr>
            <a:r>
              <a:rPr lang="en-US" dirty="0"/>
              <a:t>Field #33 – Migrant Student. This field indicates whether the student is </a:t>
            </a:r>
            <a:r>
              <a:rPr lang="en-US" sz="18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a migrant worker or whose parent or spouse is a migrant worker.  </a:t>
            </a:r>
            <a:endParaRPr lang="en-US" dirty="0"/>
          </a:p>
          <a:p>
            <a:pPr marL="0" marR="0">
              <a:lnSpc>
                <a:spcPct val="115000"/>
              </a:lnSpc>
              <a:spcBef>
                <a:spcPts val="0"/>
              </a:spcBef>
              <a:spcAft>
                <a:spcPts val="1000"/>
              </a:spcAft>
            </a:pPr>
            <a:r>
              <a:rPr lang="en-US" dirty="0"/>
              <a:t>Field #34 – EL Status. </a:t>
            </a:r>
            <a:r>
              <a:rPr lang="en-US" sz="1800" dirty="0">
                <a:solidFill>
                  <a:srgbClr val="000000"/>
                </a:solidFill>
                <a:effectLst/>
                <a:latin typeface="Arial" panose="020B0604020202020204" pitchFamily="34" charset="0"/>
                <a:cs typeface="Times New Roman" panose="02020603050405020304" pitchFamily="18" charset="0"/>
              </a:rPr>
              <a:t>This field indicates</a:t>
            </a:r>
            <a:r>
              <a:rPr lang="en-US" sz="18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 whether student is an English Learner (EL) as of the reporting period. This includes any individual who:</a:t>
            </a:r>
            <a:endParaRPr lang="en-US" sz="1800" dirty="0">
              <a:effectLst/>
              <a:latin typeface="Arial" panose="020B0604020202020204" pitchFamily="34" charset="0"/>
              <a:ea typeface="Calibri" panose="020F0502020204030204" pitchFamily="34" charset="0"/>
              <a:cs typeface="Times New Roman" panose="02020603050405020304" pitchFamily="18" charset="0"/>
            </a:endParaRPr>
          </a:p>
          <a:p>
            <a:pPr marL="342900" marR="0" lvl="0" indent="-342900">
              <a:lnSpc>
                <a:spcPct val="115000"/>
              </a:lnSpc>
              <a:spcBef>
                <a:spcPts val="0"/>
              </a:spcBef>
              <a:spcAft>
                <a:spcPts val="0"/>
              </a:spcAft>
              <a:buFont typeface="Symbol" panose="05050102010706020507" pitchFamily="18" charset="2"/>
              <a:buChar char=""/>
            </a:pPr>
            <a:r>
              <a:rPr lang="en-US" sz="1800" dirty="0">
                <a:solidFill>
                  <a:srgbClr val="000000"/>
                </a:solidFill>
                <a:effectLst/>
                <a:latin typeface="Arial" panose="020B0604020202020204" pitchFamily="34" charset="0"/>
                <a:ea typeface="Calibri" panose="020F0502020204030204" pitchFamily="34" charset="0"/>
                <a:cs typeface="Arial" panose="020B0604020202020204" pitchFamily="34" charset="0"/>
              </a:rPr>
              <a:t>Has limited ability in speaking, reading, writing, or understanding the English language</a:t>
            </a:r>
            <a:endParaRPr lang="en-US" sz="1800" dirty="0">
              <a:effectLst/>
              <a:latin typeface="Arial" panose="020B0604020202020204" pitchFamily="34" charset="0"/>
              <a:ea typeface="Calibri" panose="020F0502020204030204" pitchFamily="34" charset="0"/>
              <a:cs typeface="Times New Roman" panose="02020603050405020304" pitchFamily="18" charset="0"/>
            </a:endParaRPr>
          </a:p>
          <a:p>
            <a:pPr marL="342900" marR="0" lvl="0" indent="-342900">
              <a:lnSpc>
                <a:spcPct val="115000"/>
              </a:lnSpc>
              <a:spcBef>
                <a:spcPts val="0"/>
              </a:spcBef>
              <a:spcAft>
                <a:spcPts val="0"/>
              </a:spcAft>
              <a:buFont typeface="Symbol" panose="05050102010706020507" pitchFamily="18" charset="2"/>
              <a:buChar char=""/>
            </a:pPr>
            <a:r>
              <a:rPr lang="en-US" sz="1800" dirty="0">
                <a:solidFill>
                  <a:srgbClr val="000000"/>
                </a:solidFill>
                <a:effectLst/>
                <a:latin typeface="Arial" panose="020B0604020202020204" pitchFamily="34" charset="0"/>
                <a:ea typeface="Calibri" panose="020F0502020204030204" pitchFamily="34" charset="0"/>
                <a:cs typeface="Arial" panose="020B0604020202020204" pitchFamily="34" charset="0"/>
              </a:rPr>
              <a:t>Whose native language is a language other than English, or</a:t>
            </a:r>
            <a:endParaRPr lang="en-US" sz="1800" dirty="0">
              <a:solidFill>
                <a:schemeClr val="tx1"/>
              </a:solidFill>
              <a:effectLst/>
              <a:latin typeface="Arial" panose="020B0604020202020204" pitchFamily="34" charset="0"/>
              <a:ea typeface="Calibri" panose="020F0502020204030204" pitchFamily="34" charset="0"/>
              <a:cs typeface="Times New Roman" panose="02020603050405020304" pitchFamily="18" charset="0"/>
            </a:endParaRPr>
          </a:p>
          <a:p>
            <a:pPr marL="342900" marR="0" lvl="0" indent="-342900">
              <a:lnSpc>
                <a:spcPct val="115000"/>
              </a:lnSpc>
              <a:spcBef>
                <a:spcPts val="0"/>
              </a:spcBef>
              <a:spcAft>
                <a:spcPts val="0"/>
              </a:spcAft>
              <a:buFont typeface="Symbol" panose="05050102010706020507" pitchFamily="18" charset="2"/>
              <a:buChar char=""/>
            </a:pPr>
            <a:r>
              <a:rPr lang="en-US" sz="1800" dirty="0">
                <a:solidFill>
                  <a:srgbClr val="000000"/>
                </a:solidFill>
                <a:effectLst/>
                <a:latin typeface="Arial" panose="020B0604020202020204" pitchFamily="34" charset="0"/>
                <a:ea typeface="Calibri" panose="020F0502020204030204" pitchFamily="34" charset="0"/>
              </a:rPr>
              <a:t>Lives in a family or community environment in which a language other than English is the dominant language.</a:t>
            </a:r>
            <a:endParaRPr lang="en-US" dirty="0"/>
          </a:p>
          <a:p>
            <a:r>
              <a:rPr lang="en-US" dirty="0"/>
              <a:t>Field #35 – Out of Workforce Individual. This field indicates whether a student is an out of workforce individual.</a:t>
            </a:r>
          </a:p>
          <a:p>
            <a:r>
              <a:rPr lang="en-US" dirty="0"/>
              <a:t>Field #36 – Economic Disadvantage Status.  This field indicates whether a student is considered economically disadvantaged.</a:t>
            </a:r>
          </a:p>
          <a:p>
            <a:pPr marL="0" marR="0">
              <a:lnSpc>
                <a:spcPct val="115000"/>
              </a:lnSpc>
              <a:spcBef>
                <a:spcPts val="0"/>
              </a:spcBef>
              <a:spcAft>
                <a:spcPts val="0"/>
              </a:spcAft>
            </a:pPr>
            <a:r>
              <a:rPr lang="en-US" dirty="0"/>
              <a:t>Field #56 – Homeless Student. This field identifies if the student meets S</a:t>
            </a:r>
            <a:r>
              <a:rPr lang="en-US" sz="1800" dirty="0">
                <a:effectLst/>
                <a:latin typeface="Arial" panose="020B0604020202020204" pitchFamily="34" charset="0"/>
                <a:ea typeface="Calibri" panose="020F0502020204030204" pitchFamily="34" charset="0"/>
                <a:cs typeface="Arial" panose="020B0604020202020204" pitchFamily="34" charset="0"/>
              </a:rPr>
              <a:t>ection 725 of the McKinney-Vento Act, as amended by the ESSA</a:t>
            </a:r>
            <a:r>
              <a:rPr lang="en-US" sz="1800" dirty="0">
                <a:effectLst/>
                <a:latin typeface="Arial" panose="020B0604020202020204" pitchFamily="34" charset="0"/>
                <a:ea typeface="Calibri" panose="020F0502020204030204" pitchFamily="34" charset="0"/>
              </a:rPr>
              <a:t>.</a:t>
            </a:r>
            <a:endParaRPr lang="en-US" dirty="0"/>
          </a:p>
          <a:p>
            <a:pPr marL="0" marR="0" lvl="0" indent="0" algn="l" defTabSz="914400" rtl="0" eaLnBrk="0" fontAlgn="base" latinLnBrk="0" hangingPunct="0">
              <a:lnSpc>
                <a:spcPct val="100000"/>
              </a:lnSpc>
              <a:spcBef>
                <a:spcPct val="30000"/>
              </a:spcBef>
              <a:spcAft>
                <a:spcPct val="0"/>
              </a:spcAft>
              <a:buClrTx/>
              <a:buSzTx/>
              <a:buFontTx/>
              <a:buNone/>
              <a:tabLst/>
              <a:defRPr/>
            </a:pPr>
            <a:r>
              <a:rPr lang="en-US" dirty="0"/>
              <a:t>Field #74 – Foster Student. This field identifies a s</a:t>
            </a:r>
            <a:r>
              <a:rPr lang="en-US" sz="1800" dirty="0">
                <a:effectLst/>
                <a:latin typeface="Arial" panose="020B0604020202020204" pitchFamily="34" charset="0"/>
                <a:ea typeface="Calibri" panose="020F0502020204030204" pitchFamily="34" charset="0"/>
                <a:cs typeface="Times New Roman" panose="02020603050405020304" pitchFamily="18" charset="0"/>
              </a:rPr>
              <a:t>tudent who is in or has aged out of the foster care system.</a:t>
            </a:r>
            <a:endParaRPr lang="en-US" dirty="0"/>
          </a:p>
          <a:p>
            <a:endParaRPr lang="en-US" dirty="0"/>
          </a:p>
        </p:txBody>
      </p:sp>
      <p:sp>
        <p:nvSpPr>
          <p:cNvPr id="4" name="Slide Number Placeholder 3"/>
          <p:cNvSpPr>
            <a:spLocks noGrp="1"/>
          </p:cNvSpPr>
          <p:nvPr>
            <p:ph type="sldNum" sz="quarter" idx="5"/>
          </p:nvPr>
        </p:nvSpPr>
        <p:spPr/>
        <p:txBody>
          <a:bodyPr/>
          <a:lstStyle/>
          <a:p>
            <a:pPr>
              <a:defRPr/>
            </a:pPr>
            <a:fld id="{421A4730-CA4E-40AB-8B10-E6E74B2FFE03}" type="slidenum">
              <a:rPr lang="en-US" smtClean="0"/>
              <a:pPr>
                <a:defRPr/>
              </a:pPr>
              <a:t>19</a:t>
            </a:fld>
            <a:endParaRPr lang="en-US" dirty="0"/>
          </a:p>
        </p:txBody>
      </p:sp>
    </p:spTree>
    <p:extLst>
      <p:ext uri="{BB962C8B-B14F-4D97-AF65-F5344CB8AC3E}">
        <p14:creationId xmlns:p14="http://schemas.microsoft.com/office/powerpoint/2010/main" val="257226716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301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lnSpc>
                <a:spcPct val="115000"/>
              </a:lnSpc>
              <a:spcBef>
                <a:spcPts val="0"/>
              </a:spcBef>
              <a:spcAft>
                <a:spcPts val="964"/>
              </a:spcAft>
            </a:pPr>
            <a:r>
              <a:rPr lang="en-US" sz="1100" dirty="0">
                <a:latin typeface="Arial" panose="020B0604020202020204" pitchFamily="34" charset="0"/>
                <a:ea typeface="Calibri" panose="020F0502020204030204" pitchFamily="34" charset="0"/>
                <a:cs typeface="Arial" panose="020B0604020202020204" pitchFamily="34" charset="0"/>
              </a:rPr>
              <a:t>To get started, let me give you the locations you’ll need to access all of the handouts we’ll be going over during this webinar. All the resources for the PIMS Perkins Postsecondary 2024-25 student data submission for Perkins End of Year are posted on the PIMS Postsecondary website at</a:t>
            </a:r>
            <a:r>
              <a:rPr lang="en-US" sz="1100" u="sng" dirty="0">
                <a:solidFill>
                  <a:srgbClr val="0000FF"/>
                </a:solidFill>
                <a:latin typeface="Arial" panose="020B0604020202020204" pitchFamily="34" charset="0"/>
                <a:ea typeface="Calibri" panose="020F0502020204030204" pitchFamily="34" charset="0"/>
                <a:cs typeface="Arial" panose="020B0604020202020204" pitchFamily="34" charset="0"/>
                <a:hlinkClick r:id="rId3"/>
              </a:rPr>
              <a:t> www.education.pa.gov</a:t>
            </a:r>
            <a:r>
              <a:rPr lang="en-US" sz="1100" dirty="0">
                <a:latin typeface="Arial" panose="020B0604020202020204" pitchFamily="34" charset="0"/>
                <a:ea typeface="Calibri" panose="020F0502020204030204" pitchFamily="34" charset="0"/>
                <a:cs typeface="Arial" panose="020B0604020202020204" pitchFamily="34" charset="0"/>
              </a:rPr>
              <a:t>, </a:t>
            </a:r>
            <a:r>
              <a:rPr lang="en-US" sz="1100" i="1" dirty="0">
                <a:solidFill>
                  <a:srgbClr val="4F81BD"/>
                </a:solidFill>
                <a:latin typeface="Arial" panose="020B0604020202020204" pitchFamily="34" charset="0"/>
                <a:ea typeface="Calibri" panose="020F0502020204030204" pitchFamily="34" charset="0"/>
                <a:cs typeface="Arial" panose="020B0604020202020204" pitchFamily="34" charset="0"/>
              </a:rPr>
              <a:t>Data and Reporting &gt;&gt; PIMS &gt;&gt; PIMS Postsecondary,</a:t>
            </a:r>
          </a:p>
          <a:p>
            <a:pPr>
              <a:lnSpc>
                <a:spcPct val="115000"/>
              </a:lnSpc>
              <a:spcBef>
                <a:spcPts val="0"/>
              </a:spcBef>
              <a:spcAft>
                <a:spcPts val="964"/>
              </a:spcAft>
            </a:pPr>
            <a:endParaRPr lang="en-US" sz="1100" dirty="0">
              <a:latin typeface="Arial" panose="020B0604020202020204" pitchFamily="34" charset="0"/>
              <a:ea typeface="Calibri" panose="020F0502020204030204" pitchFamily="34" charset="0"/>
              <a:cs typeface="Arial" panose="020B0604020202020204" pitchFamily="34" charset="0"/>
            </a:endParaRPr>
          </a:p>
          <a:p>
            <a:pPr>
              <a:lnSpc>
                <a:spcPct val="115000"/>
              </a:lnSpc>
              <a:spcBef>
                <a:spcPts val="0"/>
              </a:spcBef>
              <a:spcAft>
                <a:spcPts val="989"/>
              </a:spcAft>
            </a:pPr>
            <a:r>
              <a:rPr lang="en-US" sz="1100" dirty="0">
                <a:latin typeface="Arial" panose="020B0604020202020204" pitchFamily="34" charset="0"/>
                <a:ea typeface="Calibri" panose="020F0502020204030204" pitchFamily="34" charset="0"/>
                <a:cs typeface="Arial" panose="020B0604020202020204" pitchFamily="34" charset="0"/>
              </a:rPr>
              <a:t>To assist you with this submission, our team compiled 6 handouts for you.</a:t>
            </a:r>
          </a:p>
          <a:p>
            <a:pPr>
              <a:lnSpc>
                <a:spcPct val="115000"/>
              </a:lnSpc>
              <a:spcBef>
                <a:spcPts val="0"/>
              </a:spcBef>
              <a:spcAft>
                <a:spcPts val="989"/>
              </a:spcAft>
            </a:pPr>
            <a:endParaRPr lang="en-US" sz="1100" dirty="0">
              <a:latin typeface="Arial" panose="020B0604020202020204" pitchFamily="34" charset="0"/>
              <a:ea typeface="Calibri" panose="020F0502020204030204" pitchFamily="34" charset="0"/>
              <a:cs typeface="Arial" panose="020B0604020202020204" pitchFamily="34" charset="0"/>
            </a:endParaRPr>
          </a:p>
          <a:p>
            <a:r>
              <a:rPr lang="en-US" altLang="en-US" dirty="0"/>
              <a:t>PIMS Perkins Postsecondary How to Guide with a Submission Checklist</a:t>
            </a:r>
          </a:p>
          <a:p>
            <a:r>
              <a:rPr lang="en-US" altLang="en-US" dirty="0"/>
              <a:t>PS PIMS SOAR POS CIPs by Institution</a:t>
            </a:r>
          </a:p>
          <a:p>
            <a:r>
              <a:rPr lang="en-US" altLang="en-US" dirty="0"/>
              <a:t>PIMS Perkins Postsecondary User Manual – Volume 1</a:t>
            </a:r>
          </a:p>
          <a:p>
            <a:pPr marL="0" marR="0" lvl="0" indent="0" algn="l" defTabSz="914400" rtl="0" eaLnBrk="0" fontAlgn="base" latinLnBrk="0" hangingPunct="0">
              <a:lnSpc>
                <a:spcPct val="100000"/>
              </a:lnSpc>
              <a:spcBef>
                <a:spcPct val="30000"/>
              </a:spcBef>
              <a:spcAft>
                <a:spcPct val="0"/>
              </a:spcAft>
              <a:buClrTx/>
              <a:buSzTx/>
              <a:buFontTx/>
              <a:buNone/>
              <a:tabLst/>
              <a:defRPr/>
            </a:pPr>
            <a:r>
              <a:rPr lang="en-US" altLang="en-US" dirty="0"/>
              <a:t>PIMS Perkins Postsecondary User Manual – Volume 2 – Word and Excel Versions</a:t>
            </a:r>
          </a:p>
          <a:p>
            <a:pPr marL="0" marR="0" lvl="0" indent="0" algn="l" defTabSz="914400" rtl="0" eaLnBrk="0" fontAlgn="base" latinLnBrk="0" hangingPunct="0">
              <a:lnSpc>
                <a:spcPct val="100000"/>
              </a:lnSpc>
              <a:spcBef>
                <a:spcPct val="30000"/>
              </a:spcBef>
              <a:spcAft>
                <a:spcPct val="0"/>
              </a:spcAft>
              <a:buClrTx/>
              <a:buSzTx/>
              <a:buFontTx/>
              <a:buNone/>
              <a:tabLst/>
              <a:defRPr/>
            </a:pPr>
            <a:r>
              <a:rPr lang="en-US" altLang="en-US" dirty="0"/>
              <a:t>PIMS Perkins Postsecondary Data Collection Calendar </a:t>
            </a:r>
          </a:p>
          <a:p>
            <a:endParaRPr lang="en-US" altLang="en-US" dirty="0"/>
          </a:p>
        </p:txBody>
      </p:sp>
      <p:sp>
        <p:nvSpPr>
          <p:cNvPr id="4301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300">
                <a:solidFill>
                  <a:schemeClr val="tx1"/>
                </a:solidFill>
                <a:latin typeface="Calibri" pitchFamily="34" charset="0"/>
              </a:defRPr>
            </a:lvl1pPr>
            <a:lvl2pPr marL="739623" indent="-280930" eaLnBrk="0" hangingPunct="0">
              <a:spcBef>
                <a:spcPct val="30000"/>
              </a:spcBef>
              <a:defRPr sz="1300">
                <a:solidFill>
                  <a:schemeClr val="tx1"/>
                </a:solidFill>
                <a:latin typeface="Calibri" pitchFamily="34" charset="0"/>
              </a:defRPr>
            </a:lvl2pPr>
            <a:lvl3pPr marL="1138005" indent="-225379" eaLnBrk="0" hangingPunct="0">
              <a:spcBef>
                <a:spcPct val="30000"/>
              </a:spcBef>
              <a:defRPr sz="1300">
                <a:solidFill>
                  <a:schemeClr val="tx1"/>
                </a:solidFill>
                <a:latin typeface="Calibri" pitchFamily="34" charset="0"/>
              </a:defRPr>
            </a:lvl3pPr>
            <a:lvl4pPr marL="1596697" indent="-225379" eaLnBrk="0" hangingPunct="0">
              <a:spcBef>
                <a:spcPct val="30000"/>
              </a:spcBef>
              <a:defRPr sz="1300">
                <a:solidFill>
                  <a:schemeClr val="tx1"/>
                </a:solidFill>
                <a:latin typeface="Calibri" pitchFamily="34" charset="0"/>
              </a:defRPr>
            </a:lvl4pPr>
            <a:lvl5pPr marL="2052217" indent="-225379" eaLnBrk="0" hangingPunct="0">
              <a:spcBef>
                <a:spcPct val="30000"/>
              </a:spcBef>
              <a:defRPr sz="1300">
                <a:solidFill>
                  <a:schemeClr val="tx1"/>
                </a:solidFill>
                <a:latin typeface="Calibri" pitchFamily="34" charset="0"/>
              </a:defRPr>
            </a:lvl5pPr>
            <a:lvl6pPr marL="2509324" indent="-225379" eaLnBrk="0" fontAlgn="base" hangingPunct="0">
              <a:spcBef>
                <a:spcPct val="30000"/>
              </a:spcBef>
              <a:spcAft>
                <a:spcPct val="0"/>
              </a:spcAft>
              <a:defRPr sz="1300">
                <a:solidFill>
                  <a:schemeClr val="tx1"/>
                </a:solidFill>
                <a:latin typeface="Calibri" pitchFamily="34" charset="0"/>
              </a:defRPr>
            </a:lvl6pPr>
            <a:lvl7pPr marL="2966431" indent="-225379" eaLnBrk="0" fontAlgn="base" hangingPunct="0">
              <a:spcBef>
                <a:spcPct val="30000"/>
              </a:spcBef>
              <a:spcAft>
                <a:spcPct val="0"/>
              </a:spcAft>
              <a:defRPr sz="1300">
                <a:solidFill>
                  <a:schemeClr val="tx1"/>
                </a:solidFill>
                <a:latin typeface="Calibri" pitchFamily="34" charset="0"/>
              </a:defRPr>
            </a:lvl7pPr>
            <a:lvl8pPr marL="3423536" indent="-225379" eaLnBrk="0" fontAlgn="base" hangingPunct="0">
              <a:spcBef>
                <a:spcPct val="30000"/>
              </a:spcBef>
              <a:spcAft>
                <a:spcPct val="0"/>
              </a:spcAft>
              <a:defRPr sz="1300">
                <a:solidFill>
                  <a:schemeClr val="tx1"/>
                </a:solidFill>
                <a:latin typeface="Calibri" pitchFamily="34" charset="0"/>
              </a:defRPr>
            </a:lvl8pPr>
            <a:lvl9pPr marL="3880643" indent="-225379" eaLnBrk="0" fontAlgn="base" hangingPunct="0">
              <a:spcBef>
                <a:spcPct val="30000"/>
              </a:spcBef>
              <a:spcAft>
                <a:spcPct val="0"/>
              </a:spcAft>
              <a:defRPr sz="1300">
                <a:solidFill>
                  <a:schemeClr val="tx1"/>
                </a:solidFill>
                <a:latin typeface="Calibri" pitchFamily="34" charset="0"/>
              </a:defRPr>
            </a:lvl9pPr>
          </a:lstStyle>
          <a:p>
            <a:pPr eaLnBrk="1" hangingPunct="1">
              <a:spcBef>
                <a:spcPct val="0"/>
              </a:spcBef>
            </a:pPr>
            <a:fld id="{9AB983F8-3FBF-49C6-8BF3-CBE396ECCE4F}" type="slidenum">
              <a:rPr lang="en-US" altLang="en-US" smtClean="0">
                <a:latin typeface="Arial" charset="0"/>
              </a:rPr>
              <a:pPr eaLnBrk="1" hangingPunct="1">
                <a:spcBef>
                  <a:spcPct val="0"/>
                </a:spcBef>
              </a:pPr>
              <a:t>2</a:t>
            </a:fld>
            <a:endParaRPr lang="en-US" altLang="en-US" dirty="0">
              <a:latin typeface="Arial" charset="0"/>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en-US" dirty="0"/>
              <a:t>Let’s take a closer look at the Campus Student Program Fact Template. Remember this template has multiple records per student – a minimum of 5 are needed per student.  Additional records maybe needed depending on the student’s situation.</a:t>
            </a:r>
          </a:p>
          <a:p>
            <a:pPr marL="0" marR="0" lvl="0" indent="0" algn="l" defTabSz="914400" rtl="0" eaLnBrk="0" fontAlgn="base" latinLnBrk="0" hangingPunct="0">
              <a:lnSpc>
                <a:spcPct val="100000"/>
              </a:lnSpc>
              <a:spcBef>
                <a:spcPct val="30000"/>
              </a:spcBef>
              <a:spcAft>
                <a:spcPct val="0"/>
              </a:spcAft>
              <a:buClrTx/>
              <a:buSzTx/>
              <a:buFontTx/>
              <a:buNone/>
              <a:tabLst/>
              <a:defRPr/>
            </a:pPr>
            <a:endParaRPr lang="en-US" sz="1200" dirty="0">
              <a:effectLst/>
              <a:latin typeface="Arial" panose="020B0604020202020204" pitchFamily="34" charset="0"/>
              <a:ea typeface="Calibri" panose="020F0502020204030204" pitchFamily="34" charset="0"/>
            </a:endParaRPr>
          </a:p>
          <a:p>
            <a:pPr marL="0" marR="0" lvl="0" indent="0" algn="l" defTabSz="914400" rtl="0" eaLnBrk="0" fontAlgn="base" latinLnBrk="0" hangingPunct="0">
              <a:lnSpc>
                <a:spcPct val="100000"/>
              </a:lnSpc>
              <a:spcBef>
                <a:spcPct val="30000"/>
              </a:spcBef>
              <a:spcAft>
                <a:spcPct val="0"/>
              </a:spcAft>
              <a:buClrTx/>
              <a:buSzTx/>
              <a:buFontTx/>
              <a:buNone/>
              <a:tabLst/>
              <a:defRPr/>
            </a:pPr>
            <a:r>
              <a:rPr lang="en-US" sz="1200" dirty="0">
                <a:effectLst/>
                <a:latin typeface="Arial" panose="020B0604020202020204" pitchFamily="34" charset="0"/>
                <a:ea typeface="Calibri" panose="020F0502020204030204" pitchFamily="34" charset="0"/>
              </a:rPr>
              <a:t>Field #1 – Institution ID. </a:t>
            </a:r>
            <a:r>
              <a:rPr lang="en-US" sz="1200" dirty="0">
                <a:effectLst/>
                <a:latin typeface="Arial" panose="020B0604020202020204" pitchFamily="34" charset="0"/>
              </a:rPr>
              <a:t>This is your 9 digit AUN Number</a:t>
            </a:r>
            <a:endParaRPr lang="en-US" sz="1200" dirty="0">
              <a:effectLst/>
              <a:latin typeface="Arial" panose="020B0604020202020204" pitchFamily="34" charset="0"/>
              <a:ea typeface="Calibri" panose="020F0502020204030204" pitchFamily="34" charset="0"/>
            </a:endParaRPr>
          </a:p>
          <a:p>
            <a:pPr marL="0" marR="0" lvl="0" indent="0" algn="l" defTabSz="914400" rtl="0" eaLnBrk="0" fontAlgn="base" latinLnBrk="0" hangingPunct="0">
              <a:lnSpc>
                <a:spcPct val="100000"/>
              </a:lnSpc>
              <a:spcBef>
                <a:spcPct val="30000"/>
              </a:spcBef>
              <a:spcAft>
                <a:spcPct val="0"/>
              </a:spcAft>
              <a:buClrTx/>
              <a:buSzTx/>
              <a:buFontTx/>
              <a:buNone/>
              <a:tabLst/>
              <a:defRPr/>
            </a:pPr>
            <a:r>
              <a:rPr lang="en-US" sz="1200" dirty="0">
                <a:effectLst/>
                <a:latin typeface="Arial" panose="020B0604020202020204" pitchFamily="34" charset="0"/>
                <a:ea typeface="Calibri" panose="020F0502020204030204" pitchFamily="34" charset="0"/>
              </a:rPr>
              <a:t>Field #2 – Campus ID. This identifies the campus.  Main Campus = 9999. Branch Campus = 4 digit PDE Defined Code for the Campus.</a:t>
            </a:r>
          </a:p>
          <a:p>
            <a:pPr marL="0" marR="0" lvl="0" indent="0" algn="l" defTabSz="914400" rtl="0" eaLnBrk="0" fontAlgn="base" latinLnBrk="0" hangingPunct="0">
              <a:lnSpc>
                <a:spcPct val="100000"/>
              </a:lnSpc>
              <a:spcBef>
                <a:spcPct val="30000"/>
              </a:spcBef>
              <a:spcAft>
                <a:spcPct val="0"/>
              </a:spcAft>
              <a:buClrTx/>
              <a:buSzTx/>
              <a:buFontTx/>
              <a:buNone/>
              <a:tabLst/>
              <a:defRPr/>
            </a:pPr>
            <a:r>
              <a:rPr lang="en-US" sz="1200" dirty="0">
                <a:effectLst/>
                <a:latin typeface="Arial" panose="020B0604020202020204" pitchFamily="34" charset="0"/>
                <a:ea typeface="Calibri" panose="020F0502020204030204" pitchFamily="34" charset="0"/>
              </a:rPr>
              <a:t>Field #3 – PASecureID. </a:t>
            </a:r>
            <a:r>
              <a:rPr lang="en-US" sz="1200" dirty="0">
                <a:effectLst/>
                <a:latin typeface="Arial" panose="020B0604020202020204" pitchFamily="34" charset="0"/>
              </a:rPr>
              <a:t>This is the 10 digit student number created in PASecureID application.</a:t>
            </a:r>
            <a:endParaRPr lang="en-US" sz="1200" dirty="0">
              <a:effectLst/>
              <a:latin typeface="Arial" panose="020B0604020202020204" pitchFamily="34" charset="0"/>
              <a:ea typeface="Calibri" panose="020F0502020204030204" pitchFamily="34" charset="0"/>
            </a:endParaRPr>
          </a:p>
          <a:p>
            <a:pPr marL="0" marR="0" lvl="0" indent="0" algn="l" defTabSz="914400" rtl="0" eaLnBrk="0" fontAlgn="base" latinLnBrk="0" hangingPunct="0">
              <a:lnSpc>
                <a:spcPct val="100000"/>
              </a:lnSpc>
              <a:spcBef>
                <a:spcPct val="30000"/>
              </a:spcBef>
              <a:spcAft>
                <a:spcPct val="0"/>
              </a:spcAft>
              <a:buClrTx/>
              <a:buSzTx/>
              <a:buFontTx/>
              <a:buNone/>
              <a:tabLst/>
              <a:defRPr/>
            </a:pPr>
            <a:r>
              <a:rPr lang="en-US" sz="1200" dirty="0">
                <a:effectLst/>
                <a:latin typeface="Arial" panose="020B0604020202020204" pitchFamily="34" charset="0"/>
                <a:ea typeface="Calibri" panose="020F0502020204030204" pitchFamily="34" charset="0"/>
              </a:rPr>
              <a:t>Field #4 – Program Code. This is the 6 digit </a:t>
            </a:r>
            <a:r>
              <a:rPr lang="en-US" sz="1800" dirty="0">
                <a:solidFill>
                  <a:srgbClr val="000000"/>
                </a:solidFill>
                <a:effectLst/>
                <a:latin typeface="Arial" panose="020B0604020202020204" pitchFamily="34" charset="0"/>
                <a:ea typeface="Calibri" panose="020F0502020204030204" pitchFamily="34" charset="0"/>
              </a:rPr>
              <a:t>Classification of Instructional Programs (CIP) code of the student's primary Perkins program. </a:t>
            </a:r>
            <a:endParaRPr lang="en-US" sz="1200" dirty="0">
              <a:effectLst/>
              <a:latin typeface="Arial" panose="020B0604020202020204" pitchFamily="34" charset="0"/>
              <a:ea typeface="Calibri" panose="020F0502020204030204" pitchFamily="34" charset="0"/>
            </a:endParaRPr>
          </a:p>
          <a:p>
            <a:pPr marL="0" marR="0" lvl="0" indent="0" algn="l" defTabSz="914400" rtl="0" eaLnBrk="0" fontAlgn="base" latinLnBrk="0" hangingPunct="0">
              <a:lnSpc>
                <a:spcPct val="100000"/>
              </a:lnSpc>
              <a:spcBef>
                <a:spcPct val="30000"/>
              </a:spcBef>
              <a:spcAft>
                <a:spcPct val="0"/>
              </a:spcAft>
              <a:buClrTx/>
              <a:buSzTx/>
              <a:buFontTx/>
              <a:buNone/>
              <a:tabLst/>
              <a:defRPr/>
            </a:pPr>
            <a:r>
              <a:rPr lang="en-US" sz="1200" dirty="0">
                <a:effectLst/>
                <a:latin typeface="Arial" panose="020B0604020202020204" pitchFamily="34" charset="0"/>
                <a:ea typeface="Calibri" panose="020F0502020204030204" pitchFamily="34" charset="0"/>
              </a:rPr>
              <a:t>Field #5 – Collection Term. This should be populated with EOY.</a:t>
            </a:r>
          </a:p>
          <a:p>
            <a:pPr marL="0" marR="0" lvl="0" indent="0" algn="l" defTabSz="914400" rtl="0" eaLnBrk="0" fontAlgn="base" latinLnBrk="0" hangingPunct="0">
              <a:lnSpc>
                <a:spcPct val="100000"/>
              </a:lnSpc>
              <a:spcBef>
                <a:spcPct val="30000"/>
              </a:spcBef>
              <a:spcAft>
                <a:spcPct val="0"/>
              </a:spcAft>
              <a:buClrTx/>
              <a:buSzTx/>
              <a:buFontTx/>
              <a:buNone/>
              <a:tabLst/>
              <a:defRPr/>
            </a:pPr>
            <a:r>
              <a:rPr lang="en-US" dirty="0"/>
              <a:t>Field #6 – Collection Type. </a:t>
            </a:r>
            <a:r>
              <a:rPr lang="en-US" sz="1200" dirty="0">
                <a:effectLst/>
                <a:latin typeface="Arial" panose="020B0604020202020204" pitchFamily="34" charset="0"/>
              </a:rPr>
              <a:t>This should be populated with PERKINS.</a:t>
            </a:r>
          </a:p>
          <a:p>
            <a:r>
              <a:rPr lang="en-US" dirty="0"/>
              <a:t>Field #7 – Academic year. This should be populated with 2025.</a:t>
            </a:r>
          </a:p>
          <a:p>
            <a:pPr marL="0" marR="0" lvl="0" indent="0" algn="l" defTabSz="914400" rtl="0" eaLnBrk="0" fontAlgn="base" latinLnBrk="0" hangingPunct="0">
              <a:lnSpc>
                <a:spcPct val="100000"/>
              </a:lnSpc>
              <a:spcBef>
                <a:spcPct val="30000"/>
              </a:spcBef>
              <a:spcAft>
                <a:spcPct val="0"/>
              </a:spcAft>
              <a:buClrTx/>
              <a:buSzTx/>
              <a:buFontTx/>
              <a:buNone/>
              <a:tabLst/>
              <a:defRPr/>
            </a:pPr>
            <a:endParaRPr lang="en-US" sz="1200" dirty="0">
              <a:effectLst/>
              <a:latin typeface="Arial" panose="020B0604020202020204" pitchFamily="34" charset="0"/>
              <a:ea typeface="Calibri" panose="020F0502020204030204" pitchFamily="34" charset="0"/>
            </a:endParaRPr>
          </a:p>
          <a:p>
            <a:pPr marL="0" marR="0" lvl="0" indent="0" algn="l" defTabSz="914400" rtl="0" eaLnBrk="0" fontAlgn="base" latinLnBrk="0" hangingPunct="0">
              <a:lnSpc>
                <a:spcPct val="100000"/>
              </a:lnSpc>
              <a:spcBef>
                <a:spcPct val="30000"/>
              </a:spcBef>
              <a:spcAft>
                <a:spcPct val="0"/>
              </a:spcAft>
              <a:buClrTx/>
              <a:buSzTx/>
              <a:buFontTx/>
              <a:buNone/>
              <a:tabLst/>
              <a:defRPr/>
            </a:pPr>
            <a:endParaRPr lang="en-US" sz="1200" dirty="0">
              <a:effectLst/>
              <a:latin typeface="Arial" panose="020B0604020202020204" pitchFamily="34" charset="0"/>
              <a:ea typeface="Calibri" panose="020F0502020204030204" pitchFamily="34" charset="0"/>
            </a:endParaRPr>
          </a:p>
          <a:p>
            <a:endParaRPr lang="en-US" dirty="0"/>
          </a:p>
        </p:txBody>
      </p:sp>
      <p:sp>
        <p:nvSpPr>
          <p:cNvPr id="4" name="Slide Number Placeholder 3"/>
          <p:cNvSpPr>
            <a:spLocks noGrp="1"/>
          </p:cNvSpPr>
          <p:nvPr>
            <p:ph type="sldNum" sz="quarter" idx="5"/>
          </p:nvPr>
        </p:nvSpPr>
        <p:spPr/>
        <p:txBody>
          <a:bodyPr/>
          <a:lstStyle/>
          <a:p>
            <a:pPr>
              <a:defRPr/>
            </a:pPr>
            <a:fld id="{421A4730-CA4E-40AB-8B10-E6E74B2FFE03}" type="slidenum">
              <a:rPr lang="en-US" smtClean="0"/>
              <a:pPr>
                <a:defRPr/>
              </a:pPr>
              <a:t>20</a:t>
            </a:fld>
            <a:endParaRPr lang="en-US" dirty="0"/>
          </a:p>
        </p:txBody>
      </p:sp>
    </p:spTree>
    <p:extLst>
      <p:ext uri="{BB962C8B-B14F-4D97-AF65-F5344CB8AC3E}">
        <p14:creationId xmlns:p14="http://schemas.microsoft.com/office/powerpoint/2010/main" val="206329920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Field #8 – Category Set Code.</a:t>
            </a:r>
          </a:p>
          <a:p>
            <a:r>
              <a:rPr lang="en-US" dirty="0"/>
              <a:t>There are 8 Category Set Codes. </a:t>
            </a:r>
            <a:r>
              <a:rPr lang="en-US" sz="1800" dirty="0">
                <a:effectLst/>
                <a:latin typeface="Arial" panose="020B0604020202020204" pitchFamily="34" charset="0"/>
                <a:ea typeface="Calibri" panose="020F0502020204030204" pitchFamily="34" charset="0"/>
                <a:cs typeface="Times New Roman" panose="02020603050405020304" pitchFamily="18" charset="0"/>
              </a:rPr>
              <a:t>There are five required and </a:t>
            </a:r>
            <a:r>
              <a:rPr lang="en-US" sz="1800" dirty="0">
                <a:effectLst/>
                <a:highlight>
                  <a:srgbClr val="FFFF00"/>
                </a:highlight>
                <a:latin typeface="Arial" panose="020B0604020202020204" pitchFamily="34" charset="0"/>
                <a:ea typeface="Calibri" panose="020F0502020204030204" pitchFamily="34" charset="0"/>
                <a:cs typeface="Times New Roman" panose="02020603050405020304" pitchFamily="18" charset="0"/>
              </a:rPr>
              <a:t>eight</a:t>
            </a:r>
            <a:r>
              <a:rPr lang="en-US" sz="1800" dirty="0">
                <a:effectLst/>
                <a:latin typeface="Arial" panose="020B0604020202020204" pitchFamily="34" charset="0"/>
                <a:ea typeface="Calibri" panose="020F0502020204030204" pitchFamily="34" charset="0"/>
                <a:cs typeface="Times New Roman" panose="02020603050405020304" pitchFamily="18" charset="0"/>
              </a:rPr>
              <a:t> conditionally required data items.  Note, however, that four of the conditionally required data items are mutually exclusive.  Let’s look at the Required Category Set Codes.</a:t>
            </a:r>
          </a:p>
          <a:p>
            <a:pPr marL="171450" indent="-171450">
              <a:buFont typeface="Arial" panose="020B0604020202020204" pitchFamily="34" charset="0"/>
              <a:buChar char="•"/>
            </a:pPr>
            <a:r>
              <a:rPr lang="en-US" dirty="0"/>
              <a:t>PPI – Perkins Participation Indicator. </a:t>
            </a:r>
            <a:r>
              <a:rPr lang="en-US" sz="1800" dirty="0">
                <a:effectLst/>
                <a:latin typeface="Arial" panose="020B0604020202020204" pitchFamily="34" charset="0"/>
                <a:ea typeface="Calibri" panose="020F0502020204030204" pitchFamily="34" charset="0"/>
              </a:rPr>
              <a:t>Report a constant value of “YES” since all students submitted in this collection will be Perkins students.  Note that the Program Start Date must be submitted with this data item.   Program End Date must be submitted only if relevant.</a:t>
            </a:r>
            <a:endParaRPr lang="en-US" dirty="0"/>
          </a:p>
          <a:p>
            <a:pPr marL="171450" marR="0" lvl="0" indent="-171450" algn="l" defTabSz="914400" rtl="0" eaLnBrk="0" fontAlgn="base" latinLnBrk="0" hangingPunct="0">
              <a:lnSpc>
                <a:spcPct val="100000"/>
              </a:lnSpc>
              <a:spcBef>
                <a:spcPct val="30000"/>
              </a:spcBef>
              <a:spcAft>
                <a:spcPct val="0"/>
              </a:spcAft>
              <a:buClrTx/>
              <a:buSzTx/>
              <a:buFont typeface="Arial" panose="020B0604020202020204" pitchFamily="34" charset="0"/>
              <a:buChar char="•"/>
              <a:tabLst/>
              <a:defRPr/>
            </a:pPr>
            <a:r>
              <a:rPr lang="en-US" dirty="0"/>
              <a:t>PICEI - Perkins Industry Credential Earned Indicator. </a:t>
            </a:r>
            <a:r>
              <a:rPr lang="en-US" sz="1800" dirty="0">
                <a:effectLst/>
                <a:latin typeface="Arial" panose="020B0604020202020204" pitchFamily="34" charset="0"/>
                <a:ea typeface="Calibri" panose="020F0502020204030204" pitchFamily="34" charset="0"/>
                <a:cs typeface="Arial" panose="020B0604020202020204" pitchFamily="34" charset="0"/>
              </a:rPr>
              <a:t>A YES/NO indicator that specifies if the Perkins student earned an industry credential during the reporting year as a result of the primary Perkins program CIP reported for the student.</a:t>
            </a:r>
            <a:endParaRPr lang="en-US" dirty="0"/>
          </a:p>
          <a:p>
            <a:pPr marL="171450" marR="0" lvl="0" indent="-171450" algn="l" defTabSz="914400" rtl="0" eaLnBrk="0" fontAlgn="base" latinLnBrk="0" hangingPunct="0">
              <a:lnSpc>
                <a:spcPct val="100000"/>
              </a:lnSpc>
              <a:spcBef>
                <a:spcPct val="30000"/>
              </a:spcBef>
              <a:spcAft>
                <a:spcPct val="0"/>
              </a:spcAft>
              <a:buClrTx/>
              <a:buSzTx/>
              <a:buFont typeface="Arial" panose="020B0604020202020204" pitchFamily="34" charset="0"/>
              <a:buChar char="•"/>
              <a:tabLst/>
              <a:defRPr/>
            </a:pPr>
            <a:r>
              <a:rPr lang="en-US" dirty="0"/>
              <a:t>COCC - Cumulative Occupational Credits Completed.  An AMOUNT indicator that indicates the number of c</a:t>
            </a:r>
            <a:r>
              <a:rPr lang="en-US" sz="1800" dirty="0">
                <a:effectLst/>
                <a:latin typeface="Arial" panose="020B0604020202020204" pitchFamily="34" charset="0"/>
                <a:ea typeface="Calibri" panose="020F0502020204030204" pitchFamily="34" charset="0"/>
                <a:cs typeface="Arial" panose="020B0604020202020204" pitchFamily="34" charset="0"/>
              </a:rPr>
              <a:t>umulative occupational credits that are successfully earned (passed) by the student as part of the student’s reported primary Perkins postsecondary program (CIP).  An occupational course is one whose only content is specific to an occupation as identified by the CIP and the industry.</a:t>
            </a:r>
            <a:r>
              <a:rPr lang="en-US" sz="1800" dirty="0">
                <a:effectLst/>
                <a:latin typeface="Arial" panose="020B0604020202020204" pitchFamily="34" charset="0"/>
                <a:ea typeface="Calibri" panose="020F0502020204030204" pitchFamily="34" charset="0"/>
                <a:cs typeface="Times New Roman" panose="02020603050405020304" pitchFamily="18" charset="0"/>
              </a:rPr>
              <a:t> </a:t>
            </a:r>
            <a:endParaRPr lang="en-US" dirty="0"/>
          </a:p>
          <a:p>
            <a:pPr marL="171450" indent="-171450">
              <a:buFont typeface="Arial" panose="020B0604020202020204" pitchFamily="34" charset="0"/>
              <a:buChar char="•"/>
            </a:pPr>
            <a:r>
              <a:rPr lang="en-US" dirty="0"/>
              <a:t>CACC - Cumulative Academic Credits Completed. </a:t>
            </a:r>
            <a:r>
              <a:rPr lang="en-US" sz="1800" dirty="0"/>
              <a:t>An AMOUNT indicator that indicates the number of c</a:t>
            </a:r>
            <a:r>
              <a:rPr lang="en-US" sz="1800" dirty="0">
                <a:effectLst/>
                <a:latin typeface="Arial" panose="020B0604020202020204" pitchFamily="34" charset="0"/>
                <a:ea typeface="Calibri" panose="020F0502020204030204" pitchFamily="34" charset="0"/>
              </a:rPr>
              <a:t>umulative academic credits successfully earned (passed) by the student as part of the student’s reported primary Perkins program (CIP).  An academic course is one that focuses on academic subject matter such as mathematics, language arts, or a science content that is not occupationally specific but applied to the occupation. </a:t>
            </a:r>
            <a:endParaRPr lang="en-US" dirty="0"/>
          </a:p>
          <a:p>
            <a:pPr marL="171450" indent="-171450">
              <a:buFont typeface="Arial" panose="020B0604020202020204" pitchFamily="34" charset="0"/>
              <a:buChar char="•"/>
            </a:pPr>
            <a:r>
              <a:rPr lang="en-US" dirty="0"/>
              <a:t>PGI - Pell Grant Indicator. </a:t>
            </a:r>
            <a:r>
              <a:rPr lang="en-US" sz="1800" dirty="0">
                <a:effectLst/>
                <a:latin typeface="Arial" panose="020B0604020202020204" pitchFamily="34" charset="0"/>
                <a:ea typeface="Calibri" panose="020F0502020204030204" pitchFamily="34" charset="0"/>
              </a:rPr>
              <a:t>A YES/NO indicator that specifies whether the student received a federal Pell need-based grant during the academic year.</a:t>
            </a:r>
            <a:endParaRPr lang="en-US" dirty="0"/>
          </a:p>
          <a:p>
            <a:pPr marL="171450" indent="-171450">
              <a:buFont typeface="Arial" panose="020B0604020202020204" pitchFamily="34" charset="0"/>
              <a:buChar char="•"/>
            </a:pPr>
            <a:endParaRPr lang="en-US" dirty="0"/>
          </a:p>
          <a:p>
            <a:endParaRPr lang="en-US" dirty="0"/>
          </a:p>
        </p:txBody>
      </p:sp>
      <p:sp>
        <p:nvSpPr>
          <p:cNvPr id="4" name="Slide Number Placeholder 3"/>
          <p:cNvSpPr>
            <a:spLocks noGrp="1"/>
          </p:cNvSpPr>
          <p:nvPr>
            <p:ph type="sldNum" sz="quarter" idx="5"/>
          </p:nvPr>
        </p:nvSpPr>
        <p:spPr/>
        <p:txBody>
          <a:bodyPr/>
          <a:lstStyle/>
          <a:p>
            <a:pPr>
              <a:defRPr/>
            </a:pPr>
            <a:fld id="{421A4730-CA4E-40AB-8B10-E6E74B2FFE03}" type="slidenum">
              <a:rPr lang="en-US" smtClean="0"/>
              <a:pPr>
                <a:defRPr/>
              </a:pPr>
              <a:t>21</a:t>
            </a:fld>
            <a:endParaRPr lang="en-US" dirty="0"/>
          </a:p>
        </p:txBody>
      </p:sp>
    </p:spTree>
    <p:extLst>
      <p:ext uri="{BB962C8B-B14F-4D97-AF65-F5344CB8AC3E}">
        <p14:creationId xmlns:p14="http://schemas.microsoft.com/office/powerpoint/2010/main" val="22943936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Let’s review the Conditionally Required Category Set Codes.  The codes are required if the student meets the category set code.</a:t>
            </a:r>
          </a:p>
          <a:p>
            <a:endParaRPr lang="en-US" dirty="0"/>
          </a:p>
          <a:p>
            <a:pPr marL="0" marR="0">
              <a:lnSpc>
                <a:spcPct val="115000"/>
              </a:lnSpc>
              <a:spcBef>
                <a:spcPts val="0"/>
              </a:spcBef>
              <a:spcAft>
                <a:spcPts val="0"/>
              </a:spcAft>
            </a:pPr>
            <a:r>
              <a:rPr lang="en-US" dirty="0"/>
              <a:t>POSAC - SOAR (Students Occupationally and Academically Ready) Program of Study Statewide Articulated Credits. </a:t>
            </a:r>
            <a:r>
              <a:rPr lang="en-US" sz="1800" dirty="0">
                <a:effectLst/>
                <a:latin typeface="Arial" panose="020B0604020202020204" pitchFamily="34" charset="0"/>
                <a:ea typeface="Calibri" panose="020F0502020204030204" pitchFamily="34" charset="0"/>
                <a:cs typeface="Arial" panose="020B0604020202020204" pitchFamily="34" charset="0"/>
              </a:rPr>
              <a:t>The number of Program of Study (POS) </a:t>
            </a:r>
            <a:r>
              <a:rPr lang="en-US" sz="1800" dirty="0">
                <a:effectLst/>
                <a:highlight>
                  <a:srgbClr val="FFFF00"/>
                </a:highlight>
                <a:latin typeface="Arial" panose="020B0604020202020204" pitchFamily="34" charset="0"/>
                <a:ea typeface="Calibri" panose="020F0502020204030204" pitchFamily="34" charset="0"/>
                <a:cs typeface="Arial" panose="020B0604020202020204" pitchFamily="34" charset="0"/>
              </a:rPr>
              <a:t>SOAR</a:t>
            </a:r>
            <a:r>
              <a:rPr lang="en-US" sz="1800" dirty="0">
                <a:effectLst/>
                <a:latin typeface="Arial" panose="020B0604020202020204" pitchFamily="34" charset="0"/>
                <a:ea typeface="Calibri" panose="020F0502020204030204" pitchFamily="34" charset="0"/>
                <a:cs typeface="Arial" panose="020B0604020202020204" pitchFamily="34" charset="0"/>
              </a:rPr>
              <a:t> Statewide Articulated Credits awarded to the student at a postsecondary Institution that apply to the postsecondary articulated POS program.</a:t>
            </a:r>
            <a:endParaRPr lang="en-US" sz="1800" dirty="0">
              <a:effectLst/>
              <a:latin typeface="Arial" panose="020B0604020202020204" pitchFamily="34" charset="0"/>
              <a:ea typeface="Calibri" panose="020F0502020204030204" pitchFamily="34" charset="0"/>
              <a:cs typeface="Times New Roman" panose="02020603050405020304" pitchFamily="18" charset="0"/>
            </a:endParaRPr>
          </a:p>
          <a:p>
            <a:pPr marL="0" marR="0">
              <a:lnSpc>
                <a:spcPct val="115000"/>
              </a:lnSpc>
              <a:spcBef>
                <a:spcPts val="0"/>
              </a:spcBef>
              <a:spcAft>
                <a:spcPts val="0"/>
              </a:spcAft>
            </a:pPr>
            <a:r>
              <a:rPr lang="en-US" sz="1800" dirty="0">
                <a:effectLst/>
                <a:latin typeface="Arial" panose="020B0604020202020204" pitchFamily="34" charset="0"/>
                <a:ea typeface="Calibri" panose="020F0502020204030204" pitchFamily="34" charset="0"/>
                <a:cs typeface="Arial" panose="020B0604020202020204" pitchFamily="34" charset="0"/>
              </a:rPr>
              <a:t> </a:t>
            </a:r>
            <a:endParaRPr lang="en-US" sz="1800" dirty="0">
              <a:effectLst/>
              <a:latin typeface="Arial" panose="020B0604020202020204" pitchFamily="34" charset="0"/>
              <a:ea typeface="Calibri" panose="020F0502020204030204" pitchFamily="34" charset="0"/>
              <a:cs typeface="Times New Roman" panose="02020603050405020304" pitchFamily="18" charset="0"/>
            </a:endParaRPr>
          </a:p>
          <a:p>
            <a:pPr marL="0" marR="0">
              <a:lnSpc>
                <a:spcPct val="115000"/>
              </a:lnSpc>
              <a:spcBef>
                <a:spcPts val="0"/>
              </a:spcBef>
              <a:spcAft>
                <a:spcPts val="0"/>
              </a:spcAft>
            </a:pPr>
            <a:r>
              <a:rPr lang="en-US" sz="1800" dirty="0">
                <a:effectLst/>
                <a:latin typeface="Arial" panose="020B0604020202020204" pitchFamily="34" charset="0"/>
                <a:ea typeface="Calibri" panose="020F0502020204030204" pitchFamily="34" charset="0"/>
                <a:cs typeface="Arial" panose="020B0604020202020204" pitchFamily="34" charset="0"/>
              </a:rPr>
              <a:t>Students are awarded POS </a:t>
            </a:r>
            <a:r>
              <a:rPr lang="en-US" sz="1800" dirty="0">
                <a:effectLst/>
                <a:highlight>
                  <a:srgbClr val="FFFF00"/>
                </a:highlight>
                <a:latin typeface="Arial" panose="020B0604020202020204" pitchFamily="34" charset="0"/>
                <a:ea typeface="Calibri" panose="020F0502020204030204" pitchFamily="34" charset="0"/>
                <a:cs typeface="Arial" panose="020B0604020202020204" pitchFamily="34" charset="0"/>
              </a:rPr>
              <a:t>SOAR</a:t>
            </a:r>
            <a:r>
              <a:rPr lang="en-US" sz="1800" dirty="0">
                <a:effectLst/>
                <a:latin typeface="Arial" panose="020B0604020202020204" pitchFamily="34" charset="0"/>
                <a:ea typeface="Calibri" panose="020F0502020204030204" pitchFamily="34" charset="0"/>
                <a:cs typeface="Arial" panose="020B0604020202020204" pitchFamily="34" charset="0"/>
              </a:rPr>
              <a:t> Statewide Articulated Credits via the formal PDE-approved Perkins POS-statewide articulation agreement by having (1) successfully completed the secondary school portion of the POS at a performance level that meets the qualifying requirements as outlined by the POS articulated agreement, and (2) enrolled in the postsecondary articulated POS program.  This is for statewide articulated POS. </a:t>
            </a:r>
            <a:r>
              <a:rPr lang="en-US" sz="1800" dirty="0">
                <a:effectLst/>
                <a:latin typeface="Arial" panose="020B0604020202020204" pitchFamily="34" charset="0"/>
                <a:ea typeface="Calibri" panose="020F0502020204030204" pitchFamily="34" charset="0"/>
              </a:rPr>
              <a:t>Refer to </a:t>
            </a:r>
            <a:r>
              <a:rPr lang="en-US" sz="1800" dirty="0">
                <a:effectLst/>
                <a:highlight>
                  <a:srgbClr val="FFFF00"/>
                </a:highlight>
                <a:latin typeface="Arial" panose="020B0604020202020204" pitchFamily="34" charset="0"/>
                <a:ea typeface="Calibri" panose="020F0502020204030204" pitchFamily="34" charset="0"/>
              </a:rPr>
              <a:t>“PS PIMS SOAR POS CIPs by Institution 2024-25”</a:t>
            </a:r>
            <a:r>
              <a:rPr lang="en-US" sz="1800" dirty="0">
                <a:effectLst/>
                <a:latin typeface="Arial" panose="020B0604020202020204" pitchFamily="34" charset="0"/>
                <a:ea typeface="Calibri" panose="020F0502020204030204" pitchFamily="34" charset="0"/>
              </a:rPr>
              <a:t> posted on the </a:t>
            </a:r>
            <a:r>
              <a:rPr lang="en-US" sz="1800" u="sng" dirty="0">
                <a:solidFill>
                  <a:srgbClr val="0000FF"/>
                </a:solidFill>
                <a:effectLst/>
                <a:latin typeface="Arial" panose="020B0604020202020204" pitchFamily="34" charset="0"/>
                <a:ea typeface="Calibri" panose="020F0502020204030204" pitchFamily="34" charset="0"/>
                <a:cs typeface="Arial" panose="020B0604020202020204" pitchFamily="34" charset="0"/>
                <a:hlinkClick r:id="rId3"/>
              </a:rPr>
              <a:t>PIMS website</a:t>
            </a:r>
            <a:r>
              <a:rPr lang="en-US" sz="1800" dirty="0">
                <a:effectLst/>
                <a:latin typeface="Arial" panose="020B0604020202020204" pitchFamily="34" charset="0"/>
                <a:ea typeface="Calibri" panose="020F0502020204030204" pitchFamily="34" charset="0"/>
              </a:rPr>
              <a:t> at www.education.pa.gov, Data and Reporting, PIMS and PIMS Postsecondary. </a:t>
            </a:r>
            <a:endParaRPr lang="en-US" sz="1800" dirty="0">
              <a:effectLst/>
              <a:latin typeface="Arial" panose="020B0604020202020204" pitchFamily="34" charset="0"/>
              <a:ea typeface="Calibri" panose="020F0502020204030204" pitchFamily="34" charset="0"/>
              <a:cs typeface="Times New Roman" panose="02020603050405020304" pitchFamily="18" charset="0"/>
            </a:endParaRPr>
          </a:p>
          <a:p>
            <a:endParaRPr lang="en-US" dirty="0"/>
          </a:p>
          <a:p>
            <a:pPr marL="0" marR="0" lvl="0" indent="0" algn="l" defTabSz="914400" rtl="0" eaLnBrk="0" fontAlgn="base" latinLnBrk="0" hangingPunct="0">
              <a:lnSpc>
                <a:spcPct val="100000"/>
              </a:lnSpc>
              <a:spcBef>
                <a:spcPct val="30000"/>
              </a:spcBef>
              <a:spcAft>
                <a:spcPct val="0"/>
              </a:spcAft>
              <a:buClrTx/>
              <a:buSzTx/>
              <a:buFontTx/>
              <a:buNone/>
              <a:tabLst/>
              <a:defRPr/>
            </a:pPr>
            <a:r>
              <a:rPr lang="en-US" dirty="0"/>
              <a:t>LAC - Local Articulated Credits. </a:t>
            </a:r>
            <a:r>
              <a:rPr lang="en-US" sz="1800" dirty="0">
                <a:effectLst/>
                <a:latin typeface="Arial" panose="020B0604020202020204" pitchFamily="34" charset="0"/>
                <a:ea typeface="Calibri" panose="020F0502020204030204" pitchFamily="34" charset="0"/>
                <a:cs typeface="Arial" panose="020B0604020202020204" pitchFamily="34" charset="0"/>
              </a:rPr>
              <a:t>The number of Local Articulated Credits awarded to the student at a postsecondary Institution that apply to the postsecondary articulated program through the CATS Postsecondary Articulation approvals. </a:t>
            </a:r>
            <a:r>
              <a:rPr lang="en-US" sz="1800" dirty="0">
                <a:effectLst/>
                <a:highlight>
                  <a:srgbClr val="FFFF00"/>
                </a:highlight>
                <a:latin typeface="Arial" panose="020B0604020202020204" pitchFamily="34" charset="0"/>
                <a:ea typeface="Calibri" panose="020F0502020204030204" pitchFamily="34" charset="0"/>
                <a:cs typeface="Arial" panose="020B0604020202020204" pitchFamily="34" charset="0"/>
              </a:rPr>
              <a:t>These include Local and Alignment articulation types.</a:t>
            </a:r>
            <a:endParaRPr lang="en-US" sz="1800" dirty="0">
              <a:effectLst/>
              <a:latin typeface="Arial" panose="020B0604020202020204" pitchFamily="34" charset="0"/>
              <a:ea typeface="Calibri" panose="020F0502020204030204" pitchFamily="34" charset="0"/>
              <a:cs typeface="Times New Roman" panose="02020603050405020304" pitchFamily="18" charset="0"/>
            </a:endParaRPr>
          </a:p>
          <a:p>
            <a:endParaRPr lang="en-US" dirty="0"/>
          </a:p>
          <a:p>
            <a:pPr marL="0" marR="0" lvl="0" indent="0" algn="l" defTabSz="914400" rtl="0" eaLnBrk="0" fontAlgn="base" latinLnBrk="0" hangingPunct="0">
              <a:lnSpc>
                <a:spcPct val="100000"/>
              </a:lnSpc>
              <a:spcBef>
                <a:spcPct val="30000"/>
              </a:spcBef>
              <a:spcAft>
                <a:spcPct val="0"/>
              </a:spcAft>
              <a:buClrTx/>
              <a:buSzTx/>
              <a:buFontTx/>
              <a:buNone/>
              <a:tabLst/>
              <a:defRPr/>
            </a:pPr>
            <a:r>
              <a:rPr lang="en-US" dirty="0"/>
              <a:t>DACB - Degree Awarded Code – Baccalaureate. </a:t>
            </a:r>
            <a:r>
              <a:rPr lang="en-US" sz="1800" dirty="0">
                <a:effectLst/>
                <a:latin typeface="Arial" panose="020B0604020202020204" pitchFamily="34" charset="0"/>
                <a:ea typeface="Calibri" panose="020F0502020204030204" pitchFamily="34" charset="0"/>
                <a:cs typeface="Arial" panose="020B0604020202020204" pitchFamily="34" charset="0"/>
              </a:rPr>
              <a:t>A YES-only indicator that specifies if the student received a baccalaureate degree in the reporting year. </a:t>
            </a:r>
            <a:endParaRPr lang="en-US" sz="1800" dirty="0">
              <a:effectLst/>
              <a:latin typeface="Arial" panose="020B0604020202020204" pitchFamily="34" charset="0"/>
              <a:ea typeface="Calibri" panose="020F0502020204030204" pitchFamily="34" charset="0"/>
              <a:cs typeface="Times New Roman" panose="02020603050405020304" pitchFamily="18" charset="0"/>
            </a:endParaRPr>
          </a:p>
          <a:p>
            <a:endParaRPr lang="en-US" dirty="0"/>
          </a:p>
          <a:p>
            <a:r>
              <a:rPr lang="en-US" dirty="0"/>
              <a:t>COA - Certificate of Apprenticeship. </a:t>
            </a:r>
            <a:r>
              <a:rPr lang="en-US" sz="1800" dirty="0">
                <a:effectLst/>
                <a:latin typeface="Arial" panose="020B0604020202020204" pitchFamily="34" charset="0"/>
                <a:ea typeface="Calibri" panose="020F0502020204030204" pitchFamily="34" charset="0"/>
              </a:rPr>
              <a:t>Report “YES” if student received a Certificate of Completion of an Apprenticeship in the reporting year.  The apprenticeship program must comply with Pennsylvania Department of Labor and Industry Apprenticeship Training Office standards through a written agreement with a registered apprenticeship sponsor.</a:t>
            </a:r>
            <a:endParaRPr lang="en-US" dirty="0"/>
          </a:p>
          <a:p>
            <a:endParaRPr lang="en-US" dirty="0"/>
          </a:p>
        </p:txBody>
      </p:sp>
      <p:sp>
        <p:nvSpPr>
          <p:cNvPr id="4" name="Slide Number Placeholder 3"/>
          <p:cNvSpPr>
            <a:spLocks noGrp="1"/>
          </p:cNvSpPr>
          <p:nvPr>
            <p:ph type="sldNum" sz="quarter" idx="5"/>
          </p:nvPr>
        </p:nvSpPr>
        <p:spPr/>
        <p:txBody>
          <a:bodyPr/>
          <a:lstStyle/>
          <a:p>
            <a:pPr>
              <a:defRPr/>
            </a:pPr>
            <a:fld id="{421A4730-CA4E-40AB-8B10-E6E74B2FFE03}" type="slidenum">
              <a:rPr lang="en-US" smtClean="0"/>
              <a:pPr>
                <a:defRPr/>
              </a:pPr>
              <a:t>22</a:t>
            </a:fld>
            <a:endParaRPr lang="en-US" dirty="0"/>
          </a:p>
        </p:txBody>
      </p:sp>
    </p:spTree>
    <p:extLst>
      <p:ext uri="{BB962C8B-B14F-4D97-AF65-F5344CB8AC3E}">
        <p14:creationId xmlns:p14="http://schemas.microsoft.com/office/powerpoint/2010/main" val="304134897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On this slide, we’ll review the Conditionally Required, Mutually Exclusive Category Set Code.  For these codes, you will only report 1 out of the 4 if the student meets the Category Set Code. </a:t>
            </a:r>
          </a:p>
          <a:p>
            <a:pPr marL="171450" marR="0" lvl="0" indent="-171450" algn="l" defTabSz="914400" rtl="0" eaLnBrk="0" fontAlgn="base" latinLnBrk="0" hangingPunct="0">
              <a:lnSpc>
                <a:spcPct val="100000"/>
              </a:lnSpc>
              <a:spcBef>
                <a:spcPct val="30000"/>
              </a:spcBef>
              <a:spcAft>
                <a:spcPct val="0"/>
              </a:spcAft>
              <a:buClrTx/>
              <a:buSzTx/>
              <a:buFont typeface="Arial" panose="020B0604020202020204" pitchFamily="34" charset="0"/>
              <a:buChar char="•"/>
              <a:tabLst/>
              <a:defRPr/>
            </a:pPr>
            <a:r>
              <a:rPr lang="en-US" dirty="0"/>
              <a:t>DACC - Degree Awarded Code – Certificate. </a:t>
            </a:r>
            <a:r>
              <a:rPr lang="en-US" sz="1800" dirty="0">
                <a:effectLst/>
                <a:latin typeface="Arial" panose="020B0604020202020204" pitchFamily="34" charset="0"/>
                <a:ea typeface="Calibri" panose="020F0502020204030204" pitchFamily="34" charset="0"/>
                <a:cs typeface="Arial" panose="020B0604020202020204" pitchFamily="34" charset="0"/>
              </a:rPr>
              <a:t>A YES-only indicator that specifies if the student completed the program and was awarded a certificate solely related to the student’s Primary Perkins CIP. </a:t>
            </a:r>
            <a:endParaRPr lang="en-US" sz="1800" dirty="0">
              <a:effectLst/>
              <a:latin typeface="Arial" panose="020B0604020202020204" pitchFamily="34" charset="0"/>
              <a:ea typeface="Calibri" panose="020F0502020204030204" pitchFamily="34" charset="0"/>
              <a:cs typeface="Times New Roman" panose="02020603050405020304" pitchFamily="18" charset="0"/>
            </a:endParaRPr>
          </a:p>
          <a:p>
            <a:pPr marL="171450" indent="-171450">
              <a:buFont typeface="Arial" panose="020B0604020202020204" pitchFamily="34" charset="0"/>
              <a:buChar char="•"/>
            </a:pPr>
            <a:endParaRPr lang="en-US" dirty="0"/>
          </a:p>
          <a:p>
            <a:pPr marL="171450" indent="-171450">
              <a:buFont typeface="Arial" panose="020B0604020202020204" pitchFamily="34" charset="0"/>
              <a:buChar char="•"/>
            </a:pPr>
            <a:r>
              <a:rPr lang="en-US" dirty="0"/>
              <a:t>DACD - Degree Awarded Code – Diploma. </a:t>
            </a:r>
            <a:r>
              <a:rPr lang="en-US" sz="1800" dirty="0">
                <a:effectLst/>
                <a:latin typeface="Arial" panose="020B0604020202020204" pitchFamily="34" charset="0"/>
                <a:ea typeface="Calibri" panose="020F0502020204030204" pitchFamily="34" charset="0"/>
              </a:rPr>
              <a:t>A YES-only indicator that specifies if the student completed the program and was awarded a diploma solely related to the student’s Primary Perkins CIP. </a:t>
            </a:r>
          </a:p>
          <a:p>
            <a:pPr marL="171450" indent="-171450">
              <a:buFont typeface="Arial" panose="020B0604020202020204" pitchFamily="34" charset="0"/>
              <a:buChar char="•"/>
            </a:pPr>
            <a:endParaRPr lang="en-US" dirty="0"/>
          </a:p>
          <a:p>
            <a:pPr marL="171450" marR="0" lvl="0" indent="-171450" algn="l" defTabSz="914400" rtl="0" eaLnBrk="0" fontAlgn="base" latinLnBrk="0" hangingPunct="0">
              <a:lnSpc>
                <a:spcPct val="100000"/>
              </a:lnSpc>
              <a:spcBef>
                <a:spcPct val="30000"/>
              </a:spcBef>
              <a:spcAft>
                <a:spcPct val="0"/>
              </a:spcAft>
              <a:buClrTx/>
              <a:buSzTx/>
              <a:buFont typeface="Arial" panose="020B0604020202020204" pitchFamily="34" charset="0"/>
              <a:buChar char="•"/>
              <a:tabLst/>
              <a:defRPr/>
            </a:pPr>
            <a:r>
              <a:rPr lang="en-US" dirty="0"/>
              <a:t>DACA - Degree Awarded Code – Associate. </a:t>
            </a:r>
            <a:r>
              <a:rPr lang="en-US" sz="1800" dirty="0">
                <a:effectLst/>
                <a:latin typeface="Arial" panose="020B0604020202020204" pitchFamily="34" charset="0"/>
                <a:ea typeface="Calibri" panose="020F0502020204030204" pitchFamily="34" charset="0"/>
                <a:cs typeface="Arial" panose="020B0604020202020204" pitchFamily="34" charset="0"/>
              </a:rPr>
              <a:t>A YES-only indicator that specifies if the student completed the program and was awarded an associate’s degree solely related to the student’s Primary Perkins CIP. </a:t>
            </a:r>
            <a:endParaRPr lang="en-US" dirty="0"/>
          </a:p>
          <a:p>
            <a:pPr marL="171450" indent="-171450">
              <a:buFont typeface="Arial" panose="020B0604020202020204" pitchFamily="34" charset="0"/>
              <a:buChar char="•"/>
            </a:pPr>
            <a:endParaRPr lang="en-US" dirty="0"/>
          </a:p>
          <a:p>
            <a:pPr marL="171450" marR="0" lvl="0" indent="-171450" algn="l" defTabSz="914400" rtl="0" eaLnBrk="0" fontAlgn="base" latinLnBrk="0" hangingPunct="0">
              <a:lnSpc>
                <a:spcPct val="100000"/>
              </a:lnSpc>
              <a:spcBef>
                <a:spcPct val="30000"/>
              </a:spcBef>
              <a:spcAft>
                <a:spcPct val="0"/>
              </a:spcAft>
              <a:buClrTx/>
              <a:buSzTx/>
              <a:buFont typeface="Arial" panose="020B0604020202020204" pitchFamily="34" charset="0"/>
              <a:buChar char="•"/>
              <a:tabLst/>
              <a:defRPr/>
            </a:pPr>
            <a:r>
              <a:rPr lang="en-US" dirty="0"/>
              <a:t>DACTA - Degree Awarded Code – Terminal Associate. </a:t>
            </a:r>
            <a:r>
              <a:rPr lang="en-US" sz="1800" dirty="0">
                <a:effectLst/>
                <a:latin typeface="Arial" panose="020B0604020202020204" pitchFamily="34" charset="0"/>
                <a:ea typeface="Calibri" panose="020F0502020204030204" pitchFamily="34" charset="0"/>
                <a:cs typeface="Arial" panose="020B0604020202020204" pitchFamily="34" charset="0"/>
              </a:rPr>
              <a:t>A YES-only indicator that specifies if the student completed the program and was awarded a terminal associate’s degree solely related to the student’s Primary Perkins CIP. </a:t>
            </a:r>
            <a:endParaRPr lang="en-US" sz="1800" dirty="0">
              <a:effectLst/>
              <a:latin typeface="Arial" panose="020B0604020202020204" pitchFamily="34" charset="0"/>
              <a:ea typeface="Calibri" panose="020F0502020204030204" pitchFamily="34" charset="0"/>
              <a:cs typeface="Times New Roman" panose="02020603050405020304" pitchFamily="18" charset="0"/>
            </a:endParaRPr>
          </a:p>
          <a:p>
            <a:pPr marL="171450" indent="-171450">
              <a:buFont typeface="Arial" panose="020B0604020202020204" pitchFamily="34" charset="0"/>
              <a:buChar char="•"/>
            </a:pPr>
            <a:endParaRPr lang="en-US" dirty="0"/>
          </a:p>
          <a:p>
            <a:endParaRPr lang="en-US" dirty="0"/>
          </a:p>
        </p:txBody>
      </p:sp>
      <p:sp>
        <p:nvSpPr>
          <p:cNvPr id="4" name="Slide Number Placeholder 3"/>
          <p:cNvSpPr>
            <a:spLocks noGrp="1"/>
          </p:cNvSpPr>
          <p:nvPr>
            <p:ph type="sldNum" sz="quarter" idx="5"/>
          </p:nvPr>
        </p:nvSpPr>
        <p:spPr/>
        <p:txBody>
          <a:bodyPr/>
          <a:lstStyle/>
          <a:p>
            <a:pPr>
              <a:defRPr/>
            </a:pPr>
            <a:fld id="{421A4730-CA4E-40AB-8B10-E6E74B2FFE03}" type="slidenum">
              <a:rPr lang="en-US" smtClean="0"/>
              <a:pPr>
                <a:defRPr/>
              </a:pPr>
              <a:t>23</a:t>
            </a:fld>
            <a:endParaRPr lang="en-US" dirty="0"/>
          </a:p>
        </p:txBody>
      </p:sp>
    </p:spTree>
    <p:extLst>
      <p:ext uri="{BB962C8B-B14F-4D97-AF65-F5344CB8AC3E}">
        <p14:creationId xmlns:p14="http://schemas.microsoft.com/office/powerpoint/2010/main" val="214463653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Field #9 – Measure Type. There are three measure types that get reported on the Campus Student Program Fact template. Each measure type relates back to the Category Set Code (Field #8)</a:t>
            </a:r>
          </a:p>
          <a:p>
            <a:pPr marL="171450" indent="-171450">
              <a:buFont typeface="Arial" panose="020B0604020202020204" pitchFamily="34" charset="0"/>
              <a:buChar char="•"/>
            </a:pPr>
            <a:r>
              <a:rPr lang="en-US" dirty="0"/>
              <a:t>PARTICIPATION - YES</a:t>
            </a:r>
          </a:p>
          <a:p>
            <a:pPr marL="171450" indent="-171450">
              <a:buFont typeface="Arial" panose="020B0604020202020204" pitchFamily="34" charset="0"/>
              <a:buChar char="•"/>
            </a:pPr>
            <a:r>
              <a:rPr lang="en-US" dirty="0"/>
              <a:t>AMOUNT - NUMBER</a:t>
            </a:r>
          </a:p>
          <a:p>
            <a:pPr marL="171450" indent="-171450">
              <a:buFont typeface="Arial" panose="020B0604020202020204" pitchFamily="34" charset="0"/>
              <a:buChar char="•"/>
            </a:pPr>
            <a:r>
              <a:rPr lang="en-US" dirty="0"/>
              <a:t>INDICATOR – YES or NO</a:t>
            </a:r>
          </a:p>
          <a:p>
            <a:pPr marL="171450" indent="-171450">
              <a:buFont typeface="Arial" panose="020B0604020202020204" pitchFamily="34" charset="0"/>
              <a:buChar char="•"/>
            </a:pPr>
            <a:endParaRPr lang="en-US" dirty="0"/>
          </a:p>
          <a:p>
            <a:r>
              <a:rPr lang="en-US" dirty="0"/>
              <a:t>Field #10 – Student Program Fact Amount</a:t>
            </a:r>
          </a:p>
          <a:p>
            <a:r>
              <a:rPr lang="en-US" dirty="0"/>
              <a:t>If your measure type is AMOUNT, then you would enter the number in this column. For this example we used the amount 16.25</a:t>
            </a:r>
          </a:p>
          <a:p>
            <a:endParaRPr lang="en-US" dirty="0"/>
          </a:p>
          <a:p>
            <a:r>
              <a:rPr lang="en-US" dirty="0"/>
              <a:t>Field #11 – Student Program Category Set Indicator.</a:t>
            </a:r>
          </a:p>
          <a:p>
            <a:r>
              <a:rPr lang="en-US" dirty="0"/>
              <a:t> If your measure Type is PARTICIPATION or INDICATOR, then you would enter YES or NO in this column.</a:t>
            </a:r>
          </a:p>
        </p:txBody>
      </p:sp>
      <p:sp>
        <p:nvSpPr>
          <p:cNvPr id="4" name="Slide Number Placeholder 3"/>
          <p:cNvSpPr>
            <a:spLocks noGrp="1"/>
          </p:cNvSpPr>
          <p:nvPr>
            <p:ph type="sldNum" sz="quarter" idx="5"/>
          </p:nvPr>
        </p:nvSpPr>
        <p:spPr/>
        <p:txBody>
          <a:bodyPr/>
          <a:lstStyle/>
          <a:p>
            <a:pPr>
              <a:defRPr/>
            </a:pPr>
            <a:fld id="{421A4730-CA4E-40AB-8B10-E6E74B2FFE03}" type="slidenum">
              <a:rPr lang="en-US" smtClean="0"/>
              <a:pPr>
                <a:defRPr/>
              </a:pPr>
              <a:t>24</a:t>
            </a:fld>
            <a:endParaRPr lang="en-US" dirty="0"/>
          </a:p>
        </p:txBody>
      </p:sp>
    </p:spTree>
    <p:extLst>
      <p:ext uri="{BB962C8B-B14F-4D97-AF65-F5344CB8AC3E}">
        <p14:creationId xmlns:p14="http://schemas.microsoft.com/office/powerpoint/2010/main" val="245062560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Field #12 – State Date.</a:t>
            </a:r>
          </a:p>
          <a:p>
            <a:pPr marL="628650" lvl="0" indent="-342900">
              <a:spcBef>
                <a:spcPts val="800"/>
              </a:spcBef>
              <a:buFont typeface="Wingdings" panose="05000000000000000000" pitchFamily="2" charset="2"/>
              <a:buChar char="§"/>
            </a:pPr>
            <a:r>
              <a:rPr lang="en-US" dirty="0"/>
              <a:t>This field is part of the </a:t>
            </a:r>
            <a:r>
              <a:rPr lang="en-US" altLang="en-US" sz="2400" dirty="0">
                <a:ea typeface="Verdana" pitchFamily="34" charset="0"/>
                <a:cs typeface="Verdana" pitchFamily="34" charset="0"/>
              </a:rPr>
              <a:t>Participation (PPI) Category Set Code</a:t>
            </a:r>
          </a:p>
          <a:p>
            <a:pPr marL="1028700" lvl="1" indent="-342900">
              <a:spcBef>
                <a:spcPts val="800"/>
              </a:spcBef>
              <a:buFont typeface="Wingdings" panose="05000000000000000000" pitchFamily="2" charset="2"/>
              <a:buChar char="§"/>
            </a:pPr>
            <a:r>
              <a:rPr lang="en-US" altLang="en-US" dirty="0">
                <a:ea typeface="Verdana" pitchFamily="34" charset="0"/>
                <a:cs typeface="Verdana" pitchFamily="34" charset="0"/>
              </a:rPr>
              <a:t>Date the student started in the primary Perkins program (CIP) in this column.</a:t>
            </a:r>
            <a:endParaRPr lang="en-US" dirty="0"/>
          </a:p>
          <a:p>
            <a:endParaRPr lang="en-US" dirty="0"/>
          </a:p>
          <a:p>
            <a:r>
              <a:rPr lang="en-US" dirty="0"/>
              <a:t>Field #13 – End Date.</a:t>
            </a:r>
          </a:p>
          <a:p>
            <a:pPr marL="628650" lvl="0" indent="-342900">
              <a:spcBef>
                <a:spcPts val="800"/>
              </a:spcBef>
              <a:buFont typeface="Wingdings" panose="05000000000000000000" pitchFamily="2" charset="2"/>
              <a:buChar char="§"/>
            </a:pPr>
            <a:r>
              <a:rPr lang="en-US" altLang="en-US" sz="2400" dirty="0">
                <a:ea typeface="Verdana" pitchFamily="34" charset="0"/>
                <a:cs typeface="Verdana" pitchFamily="34" charset="0"/>
              </a:rPr>
              <a:t>Used with Perkins Participation (PPI) Category Set Code</a:t>
            </a:r>
          </a:p>
          <a:p>
            <a:pPr marL="1028700" lvl="1" indent="-342900">
              <a:spcBef>
                <a:spcPts val="800"/>
              </a:spcBef>
              <a:buFont typeface="Wingdings" panose="05000000000000000000" pitchFamily="2" charset="2"/>
              <a:buChar char="§"/>
            </a:pPr>
            <a:r>
              <a:rPr lang="en-US" altLang="en-US" dirty="0">
                <a:ea typeface="Verdana" pitchFamily="34" charset="0"/>
                <a:cs typeface="Verdana" pitchFamily="34" charset="0"/>
              </a:rPr>
              <a:t>Date the student completed or dropped out of the primary Perkins program (CIP) in this column if this applies to the student.</a:t>
            </a:r>
          </a:p>
          <a:p>
            <a:endParaRPr lang="en-US" dirty="0"/>
          </a:p>
        </p:txBody>
      </p:sp>
      <p:sp>
        <p:nvSpPr>
          <p:cNvPr id="4" name="Slide Number Placeholder 3"/>
          <p:cNvSpPr>
            <a:spLocks noGrp="1"/>
          </p:cNvSpPr>
          <p:nvPr>
            <p:ph type="sldNum" sz="quarter" idx="5"/>
          </p:nvPr>
        </p:nvSpPr>
        <p:spPr/>
        <p:txBody>
          <a:bodyPr/>
          <a:lstStyle/>
          <a:p>
            <a:pPr>
              <a:defRPr/>
            </a:pPr>
            <a:fld id="{421A4730-CA4E-40AB-8B10-E6E74B2FFE03}" type="slidenum">
              <a:rPr lang="en-US" smtClean="0"/>
              <a:pPr>
                <a:defRPr/>
              </a:pPr>
              <a:t>25</a:t>
            </a:fld>
            <a:endParaRPr lang="en-US" dirty="0"/>
          </a:p>
        </p:txBody>
      </p:sp>
    </p:spTree>
    <p:extLst>
      <p:ext uri="{BB962C8B-B14F-4D97-AF65-F5344CB8AC3E}">
        <p14:creationId xmlns:p14="http://schemas.microsoft.com/office/powerpoint/2010/main" val="1318139551"/>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Now that we understand the fields in the Campus Student Program Fact Template, let’s look at an example.</a:t>
            </a:r>
          </a:p>
          <a:p>
            <a:endParaRPr lang="en-US" dirty="0"/>
          </a:p>
          <a:p>
            <a:r>
              <a:rPr lang="en-US" dirty="0"/>
              <a:t>For the Required Category Set Codes – Remember each student in the PS Institution Student Template must have these 5 rows.</a:t>
            </a:r>
          </a:p>
          <a:p>
            <a:endParaRPr lang="en-US" dirty="0"/>
          </a:p>
          <a:p>
            <a:r>
              <a:rPr lang="en-US" dirty="0"/>
              <a:t>As you can see in the picture, Category Set Code PPI has a measure type of PARTICIPATION.  Therefore, column 11 has a YES.  Since Start Date and End Date are associated with PPI, the student has a start date.  An end date has not be entered for the student since the student did not drop out or graduate.</a:t>
            </a:r>
          </a:p>
          <a:p>
            <a:endParaRPr lang="en-US" dirty="0"/>
          </a:p>
          <a:p>
            <a:r>
              <a:rPr lang="en-US" dirty="0"/>
              <a:t>Category Set Code, PICEI,  has a measure type of INDICATOR. Therefore, column 11 has a YES. </a:t>
            </a:r>
          </a:p>
          <a:p>
            <a:endParaRPr lang="en-US" dirty="0"/>
          </a:p>
          <a:p>
            <a:r>
              <a:rPr lang="en-US" dirty="0"/>
              <a:t>Category Set Code, COCC, has a measure type of AMOUNT.  Therefore, column 10 has an amount.</a:t>
            </a:r>
          </a:p>
          <a:p>
            <a:endParaRPr lang="en-US" dirty="0"/>
          </a:p>
          <a:p>
            <a:pPr marL="0" marR="0" lvl="0" indent="0" algn="l" defTabSz="914400" rtl="0" eaLnBrk="0" fontAlgn="base" latinLnBrk="0" hangingPunct="0">
              <a:lnSpc>
                <a:spcPct val="100000"/>
              </a:lnSpc>
              <a:spcBef>
                <a:spcPct val="30000"/>
              </a:spcBef>
              <a:spcAft>
                <a:spcPct val="0"/>
              </a:spcAft>
              <a:buClrTx/>
              <a:buSzTx/>
              <a:buFontTx/>
              <a:buNone/>
              <a:tabLst/>
              <a:defRPr/>
            </a:pPr>
            <a:r>
              <a:rPr lang="en-US" dirty="0"/>
              <a:t>Category Set Code, CACC, has a measure type of AMOUNT.  Therefore, column 10 has an amount.</a:t>
            </a:r>
          </a:p>
          <a:p>
            <a:pPr marL="0" marR="0" lvl="0" indent="0" algn="l" defTabSz="914400" rtl="0" eaLnBrk="0" fontAlgn="base" latinLnBrk="0" hangingPunct="0">
              <a:lnSpc>
                <a:spcPct val="100000"/>
              </a:lnSpc>
              <a:spcBef>
                <a:spcPct val="30000"/>
              </a:spcBef>
              <a:spcAft>
                <a:spcPct val="0"/>
              </a:spcAft>
              <a:buClrTx/>
              <a:buSzTx/>
              <a:buFontTx/>
              <a:buNone/>
              <a:tabLst/>
              <a:defRPr/>
            </a:pPr>
            <a:endParaRPr lang="en-US" dirty="0"/>
          </a:p>
          <a:p>
            <a:pPr marL="0" marR="0" lvl="0" indent="0" algn="l" defTabSz="914400" rtl="0" eaLnBrk="0" fontAlgn="base" latinLnBrk="0" hangingPunct="0">
              <a:lnSpc>
                <a:spcPct val="100000"/>
              </a:lnSpc>
              <a:spcBef>
                <a:spcPct val="30000"/>
              </a:spcBef>
              <a:spcAft>
                <a:spcPct val="0"/>
              </a:spcAft>
              <a:buClrTx/>
              <a:buSzTx/>
              <a:buFontTx/>
              <a:buNone/>
              <a:tabLst/>
              <a:defRPr/>
            </a:pPr>
            <a:r>
              <a:rPr lang="en-US" dirty="0"/>
              <a:t>Category Set Code, PGI,  has a measure type of INDICATOR. Therefore, column 11 has a YES. </a:t>
            </a:r>
          </a:p>
          <a:p>
            <a:pPr marL="0" marR="0" lvl="0" indent="0" algn="l" defTabSz="914400" rtl="0" eaLnBrk="0" fontAlgn="base" latinLnBrk="0" hangingPunct="0">
              <a:lnSpc>
                <a:spcPct val="100000"/>
              </a:lnSpc>
              <a:spcBef>
                <a:spcPct val="30000"/>
              </a:spcBef>
              <a:spcAft>
                <a:spcPct val="0"/>
              </a:spcAft>
              <a:buClrTx/>
              <a:buSzTx/>
              <a:buFontTx/>
              <a:buNone/>
              <a:tabLst/>
              <a:defRPr/>
            </a:pPr>
            <a:endParaRPr lang="en-US" dirty="0"/>
          </a:p>
          <a:p>
            <a:endParaRPr lang="en-US" dirty="0"/>
          </a:p>
          <a:p>
            <a:endParaRPr lang="en-US" dirty="0"/>
          </a:p>
        </p:txBody>
      </p:sp>
      <p:sp>
        <p:nvSpPr>
          <p:cNvPr id="4" name="Slide Number Placeholder 3"/>
          <p:cNvSpPr>
            <a:spLocks noGrp="1"/>
          </p:cNvSpPr>
          <p:nvPr>
            <p:ph type="sldNum" sz="quarter" idx="5"/>
          </p:nvPr>
        </p:nvSpPr>
        <p:spPr/>
        <p:txBody>
          <a:bodyPr/>
          <a:lstStyle/>
          <a:p>
            <a:pPr>
              <a:defRPr/>
            </a:pPr>
            <a:fld id="{421A4730-CA4E-40AB-8B10-E6E74B2FFE03}" type="slidenum">
              <a:rPr lang="en-US" smtClean="0"/>
              <a:pPr>
                <a:defRPr/>
              </a:pPr>
              <a:t>26</a:t>
            </a:fld>
            <a:endParaRPr lang="en-US" dirty="0"/>
          </a:p>
        </p:txBody>
      </p:sp>
    </p:spTree>
    <p:extLst>
      <p:ext uri="{BB962C8B-B14F-4D97-AF65-F5344CB8AC3E}">
        <p14:creationId xmlns:p14="http://schemas.microsoft.com/office/powerpoint/2010/main" val="3634974708"/>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Now that we understand the fields in the Campus Student Program Fact Template, let’s look at an example.</a:t>
            </a:r>
          </a:p>
          <a:p>
            <a:endParaRPr lang="en-US" dirty="0"/>
          </a:p>
          <a:p>
            <a:r>
              <a:rPr lang="en-US" dirty="0"/>
              <a:t>For the Conditionally Required Category Set Codes – Remember each student in the PS Institution Student Template may or may not have these 4 rows.  You would report these category set codes if the student meets the category definition.</a:t>
            </a:r>
          </a:p>
          <a:p>
            <a:endParaRPr lang="en-US" dirty="0"/>
          </a:p>
          <a:p>
            <a:endParaRPr lang="en-US" dirty="0"/>
          </a:p>
          <a:p>
            <a:r>
              <a:rPr lang="en-US" dirty="0"/>
              <a:t>Category Set Code, POSAC,  has a measure type of AMOUNT. Therefore, column 10 has an amount. </a:t>
            </a:r>
          </a:p>
          <a:p>
            <a:endParaRPr lang="en-US" dirty="0"/>
          </a:p>
          <a:p>
            <a:r>
              <a:rPr lang="en-US" dirty="0"/>
              <a:t>Category Set Code, LAC, has a measure type of AMOUNT.  Therefore, column 10 has an amount.</a:t>
            </a:r>
          </a:p>
          <a:p>
            <a:endParaRPr lang="en-US" dirty="0"/>
          </a:p>
          <a:p>
            <a:pPr marL="0" marR="0" lvl="0" indent="0" algn="l" defTabSz="914400" rtl="0" eaLnBrk="0" fontAlgn="base" latinLnBrk="0" hangingPunct="0">
              <a:lnSpc>
                <a:spcPct val="100000"/>
              </a:lnSpc>
              <a:spcBef>
                <a:spcPct val="30000"/>
              </a:spcBef>
              <a:spcAft>
                <a:spcPct val="0"/>
              </a:spcAft>
              <a:buClrTx/>
              <a:buSzTx/>
              <a:buFontTx/>
              <a:buNone/>
              <a:tabLst/>
              <a:defRPr/>
            </a:pPr>
            <a:r>
              <a:rPr lang="en-US" dirty="0"/>
              <a:t>Category Set Code, DACB, has a measure type of INDICATOR. Therefore, column 11 has a YES. </a:t>
            </a:r>
          </a:p>
          <a:p>
            <a:pPr marL="0" marR="0" lvl="0" indent="0" algn="l" defTabSz="914400" rtl="0" eaLnBrk="0" fontAlgn="base" latinLnBrk="0" hangingPunct="0">
              <a:lnSpc>
                <a:spcPct val="100000"/>
              </a:lnSpc>
              <a:spcBef>
                <a:spcPct val="30000"/>
              </a:spcBef>
              <a:spcAft>
                <a:spcPct val="0"/>
              </a:spcAft>
              <a:buClrTx/>
              <a:buSzTx/>
              <a:buFontTx/>
              <a:buNone/>
              <a:tabLst/>
              <a:defRPr/>
            </a:pPr>
            <a:endParaRPr lang="en-US" dirty="0"/>
          </a:p>
          <a:p>
            <a:pPr marL="0" marR="0" lvl="0" indent="0" algn="l" defTabSz="914400" rtl="0" eaLnBrk="0" fontAlgn="base" latinLnBrk="0" hangingPunct="0">
              <a:lnSpc>
                <a:spcPct val="100000"/>
              </a:lnSpc>
              <a:spcBef>
                <a:spcPct val="30000"/>
              </a:spcBef>
              <a:spcAft>
                <a:spcPct val="0"/>
              </a:spcAft>
              <a:buClrTx/>
              <a:buSzTx/>
              <a:buFontTx/>
              <a:buNone/>
              <a:tabLst/>
              <a:defRPr/>
            </a:pPr>
            <a:r>
              <a:rPr lang="en-US" dirty="0"/>
              <a:t>Category Set Code, COA,  has a measure type of INDICATOR. Therefore, column 11 has a YES. </a:t>
            </a:r>
          </a:p>
          <a:p>
            <a:pPr marL="0" marR="0" lvl="0" indent="0" algn="l" defTabSz="914400" rtl="0" eaLnBrk="0" fontAlgn="base" latinLnBrk="0" hangingPunct="0">
              <a:lnSpc>
                <a:spcPct val="100000"/>
              </a:lnSpc>
              <a:spcBef>
                <a:spcPct val="30000"/>
              </a:spcBef>
              <a:spcAft>
                <a:spcPct val="0"/>
              </a:spcAft>
              <a:buClrTx/>
              <a:buSzTx/>
              <a:buFontTx/>
              <a:buNone/>
              <a:tabLst/>
              <a:defRPr/>
            </a:pPr>
            <a:endParaRPr lang="en-US" dirty="0"/>
          </a:p>
          <a:p>
            <a:endParaRPr lang="en-US" dirty="0"/>
          </a:p>
          <a:p>
            <a:endParaRPr lang="en-US" dirty="0"/>
          </a:p>
        </p:txBody>
      </p:sp>
      <p:sp>
        <p:nvSpPr>
          <p:cNvPr id="4" name="Slide Number Placeholder 3"/>
          <p:cNvSpPr>
            <a:spLocks noGrp="1"/>
          </p:cNvSpPr>
          <p:nvPr>
            <p:ph type="sldNum" sz="quarter" idx="5"/>
          </p:nvPr>
        </p:nvSpPr>
        <p:spPr/>
        <p:txBody>
          <a:bodyPr/>
          <a:lstStyle/>
          <a:p>
            <a:pPr>
              <a:defRPr/>
            </a:pPr>
            <a:fld id="{421A4730-CA4E-40AB-8B10-E6E74B2FFE03}" type="slidenum">
              <a:rPr lang="en-US" smtClean="0"/>
              <a:pPr>
                <a:defRPr/>
              </a:pPr>
              <a:t>27</a:t>
            </a:fld>
            <a:endParaRPr lang="en-US" dirty="0"/>
          </a:p>
        </p:txBody>
      </p:sp>
    </p:spTree>
    <p:extLst>
      <p:ext uri="{BB962C8B-B14F-4D97-AF65-F5344CB8AC3E}">
        <p14:creationId xmlns:p14="http://schemas.microsoft.com/office/powerpoint/2010/main" val="2361229375"/>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For the Conditionally Required Category Set Codes – Remember each student in the PS Institution Student Template may or may not have these 4 rows. You would only report 1 out of the 4 rows and you would report one of the category set codes if the student meets the category definition.</a:t>
            </a:r>
          </a:p>
          <a:p>
            <a:endParaRPr lang="en-US" dirty="0"/>
          </a:p>
          <a:p>
            <a:endParaRPr lang="en-US" dirty="0"/>
          </a:p>
          <a:p>
            <a:r>
              <a:rPr lang="en-US" dirty="0"/>
              <a:t>Category Set Code, DACC,  has a measure type of INDICATOR. </a:t>
            </a:r>
          </a:p>
          <a:p>
            <a:r>
              <a:rPr lang="en-US" dirty="0"/>
              <a:t>Category Set Code, DACD,  has a measure type of INDICATOR.</a:t>
            </a:r>
          </a:p>
          <a:p>
            <a:pPr marL="0" marR="0" lvl="0" indent="0" algn="l" defTabSz="914400" rtl="0" eaLnBrk="0" fontAlgn="base" latinLnBrk="0" hangingPunct="0">
              <a:lnSpc>
                <a:spcPct val="100000"/>
              </a:lnSpc>
              <a:spcBef>
                <a:spcPct val="30000"/>
              </a:spcBef>
              <a:spcAft>
                <a:spcPct val="0"/>
              </a:spcAft>
              <a:buClrTx/>
              <a:buSzTx/>
              <a:buFontTx/>
              <a:buNone/>
              <a:tabLst/>
              <a:defRPr/>
            </a:pPr>
            <a:r>
              <a:rPr lang="en-US" dirty="0"/>
              <a:t>Category Set Code, DACA,  has a measure type of INDICATOR.</a:t>
            </a:r>
          </a:p>
          <a:p>
            <a:pPr marL="0" marR="0" lvl="0" indent="0" algn="l" defTabSz="914400" rtl="0" eaLnBrk="0" fontAlgn="base" latinLnBrk="0" hangingPunct="0">
              <a:lnSpc>
                <a:spcPct val="100000"/>
              </a:lnSpc>
              <a:spcBef>
                <a:spcPct val="30000"/>
              </a:spcBef>
              <a:spcAft>
                <a:spcPct val="0"/>
              </a:spcAft>
              <a:buClrTx/>
              <a:buSzTx/>
              <a:buFontTx/>
              <a:buNone/>
              <a:tabLst/>
              <a:defRPr/>
            </a:pPr>
            <a:r>
              <a:rPr lang="en-US" dirty="0"/>
              <a:t>Category Set Code, DACTA,  has a measure type of INDICATOR. </a:t>
            </a:r>
          </a:p>
          <a:p>
            <a:pPr marL="0" marR="0" lvl="0" indent="0" algn="l" defTabSz="914400" rtl="0" eaLnBrk="0" fontAlgn="base" latinLnBrk="0" hangingPunct="0">
              <a:lnSpc>
                <a:spcPct val="100000"/>
              </a:lnSpc>
              <a:spcBef>
                <a:spcPct val="30000"/>
              </a:spcBef>
              <a:spcAft>
                <a:spcPct val="0"/>
              </a:spcAft>
              <a:buClrTx/>
              <a:buSzTx/>
              <a:buFontTx/>
              <a:buNone/>
              <a:tabLst/>
              <a:defRPr/>
            </a:pPr>
            <a:endParaRPr lang="en-US" dirty="0"/>
          </a:p>
          <a:p>
            <a:pPr marL="0" marR="0" lvl="0" indent="0" algn="l" defTabSz="914400" rtl="0" eaLnBrk="0" fontAlgn="base" latinLnBrk="0" hangingPunct="0">
              <a:lnSpc>
                <a:spcPct val="100000"/>
              </a:lnSpc>
              <a:spcBef>
                <a:spcPct val="30000"/>
              </a:spcBef>
              <a:spcAft>
                <a:spcPct val="0"/>
              </a:spcAft>
              <a:buClrTx/>
              <a:buSzTx/>
              <a:buFontTx/>
              <a:buNone/>
              <a:tabLst/>
              <a:defRPr/>
            </a:pPr>
            <a:r>
              <a:rPr lang="en-US" dirty="0"/>
              <a:t>You would only put YES in Column 11 for the INDICATOR that the student met.  For example, if the student received a Diploma, you put YES in Column 11 and report only that row.  </a:t>
            </a:r>
          </a:p>
          <a:p>
            <a:pPr marL="0" marR="0" lvl="0" indent="0" algn="l" defTabSz="914400" rtl="0" eaLnBrk="0" fontAlgn="base" latinLnBrk="0" hangingPunct="0">
              <a:lnSpc>
                <a:spcPct val="100000"/>
              </a:lnSpc>
              <a:spcBef>
                <a:spcPct val="30000"/>
              </a:spcBef>
              <a:spcAft>
                <a:spcPct val="0"/>
              </a:spcAft>
              <a:buClrTx/>
              <a:buSzTx/>
              <a:buFontTx/>
              <a:buNone/>
              <a:tabLst/>
              <a:defRPr/>
            </a:pPr>
            <a:endParaRPr lang="en-US" dirty="0"/>
          </a:p>
          <a:p>
            <a:endParaRPr lang="en-US" dirty="0"/>
          </a:p>
          <a:p>
            <a:endParaRPr lang="en-US" dirty="0"/>
          </a:p>
        </p:txBody>
      </p:sp>
      <p:sp>
        <p:nvSpPr>
          <p:cNvPr id="4" name="Slide Number Placeholder 3"/>
          <p:cNvSpPr>
            <a:spLocks noGrp="1"/>
          </p:cNvSpPr>
          <p:nvPr>
            <p:ph type="sldNum" sz="quarter" idx="5"/>
          </p:nvPr>
        </p:nvSpPr>
        <p:spPr/>
        <p:txBody>
          <a:bodyPr/>
          <a:lstStyle/>
          <a:p>
            <a:pPr>
              <a:defRPr/>
            </a:pPr>
            <a:fld id="{421A4730-CA4E-40AB-8B10-E6E74B2FFE03}" type="slidenum">
              <a:rPr lang="en-US" smtClean="0"/>
              <a:pPr>
                <a:defRPr/>
              </a:pPr>
              <a:t>28</a:t>
            </a:fld>
            <a:endParaRPr lang="en-US" dirty="0"/>
          </a:p>
        </p:txBody>
      </p:sp>
    </p:spTree>
    <p:extLst>
      <p:ext uri="{BB962C8B-B14F-4D97-AF65-F5344CB8AC3E}">
        <p14:creationId xmlns:p14="http://schemas.microsoft.com/office/powerpoint/2010/main" val="2761884994"/>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98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sz="1800" dirty="0">
                <a:effectLst/>
                <a:latin typeface="Arial" panose="020B0604020202020204" pitchFamily="34" charset="0"/>
                <a:ea typeface="Calibri" panose="020F0502020204030204" pitchFamily="34" charset="0"/>
              </a:rPr>
              <a:t>Uploading to PS PIMS</a:t>
            </a:r>
          </a:p>
          <a:p>
            <a:r>
              <a:rPr lang="en-US" sz="1800" dirty="0">
                <a:effectLst/>
                <a:latin typeface="Arial" panose="020B0604020202020204" pitchFamily="34" charset="0"/>
                <a:ea typeface="Calibri" panose="020F0502020204030204" pitchFamily="34" charset="0"/>
              </a:rPr>
              <a:t>To access any PDE application, including PS PIMS, you must have access to MyPDESuite. Every LEA has a Security Administrator who must approve requests to grant you access to the necessary application, to submit PS PIMS data and review reports. </a:t>
            </a:r>
          </a:p>
          <a:p>
            <a:endParaRPr lang="en-US" altLang="en-US" sz="1800" dirty="0">
              <a:effectLst/>
              <a:latin typeface="Arial" panose="020B0604020202020204" pitchFamily="34" charset="0"/>
            </a:endParaRPr>
          </a:p>
          <a:p>
            <a:endParaRPr lang="en-US" altLang="en-US" dirty="0"/>
          </a:p>
        </p:txBody>
      </p:sp>
      <p:sp>
        <p:nvSpPr>
          <p:cNvPr id="4198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300">
                <a:solidFill>
                  <a:schemeClr val="tx1"/>
                </a:solidFill>
                <a:latin typeface="Calibri" pitchFamily="34" charset="0"/>
              </a:defRPr>
            </a:lvl1pPr>
            <a:lvl2pPr marL="739623" indent="-280930" eaLnBrk="0" hangingPunct="0">
              <a:spcBef>
                <a:spcPct val="30000"/>
              </a:spcBef>
              <a:defRPr sz="1300">
                <a:solidFill>
                  <a:schemeClr val="tx1"/>
                </a:solidFill>
                <a:latin typeface="Calibri" pitchFamily="34" charset="0"/>
              </a:defRPr>
            </a:lvl2pPr>
            <a:lvl3pPr marL="1138005" indent="-225379" eaLnBrk="0" hangingPunct="0">
              <a:spcBef>
                <a:spcPct val="30000"/>
              </a:spcBef>
              <a:defRPr sz="1300">
                <a:solidFill>
                  <a:schemeClr val="tx1"/>
                </a:solidFill>
                <a:latin typeface="Calibri" pitchFamily="34" charset="0"/>
              </a:defRPr>
            </a:lvl3pPr>
            <a:lvl4pPr marL="1596697" indent="-225379" eaLnBrk="0" hangingPunct="0">
              <a:spcBef>
                <a:spcPct val="30000"/>
              </a:spcBef>
              <a:defRPr sz="1300">
                <a:solidFill>
                  <a:schemeClr val="tx1"/>
                </a:solidFill>
                <a:latin typeface="Calibri" pitchFamily="34" charset="0"/>
              </a:defRPr>
            </a:lvl4pPr>
            <a:lvl5pPr marL="2052217" indent="-225379" eaLnBrk="0" hangingPunct="0">
              <a:spcBef>
                <a:spcPct val="30000"/>
              </a:spcBef>
              <a:defRPr sz="1300">
                <a:solidFill>
                  <a:schemeClr val="tx1"/>
                </a:solidFill>
                <a:latin typeface="Calibri" pitchFamily="34" charset="0"/>
              </a:defRPr>
            </a:lvl5pPr>
            <a:lvl6pPr marL="2509324" indent="-225379" eaLnBrk="0" fontAlgn="base" hangingPunct="0">
              <a:spcBef>
                <a:spcPct val="30000"/>
              </a:spcBef>
              <a:spcAft>
                <a:spcPct val="0"/>
              </a:spcAft>
              <a:defRPr sz="1300">
                <a:solidFill>
                  <a:schemeClr val="tx1"/>
                </a:solidFill>
                <a:latin typeface="Calibri" pitchFamily="34" charset="0"/>
              </a:defRPr>
            </a:lvl6pPr>
            <a:lvl7pPr marL="2966431" indent="-225379" eaLnBrk="0" fontAlgn="base" hangingPunct="0">
              <a:spcBef>
                <a:spcPct val="30000"/>
              </a:spcBef>
              <a:spcAft>
                <a:spcPct val="0"/>
              </a:spcAft>
              <a:defRPr sz="1300">
                <a:solidFill>
                  <a:schemeClr val="tx1"/>
                </a:solidFill>
                <a:latin typeface="Calibri" pitchFamily="34" charset="0"/>
              </a:defRPr>
            </a:lvl7pPr>
            <a:lvl8pPr marL="3423536" indent="-225379" eaLnBrk="0" fontAlgn="base" hangingPunct="0">
              <a:spcBef>
                <a:spcPct val="30000"/>
              </a:spcBef>
              <a:spcAft>
                <a:spcPct val="0"/>
              </a:spcAft>
              <a:defRPr sz="1300">
                <a:solidFill>
                  <a:schemeClr val="tx1"/>
                </a:solidFill>
                <a:latin typeface="Calibri" pitchFamily="34" charset="0"/>
              </a:defRPr>
            </a:lvl8pPr>
            <a:lvl9pPr marL="3880643" indent="-225379" eaLnBrk="0" fontAlgn="base" hangingPunct="0">
              <a:spcBef>
                <a:spcPct val="30000"/>
              </a:spcBef>
              <a:spcAft>
                <a:spcPct val="0"/>
              </a:spcAft>
              <a:defRPr sz="1300">
                <a:solidFill>
                  <a:schemeClr val="tx1"/>
                </a:solidFill>
                <a:latin typeface="Calibri" pitchFamily="34" charset="0"/>
              </a:defRPr>
            </a:lvl9pPr>
          </a:lstStyle>
          <a:p>
            <a:pPr eaLnBrk="1" hangingPunct="1">
              <a:spcBef>
                <a:spcPct val="0"/>
              </a:spcBef>
            </a:pPr>
            <a:fld id="{853467F9-DC99-49BA-B6DF-ED93B8BE13C7}" type="slidenum">
              <a:rPr lang="en-US" altLang="en-US" smtClean="0">
                <a:latin typeface="Arial" charset="0"/>
              </a:rPr>
              <a:pPr eaLnBrk="1" hangingPunct="1">
                <a:spcBef>
                  <a:spcPct val="0"/>
                </a:spcBef>
              </a:pPr>
              <a:t>29</a:t>
            </a:fld>
            <a:endParaRPr lang="en-US" altLang="en-US" dirty="0">
              <a:latin typeface="Arial" charset="0"/>
            </a:endParaRPr>
          </a:p>
        </p:txBody>
      </p:sp>
    </p:spTree>
    <p:extLst>
      <p:ext uri="{BB962C8B-B14F-4D97-AF65-F5344CB8AC3E}">
        <p14:creationId xmlns:p14="http://schemas.microsoft.com/office/powerpoint/2010/main" val="40438494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403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lnSpc>
                <a:spcPct val="115000"/>
              </a:lnSpc>
              <a:spcBef>
                <a:spcPts val="0"/>
              </a:spcBef>
              <a:spcAft>
                <a:spcPts val="0"/>
              </a:spcAft>
            </a:pPr>
            <a:r>
              <a:rPr lang="en-US" sz="1100" dirty="0">
                <a:latin typeface="Arial" panose="020B0604020202020204" pitchFamily="34" charset="0"/>
                <a:ea typeface="Calibri" panose="020F0502020204030204" pitchFamily="34" charset="0"/>
                <a:cs typeface="Arial" panose="020B0604020202020204" pitchFamily="34" charset="0"/>
              </a:rPr>
              <a:t>Let’s review today’s agenda: </a:t>
            </a:r>
          </a:p>
          <a:p>
            <a:pPr marL="342900" indent="-342900">
              <a:buFont typeface="Wingdings" pitchFamily="2" charset="2"/>
              <a:buChar char="§"/>
              <a:defRPr/>
            </a:pPr>
            <a:r>
              <a:rPr lang="en-US" sz="1100" dirty="0">
                <a:latin typeface="Arial" panose="020B0604020202020204" pitchFamily="34" charset="0"/>
                <a:ea typeface="Verdana" pitchFamily="34" charset="0"/>
                <a:cs typeface="Verdana" pitchFamily="34" charset="0"/>
              </a:rPr>
              <a:t>Overview of PIMS Postsecondary Student Data Collection</a:t>
            </a:r>
            <a:endParaRPr lang="en-US" sz="800" dirty="0">
              <a:latin typeface="Arial" panose="020B0604020202020204" pitchFamily="34" charset="0"/>
              <a:ea typeface="Verdana" pitchFamily="34" charset="0"/>
              <a:cs typeface="Verdana" pitchFamily="34" charset="0"/>
            </a:endParaRPr>
          </a:p>
          <a:p>
            <a:pPr marL="342900" indent="-342900">
              <a:buFont typeface="Wingdings" pitchFamily="2" charset="2"/>
              <a:buChar char="§"/>
              <a:defRPr/>
            </a:pPr>
            <a:r>
              <a:rPr lang="en-US" sz="1100" dirty="0">
                <a:latin typeface="Arial" panose="020B0604020202020204" pitchFamily="34" charset="0"/>
                <a:ea typeface="Verdana" pitchFamily="34" charset="0"/>
                <a:cs typeface="Verdana" pitchFamily="34" charset="0"/>
              </a:rPr>
              <a:t>PIMS Postsecondary Data Collection Timeline</a:t>
            </a:r>
            <a:endParaRPr lang="en-US" sz="800" dirty="0">
              <a:latin typeface="Arial" panose="020B0604020202020204" pitchFamily="34" charset="0"/>
              <a:ea typeface="Verdana" pitchFamily="34" charset="0"/>
              <a:cs typeface="Verdana" pitchFamily="34" charset="0"/>
            </a:endParaRPr>
          </a:p>
          <a:p>
            <a:pPr marL="342900" indent="-342900">
              <a:buFont typeface="Wingdings" pitchFamily="2" charset="2"/>
              <a:buChar char="§"/>
              <a:defRPr/>
            </a:pPr>
            <a:r>
              <a:rPr lang="en-US" sz="1100" dirty="0">
                <a:latin typeface="Arial" panose="020B0604020202020204" pitchFamily="34" charset="0"/>
                <a:ea typeface="Verdana" pitchFamily="34" charset="0"/>
                <a:cs typeface="Verdana" pitchFamily="34" charset="0"/>
              </a:rPr>
              <a:t>Postsecondary Students to Report</a:t>
            </a:r>
            <a:endParaRPr lang="en-US" sz="800" dirty="0">
              <a:latin typeface="Arial" panose="020B0604020202020204" pitchFamily="34" charset="0"/>
              <a:ea typeface="Verdana" pitchFamily="34" charset="0"/>
              <a:cs typeface="Verdana" pitchFamily="34" charset="0"/>
            </a:endParaRPr>
          </a:p>
          <a:p>
            <a:pPr marL="342900" indent="-342900">
              <a:buFont typeface="Wingdings" pitchFamily="2" charset="2"/>
              <a:buChar char="§"/>
              <a:defRPr/>
            </a:pPr>
            <a:r>
              <a:rPr lang="en-US" sz="1100" dirty="0">
                <a:latin typeface="Arial" panose="020B0604020202020204" pitchFamily="34" charset="0"/>
                <a:ea typeface="Verdana" pitchFamily="34" charset="0"/>
                <a:cs typeface="Verdana" pitchFamily="34" charset="0"/>
              </a:rPr>
              <a:t>Postsecondary Templates</a:t>
            </a:r>
            <a:endParaRPr lang="en-US" sz="800" dirty="0">
              <a:latin typeface="Arial" panose="020B0604020202020204" pitchFamily="34" charset="0"/>
              <a:ea typeface="Verdana" pitchFamily="34" charset="0"/>
              <a:cs typeface="Verdana" pitchFamily="34" charset="0"/>
            </a:endParaRPr>
          </a:p>
          <a:p>
            <a:pPr marL="342900" indent="-342900">
              <a:buFont typeface="Wingdings" pitchFamily="2" charset="2"/>
              <a:buChar char="§"/>
              <a:defRPr/>
            </a:pPr>
            <a:r>
              <a:rPr lang="en-US" sz="1100" dirty="0">
                <a:latin typeface="Arial" panose="020B0604020202020204" pitchFamily="34" charset="0"/>
                <a:ea typeface="Verdana" pitchFamily="34" charset="0"/>
                <a:cs typeface="Verdana" pitchFamily="34" charset="0"/>
              </a:rPr>
              <a:t>PIMS Postsecondary Data Quality Control Reports</a:t>
            </a:r>
            <a:endParaRPr lang="en-US" sz="800" dirty="0">
              <a:latin typeface="Arial" panose="020B0604020202020204" pitchFamily="34" charset="0"/>
              <a:ea typeface="Verdana" pitchFamily="34" charset="0"/>
              <a:cs typeface="Verdana" pitchFamily="34" charset="0"/>
            </a:endParaRPr>
          </a:p>
          <a:p>
            <a:pPr marL="342900" indent="-342900">
              <a:buFont typeface="Wingdings" pitchFamily="2" charset="2"/>
              <a:buChar char="§"/>
              <a:defRPr/>
            </a:pPr>
            <a:r>
              <a:rPr lang="en-US" sz="1100" dirty="0">
                <a:latin typeface="Arial" panose="020B0604020202020204" pitchFamily="34" charset="0"/>
                <a:ea typeface="Verdana" pitchFamily="34" charset="0"/>
                <a:cs typeface="Verdana" pitchFamily="34" charset="0"/>
              </a:rPr>
              <a:t>Bureau of Career and Technical Education</a:t>
            </a:r>
            <a:endParaRPr lang="en-US" sz="800" dirty="0">
              <a:latin typeface="Arial" panose="020B0604020202020204" pitchFamily="34" charset="0"/>
              <a:ea typeface="Verdana" pitchFamily="34" charset="0"/>
              <a:cs typeface="Verdana" pitchFamily="34" charset="0"/>
            </a:endParaRPr>
          </a:p>
          <a:p>
            <a:pPr marL="342900" indent="-342900">
              <a:buFont typeface="Wingdings" pitchFamily="2" charset="2"/>
              <a:buChar char="§"/>
              <a:defRPr/>
            </a:pPr>
            <a:r>
              <a:rPr lang="en-US" sz="1100" dirty="0">
                <a:latin typeface="Arial" panose="020B0604020202020204" pitchFamily="34" charset="0"/>
                <a:ea typeface="Verdana" pitchFamily="34" charset="0"/>
                <a:cs typeface="Verdana" pitchFamily="34" charset="0"/>
              </a:rPr>
              <a:t>Technical and Program-Related Assistance</a:t>
            </a:r>
            <a:endParaRPr lang="en-US" sz="1050" dirty="0">
              <a:latin typeface="Arial" pitchFamily="34" charset="0"/>
              <a:cs typeface="Arial" pitchFamily="34" charset="0"/>
            </a:endParaRPr>
          </a:p>
        </p:txBody>
      </p:sp>
      <p:sp>
        <p:nvSpPr>
          <p:cNvPr id="4403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300">
                <a:solidFill>
                  <a:schemeClr val="tx1"/>
                </a:solidFill>
                <a:latin typeface="Calibri" pitchFamily="34" charset="0"/>
              </a:defRPr>
            </a:lvl1pPr>
            <a:lvl2pPr marL="739623" indent="-280930" eaLnBrk="0" hangingPunct="0">
              <a:spcBef>
                <a:spcPct val="30000"/>
              </a:spcBef>
              <a:defRPr sz="1300">
                <a:solidFill>
                  <a:schemeClr val="tx1"/>
                </a:solidFill>
                <a:latin typeface="Calibri" pitchFamily="34" charset="0"/>
              </a:defRPr>
            </a:lvl2pPr>
            <a:lvl3pPr marL="1138005" indent="-225379" eaLnBrk="0" hangingPunct="0">
              <a:spcBef>
                <a:spcPct val="30000"/>
              </a:spcBef>
              <a:defRPr sz="1300">
                <a:solidFill>
                  <a:schemeClr val="tx1"/>
                </a:solidFill>
                <a:latin typeface="Calibri" pitchFamily="34" charset="0"/>
              </a:defRPr>
            </a:lvl3pPr>
            <a:lvl4pPr marL="1596697" indent="-225379" eaLnBrk="0" hangingPunct="0">
              <a:spcBef>
                <a:spcPct val="30000"/>
              </a:spcBef>
              <a:defRPr sz="1300">
                <a:solidFill>
                  <a:schemeClr val="tx1"/>
                </a:solidFill>
                <a:latin typeface="Calibri" pitchFamily="34" charset="0"/>
              </a:defRPr>
            </a:lvl4pPr>
            <a:lvl5pPr marL="2052217" indent="-225379" eaLnBrk="0" hangingPunct="0">
              <a:spcBef>
                <a:spcPct val="30000"/>
              </a:spcBef>
              <a:defRPr sz="1300">
                <a:solidFill>
                  <a:schemeClr val="tx1"/>
                </a:solidFill>
                <a:latin typeface="Calibri" pitchFamily="34" charset="0"/>
              </a:defRPr>
            </a:lvl5pPr>
            <a:lvl6pPr marL="2509324" indent="-225379" eaLnBrk="0" fontAlgn="base" hangingPunct="0">
              <a:spcBef>
                <a:spcPct val="30000"/>
              </a:spcBef>
              <a:spcAft>
                <a:spcPct val="0"/>
              </a:spcAft>
              <a:defRPr sz="1300">
                <a:solidFill>
                  <a:schemeClr val="tx1"/>
                </a:solidFill>
                <a:latin typeface="Calibri" pitchFamily="34" charset="0"/>
              </a:defRPr>
            </a:lvl6pPr>
            <a:lvl7pPr marL="2966431" indent="-225379" eaLnBrk="0" fontAlgn="base" hangingPunct="0">
              <a:spcBef>
                <a:spcPct val="30000"/>
              </a:spcBef>
              <a:spcAft>
                <a:spcPct val="0"/>
              </a:spcAft>
              <a:defRPr sz="1300">
                <a:solidFill>
                  <a:schemeClr val="tx1"/>
                </a:solidFill>
                <a:latin typeface="Calibri" pitchFamily="34" charset="0"/>
              </a:defRPr>
            </a:lvl7pPr>
            <a:lvl8pPr marL="3423536" indent="-225379" eaLnBrk="0" fontAlgn="base" hangingPunct="0">
              <a:spcBef>
                <a:spcPct val="30000"/>
              </a:spcBef>
              <a:spcAft>
                <a:spcPct val="0"/>
              </a:spcAft>
              <a:defRPr sz="1300">
                <a:solidFill>
                  <a:schemeClr val="tx1"/>
                </a:solidFill>
                <a:latin typeface="Calibri" pitchFamily="34" charset="0"/>
              </a:defRPr>
            </a:lvl8pPr>
            <a:lvl9pPr marL="3880643" indent="-225379" eaLnBrk="0" fontAlgn="base" hangingPunct="0">
              <a:spcBef>
                <a:spcPct val="30000"/>
              </a:spcBef>
              <a:spcAft>
                <a:spcPct val="0"/>
              </a:spcAft>
              <a:defRPr sz="1300">
                <a:solidFill>
                  <a:schemeClr val="tx1"/>
                </a:solidFill>
                <a:latin typeface="Calibri" pitchFamily="34" charset="0"/>
              </a:defRPr>
            </a:lvl9pPr>
          </a:lstStyle>
          <a:p>
            <a:pPr eaLnBrk="1" hangingPunct="1">
              <a:spcBef>
                <a:spcPct val="0"/>
              </a:spcBef>
            </a:pPr>
            <a:fld id="{8087A227-7275-4D98-8050-DECCD13FF794}" type="slidenum">
              <a:rPr lang="en-US" altLang="en-US" smtClean="0">
                <a:latin typeface="Arial" charset="0"/>
              </a:rPr>
              <a:pPr eaLnBrk="1" hangingPunct="1">
                <a:spcBef>
                  <a:spcPct val="0"/>
                </a:spcBef>
              </a:pPr>
              <a:t>3</a:t>
            </a:fld>
            <a:endParaRPr lang="en-US" altLang="en-US" dirty="0">
              <a:latin typeface="Arial" charset="0"/>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300">
                <a:solidFill>
                  <a:schemeClr val="tx1"/>
                </a:solidFill>
                <a:latin typeface="Calibri" pitchFamily="34" charset="0"/>
              </a:defRPr>
            </a:lvl1pPr>
            <a:lvl2pPr marL="739623" indent="-280930" eaLnBrk="0" hangingPunct="0">
              <a:spcBef>
                <a:spcPct val="30000"/>
              </a:spcBef>
              <a:defRPr sz="1300">
                <a:solidFill>
                  <a:schemeClr val="tx1"/>
                </a:solidFill>
                <a:latin typeface="Calibri" pitchFamily="34" charset="0"/>
              </a:defRPr>
            </a:lvl2pPr>
            <a:lvl3pPr marL="1138005" indent="-225379" eaLnBrk="0" hangingPunct="0">
              <a:spcBef>
                <a:spcPct val="30000"/>
              </a:spcBef>
              <a:defRPr sz="1300">
                <a:solidFill>
                  <a:schemeClr val="tx1"/>
                </a:solidFill>
                <a:latin typeface="Calibri" pitchFamily="34" charset="0"/>
              </a:defRPr>
            </a:lvl3pPr>
            <a:lvl4pPr marL="1596697" indent="-225379" eaLnBrk="0" hangingPunct="0">
              <a:spcBef>
                <a:spcPct val="30000"/>
              </a:spcBef>
              <a:defRPr sz="1300">
                <a:solidFill>
                  <a:schemeClr val="tx1"/>
                </a:solidFill>
                <a:latin typeface="Calibri" pitchFamily="34" charset="0"/>
              </a:defRPr>
            </a:lvl4pPr>
            <a:lvl5pPr marL="2052217" indent="-225379" eaLnBrk="0" hangingPunct="0">
              <a:spcBef>
                <a:spcPct val="30000"/>
              </a:spcBef>
              <a:defRPr sz="1300">
                <a:solidFill>
                  <a:schemeClr val="tx1"/>
                </a:solidFill>
                <a:latin typeface="Calibri" pitchFamily="34" charset="0"/>
              </a:defRPr>
            </a:lvl5pPr>
            <a:lvl6pPr marL="2509324" indent="-225379" eaLnBrk="0" fontAlgn="base" hangingPunct="0">
              <a:spcBef>
                <a:spcPct val="30000"/>
              </a:spcBef>
              <a:spcAft>
                <a:spcPct val="0"/>
              </a:spcAft>
              <a:defRPr sz="1300">
                <a:solidFill>
                  <a:schemeClr val="tx1"/>
                </a:solidFill>
                <a:latin typeface="Calibri" pitchFamily="34" charset="0"/>
              </a:defRPr>
            </a:lvl6pPr>
            <a:lvl7pPr marL="2966431" indent="-225379" eaLnBrk="0" fontAlgn="base" hangingPunct="0">
              <a:spcBef>
                <a:spcPct val="30000"/>
              </a:spcBef>
              <a:spcAft>
                <a:spcPct val="0"/>
              </a:spcAft>
              <a:defRPr sz="1300">
                <a:solidFill>
                  <a:schemeClr val="tx1"/>
                </a:solidFill>
                <a:latin typeface="Calibri" pitchFamily="34" charset="0"/>
              </a:defRPr>
            </a:lvl7pPr>
            <a:lvl8pPr marL="3423536" indent="-225379" eaLnBrk="0" fontAlgn="base" hangingPunct="0">
              <a:spcBef>
                <a:spcPct val="30000"/>
              </a:spcBef>
              <a:spcAft>
                <a:spcPct val="0"/>
              </a:spcAft>
              <a:defRPr sz="1300">
                <a:solidFill>
                  <a:schemeClr val="tx1"/>
                </a:solidFill>
                <a:latin typeface="Calibri" pitchFamily="34" charset="0"/>
              </a:defRPr>
            </a:lvl8pPr>
            <a:lvl9pPr marL="3880643" indent="-225379" eaLnBrk="0" fontAlgn="base" hangingPunct="0">
              <a:spcBef>
                <a:spcPct val="30000"/>
              </a:spcBef>
              <a:spcAft>
                <a:spcPct val="0"/>
              </a:spcAft>
              <a:defRPr sz="1300">
                <a:solidFill>
                  <a:schemeClr val="tx1"/>
                </a:solidFill>
                <a:latin typeface="Calibri" pitchFamily="34" charset="0"/>
              </a:defRPr>
            </a:lvl9pPr>
          </a:lstStyle>
          <a:p>
            <a:pPr eaLnBrk="1" hangingPunct="1">
              <a:spcBef>
                <a:spcPct val="0"/>
              </a:spcBef>
            </a:pPr>
            <a:fld id="{F26D553B-0AD3-4DF4-87D2-82D23F0CBB48}" type="slidenum">
              <a:rPr lang="en-US" altLang="en-US" smtClean="0">
                <a:latin typeface="Arial" charset="0"/>
              </a:rPr>
              <a:pPr eaLnBrk="1" hangingPunct="1">
                <a:spcBef>
                  <a:spcPct val="0"/>
                </a:spcBef>
              </a:pPr>
              <a:t>30</a:t>
            </a:fld>
            <a:endParaRPr lang="en-US" altLang="en-US" dirty="0">
              <a:latin typeface="Arial" charset="0"/>
            </a:endParaRPr>
          </a:p>
        </p:txBody>
      </p:sp>
      <p:sp>
        <p:nvSpPr>
          <p:cNvPr id="48131"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8132"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marR="0">
              <a:lnSpc>
                <a:spcPct val="107000"/>
              </a:lnSpc>
              <a:spcBef>
                <a:spcPts val="0"/>
              </a:spcBef>
              <a:spcAft>
                <a:spcPts val="600"/>
              </a:spcAft>
            </a:pPr>
            <a:r>
              <a:rPr lang="en-US" sz="1000" dirty="0">
                <a:effectLst/>
                <a:latin typeface="Arial" panose="020B0604020202020204" pitchFamily="34" charset="0"/>
                <a:ea typeface="Calibri" panose="020F0502020204030204" pitchFamily="34" charset="0"/>
                <a:cs typeface="Times New Roman" panose="02020603050405020304" pitchFamily="18" charset="0"/>
              </a:rPr>
              <a:t>For files to be successfully submitted to the Pennsylvania Information Management System (PIMS) warehouse, the files must be uploaded through all the stages of production in the PS PIMS application.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mj-lt"/>
              <a:buAutoNum type="arabicPeriod"/>
            </a:pPr>
            <a:r>
              <a:rPr lang="en-US" sz="1000" dirty="0">
                <a:effectLst/>
                <a:latin typeface="Arial" panose="020B0604020202020204" pitchFamily="34" charset="0"/>
                <a:ea typeface="Calibri" panose="020F0502020204030204" pitchFamily="34" charset="0"/>
                <a:cs typeface="Times New Roman" panose="02020603050405020304" pitchFamily="18" charset="0"/>
              </a:rPr>
              <a:t>Templates are Uploaded into PS PIMS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mj-lt"/>
              <a:buAutoNum type="arabicPeriod"/>
            </a:pPr>
            <a:r>
              <a:rPr lang="en-US" sz="1000" dirty="0">
                <a:effectLst/>
                <a:latin typeface="Arial" panose="020B0604020202020204" pitchFamily="34" charset="0"/>
                <a:ea typeface="Calibri" panose="020F0502020204030204" pitchFamily="34" charset="0"/>
                <a:cs typeface="Times New Roman" panose="02020603050405020304" pitchFamily="18" charset="0"/>
              </a:rPr>
              <a:t>File Manager checks files for proper format and individual records for Errors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lnSpc>
                <a:spcPct val="107000"/>
              </a:lnSpc>
              <a:spcBef>
                <a:spcPts val="0"/>
              </a:spcBef>
              <a:spcAft>
                <a:spcPts val="0"/>
              </a:spcAft>
              <a:buFont typeface="+mj-lt"/>
              <a:buAutoNum type="alphaLcPeriod"/>
            </a:pPr>
            <a:r>
              <a:rPr lang="en-US" sz="1000" dirty="0">
                <a:effectLst/>
                <a:latin typeface="Arial" panose="020B0604020202020204" pitchFamily="34" charset="0"/>
                <a:ea typeface="Calibri" panose="020F0502020204030204" pitchFamily="34" charset="0"/>
                <a:cs typeface="Times New Roman" panose="02020603050405020304" pitchFamily="18" charset="0"/>
              </a:rPr>
              <a:t>After the green check is received for both files, files are then Added to a Batch</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mj-lt"/>
              <a:buAutoNum type="arabicPeriod"/>
            </a:pPr>
            <a:r>
              <a:rPr lang="en-US" sz="1000" dirty="0">
                <a:effectLst/>
                <a:latin typeface="Arial" panose="020B0604020202020204" pitchFamily="34" charset="0"/>
                <a:ea typeface="Calibri" panose="020F0502020204030204" pitchFamily="34" charset="0"/>
                <a:cs typeface="Times New Roman" panose="02020603050405020304" pitchFamily="18" charset="0"/>
              </a:rPr>
              <a:t>Batch Manager</a:t>
            </a:r>
          </a:p>
          <a:p>
            <a:pPr marL="800100" marR="0" lvl="1" indent="-342900">
              <a:lnSpc>
                <a:spcPct val="107000"/>
              </a:lnSpc>
              <a:spcBef>
                <a:spcPts val="0"/>
              </a:spcBef>
              <a:spcAft>
                <a:spcPts val="0"/>
              </a:spcAft>
              <a:buFont typeface="+mj-lt"/>
              <a:buAutoNum type="arabicPeriod"/>
            </a:pPr>
            <a:r>
              <a:rPr lang="en-US" altLang="en-US" dirty="0">
                <a:effectLst/>
                <a:latin typeface="Arial" panose="020B0604020202020204" pitchFamily="34" charset="0"/>
                <a:cs typeface="Times New Roman" panose="02020603050405020304" pitchFamily="18" charset="0"/>
              </a:rPr>
              <a:t>Processes the data and pushes it to the PIMS Warehouse.</a:t>
            </a:r>
            <a:endParaRPr lang="en-US" altLang="en-US" dirty="0"/>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98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sz="1200" baseline="0" dirty="0">
                <a:latin typeface="Arial" panose="020B0604020202020204" pitchFamily="34" charset="0"/>
              </a:rPr>
              <a:t>For those unfamiliar with PIMS Reports V2, this application is used to verify the data that was submitted through PS PIMS to ensure it is accurate and complete and run Quality Control reports to identify any inaccuracies with the data.</a:t>
            </a:r>
          </a:p>
          <a:p>
            <a:endParaRPr lang="en-US" altLang="en-US" sz="1200" baseline="0" dirty="0">
              <a:latin typeface="Arial" panose="020B0604020202020204" pitchFamily="34" charset="0"/>
            </a:endParaRPr>
          </a:p>
          <a:p>
            <a:r>
              <a:rPr lang="en-US" altLang="en-US" sz="1200" baseline="0" dirty="0">
                <a:latin typeface="Arial" panose="020B0604020202020204" pitchFamily="34" charset="0"/>
              </a:rPr>
              <a:t>Verification Reports can be run immediately after a successful PS PIMS Submission and give details about the data that was just uploaded via the PS PIMS Templates.  </a:t>
            </a:r>
          </a:p>
          <a:p>
            <a:r>
              <a:rPr lang="en-US" altLang="en-US" sz="1200" baseline="0" dirty="0">
                <a:latin typeface="Arial" panose="020B0604020202020204" pitchFamily="34" charset="0"/>
              </a:rPr>
              <a:t>Verification reports for the </a:t>
            </a:r>
            <a:r>
              <a:rPr lang="en-US" sz="1200" baseline="0" dirty="0">
                <a:latin typeface="Arial" panose="020B0604020202020204" pitchFamily="34" charset="0"/>
                <a:ea typeface="Calibri" panose="020F0502020204030204" pitchFamily="34" charset="0"/>
                <a:cs typeface="Arial" panose="020B0604020202020204" pitchFamily="34" charset="0"/>
              </a:rPr>
              <a:t>PIMS Perkins Postsecondary 2024-25 student data submission for Perkins End of Year Collection in the Postsecondary</a:t>
            </a:r>
            <a:r>
              <a:rPr lang="en-US" altLang="en-US" sz="1200" baseline="0" dirty="0">
                <a:latin typeface="Arial" panose="020B0604020202020204" pitchFamily="34" charset="0"/>
              </a:rPr>
              <a:t> Folder, then select Perkins.</a:t>
            </a:r>
          </a:p>
          <a:p>
            <a:endParaRPr lang="en-US" altLang="en-US" sz="1200" baseline="0" dirty="0">
              <a:latin typeface="Arial" panose="020B0604020202020204" pitchFamily="34" charset="0"/>
            </a:endParaRPr>
          </a:p>
          <a:p>
            <a:pPr marL="0" marR="0" lvl="0" indent="0" algn="l" defTabSz="914400" rtl="0" eaLnBrk="0" fontAlgn="base" latinLnBrk="0" hangingPunct="0">
              <a:lnSpc>
                <a:spcPct val="100000"/>
              </a:lnSpc>
              <a:spcBef>
                <a:spcPct val="30000"/>
              </a:spcBef>
              <a:spcAft>
                <a:spcPct val="0"/>
              </a:spcAft>
              <a:buClrTx/>
              <a:buSzTx/>
              <a:buFontTx/>
              <a:buNone/>
              <a:tabLst/>
              <a:defRPr/>
            </a:pPr>
            <a:r>
              <a:rPr lang="en-US" altLang="en-US" sz="1200" baseline="0" dirty="0">
                <a:latin typeface="Arial" panose="020B0604020202020204" pitchFamily="34" charset="0"/>
              </a:rPr>
              <a:t>Production Reports can only be run after a PIMS refresh and provide details about the data currently in the PIMS Warehouse.  These reports assist with identifying errors in the data. Production reports for the </a:t>
            </a:r>
            <a:r>
              <a:rPr lang="en-US" sz="1200" baseline="0" dirty="0">
                <a:latin typeface="Arial" panose="020B0604020202020204" pitchFamily="34" charset="0"/>
                <a:ea typeface="Calibri" panose="020F0502020204030204" pitchFamily="34" charset="0"/>
                <a:cs typeface="Arial" panose="020B0604020202020204" pitchFamily="34" charset="0"/>
              </a:rPr>
              <a:t>PIMS Perkins Postsecondary 2024-25 student data submission for Perkins End of Year Collection in the Postsecondary</a:t>
            </a:r>
            <a:r>
              <a:rPr lang="en-US" altLang="en-US" sz="1200" baseline="0" dirty="0">
                <a:latin typeface="Arial" panose="020B0604020202020204" pitchFamily="34" charset="0"/>
              </a:rPr>
              <a:t> Folder, then select Perkins.</a:t>
            </a:r>
          </a:p>
          <a:p>
            <a:endParaRPr lang="en-US" altLang="en-US" sz="1200" baseline="0" dirty="0">
              <a:latin typeface="Arial" panose="020B0604020202020204" pitchFamily="34" charset="0"/>
            </a:endParaRPr>
          </a:p>
          <a:p>
            <a:r>
              <a:rPr lang="en-US" altLang="en-US" sz="1200" baseline="0" dirty="0">
                <a:latin typeface="Arial" panose="020B0604020202020204" pitchFamily="34" charset="0"/>
              </a:rPr>
              <a:t>Both Verification and Production reports can be run in Excel format to allow for filtering and manipulating the data for detailed review.  </a:t>
            </a:r>
          </a:p>
        </p:txBody>
      </p:sp>
      <p:sp>
        <p:nvSpPr>
          <p:cNvPr id="4198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300">
                <a:solidFill>
                  <a:schemeClr val="tx1"/>
                </a:solidFill>
                <a:latin typeface="Calibri" pitchFamily="34" charset="0"/>
              </a:defRPr>
            </a:lvl1pPr>
            <a:lvl2pPr marL="739623" indent="-280930" eaLnBrk="0" hangingPunct="0">
              <a:spcBef>
                <a:spcPct val="30000"/>
              </a:spcBef>
              <a:defRPr sz="1300">
                <a:solidFill>
                  <a:schemeClr val="tx1"/>
                </a:solidFill>
                <a:latin typeface="Calibri" pitchFamily="34" charset="0"/>
              </a:defRPr>
            </a:lvl2pPr>
            <a:lvl3pPr marL="1138005" indent="-225379" eaLnBrk="0" hangingPunct="0">
              <a:spcBef>
                <a:spcPct val="30000"/>
              </a:spcBef>
              <a:defRPr sz="1300">
                <a:solidFill>
                  <a:schemeClr val="tx1"/>
                </a:solidFill>
                <a:latin typeface="Calibri" pitchFamily="34" charset="0"/>
              </a:defRPr>
            </a:lvl3pPr>
            <a:lvl4pPr marL="1596697" indent="-225379" eaLnBrk="0" hangingPunct="0">
              <a:spcBef>
                <a:spcPct val="30000"/>
              </a:spcBef>
              <a:defRPr sz="1300">
                <a:solidFill>
                  <a:schemeClr val="tx1"/>
                </a:solidFill>
                <a:latin typeface="Calibri" pitchFamily="34" charset="0"/>
              </a:defRPr>
            </a:lvl4pPr>
            <a:lvl5pPr marL="2052217" indent="-225379" eaLnBrk="0" hangingPunct="0">
              <a:spcBef>
                <a:spcPct val="30000"/>
              </a:spcBef>
              <a:defRPr sz="1300">
                <a:solidFill>
                  <a:schemeClr val="tx1"/>
                </a:solidFill>
                <a:latin typeface="Calibri" pitchFamily="34" charset="0"/>
              </a:defRPr>
            </a:lvl5pPr>
            <a:lvl6pPr marL="2509324" indent="-225379" eaLnBrk="0" fontAlgn="base" hangingPunct="0">
              <a:spcBef>
                <a:spcPct val="30000"/>
              </a:spcBef>
              <a:spcAft>
                <a:spcPct val="0"/>
              </a:spcAft>
              <a:defRPr sz="1300">
                <a:solidFill>
                  <a:schemeClr val="tx1"/>
                </a:solidFill>
                <a:latin typeface="Calibri" pitchFamily="34" charset="0"/>
              </a:defRPr>
            </a:lvl6pPr>
            <a:lvl7pPr marL="2966431" indent="-225379" eaLnBrk="0" fontAlgn="base" hangingPunct="0">
              <a:spcBef>
                <a:spcPct val="30000"/>
              </a:spcBef>
              <a:spcAft>
                <a:spcPct val="0"/>
              </a:spcAft>
              <a:defRPr sz="1300">
                <a:solidFill>
                  <a:schemeClr val="tx1"/>
                </a:solidFill>
                <a:latin typeface="Calibri" pitchFamily="34" charset="0"/>
              </a:defRPr>
            </a:lvl7pPr>
            <a:lvl8pPr marL="3423536" indent="-225379" eaLnBrk="0" fontAlgn="base" hangingPunct="0">
              <a:spcBef>
                <a:spcPct val="30000"/>
              </a:spcBef>
              <a:spcAft>
                <a:spcPct val="0"/>
              </a:spcAft>
              <a:defRPr sz="1300">
                <a:solidFill>
                  <a:schemeClr val="tx1"/>
                </a:solidFill>
                <a:latin typeface="Calibri" pitchFamily="34" charset="0"/>
              </a:defRPr>
            </a:lvl8pPr>
            <a:lvl9pPr marL="3880643" indent="-225379" eaLnBrk="0" fontAlgn="base" hangingPunct="0">
              <a:spcBef>
                <a:spcPct val="30000"/>
              </a:spcBef>
              <a:spcAft>
                <a:spcPct val="0"/>
              </a:spcAft>
              <a:defRPr sz="1300">
                <a:solidFill>
                  <a:schemeClr val="tx1"/>
                </a:solidFill>
                <a:latin typeface="Calibri" pitchFamily="34" charset="0"/>
              </a:defRPr>
            </a:lvl9pPr>
          </a:lstStyle>
          <a:p>
            <a:pPr eaLnBrk="1" hangingPunct="1">
              <a:spcBef>
                <a:spcPct val="0"/>
              </a:spcBef>
            </a:pPr>
            <a:fld id="{853467F9-DC99-49BA-B6DF-ED93B8BE13C7}" type="slidenum">
              <a:rPr lang="en-US" altLang="en-US" smtClean="0">
                <a:latin typeface="Arial" charset="0"/>
              </a:rPr>
              <a:pPr eaLnBrk="1" hangingPunct="1">
                <a:spcBef>
                  <a:spcPct val="0"/>
                </a:spcBef>
              </a:pPr>
              <a:t>31</a:t>
            </a:fld>
            <a:endParaRPr lang="en-US" altLang="en-US" dirty="0">
              <a:latin typeface="Arial" charset="0"/>
            </a:endParaRPr>
          </a:p>
        </p:txBody>
      </p:sp>
    </p:spTree>
    <p:extLst>
      <p:ext uri="{BB962C8B-B14F-4D97-AF65-F5344CB8AC3E}">
        <p14:creationId xmlns:p14="http://schemas.microsoft.com/office/powerpoint/2010/main" val="3800807470"/>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0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lnSpc>
                <a:spcPct val="115000"/>
              </a:lnSpc>
              <a:spcBef>
                <a:spcPts val="0"/>
              </a:spcBef>
              <a:spcAft>
                <a:spcPts val="989"/>
              </a:spcAft>
            </a:pPr>
            <a:r>
              <a:rPr lang="en-US" sz="1800" dirty="0">
                <a:latin typeface="Calibri" panose="020F0502020204030204" pitchFamily="34" charset="0"/>
                <a:ea typeface="Calibri" panose="020F0502020204030204" pitchFamily="34" charset="0"/>
                <a:cs typeface="Calibri" panose="020F0502020204030204" pitchFamily="34" charset="0"/>
              </a:rPr>
              <a:t>PIMS Perkins Postsecondary Data Verification Process – The PIMS Perkins Postsecondary CTE Student Data Set How-to Guide lists the Student Data Quality Control Reports for PIMS Postsecondary Perkins.   Higher Education data coordinators must review PIMS Perkins Postsecondary data quality reports to identify and correct errors.  Work with Data Owners to make corrections when needed and upload corrected data.  After verifying all data is correct, generate and verify the PIMS Perkins Postsecondary Accuracy Certification Statement (ACS).  Please have your Chief School Administrator sign the ACS and send via email to the RA account listed on the ACS. The signed ACS form and its associated summary statistics must be submitted to PDE by September 15, 2025.  PDE cannot begin processing Perkins indicators until all ACSs have been received. ACS statements are subject to state and federal audits.</a:t>
            </a:r>
            <a:endParaRPr lang="en-US" sz="1800" dirty="0">
              <a:latin typeface="Calibri" panose="020F0502020204030204" pitchFamily="34" charset="0"/>
              <a:ea typeface="Calibri" panose="020F0502020204030204" pitchFamily="34" charset="0"/>
              <a:cs typeface="Times New Roman" panose="02020603050405020304" pitchFamily="18" charset="0"/>
            </a:endParaRPr>
          </a:p>
          <a:p>
            <a:endParaRPr lang="en-US" altLang="en-US" sz="1200" dirty="0">
              <a:ea typeface="Verdana" pitchFamily="34" charset="0"/>
              <a:cs typeface="Verdana" pitchFamily="34" charset="0"/>
            </a:endParaRPr>
          </a:p>
          <a:p>
            <a:endParaRPr lang="en-US" altLang="en-US" dirty="0"/>
          </a:p>
        </p:txBody>
      </p:sp>
      <p:sp>
        <p:nvSpPr>
          <p:cNvPr id="5120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300">
                <a:solidFill>
                  <a:schemeClr val="tx1"/>
                </a:solidFill>
                <a:latin typeface="Calibri" pitchFamily="34" charset="0"/>
              </a:defRPr>
            </a:lvl1pPr>
            <a:lvl2pPr marL="739623" indent="-280930" eaLnBrk="0" hangingPunct="0">
              <a:spcBef>
                <a:spcPct val="30000"/>
              </a:spcBef>
              <a:defRPr sz="1300">
                <a:solidFill>
                  <a:schemeClr val="tx1"/>
                </a:solidFill>
                <a:latin typeface="Calibri" pitchFamily="34" charset="0"/>
              </a:defRPr>
            </a:lvl2pPr>
            <a:lvl3pPr marL="1138005" indent="-225379" eaLnBrk="0" hangingPunct="0">
              <a:spcBef>
                <a:spcPct val="30000"/>
              </a:spcBef>
              <a:defRPr sz="1300">
                <a:solidFill>
                  <a:schemeClr val="tx1"/>
                </a:solidFill>
                <a:latin typeface="Calibri" pitchFamily="34" charset="0"/>
              </a:defRPr>
            </a:lvl3pPr>
            <a:lvl4pPr marL="1596697" indent="-225379" eaLnBrk="0" hangingPunct="0">
              <a:spcBef>
                <a:spcPct val="30000"/>
              </a:spcBef>
              <a:defRPr sz="1300">
                <a:solidFill>
                  <a:schemeClr val="tx1"/>
                </a:solidFill>
                <a:latin typeface="Calibri" pitchFamily="34" charset="0"/>
              </a:defRPr>
            </a:lvl4pPr>
            <a:lvl5pPr marL="2052217" indent="-225379" eaLnBrk="0" hangingPunct="0">
              <a:spcBef>
                <a:spcPct val="30000"/>
              </a:spcBef>
              <a:defRPr sz="1300">
                <a:solidFill>
                  <a:schemeClr val="tx1"/>
                </a:solidFill>
                <a:latin typeface="Calibri" pitchFamily="34" charset="0"/>
              </a:defRPr>
            </a:lvl5pPr>
            <a:lvl6pPr marL="2509324" indent="-225379" eaLnBrk="0" fontAlgn="base" hangingPunct="0">
              <a:spcBef>
                <a:spcPct val="30000"/>
              </a:spcBef>
              <a:spcAft>
                <a:spcPct val="0"/>
              </a:spcAft>
              <a:defRPr sz="1300">
                <a:solidFill>
                  <a:schemeClr val="tx1"/>
                </a:solidFill>
                <a:latin typeface="Calibri" pitchFamily="34" charset="0"/>
              </a:defRPr>
            </a:lvl6pPr>
            <a:lvl7pPr marL="2966431" indent="-225379" eaLnBrk="0" fontAlgn="base" hangingPunct="0">
              <a:spcBef>
                <a:spcPct val="30000"/>
              </a:spcBef>
              <a:spcAft>
                <a:spcPct val="0"/>
              </a:spcAft>
              <a:defRPr sz="1300">
                <a:solidFill>
                  <a:schemeClr val="tx1"/>
                </a:solidFill>
                <a:latin typeface="Calibri" pitchFamily="34" charset="0"/>
              </a:defRPr>
            </a:lvl7pPr>
            <a:lvl8pPr marL="3423536" indent="-225379" eaLnBrk="0" fontAlgn="base" hangingPunct="0">
              <a:spcBef>
                <a:spcPct val="30000"/>
              </a:spcBef>
              <a:spcAft>
                <a:spcPct val="0"/>
              </a:spcAft>
              <a:defRPr sz="1300">
                <a:solidFill>
                  <a:schemeClr val="tx1"/>
                </a:solidFill>
                <a:latin typeface="Calibri" pitchFamily="34" charset="0"/>
              </a:defRPr>
            </a:lvl8pPr>
            <a:lvl9pPr marL="3880643" indent="-225379" eaLnBrk="0" fontAlgn="base" hangingPunct="0">
              <a:spcBef>
                <a:spcPct val="30000"/>
              </a:spcBef>
              <a:spcAft>
                <a:spcPct val="0"/>
              </a:spcAft>
              <a:defRPr sz="1300">
                <a:solidFill>
                  <a:schemeClr val="tx1"/>
                </a:solidFill>
                <a:latin typeface="Calibri" pitchFamily="34" charset="0"/>
              </a:defRPr>
            </a:lvl9pPr>
          </a:lstStyle>
          <a:p>
            <a:pPr eaLnBrk="1" hangingPunct="1">
              <a:spcBef>
                <a:spcPct val="0"/>
              </a:spcBef>
            </a:pPr>
            <a:fld id="{63B944AD-0E5D-45D7-A9EF-9459364D1D96}" type="slidenum">
              <a:rPr lang="en-US" altLang="en-US" smtClean="0">
                <a:latin typeface="Arial" charset="0"/>
              </a:rPr>
              <a:pPr eaLnBrk="1" hangingPunct="1">
                <a:spcBef>
                  <a:spcPct val="0"/>
                </a:spcBef>
              </a:pPr>
              <a:t>32</a:t>
            </a:fld>
            <a:endParaRPr lang="en-US" altLang="en-US" dirty="0">
              <a:latin typeface="Arial" charset="0"/>
            </a:endParaRPr>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0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indent="0">
              <a:spcBef>
                <a:spcPts val="800"/>
              </a:spcBef>
              <a:buFont typeface="Wingdings" panose="05000000000000000000" pitchFamily="2" charset="2"/>
              <a:buNone/>
            </a:pPr>
            <a:r>
              <a:rPr lang="en-US" altLang="en-US" sz="2400" b="0" dirty="0">
                <a:ea typeface="Verdana" pitchFamily="34" charset="0"/>
                <a:cs typeface="Verdana" pitchFamily="34" charset="0"/>
              </a:rPr>
              <a:t>Let’s review the Data QC Reports.  Please run each of these reports and review the information to ensure accurate and quality data.  Remember this data is used for CAR Reports, Allocating Funds, and other Federal and State reporting.</a:t>
            </a:r>
          </a:p>
          <a:p>
            <a:pPr marL="0" indent="0">
              <a:spcBef>
                <a:spcPts val="800"/>
              </a:spcBef>
              <a:buFont typeface="Wingdings" panose="05000000000000000000" pitchFamily="2" charset="2"/>
              <a:buNone/>
            </a:pPr>
            <a:endParaRPr lang="en-US" altLang="en-US" sz="2400" b="1" dirty="0">
              <a:ea typeface="Verdana" pitchFamily="34" charset="0"/>
              <a:cs typeface="Verdana" pitchFamily="34" charset="0"/>
            </a:endParaRPr>
          </a:p>
          <a:p>
            <a:pPr marL="342900" indent="-342900">
              <a:spcBef>
                <a:spcPts val="800"/>
              </a:spcBef>
              <a:buFont typeface="Wingdings" panose="05000000000000000000" pitchFamily="2" charset="2"/>
              <a:buChar char="§"/>
            </a:pPr>
            <a:r>
              <a:rPr lang="en-US" altLang="en-US" sz="2400" b="1" dirty="0">
                <a:ea typeface="Verdana" pitchFamily="34" charset="0"/>
                <a:cs typeface="Verdana" pitchFamily="34" charset="0"/>
              </a:rPr>
              <a:t>QC Rpt01 - PS Student Institution IDs Not in Campus Student Program Fact </a:t>
            </a:r>
          </a:p>
          <a:p>
            <a:pPr marL="1085850" lvl="1" indent="-342900">
              <a:spcBef>
                <a:spcPts val="800"/>
              </a:spcBef>
              <a:buFont typeface="Wingdings" panose="05000000000000000000" pitchFamily="2" charset="2"/>
              <a:buChar char="§"/>
            </a:pPr>
            <a:r>
              <a:rPr lang="en-US" altLang="en-US" sz="2000" dirty="0">
                <a:ea typeface="Verdana" pitchFamily="34" charset="0"/>
                <a:cs typeface="Verdana" pitchFamily="34" charset="0"/>
              </a:rPr>
              <a:t>Report used to inform LEA when students within LEA PS Student Institution data were not found within LEA Campus Student Program Fact </a:t>
            </a:r>
          </a:p>
          <a:p>
            <a:pPr marL="1085850" lvl="1" indent="-342900">
              <a:spcBef>
                <a:spcPts val="800"/>
              </a:spcBef>
              <a:buFont typeface="Wingdings" panose="05000000000000000000" pitchFamily="2" charset="2"/>
              <a:buChar char="§"/>
            </a:pPr>
            <a:r>
              <a:rPr lang="en-US" altLang="en-US" sz="2000" dirty="0">
                <a:ea typeface="Verdana" pitchFamily="34" charset="0"/>
                <a:cs typeface="Verdana" pitchFamily="34" charset="0"/>
              </a:rPr>
              <a:t>To be counted within your final Perkins CTE Student Data Submission, you must correct students on this report.</a:t>
            </a:r>
          </a:p>
          <a:p>
            <a:pPr marL="342900" indent="-342900">
              <a:spcBef>
                <a:spcPts val="800"/>
              </a:spcBef>
              <a:buFont typeface="Wingdings" panose="05000000000000000000" pitchFamily="2" charset="2"/>
              <a:buChar char="§"/>
            </a:pPr>
            <a:r>
              <a:rPr lang="en-US" altLang="en-US" sz="2400" b="1" dirty="0">
                <a:ea typeface="Verdana" pitchFamily="34" charset="0"/>
                <a:cs typeface="Verdana" pitchFamily="34" charset="0"/>
              </a:rPr>
              <a:t>QC Rpt02 - Students Reported in More Than One Program Code for a Campus</a:t>
            </a:r>
          </a:p>
          <a:p>
            <a:pPr marL="1085850" lvl="1" indent="-342900">
              <a:spcBef>
                <a:spcPts val="800"/>
              </a:spcBef>
              <a:buFont typeface="Wingdings" panose="05000000000000000000" pitchFamily="2" charset="2"/>
              <a:buChar char="§"/>
            </a:pPr>
            <a:r>
              <a:rPr lang="en-US" altLang="en-US" sz="2000" dirty="0">
                <a:ea typeface="Verdana" pitchFamily="34" charset="0"/>
                <a:cs typeface="Verdana" pitchFamily="34" charset="0"/>
              </a:rPr>
              <a:t>Report used to inform LEAs of any CTE students within Campus Student Program Fact submission that were reported multiple Program Codes (CIP Codes) </a:t>
            </a:r>
          </a:p>
          <a:p>
            <a:pPr marL="1085850" lvl="1" indent="-342900">
              <a:spcBef>
                <a:spcPts val="800"/>
              </a:spcBef>
              <a:buFont typeface="Wingdings" panose="05000000000000000000" pitchFamily="2" charset="2"/>
              <a:buChar char="§"/>
            </a:pPr>
            <a:r>
              <a:rPr lang="en-US" altLang="en-US" sz="2000" dirty="0">
                <a:ea typeface="Verdana" pitchFamily="34" charset="0"/>
                <a:cs typeface="Verdana" pitchFamily="34" charset="0"/>
              </a:rPr>
              <a:t>Students can only be reported in one Program. You must correct students on this report.</a:t>
            </a:r>
            <a:endParaRPr lang="en-US" altLang="en-US" sz="2400" dirty="0">
              <a:ea typeface="Verdana" pitchFamily="34" charset="0"/>
              <a:cs typeface="Verdana" pitchFamily="34" charset="0"/>
            </a:endParaRPr>
          </a:p>
          <a:p>
            <a:endParaRPr lang="en-US" altLang="en-US" dirty="0"/>
          </a:p>
        </p:txBody>
      </p:sp>
      <p:sp>
        <p:nvSpPr>
          <p:cNvPr id="5120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300">
                <a:solidFill>
                  <a:schemeClr val="tx1"/>
                </a:solidFill>
                <a:latin typeface="Calibri" pitchFamily="34" charset="0"/>
              </a:defRPr>
            </a:lvl1pPr>
            <a:lvl2pPr marL="739623" indent="-280930" eaLnBrk="0" hangingPunct="0">
              <a:spcBef>
                <a:spcPct val="30000"/>
              </a:spcBef>
              <a:defRPr sz="1300">
                <a:solidFill>
                  <a:schemeClr val="tx1"/>
                </a:solidFill>
                <a:latin typeface="Calibri" pitchFamily="34" charset="0"/>
              </a:defRPr>
            </a:lvl2pPr>
            <a:lvl3pPr marL="1138005" indent="-225379" eaLnBrk="0" hangingPunct="0">
              <a:spcBef>
                <a:spcPct val="30000"/>
              </a:spcBef>
              <a:defRPr sz="1300">
                <a:solidFill>
                  <a:schemeClr val="tx1"/>
                </a:solidFill>
                <a:latin typeface="Calibri" pitchFamily="34" charset="0"/>
              </a:defRPr>
            </a:lvl3pPr>
            <a:lvl4pPr marL="1596697" indent="-225379" eaLnBrk="0" hangingPunct="0">
              <a:spcBef>
                <a:spcPct val="30000"/>
              </a:spcBef>
              <a:defRPr sz="1300">
                <a:solidFill>
                  <a:schemeClr val="tx1"/>
                </a:solidFill>
                <a:latin typeface="Calibri" pitchFamily="34" charset="0"/>
              </a:defRPr>
            </a:lvl4pPr>
            <a:lvl5pPr marL="2052217" indent="-225379" eaLnBrk="0" hangingPunct="0">
              <a:spcBef>
                <a:spcPct val="30000"/>
              </a:spcBef>
              <a:defRPr sz="1300">
                <a:solidFill>
                  <a:schemeClr val="tx1"/>
                </a:solidFill>
                <a:latin typeface="Calibri" pitchFamily="34" charset="0"/>
              </a:defRPr>
            </a:lvl5pPr>
            <a:lvl6pPr marL="2509324" indent="-225379" eaLnBrk="0" fontAlgn="base" hangingPunct="0">
              <a:spcBef>
                <a:spcPct val="30000"/>
              </a:spcBef>
              <a:spcAft>
                <a:spcPct val="0"/>
              </a:spcAft>
              <a:defRPr sz="1300">
                <a:solidFill>
                  <a:schemeClr val="tx1"/>
                </a:solidFill>
                <a:latin typeface="Calibri" pitchFamily="34" charset="0"/>
              </a:defRPr>
            </a:lvl6pPr>
            <a:lvl7pPr marL="2966431" indent="-225379" eaLnBrk="0" fontAlgn="base" hangingPunct="0">
              <a:spcBef>
                <a:spcPct val="30000"/>
              </a:spcBef>
              <a:spcAft>
                <a:spcPct val="0"/>
              </a:spcAft>
              <a:defRPr sz="1300">
                <a:solidFill>
                  <a:schemeClr val="tx1"/>
                </a:solidFill>
                <a:latin typeface="Calibri" pitchFamily="34" charset="0"/>
              </a:defRPr>
            </a:lvl7pPr>
            <a:lvl8pPr marL="3423536" indent="-225379" eaLnBrk="0" fontAlgn="base" hangingPunct="0">
              <a:spcBef>
                <a:spcPct val="30000"/>
              </a:spcBef>
              <a:spcAft>
                <a:spcPct val="0"/>
              </a:spcAft>
              <a:defRPr sz="1300">
                <a:solidFill>
                  <a:schemeClr val="tx1"/>
                </a:solidFill>
                <a:latin typeface="Calibri" pitchFamily="34" charset="0"/>
              </a:defRPr>
            </a:lvl8pPr>
            <a:lvl9pPr marL="3880643" indent="-225379" eaLnBrk="0" fontAlgn="base" hangingPunct="0">
              <a:spcBef>
                <a:spcPct val="30000"/>
              </a:spcBef>
              <a:spcAft>
                <a:spcPct val="0"/>
              </a:spcAft>
              <a:defRPr sz="1300">
                <a:solidFill>
                  <a:schemeClr val="tx1"/>
                </a:solidFill>
                <a:latin typeface="Calibri" pitchFamily="34" charset="0"/>
              </a:defRPr>
            </a:lvl9pPr>
          </a:lstStyle>
          <a:p>
            <a:pPr eaLnBrk="1" hangingPunct="1">
              <a:spcBef>
                <a:spcPct val="0"/>
              </a:spcBef>
            </a:pPr>
            <a:fld id="{63B944AD-0E5D-45D7-A9EF-9459364D1D96}" type="slidenum">
              <a:rPr lang="en-US" altLang="en-US" smtClean="0">
                <a:latin typeface="Arial" charset="0"/>
              </a:rPr>
              <a:pPr eaLnBrk="1" hangingPunct="1">
                <a:spcBef>
                  <a:spcPct val="0"/>
                </a:spcBef>
              </a:pPr>
              <a:t>33</a:t>
            </a:fld>
            <a:endParaRPr lang="en-US" altLang="en-US" dirty="0">
              <a:latin typeface="Arial" charset="0"/>
            </a:endParaRPr>
          </a:p>
        </p:txBody>
      </p:sp>
    </p:spTree>
    <p:extLst>
      <p:ext uri="{BB962C8B-B14F-4D97-AF65-F5344CB8AC3E}">
        <p14:creationId xmlns:p14="http://schemas.microsoft.com/office/powerpoint/2010/main" val="478677172"/>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0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342900" indent="-342900">
              <a:spcBef>
                <a:spcPts val="800"/>
              </a:spcBef>
              <a:buFont typeface="Wingdings" panose="05000000000000000000" pitchFamily="2" charset="2"/>
              <a:buChar char="§"/>
            </a:pPr>
            <a:r>
              <a:rPr lang="en-US" altLang="en-US" sz="2400" b="1" dirty="0">
                <a:ea typeface="Verdana" pitchFamily="34" charset="0"/>
                <a:cs typeface="Verdana" pitchFamily="34" charset="0"/>
              </a:rPr>
              <a:t>QC Rpt03 - List of Statistically Countable Perkins CTE Students by Campus and Program </a:t>
            </a:r>
          </a:p>
          <a:p>
            <a:pPr marL="1085850" lvl="1" indent="-342900">
              <a:spcBef>
                <a:spcPts val="800"/>
              </a:spcBef>
              <a:buFont typeface="Wingdings" panose="05000000000000000000" pitchFamily="2" charset="2"/>
              <a:buChar char="§"/>
            </a:pPr>
            <a:r>
              <a:rPr lang="en-US" altLang="en-US" sz="2000" dirty="0">
                <a:ea typeface="Verdana" pitchFamily="34" charset="0"/>
                <a:cs typeface="Verdana" pitchFamily="34" charset="0"/>
              </a:rPr>
              <a:t>Report lists students considered to be statistically countable as a Perkins CTE enrollees by school and program.</a:t>
            </a:r>
          </a:p>
          <a:p>
            <a:pPr marL="1085850" lvl="1" indent="-342900">
              <a:spcBef>
                <a:spcPts val="800"/>
              </a:spcBef>
              <a:buFont typeface="Wingdings" panose="05000000000000000000" pitchFamily="2" charset="2"/>
              <a:buChar char="§"/>
            </a:pPr>
            <a:r>
              <a:rPr lang="en-US" sz="2000" dirty="0">
                <a:effectLst/>
                <a:latin typeface="Arial" panose="020B0604020202020204" pitchFamily="34" charset="0"/>
                <a:ea typeface="Calibri" panose="020F0502020204030204" pitchFamily="34" charset="0"/>
              </a:rPr>
              <a:t>Review this list to determine if PIMS student records need to be added, deleted, or modified</a:t>
            </a:r>
            <a:r>
              <a:rPr lang="en-US" altLang="en-US" sz="2000" dirty="0">
                <a:ea typeface="Verdana" pitchFamily="34" charset="0"/>
                <a:cs typeface="Verdana" pitchFamily="34" charset="0"/>
              </a:rPr>
              <a:t>.</a:t>
            </a:r>
          </a:p>
          <a:p>
            <a:pPr marL="342900" indent="-342900">
              <a:spcBef>
                <a:spcPts val="800"/>
              </a:spcBef>
              <a:buFont typeface="Wingdings" panose="05000000000000000000" pitchFamily="2" charset="2"/>
              <a:buChar char="§"/>
            </a:pPr>
            <a:r>
              <a:rPr lang="en-US" altLang="en-US" sz="2400" b="1" dirty="0">
                <a:ea typeface="Verdana" pitchFamily="34" charset="0"/>
                <a:cs typeface="Verdana" pitchFamily="34" charset="0"/>
              </a:rPr>
              <a:t>QC Rpt03A - Perkins CTE Enrollments by Campus and Program </a:t>
            </a:r>
          </a:p>
          <a:p>
            <a:pPr marL="1085850" lvl="1" indent="-342900">
              <a:spcBef>
                <a:spcPts val="800"/>
              </a:spcBef>
              <a:buFont typeface="Wingdings" panose="05000000000000000000" pitchFamily="2" charset="2"/>
              <a:buChar char="§"/>
            </a:pPr>
            <a:r>
              <a:rPr lang="en-US" altLang="en-US" sz="2000" dirty="0">
                <a:ea typeface="Verdana" pitchFamily="34" charset="0"/>
                <a:cs typeface="Verdana" pitchFamily="34" charset="0"/>
              </a:rPr>
              <a:t>Report lists students considered to be statistically countable as a Perkins CTE enrollees by campus and program. </a:t>
            </a:r>
          </a:p>
          <a:p>
            <a:pPr marL="1085850" lvl="1" indent="-342900">
              <a:spcBef>
                <a:spcPts val="800"/>
              </a:spcBef>
              <a:buFont typeface="Wingdings" panose="05000000000000000000" pitchFamily="2" charset="2"/>
              <a:buChar char="§"/>
            </a:pPr>
            <a:r>
              <a:rPr lang="en-US" sz="2000" dirty="0">
                <a:effectLst/>
                <a:latin typeface="Arial" panose="020B0604020202020204" pitchFamily="34" charset="0"/>
                <a:ea typeface="Calibri" panose="020F0502020204030204" pitchFamily="34" charset="0"/>
              </a:rPr>
              <a:t>Review this list to determine if PIMS student records need to be added, deleted, or modified.</a:t>
            </a:r>
            <a:endParaRPr lang="en-US" altLang="en-US" sz="2000" dirty="0">
              <a:ea typeface="Verdana" pitchFamily="34" charset="0"/>
              <a:cs typeface="Verdana" pitchFamily="34" charset="0"/>
            </a:endParaRPr>
          </a:p>
          <a:p>
            <a:endParaRPr lang="en-US" altLang="en-US" dirty="0"/>
          </a:p>
        </p:txBody>
      </p:sp>
      <p:sp>
        <p:nvSpPr>
          <p:cNvPr id="5120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300">
                <a:solidFill>
                  <a:schemeClr val="tx1"/>
                </a:solidFill>
                <a:latin typeface="Calibri" pitchFamily="34" charset="0"/>
              </a:defRPr>
            </a:lvl1pPr>
            <a:lvl2pPr marL="739623" indent="-280930" eaLnBrk="0" hangingPunct="0">
              <a:spcBef>
                <a:spcPct val="30000"/>
              </a:spcBef>
              <a:defRPr sz="1300">
                <a:solidFill>
                  <a:schemeClr val="tx1"/>
                </a:solidFill>
                <a:latin typeface="Calibri" pitchFamily="34" charset="0"/>
              </a:defRPr>
            </a:lvl2pPr>
            <a:lvl3pPr marL="1138005" indent="-225379" eaLnBrk="0" hangingPunct="0">
              <a:spcBef>
                <a:spcPct val="30000"/>
              </a:spcBef>
              <a:defRPr sz="1300">
                <a:solidFill>
                  <a:schemeClr val="tx1"/>
                </a:solidFill>
                <a:latin typeface="Calibri" pitchFamily="34" charset="0"/>
              </a:defRPr>
            </a:lvl3pPr>
            <a:lvl4pPr marL="1596697" indent="-225379" eaLnBrk="0" hangingPunct="0">
              <a:spcBef>
                <a:spcPct val="30000"/>
              </a:spcBef>
              <a:defRPr sz="1300">
                <a:solidFill>
                  <a:schemeClr val="tx1"/>
                </a:solidFill>
                <a:latin typeface="Calibri" pitchFamily="34" charset="0"/>
              </a:defRPr>
            </a:lvl4pPr>
            <a:lvl5pPr marL="2052217" indent="-225379" eaLnBrk="0" hangingPunct="0">
              <a:spcBef>
                <a:spcPct val="30000"/>
              </a:spcBef>
              <a:defRPr sz="1300">
                <a:solidFill>
                  <a:schemeClr val="tx1"/>
                </a:solidFill>
                <a:latin typeface="Calibri" pitchFamily="34" charset="0"/>
              </a:defRPr>
            </a:lvl5pPr>
            <a:lvl6pPr marL="2509324" indent="-225379" eaLnBrk="0" fontAlgn="base" hangingPunct="0">
              <a:spcBef>
                <a:spcPct val="30000"/>
              </a:spcBef>
              <a:spcAft>
                <a:spcPct val="0"/>
              </a:spcAft>
              <a:defRPr sz="1300">
                <a:solidFill>
                  <a:schemeClr val="tx1"/>
                </a:solidFill>
                <a:latin typeface="Calibri" pitchFamily="34" charset="0"/>
              </a:defRPr>
            </a:lvl6pPr>
            <a:lvl7pPr marL="2966431" indent="-225379" eaLnBrk="0" fontAlgn="base" hangingPunct="0">
              <a:spcBef>
                <a:spcPct val="30000"/>
              </a:spcBef>
              <a:spcAft>
                <a:spcPct val="0"/>
              </a:spcAft>
              <a:defRPr sz="1300">
                <a:solidFill>
                  <a:schemeClr val="tx1"/>
                </a:solidFill>
                <a:latin typeface="Calibri" pitchFamily="34" charset="0"/>
              </a:defRPr>
            </a:lvl7pPr>
            <a:lvl8pPr marL="3423536" indent="-225379" eaLnBrk="0" fontAlgn="base" hangingPunct="0">
              <a:spcBef>
                <a:spcPct val="30000"/>
              </a:spcBef>
              <a:spcAft>
                <a:spcPct val="0"/>
              </a:spcAft>
              <a:defRPr sz="1300">
                <a:solidFill>
                  <a:schemeClr val="tx1"/>
                </a:solidFill>
                <a:latin typeface="Calibri" pitchFamily="34" charset="0"/>
              </a:defRPr>
            </a:lvl8pPr>
            <a:lvl9pPr marL="3880643" indent="-225379" eaLnBrk="0" fontAlgn="base" hangingPunct="0">
              <a:spcBef>
                <a:spcPct val="30000"/>
              </a:spcBef>
              <a:spcAft>
                <a:spcPct val="0"/>
              </a:spcAft>
              <a:defRPr sz="1300">
                <a:solidFill>
                  <a:schemeClr val="tx1"/>
                </a:solidFill>
                <a:latin typeface="Calibri" pitchFamily="34" charset="0"/>
              </a:defRPr>
            </a:lvl9pPr>
          </a:lstStyle>
          <a:p>
            <a:pPr eaLnBrk="1" hangingPunct="1">
              <a:spcBef>
                <a:spcPct val="0"/>
              </a:spcBef>
            </a:pPr>
            <a:fld id="{63B944AD-0E5D-45D7-A9EF-9459364D1D96}" type="slidenum">
              <a:rPr lang="en-US" altLang="en-US" smtClean="0">
                <a:latin typeface="Arial" charset="0"/>
              </a:rPr>
              <a:pPr eaLnBrk="1" hangingPunct="1">
                <a:spcBef>
                  <a:spcPct val="0"/>
                </a:spcBef>
              </a:pPr>
              <a:t>34</a:t>
            </a:fld>
            <a:endParaRPr lang="en-US" altLang="en-US" dirty="0">
              <a:latin typeface="Arial" charset="0"/>
            </a:endParaRPr>
          </a:p>
        </p:txBody>
      </p:sp>
    </p:spTree>
    <p:extLst>
      <p:ext uri="{BB962C8B-B14F-4D97-AF65-F5344CB8AC3E}">
        <p14:creationId xmlns:p14="http://schemas.microsoft.com/office/powerpoint/2010/main" val="3304190574"/>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0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342900" indent="-342900">
              <a:spcBef>
                <a:spcPts val="800"/>
              </a:spcBef>
              <a:buFont typeface="Wingdings" panose="05000000000000000000" pitchFamily="2" charset="2"/>
              <a:buChar char="§"/>
            </a:pPr>
            <a:r>
              <a:rPr lang="en-US" altLang="en-US" sz="2400" b="1" dirty="0">
                <a:ea typeface="Verdana" pitchFamily="34" charset="0"/>
                <a:cs typeface="Verdana" pitchFamily="34" charset="0"/>
              </a:rPr>
              <a:t>QC Rpt03B - Verify List of CTE Students with Program of Study Articulated Credits </a:t>
            </a:r>
          </a:p>
          <a:p>
            <a:pPr marL="1085850" lvl="1" indent="-342900">
              <a:spcBef>
                <a:spcPts val="800"/>
              </a:spcBef>
              <a:buFont typeface="Wingdings" panose="05000000000000000000" pitchFamily="2" charset="2"/>
              <a:buChar char="§"/>
            </a:pPr>
            <a:r>
              <a:rPr lang="en-US" altLang="en-US" sz="2000" dirty="0">
                <a:ea typeface="Verdana" pitchFamily="34" charset="0"/>
                <a:cs typeface="Verdana" pitchFamily="34" charset="0"/>
              </a:rPr>
              <a:t>Report lists students considered to be statistically countable as a CTE program enrollees reported as having Program of Study SOAR Articulated Credits.</a:t>
            </a:r>
          </a:p>
          <a:p>
            <a:pPr marL="1085850" lvl="1" indent="-342900">
              <a:spcBef>
                <a:spcPts val="800"/>
              </a:spcBef>
              <a:buFont typeface="Wingdings" panose="05000000000000000000" pitchFamily="2" charset="2"/>
              <a:buChar char="§"/>
            </a:pPr>
            <a:r>
              <a:rPr lang="en-US" sz="2000" dirty="0">
                <a:effectLst/>
                <a:latin typeface="Arial" panose="020B0604020202020204" pitchFamily="34" charset="0"/>
                <a:ea typeface="Calibri" panose="020F0502020204030204" pitchFamily="34" charset="0"/>
              </a:rPr>
              <a:t>Review this list to determine if PIMS student records need to be added, deleted, or modified</a:t>
            </a:r>
            <a:r>
              <a:rPr lang="en-US" altLang="en-US" sz="2000" dirty="0">
                <a:ea typeface="Verdana" pitchFamily="34" charset="0"/>
                <a:cs typeface="Verdana" pitchFamily="34" charset="0"/>
              </a:rPr>
              <a:t>.</a:t>
            </a:r>
          </a:p>
          <a:p>
            <a:pPr marL="342900" indent="-342900">
              <a:spcBef>
                <a:spcPts val="800"/>
              </a:spcBef>
              <a:buFont typeface="Wingdings" panose="05000000000000000000" pitchFamily="2" charset="2"/>
              <a:buChar char="§"/>
            </a:pPr>
            <a:r>
              <a:rPr lang="en-US" altLang="en-US" sz="2400" b="1" dirty="0">
                <a:ea typeface="Verdana" pitchFamily="34" charset="0"/>
                <a:cs typeface="Verdana" pitchFamily="34" charset="0"/>
              </a:rPr>
              <a:t>QC Rpt03C – Verify List of CTE Students with Local Articulated Credits </a:t>
            </a:r>
          </a:p>
          <a:p>
            <a:pPr marL="1085850" lvl="1" indent="-342900">
              <a:spcBef>
                <a:spcPts val="800"/>
              </a:spcBef>
              <a:buFont typeface="Wingdings" panose="05000000000000000000" pitchFamily="2" charset="2"/>
              <a:buChar char="§"/>
            </a:pPr>
            <a:r>
              <a:rPr lang="en-US" altLang="en-US" sz="2000" dirty="0">
                <a:ea typeface="Verdana" pitchFamily="34" charset="0"/>
                <a:cs typeface="Verdana" pitchFamily="34" charset="0"/>
              </a:rPr>
              <a:t>Report lists students considered to be statistically countable as a CTE program enrollees reported as having Local Articulated Credits (LAC)</a:t>
            </a:r>
          </a:p>
          <a:p>
            <a:pPr marL="1085850" lvl="1" indent="-342900">
              <a:spcBef>
                <a:spcPts val="800"/>
              </a:spcBef>
              <a:buFont typeface="Wingdings" panose="05000000000000000000" pitchFamily="2" charset="2"/>
              <a:buChar char="§"/>
            </a:pPr>
            <a:r>
              <a:rPr lang="en-US" sz="2000" dirty="0">
                <a:effectLst/>
                <a:latin typeface="Arial" panose="020B0604020202020204" pitchFamily="34" charset="0"/>
                <a:ea typeface="Calibri" panose="020F0502020204030204" pitchFamily="34" charset="0"/>
              </a:rPr>
              <a:t>Review this list to determine if PIMS student records need to be added, deleted, or modified.</a:t>
            </a:r>
            <a:endParaRPr lang="en-US" altLang="en-US" sz="2000" dirty="0">
              <a:ea typeface="Verdana" pitchFamily="34" charset="0"/>
              <a:cs typeface="Verdana" pitchFamily="34" charset="0"/>
            </a:endParaRPr>
          </a:p>
          <a:p>
            <a:endParaRPr lang="en-US" altLang="en-US" dirty="0"/>
          </a:p>
        </p:txBody>
      </p:sp>
      <p:sp>
        <p:nvSpPr>
          <p:cNvPr id="5120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300">
                <a:solidFill>
                  <a:schemeClr val="tx1"/>
                </a:solidFill>
                <a:latin typeface="Calibri" pitchFamily="34" charset="0"/>
              </a:defRPr>
            </a:lvl1pPr>
            <a:lvl2pPr marL="739623" indent="-280930" eaLnBrk="0" hangingPunct="0">
              <a:spcBef>
                <a:spcPct val="30000"/>
              </a:spcBef>
              <a:defRPr sz="1300">
                <a:solidFill>
                  <a:schemeClr val="tx1"/>
                </a:solidFill>
                <a:latin typeface="Calibri" pitchFamily="34" charset="0"/>
              </a:defRPr>
            </a:lvl2pPr>
            <a:lvl3pPr marL="1138005" indent="-225379" eaLnBrk="0" hangingPunct="0">
              <a:spcBef>
                <a:spcPct val="30000"/>
              </a:spcBef>
              <a:defRPr sz="1300">
                <a:solidFill>
                  <a:schemeClr val="tx1"/>
                </a:solidFill>
                <a:latin typeface="Calibri" pitchFamily="34" charset="0"/>
              </a:defRPr>
            </a:lvl3pPr>
            <a:lvl4pPr marL="1596697" indent="-225379" eaLnBrk="0" hangingPunct="0">
              <a:spcBef>
                <a:spcPct val="30000"/>
              </a:spcBef>
              <a:defRPr sz="1300">
                <a:solidFill>
                  <a:schemeClr val="tx1"/>
                </a:solidFill>
                <a:latin typeface="Calibri" pitchFamily="34" charset="0"/>
              </a:defRPr>
            </a:lvl4pPr>
            <a:lvl5pPr marL="2052217" indent="-225379" eaLnBrk="0" hangingPunct="0">
              <a:spcBef>
                <a:spcPct val="30000"/>
              </a:spcBef>
              <a:defRPr sz="1300">
                <a:solidFill>
                  <a:schemeClr val="tx1"/>
                </a:solidFill>
                <a:latin typeface="Calibri" pitchFamily="34" charset="0"/>
              </a:defRPr>
            </a:lvl5pPr>
            <a:lvl6pPr marL="2509324" indent="-225379" eaLnBrk="0" fontAlgn="base" hangingPunct="0">
              <a:spcBef>
                <a:spcPct val="30000"/>
              </a:spcBef>
              <a:spcAft>
                <a:spcPct val="0"/>
              </a:spcAft>
              <a:defRPr sz="1300">
                <a:solidFill>
                  <a:schemeClr val="tx1"/>
                </a:solidFill>
                <a:latin typeface="Calibri" pitchFamily="34" charset="0"/>
              </a:defRPr>
            </a:lvl6pPr>
            <a:lvl7pPr marL="2966431" indent="-225379" eaLnBrk="0" fontAlgn="base" hangingPunct="0">
              <a:spcBef>
                <a:spcPct val="30000"/>
              </a:spcBef>
              <a:spcAft>
                <a:spcPct val="0"/>
              </a:spcAft>
              <a:defRPr sz="1300">
                <a:solidFill>
                  <a:schemeClr val="tx1"/>
                </a:solidFill>
                <a:latin typeface="Calibri" pitchFamily="34" charset="0"/>
              </a:defRPr>
            </a:lvl7pPr>
            <a:lvl8pPr marL="3423536" indent="-225379" eaLnBrk="0" fontAlgn="base" hangingPunct="0">
              <a:spcBef>
                <a:spcPct val="30000"/>
              </a:spcBef>
              <a:spcAft>
                <a:spcPct val="0"/>
              </a:spcAft>
              <a:defRPr sz="1300">
                <a:solidFill>
                  <a:schemeClr val="tx1"/>
                </a:solidFill>
                <a:latin typeface="Calibri" pitchFamily="34" charset="0"/>
              </a:defRPr>
            </a:lvl8pPr>
            <a:lvl9pPr marL="3880643" indent="-225379" eaLnBrk="0" fontAlgn="base" hangingPunct="0">
              <a:spcBef>
                <a:spcPct val="30000"/>
              </a:spcBef>
              <a:spcAft>
                <a:spcPct val="0"/>
              </a:spcAft>
              <a:defRPr sz="1300">
                <a:solidFill>
                  <a:schemeClr val="tx1"/>
                </a:solidFill>
                <a:latin typeface="Calibri" pitchFamily="34" charset="0"/>
              </a:defRPr>
            </a:lvl9pPr>
          </a:lstStyle>
          <a:p>
            <a:pPr eaLnBrk="1" hangingPunct="1">
              <a:spcBef>
                <a:spcPct val="0"/>
              </a:spcBef>
            </a:pPr>
            <a:fld id="{63B944AD-0E5D-45D7-A9EF-9459364D1D96}" type="slidenum">
              <a:rPr lang="en-US" altLang="en-US" smtClean="0">
                <a:latin typeface="Arial" charset="0"/>
              </a:rPr>
              <a:pPr eaLnBrk="1" hangingPunct="1">
                <a:spcBef>
                  <a:spcPct val="0"/>
                </a:spcBef>
              </a:pPr>
              <a:t>35</a:t>
            </a:fld>
            <a:endParaRPr lang="en-US" altLang="en-US" dirty="0">
              <a:latin typeface="Arial" charset="0"/>
            </a:endParaRPr>
          </a:p>
        </p:txBody>
      </p:sp>
    </p:spTree>
    <p:extLst>
      <p:ext uri="{BB962C8B-B14F-4D97-AF65-F5344CB8AC3E}">
        <p14:creationId xmlns:p14="http://schemas.microsoft.com/office/powerpoint/2010/main" val="2172940247"/>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0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342900" indent="-342900">
              <a:spcBef>
                <a:spcPts val="800"/>
              </a:spcBef>
              <a:buFont typeface="Wingdings" panose="05000000000000000000" pitchFamily="2" charset="2"/>
              <a:buChar char="§"/>
            </a:pPr>
            <a:r>
              <a:rPr lang="en-US" altLang="en-US" sz="2400" b="1" dirty="0">
                <a:ea typeface="Verdana" pitchFamily="34" charset="0"/>
                <a:cs typeface="Verdana" pitchFamily="34" charset="0"/>
              </a:rPr>
              <a:t>QC Rpt04 - Errors for Invalid Data Element Relationships for Perkins CTE Students</a:t>
            </a:r>
          </a:p>
          <a:p>
            <a:pPr marL="1085850" lvl="1" indent="-342900">
              <a:spcBef>
                <a:spcPts val="800"/>
              </a:spcBef>
              <a:buFont typeface="Wingdings" panose="05000000000000000000" pitchFamily="2" charset="2"/>
              <a:buChar char="§"/>
            </a:pPr>
            <a:r>
              <a:rPr lang="en-US" altLang="en-US" sz="2000" dirty="0">
                <a:ea typeface="Verdana" pitchFamily="34" charset="0"/>
                <a:cs typeface="Verdana" pitchFamily="34" charset="0"/>
              </a:rPr>
              <a:t>Report used to inform LEAs of Perkins students with invalid relationships between specified student data elements. Review the following students listed on each tab.</a:t>
            </a:r>
          </a:p>
          <a:p>
            <a:pPr marL="1085850" lvl="1" indent="-342900">
              <a:spcBef>
                <a:spcPts val="800"/>
              </a:spcBef>
              <a:buFont typeface="Wingdings" panose="05000000000000000000" pitchFamily="2" charset="2"/>
              <a:buChar char="§"/>
            </a:pPr>
            <a:r>
              <a:rPr lang="en-US" altLang="en-US" sz="2000" dirty="0">
                <a:ea typeface="Verdana" pitchFamily="34" charset="0"/>
                <a:cs typeface="Verdana" pitchFamily="34" charset="0"/>
              </a:rPr>
              <a:t>Make corrections to either the PS Student Institution or the Campus Student Program Fact data to resolve errors.</a:t>
            </a:r>
          </a:p>
          <a:p>
            <a:pPr marL="342900" indent="-342900">
              <a:spcBef>
                <a:spcPts val="800"/>
              </a:spcBef>
              <a:buFont typeface="Wingdings" panose="05000000000000000000" pitchFamily="2" charset="2"/>
              <a:buChar char="§"/>
            </a:pPr>
            <a:r>
              <a:rPr lang="en-US" altLang="en-US" sz="2400" b="1" dirty="0">
                <a:ea typeface="Verdana" pitchFamily="34" charset="0"/>
                <a:cs typeface="Verdana" pitchFamily="34" charset="0"/>
              </a:rPr>
              <a:t>QC Rpt05 - Warnings for Questionable Data Element Relationships for Perkins CTE Students </a:t>
            </a:r>
          </a:p>
          <a:p>
            <a:pPr marL="1085850" lvl="1" indent="-342900">
              <a:spcBef>
                <a:spcPts val="800"/>
              </a:spcBef>
              <a:buFont typeface="Wingdings" panose="05000000000000000000" pitchFamily="2" charset="2"/>
              <a:buChar char="§"/>
            </a:pPr>
            <a:r>
              <a:rPr lang="en-US" altLang="en-US" sz="2000" dirty="0">
                <a:ea typeface="Verdana" pitchFamily="34" charset="0"/>
                <a:cs typeface="Verdana" pitchFamily="34" charset="0"/>
              </a:rPr>
              <a:t>Report used to inform LEAs of Perkins CTE students reported have questionable relationships between specified student data elements. Review the following students listed on each tab.</a:t>
            </a:r>
          </a:p>
          <a:p>
            <a:pPr marL="1085850" lvl="1" indent="-342900">
              <a:spcBef>
                <a:spcPts val="800"/>
              </a:spcBef>
              <a:buFont typeface="Wingdings" panose="05000000000000000000" pitchFamily="2" charset="2"/>
              <a:buChar char="§"/>
            </a:pPr>
            <a:r>
              <a:rPr lang="en-US" altLang="en-US" sz="2000" dirty="0">
                <a:ea typeface="Verdana" pitchFamily="34" charset="0"/>
                <a:cs typeface="Verdana" pitchFamily="34" charset="0"/>
              </a:rPr>
              <a:t>Make corrections to either the PS Student Institution or the Campus Student Program Fact data</a:t>
            </a:r>
            <a:endParaRPr lang="en-US" altLang="en-US" dirty="0"/>
          </a:p>
        </p:txBody>
      </p:sp>
      <p:sp>
        <p:nvSpPr>
          <p:cNvPr id="5120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300">
                <a:solidFill>
                  <a:schemeClr val="tx1"/>
                </a:solidFill>
                <a:latin typeface="Calibri" pitchFamily="34" charset="0"/>
              </a:defRPr>
            </a:lvl1pPr>
            <a:lvl2pPr marL="739623" indent="-280930" eaLnBrk="0" hangingPunct="0">
              <a:spcBef>
                <a:spcPct val="30000"/>
              </a:spcBef>
              <a:defRPr sz="1300">
                <a:solidFill>
                  <a:schemeClr val="tx1"/>
                </a:solidFill>
                <a:latin typeface="Calibri" pitchFamily="34" charset="0"/>
              </a:defRPr>
            </a:lvl2pPr>
            <a:lvl3pPr marL="1138005" indent="-225379" eaLnBrk="0" hangingPunct="0">
              <a:spcBef>
                <a:spcPct val="30000"/>
              </a:spcBef>
              <a:defRPr sz="1300">
                <a:solidFill>
                  <a:schemeClr val="tx1"/>
                </a:solidFill>
                <a:latin typeface="Calibri" pitchFamily="34" charset="0"/>
              </a:defRPr>
            </a:lvl3pPr>
            <a:lvl4pPr marL="1596697" indent="-225379" eaLnBrk="0" hangingPunct="0">
              <a:spcBef>
                <a:spcPct val="30000"/>
              </a:spcBef>
              <a:defRPr sz="1300">
                <a:solidFill>
                  <a:schemeClr val="tx1"/>
                </a:solidFill>
                <a:latin typeface="Calibri" pitchFamily="34" charset="0"/>
              </a:defRPr>
            </a:lvl4pPr>
            <a:lvl5pPr marL="2052217" indent="-225379" eaLnBrk="0" hangingPunct="0">
              <a:spcBef>
                <a:spcPct val="30000"/>
              </a:spcBef>
              <a:defRPr sz="1300">
                <a:solidFill>
                  <a:schemeClr val="tx1"/>
                </a:solidFill>
                <a:latin typeface="Calibri" pitchFamily="34" charset="0"/>
              </a:defRPr>
            </a:lvl5pPr>
            <a:lvl6pPr marL="2509324" indent="-225379" eaLnBrk="0" fontAlgn="base" hangingPunct="0">
              <a:spcBef>
                <a:spcPct val="30000"/>
              </a:spcBef>
              <a:spcAft>
                <a:spcPct val="0"/>
              </a:spcAft>
              <a:defRPr sz="1300">
                <a:solidFill>
                  <a:schemeClr val="tx1"/>
                </a:solidFill>
                <a:latin typeface="Calibri" pitchFamily="34" charset="0"/>
              </a:defRPr>
            </a:lvl6pPr>
            <a:lvl7pPr marL="2966431" indent="-225379" eaLnBrk="0" fontAlgn="base" hangingPunct="0">
              <a:spcBef>
                <a:spcPct val="30000"/>
              </a:spcBef>
              <a:spcAft>
                <a:spcPct val="0"/>
              </a:spcAft>
              <a:defRPr sz="1300">
                <a:solidFill>
                  <a:schemeClr val="tx1"/>
                </a:solidFill>
                <a:latin typeface="Calibri" pitchFamily="34" charset="0"/>
              </a:defRPr>
            </a:lvl7pPr>
            <a:lvl8pPr marL="3423536" indent="-225379" eaLnBrk="0" fontAlgn="base" hangingPunct="0">
              <a:spcBef>
                <a:spcPct val="30000"/>
              </a:spcBef>
              <a:spcAft>
                <a:spcPct val="0"/>
              </a:spcAft>
              <a:defRPr sz="1300">
                <a:solidFill>
                  <a:schemeClr val="tx1"/>
                </a:solidFill>
                <a:latin typeface="Calibri" pitchFamily="34" charset="0"/>
              </a:defRPr>
            </a:lvl8pPr>
            <a:lvl9pPr marL="3880643" indent="-225379" eaLnBrk="0" fontAlgn="base" hangingPunct="0">
              <a:spcBef>
                <a:spcPct val="30000"/>
              </a:spcBef>
              <a:spcAft>
                <a:spcPct val="0"/>
              </a:spcAft>
              <a:defRPr sz="1300">
                <a:solidFill>
                  <a:schemeClr val="tx1"/>
                </a:solidFill>
                <a:latin typeface="Calibri" pitchFamily="34" charset="0"/>
              </a:defRPr>
            </a:lvl9pPr>
          </a:lstStyle>
          <a:p>
            <a:pPr eaLnBrk="1" hangingPunct="1">
              <a:spcBef>
                <a:spcPct val="0"/>
              </a:spcBef>
            </a:pPr>
            <a:fld id="{63B944AD-0E5D-45D7-A9EF-9459364D1D96}" type="slidenum">
              <a:rPr lang="en-US" altLang="en-US" smtClean="0">
                <a:latin typeface="Arial" charset="0"/>
              </a:rPr>
              <a:pPr eaLnBrk="1" hangingPunct="1">
                <a:spcBef>
                  <a:spcPct val="0"/>
                </a:spcBef>
              </a:pPr>
              <a:t>36</a:t>
            </a:fld>
            <a:endParaRPr lang="en-US" altLang="en-US" dirty="0">
              <a:latin typeface="Arial" charset="0"/>
            </a:endParaRPr>
          </a:p>
        </p:txBody>
      </p:sp>
    </p:spTree>
    <p:extLst>
      <p:ext uri="{BB962C8B-B14F-4D97-AF65-F5344CB8AC3E}">
        <p14:creationId xmlns:p14="http://schemas.microsoft.com/office/powerpoint/2010/main" val="4286455758"/>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15000"/>
              </a:lnSpc>
              <a:spcBef>
                <a:spcPts val="0"/>
              </a:spcBef>
              <a:spcAft>
                <a:spcPts val="989"/>
              </a:spcAft>
            </a:pPr>
            <a:r>
              <a:rPr lang="en-US" sz="1800" dirty="0">
                <a:latin typeface="Calibri" panose="020F0502020204030204" pitchFamily="34" charset="0"/>
                <a:ea typeface="Calibri" panose="020F0502020204030204" pitchFamily="34" charset="0"/>
                <a:cs typeface="Calibri" panose="020F0502020204030204" pitchFamily="34" charset="0"/>
              </a:rPr>
              <a:t>This screen shot shows the Bureau of Career and Technical Education’s (BCTE) website. To get to this website, go to </a:t>
            </a:r>
            <a:r>
              <a:rPr lang="en-US" sz="1800" u="sng" dirty="0">
                <a:solidFill>
                  <a:srgbClr val="0000FF"/>
                </a:solidFill>
                <a:latin typeface="Calibri" panose="020F0502020204030204" pitchFamily="34" charset="0"/>
                <a:ea typeface="Calibri" panose="020F0502020204030204" pitchFamily="34" charset="0"/>
                <a:cs typeface="Calibri" panose="020F0502020204030204" pitchFamily="34" charset="0"/>
                <a:hlinkClick r:id="rId3"/>
              </a:rPr>
              <a:t>PDE’s homepage</a:t>
            </a:r>
            <a:r>
              <a:rPr lang="en-US" sz="1800" dirty="0">
                <a:latin typeface="Calibri" panose="020F0502020204030204" pitchFamily="34" charset="0"/>
                <a:ea typeface="Calibri" panose="020F0502020204030204" pitchFamily="34" charset="0"/>
                <a:cs typeface="Calibri" panose="020F0502020204030204" pitchFamily="34" charset="0"/>
              </a:rPr>
              <a:t> at www.education.pa.gov, click on Instruction and then Career and Technical Education. This website provides a host of information about CIP Codes, Industry Recognized credentials, and the SOAR Program of Study.</a:t>
            </a:r>
            <a:endParaRPr lang="en-US" sz="1800" dirty="0">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
        <p:nvSpPr>
          <p:cNvPr id="4" name="Slide Number Placeholder 3"/>
          <p:cNvSpPr>
            <a:spLocks noGrp="1"/>
          </p:cNvSpPr>
          <p:nvPr>
            <p:ph type="sldNum" sz="quarter" idx="5"/>
          </p:nvPr>
        </p:nvSpPr>
        <p:spPr/>
        <p:txBody>
          <a:bodyPr/>
          <a:lstStyle/>
          <a:p>
            <a:pPr>
              <a:defRPr/>
            </a:pPr>
            <a:fld id="{421A4730-CA4E-40AB-8B10-E6E74B2FFE03}" type="slidenum">
              <a:rPr lang="en-US" smtClean="0"/>
              <a:pPr>
                <a:defRPr/>
              </a:pPr>
              <a:t>37</a:t>
            </a:fld>
            <a:endParaRPr lang="en-US" dirty="0"/>
          </a:p>
        </p:txBody>
      </p:sp>
    </p:spTree>
    <p:extLst>
      <p:ext uri="{BB962C8B-B14F-4D97-AF65-F5344CB8AC3E}">
        <p14:creationId xmlns:p14="http://schemas.microsoft.com/office/powerpoint/2010/main" val="1021116016"/>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15000"/>
              </a:lnSpc>
              <a:spcBef>
                <a:spcPts val="0"/>
              </a:spcBef>
              <a:spcAft>
                <a:spcPts val="0"/>
              </a:spcAft>
            </a:pPr>
            <a:r>
              <a:rPr lang="en-US" sz="1800" dirty="0">
                <a:latin typeface="Calibri" panose="020F0502020204030204" pitchFamily="34" charset="0"/>
                <a:ea typeface="Calibri" panose="020F0502020204030204" pitchFamily="34" charset="0"/>
                <a:cs typeface="Calibri" panose="020F0502020204030204" pitchFamily="34" charset="0"/>
              </a:rPr>
              <a:t>Finally, we provide you with contacts: </a:t>
            </a:r>
            <a:endParaRPr lang="en-US" sz="1800" dirty="0">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Bef>
                <a:spcPts val="0"/>
              </a:spcBef>
              <a:spcAft>
                <a:spcPts val="0"/>
              </a:spcAft>
            </a:pPr>
            <a:r>
              <a:rPr lang="en-US" sz="1800" b="1" dirty="0">
                <a:latin typeface="Calibri" panose="020F0502020204030204" pitchFamily="34" charset="0"/>
                <a:ea typeface="Calibri" panose="020F0502020204030204" pitchFamily="34" charset="0"/>
                <a:cs typeface="Calibri" panose="020F0502020204030204" pitchFamily="34" charset="0"/>
              </a:rPr>
              <a:t> </a:t>
            </a:r>
            <a:endParaRPr lang="en-US" sz="1800" dirty="0">
              <a:latin typeface="Calibri" panose="020F0502020204030204" pitchFamily="34" charset="0"/>
              <a:ea typeface="Calibri" panose="020F0502020204030204" pitchFamily="34" charset="0"/>
              <a:cs typeface="Times New Roman" panose="02020603050405020304" pitchFamily="18" charset="0"/>
            </a:endParaRPr>
          </a:p>
          <a:p>
            <a:pPr marL="342900" indent="-342900">
              <a:buFont typeface="Wingdings" panose="05000000000000000000" pitchFamily="2" charset="2"/>
              <a:buChar char="§"/>
              <a:defRPr/>
            </a:pPr>
            <a:r>
              <a:rPr lang="en-US" sz="2000" dirty="0">
                <a:solidFill>
                  <a:srgbClr val="0070C0"/>
                </a:solidFill>
                <a:latin typeface="+mj-lt"/>
              </a:rPr>
              <a:t>CTE Data, Non-Technical Questions:  </a:t>
            </a:r>
          </a:p>
          <a:p>
            <a:pPr marL="1085850" lvl="1" indent="-342900">
              <a:buFont typeface="Arial" panose="020B0604020202020204" pitchFamily="34" charset="0"/>
              <a:buChar char="•"/>
              <a:defRPr/>
            </a:pPr>
            <a:r>
              <a:rPr lang="en-US" sz="2000" dirty="0">
                <a:latin typeface="+mj-lt"/>
              </a:rPr>
              <a:t>CTE Data Team, Data Quality Office, </a:t>
            </a:r>
            <a:r>
              <a:rPr lang="en-US" sz="2000" dirty="0">
                <a:latin typeface="+mj-lt"/>
                <a:hlinkClick r:id="rId3"/>
              </a:rPr>
              <a:t>ra-catsdata@pa.gov</a:t>
            </a:r>
            <a:endParaRPr lang="en-US" sz="2000" dirty="0">
              <a:latin typeface="+mj-lt"/>
            </a:endParaRPr>
          </a:p>
          <a:p>
            <a:pPr lvl="1" indent="0">
              <a:defRPr/>
            </a:pPr>
            <a:endParaRPr lang="en-US" sz="2000" dirty="0">
              <a:solidFill>
                <a:srgbClr val="0070C0"/>
              </a:solidFill>
              <a:latin typeface="+mj-lt"/>
            </a:endParaRPr>
          </a:p>
          <a:p>
            <a:pPr marL="342900" indent="-342900">
              <a:buFont typeface="Wingdings" panose="05000000000000000000" pitchFamily="2" charset="2"/>
              <a:buChar char="§"/>
              <a:defRPr/>
            </a:pPr>
            <a:r>
              <a:rPr lang="en-US" sz="2000" dirty="0">
                <a:solidFill>
                  <a:srgbClr val="0070C0"/>
                </a:solidFill>
                <a:latin typeface="+mj-lt"/>
              </a:rPr>
              <a:t>SOAR Program of Study Questions:  </a:t>
            </a:r>
          </a:p>
          <a:p>
            <a:pPr marL="1085850" lvl="1" indent="-342900">
              <a:buFont typeface="Arial" panose="020B0604020202020204" pitchFamily="34" charset="0"/>
              <a:buChar char="•"/>
              <a:defRPr/>
            </a:pPr>
            <a:r>
              <a:rPr lang="en-US" sz="2000" dirty="0">
                <a:latin typeface="+mj-lt"/>
              </a:rPr>
              <a:t>Tracey Readinger,  Bureau of Career and Technical Education, </a:t>
            </a:r>
            <a:r>
              <a:rPr lang="en-US" sz="2000" dirty="0">
                <a:latin typeface="+mj-lt"/>
                <a:hlinkClick r:id="rId4"/>
              </a:rPr>
              <a:t>trareading@pa.gov</a:t>
            </a:r>
            <a:endParaRPr lang="en-US" sz="2000" dirty="0">
              <a:latin typeface="+mj-lt"/>
            </a:endParaRPr>
          </a:p>
          <a:p>
            <a:pPr marL="1085850" lvl="1" indent="-342900">
              <a:buFont typeface="Arial" panose="020B0604020202020204" pitchFamily="34" charset="0"/>
              <a:buChar char="•"/>
              <a:defRPr/>
            </a:pPr>
            <a:endParaRPr lang="en-US" sz="2000" dirty="0">
              <a:latin typeface="+mj-lt"/>
            </a:endParaRPr>
          </a:p>
          <a:p>
            <a:pPr marL="342900" indent="-342900">
              <a:spcBef>
                <a:spcPct val="0"/>
              </a:spcBef>
              <a:buFont typeface="Wingdings" panose="05000000000000000000" pitchFamily="2" charset="2"/>
              <a:buChar char="§"/>
            </a:pPr>
            <a:r>
              <a:rPr lang="en-US" altLang="en-US" sz="2000" dirty="0">
                <a:solidFill>
                  <a:srgbClr val="0070C0"/>
                </a:solidFill>
                <a:latin typeface="+mn-lt"/>
              </a:rPr>
              <a:t>Perkins Planning Process Questions:  </a:t>
            </a:r>
          </a:p>
          <a:p>
            <a:pPr marL="1085850" lvl="1" indent="-342900">
              <a:spcBef>
                <a:spcPct val="0"/>
              </a:spcBef>
              <a:buFont typeface="Arial" panose="020B0604020202020204" pitchFamily="34" charset="0"/>
              <a:buChar char="•"/>
            </a:pPr>
            <a:r>
              <a:rPr lang="en-US" altLang="en-US" sz="2000" dirty="0">
                <a:latin typeface="+mn-lt"/>
              </a:rPr>
              <a:t>Monique Burton, Bureau of Career and Technical  Education, </a:t>
            </a:r>
            <a:r>
              <a:rPr lang="en-US" altLang="en-US" sz="2000" u="sng" dirty="0">
                <a:solidFill>
                  <a:srgbClr val="FF0000"/>
                </a:solidFill>
                <a:latin typeface="+mn-lt"/>
                <a:hlinkClick r:id="rId5"/>
              </a:rPr>
              <a:t>moburton@pa.gov</a:t>
            </a:r>
            <a:r>
              <a:rPr lang="en-US" altLang="en-US" sz="2000" dirty="0">
                <a:latin typeface="+mn-lt"/>
                <a:hlinkClick r:id="rId5"/>
              </a:rPr>
              <a:t> </a:t>
            </a:r>
            <a:endParaRPr lang="en-US" altLang="en-US" sz="2000" dirty="0">
              <a:latin typeface="+mn-lt"/>
            </a:endParaRPr>
          </a:p>
          <a:p>
            <a:pPr>
              <a:spcBef>
                <a:spcPct val="0"/>
              </a:spcBef>
              <a:buFontTx/>
              <a:buNone/>
            </a:pPr>
            <a:r>
              <a:rPr lang="en-US" altLang="en-US" sz="2000" dirty="0">
                <a:latin typeface="+mn-lt"/>
              </a:rPr>
              <a:t> </a:t>
            </a:r>
          </a:p>
          <a:p>
            <a:pPr marL="342900" indent="-342900">
              <a:spcBef>
                <a:spcPct val="0"/>
              </a:spcBef>
              <a:buFont typeface="Wingdings" panose="05000000000000000000" pitchFamily="2" charset="2"/>
              <a:buChar char="§"/>
            </a:pPr>
            <a:r>
              <a:rPr lang="en-US" altLang="en-US" sz="2000" dirty="0">
                <a:solidFill>
                  <a:srgbClr val="0070C0"/>
                </a:solidFill>
                <a:latin typeface="+mn-lt"/>
              </a:rPr>
              <a:t>PIMS Reports Access and Technical Questions: </a:t>
            </a:r>
            <a:r>
              <a:rPr lang="en-US" altLang="en-US" sz="2000" dirty="0">
                <a:latin typeface="+mn-lt"/>
              </a:rPr>
              <a:t>  </a:t>
            </a:r>
          </a:p>
          <a:p>
            <a:pPr marL="1085850" lvl="1" indent="-342900">
              <a:spcBef>
                <a:spcPct val="0"/>
              </a:spcBef>
              <a:buFont typeface="Arial" panose="020B0604020202020204" pitchFamily="34" charset="0"/>
              <a:buChar char="•"/>
            </a:pPr>
            <a:r>
              <a:rPr lang="en-US" altLang="en-US" sz="2000" dirty="0">
                <a:latin typeface="+mn-lt"/>
              </a:rPr>
              <a:t>PIMS Support Services:  1-800-661-2423</a:t>
            </a:r>
          </a:p>
          <a:p>
            <a:pPr>
              <a:spcBef>
                <a:spcPct val="0"/>
              </a:spcBef>
              <a:buFontTx/>
              <a:buNone/>
            </a:pPr>
            <a:endParaRPr lang="en-US" altLang="en-US" sz="2000" dirty="0">
              <a:latin typeface="+mn-lt"/>
            </a:endParaRPr>
          </a:p>
          <a:p>
            <a:pPr marL="342900" indent="-342900">
              <a:spcBef>
                <a:spcPct val="0"/>
              </a:spcBef>
              <a:buFont typeface="Wingdings" panose="05000000000000000000" pitchFamily="2" charset="2"/>
              <a:buChar char="§"/>
            </a:pPr>
            <a:r>
              <a:rPr lang="en-US" altLang="en-US" sz="2000" dirty="0">
                <a:solidFill>
                  <a:srgbClr val="0070C0"/>
                </a:solidFill>
                <a:latin typeface="+mn-lt"/>
              </a:rPr>
              <a:t>Data Quality Engine Help:  </a:t>
            </a:r>
          </a:p>
          <a:p>
            <a:pPr marL="1085850" lvl="1" indent="-342900">
              <a:spcBef>
                <a:spcPct val="0"/>
              </a:spcBef>
              <a:buFont typeface="Arial" panose="020B0604020202020204" pitchFamily="34" charset="0"/>
              <a:buChar char="•"/>
            </a:pPr>
            <a:r>
              <a:rPr lang="en-US" altLang="en-US" sz="2000" dirty="0">
                <a:latin typeface="+mn-lt"/>
              </a:rPr>
              <a:t>Data Quality Office Resource Account, </a:t>
            </a:r>
          </a:p>
          <a:p>
            <a:pPr lvl="1" indent="0">
              <a:spcBef>
                <a:spcPct val="0"/>
              </a:spcBef>
              <a:buNone/>
            </a:pPr>
            <a:r>
              <a:rPr lang="en-US" altLang="en-US" sz="2000" dirty="0">
                <a:solidFill>
                  <a:srgbClr val="FF0000"/>
                </a:solidFill>
                <a:latin typeface="+mn-lt"/>
              </a:rPr>
              <a:t>     </a:t>
            </a:r>
            <a:r>
              <a:rPr lang="en-US" altLang="en-US" sz="2000" u="sng" dirty="0">
                <a:solidFill>
                  <a:srgbClr val="FF0000"/>
                </a:solidFill>
                <a:latin typeface="+mn-lt"/>
                <a:hlinkClick r:id="rId6"/>
              </a:rPr>
              <a:t>RA-ddqdatacollection@pa.gov</a:t>
            </a:r>
            <a:endParaRPr lang="en-US" altLang="en-US" sz="1800" u="sng" dirty="0">
              <a:solidFill>
                <a:srgbClr val="FF0000"/>
              </a:solidFill>
              <a:latin typeface="Verdana" pitchFamily="34" charset="0"/>
            </a:endParaRPr>
          </a:p>
          <a:p>
            <a:endParaRPr lang="en-US" dirty="0"/>
          </a:p>
        </p:txBody>
      </p:sp>
      <p:sp>
        <p:nvSpPr>
          <p:cNvPr id="4" name="Slide Number Placeholder 3"/>
          <p:cNvSpPr>
            <a:spLocks noGrp="1"/>
          </p:cNvSpPr>
          <p:nvPr>
            <p:ph type="sldNum" sz="quarter" idx="5"/>
          </p:nvPr>
        </p:nvSpPr>
        <p:spPr/>
        <p:txBody>
          <a:bodyPr/>
          <a:lstStyle/>
          <a:p>
            <a:pPr>
              <a:defRPr/>
            </a:pPr>
            <a:fld id="{421A4730-CA4E-40AB-8B10-E6E74B2FFE03}" type="slidenum">
              <a:rPr lang="en-US" smtClean="0"/>
              <a:pPr>
                <a:defRPr/>
              </a:pPr>
              <a:t>38</a:t>
            </a:fld>
            <a:endParaRPr lang="en-US" dirty="0"/>
          </a:p>
        </p:txBody>
      </p:sp>
    </p:spTree>
    <p:extLst>
      <p:ext uri="{BB962C8B-B14F-4D97-AF65-F5344CB8AC3E}">
        <p14:creationId xmlns:p14="http://schemas.microsoft.com/office/powerpoint/2010/main" val="497954670"/>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04159"/>
            <a:r>
              <a:rPr lang="en-US" sz="1800" dirty="0">
                <a:latin typeface="Calibri" panose="020F0502020204030204" pitchFamily="34" charset="0"/>
                <a:ea typeface="Times New Roman" panose="02020603050405020304" pitchFamily="18" charset="0"/>
                <a:cs typeface="Calibri" panose="020F0502020204030204" pitchFamily="34" charset="0"/>
              </a:rPr>
              <a:t>I want to thank you for listening to this webinar and hope that it answers most, if not all, of the questions you may have had regarding the upcoming PIMS Perkins Postsecondary End of Year data collection.  If not, feel free to email the CTE Team or other PDE representatives listed on the last slide, as appropriate.  We look forward to working with you to complete this collection effort.</a:t>
            </a:r>
            <a:r>
              <a:rPr lang="en-US" sz="1800" b="1" dirty="0">
                <a:latin typeface="Calibri" panose="020F0502020204030204" pitchFamily="34" charset="0"/>
                <a:ea typeface="Calibri" panose="020F0502020204030204" pitchFamily="34" charset="0"/>
                <a:cs typeface="Calibri" panose="020F0502020204030204" pitchFamily="34" charset="0"/>
              </a:rPr>
              <a:t> </a:t>
            </a:r>
            <a:endParaRPr lang="en-US" sz="1800" dirty="0">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
        <p:nvSpPr>
          <p:cNvPr id="4" name="Slide Number Placeholder 3"/>
          <p:cNvSpPr>
            <a:spLocks noGrp="1"/>
          </p:cNvSpPr>
          <p:nvPr>
            <p:ph type="sldNum" sz="quarter" idx="5"/>
          </p:nvPr>
        </p:nvSpPr>
        <p:spPr/>
        <p:txBody>
          <a:bodyPr/>
          <a:lstStyle/>
          <a:p>
            <a:pPr>
              <a:defRPr/>
            </a:pPr>
            <a:fld id="{421A4730-CA4E-40AB-8B10-E6E74B2FFE03}" type="slidenum">
              <a:rPr lang="en-US" smtClean="0"/>
              <a:pPr>
                <a:defRPr/>
              </a:pPr>
              <a:t>39</a:t>
            </a:fld>
            <a:endParaRPr lang="en-US" dirty="0"/>
          </a:p>
        </p:txBody>
      </p:sp>
    </p:spTree>
    <p:extLst>
      <p:ext uri="{BB962C8B-B14F-4D97-AF65-F5344CB8AC3E}">
        <p14:creationId xmlns:p14="http://schemas.microsoft.com/office/powerpoint/2010/main" val="116521192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403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lnSpc>
                <a:spcPct val="115000"/>
              </a:lnSpc>
              <a:spcBef>
                <a:spcPts val="0"/>
              </a:spcBef>
              <a:spcAft>
                <a:spcPts val="964"/>
              </a:spcAft>
            </a:pPr>
            <a:r>
              <a:rPr lang="en-US" sz="1100" dirty="0">
                <a:latin typeface="Arial" panose="020B0604020202020204" pitchFamily="34" charset="0"/>
                <a:ea typeface="Calibri" panose="020F0502020204030204" pitchFamily="34" charset="0"/>
                <a:cs typeface="Arial" panose="020B0604020202020204" pitchFamily="34" charset="0"/>
              </a:rPr>
              <a:t>Why is CTE data collected?  </a:t>
            </a:r>
          </a:p>
          <a:p>
            <a:pPr>
              <a:lnSpc>
                <a:spcPct val="115000"/>
              </a:lnSpc>
              <a:spcBef>
                <a:spcPts val="0"/>
              </a:spcBef>
              <a:spcAft>
                <a:spcPts val="964"/>
              </a:spcAft>
            </a:pPr>
            <a:endParaRPr lang="en-US" sz="1100" dirty="0">
              <a:latin typeface="Arial" panose="020B0604020202020204" pitchFamily="34" charset="0"/>
              <a:ea typeface="Calibri" panose="020F0502020204030204" pitchFamily="34" charset="0"/>
              <a:cs typeface="Arial" panose="020B0604020202020204" pitchFamily="34" charset="0"/>
            </a:endParaRPr>
          </a:p>
          <a:p>
            <a:pPr>
              <a:lnSpc>
                <a:spcPct val="115000"/>
              </a:lnSpc>
              <a:spcBef>
                <a:spcPts val="0"/>
              </a:spcBef>
              <a:spcAft>
                <a:spcPts val="964"/>
              </a:spcAft>
            </a:pPr>
            <a:r>
              <a:rPr lang="en-US" sz="1100" dirty="0">
                <a:latin typeface="Arial" panose="020B0604020202020204" pitchFamily="34" charset="0"/>
                <a:ea typeface="Calibri" panose="020F0502020204030204" pitchFamily="34" charset="0"/>
                <a:cs typeface="Arial" panose="020B0604020202020204" pitchFamily="34" charset="0"/>
              </a:rPr>
              <a:t>Primarily to meet the Perkins V federal legislation reporting and accountability requirements at the secondary, adult and postsecondary levels.  There are also certain state reporting requirements as well connected to the career and technical education programs.  Today we will be addressing postsecondary requirements.</a:t>
            </a:r>
          </a:p>
          <a:p>
            <a:pPr>
              <a:lnSpc>
                <a:spcPct val="115000"/>
              </a:lnSpc>
              <a:spcBef>
                <a:spcPts val="0"/>
              </a:spcBef>
              <a:spcAft>
                <a:spcPts val="964"/>
              </a:spcAft>
            </a:pPr>
            <a:endParaRPr lang="en-US" sz="1100" dirty="0">
              <a:latin typeface="Arial" panose="020B0604020202020204" pitchFamily="34" charset="0"/>
              <a:ea typeface="Calibri" panose="020F0502020204030204" pitchFamily="34" charset="0"/>
              <a:cs typeface="Arial" panose="020B0604020202020204" pitchFamily="34" charset="0"/>
            </a:endParaRPr>
          </a:p>
          <a:p>
            <a:pPr>
              <a:lnSpc>
                <a:spcPct val="115000"/>
              </a:lnSpc>
              <a:spcBef>
                <a:spcPts val="0"/>
              </a:spcBef>
              <a:spcAft>
                <a:spcPts val="964"/>
              </a:spcAft>
            </a:pPr>
            <a:r>
              <a:rPr lang="en-US" sz="1100" dirty="0">
                <a:latin typeface="Arial" panose="020B0604020202020204" pitchFamily="34" charset="0"/>
                <a:ea typeface="Calibri" panose="020F0502020204030204" pitchFamily="34" charset="0"/>
                <a:cs typeface="Arial" panose="020B0604020202020204" pitchFamily="34" charset="0"/>
              </a:rPr>
              <a:t>There are 2 templates for the PIMS Perkins Postsecondary CTE collection that must be uploaded.  </a:t>
            </a:r>
          </a:p>
          <a:p>
            <a:pPr>
              <a:lnSpc>
                <a:spcPct val="115000"/>
              </a:lnSpc>
              <a:spcBef>
                <a:spcPts val="0"/>
              </a:spcBef>
              <a:spcAft>
                <a:spcPts val="964"/>
              </a:spcAft>
            </a:pPr>
            <a:endParaRPr lang="en-US" altLang="en-US" sz="1100" dirty="0">
              <a:latin typeface="Arial" panose="020B0604020202020204" pitchFamily="34" charset="0"/>
              <a:cs typeface="Arial" panose="020B0604020202020204" pitchFamily="34" charset="0"/>
            </a:endParaRPr>
          </a:p>
          <a:p>
            <a:pPr>
              <a:lnSpc>
                <a:spcPct val="115000"/>
              </a:lnSpc>
              <a:spcBef>
                <a:spcPts val="0"/>
              </a:spcBef>
              <a:spcAft>
                <a:spcPts val="964"/>
              </a:spcAft>
            </a:pPr>
            <a:r>
              <a:rPr lang="en-US" altLang="en-US" sz="1100" dirty="0">
                <a:latin typeface="Arial" panose="020B0604020202020204" pitchFamily="34" charset="0"/>
                <a:cs typeface="Arial" panose="020B0604020202020204" pitchFamily="34" charset="0"/>
              </a:rPr>
              <a:t>PS Student Institution Template – This template </a:t>
            </a:r>
            <a:r>
              <a:rPr lang="en-US" sz="1800" dirty="0">
                <a:effectLst/>
                <a:latin typeface="Arial" panose="020B0604020202020204" pitchFamily="34" charset="0"/>
                <a:ea typeface="Calibri" panose="020F0502020204030204" pitchFamily="34" charset="0"/>
              </a:rPr>
              <a:t>contains basic demographic information regarding an institution’s students.</a:t>
            </a:r>
            <a:endParaRPr lang="en-US" altLang="en-US" sz="1100" dirty="0">
              <a:latin typeface="Arial" panose="020B0604020202020204" pitchFamily="34" charset="0"/>
              <a:cs typeface="Arial" panose="020B0604020202020204" pitchFamily="34" charset="0"/>
            </a:endParaRPr>
          </a:p>
          <a:p>
            <a:pPr>
              <a:lnSpc>
                <a:spcPct val="115000"/>
              </a:lnSpc>
              <a:spcBef>
                <a:spcPts val="0"/>
              </a:spcBef>
              <a:spcAft>
                <a:spcPts val="964"/>
              </a:spcAft>
            </a:pPr>
            <a:r>
              <a:rPr lang="en-US" altLang="en-US" sz="1100" dirty="0">
                <a:latin typeface="Arial" panose="020B0604020202020204" pitchFamily="34" charset="0"/>
                <a:cs typeface="Arial" panose="020B0604020202020204" pitchFamily="34" charset="0"/>
              </a:rPr>
              <a:t>Campus Student Program Fact Template – This template </a:t>
            </a:r>
            <a:r>
              <a:rPr lang="en-US" sz="1800" dirty="0">
                <a:effectLst/>
                <a:latin typeface="Arial" panose="020B0604020202020204" pitchFamily="34" charset="0"/>
                <a:ea typeface="Calibri" panose="020F0502020204030204" pitchFamily="34" charset="0"/>
                <a:cs typeface="Times New Roman" panose="02020603050405020304" pitchFamily="18" charset="0"/>
              </a:rPr>
              <a:t>collects various “data items” such as the </a:t>
            </a:r>
            <a:r>
              <a:rPr lang="en-US" sz="1800" dirty="0">
                <a:effectLst/>
                <a:latin typeface="Arial" panose="020B0604020202020204" pitchFamily="34" charset="0"/>
                <a:ea typeface="Calibri" panose="020F0502020204030204" pitchFamily="34" charset="0"/>
              </a:rPr>
              <a:t>Perkins Industry Credential Earned Indicator and the Pell Grant Indicator</a:t>
            </a:r>
            <a:r>
              <a:rPr lang="en-US" sz="1800" dirty="0">
                <a:effectLst/>
                <a:latin typeface="Arial" panose="020B0604020202020204" pitchFamily="34" charset="0"/>
                <a:ea typeface="Calibri" panose="020F0502020204030204" pitchFamily="34" charset="0"/>
                <a:cs typeface="Times New Roman" panose="02020603050405020304" pitchFamily="18" charset="0"/>
              </a:rPr>
              <a:t>. </a:t>
            </a:r>
            <a:endParaRPr lang="en-US" altLang="en-US" dirty="0"/>
          </a:p>
        </p:txBody>
      </p:sp>
      <p:sp>
        <p:nvSpPr>
          <p:cNvPr id="4403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300">
                <a:solidFill>
                  <a:schemeClr val="tx1"/>
                </a:solidFill>
                <a:latin typeface="Calibri" pitchFamily="34" charset="0"/>
              </a:defRPr>
            </a:lvl1pPr>
            <a:lvl2pPr marL="739623" indent="-280930" eaLnBrk="0" hangingPunct="0">
              <a:spcBef>
                <a:spcPct val="30000"/>
              </a:spcBef>
              <a:defRPr sz="1300">
                <a:solidFill>
                  <a:schemeClr val="tx1"/>
                </a:solidFill>
                <a:latin typeface="Calibri" pitchFamily="34" charset="0"/>
              </a:defRPr>
            </a:lvl2pPr>
            <a:lvl3pPr marL="1138005" indent="-225379" eaLnBrk="0" hangingPunct="0">
              <a:spcBef>
                <a:spcPct val="30000"/>
              </a:spcBef>
              <a:defRPr sz="1300">
                <a:solidFill>
                  <a:schemeClr val="tx1"/>
                </a:solidFill>
                <a:latin typeface="Calibri" pitchFamily="34" charset="0"/>
              </a:defRPr>
            </a:lvl3pPr>
            <a:lvl4pPr marL="1596697" indent="-225379" eaLnBrk="0" hangingPunct="0">
              <a:spcBef>
                <a:spcPct val="30000"/>
              </a:spcBef>
              <a:defRPr sz="1300">
                <a:solidFill>
                  <a:schemeClr val="tx1"/>
                </a:solidFill>
                <a:latin typeface="Calibri" pitchFamily="34" charset="0"/>
              </a:defRPr>
            </a:lvl4pPr>
            <a:lvl5pPr marL="2052217" indent="-225379" eaLnBrk="0" hangingPunct="0">
              <a:spcBef>
                <a:spcPct val="30000"/>
              </a:spcBef>
              <a:defRPr sz="1300">
                <a:solidFill>
                  <a:schemeClr val="tx1"/>
                </a:solidFill>
                <a:latin typeface="Calibri" pitchFamily="34" charset="0"/>
              </a:defRPr>
            </a:lvl5pPr>
            <a:lvl6pPr marL="2509324" indent="-225379" eaLnBrk="0" fontAlgn="base" hangingPunct="0">
              <a:spcBef>
                <a:spcPct val="30000"/>
              </a:spcBef>
              <a:spcAft>
                <a:spcPct val="0"/>
              </a:spcAft>
              <a:defRPr sz="1300">
                <a:solidFill>
                  <a:schemeClr val="tx1"/>
                </a:solidFill>
                <a:latin typeface="Calibri" pitchFamily="34" charset="0"/>
              </a:defRPr>
            </a:lvl6pPr>
            <a:lvl7pPr marL="2966431" indent="-225379" eaLnBrk="0" fontAlgn="base" hangingPunct="0">
              <a:spcBef>
                <a:spcPct val="30000"/>
              </a:spcBef>
              <a:spcAft>
                <a:spcPct val="0"/>
              </a:spcAft>
              <a:defRPr sz="1300">
                <a:solidFill>
                  <a:schemeClr val="tx1"/>
                </a:solidFill>
                <a:latin typeface="Calibri" pitchFamily="34" charset="0"/>
              </a:defRPr>
            </a:lvl7pPr>
            <a:lvl8pPr marL="3423536" indent="-225379" eaLnBrk="0" fontAlgn="base" hangingPunct="0">
              <a:spcBef>
                <a:spcPct val="30000"/>
              </a:spcBef>
              <a:spcAft>
                <a:spcPct val="0"/>
              </a:spcAft>
              <a:defRPr sz="1300">
                <a:solidFill>
                  <a:schemeClr val="tx1"/>
                </a:solidFill>
                <a:latin typeface="Calibri" pitchFamily="34" charset="0"/>
              </a:defRPr>
            </a:lvl8pPr>
            <a:lvl9pPr marL="3880643" indent="-225379" eaLnBrk="0" fontAlgn="base" hangingPunct="0">
              <a:spcBef>
                <a:spcPct val="30000"/>
              </a:spcBef>
              <a:spcAft>
                <a:spcPct val="0"/>
              </a:spcAft>
              <a:defRPr sz="1300">
                <a:solidFill>
                  <a:schemeClr val="tx1"/>
                </a:solidFill>
                <a:latin typeface="Calibri" pitchFamily="34" charset="0"/>
              </a:defRPr>
            </a:lvl9pPr>
          </a:lstStyle>
          <a:p>
            <a:pPr eaLnBrk="1" hangingPunct="1">
              <a:spcBef>
                <a:spcPct val="0"/>
              </a:spcBef>
            </a:pPr>
            <a:fld id="{8087A227-7275-4D98-8050-DECCD13FF794}" type="slidenum">
              <a:rPr lang="en-US" altLang="en-US" smtClean="0">
                <a:latin typeface="Arial" charset="0"/>
              </a:rPr>
              <a:pPr eaLnBrk="1" hangingPunct="1">
                <a:spcBef>
                  <a:spcPct val="0"/>
                </a:spcBef>
              </a:pPr>
              <a:t>4</a:t>
            </a:fld>
            <a:endParaRPr lang="en-US" altLang="en-US" dirty="0">
              <a:latin typeface="Arial" charset="0"/>
            </a:endParaRPr>
          </a:p>
        </p:txBody>
      </p:sp>
    </p:spTree>
    <p:extLst>
      <p:ext uri="{BB962C8B-B14F-4D97-AF65-F5344CB8AC3E}">
        <p14:creationId xmlns:p14="http://schemas.microsoft.com/office/powerpoint/2010/main" val="339115772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15000"/>
              </a:lnSpc>
              <a:spcBef>
                <a:spcPts val="0"/>
              </a:spcBef>
              <a:spcAft>
                <a:spcPts val="0"/>
              </a:spcAft>
            </a:pPr>
            <a:r>
              <a:rPr lang="en-US" sz="1100" dirty="0">
                <a:latin typeface="Arial" panose="020B0604020202020204" pitchFamily="34" charset="0"/>
                <a:ea typeface="Calibri" panose="020F0502020204030204" pitchFamily="34" charset="0"/>
                <a:cs typeface="Arial" panose="020B0604020202020204" pitchFamily="34" charset="0"/>
              </a:rPr>
              <a:t>The submission window for the PIMS Perkins Postsecondary 2024-25 student data submission for Perkins End of Year Collection is from August 1 to August 31.  We need to stress to all of you that we are going to have to ensure that all PIMS Perkins Postsecondary related data is submitted and loaded to the PIMS data warehouse within that window. LEAs will be strictly held to that submission window from August 1 to August 31</a:t>
            </a:r>
            <a:r>
              <a:rPr lang="en-US" sz="1100" baseline="30000" dirty="0">
                <a:latin typeface="Arial" panose="020B0604020202020204" pitchFamily="34" charset="0"/>
                <a:ea typeface="Calibri" panose="020F0502020204030204" pitchFamily="34" charset="0"/>
                <a:cs typeface="Arial" panose="020B0604020202020204" pitchFamily="34" charset="0"/>
              </a:rPr>
              <a:t>st</a:t>
            </a:r>
            <a:r>
              <a:rPr lang="en-US" sz="1100" dirty="0">
                <a:latin typeface="Arial" panose="020B0604020202020204" pitchFamily="34" charset="0"/>
                <a:ea typeface="Calibri" panose="020F0502020204030204" pitchFamily="34" charset="0"/>
                <a:cs typeface="Arial" panose="020B0604020202020204" pitchFamily="34" charset="0"/>
              </a:rPr>
              <a:t> and then in turn need to make full use (as appropriate) of the correction window from September 1 to September 15 to finalize all PIMS Perkins Postsecondary data.  During the correction window LEAs should (if they did not already) generate and review PIMS Perkins Postsecondary Student Data Quality Control Reports listed in the PIMS Perkins Postsecondary CTE Student Data Set How to guide.</a:t>
            </a:r>
          </a:p>
          <a:p>
            <a:pPr>
              <a:lnSpc>
                <a:spcPct val="115000"/>
              </a:lnSpc>
              <a:spcBef>
                <a:spcPts val="0"/>
              </a:spcBef>
              <a:spcAft>
                <a:spcPts val="0"/>
              </a:spcAft>
            </a:pPr>
            <a:endParaRPr lang="en-US" sz="1100" dirty="0">
              <a:latin typeface="Arial" panose="020B0604020202020204" pitchFamily="34" charset="0"/>
              <a:cs typeface="Arial" panose="020B0604020202020204" pitchFamily="34" charset="0"/>
            </a:endParaRPr>
          </a:p>
          <a:p>
            <a:pPr>
              <a:lnSpc>
                <a:spcPct val="115000"/>
              </a:lnSpc>
              <a:spcBef>
                <a:spcPts val="0"/>
              </a:spcBef>
              <a:spcAft>
                <a:spcPts val="0"/>
              </a:spcAft>
            </a:pPr>
            <a:r>
              <a:rPr lang="en-US" sz="1100" dirty="0">
                <a:latin typeface="Arial" panose="020B0604020202020204" pitchFamily="34" charset="0"/>
                <a:cs typeface="Arial" panose="020B0604020202020204" pitchFamily="34" charset="0"/>
              </a:rPr>
              <a:t>Please submit your signed ACS by September 15</a:t>
            </a:r>
            <a:r>
              <a:rPr lang="en-US" sz="1100" baseline="30000" dirty="0">
                <a:latin typeface="Arial" panose="020B0604020202020204" pitchFamily="34" charset="0"/>
                <a:cs typeface="Arial" panose="020B0604020202020204" pitchFamily="34" charset="0"/>
              </a:rPr>
              <a:t>th</a:t>
            </a:r>
            <a:r>
              <a:rPr lang="en-US" sz="1100" dirty="0">
                <a:latin typeface="Arial" panose="020B0604020202020204" pitchFamily="34" charset="0"/>
                <a:cs typeface="Arial" panose="020B0604020202020204" pitchFamily="34" charset="0"/>
              </a:rPr>
              <a:t>.</a:t>
            </a:r>
          </a:p>
          <a:p>
            <a:pPr>
              <a:lnSpc>
                <a:spcPct val="115000"/>
              </a:lnSpc>
              <a:spcBef>
                <a:spcPts val="0"/>
              </a:spcBef>
              <a:spcAft>
                <a:spcPts val="0"/>
              </a:spcAft>
            </a:pPr>
            <a:endParaRPr lang="en-US" sz="1100" dirty="0">
              <a:latin typeface="Arial" panose="020B0604020202020204" pitchFamily="34" charset="0"/>
              <a:cs typeface="Arial" panose="020B0604020202020204" pitchFamily="34" charset="0"/>
            </a:endParaRPr>
          </a:p>
          <a:p>
            <a:pPr>
              <a:lnSpc>
                <a:spcPct val="115000"/>
              </a:lnSpc>
              <a:spcBef>
                <a:spcPts val="0"/>
              </a:spcBef>
              <a:spcAft>
                <a:spcPts val="0"/>
              </a:spcAft>
            </a:pPr>
            <a:r>
              <a:rPr lang="en-US" sz="1100" dirty="0">
                <a:latin typeface="Arial" panose="020B0604020202020204" pitchFamily="34" charset="0"/>
                <a:cs typeface="Arial" panose="020B0604020202020204" pitchFamily="34" charset="0"/>
              </a:rPr>
              <a:t>Remember – </a:t>
            </a:r>
            <a:r>
              <a:rPr lang="en-US" sz="1800" dirty="0">
                <a:effectLst/>
                <a:latin typeface="Arial" panose="020B0604020202020204" pitchFamily="34" charset="0"/>
                <a:ea typeface="Calibri" panose="020F0502020204030204" pitchFamily="34" charset="0"/>
              </a:rPr>
              <a:t>PDE personnel cannot begin processing the Consolidated Annual Report (CAR) until all signed and initialed ACSs have been received by PDE.</a:t>
            </a:r>
          </a:p>
          <a:p>
            <a:pPr>
              <a:lnSpc>
                <a:spcPct val="115000"/>
              </a:lnSpc>
              <a:spcBef>
                <a:spcPts val="0"/>
              </a:spcBef>
              <a:spcAft>
                <a:spcPts val="0"/>
              </a:spcAft>
            </a:pPr>
            <a:endParaRPr lang="en-US" sz="1100" dirty="0">
              <a:latin typeface="Arial" panose="020B0604020202020204" pitchFamily="34" charset="0"/>
              <a:cs typeface="Arial" panose="020B0604020202020204" pitchFamily="34" charset="0"/>
            </a:endParaRPr>
          </a:p>
          <a:p>
            <a:pPr>
              <a:lnSpc>
                <a:spcPct val="115000"/>
              </a:lnSpc>
              <a:spcBef>
                <a:spcPts val="0"/>
              </a:spcBef>
              <a:spcAft>
                <a:spcPts val="0"/>
              </a:spcAft>
            </a:pPr>
            <a:endParaRPr lang="en-US" dirty="0"/>
          </a:p>
        </p:txBody>
      </p:sp>
      <p:sp>
        <p:nvSpPr>
          <p:cNvPr id="4" name="Slide Number Placeholder 3"/>
          <p:cNvSpPr>
            <a:spLocks noGrp="1"/>
          </p:cNvSpPr>
          <p:nvPr>
            <p:ph type="sldNum" sz="quarter" idx="5"/>
          </p:nvPr>
        </p:nvSpPr>
        <p:spPr/>
        <p:txBody>
          <a:bodyPr/>
          <a:lstStyle/>
          <a:p>
            <a:pPr>
              <a:defRPr/>
            </a:pPr>
            <a:fld id="{421A4730-CA4E-40AB-8B10-E6E74B2FFE03}" type="slidenum">
              <a:rPr lang="en-US" smtClean="0"/>
              <a:pPr>
                <a:defRPr/>
              </a:pPr>
              <a:t>5</a:t>
            </a:fld>
            <a:endParaRPr lang="en-US" dirty="0"/>
          </a:p>
        </p:txBody>
      </p:sp>
    </p:spTree>
    <p:extLst>
      <p:ext uri="{BB962C8B-B14F-4D97-AF65-F5344CB8AC3E}">
        <p14:creationId xmlns:p14="http://schemas.microsoft.com/office/powerpoint/2010/main" val="394585371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98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sz="1100" dirty="0">
                <a:latin typeface="Arial" panose="020B0604020202020204" pitchFamily="34" charset="0"/>
                <a:cs typeface="Arial" panose="020B0604020202020204" pitchFamily="34" charset="0"/>
              </a:rPr>
              <a:t>Let’s take a look at reporting PIMS Perkins Postsecondary Students.</a:t>
            </a:r>
          </a:p>
          <a:p>
            <a:endParaRPr lang="en-US" altLang="en-US" dirty="0"/>
          </a:p>
        </p:txBody>
      </p:sp>
      <p:sp>
        <p:nvSpPr>
          <p:cNvPr id="4198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300">
                <a:solidFill>
                  <a:schemeClr val="tx1"/>
                </a:solidFill>
                <a:latin typeface="Calibri" pitchFamily="34" charset="0"/>
              </a:defRPr>
            </a:lvl1pPr>
            <a:lvl2pPr marL="739623" indent="-280930" eaLnBrk="0" hangingPunct="0">
              <a:spcBef>
                <a:spcPct val="30000"/>
              </a:spcBef>
              <a:defRPr sz="1300">
                <a:solidFill>
                  <a:schemeClr val="tx1"/>
                </a:solidFill>
                <a:latin typeface="Calibri" pitchFamily="34" charset="0"/>
              </a:defRPr>
            </a:lvl2pPr>
            <a:lvl3pPr marL="1138005" indent="-225379" eaLnBrk="0" hangingPunct="0">
              <a:spcBef>
                <a:spcPct val="30000"/>
              </a:spcBef>
              <a:defRPr sz="1300">
                <a:solidFill>
                  <a:schemeClr val="tx1"/>
                </a:solidFill>
                <a:latin typeface="Calibri" pitchFamily="34" charset="0"/>
              </a:defRPr>
            </a:lvl3pPr>
            <a:lvl4pPr marL="1596697" indent="-225379" eaLnBrk="0" hangingPunct="0">
              <a:spcBef>
                <a:spcPct val="30000"/>
              </a:spcBef>
              <a:defRPr sz="1300">
                <a:solidFill>
                  <a:schemeClr val="tx1"/>
                </a:solidFill>
                <a:latin typeface="Calibri" pitchFamily="34" charset="0"/>
              </a:defRPr>
            </a:lvl4pPr>
            <a:lvl5pPr marL="2052217" indent="-225379" eaLnBrk="0" hangingPunct="0">
              <a:spcBef>
                <a:spcPct val="30000"/>
              </a:spcBef>
              <a:defRPr sz="1300">
                <a:solidFill>
                  <a:schemeClr val="tx1"/>
                </a:solidFill>
                <a:latin typeface="Calibri" pitchFamily="34" charset="0"/>
              </a:defRPr>
            </a:lvl5pPr>
            <a:lvl6pPr marL="2509324" indent="-225379" eaLnBrk="0" fontAlgn="base" hangingPunct="0">
              <a:spcBef>
                <a:spcPct val="30000"/>
              </a:spcBef>
              <a:spcAft>
                <a:spcPct val="0"/>
              </a:spcAft>
              <a:defRPr sz="1300">
                <a:solidFill>
                  <a:schemeClr val="tx1"/>
                </a:solidFill>
                <a:latin typeface="Calibri" pitchFamily="34" charset="0"/>
              </a:defRPr>
            </a:lvl6pPr>
            <a:lvl7pPr marL="2966431" indent="-225379" eaLnBrk="0" fontAlgn="base" hangingPunct="0">
              <a:spcBef>
                <a:spcPct val="30000"/>
              </a:spcBef>
              <a:spcAft>
                <a:spcPct val="0"/>
              </a:spcAft>
              <a:defRPr sz="1300">
                <a:solidFill>
                  <a:schemeClr val="tx1"/>
                </a:solidFill>
                <a:latin typeface="Calibri" pitchFamily="34" charset="0"/>
              </a:defRPr>
            </a:lvl7pPr>
            <a:lvl8pPr marL="3423536" indent="-225379" eaLnBrk="0" fontAlgn="base" hangingPunct="0">
              <a:spcBef>
                <a:spcPct val="30000"/>
              </a:spcBef>
              <a:spcAft>
                <a:spcPct val="0"/>
              </a:spcAft>
              <a:defRPr sz="1300">
                <a:solidFill>
                  <a:schemeClr val="tx1"/>
                </a:solidFill>
                <a:latin typeface="Calibri" pitchFamily="34" charset="0"/>
              </a:defRPr>
            </a:lvl8pPr>
            <a:lvl9pPr marL="3880643" indent="-225379" eaLnBrk="0" fontAlgn="base" hangingPunct="0">
              <a:spcBef>
                <a:spcPct val="30000"/>
              </a:spcBef>
              <a:spcAft>
                <a:spcPct val="0"/>
              </a:spcAft>
              <a:defRPr sz="1300">
                <a:solidFill>
                  <a:schemeClr val="tx1"/>
                </a:solidFill>
                <a:latin typeface="Calibri" pitchFamily="34" charset="0"/>
              </a:defRPr>
            </a:lvl9pPr>
          </a:lstStyle>
          <a:p>
            <a:pPr eaLnBrk="1" hangingPunct="1">
              <a:spcBef>
                <a:spcPct val="0"/>
              </a:spcBef>
            </a:pPr>
            <a:fld id="{853467F9-DC99-49BA-B6DF-ED93B8BE13C7}" type="slidenum">
              <a:rPr lang="en-US" altLang="en-US" smtClean="0">
                <a:latin typeface="Arial" charset="0"/>
              </a:rPr>
              <a:pPr eaLnBrk="1" hangingPunct="1">
                <a:spcBef>
                  <a:spcPct val="0"/>
                </a:spcBef>
              </a:pPr>
              <a:t>6</a:t>
            </a:fld>
            <a:endParaRPr lang="en-US" altLang="en-US" dirty="0">
              <a:latin typeface="Arial" charset="0"/>
            </a:endParaRPr>
          </a:p>
        </p:txBody>
      </p:sp>
    </p:spTree>
    <p:extLst>
      <p:ext uri="{BB962C8B-B14F-4D97-AF65-F5344CB8AC3E}">
        <p14:creationId xmlns:p14="http://schemas.microsoft.com/office/powerpoint/2010/main" val="305746894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800" dirty="0">
                <a:effectLst/>
                <a:latin typeface="Arial" panose="020B0604020202020204" pitchFamily="34" charset="0"/>
                <a:ea typeface="Calibri" panose="020F0502020204030204" pitchFamily="34" charset="0"/>
              </a:rPr>
              <a:t>Institutions should report all students enrolled in a Perkins postsecondary program at any time during the July 1 – June 30 academic year. </a:t>
            </a:r>
          </a:p>
          <a:p>
            <a:endParaRPr lang="en-US" sz="1800" dirty="0">
              <a:effectLst/>
              <a:latin typeface="Arial" panose="020B0604020202020204" pitchFamily="34" charset="0"/>
            </a:endParaRPr>
          </a:p>
          <a:p>
            <a:r>
              <a:rPr lang="en-US" sz="1800" dirty="0">
                <a:effectLst/>
                <a:latin typeface="Arial" panose="020B0604020202020204" pitchFamily="34" charset="0"/>
                <a:ea typeface="Calibri" panose="020F0502020204030204" pitchFamily="34" charset="0"/>
              </a:rPr>
              <a:t>NOTE: Students that are enrolled in a postsecondary program but did not graduate high school </a:t>
            </a:r>
            <a:r>
              <a:rPr lang="en-US" sz="1800" b="1" dirty="0">
                <a:effectLst/>
                <a:latin typeface="Arial" panose="020B0604020202020204" pitchFamily="34" charset="0"/>
                <a:ea typeface="Calibri" panose="020F0502020204030204" pitchFamily="34" charset="0"/>
              </a:rPr>
              <a:t>cannot</a:t>
            </a:r>
            <a:r>
              <a:rPr lang="en-US" sz="1800" dirty="0">
                <a:effectLst/>
                <a:latin typeface="Arial" panose="020B0604020202020204" pitchFamily="34" charset="0"/>
                <a:ea typeface="Calibri" panose="020F0502020204030204" pitchFamily="34" charset="0"/>
              </a:rPr>
              <a:t> be reported.</a:t>
            </a:r>
            <a:endParaRPr lang="en-US" dirty="0"/>
          </a:p>
        </p:txBody>
      </p:sp>
      <p:sp>
        <p:nvSpPr>
          <p:cNvPr id="4" name="Slide Number Placeholder 3"/>
          <p:cNvSpPr>
            <a:spLocks noGrp="1"/>
          </p:cNvSpPr>
          <p:nvPr>
            <p:ph type="sldNum" sz="quarter" idx="5"/>
          </p:nvPr>
        </p:nvSpPr>
        <p:spPr/>
        <p:txBody>
          <a:bodyPr/>
          <a:lstStyle/>
          <a:p>
            <a:pPr>
              <a:defRPr/>
            </a:pPr>
            <a:fld id="{421A4730-CA4E-40AB-8B10-E6E74B2FFE03}" type="slidenum">
              <a:rPr lang="en-US" smtClean="0"/>
              <a:pPr>
                <a:defRPr/>
              </a:pPr>
              <a:t>7</a:t>
            </a:fld>
            <a:endParaRPr lang="en-US" dirty="0"/>
          </a:p>
        </p:txBody>
      </p:sp>
    </p:spTree>
    <p:extLst>
      <p:ext uri="{BB962C8B-B14F-4D97-AF65-F5344CB8AC3E}">
        <p14:creationId xmlns:p14="http://schemas.microsoft.com/office/powerpoint/2010/main" val="112023054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spcBef>
                <a:spcPts val="0"/>
              </a:spcBef>
              <a:spcAft>
                <a:spcPts val="1200"/>
              </a:spcAft>
            </a:pPr>
            <a:r>
              <a:rPr lang="en-US" sz="1800" dirty="0">
                <a:effectLst/>
                <a:latin typeface="Arial" panose="020B0604020202020204" pitchFamily="34" charset="0"/>
                <a:ea typeface="Calibri" panose="020F0502020204030204" pitchFamily="34" charset="0"/>
              </a:rPr>
              <a:t>To be defined as a Perkins postsecondary program the program must meet the following criteria:</a:t>
            </a:r>
          </a:p>
          <a:p>
            <a:pPr marL="342900" marR="0" lvl="0" indent="-342900">
              <a:spcBef>
                <a:spcPts val="0"/>
              </a:spcBef>
              <a:spcAft>
                <a:spcPts val="1200"/>
              </a:spcAft>
              <a:buFont typeface="Arial" panose="020B0604020202020204" pitchFamily="34" charset="0"/>
              <a:buChar char="•"/>
            </a:pPr>
            <a:r>
              <a:rPr lang="en-US" sz="1800" dirty="0">
                <a:effectLst/>
                <a:latin typeface="Arial" panose="020B0604020202020204" pitchFamily="34" charset="0"/>
                <a:ea typeface="Calibri" panose="020F0502020204030204" pitchFamily="34" charset="0"/>
              </a:rPr>
              <a:t>Each program must be in compliance with Pennsylvania statutes, regulations, and policies.</a:t>
            </a:r>
          </a:p>
          <a:p>
            <a:pPr marL="342900" marR="0" lvl="0" indent="-342900">
              <a:spcBef>
                <a:spcPts val="0"/>
              </a:spcBef>
              <a:spcAft>
                <a:spcPts val="1200"/>
              </a:spcAft>
              <a:buFont typeface="Arial" panose="020B0604020202020204" pitchFamily="34" charset="0"/>
              <a:buChar char="•"/>
            </a:pPr>
            <a:r>
              <a:rPr lang="en-US" sz="1800" dirty="0">
                <a:effectLst/>
                <a:latin typeface="Arial" panose="020B0604020202020204" pitchFamily="34" charset="0"/>
                <a:ea typeface="Calibri" panose="020F0502020204030204" pitchFamily="34" charset="0"/>
              </a:rPr>
              <a:t>Each program shall be a career and technical education program, offering a sequence of courses that provides individuals with rigorous academic content and relevant technical knowledge and skills needed to prepare for further education and careers in current or emerging professions, which may include high-skill, high-wage, or in-demand industry sectors or occupations, as required by Perkins V.</a:t>
            </a:r>
          </a:p>
          <a:p>
            <a:endParaRPr lang="en-US" dirty="0"/>
          </a:p>
        </p:txBody>
      </p:sp>
      <p:sp>
        <p:nvSpPr>
          <p:cNvPr id="4" name="Slide Number Placeholder 3"/>
          <p:cNvSpPr>
            <a:spLocks noGrp="1"/>
          </p:cNvSpPr>
          <p:nvPr>
            <p:ph type="sldNum" sz="quarter" idx="5"/>
          </p:nvPr>
        </p:nvSpPr>
        <p:spPr/>
        <p:txBody>
          <a:bodyPr/>
          <a:lstStyle/>
          <a:p>
            <a:pPr>
              <a:defRPr/>
            </a:pPr>
            <a:fld id="{421A4730-CA4E-40AB-8B10-E6E74B2FFE03}" type="slidenum">
              <a:rPr lang="en-US" smtClean="0"/>
              <a:pPr>
                <a:defRPr/>
              </a:pPr>
              <a:t>8</a:t>
            </a:fld>
            <a:endParaRPr lang="en-US" dirty="0"/>
          </a:p>
        </p:txBody>
      </p:sp>
    </p:spTree>
    <p:extLst>
      <p:ext uri="{BB962C8B-B14F-4D97-AF65-F5344CB8AC3E}">
        <p14:creationId xmlns:p14="http://schemas.microsoft.com/office/powerpoint/2010/main" val="225080767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342900" marR="0" lvl="0" indent="-342900">
              <a:spcBef>
                <a:spcPts val="0"/>
              </a:spcBef>
              <a:spcAft>
                <a:spcPts val="1200"/>
              </a:spcAft>
              <a:buFont typeface="Arial" panose="020B0604020202020204" pitchFamily="34" charset="0"/>
              <a:buChar char="•"/>
            </a:pPr>
            <a:r>
              <a:rPr lang="en-US" sz="1200" dirty="0">
                <a:effectLst/>
                <a:latin typeface="Arial" panose="020B0604020202020204" pitchFamily="34" charset="0"/>
                <a:ea typeface="Calibri" panose="020F0502020204030204" pitchFamily="34" charset="0"/>
              </a:rPr>
              <a:t>Each program shall be a credit-based program and shall be identified with an accepted Classification of Instructional Program (CIP) code.</a:t>
            </a:r>
          </a:p>
          <a:p>
            <a:pPr marL="342900" marR="0" lvl="0" indent="-342900">
              <a:spcBef>
                <a:spcPts val="0"/>
              </a:spcBef>
              <a:spcAft>
                <a:spcPts val="1200"/>
              </a:spcAft>
              <a:buFont typeface="Arial" panose="020B0604020202020204" pitchFamily="34" charset="0"/>
              <a:buChar char="•"/>
            </a:pPr>
            <a:r>
              <a:rPr lang="en-US" sz="1200" dirty="0">
                <a:effectLst/>
                <a:latin typeface="Arial" panose="020B0604020202020204" pitchFamily="34" charset="0"/>
                <a:ea typeface="Calibri" panose="020F0502020204030204" pitchFamily="34" charset="0"/>
              </a:rPr>
              <a:t>Each program shall have a statement of objectives that will be printed in the institution’s catalog. The statement must indicate clearly that the program is designed for job placement incorporating employment-related job skills and knowledge. The catalog must indicate that the program is primarily occupational.</a:t>
            </a:r>
          </a:p>
          <a:p>
            <a:endParaRPr lang="en-US" dirty="0"/>
          </a:p>
        </p:txBody>
      </p:sp>
      <p:sp>
        <p:nvSpPr>
          <p:cNvPr id="4" name="Slide Number Placeholder 3"/>
          <p:cNvSpPr>
            <a:spLocks noGrp="1"/>
          </p:cNvSpPr>
          <p:nvPr>
            <p:ph type="sldNum" sz="quarter" idx="5"/>
          </p:nvPr>
        </p:nvSpPr>
        <p:spPr/>
        <p:txBody>
          <a:bodyPr/>
          <a:lstStyle/>
          <a:p>
            <a:pPr>
              <a:defRPr/>
            </a:pPr>
            <a:fld id="{421A4730-CA4E-40AB-8B10-E6E74B2FFE03}" type="slidenum">
              <a:rPr lang="en-US" smtClean="0"/>
              <a:pPr>
                <a:defRPr/>
              </a:pPr>
              <a:t>9</a:t>
            </a:fld>
            <a:endParaRPr lang="en-US" dirty="0"/>
          </a:p>
        </p:txBody>
      </p:sp>
    </p:spTree>
    <p:extLst>
      <p:ext uri="{BB962C8B-B14F-4D97-AF65-F5344CB8AC3E}">
        <p14:creationId xmlns:p14="http://schemas.microsoft.com/office/powerpoint/2010/main" val="28108749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r>
              <a:rPr lang="en-US" dirty="0"/>
              <a:t>6/28/2025</a:t>
            </a:r>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89AE35E5-0CD2-4EEB-8107-35D1C4B54A1D}" type="slidenum">
              <a:rPr lang="en-US"/>
              <a:pPr>
                <a:defRPr/>
              </a:pPr>
              <a:t>‹#›</a:t>
            </a:fld>
            <a:endParaRPr lang="en-US" dirty="0"/>
          </a:p>
        </p:txBody>
      </p:sp>
    </p:spTree>
    <p:extLst>
      <p:ext uri="{BB962C8B-B14F-4D97-AF65-F5344CB8AC3E}">
        <p14:creationId xmlns:p14="http://schemas.microsoft.com/office/powerpoint/2010/main" val="18164686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dirty="0"/>
              <a:t>4/20/2017</a:t>
            </a:r>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A081A6C2-475E-4467-A8D6-F793AD1D5DF8}" type="slidenum">
              <a:rPr lang="en-US"/>
              <a:pPr>
                <a:defRPr/>
              </a:pPr>
              <a:t>‹#›</a:t>
            </a:fld>
            <a:endParaRPr lang="en-US" dirty="0"/>
          </a:p>
        </p:txBody>
      </p:sp>
    </p:spTree>
    <p:extLst>
      <p:ext uri="{BB962C8B-B14F-4D97-AF65-F5344CB8AC3E}">
        <p14:creationId xmlns:p14="http://schemas.microsoft.com/office/powerpoint/2010/main" val="35626932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dirty="0"/>
              <a:t>4/20/2017</a:t>
            </a:r>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0F5AB744-151E-4E8D-A4A0-706FAAB02B74}" type="slidenum">
              <a:rPr lang="en-US"/>
              <a:pPr>
                <a:defRPr/>
              </a:pPr>
              <a:t>‹#›</a:t>
            </a:fld>
            <a:endParaRPr lang="en-US" dirty="0"/>
          </a:p>
        </p:txBody>
      </p:sp>
    </p:spTree>
    <p:extLst>
      <p:ext uri="{BB962C8B-B14F-4D97-AF65-F5344CB8AC3E}">
        <p14:creationId xmlns:p14="http://schemas.microsoft.com/office/powerpoint/2010/main" val="15874385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Title 1"/>
          <p:cNvSpPr>
            <a:spLocks noGrp="1"/>
          </p:cNvSpPr>
          <p:nvPr>
            <p:ph type="title"/>
          </p:nvPr>
        </p:nvSpPr>
        <p:spPr>
          <a:xfrm>
            <a:off x="457200" y="274638"/>
            <a:ext cx="8229600" cy="1143000"/>
          </a:xfrm>
        </p:spPr>
        <p:txBody>
          <a:bodyPr/>
          <a:lstStyle/>
          <a:p>
            <a:r>
              <a:rPr lang="en-US"/>
              <a:t>Click to edit Master title style</a:t>
            </a:r>
          </a:p>
        </p:txBody>
      </p:sp>
      <p:sp>
        <p:nvSpPr>
          <p:cNvPr id="4" name="Rectangle 4"/>
          <p:cNvSpPr>
            <a:spLocks noGrp="1" noChangeArrowheads="1"/>
          </p:cNvSpPr>
          <p:nvPr>
            <p:ph type="dt" sz="half" idx="10"/>
          </p:nvPr>
        </p:nvSpPr>
        <p:spPr>
          <a:ln/>
        </p:spPr>
        <p:txBody>
          <a:bodyPr/>
          <a:lstStyle>
            <a:lvl1pPr>
              <a:defRPr/>
            </a:lvl1pPr>
          </a:lstStyle>
          <a:p>
            <a:pPr>
              <a:defRPr/>
            </a:pPr>
            <a:r>
              <a:rPr lang="en-US" dirty="0"/>
              <a:t>4/20/2017</a:t>
            </a:r>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153A2020-A5AA-41E4-8C91-8A876E2B59C6}" type="slidenum">
              <a:rPr lang="en-US"/>
              <a:pPr>
                <a:defRPr/>
              </a:pPr>
              <a:t>‹#›</a:t>
            </a:fld>
            <a:endParaRPr lang="en-US" dirty="0"/>
          </a:p>
        </p:txBody>
      </p:sp>
    </p:spTree>
    <p:extLst>
      <p:ext uri="{BB962C8B-B14F-4D97-AF65-F5344CB8AC3E}">
        <p14:creationId xmlns:p14="http://schemas.microsoft.com/office/powerpoint/2010/main" val="35458589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dirty="0"/>
              <a:t>4/20/2017</a:t>
            </a:r>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C5C72523-2848-4209-9477-F9F5FA76702C}" type="slidenum">
              <a:rPr lang="en-US"/>
              <a:pPr>
                <a:defRPr/>
              </a:pPr>
              <a:t>‹#›</a:t>
            </a:fld>
            <a:endParaRPr lang="en-US" dirty="0"/>
          </a:p>
        </p:txBody>
      </p:sp>
    </p:spTree>
    <p:extLst>
      <p:ext uri="{BB962C8B-B14F-4D97-AF65-F5344CB8AC3E}">
        <p14:creationId xmlns:p14="http://schemas.microsoft.com/office/powerpoint/2010/main" val="22354791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r>
              <a:rPr lang="en-US" dirty="0"/>
              <a:t>4/20/2017</a:t>
            </a:r>
          </a:p>
        </p:txBody>
      </p:sp>
      <p:sp>
        <p:nvSpPr>
          <p:cNvPr id="6"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fld id="{A4C95047-A058-49DF-A9EF-6C60FB99E53E}" type="slidenum">
              <a:rPr lang="en-US"/>
              <a:pPr>
                <a:defRPr/>
              </a:pPr>
              <a:t>‹#›</a:t>
            </a:fld>
            <a:endParaRPr lang="en-US" dirty="0"/>
          </a:p>
        </p:txBody>
      </p:sp>
    </p:spTree>
    <p:extLst>
      <p:ext uri="{BB962C8B-B14F-4D97-AF65-F5344CB8AC3E}">
        <p14:creationId xmlns:p14="http://schemas.microsoft.com/office/powerpoint/2010/main" val="34776923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r>
              <a:rPr lang="en-US" dirty="0"/>
              <a:t>4/20/2017</a:t>
            </a:r>
          </a:p>
        </p:txBody>
      </p:sp>
      <p:sp>
        <p:nvSpPr>
          <p:cNvPr id="8"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9" name="Rectangle 6"/>
          <p:cNvSpPr>
            <a:spLocks noGrp="1" noChangeArrowheads="1"/>
          </p:cNvSpPr>
          <p:nvPr>
            <p:ph type="sldNum" sz="quarter" idx="12"/>
          </p:nvPr>
        </p:nvSpPr>
        <p:spPr>
          <a:ln/>
        </p:spPr>
        <p:txBody>
          <a:bodyPr/>
          <a:lstStyle>
            <a:lvl1pPr>
              <a:defRPr/>
            </a:lvl1pPr>
          </a:lstStyle>
          <a:p>
            <a:pPr>
              <a:defRPr/>
            </a:pPr>
            <a:fld id="{DF7B57B6-79DE-4540-AFF3-D4492D972525}" type="slidenum">
              <a:rPr lang="en-US"/>
              <a:pPr>
                <a:defRPr/>
              </a:pPr>
              <a:t>‹#›</a:t>
            </a:fld>
            <a:endParaRPr lang="en-US" dirty="0"/>
          </a:p>
        </p:txBody>
      </p:sp>
    </p:spTree>
    <p:extLst>
      <p:ext uri="{BB962C8B-B14F-4D97-AF65-F5344CB8AC3E}">
        <p14:creationId xmlns:p14="http://schemas.microsoft.com/office/powerpoint/2010/main" val="9418183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r>
              <a:rPr lang="en-US" dirty="0"/>
              <a:t>4/20/2017</a:t>
            </a:r>
          </a:p>
        </p:txBody>
      </p:sp>
      <p:sp>
        <p:nvSpPr>
          <p:cNvPr id="4"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5" name="Rectangle 6"/>
          <p:cNvSpPr>
            <a:spLocks noGrp="1" noChangeArrowheads="1"/>
          </p:cNvSpPr>
          <p:nvPr>
            <p:ph type="sldNum" sz="quarter" idx="12"/>
          </p:nvPr>
        </p:nvSpPr>
        <p:spPr>
          <a:ln/>
        </p:spPr>
        <p:txBody>
          <a:bodyPr/>
          <a:lstStyle>
            <a:lvl1pPr>
              <a:defRPr/>
            </a:lvl1pPr>
          </a:lstStyle>
          <a:p>
            <a:pPr>
              <a:defRPr/>
            </a:pPr>
            <a:fld id="{0AEEFF93-478F-4AA2-94E6-ADE5C258A5C7}" type="slidenum">
              <a:rPr lang="en-US"/>
              <a:pPr>
                <a:defRPr/>
              </a:pPr>
              <a:t>‹#›</a:t>
            </a:fld>
            <a:endParaRPr lang="en-US" dirty="0"/>
          </a:p>
        </p:txBody>
      </p:sp>
    </p:spTree>
    <p:extLst>
      <p:ext uri="{BB962C8B-B14F-4D97-AF65-F5344CB8AC3E}">
        <p14:creationId xmlns:p14="http://schemas.microsoft.com/office/powerpoint/2010/main" val="30239566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dirty="0"/>
              <a:t>4/20/2017</a:t>
            </a:r>
          </a:p>
        </p:txBody>
      </p:sp>
      <p:sp>
        <p:nvSpPr>
          <p:cNvPr id="3"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4" name="Rectangle 6"/>
          <p:cNvSpPr>
            <a:spLocks noGrp="1" noChangeArrowheads="1"/>
          </p:cNvSpPr>
          <p:nvPr>
            <p:ph type="sldNum" sz="quarter" idx="12"/>
          </p:nvPr>
        </p:nvSpPr>
        <p:spPr>
          <a:ln/>
        </p:spPr>
        <p:txBody>
          <a:bodyPr/>
          <a:lstStyle>
            <a:lvl1pPr>
              <a:defRPr/>
            </a:lvl1pPr>
          </a:lstStyle>
          <a:p>
            <a:pPr>
              <a:defRPr/>
            </a:pPr>
            <a:fld id="{AD4165A0-160A-4211-9576-9B7D2A7219F0}" type="slidenum">
              <a:rPr lang="en-US"/>
              <a:pPr>
                <a:defRPr/>
              </a:pPr>
              <a:t>‹#›</a:t>
            </a:fld>
            <a:endParaRPr lang="en-US" dirty="0"/>
          </a:p>
        </p:txBody>
      </p:sp>
    </p:spTree>
    <p:extLst>
      <p:ext uri="{BB962C8B-B14F-4D97-AF65-F5344CB8AC3E}">
        <p14:creationId xmlns:p14="http://schemas.microsoft.com/office/powerpoint/2010/main" val="2913686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dirty="0"/>
              <a:t>4/20/2017</a:t>
            </a:r>
          </a:p>
        </p:txBody>
      </p:sp>
      <p:sp>
        <p:nvSpPr>
          <p:cNvPr id="6"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fld id="{25C12FD1-0634-406E-86DD-9BA62F7104EE}" type="slidenum">
              <a:rPr lang="en-US"/>
              <a:pPr>
                <a:defRPr/>
              </a:pPr>
              <a:t>‹#›</a:t>
            </a:fld>
            <a:endParaRPr lang="en-US" dirty="0"/>
          </a:p>
        </p:txBody>
      </p:sp>
    </p:spTree>
    <p:extLst>
      <p:ext uri="{BB962C8B-B14F-4D97-AF65-F5344CB8AC3E}">
        <p14:creationId xmlns:p14="http://schemas.microsoft.com/office/powerpoint/2010/main" val="9737207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dirty="0"/>
              <a:t>4/20/2017</a:t>
            </a:r>
          </a:p>
        </p:txBody>
      </p:sp>
      <p:sp>
        <p:nvSpPr>
          <p:cNvPr id="6"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fld id="{C4948015-4857-4BDA-962D-D1E765FCAD0B}" type="slidenum">
              <a:rPr lang="en-US"/>
              <a:pPr>
                <a:defRPr/>
              </a:pPr>
              <a:t>‹#›</a:t>
            </a:fld>
            <a:endParaRPr lang="en-US" dirty="0"/>
          </a:p>
        </p:txBody>
      </p:sp>
    </p:spTree>
    <p:extLst>
      <p:ext uri="{BB962C8B-B14F-4D97-AF65-F5344CB8AC3E}">
        <p14:creationId xmlns:p14="http://schemas.microsoft.com/office/powerpoint/2010/main" val="3060479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pPr>
              <a:defRPr/>
            </a:pPr>
            <a:r>
              <a:rPr lang="en-US" dirty="0"/>
              <a:t>4/20/2017</a:t>
            </a:r>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en-US" dirty="0"/>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pPr>
              <a:defRPr/>
            </a:pPr>
            <a:fld id="{02DB2066-9B4B-4BD5-AFD9-F4D4DD35097D}" type="slidenum">
              <a:rPr lang="en-US"/>
              <a:pPr>
                <a:defRPr/>
              </a:pPr>
              <a:t>‹#›</a:t>
            </a:fld>
            <a:endParaRPr lang="en-US" dirty="0"/>
          </a:p>
        </p:txBody>
      </p:sp>
      <p:sp>
        <p:nvSpPr>
          <p:cNvPr id="2"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p:txStyles>
    <p:titleStyle>
      <a:lvl1pPr algn="ctr" rtl="0" eaLnBrk="0" fontAlgn="base" hangingPunct="0">
        <a:spcBef>
          <a:spcPct val="0"/>
        </a:spcBef>
        <a:spcAft>
          <a:spcPct val="0"/>
        </a:spcAft>
        <a:defRPr sz="2800">
          <a:solidFill>
            <a:srgbClr val="D9D9D9"/>
          </a:solidFill>
          <a:latin typeface="+mj-lt"/>
          <a:ea typeface="+mj-ea"/>
          <a:cs typeface="+mj-cs"/>
        </a:defRPr>
      </a:lvl1pPr>
      <a:lvl2pPr algn="ctr" rtl="0" eaLnBrk="0" fontAlgn="base" hangingPunct="0">
        <a:spcBef>
          <a:spcPct val="0"/>
        </a:spcBef>
        <a:spcAft>
          <a:spcPct val="0"/>
        </a:spcAft>
        <a:defRPr sz="2800">
          <a:solidFill>
            <a:srgbClr val="D9D9D9"/>
          </a:solidFill>
          <a:latin typeface="Arial" charset="0"/>
        </a:defRPr>
      </a:lvl2pPr>
      <a:lvl3pPr algn="ctr" rtl="0" eaLnBrk="0" fontAlgn="base" hangingPunct="0">
        <a:spcBef>
          <a:spcPct val="0"/>
        </a:spcBef>
        <a:spcAft>
          <a:spcPct val="0"/>
        </a:spcAft>
        <a:defRPr sz="2800">
          <a:solidFill>
            <a:srgbClr val="D9D9D9"/>
          </a:solidFill>
          <a:latin typeface="Arial" charset="0"/>
        </a:defRPr>
      </a:lvl3pPr>
      <a:lvl4pPr algn="ctr" rtl="0" eaLnBrk="0" fontAlgn="base" hangingPunct="0">
        <a:spcBef>
          <a:spcPct val="0"/>
        </a:spcBef>
        <a:spcAft>
          <a:spcPct val="0"/>
        </a:spcAft>
        <a:defRPr sz="2800">
          <a:solidFill>
            <a:srgbClr val="D9D9D9"/>
          </a:solidFill>
          <a:latin typeface="Arial" charset="0"/>
        </a:defRPr>
      </a:lvl4pPr>
      <a:lvl5pPr algn="ctr" rtl="0" eaLnBrk="0" fontAlgn="base" hangingPunct="0">
        <a:spcBef>
          <a:spcPct val="0"/>
        </a:spcBef>
        <a:spcAft>
          <a:spcPct val="0"/>
        </a:spcAft>
        <a:defRPr sz="2800">
          <a:solidFill>
            <a:srgbClr val="D9D9D9"/>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2.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3.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1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1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6.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7.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8.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9.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s://www.education.pa.gov/DataAndReporting/PIMS/PIMSTPS/Pages/default.aspx" TargetMode="External"/></Relationships>
</file>

<file path=ppt/slides/_rels/slide2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0.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2.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3.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4.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5.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6.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image" Target="../media/image3.png"/></Relationships>
</file>

<file path=ppt/slides/_rels/slide2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7.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image" Target="../media/image4.png"/></Relationships>
</file>

<file path=ppt/slides/_rels/slide2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8.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image" Target="../media/image5.png"/></Relationships>
</file>

<file path=ppt/slides/_rels/slide2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9.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3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0.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3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3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2.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3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3.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3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4.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3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5.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3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6.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3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7.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image" Target="../media/image6.png"/></Relationships>
</file>

<file path=ppt/slides/_rels/slide38.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image" Target="../media/image1.png"/><Relationship Id="rId7" Type="http://schemas.openxmlformats.org/officeDocument/2006/relationships/hyperlink" Target="mailto:RA-ddqdatacollection@pa.gov" TargetMode="External"/><Relationship Id="rId2" Type="http://schemas.openxmlformats.org/officeDocument/2006/relationships/notesSlide" Target="../notesSlides/notesSlide38.xml"/><Relationship Id="rId1" Type="http://schemas.openxmlformats.org/officeDocument/2006/relationships/slideLayout" Target="../slideLayouts/slideLayout1.xml"/><Relationship Id="rId6" Type="http://schemas.openxmlformats.org/officeDocument/2006/relationships/hyperlink" Target="mailto:moburton@pa.gov" TargetMode="External"/><Relationship Id="rId5" Type="http://schemas.openxmlformats.org/officeDocument/2006/relationships/hyperlink" Target="mailto:trareading@pa.gov" TargetMode="External"/><Relationship Id="rId4" Type="http://schemas.openxmlformats.org/officeDocument/2006/relationships/hyperlink" Target="mailto:ra-catsdata@pa.gov" TargetMode="External"/></Relationships>
</file>

<file path=ppt/slides/_rels/slide3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9.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mailto:ra-catsdata@pa.gov" TargetMode="Externa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1.xm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15">
            <a:extLst>
              <a:ext uri="{C183D7F6-B498-43B3-948B-1728B52AA6E4}">
                <adec:decorative xmlns:adec="http://schemas.microsoft.com/office/drawing/2017/decorative" val="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7200" y="457200"/>
            <a:ext cx="8229600" cy="649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2" name="Title 1">
            <a:extLst>
              <a:ext uri="{C183D7F6-B498-43B3-948B-1728B52AA6E4}">
                <adec:decorative xmlns:adec="http://schemas.microsoft.com/office/drawing/2017/decorative" val="1"/>
              </a:ext>
            </a:extLst>
          </p:cNvPr>
          <p:cNvSpPr txBox="1">
            <a:spLocks/>
          </p:cNvSpPr>
          <p:nvPr/>
        </p:nvSpPr>
        <p:spPr bwMode="auto">
          <a:xfrm>
            <a:off x="571500" y="1219201"/>
            <a:ext cx="8001000" cy="26130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eaLnBrk="1" hangingPunct="1">
              <a:spcBef>
                <a:spcPct val="0"/>
              </a:spcBef>
              <a:buFontTx/>
              <a:buNone/>
              <a:defRPr/>
            </a:pPr>
            <a:endParaRPr lang="en-US" altLang="en-US" sz="4400" dirty="0">
              <a:latin typeface="+mj-lt"/>
              <a:ea typeface="Verdana" pitchFamily="34" charset="0"/>
              <a:cs typeface="Verdana" pitchFamily="34" charset="0"/>
            </a:endParaRPr>
          </a:p>
        </p:txBody>
      </p:sp>
      <p:sp>
        <p:nvSpPr>
          <p:cNvPr id="7" name="Title 6"/>
          <p:cNvSpPr>
            <a:spLocks noGrp="1"/>
          </p:cNvSpPr>
          <p:nvPr>
            <p:ph type="ctrTitle"/>
          </p:nvPr>
        </p:nvSpPr>
        <p:spPr>
          <a:xfrm>
            <a:off x="1714500" y="1600788"/>
            <a:ext cx="5715000" cy="2613023"/>
          </a:xfrm>
        </p:spPr>
        <p:txBody>
          <a:bodyPr/>
          <a:lstStyle/>
          <a:p>
            <a:r>
              <a:rPr lang="en-US" sz="3200" dirty="0">
                <a:solidFill>
                  <a:schemeClr val="tx1"/>
                </a:solidFill>
              </a:rPr>
              <a:t>PIMS Perkins Postsecondary </a:t>
            </a:r>
            <a:br>
              <a:rPr lang="en-US" sz="3200" dirty="0">
                <a:solidFill>
                  <a:schemeClr val="tx1"/>
                </a:solidFill>
              </a:rPr>
            </a:br>
            <a:r>
              <a:rPr lang="en-US" sz="3200" dirty="0">
                <a:solidFill>
                  <a:schemeClr val="tx1"/>
                </a:solidFill>
              </a:rPr>
              <a:t>2024-25 Student Data</a:t>
            </a:r>
            <a:br>
              <a:rPr lang="en-US" sz="3200" dirty="0">
                <a:solidFill>
                  <a:schemeClr val="tx1"/>
                </a:solidFill>
              </a:rPr>
            </a:br>
            <a:r>
              <a:rPr lang="en-US" sz="3200" dirty="0">
                <a:solidFill>
                  <a:schemeClr val="tx1"/>
                </a:solidFill>
              </a:rPr>
              <a:t>Perkins EOY Collection</a:t>
            </a:r>
          </a:p>
        </p:txBody>
      </p:sp>
      <p:sp>
        <p:nvSpPr>
          <p:cNvPr id="2053" name="Subtitle 2"/>
          <p:cNvSpPr>
            <a:spLocks noGrp="1"/>
          </p:cNvSpPr>
          <p:nvPr>
            <p:ph type="subTitle" idx="1"/>
          </p:nvPr>
        </p:nvSpPr>
        <p:spPr>
          <a:xfrm>
            <a:off x="1371600" y="4723227"/>
            <a:ext cx="6400800" cy="914400"/>
          </a:xfrm>
        </p:spPr>
        <p:txBody>
          <a:bodyPr/>
          <a:lstStyle/>
          <a:p>
            <a:r>
              <a:rPr lang="en-US" altLang="en-US" sz="2400" dirty="0"/>
              <a:t>June 2025</a:t>
            </a:r>
          </a:p>
        </p:txBody>
      </p:sp>
      <p:sp>
        <p:nvSpPr>
          <p:cNvPr id="5" name="Slide Number Placeholder 4"/>
          <p:cNvSpPr>
            <a:spLocks noGrp="1"/>
          </p:cNvSpPr>
          <p:nvPr>
            <p:ph type="sldNum" sz="quarter" idx="12"/>
          </p:nvPr>
        </p:nvSpPr>
        <p:spPr>
          <a:xfrm>
            <a:off x="6553200" y="6400799"/>
            <a:ext cx="2133600" cy="320675"/>
          </a:xfrm>
        </p:spPr>
        <p:txBody>
          <a:bodyPr/>
          <a:lstStyle/>
          <a:p>
            <a:fld id="{89AE35E5-0CD2-4EEB-8107-35D1C4B54A1D}" type="slidenum">
              <a:rPr lang="en-US" smtClean="0"/>
              <a:pPr/>
              <a:t>1</a:t>
            </a:fld>
            <a:endParaRPr lang="en-US" dirty="0"/>
          </a:p>
        </p:txBody>
      </p:sp>
      <p:sp>
        <p:nvSpPr>
          <p:cNvPr id="2" name="Date Placeholder 1">
            <a:extLst>
              <a:ext uri="{C183D7F6-B498-43B3-948B-1728B52AA6E4}">
                <adec:decorative xmlns:adec="http://schemas.microsoft.com/office/drawing/2017/decorative" val="1"/>
              </a:ext>
            </a:extLst>
          </p:cNvPr>
          <p:cNvSpPr>
            <a:spLocks noGrp="1"/>
          </p:cNvSpPr>
          <p:nvPr>
            <p:ph type="dt" sz="half" idx="10"/>
          </p:nvPr>
        </p:nvSpPr>
        <p:spPr>
          <a:xfrm>
            <a:off x="457200" y="6400799"/>
            <a:ext cx="2133600" cy="320675"/>
          </a:xfrm>
        </p:spPr>
        <p:txBody>
          <a:bodyPr/>
          <a:lstStyle/>
          <a:p>
            <a:pPr>
              <a:defRPr/>
            </a:pPr>
            <a:r>
              <a:rPr lang="en-US" dirty="0"/>
              <a:t>6/28/2025</a:t>
            </a:r>
          </a:p>
        </p:txBody>
      </p:sp>
      <p:pic>
        <p:nvPicPr>
          <p:cNvPr id="3" name="Picture 2" descr="Pennsylvania Department of Education Logo">
            <a:extLst>
              <a:ext uri="{FF2B5EF4-FFF2-40B4-BE49-F238E27FC236}">
                <a16:creationId xmlns:a16="http://schemas.microsoft.com/office/drawing/2014/main" id="{FCEAF845-7E5F-25A8-29E6-111E335D2660}"/>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486400" y="5981491"/>
            <a:ext cx="3343275" cy="537845"/>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42" name="Picture 15">
            <a:extLst>
              <a:ext uri="{C183D7F6-B498-43B3-948B-1728B52AA6E4}">
                <adec:decorative xmlns:adec="http://schemas.microsoft.com/office/drawing/2017/decorative" val="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7200" y="457200"/>
            <a:ext cx="8229600" cy="649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itle 5"/>
          <p:cNvSpPr>
            <a:spLocks noGrp="1"/>
          </p:cNvSpPr>
          <p:nvPr>
            <p:ph type="ctrTitle"/>
          </p:nvPr>
        </p:nvSpPr>
        <p:spPr>
          <a:xfrm>
            <a:off x="685800" y="457201"/>
            <a:ext cx="7772400" cy="417880"/>
          </a:xfrm>
        </p:spPr>
        <p:txBody>
          <a:bodyPr/>
          <a:lstStyle/>
          <a:p>
            <a:pPr algn="l"/>
            <a:r>
              <a:rPr lang="en-US" sz="2200" dirty="0">
                <a:solidFill>
                  <a:schemeClr val="bg1"/>
                </a:solidFill>
              </a:rPr>
              <a:t>Reporting PIMS Perkins Postsecondary Programs</a:t>
            </a:r>
          </a:p>
        </p:txBody>
      </p:sp>
      <p:sp>
        <p:nvSpPr>
          <p:cNvPr id="8" name="TextBox 4"/>
          <p:cNvSpPr txBox="1">
            <a:spLocks noChangeArrowheads="1"/>
          </p:cNvSpPr>
          <p:nvPr/>
        </p:nvSpPr>
        <p:spPr bwMode="auto">
          <a:xfrm>
            <a:off x="390525" y="1142544"/>
            <a:ext cx="8362950" cy="4893647"/>
          </a:xfrm>
          <a:prstGeom prst="rect">
            <a:avLst/>
          </a:prstGeom>
          <a:noFill/>
          <a:ln>
            <a:noFill/>
          </a:ln>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defRPr/>
            </a:pPr>
            <a:r>
              <a:rPr lang="en-US" sz="2400" b="1" dirty="0">
                <a:latin typeface="Arial" panose="020B0604020202020204" pitchFamily="34" charset="0"/>
                <a:cs typeface="Arial" pitchFamily="34" charset="0"/>
              </a:rPr>
              <a:t>What defines a Perkins Postsecondary Program(s)?</a:t>
            </a:r>
          </a:p>
          <a:p>
            <a:pPr marL="342900" indent="-342900">
              <a:buFont typeface="Wingdings" pitchFamily="2" charset="2"/>
              <a:buChar char="§"/>
              <a:defRPr/>
            </a:pPr>
            <a:endParaRPr lang="en-US" sz="2400" dirty="0">
              <a:latin typeface="Arial" panose="020B0604020202020204" pitchFamily="34" charset="0"/>
              <a:ea typeface="Verdana" pitchFamily="34" charset="0"/>
              <a:cs typeface="Verdana" pitchFamily="34" charset="0"/>
            </a:endParaRPr>
          </a:p>
          <a:p>
            <a:pPr marL="457200" indent="-457200">
              <a:buFont typeface="+mj-lt"/>
              <a:buAutoNum type="arabicParenR" startAt="5"/>
              <a:defRPr/>
            </a:pPr>
            <a:r>
              <a:rPr lang="en-US" sz="2400" dirty="0">
                <a:latin typeface="Arial" panose="020B0604020202020204" pitchFamily="34" charset="0"/>
                <a:cs typeface="Arial" pitchFamily="34" charset="0"/>
              </a:rPr>
              <a:t>Each program shall have an occupational objective that is consistent with gainful employment opportunities (as opposed to volunteer) available at the local, regional, or state level.</a:t>
            </a:r>
          </a:p>
          <a:p>
            <a:pPr marL="457200" indent="-457200">
              <a:buFont typeface="+mj-lt"/>
              <a:buAutoNum type="arabicParenR" startAt="5"/>
              <a:defRPr/>
            </a:pPr>
            <a:r>
              <a:rPr lang="en-US" sz="2400" dirty="0">
                <a:latin typeface="Arial" panose="020B0604020202020204" pitchFamily="34" charset="0"/>
                <a:cs typeface="Arial" pitchFamily="34" charset="0"/>
              </a:rPr>
              <a:t>Each program shall involve a planned coherent sequence of courses, and also shall have at least 50 percent of the course work (minimum of 15 credit hours) devoted to the development of directly related job skills and knowledge including, but not necessarily limited to: training labs, work experience, on-the-job cooperative experience, and clinical work.</a:t>
            </a:r>
          </a:p>
        </p:txBody>
      </p:sp>
      <p:sp>
        <p:nvSpPr>
          <p:cNvPr id="2" name="Date Placeholder 1">
            <a:extLst>
              <a:ext uri="{C183D7F6-B498-43B3-948B-1728B52AA6E4}">
                <adec:decorative xmlns:adec="http://schemas.microsoft.com/office/drawing/2017/decorative" val="1"/>
              </a:ext>
            </a:extLst>
          </p:cNvPr>
          <p:cNvSpPr>
            <a:spLocks noGrp="1"/>
          </p:cNvSpPr>
          <p:nvPr>
            <p:ph type="dt" sz="half" idx="10"/>
          </p:nvPr>
        </p:nvSpPr>
        <p:spPr>
          <a:xfrm>
            <a:off x="457200" y="6400799"/>
            <a:ext cx="2133600" cy="320676"/>
          </a:xfrm>
        </p:spPr>
        <p:txBody>
          <a:bodyPr/>
          <a:lstStyle/>
          <a:p>
            <a:pPr>
              <a:defRPr/>
            </a:pPr>
            <a:r>
              <a:rPr lang="en-US" dirty="0"/>
              <a:t>6/28/2025</a:t>
            </a:r>
          </a:p>
        </p:txBody>
      </p:sp>
      <p:sp>
        <p:nvSpPr>
          <p:cNvPr id="4" name="Slide Number Placeholder 3"/>
          <p:cNvSpPr>
            <a:spLocks noGrp="1"/>
          </p:cNvSpPr>
          <p:nvPr>
            <p:ph type="sldNum" sz="quarter" idx="12"/>
          </p:nvPr>
        </p:nvSpPr>
        <p:spPr>
          <a:xfrm>
            <a:off x="6553200" y="6400799"/>
            <a:ext cx="2133600" cy="320676"/>
          </a:xfrm>
        </p:spPr>
        <p:txBody>
          <a:bodyPr/>
          <a:lstStyle/>
          <a:p>
            <a:fld id="{89AE35E5-0CD2-4EEB-8107-35D1C4B54A1D}" type="slidenum">
              <a:rPr lang="en-US" smtClean="0"/>
              <a:pPr/>
              <a:t>10</a:t>
            </a:fld>
            <a:endParaRPr lang="en-US" dirty="0"/>
          </a:p>
        </p:txBody>
      </p:sp>
      <p:pic>
        <p:nvPicPr>
          <p:cNvPr id="3" name="Picture 2" descr="Pennsylvania Department of Education Logo">
            <a:extLst>
              <a:ext uri="{FF2B5EF4-FFF2-40B4-BE49-F238E27FC236}">
                <a16:creationId xmlns:a16="http://schemas.microsoft.com/office/drawing/2014/main" id="{43B1DABE-B179-D8E9-B55E-4CA56E0B3668}"/>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486400" y="5981491"/>
            <a:ext cx="3343275" cy="537845"/>
          </a:xfrm>
          <a:prstGeom prst="rect">
            <a:avLst/>
          </a:prstGeom>
        </p:spPr>
      </p:pic>
    </p:spTree>
    <p:extLst>
      <p:ext uri="{BB962C8B-B14F-4D97-AF65-F5344CB8AC3E}">
        <p14:creationId xmlns:p14="http://schemas.microsoft.com/office/powerpoint/2010/main" val="413391105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42" name="Picture 15">
            <a:extLst>
              <a:ext uri="{C183D7F6-B498-43B3-948B-1728B52AA6E4}">
                <adec:decorative xmlns:adec="http://schemas.microsoft.com/office/drawing/2017/decorative" val="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7200" y="457200"/>
            <a:ext cx="8229600" cy="649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itle 5"/>
          <p:cNvSpPr>
            <a:spLocks noGrp="1"/>
          </p:cNvSpPr>
          <p:nvPr>
            <p:ph type="ctrTitle"/>
          </p:nvPr>
        </p:nvSpPr>
        <p:spPr>
          <a:xfrm>
            <a:off x="685800" y="457201"/>
            <a:ext cx="7772400" cy="417880"/>
          </a:xfrm>
        </p:spPr>
        <p:txBody>
          <a:bodyPr/>
          <a:lstStyle/>
          <a:p>
            <a:pPr algn="l"/>
            <a:r>
              <a:rPr lang="en-US" sz="2200" dirty="0">
                <a:solidFill>
                  <a:schemeClr val="bg1"/>
                </a:solidFill>
              </a:rPr>
              <a:t>Reporting PIMS Perkins Postsecondary Programs</a:t>
            </a:r>
          </a:p>
        </p:txBody>
      </p:sp>
      <p:sp>
        <p:nvSpPr>
          <p:cNvPr id="8" name="TextBox 4"/>
          <p:cNvSpPr txBox="1">
            <a:spLocks noChangeArrowheads="1"/>
          </p:cNvSpPr>
          <p:nvPr/>
        </p:nvSpPr>
        <p:spPr bwMode="auto">
          <a:xfrm>
            <a:off x="390525" y="1142544"/>
            <a:ext cx="8362950" cy="4893647"/>
          </a:xfrm>
          <a:prstGeom prst="rect">
            <a:avLst/>
          </a:prstGeom>
          <a:noFill/>
          <a:ln>
            <a:noFill/>
          </a:ln>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defRPr/>
            </a:pPr>
            <a:r>
              <a:rPr lang="en-US" sz="2400" b="1" dirty="0">
                <a:latin typeface="Arial" panose="020B0604020202020204" pitchFamily="34" charset="0"/>
                <a:cs typeface="Arial" pitchFamily="34" charset="0"/>
              </a:rPr>
              <a:t>What defines a Perkins Postsecondary Program(s)?</a:t>
            </a:r>
          </a:p>
          <a:p>
            <a:pPr marL="342900" indent="-342900">
              <a:buFont typeface="Wingdings" pitchFamily="2" charset="2"/>
              <a:buChar char="§"/>
              <a:defRPr/>
            </a:pPr>
            <a:endParaRPr lang="en-US" sz="2400" dirty="0">
              <a:latin typeface="Arial" panose="020B0604020202020204" pitchFamily="34" charset="0"/>
              <a:ea typeface="Verdana" pitchFamily="34" charset="0"/>
              <a:cs typeface="Verdana" pitchFamily="34" charset="0"/>
            </a:endParaRPr>
          </a:p>
          <a:p>
            <a:pPr marL="457200" indent="-457200">
              <a:buFont typeface="+mj-lt"/>
              <a:buAutoNum type="arabicParenR" startAt="7"/>
              <a:defRPr/>
            </a:pPr>
            <a:r>
              <a:rPr lang="en-US" sz="2400" dirty="0">
                <a:latin typeface="Arial" panose="020B0604020202020204" pitchFamily="34" charset="0"/>
                <a:cs typeface="Arial" pitchFamily="34" charset="0"/>
              </a:rPr>
              <a:t>Each program shall be designed in such a way that all postsecondary-level requirements, including requirements for admission to the program or for courses within the program, can be completed in two calendar years (24 months) or less when pursued by a full-time student.</a:t>
            </a:r>
          </a:p>
          <a:p>
            <a:pPr marL="457200" indent="-457200">
              <a:buFont typeface="+mj-lt"/>
              <a:buAutoNum type="arabicParenR" startAt="7"/>
              <a:defRPr/>
            </a:pPr>
            <a:r>
              <a:rPr lang="en-US" sz="2400" dirty="0">
                <a:latin typeface="Arial" panose="020B0604020202020204" pitchFamily="34" charset="0"/>
                <a:cs typeface="Arial" pitchFamily="34" charset="0"/>
              </a:rPr>
              <a:t>Each program must offer formal recognition for completion. Acknowledgment may be an associate degree, diploma, certificate, or other recognition, including registered apprenticeship, which is less than a baccalaureate degree.</a:t>
            </a:r>
          </a:p>
        </p:txBody>
      </p:sp>
      <p:sp>
        <p:nvSpPr>
          <p:cNvPr id="2" name="Date Placeholder 1">
            <a:extLst>
              <a:ext uri="{C183D7F6-B498-43B3-948B-1728B52AA6E4}">
                <adec:decorative xmlns:adec="http://schemas.microsoft.com/office/drawing/2017/decorative" val="1"/>
              </a:ext>
            </a:extLst>
          </p:cNvPr>
          <p:cNvSpPr>
            <a:spLocks noGrp="1"/>
          </p:cNvSpPr>
          <p:nvPr>
            <p:ph type="dt" sz="half" idx="10"/>
          </p:nvPr>
        </p:nvSpPr>
        <p:spPr>
          <a:xfrm>
            <a:off x="457200" y="6400799"/>
            <a:ext cx="2133600" cy="320676"/>
          </a:xfrm>
        </p:spPr>
        <p:txBody>
          <a:bodyPr/>
          <a:lstStyle/>
          <a:p>
            <a:pPr>
              <a:defRPr/>
            </a:pPr>
            <a:r>
              <a:rPr lang="en-US" dirty="0"/>
              <a:t>6/28/2025</a:t>
            </a:r>
          </a:p>
        </p:txBody>
      </p:sp>
      <p:sp>
        <p:nvSpPr>
          <p:cNvPr id="4" name="Slide Number Placeholder 3"/>
          <p:cNvSpPr>
            <a:spLocks noGrp="1"/>
          </p:cNvSpPr>
          <p:nvPr>
            <p:ph type="sldNum" sz="quarter" idx="12"/>
          </p:nvPr>
        </p:nvSpPr>
        <p:spPr>
          <a:xfrm>
            <a:off x="6553200" y="6400799"/>
            <a:ext cx="2133600" cy="320676"/>
          </a:xfrm>
        </p:spPr>
        <p:txBody>
          <a:bodyPr/>
          <a:lstStyle/>
          <a:p>
            <a:fld id="{89AE35E5-0CD2-4EEB-8107-35D1C4B54A1D}" type="slidenum">
              <a:rPr lang="en-US" smtClean="0"/>
              <a:pPr/>
              <a:t>11</a:t>
            </a:fld>
            <a:endParaRPr lang="en-US" dirty="0"/>
          </a:p>
        </p:txBody>
      </p:sp>
      <p:pic>
        <p:nvPicPr>
          <p:cNvPr id="3" name="Picture 2" descr="Pennsylvania Department of Education Logo">
            <a:extLst>
              <a:ext uri="{FF2B5EF4-FFF2-40B4-BE49-F238E27FC236}">
                <a16:creationId xmlns:a16="http://schemas.microsoft.com/office/drawing/2014/main" id="{9D73DE87-8D8D-D8F8-DDF5-6BD44BCE2446}"/>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486400" y="5981491"/>
            <a:ext cx="3343275" cy="537845"/>
          </a:xfrm>
          <a:prstGeom prst="rect">
            <a:avLst/>
          </a:prstGeom>
        </p:spPr>
      </p:pic>
    </p:spTree>
    <p:extLst>
      <p:ext uri="{BB962C8B-B14F-4D97-AF65-F5344CB8AC3E}">
        <p14:creationId xmlns:p14="http://schemas.microsoft.com/office/powerpoint/2010/main" val="414804387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42" name="Picture 15">
            <a:extLst>
              <a:ext uri="{C183D7F6-B498-43B3-948B-1728B52AA6E4}">
                <adec:decorative xmlns:adec="http://schemas.microsoft.com/office/drawing/2017/decorative" val="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7200" y="457200"/>
            <a:ext cx="8229600" cy="649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itle 5"/>
          <p:cNvSpPr>
            <a:spLocks noGrp="1"/>
          </p:cNvSpPr>
          <p:nvPr>
            <p:ph type="ctrTitle"/>
          </p:nvPr>
        </p:nvSpPr>
        <p:spPr>
          <a:xfrm>
            <a:off x="685800" y="457201"/>
            <a:ext cx="7772400" cy="417880"/>
          </a:xfrm>
        </p:spPr>
        <p:txBody>
          <a:bodyPr/>
          <a:lstStyle/>
          <a:p>
            <a:pPr algn="l"/>
            <a:r>
              <a:rPr lang="en-US" sz="2200" dirty="0">
                <a:solidFill>
                  <a:schemeClr val="bg1"/>
                </a:solidFill>
              </a:rPr>
              <a:t>Reporting PIMS Perkins Postsecondary Programs</a:t>
            </a:r>
          </a:p>
        </p:txBody>
      </p:sp>
      <p:sp>
        <p:nvSpPr>
          <p:cNvPr id="8" name="TextBox 4"/>
          <p:cNvSpPr txBox="1">
            <a:spLocks noChangeArrowheads="1"/>
          </p:cNvSpPr>
          <p:nvPr/>
        </p:nvSpPr>
        <p:spPr bwMode="auto">
          <a:xfrm>
            <a:off x="390525" y="1142544"/>
            <a:ext cx="8362950" cy="2308324"/>
          </a:xfrm>
          <a:prstGeom prst="rect">
            <a:avLst/>
          </a:prstGeom>
          <a:noFill/>
          <a:ln>
            <a:noFill/>
          </a:ln>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defRPr/>
            </a:pPr>
            <a:r>
              <a:rPr lang="en-US" sz="2400" b="1" dirty="0">
                <a:latin typeface="Arial" panose="020B0604020202020204" pitchFamily="34" charset="0"/>
                <a:cs typeface="Arial" pitchFamily="34" charset="0"/>
              </a:rPr>
              <a:t>What defines a Perkins Postsecondary Program(s)?</a:t>
            </a:r>
          </a:p>
          <a:p>
            <a:pPr marL="342900" indent="-342900">
              <a:buFont typeface="Wingdings" pitchFamily="2" charset="2"/>
              <a:buChar char="§"/>
              <a:defRPr/>
            </a:pPr>
            <a:endParaRPr lang="en-US" sz="2400" dirty="0">
              <a:latin typeface="Arial" panose="020B0604020202020204" pitchFamily="34" charset="0"/>
              <a:ea typeface="Verdana" pitchFamily="34" charset="0"/>
              <a:cs typeface="Verdana" pitchFamily="34" charset="0"/>
            </a:endParaRPr>
          </a:p>
          <a:p>
            <a:pPr marL="457200" indent="-457200">
              <a:buFont typeface="+mj-lt"/>
              <a:buAutoNum type="arabicParenR" startAt="9"/>
              <a:defRPr/>
            </a:pPr>
            <a:r>
              <a:rPr lang="en-US" sz="2400" dirty="0">
                <a:latin typeface="Arial" panose="020B0604020202020204" pitchFamily="34" charset="0"/>
                <a:cs typeface="Arial" pitchFamily="34" charset="0"/>
              </a:rPr>
              <a:t>Each program must be under the direct control of the institution regarding curriculum, faculty, admissions, work experience, on-the-job cooperative experience, and clinical work.</a:t>
            </a:r>
          </a:p>
        </p:txBody>
      </p:sp>
      <p:sp>
        <p:nvSpPr>
          <p:cNvPr id="2" name="Date Placeholder 1">
            <a:extLst>
              <a:ext uri="{C183D7F6-B498-43B3-948B-1728B52AA6E4}">
                <adec:decorative xmlns:adec="http://schemas.microsoft.com/office/drawing/2017/decorative" val="1"/>
              </a:ext>
            </a:extLst>
          </p:cNvPr>
          <p:cNvSpPr>
            <a:spLocks noGrp="1"/>
          </p:cNvSpPr>
          <p:nvPr>
            <p:ph type="dt" sz="half" idx="10"/>
          </p:nvPr>
        </p:nvSpPr>
        <p:spPr>
          <a:xfrm>
            <a:off x="457200" y="6400799"/>
            <a:ext cx="2133600" cy="320676"/>
          </a:xfrm>
        </p:spPr>
        <p:txBody>
          <a:bodyPr/>
          <a:lstStyle/>
          <a:p>
            <a:pPr>
              <a:defRPr/>
            </a:pPr>
            <a:r>
              <a:rPr lang="en-US" dirty="0"/>
              <a:t>6/28/2025</a:t>
            </a:r>
          </a:p>
        </p:txBody>
      </p:sp>
      <p:sp>
        <p:nvSpPr>
          <p:cNvPr id="4" name="Slide Number Placeholder 3"/>
          <p:cNvSpPr>
            <a:spLocks noGrp="1"/>
          </p:cNvSpPr>
          <p:nvPr>
            <p:ph type="sldNum" sz="quarter" idx="12"/>
          </p:nvPr>
        </p:nvSpPr>
        <p:spPr>
          <a:xfrm>
            <a:off x="6553200" y="6400799"/>
            <a:ext cx="2133600" cy="320676"/>
          </a:xfrm>
        </p:spPr>
        <p:txBody>
          <a:bodyPr/>
          <a:lstStyle/>
          <a:p>
            <a:fld id="{89AE35E5-0CD2-4EEB-8107-35D1C4B54A1D}" type="slidenum">
              <a:rPr lang="en-US" smtClean="0"/>
              <a:pPr/>
              <a:t>12</a:t>
            </a:fld>
            <a:endParaRPr lang="en-US" dirty="0"/>
          </a:p>
        </p:txBody>
      </p:sp>
      <p:pic>
        <p:nvPicPr>
          <p:cNvPr id="3" name="Picture 2" descr="Pennsylvania Department of Education Logo">
            <a:extLst>
              <a:ext uri="{FF2B5EF4-FFF2-40B4-BE49-F238E27FC236}">
                <a16:creationId xmlns:a16="http://schemas.microsoft.com/office/drawing/2014/main" id="{49F81930-A6E9-9474-35EB-DF96EB5757FA}"/>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486400" y="5981491"/>
            <a:ext cx="3343275" cy="537845"/>
          </a:xfrm>
          <a:prstGeom prst="rect">
            <a:avLst/>
          </a:prstGeom>
        </p:spPr>
      </p:pic>
    </p:spTree>
    <p:extLst>
      <p:ext uri="{BB962C8B-B14F-4D97-AF65-F5344CB8AC3E}">
        <p14:creationId xmlns:p14="http://schemas.microsoft.com/office/powerpoint/2010/main" val="103046013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15">
            <a:extLst>
              <a:ext uri="{C183D7F6-B498-43B3-948B-1728B52AA6E4}">
                <adec:decorative xmlns:adec="http://schemas.microsoft.com/office/drawing/2017/decorative" val="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7200" y="457200"/>
            <a:ext cx="8229600" cy="649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itle 6"/>
          <p:cNvSpPr>
            <a:spLocks noGrp="1"/>
          </p:cNvSpPr>
          <p:nvPr>
            <p:ph type="ctrTitle"/>
          </p:nvPr>
        </p:nvSpPr>
        <p:spPr>
          <a:xfrm>
            <a:off x="1714500" y="2155034"/>
            <a:ext cx="5715000" cy="2439986"/>
          </a:xfrm>
        </p:spPr>
        <p:txBody>
          <a:bodyPr/>
          <a:lstStyle/>
          <a:p>
            <a:r>
              <a:rPr lang="en-US" sz="3200" dirty="0">
                <a:solidFill>
                  <a:schemeClr val="tx1"/>
                </a:solidFill>
              </a:rPr>
              <a:t>PIMS Perkins Postsecondary Templates</a:t>
            </a:r>
          </a:p>
        </p:txBody>
      </p:sp>
      <p:sp>
        <p:nvSpPr>
          <p:cNvPr id="5" name="Slide Number Placeholder 4"/>
          <p:cNvSpPr>
            <a:spLocks noGrp="1"/>
          </p:cNvSpPr>
          <p:nvPr>
            <p:ph type="sldNum" sz="quarter" idx="12"/>
          </p:nvPr>
        </p:nvSpPr>
        <p:spPr>
          <a:xfrm>
            <a:off x="6553200" y="6400799"/>
            <a:ext cx="2133600" cy="320675"/>
          </a:xfrm>
        </p:spPr>
        <p:txBody>
          <a:bodyPr/>
          <a:lstStyle/>
          <a:p>
            <a:fld id="{89AE35E5-0CD2-4EEB-8107-35D1C4B54A1D}" type="slidenum">
              <a:rPr lang="en-US" smtClean="0"/>
              <a:pPr/>
              <a:t>13</a:t>
            </a:fld>
            <a:endParaRPr lang="en-US" dirty="0"/>
          </a:p>
        </p:txBody>
      </p:sp>
      <p:sp>
        <p:nvSpPr>
          <p:cNvPr id="2" name="Date Placeholder 1">
            <a:extLst>
              <a:ext uri="{C183D7F6-B498-43B3-948B-1728B52AA6E4}">
                <adec:decorative xmlns:adec="http://schemas.microsoft.com/office/drawing/2017/decorative" val="1"/>
              </a:ext>
            </a:extLst>
          </p:cNvPr>
          <p:cNvSpPr>
            <a:spLocks noGrp="1"/>
          </p:cNvSpPr>
          <p:nvPr>
            <p:ph type="dt" sz="half" idx="10"/>
          </p:nvPr>
        </p:nvSpPr>
        <p:spPr>
          <a:xfrm>
            <a:off x="457200" y="6400799"/>
            <a:ext cx="2133600" cy="320675"/>
          </a:xfrm>
        </p:spPr>
        <p:txBody>
          <a:bodyPr/>
          <a:lstStyle/>
          <a:p>
            <a:pPr>
              <a:defRPr/>
            </a:pPr>
            <a:r>
              <a:rPr lang="en-US" dirty="0"/>
              <a:t>6/28/2025</a:t>
            </a:r>
          </a:p>
        </p:txBody>
      </p:sp>
      <p:pic>
        <p:nvPicPr>
          <p:cNvPr id="3" name="Picture 2" descr="Pennsylvania Department of Education Logo">
            <a:extLst>
              <a:ext uri="{FF2B5EF4-FFF2-40B4-BE49-F238E27FC236}">
                <a16:creationId xmlns:a16="http://schemas.microsoft.com/office/drawing/2014/main" id="{AE0F24CA-27A9-6724-5BD8-5E8B0ED88947}"/>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486400" y="5981491"/>
            <a:ext cx="3343275" cy="537845"/>
          </a:xfrm>
          <a:prstGeom prst="rect">
            <a:avLst/>
          </a:prstGeom>
        </p:spPr>
      </p:pic>
    </p:spTree>
    <p:extLst>
      <p:ext uri="{BB962C8B-B14F-4D97-AF65-F5344CB8AC3E}">
        <p14:creationId xmlns:p14="http://schemas.microsoft.com/office/powerpoint/2010/main" val="366518913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15">
            <a:extLst>
              <a:ext uri="{C183D7F6-B498-43B3-948B-1728B52AA6E4}">
                <adec:decorative xmlns:adec="http://schemas.microsoft.com/office/drawing/2017/decorative" val="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7200" y="457200"/>
            <a:ext cx="8229600" cy="649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 name="Title 19"/>
          <p:cNvSpPr>
            <a:spLocks noGrp="1"/>
          </p:cNvSpPr>
          <p:nvPr>
            <p:ph type="title"/>
          </p:nvPr>
        </p:nvSpPr>
        <p:spPr>
          <a:xfrm>
            <a:off x="685800" y="457200"/>
            <a:ext cx="8001000" cy="457200"/>
          </a:xfrm>
        </p:spPr>
        <p:txBody>
          <a:bodyPr/>
          <a:lstStyle/>
          <a:p>
            <a:pPr algn="l"/>
            <a:r>
              <a:rPr lang="en-US" sz="2400" dirty="0">
                <a:solidFill>
                  <a:schemeClr val="bg1"/>
                </a:solidFill>
              </a:rPr>
              <a:t>PIMS Perkins Postsecondary Template Information</a:t>
            </a:r>
          </a:p>
        </p:txBody>
      </p:sp>
      <p:sp>
        <p:nvSpPr>
          <p:cNvPr id="2" name="Content Placeholder 1"/>
          <p:cNvSpPr>
            <a:spLocks noGrp="1"/>
          </p:cNvSpPr>
          <p:nvPr>
            <p:ph idx="1"/>
          </p:nvPr>
        </p:nvSpPr>
        <p:spPr>
          <a:xfrm>
            <a:off x="453483" y="1295399"/>
            <a:ext cx="8229600" cy="5257801"/>
          </a:xfrm>
        </p:spPr>
        <p:txBody>
          <a:bodyPr/>
          <a:lstStyle/>
          <a:p>
            <a:pPr>
              <a:buFont typeface="Wingdings" panose="05000000000000000000" pitchFamily="2" charset="2"/>
              <a:buChar char="§"/>
            </a:pPr>
            <a:r>
              <a:rPr lang="en-US" sz="2800" b="1" dirty="0"/>
              <a:t>Template Rules</a:t>
            </a:r>
          </a:p>
          <a:p>
            <a:pPr lvl="1">
              <a:buFont typeface="Arial" panose="020B0604020202020204" pitchFamily="34" charset="0"/>
              <a:buChar char="•"/>
            </a:pPr>
            <a:r>
              <a:rPr lang="en-US" sz="2400" dirty="0"/>
              <a:t>Templates have dependencies	</a:t>
            </a:r>
          </a:p>
          <a:p>
            <a:pPr marL="1085850" lvl="1" indent="-342900" eaLnBrk="1" hangingPunct="1">
              <a:buFont typeface="Arial" panose="020B0604020202020204" pitchFamily="34" charset="0"/>
              <a:buChar char="•"/>
              <a:defRPr/>
            </a:pPr>
            <a:r>
              <a:rPr lang="en-US" sz="2400" dirty="0"/>
              <a:t>Upload </a:t>
            </a:r>
            <a:r>
              <a:rPr lang="en-US" sz="2400" dirty="0">
                <a:solidFill>
                  <a:srgbClr val="000000"/>
                </a:solidFill>
                <a:ea typeface="Verdana" pitchFamily="34" charset="0"/>
                <a:cs typeface="Verdana" pitchFamily="34" charset="0"/>
              </a:rPr>
              <a:t>PS Student Institution Template AND Campus Student Program Fact Template</a:t>
            </a:r>
          </a:p>
          <a:p>
            <a:pPr marL="685800" eaLnBrk="1" hangingPunct="1">
              <a:buFont typeface="Arial" panose="020B0604020202020204" pitchFamily="34" charset="0"/>
              <a:buChar char="•"/>
              <a:defRPr/>
            </a:pPr>
            <a:r>
              <a:rPr lang="en-US" sz="2400" dirty="0">
                <a:solidFill>
                  <a:srgbClr val="000000"/>
                </a:solidFill>
                <a:ea typeface="Verdana" pitchFamily="34" charset="0"/>
                <a:cs typeface="Verdana" pitchFamily="34" charset="0"/>
              </a:rPr>
              <a:t>File Naming Convention</a:t>
            </a:r>
          </a:p>
          <a:p>
            <a:pPr marL="1085850" lvl="1" eaLnBrk="1" hangingPunct="1">
              <a:buFont typeface="Arial" panose="020B0604020202020204" pitchFamily="34" charset="0"/>
              <a:buChar char="•"/>
              <a:defRPr/>
            </a:pPr>
            <a:r>
              <a:rPr lang="en-US" sz="2400" dirty="0">
                <a:solidFill>
                  <a:srgbClr val="000000"/>
                </a:solidFill>
                <a:ea typeface="Verdana" pitchFamily="34" charset="0"/>
                <a:cs typeface="Verdana" pitchFamily="34" charset="0"/>
              </a:rPr>
              <a:t>InstitutionID_TargetTable_YYYYMMDDHHMM.xxx</a:t>
            </a:r>
          </a:p>
          <a:p>
            <a:pPr marL="1485900" lvl="2" eaLnBrk="1" hangingPunct="1">
              <a:buFont typeface="Arial" panose="020B0604020202020204" pitchFamily="34" charset="0"/>
              <a:buChar char="•"/>
              <a:defRPr/>
            </a:pPr>
            <a:r>
              <a:rPr lang="en-US" dirty="0">
                <a:solidFill>
                  <a:srgbClr val="000000"/>
                </a:solidFill>
                <a:ea typeface="Verdana" pitchFamily="34" charset="0"/>
                <a:cs typeface="Verdana" pitchFamily="34" charset="0"/>
              </a:rPr>
              <a:t>CSV or TXT</a:t>
            </a:r>
          </a:p>
          <a:p>
            <a:pPr marL="1485900" lvl="2" eaLnBrk="1" hangingPunct="1">
              <a:buFont typeface="Arial" panose="020B0604020202020204" pitchFamily="34" charset="0"/>
              <a:buChar char="•"/>
              <a:defRPr/>
            </a:pPr>
            <a:r>
              <a:rPr lang="en-US" sz="2000" dirty="0">
                <a:effectLst/>
                <a:ea typeface="Calibri" panose="020F0502020204030204" pitchFamily="34" charset="0"/>
                <a:cs typeface="Times New Roman" panose="02020603050405020304" pitchFamily="18" charset="0"/>
              </a:rPr>
              <a:t>AUN_PS_STUDENT_INSTITUTION_202508010800.csv</a:t>
            </a:r>
            <a:endParaRPr lang="en-US" sz="2000" dirty="0">
              <a:solidFill>
                <a:srgbClr val="000000"/>
              </a:solidFill>
              <a:ea typeface="Verdana" pitchFamily="34" charset="0"/>
              <a:cs typeface="Verdana" pitchFamily="34" charset="0"/>
            </a:endParaRPr>
          </a:p>
          <a:p>
            <a:pPr lvl="1">
              <a:buFont typeface="Arial" panose="020B0604020202020204" pitchFamily="34" charset="0"/>
              <a:buChar char="•"/>
            </a:pPr>
            <a:r>
              <a:rPr lang="en-US" sz="2400" dirty="0"/>
              <a:t>All fields may not be mandatory; however, all fields within a template MUST BE accounted for in order to transmit data.</a:t>
            </a:r>
          </a:p>
        </p:txBody>
      </p:sp>
      <p:sp>
        <p:nvSpPr>
          <p:cNvPr id="5" name="Slide Number Placeholder 4"/>
          <p:cNvSpPr>
            <a:spLocks noGrp="1"/>
          </p:cNvSpPr>
          <p:nvPr>
            <p:ph type="sldNum" sz="quarter" idx="12"/>
          </p:nvPr>
        </p:nvSpPr>
        <p:spPr>
          <a:xfrm>
            <a:off x="6553200" y="6400799"/>
            <a:ext cx="2133600" cy="320675"/>
          </a:xfrm>
        </p:spPr>
        <p:txBody>
          <a:bodyPr/>
          <a:lstStyle/>
          <a:p>
            <a:fld id="{153A2020-A5AA-41E4-8C91-8A876E2B59C6}" type="slidenum">
              <a:rPr lang="en-US" smtClean="0"/>
              <a:pPr/>
              <a:t>14</a:t>
            </a:fld>
            <a:endParaRPr lang="en-US" dirty="0"/>
          </a:p>
        </p:txBody>
      </p:sp>
      <p:sp>
        <p:nvSpPr>
          <p:cNvPr id="4" name="Date Placeholder 3">
            <a:extLst>
              <a:ext uri="{C183D7F6-B498-43B3-948B-1728B52AA6E4}">
                <adec:decorative xmlns:adec="http://schemas.microsoft.com/office/drawing/2017/decorative" val="1"/>
              </a:ext>
            </a:extLst>
          </p:cNvPr>
          <p:cNvSpPr>
            <a:spLocks noGrp="1"/>
          </p:cNvSpPr>
          <p:nvPr>
            <p:ph type="dt" sz="half" idx="10"/>
          </p:nvPr>
        </p:nvSpPr>
        <p:spPr>
          <a:xfrm>
            <a:off x="457200" y="6400799"/>
            <a:ext cx="2133600" cy="320675"/>
          </a:xfrm>
        </p:spPr>
        <p:txBody>
          <a:bodyPr/>
          <a:lstStyle/>
          <a:p>
            <a:pPr>
              <a:defRPr/>
            </a:pPr>
            <a:r>
              <a:rPr lang="en-US" dirty="0"/>
              <a:t>6/28/2025</a:t>
            </a:r>
          </a:p>
        </p:txBody>
      </p:sp>
      <p:pic>
        <p:nvPicPr>
          <p:cNvPr id="3" name="Picture 2" descr="Pennsylvania Department of Education Logo">
            <a:extLst>
              <a:ext uri="{FF2B5EF4-FFF2-40B4-BE49-F238E27FC236}">
                <a16:creationId xmlns:a16="http://schemas.microsoft.com/office/drawing/2014/main" id="{4AC077F1-0ABB-0CC0-6E2E-7EC4A9EDAB1A}"/>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486400" y="5981491"/>
            <a:ext cx="3343275" cy="537845"/>
          </a:xfrm>
          <a:prstGeom prst="rect">
            <a:avLst/>
          </a:prstGeom>
        </p:spPr>
      </p:pic>
    </p:spTree>
    <p:extLst>
      <p:ext uri="{BB962C8B-B14F-4D97-AF65-F5344CB8AC3E}">
        <p14:creationId xmlns:p14="http://schemas.microsoft.com/office/powerpoint/2010/main" val="83326365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15">
            <a:extLst>
              <a:ext uri="{C183D7F6-B498-43B3-948B-1728B52AA6E4}">
                <adec:decorative xmlns:adec="http://schemas.microsoft.com/office/drawing/2017/decorative" val="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7200" y="457200"/>
            <a:ext cx="8229600" cy="649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 name="Title 19"/>
          <p:cNvSpPr>
            <a:spLocks noGrp="1"/>
          </p:cNvSpPr>
          <p:nvPr>
            <p:ph type="title"/>
          </p:nvPr>
        </p:nvSpPr>
        <p:spPr>
          <a:xfrm>
            <a:off x="685800" y="457200"/>
            <a:ext cx="8001000" cy="457200"/>
          </a:xfrm>
        </p:spPr>
        <p:txBody>
          <a:bodyPr/>
          <a:lstStyle/>
          <a:p>
            <a:pPr algn="l"/>
            <a:r>
              <a:rPr lang="en-US" sz="2400" dirty="0">
                <a:solidFill>
                  <a:schemeClr val="bg1"/>
                </a:solidFill>
              </a:rPr>
              <a:t>PIMS Perkins Postsecondary Template Information</a:t>
            </a:r>
          </a:p>
        </p:txBody>
      </p:sp>
      <p:sp>
        <p:nvSpPr>
          <p:cNvPr id="2" name="Content Placeholder 1"/>
          <p:cNvSpPr>
            <a:spLocks noGrp="1"/>
          </p:cNvSpPr>
          <p:nvPr>
            <p:ph idx="1"/>
          </p:nvPr>
        </p:nvSpPr>
        <p:spPr>
          <a:xfrm>
            <a:off x="453483" y="1143000"/>
            <a:ext cx="8229600" cy="5257801"/>
          </a:xfrm>
        </p:spPr>
        <p:txBody>
          <a:bodyPr/>
          <a:lstStyle/>
          <a:p>
            <a:pPr>
              <a:buFont typeface="Wingdings" panose="05000000000000000000" pitchFamily="2" charset="2"/>
              <a:buChar char="§"/>
            </a:pPr>
            <a:r>
              <a:rPr lang="en-US" sz="2800" b="1" dirty="0"/>
              <a:t>Template Rules</a:t>
            </a:r>
          </a:p>
          <a:p>
            <a:pPr lvl="1">
              <a:buFont typeface="Arial" panose="020B0604020202020204" pitchFamily="34" charset="0"/>
              <a:buChar char="•"/>
            </a:pPr>
            <a:r>
              <a:rPr lang="en-US" sz="2400" dirty="0"/>
              <a:t>R/O/CR</a:t>
            </a:r>
          </a:p>
          <a:p>
            <a:pPr lvl="2">
              <a:buFont typeface="Arial" panose="020B0604020202020204" pitchFamily="34" charset="0"/>
              <a:buChar char="•"/>
            </a:pPr>
            <a:r>
              <a:rPr lang="en-US" dirty="0"/>
              <a:t>R = Required</a:t>
            </a:r>
          </a:p>
          <a:p>
            <a:pPr lvl="2">
              <a:buFont typeface="Arial" panose="020B0604020202020204" pitchFamily="34" charset="0"/>
              <a:buChar char="•"/>
            </a:pPr>
            <a:r>
              <a:rPr lang="en-US" dirty="0"/>
              <a:t>O = Optional</a:t>
            </a:r>
          </a:p>
          <a:p>
            <a:pPr lvl="2">
              <a:buFont typeface="Arial" panose="020B0604020202020204" pitchFamily="34" charset="0"/>
              <a:buChar char="•"/>
            </a:pPr>
            <a:r>
              <a:rPr lang="en-US" dirty="0"/>
              <a:t>CR = Conditionally Required</a:t>
            </a:r>
          </a:p>
          <a:p>
            <a:pPr lvl="1">
              <a:buFont typeface="Arial" panose="020B0604020202020204" pitchFamily="34" charset="0"/>
              <a:buChar char="•"/>
            </a:pPr>
            <a:r>
              <a:rPr lang="en-US" sz="2400" dirty="0">
                <a:solidFill>
                  <a:srgbClr val="000000"/>
                </a:solidFill>
                <a:ea typeface="Verdana" pitchFamily="34" charset="0"/>
                <a:cs typeface="Verdana" pitchFamily="34" charset="0"/>
              </a:rPr>
              <a:t>PS Student Institution Template</a:t>
            </a:r>
          </a:p>
          <a:p>
            <a:pPr lvl="2">
              <a:buFont typeface="Arial" panose="020B0604020202020204" pitchFamily="34" charset="0"/>
              <a:buChar char="•"/>
            </a:pPr>
            <a:r>
              <a:rPr lang="en-US" dirty="0">
                <a:effectLst/>
                <a:ea typeface="Calibri" panose="020F0502020204030204" pitchFamily="34" charset="0"/>
              </a:rPr>
              <a:t>One record per student / institution / academic year</a:t>
            </a:r>
            <a:endParaRPr lang="en-US" dirty="0">
              <a:solidFill>
                <a:srgbClr val="000000"/>
              </a:solidFill>
              <a:ea typeface="Verdana" pitchFamily="34" charset="0"/>
              <a:cs typeface="Verdana" pitchFamily="34" charset="0"/>
            </a:endParaRPr>
          </a:p>
          <a:p>
            <a:pPr lvl="1">
              <a:buFont typeface="Arial" panose="020B0604020202020204" pitchFamily="34" charset="0"/>
              <a:buChar char="•"/>
            </a:pPr>
            <a:r>
              <a:rPr lang="en-US" sz="2400" dirty="0">
                <a:solidFill>
                  <a:srgbClr val="000000"/>
                </a:solidFill>
                <a:ea typeface="Verdana" pitchFamily="34" charset="0"/>
                <a:cs typeface="Verdana" pitchFamily="34" charset="0"/>
              </a:rPr>
              <a:t>Campus Student Program Fact Template</a:t>
            </a:r>
          </a:p>
          <a:p>
            <a:pPr lvl="2">
              <a:buFont typeface="Arial" panose="020B0604020202020204" pitchFamily="34" charset="0"/>
              <a:buChar char="•"/>
            </a:pPr>
            <a:r>
              <a:rPr lang="en-US" dirty="0">
                <a:effectLst/>
                <a:ea typeface="Calibri" panose="020F0502020204030204" pitchFamily="34" charset="0"/>
                <a:cs typeface="Times New Roman" panose="02020603050405020304" pitchFamily="18" charset="0"/>
              </a:rPr>
              <a:t>One record per student / institution / campus / academic year / category set code / measure </a:t>
            </a:r>
            <a:endParaRPr lang="en-US" dirty="0">
              <a:solidFill>
                <a:srgbClr val="000000"/>
              </a:solidFill>
              <a:ea typeface="Verdana" pitchFamily="34" charset="0"/>
              <a:cs typeface="Verdana" pitchFamily="34" charset="0"/>
            </a:endParaRPr>
          </a:p>
          <a:p>
            <a:pPr lvl="1">
              <a:buFont typeface="Arial" panose="020B0604020202020204" pitchFamily="34" charset="0"/>
              <a:buChar char="•"/>
            </a:pPr>
            <a:endParaRPr lang="en-US" sz="2400" dirty="0">
              <a:solidFill>
                <a:srgbClr val="000000"/>
              </a:solidFill>
              <a:ea typeface="Verdana" pitchFamily="34" charset="0"/>
              <a:cs typeface="Verdana" pitchFamily="34" charset="0"/>
            </a:endParaRPr>
          </a:p>
          <a:p>
            <a:pPr lvl="1">
              <a:buFont typeface="Arial" panose="020B0604020202020204" pitchFamily="34" charset="0"/>
              <a:buChar char="•"/>
            </a:pPr>
            <a:endParaRPr lang="en-US" sz="2400" dirty="0"/>
          </a:p>
        </p:txBody>
      </p:sp>
      <p:sp>
        <p:nvSpPr>
          <p:cNvPr id="5" name="Slide Number Placeholder 4"/>
          <p:cNvSpPr>
            <a:spLocks noGrp="1"/>
          </p:cNvSpPr>
          <p:nvPr>
            <p:ph type="sldNum" sz="quarter" idx="12"/>
          </p:nvPr>
        </p:nvSpPr>
        <p:spPr>
          <a:xfrm>
            <a:off x="6553200" y="6400799"/>
            <a:ext cx="2133600" cy="320675"/>
          </a:xfrm>
        </p:spPr>
        <p:txBody>
          <a:bodyPr/>
          <a:lstStyle/>
          <a:p>
            <a:fld id="{153A2020-A5AA-41E4-8C91-8A876E2B59C6}" type="slidenum">
              <a:rPr lang="en-US" smtClean="0"/>
              <a:pPr/>
              <a:t>15</a:t>
            </a:fld>
            <a:endParaRPr lang="en-US" dirty="0"/>
          </a:p>
        </p:txBody>
      </p:sp>
      <p:sp>
        <p:nvSpPr>
          <p:cNvPr id="4" name="Date Placeholder 3">
            <a:extLst>
              <a:ext uri="{C183D7F6-B498-43B3-948B-1728B52AA6E4}">
                <adec:decorative xmlns:adec="http://schemas.microsoft.com/office/drawing/2017/decorative" val="1"/>
              </a:ext>
            </a:extLst>
          </p:cNvPr>
          <p:cNvSpPr>
            <a:spLocks noGrp="1"/>
          </p:cNvSpPr>
          <p:nvPr>
            <p:ph type="dt" sz="half" idx="10"/>
          </p:nvPr>
        </p:nvSpPr>
        <p:spPr>
          <a:xfrm>
            <a:off x="457200" y="6400799"/>
            <a:ext cx="2133600" cy="320675"/>
          </a:xfrm>
        </p:spPr>
        <p:txBody>
          <a:bodyPr/>
          <a:lstStyle/>
          <a:p>
            <a:pPr>
              <a:defRPr/>
            </a:pPr>
            <a:r>
              <a:rPr lang="en-US" dirty="0"/>
              <a:t>6/28/2025</a:t>
            </a:r>
          </a:p>
        </p:txBody>
      </p:sp>
      <p:pic>
        <p:nvPicPr>
          <p:cNvPr id="3" name="Picture 2" descr="Pennsylvania Department of Education Logo">
            <a:extLst>
              <a:ext uri="{FF2B5EF4-FFF2-40B4-BE49-F238E27FC236}">
                <a16:creationId xmlns:a16="http://schemas.microsoft.com/office/drawing/2014/main" id="{321F8D7A-ECC4-F466-B8E8-32CE2391858F}"/>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486400" y="5981491"/>
            <a:ext cx="3343275" cy="537845"/>
          </a:xfrm>
          <a:prstGeom prst="rect">
            <a:avLst/>
          </a:prstGeom>
        </p:spPr>
      </p:pic>
    </p:spTree>
    <p:extLst>
      <p:ext uri="{BB962C8B-B14F-4D97-AF65-F5344CB8AC3E}">
        <p14:creationId xmlns:p14="http://schemas.microsoft.com/office/powerpoint/2010/main" val="373811997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8" name="Picture 15">
            <a:extLst>
              <a:ext uri="{C183D7F6-B498-43B3-948B-1728B52AA6E4}">
                <adec:decorative xmlns:adec="http://schemas.microsoft.com/office/drawing/2017/decorative" val="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7200" y="457200"/>
            <a:ext cx="8229600" cy="649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itle 5"/>
          <p:cNvSpPr>
            <a:spLocks noGrp="1"/>
          </p:cNvSpPr>
          <p:nvPr>
            <p:ph type="ctrTitle"/>
          </p:nvPr>
        </p:nvSpPr>
        <p:spPr>
          <a:xfrm>
            <a:off x="685800" y="457200"/>
            <a:ext cx="7772400" cy="457200"/>
          </a:xfrm>
        </p:spPr>
        <p:txBody>
          <a:bodyPr/>
          <a:lstStyle/>
          <a:p>
            <a:pPr algn="l"/>
            <a:r>
              <a:rPr lang="en-US" sz="2400" dirty="0">
                <a:solidFill>
                  <a:schemeClr val="bg1"/>
                </a:solidFill>
              </a:rPr>
              <a:t>PS Student Institution Template – Page 1</a:t>
            </a:r>
          </a:p>
        </p:txBody>
      </p:sp>
      <p:sp>
        <p:nvSpPr>
          <p:cNvPr id="14341" name="TextBox 4"/>
          <p:cNvSpPr txBox="1">
            <a:spLocks noChangeArrowheads="1"/>
          </p:cNvSpPr>
          <p:nvPr/>
        </p:nvSpPr>
        <p:spPr bwMode="auto">
          <a:xfrm>
            <a:off x="508000" y="1258034"/>
            <a:ext cx="8178800" cy="49141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r>
              <a:rPr lang="en-US" altLang="en-US" sz="2000" dirty="0">
                <a:ea typeface="Verdana" pitchFamily="34" charset="0"/>
                <a:cs typeface="Verdana" pitchFamily="34" charset="0"/>
              </a:rPr>
              <a:t>Important Student Template Fields </a:t>
            </a:r>
            <a:r>
              <a:rPr lang="en-US" altLang="en-US" sz="2000" b="1" dirty="0">
                <a:ea typeface="Verdana" pitchFamily="34" charset="0"/>
                <a:cs typeface="Verdana" pitchFamily="34" charset="0"/>
              </a:rPr>
              <a:t>–</a:t>
            </a:r>
            <a:endParaRPr lang="en-US" altLang="en-US" sz="2000" dirty="0">
              <a:ea typeface="Verdana" pitchFamily="34" charset="0"/>
              <a:cs typeface="Verdana" pitchFamily="34" charset="0"/>
            </a:endParaRPr>
          </a:p>
          <a:p>
            <a:pPr marL="342900" indent="-342900">
              <a:spcBef>
                <a:spcPts val="800"/>
              </a:spcBef>
              <a:buFont typeface="Wingdings" panose="05000000000000000000" pitchFamily="2" charset="2"/>
              <a:buChar char="§"/>
            </a:pPr>
            <a:r>
              <a:rPr lang="en-US" altLang="en-US" sz="2400" b="1" dirty="0">
                <a:ea typeface="Verdana" pitchFamily="34" charset="0"/>
                <a:cs typeface="Verdana" pitchFamily="34" charset="0"/>
              </a:rPr>
              <a:t>Institution ID </a:t>
            </a:r>
            <a:r>
              <a:rPr lang="en-US" altLang="en-US" sz="2400" dirty="0">
                <a:ea typeface="Verdana" pitchFamily="34" charset="0"/>
                <a:cs typeface="Verdana" pitchFamily="34" charset="0"/>
              </a:rPr>
              <a:t>(#1) Key Field </a:t>
            </a:r>
            <a:r>
              <a:rPr lang="en-US" altLang="en-US" sz="2400" b="1" dirty="0">
                <a:ea typeface="Verdana" pitchFamily="34" charset="0"/>
                <a:cs typeface="Verdana" pitchFamily="34" charset="0"/>
              </a:rPr>
              <a:t>–</a:t>
            </a:r>
            <a:r>
              <a:rPr lang="en-US" altLang="en-US" sz="2400" dirty="0">
                <a:ea typeface="Verdana" pitchFamily="34" charset="0"/>
                <a:cs typeface="Verdana" pitchFamily="34" charset="0"/>
              </a:rPr>
              <a:t>  the 9-digit administrative unit number (AUN) of the LEA </a:t>
            </a:r>
          </a:p>
          <a:p>
            <a:pPr marL="342900" indent="-342900">
              <a:spcBef>
                <a:spcPts val="800"/>
              </a:spcBef>
              <a:buFont typeface="Wingdings" panose="05000000000000000000" pitchFamily="2" charset="2"/>
              <a:buChar char="§"/>
            </a:pPr>
            <a:r>
              <a:rPr lang="en-US" altLang="en-US" sz="2400" b="1" dirty="0">
                <a:ea typeface="Verdana" pitchFamily="34" charset="0"/>
                <a:cs typeface="Verdana" pitchFamily="34" charset="0"/>
              </a:rPr>
              <a:t>PASecureID</a:t>
            </a:r>
            <a:r>
              <a:rPr lang="en-US" altLang="en-US" sz="2400" dirty="0">
                <a:ea typeface="Verdana" pitchFamily="34" charset="0"/>
                <a:cs typeface="Verdana" pitchFamily="34" charset="0"/>
              </a:rPr>
              <a:t> (#2) Key Field </a:t>
            </a:r>
            <a:r>
              <a:rPr lang="en-US" altLang="en-US" sz="2400" b="1" dirty="0">
                <a:ea typeface="Verdana" pitchFamily="34" charset="0"/>
                <a:cs typeface="Verdana" pitchFamily="34" charset="0"/>
              </a:rPr>
              <a:t>–</a:t>
            </a:r>
            <a:r>
              <a:rPr lang="en-US" altLang="en-US" sz="2400" dirty="0">
                <a:ea typeface="Verdana" pitchFamily="34" charset="0"/>
                <a:cs typeface="Verdana" pitchFamily="34" charset="0"/>
              </a:rPr>
              <a:t> the 10-digit PASecureID</a:t>
            </a:r>
          </a:p>
          <a:p>
            <a:pPr marL="342900" indent="-342900">
              <a:spcBef>
                <a:spcPts val="800"/>
              </a:spcBef>
              <a:buFont typeface="Wingdings" panose="05000000000000000000" pitchFamily="2" charset="2"/>
              <a:buChar char="§"/>
            </a:pPr>
            <a:r>
              <a:rPr lang="en-US" altLang="en-US" sz="2400" b="1" dirty="0">
                <a:ea typeface="Verdana" pitchFamily="34" charset="0"/>
                <a:cs typeface="Verdana" pitchFamily="34" charset="0"/>
              </a:rPr>
              <a:t>Collection Term </a:t>
            </a:r>
            <a:r>
              <a:rPr lang="en-US" altLang="en-US" sz="2400" dirty="0">
                <a:ea typeface="Verdana" pitchFamily="34" charset="0"/>
                <a:cs typeface="Verdana" pitchFamily="34" charset="0"/>
              </a:rPr>
              <a:t>(#3) - EOY</a:t>
            </a:r>
          </a:p>
          <a:p>
            <a:pPr marL="342900" indent="-342900">
              <a:spcBef>
                <a:spcPts val="800"/>
              </a:spcBef>
              <a:buFont typeface="Wingdings" panose="05000000000000000000" pitchFamily="2" charset="2"/>
              <a:buChar char="§"/>
            </a:pPr>
            <a:r>
              <a:rPr lang="en-US" altLang="en-US" sz="2400" b="1" dirty="0">
                <a:ea typeface="Verdana" pitchFamily="34" charset="0"/>
                <a:cs typeface="Verdana" pitchFamily="34" charset="0"/>
              </a:rPr>
              <a:t>Collection Type </a:t>
            </a:r>
            <a:r>
              <a:rPr lang="en-US" altLang="en-US" sz="2400" dirty="0">
                <a:ea typeface="Verdana" pitchFamily="34" charset="0"/>
                <a:cs typeface="Verdana" pitchFamily="34" charset="0"/>
              </a:rPr>
              <a:t>(#4) - PERKINS</a:t>
            </a:r>
          </a:p>
          <a:p>
            <a:pPr marL="342900" indent="-342900">
              <a:spcBef>
                <a:spcPts val="800"/>
              </a:spcBef>
              <a:buFont typeface="Wingdings" panose="05000000000000000000" pitchFamily="2" charset="2"/>
              <a:buChar char="§"/>
            </a:pPr>
            <a:r>
              <a:rPr lang="en-US" altLang="en-US" sz="2400" b="1" dirty="0">
                <a:ea typeface="Verdana" pitchFamily="34" charset="0"/>
                <a:cs typeface="Verdana" pitchFamily="34" charset="0"/>
              </a:rPr>
              <a:t>Academic Year </a:t>
            </a:r>
            <a:r>
              <a:rPr lang="en-US" altLang="en-US" sz="2400" dirty="0">
                <a:ea typeface="Verdana" pitchFamily="34" charset="0"/>
                <a:cs typeface="Verdana" pitchFamily="34" charset="0"/>
              </a:rPr>
              <a:t>(#5) - 2025</a:t>
            </a:r>
          </a:p>
          <a:p>
            <a:pPr marL="342900" indent="-342900">
              <a:spcBef>
                <a:spcPts val="800"/>
              </a:spcBef>
              <a:buFont typeface="Wingdings" panose="05000000000000000000" pitchFamily="2" charset="2"/>
              <a:buChar char="§"/>
            </a:pPr>
            <a:r>
              <a:rPr lang="en-US" altLang="en-US" sz="2400" b="1" dirty="0">
                <a:ea typeface="Verdana" pitchFamily="34" charset="0"/>
                <a:cs typeface="Verdana" pitchFamily="34" charset="0"/>
              </a:rPr>
              <a:t>Name &amp; Address </a:t>
            </a:r>
            <a:r>
              <a:rPr lang="en-US" altLang="en-US" sz="2400" dirty="0">
                <a:ea typeface="Verdana" pitchFamily="34" charset="0"/>
                <a:cs typeface="Verdana" pitchFamily="34" charset="0"/>
              </a:rPr>
              <a:t>(#7, 8, 9, 41, 42, 43, 44, 45, 46, and 47)</a:t>
            </a:r>
          </a:p>
          <a:p>
            <a:pPr marL="342900" indent="-342900">
              <a:spcBef>
                <a:spcPts val="800"/>
              </a:spcBef>
              <a:buFont typeface="Wingdings" panose="05000000000000000000" pitchFamily="2" charset="2"/>
              <a:buChar char="§"/>
            </a:pPr>
            <a:r>
              <a:rPr lang="en-US" altLang="en-US" sz="2400" b="1" dirty="0">
                <a:ea typeface="Verdana" pitchFamily="34" charset="0"/>
                <a:cs typeface="Verdana" pitchFamily="34" charset="0"/>
              </a:rPr>
              <a:t>Birth Date </a:t>
            </a:r>
            <a:r>
              <a:rPr lang="en-US" altLang="en-US" sz="2400" dirty="0">
                <a:ea typeface="Verdana" pitchFamily="34" charset="0"/>
                <a:cs typeface="Verdana" pitchFamily="34" charset="0"/>
              </a:rPr>
              <a:t>(#10)</a:t>
            </a:r>
          </a:p>
          <a:p>
            <a:pPr marL="342900" indent="-342900">
              <a:spcBef>
                <a:spcPts val="800"/>
              </a:spcBef>
              <a:buFont typeface="Wingdings" panose="05000000000000000000" pitchFamily="2" charset="2"/>
              <a:buChar char="§"/>
            </a:pPr>
            <a:r>
              <a:rPr lang="en-US" altLang="en-US" sz="2400" b="1" dirty="0">
                <a:ea typeface="Verdana" pitchFamily="34" charset="0"/>
                <a:cs typeface="Verdana" pitchFamily="34" charset="0"/>
              </a:rPr>
              <a:t>PS Local Student ID </a:t>
            </a:r>
            <a:r>
              <a:rPr lang="en-US" altLang="en-US" sz="2400" dirty="0">
                <a:ea typeface="Verdana" pitchFamily="34" charset="0"/>
                <a:cs typeface="Verdana" pitchFamily="34" charset="0"/>
              </a:rPr>
              <a:t>(#12)</a:t>
            </a:r>
          </a:p>
        </p:txBody>
      </p:sp>
      <p:sp>
        <p:nvSpPr>
          <p:cNvPr id="2" name="Date Placeholder 1">
            <a:extLst>
              <a:ext uri="{C183D7F6-B498-43B3-948B-1728B52AA6E4}">
                <adec:decorative xmlns:adec="http://schemas.microsoft.com/office/drawing/2017/decorative" val="1"/>
              </a:ext>
            </a:extLst>
          </p:cNvPr>
          <p:cNvSpPr>
            <a:spLocks noGrp="1"/>
          </p:cNvSpPr>
          <p:nvPr>
            <p:ph type="dt" sz="half" idx="10"/>
          </p:nvPr>
        </p:nvSpPr>
        <p:spPr>
          <a:xfrm>
            <a:off x="457200" y="6400799"/>
            <a:ext cx="2133600" cy="320675"/>
          </a:xfrm>
        </p:spPr>
        <p:txBody>
          <a:bodyPr/>
          <a:lstStyle/>
          <a:p>
            <a:pPr>
              <a:defRPr/>
            </a:pPr>
            <a:r>
              <a:rPr lang="en-US" dirty="0"/>
              <a:t>6/28/2025</a:t>
            </a:r>
          </a:p>
        </p:txBody>
      </p:sp>
      <p:sp>
        <p:nvSpPr>
          <p:cNvPr id="4" name="Slide Number Placeholder 3"/>
          <p:cNvSpPr>
            <a:spLocks noGrp="1"/>
          </p:cNvSpPr>
          <p:nvPr>
            <p:ph type="sldNum" sz="quarter" idx="12"/>
          </p:nvPr>
        </p:nvSpPr>
        <p:spPr>
          <a:xfrm>
            <a:off x="6553200" y="6400799"/>
            <a:ext cx="2133600" cy="320675"/>
          </a:xfrm>
        </p:spPr>
        <p:txBody>
          <a:bodyPr/>
          <a:lstStyle/>
          <a:p>
            <a:fld id="{89AE35E5-0CD2-4EEB-8107-35D1C4B54A1D}" type="slidenum">
              <a:rPr lang="en-US" smtClean="0"/>
              <a:pPr/>
              <a:t>16</a:t>
            </a:fld>
            <a:endParaRPr lang="en-US" dirty="0"/>
          </a:p>
        </p:txBody>
      </p:sp>
      <p:pic>
        <p:nvPicPr>
          <p:cNvPr id="3" name="Picture 2" descr="Pennsylvania Department of Education Logo">
            <a:extLst>
              <a:ext uri="{FF2B5EF4-FFF2-40B4-BE49-F238E27FC236}">
                <a16:creationId xmlns:a16="http://schemas.microsoft.com/office/drawing/2014/main" id="{F516840B-CD6D-DE5E-BCB1-4E7ECC6BD635}"/>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486400" y="5981491"/>
            <a:ext cx="3343275" cy="537845"/>
          </a:xfrm>
          <a:prstGeom prst="rect">
            <a:avLst/>
          </a:prstGeom>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362" name="Picture 15">
            <a:extLst>
              <a:ext uri="{C183D7F6-B498-43B3-948B-1728B52AA6E4}">
                <adec:decorative xmlns:adec="http://schemas.microsoft.com/office/drawing/2017/decorative" val="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7200" y="457200"/>
            <a:ext cx="8229600" cy="649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itle 5"/>
          <p:cNvSpPr>
            <a:spLocks noGrp="1"/>
          </p:cNvSpPr>
          <p:nvPr>
            <p:ph type="ctrTitle"/>
          </p:nvPr>
        </p:nvSpPr>
        <p:spPr>
          <a:xfrm>
            <a:off x="685800" y="457201"/>
            <a:ext cx="7772400" cy="457199"/>
          </a:xfrm>
        </p:spPr>
        <p:txBody>
          <a:bodyPr/>
          <a:lstStyle/>
          <a:p>
            <a:pPr algn="l"/>
            <a:r>
              <a:rPr lang="en-US" sz="2400" dirty="0">
                <a:solidFill>
                  <a:schemeClr val="bg1"/>
                </a:solidFill>
              </a:rPr>
              <a:t>PS Student Institution Template – Page 2</a:t>
            </a:r>
          </a:p>
        </p:txBody>
      </p:sp>
      <p:sp>
        <p:nvSpPr>
          <p:cNvPr id="2" name="Date Placeholder 1">
            <a:extLst>
              <a:ext uri="{C183D7F6-B498-43B3-948B-1728B52AA6E4}">
                <adec:decorative xmlns:adec="http://schemas.microsoft.com/office/drawing/2017/decorative" val="1"/>
              </a:ext>
            </a:extLst>
          </p:cNvPr>
          <p:cNvSpPr>
            <a:spLocks noGrp="1"/>
          </p:cNvSpPr>
          <p:nvPr>
            <p:ph type="dt" sz="half" idx="10"/>
          </p:nvPr>
        </p:nvSpPr>
        <p:spPr>
          <a:xfrm>
            <a:off x="457200" y="6400799"/>
            <a:ext cx="2133600" cy="320676"/>
          </a:xfrm>
        </p:spPr>
        <p:txBody>
          <a:bodyPr/>
          <a:lstStyle/>
          <a:p>
            <a:pPr>
              <a:defRPr/>
            </a:pPr>
            <a:r>
              <a:rPr lang="en-US" dirty="0"/>
              <a:t>6/28/2025</a:t>
            </a:r>
          </a:p>
        </p:txBody>
      </p:sp>
      <p:sp>
        <p:nvSpPr>
          <p:cNvPr id="4" name="Slide Number Placeholder 3"/>
          <p:cNvSpPr>
            <a:spLocks noGrp="1"/>
          </p:cNvSpPr>
          <p:nvPr>
            <p:ph type="sldNum" sz="quarter" idx="12"/>
          </p:nvPr>
        </p:nvSpPr>
        <p:spPr>
          <a:xfrm>
            <a:off x="6553200" y="6400799"/>
            <a:ext cx="2133600" cy="320676"/>
          </a:xfrm>
        </p:spPr>
        <p:txBody>
          <a:bodyPr/>
          <a:lstStyle/>
          <a:p>
            <a:fld id="{89AE35E5-0CD2-4EEB-8107-35D1C4B54A1D}" type="slidenum">
              <a:rPr lang="en-US" smtClean="0"/>
              <a:pPr/>
              <a:t>17</a:t>
            </a:fld>
            <a:endParaRPr lang="en-US" dirty="0"/>
          </a:p>
        </p:txBody>
      </p:sp>
      <p:sp>
        <p:nvSpPr>
          <p:cNvPr id="3" name="TextBox 4">
            <a:extLst>
              <a:ext uri="{FF2B5EF4-FFF2-40B4-BE49-F238E27FC236}">
                <a16:creationId xmlns:a16="http://schemas.microsoft.com/office/drawing/2014/main" id="{A84832DB-2961-1EF5-9765-7A6A4DFEEAAA}"/>
              </a:ext>
            </a:extLst>
          </p:cNvPr>
          <p:cNvSpPr txBox="1">
            <a:spLocks noChangeArrowheads="1"/>
          </p:cNvSpPr>
          <p:nvPr/>
        </p:nvSpPr>
        <p:spPr bwMode="auto">
          <a:xfrm>
            <a:off x="508000" y="1143000"/>
            <a:ext cx="8178800" cy="50577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marL="342900" indent="-342900">
              <a:spcBef>
                <a:spcPts val="800"/>
              </a:spcBef>
              <a:buFont typeface="Wingdings" panose="05000000000000000000" pitchFamily="2" charset="2"/>
              <a:buChar char="§"/>
            </a:pPr>
            <a:r>
              <a:rPr lang="en-US" altLang="en-US" sz="2400" b="1" dirty="0">
                <a:ea typeface="Verdana" pitchFamily="34" charset="0"/>
                <a:cs typeface="Verdana" pitchFamily="34" charset="0"/>
              </a:rPr>
              <a:t>Gender Code </a:t>
            </a:r>
            <a:r>
              <a:rPr lang="en-US" altLang="en-US" sz="2400" dirty="0">
                <a:ea typeface="Verdana" pitchFamily="34" charset="0"/>
                <a:cs typeface="Verdana" pitchFamily="34" charset="0"/>
              </a:rPr>
              <a:t>(#16) – M = Male or F =  Female</a:t>
            </a:r>
            <a:endParaRPr lang="en-US" altLang="en-US" sz="2400" b="1" dirty="0">
              <a:ea typeface="Verdana" pitchFamily="34" charset="0"/>
              <a:cs typeface="Verdana" pitchFamily="34" charset="0"/>
            </a:endParaRPr>
          </a:p>
          <a:p>
            <a:pPr marL="342900" indent="-342900">
              <a:spcBef>
                <a:spcPts val="800"/>
              </a:spcBef>
              <a:buFont typeface="Wingdings" panose="05000000000000000000" pitchFamily="2" charset="2"/>
              <a:buChar char="§"/>
            </a:pPr>
            <a:r>
              <a:rPr lang="en-US" altLang="en-US" sz="2400" b="1" dirty="0">
                <a:ea typeface="Verdana" pitchFamily="34" charset="0"/>
                <a:cs typeface="Verdana" pitchFamily="34" charset="0"/>
              </a:rPr>
              <a:t>Race Code </a:t>
            </a:r>
            <a:r>
              <a:rPr lang="en-US" altLang="en-US" sz="2400" dirty="0">
                <a:ea typeface="Verdana" pitchFamily="34" charset="0"/>
                <a:cs typeface="Verdana" pitchFamily="34" charset="0"/>
              </a:rPr>
              <a:t>(#17)</a:t>
            </a:r>
          </a:p>
          <a:p>
            <a:pPr marL="1085850" lvl="1" indent="-342900">
              <a:spcBef>
                <a:spcPts val="800"/>
              </a:spcBef>
              <a:buFont typeface="Wingdings" panose="05000000000000000000" pitchFamily="2" charset="2"/>
              <a:buChar char="§"/>
            </a:pPr>
            <a:r>
              <a:rPr lang="en-US" altLang="en-US" sz="2400" dirty="0">
                <a:ea typeface="Verdana" pitchFamily="34" charset="0"/>
                <a:cs typeface="Verdana" pitchFamily="34" charset="0"/>
              </a:rPr>
              <a:t>1 – American Indian/ Alaskan Native</a:t>
            </a:r>
          </a:p>
          <a:p>
            <a:pPr marL="1085850" lvl="1" indent="-342900">
              <a:spcBef>
                <a:spcPts val="800"/>
              </a:spcBef>
              <a:buFont typeface="Wingdings" panose="05000000000000000000" pitchFamily="2" charset="2"/>
              <a:buChar char="§"/>
            </a:pPr>
            <a:r>
              <a:rPr lang="en-US" altLang="en-US" sz="2400" dirty="0">
                <a:ea typeface="Verdana" pitchFamily="34" charset="0"/>
                <a:cs typeface="Verdana" pitchFamily="34" charset="0"/>
              </a:rPr>
              <a:t>3 – Black or African American, non-Hispanic </a:t>
            </a:r>
          </a:p>
          <a:p>
            <a:pPr marL="1085850" lvl="1" indent="-342900">
              <a:spcBef>
                <a:spcPts val="800"/>
              </a:spcBef>
              <a:buFont typeface="Wingdings" panose="05000000000000000000" pitchFamily="2" charset="2"/>
              <a:buChar char="§"/>
            </a:pPr>
            <a:r>
              <a:rPr lang="en-US" altLang="en-US" sz="2400" dirty="0">
                <a:ea typeface="Verdana" pitchFamily="34" charset="0"/>
                <a:cs typeface="Verdana" pitchFamily="34" charset="0"/>
              </a:rPr>
              <a:t>4 – Hispanic of any race </a:t>
            </a:r>
          </a:p>
          <a:p>
            <a:pPr marL="1085850" lvl="1" indent="-342900">
              <a:spcBef>
                <a:spcPts val="800"/>
              </a:spcBef>
              <a:buFont typeface="Wingdings" panose="05000000000000000000" pitchFamily="2" charset="2"/>
              <a:buChar char="§"/>
            </a:pPr>
            <a:r>
              <a:rPr lang="en-US" altLang="en-US" sz="2400" dirty="0">
                <a:ea typeface="Verdana" pitchFamily="34" charset="0"/>
                <a:cs typeface="Verdana" pitchFamily="34" charset="0"/>
              </a:rPr>
              <a:t>5 – White, non-Hispanic</a:t>
            </a:r>
          </a:p>
          <a:p>
            <a:pPr marL="1085850" lvl="1" indent="-342900">
              <a:spcBef>
                <a:spcPts val="800"/>
              </a:spcBef>
              <a:buFont typeface="Wingdings" panose="05000000000000000000" pitchFamily="2" charset="2"/>
              <a:buChar char="§"/>
            </a:pPr>
            <a:r>
              <a:rPr lang="en-US" altLang="en-US" sz="2400" dirty="0">
                <a:ea typeface="Verdana" pitchFamily="34" charset="0"/>
                <a:cs typeface="Verdana" pitchFamily="34" charset="0"/>
              </a:rPr>
              <a:t>6 - Two or more races </a:t>
            </a:r>
          </a:p>
          <a:p>
            <a:pPr marL="1085850" lvl="1" indent="-342900">
              <a:spcBef>
                <a:spcPts val="800"/>
              </a:spcBef>
              <a:buFont typeface="Wingdings" panose="05000000000000000000" pitchFamily="2" charset="2"/>
              <a:buChar char="§"/>
            </a:pPr>
            <a:r>
              <a:rPr lang="en-US" altLang="en-US" sz="2400" dirty="0">
                <a:ea typeface="Verdana" pitchFamily="34" charset="0"/>
                <a:cs typeface="Verdana" pitchFamily="34" charset="0"/>
              </a:rPr>
              <a:t>8 – Race and ethnicity unknown</a:t>
            </a:r>
          </a:p>
          <a:p>
            <a:pPr marL="1085850" lvl="1" indent="-342900">
              <a:spcBef>
                <a:spcPts val="800"/>
              </a:spcBef>
              <a:buFont typeface="Wingdings" panose="05000000000000000000" pitchFamily="2" charset="2"/>
              <a:buChar char="§"/>
            </a:pPr>
            <a:r>
              <a:rPr lang="en-US" altLang="en-US" sz="2400" dirty="0">
                <a:ea typeface="Verdana" pitchFamily="34" charset="0"/>
                <a:cs typeface="Verdana" pitchFamily="34" charset="0"/>
              </a:rPr>
              <a:t>9 – Asian </a:t>
            </a:r>
          </a:p>
          <a:p>
            <a:pPr marL="1085850" lvl="1" indent="-342900">
              <a:spcBef>
                <a:spcPts val="800"/>
              </a:spcBef>
              <a:buFont typeface="Wingdings" panose="05000000000000000000" pitchFamily="2" charset="2"/>
              <a:buChar char="§"/>
            </a:pPr>
            <a:r>
              <a:rPr lang="en-US" altLang="en-US" sz="2400" dirty="0">
                <a:ea typeface="Verdana" pitchFamily="34" charset="0"/>
                <a:cs typeface="Verdana" pitchFamily="34" charset="0"/>
              </a:rPr>
              <a:t>10 – Native Hawaiian or other Pacific Islander </a:t>
            </a:r>
          </a:p>
          <a:p>
            <a:pPr marL="1085850" lvl="1" indent="-342900">
              <a:spcBef>
                <a:spcPts val="800"/>
              </a:spcBef>
              <a:buFont typeface="Wingdings" panose="05000000000000000000" pitchFamily="2" charset="2"/>
              <a:buChar char="§"/>
            </a:pPr>
            <a:endParaRPr lang="en-US" altLang="en-US" sz="1600" dirty="0">
              <a:ea typeface="Verdana" pitchFamily="34" charset="0"/>
              <a:cs typeface="Verdana" pitchFamily="34" charset="0"/>
            </a:endParaRPr>
          </a:p>
        </p:txBody>
      </p:sp>
      <p:pic>
        <p:nvPicPr>
          <p:cNvPr id="5" name="Picture 4" descr="Pennsylvania Department of Education Logo">
            <a:extLst>
              <a:ext uri="{FF2B5EF4-FFF2-40B4-BE49-F238E27FC236}">
                <a16:creationId xmlns:a16="http://schemas.microsoft.com/office/drawing/2014/main" id="{79AF5D02-E0D7-1051-3F5B-51BEEFD552FE}"/>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486400" y="5981491"/>
            <a:ext cx="3343275" cy="537845"/>
          </a:xfrm>
          <a:prstGeom prst="rect">
            <a:avLst/>
          </a:prstGeom>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362" name="Picture 15">
            <a:extLst>
              <a:ext uri="{C183D7F6-B498-43B3-948B-1728B52AA6E4}">
                <adec:decorative xmlns:adec="http://schemas.microsoft.com/office/drawing/2017/decorative" val="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7200" y="457200"/>
            <a:ext cx="8229600" cy="649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itle 5"/>
          <p:cNvSpPr>
            <a:spLocks noGrp="1"/>
          </p:cNvSpPr>
          <p:nvPr>
            <p:ph type="ctrTitle"/>
          </p:nvPr>
        </p:nvSpPr>
        <p:spPr>
          <a:xfrm>
            <a:off x="685800" y="457201"/>
            <a:ext cx="7772400" cy="457199"/>
          </a:xfrm>
        </p:spPr>
        <p:txBody>
          <a:bodyPr/>
          <a:lstStyle/>
          <a:p>
            <a:pPr algn="l"/>
            <a:r>
              <a:rPr lang="en-US" sz="2400" dirty="0">
                <a:solidFill>
                  <a:schemeClr val="bg1"/>
                </a:solidFill>
              </a:rPr>
              <a:t>PS Student Institution Template – Page 3</a:t>
            </a:r>
          </a:p>
        </p:txBody>
      </p:sp>
      <p:sp>
        <p:nvSpPr>
          <p:cNvPr id="2" name="Date Placeholder 1">
            <a:extLst>
              <a:ext uri="{C183D7F6-B498-43B3-948B-1728B52AA6E4}">
                <adec:decorative xmlns:adec="http://schemas.microsoft.com/office/drawing/2017/decorative" val="1"/>
              </a:ext>
            </a:extLst>
          </p:cNvPr>
          <p:cNvSpPr>
            <a:spLocks noGrp="1"/>
          </p:cNvSpPr>
          <p:nvPr>
            <p:ph type="dt" sz="half" idx="10"/>
          </p:nvPr>
        </p:nvSpPr>
        <p:spPr>
          <a:xfrm>
            <a:off x="457200" y="6400799"/>
            <a:ext cx="2133600" cy="320676"/>
          </a:xfrm>
        </p:spPr>
        <p:txBody>
          <a:bodyPr/>
          <a:lstStyle/>
          <a:p>
            <a:pPr>
              <a:defRPr/>
            </a:pPr>
            <a:r>
              <a:rPr lang="en-US" dirty="0"/>
              <a:t>6/28/2025</a:t>
            </a:r>
          </a:p>
        </p:txBody>
      </p:sp>
      <p:sp>
        <p:nvSpPr>
          <p:cNvPr id="4" name="Slide Number Placeholder 3"/>
          <p:cNvSpPr>
            <a:spLocks noGrp="1"/>
          </p:cNvSpPr>
          <p:nvPr>
            <p:ph type="sldNum" sz="quarter" idx="12"/>
          </p:nvPr>
        </p:nvSpPr>
        <p:spPr>
          <a:xfrm>
            <a:off x="6553200" y="6400799"/>
            <a:ext cx="2133600" cy="320676"/>
          </a:xfrm>
        </p:spPr>
        <p:txBody>
          <a:bodyPr/>
          <a:lstStyle/>
          <a:p>
            <a:fld id="{89AE35E5-0CD2-4EEB-8107-35D1C4B54A1D}" type="slidenum">
              <a:rPr lang="en-US" smtClean="0"/>
              <a:pPr/>
              <a:t>18</a:t>
            </a:fld>
            <a:endParaRPr lang="en-US" dirty="0"/>
          </a:p>
        </p:txBody>
      </p:sp>
      <p:sp>
        <p:nvSpPr>
          <p:cNvPr id="3" name="TextBox 4">
            <a:extLst>
              <a:ext uri="{FF2B5EF4-FFF2-40B4-BE49-F238E27FC236}">
                <a16:creationId xmlns:a16="http://schemas.microsoft.com/office/drawing/2014/main" id="{D9BC87FE-175F-10C5-80D8-6B9434144748}"/>
              </a:ext>
            </a:extLst>
          </p:cNvPr>
          <p:cNvSpPr txBox="1">
            <a:spLocks noChangeArrowheads="1"/>
          </p:cNvSpPr>
          <p:nvPr/>
        </p:nvSpPr>
        <p:spPr bwMode="auto">
          <a:xfrm>
            <a:off x="508000" y="1143000"/>
            <a:ext cx="8178800" cy="24109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marL="342900" indent="-342900">
              <a:spcBef>
                <a:spcPts val="800"/>
              </a:spcBef>
              <a:buFont typeface="Wingdings" panose="05000000000000000000" pitchFamily="2" charset="2"/>
              <a:buChar char="§"/>
            </a:pPr>
            <a:r>
              <a:rPr lang="en-US" altLang="en-US" sz="2400" b="1" dirty="0">
                <a:ea typeface="Verdana" pitchFamily="34" charset="0"/>
                <a:cs typeface="Verdana" pitchFamily="34" charset="0"/>
              </a:rPr>
              <a:t>Hispanic Indicator </a:t>
            </a:r>
            <a:r>
              <a:rPr lang="en-US" altLang="en-US" sz="2400" dirty="0">
                <a:ea typeface="Verdana" pitchFamily="34" charset="0"/>
                <a:cs typeface="Verdana" pitchFamily="34" charset="0"/>
              </a:rPr>
              <a:t>(#22) – YES, NO, or UNK</a:t>
            </a:r>
          </a:p>
          <a:p>
            <a:pPr marL="342900" indent="-342900">
              <a:spcBef>
                <a:spcPts val="800"/>
              </a:spcBef>
              <a:buFont typeface="Wingdings" panose="05000000000000000000" pitchFamily="2" charset="2"/>
              <a:buChar char="§"/>
            </a:pPr>
            <a:r>
              <a:rPr lang="en-US" altLang="en-US" sz="2400" b="1" dirty="0">
                <a:ea typeface="Verdana" pitchFamily="34" charset="0"/>
                <a:cs typeface="Verdana" pitchFamily="34" charset="0"/>
              </a:rPr>
              <a:t>Nonresident Alien Indicator </a:t>
            </a:r>
            <a:r>
              <a:rPr lang="en-US" altLang="en-US" sz="2400" dirty="0">
                <a:ea typeface="Verdana" pitchFamily="34" charset="0"/>
                <a:cs typeface="Verdana" pitchFamily="34" charset="0"/>
              </a:rPr>
              <a:t>(#24) </a:t>
            </a:r>
          </a:p>
          <a:p>
            <a:pPr marL="1085850" lvl="1" indent="-342900">
              <a:spcBef>
                <a:spcPts val="800"/>
              </a:spcBef>
              <a:buFont typeface="Wingdings" panose="05000000000000000000" pitchFamily="2" charset="2"/>
              <a:buChar char="§"/>
            </a:pPr>
            <a:r>
              <a:rPr lang="en-US" altLang="en-US" sz="2400" dirty="0">
                <a:ea typeface="Verdana" pitchFamily="34" charset="0"/>
                <a:cs typeface="Verdana" pitchFamily="34" charset="0"/>
              </a:rPr>
              <a:t>This field is not collected at this time. </a:t>
            </a:r>
          </a:p>
          <a:p>
            <a:pPr marL="1085850" lvl="1" indent="-342900">
              <a:spcBef>
                <a:spcPts val="800"/>
              </a:spcBef>
              <a:buFont typeface="Wingdings" panose="05000000000000000000" pitchFamily="2" charset="2"/>
              <a:buChar char="§"/>
            </a:pPr>
            <a:r>
              <a:rPr lang="en-US" altLang="en-US" sz="2400" dirty="0">
                <a:ea typeface="Verdana" pitchFamily="34" charset="0"/>
                <a:cs typeface="Verdana" pitchFamily="34" charset="0"/>
              </a:rPr>
              <a:t>Valid Value = UNK</a:t>
            </a:r>
          </a:p>
          <a:p>
            <a:pPr marL="342900" indent="-342900">
              <a:spcBef>
                <a:spcPts val="800"/>
              </a:spcBef>
              <a:buFont typeface="Wingdings" panose="05000000000000000000" pitchFamily="2" charset="2"/>
              <a:buChar char="§"/>
            </a:pPr>
            <a:endParaRPr lang="en-US" altLang="en-US" sz="2800" dirty="0">
              <a:ea typeface="Verdana" pitchFamily="34" charset="0"/>
              <a:cs typeface="Verdana" pitchFamily="34" charset="0"/>
            </a:endParaRPr>
          </a:p>
        </p:txBody>
      </p:sp>
      <p:pic>
        <p:nvPicPr>
          <p:cNvPr id="5" name="Picture 4" descr="Pennsylvania Department of Education Logo">
            <a:extLst>
              <a:ext uri="{FF2B5EF4-FFF2-40B4-BE49-F238E27FC236}">
                <a16:creationId xmlns:a16="http://schemas.microsoft.com/office/drawing/2014/main" id="{D4CE82E0-FB0E-2D1E-B7BF-868900D86767}"/>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486400" y="5981491"/>
            <a:ext cx="3343275" cy="537845"/>
          </a:xfrm>
          <a:prstGeom prst="rect">
            <a:avLst/>
          </a:prstGeom>
        </p:spPr>
      </p:pic>
    </p:spTree>
    <p:extLst>
      <p:ext uri="{BB962C8B-B14F-4D97-AF65-F5344CB8AC3E}">
        <p14:creationId xmlns:p14="http://schemas.microsoft.com/office/powerpoint/2010/main" val="167085203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362" name="Picture 15">
            <a:extLst>
              <a:ext uri="{C183D7F6-B498-43B3-948B-1728B52AA6E4}">
                <adec:decorative xmlns:adec="http://schemas.microsoft.com/office/drawing/2017/decorative" val="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7200" y="457200"/>
            <a:ext cx="8229600" cy="649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itle 5"/>
          <p:cNvSpPr>
            <a:spLocks noGrp="1"/>
          </p:cNvSpPr>
          <p:nvPr>
            <p:ph type="ctrTitle"/>
          </p:nvPr>
        </p:nvSpPr>
        <p:spPr>
          <a:xfrm>
            <a:off x="685800" y="457201"/>
            <a:ext cx="7772400" cy="457199"/>
          </a:xfrm>
        </p:spPr>
        <p:txBody>
          <a:bodyPr/>
          <a:lstStyle/>
          <a:p>
            <a:pPr algn="l"/>
            <a:r>
              <a:rPr lang="en-US" sz="2400" dirty="0">
                <a:solidFill>
                  <a:schemeClr val="bg1"/>
                </a:solidFill>
              </a:rPr>
              <a:t>PS Student Institution Template – Page 4</a:t>
            </a:r>
          </a:p>
        </p:txBody>
      </p:sp>
      <p:sp>
        <p:nvSpPr>
          <p:cNvPr id="15365" name="TextBox 4"/>
          <p:cNvSpPr txBox="1">
            <a:spLocks noChangeArrowheads="1"/>
          </p:cNvSpPr>
          <p:nvPr/>
        </p:nvSpPr>
        <p:spPr bwMode="auto">
          <a:xfrm>
            <a:off x="457200" y="1139923"/>
            <a:ext cx="7772400" cy="51809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None/>
            </a:pPr>
            <a:r>
              <a:rPr lang="en-US" altLang="en-US" sz="2400" b="1" dirty="0">
                <a:latin typeface="+mn-lt"/>
                <a:ea typeface="Verdana" pitchFamily="34" charset="0"/>
                <a:cs typeface="Verdana" pitchFamily="34" charset="0"/>
              </a:rPr>
              <a:t>Special Population Identification –  YES OR NO</a:t>
            </a:r>
          </a:p>
          <a:p>
            <a:pPr marL="347472" indent="-347472">
              <a:spcBef>
                <a:spcPts val="800"/>
              </a:spcBef>
              <a:buFont typeface="Wingdings" panose="05000000000000000000" pitchFamily="2" charset="2"/>
              <a:buChar char="§"/>
            </a:pPr>
            <a:r>
              <a:rPr lang="en-US" altLang="en-US" sz="2400" b="1" dirty="0">
                <a:latin typeface="+mn-lt"/>
                <a:ea typeface="Verdana" pitchFamily="34" charset="0"/>
              </a:rPr>
              <a:t>Disability Indicator </a:t>
            </a:r>
            <a:r>
              <a:rPr lang="en-US" altLang="en-US" sz="2400" dirty="0">
                <a:latin typeface="+mn-lt"/>
                <a:ea typeface="Verdana" pitchFamily="34" charset="0"/>
              </a:rPr>
              <a:t>(#25) </a:t>
            </a:r>
            <a:endParaRPr lang="en-US" sz="2400" dirty="0">
              <a:latin typeface="+mn-lt"/>
              <a:ea typeface="Verdana" pitchFamily="34" charset="0"/>
            </a:endParaRPr>
          </a:p>
          <a:p>
            <a:pPr marL="1090422" lvl="1" indent="-347472">
              <a:spcBef>
                <a:spcPts val="800"/>
              </a:spcBef>
              <a:buFont typeface="Wingdings" panose="05000000000000000000" pitchFamily="2" charset="2"/>
              <a:buChar char="§"/>
            </a:pPr>
            <a:r>
              <a:rPr lang="en-US" altLang="en-US" sz="2400" dirty="0">
                <a:latin typeface="+mn-lt"/>
                <a:ea typeface="Verdana" pitchFamily="34" charset="0"/>
              </a:rPr>
              <a:t>Section 504 students should be coded as YES</a:t>
            </a:r>
          </a:p>
          <a:p>
            <a:pPr marL="347472" indent="-347472">
              <a:spcBef>
                <a:spcPts val="800"/>
              </a:spcBef>
              <a:buFont typeface="Wingdings" panose="05000000000000000000" pitchFamily="2" charset="2"/>
              <a:buChar char="§"/>
            </a:pPr>
            <a:r>
              <a:rPr lang="en-US" sz="2400" b="1" dirty="0">
                <a:latin typeface="+mn-lt"/>
                <a:ea typeface="Verdana" pitchFamily="34" charset="0"/>
              </a:rPr>
              <a:t>Military Family </a:t>
            </a:r>
            <a:r>
              <a:rPr lang="en-US" sz="2400" dirty="0">
                <a:latin typeface="+mn-lt"/>
                <a:ea typeface="Verdana" pitchFamily="34" charset="0"/>
              </a:rPr>
              <a:t>(#29) </a:t>
            </a:r>
          </a:p>
          <a:p>
            <a:pPr marL="347472" indent="-347472">
              <a:spcBef>
                <a:spcPts val="800"/>
              </a:spcBef>
              <a:buFont typeface="Wingdings" panose="05000000000000000000" pitchFamily="2" charset="2"/>
              <a:buChar char="§"/>
            </a:pPr>
            <a:r>
              <a:rPr lang="en-US" altLang="en-US" sz="2400" b="1" dirty="0">
                <a:latin typeface="+mn-lt"/>
                <a:ea typeface="Verdana" pitchFamily="34" charset="0"/>
              </a:rPr>
              <a:t>Student is a Single Parent </a:t>
            </a:r>
            <a:r>
              <a:rPr lang="en-US" altLang="en-US" sz="2400" dirty="0">
                <a:latin typeface="+mn-lt"/>
                <a:ea typeface="Verdana" pitchFamily="34" charset="0"/>
              </a:rPr>
              <a:t>(#30)</a:t>
            </a:r>
          </a:p>
          <a:p>
            <a:pPr marL="347472" indent="-347472">
              <a:spcBef>
                <a:spcPts val="800"/>
              </a:spcBef>
              <a:buFont typeface="Wingdings" panose="05000000000000000000" pitchFamily="2" charset="2"/>
              <a:buChar char="§"/>
            </a:pPr>
            <a:r>
              <a:rPr lang="en-US" sz="2400" b="1" dirty="0">
                <a:latin typeface="+mn-lt"/>
                <a:ea typeface="Verdana" pitchFamily="34" charset="0"/>
              </a:rPr>
              <a:t>Migrant Student </a:t>
            </a:r>
            <a:r>
              <a:rPr lang="en-US" sz="2400" dirty="0">
                <a:latin typeface="+mn-lt"/>
                <a:ea typeface="Verdana" pitchFamily="34" charset="0"/>
              </a:rPr>
              <a:t>(#33) </a:t>
            </a:r>
          </a:p>
          <a:p>
            <a:pPr marL="347472" indent="-347472">
              <a:spcBef>
                <a:spcPts val="800"/>
              </a:spcBef>
              <a:buFont typeface="Wingdings" panose="05000000000000000000" pitchFamily="2" charset="2"/>
              <a:buChar char="§"/>
            </a:pPr>
            <a:r>
              <a:rPr lang="en-US" altLang="en-US" sz="2400" b="1" dirty="0">
                <a:latin typeface="+mn-lt"/>
                <a:ea typeface="Verdana" pitchFamily="34" charset="0"/>
              </a:rPr>
              <a:t>EL Status </a:t>
            </a:r>
            <a:r>
              <a:rPr lang="en-US" altLang="en-US" sz="2400" dirty="0">
                <a:latin typeface="+mn-lt"/>
                <a:ea typeface="Verdana" pitchFamily="34" charset="0"/>
              </a:rPr>
              <a:t>(#34)</a:t>
            </a:r>
          </a:p>
          <a:p>
            <a:pPr marL="347472" indent="-347472">
              <a:spcBef>
                <a:spcPts val="800"/>
              </a:spcBef>
              <a:buFont typeface="Wingdings" panose="05000000000000000000" pitchFamily="2" charset="2"/>
              <a:buChar char="§"/>
            </a:pPr>
            <a:r>
              <a:rPr lang="en-US" altLang="en-US" sz="2400" b="1" dirty="0">
                <a:latin typeface="+mn-lt"/>
                <a:ea typeface="Verdana" pitchFamily="34" charset="0"/>
              </a:rPr>
              <a:t>Out of Workforce Individual </a:t>
            </a:r>
            <a:r>
              <a:rPr lang="en-US" altLang="en-US" sz="2400" dirty="0">
                <a:latin typeface="+mn-lt"/>
                <a:ea typeface="Verdana" pitchFamily="34" charset="0"/>
              </a:rPr>
              <a:t>(#35) </a:t>
            </a:r>
          </a:p>
          <a:p>
            <a:pPr marL="347472" indent="-347472">
              <a:spcBef>
                <a:spcPts val="800"/>
              </a:spcBef>
              <a:buFont typeface="Wingdings" panose="05000000000000000000" pitchFamily="2" charset="2"/>
              <a:buChar char="§"/>
            </a:pPr>
            <a:r>
              <a:rPr lang="en-US" altLang="en-US" sz="2400" b="1" dirty="0">
                <a:latin typeface="+mn-lt"/>
                <a:ea typeface="Verdana" pitchFamily="34" charset="0"/>
              </a:rPr>
              <a:t>Economic Disadvantaged Status </a:t>
            </a:r>
            <a:r>
              <a:rPr lang="en-US" altLang="en-US" sz="2400" dirty="0">
                <a:latin typeface="+mn-lt"/>
                <a:ea typeface="Verdana" pitchFamily="34" charset="0"/>
              </a:rPr>
              <a:t>(#36) </a:t>
            </a:r>
          </a:p>
          <a:p>
            <a:pPr marL="347472" indent="-347472">
              <a:spcBef>
                <a:spcPts val="800"/>
              </a:spcBef>
              <a:buFont typeface="Wingdings" panose="05000000000000000000" pitchFamily="2" charset="2"/>
              <a:buChar char="§"/>
            </a:pPr>
            <a:r>
              <a:rPr lang="en-US" altLang="en-US" sz="2400" b="1" dirty="0">
                <a:latin typeface="+mn-lt"/>
                <a:ea typeface="Verdana" pitchFamily="34" charset="0"/>
              </a:rPr>
              <a:t>Homeless Student </a:t>
            </a:r>
            <a:r>
              <a:rPr lang="en-US" altLang="en-US" sz="2400" dirty="0">
                <a:latin typeface="+mn-lt"/>
                <a:ea typeface="Verdana" pitchFamily="34" charset="0"/>
              </a:rPr>
              <a:t>(#56) </a:t>
            </a:r>
          </a:p>
          <a:p>
            <a:pPr marL="347472" indent="-347472">
              <a:spcBef>
                <a:spcPts val="800"/>
              </a:spcBef>
              <a:buFont typeface="Wingdings" panose="05000000000000000000" pitchFamily="2" charset="2"/>
              <a:buChar char="§"/>
            </a:pPr>
            <a:r>
              <a:rPr lang="en-US" altLang="en-US" sz="2400" b="1" dirty="0">
                <a:latin typeface="+mn-lt"/>
                <a:ea typeface="Verdana" pitchFamily="34" charset="0"/>
              </a:rPr>
              <a:t>Foster Student </a:t>
            </a:r>
            <a:r>
              <a:rPr lang="en-US" altLang="en-US" sz="2400" dirty="0">
                <a:latin typeface="+mn-lt"/>
                <a:ea typeface="Verdana" pitchFamily="34" charset="0"/>
              </a:rPr>
              <a:t>(#74)</a:t>
            </a:r>
          </a:p>
        </p:txBody>
      </p:sp>
      <p:sp>
        <p:nvSpPr>
          <p:cNvPr id="2" name="Date Placeholder 1">
            <a:extLst>
              <a:ext uri="{C183D7F6-B498-43B3-948B-1728B52AA6E4}">
                <adec:decorative xmlns:adec="http://schemas.microsoft.com/office/drawing/2017/decorative" val="1"/>
              </a:ext>
            </a:extLst>
          </p:cNvPr>
          <p:cNvSpPr>
            <a:spLocks noGrp="1"/>
          </p:cNvSpPr>
          <p:nvPr>
            <p:ph type="dt" sz="half" idx="10"/>
          </p:nvPr>
        </p:nvSpPr>
        <p:spPr>
          <a:xfrm>
            <a:off x="457200" y="6400799"/>
            <a:ext cx="2133600" cy="320676"/>
          </a:xfrm>
        </p:spPr>
        <p:txBody>
          <a:bodyPr/>
          <a:lstStyle/>
          <a:p>
            <a:pPr>
              <a:defRPr/>
            </a:pPr>
            <a:r>
              <a:rPr lang="en-US" dirty="0"/>
              <a:t>6/28/2025</a:t>
            </a:r>
          </a:p>
        </p:txBody>
      </p:sp>
      <p:sp>
        <p:nvSpPr>
          <p:cNvPr id="4" name="Slide Number Placeholder 3"/>
          <p:cNvSpPr>
            <a:spLocks noGrp="1"/>
          </p:cNvSpPr>
          <p:nvPr>
            <p:ph type="sldNum" sz="quarter" idx="12"/>
          </p:nvPr>
        </p:nvSpPr>
        <p:spPr>
          <a:xfrm>
            <a:off x="6553200" y="6400799"/>
            <a:ext cx="2133600" cy="320676"/>
          </a:xfrm>
        </p:spPr>
        <p:txBody>
          <a:bodyPr/>
          <a:lstStyle/>
          <a:p>
            <a:fld id="{89AE35E5-0CD2-4EEB-8107-35D1C4B54A1D}" type="slidenum">
              <a:rPr lang="en-US" smtClean="0"/>
              <a:pPr/>
              <a:t>19</a:t>
            </a:fld>
            <a:endParaRPr lang="en-US" dirty="0"/>
          </a:p>
        </p:txBody>
      </p:sp>
      <p:pic>
        <p:nvPicPr>
          <p:cNvPr id="3" name="Picture 2" descr="Pennsylvania Department of Education Logo">
            <a:extLst>
              <a:ext uri="{FF2B5EF4-FFF2-40B4-BE49-F238E27FC236}">
                <a16:creationId xmlns:a16="http://schemas.microsoft.com/office/drawing/2014/main" id="{4DBCEDE5-D2D6-6640-FCB3-FB4CD51C9F0B}"/>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486400" y="5981491"/>
            <a:ext cx="3343275" cy="537845"/>
          </a:xfrm>
          <a:prstGeom prst="rect">
            <a:avLst/>
          </a:prstGeom>
        </p:spPr>
      </p:pic>
    </p:spTree>
    <p:extLst>
      <p:ext uri="{BB962C8B-B14F-4D97-AF65-F5344CB8AC3E}">
        <p14:creationId xmlns:p14="http://schemas.microsoft.com/office/powerpoint/2010/main" val="12383368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15">
            <a:extLst>
              <a:ext uri="{C183D7F6-B498-43B3-948B-1728B52AA6E4}">
                <adec:decorative xmlns:adec="http://schemas.microsoft.com/office/drawing/2017/decorative" val="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7200" y="457200"/>
            <a:ext cx="8229600" cy="649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itle 5"/>
          <p:cNvSpPr>
            <a:spLocks noGrp="1"/>
          </p:cNvSpPr>
          <p:nvPr>
            <p:ph type="ctrTitle"/>
          </p:nvPr>
        </p:nvSpPr>
        <p:spPr>
          <a:xfrm>
            <a:off x="685800" y="457201"/>
            <a:ext cx="7772400" cy="517524"/>
          </a:xfrm>
        </p:spPr>
        <p:txBody>
          <a:bodyPr/>
          <a:lstStyle/>
          <a:p>
            <a:pPr algn="l"/>
            <a:r>
              <a:rPr lang="en-US" sz="2400" dirty="0">
                <a:solidFill>
                  <a:schemeClr val="bg1"/>
                </a:solidFill>
              </a:rPr>
              <a:t>Before We Begin</a:t>
            </a:r>
          </a:p>
        </p:txBody>
      </p:sp>
      <p:sp>
        <p:nvSpPr>
          <p:cNvPr id="8" name="TextBox 4"/>
          <p:cNvSpPr txBox="1">
            <a:spLocks noChangeArrowheads="1"/>
          </p:cNvSpPr>
          <p:nvPr/>
        </p:nvSpPr>
        <p:spPr bwMode="auto">
          <a:xfrm>
            <a:off x="495300" y="1351508"/>
            <a:ext cx="8153400" cy="2646878"/>
          </a:xfrm>
          <a:prstGeom prst="rect">
            <a:avLst/>
          </a:prstGeom>
          <a:noFill/>
          <a:ln>
            <a:noFill/>
          </a:ln>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defRPr/>
            </a:pPr>
            <a:r>
              <a:rPr lang="en-US" sz="2400" dirty="0">
                <a:latin typeface="Arial" panose="020B0604020202020204" pitchFamily="34" charset="0"/>
              </a:rPr>
              <a:t>PIMS Perkins Postsecondary Student Data Set How-To-Guide and the PowerPoint presentation for this webinar, as well as the other reference documents, are posted on the PDE website (</a:t>
            </a:r>
            <a:r>
              <a:rPr lang="en-US" sz="2400" dirty="0">
                <a:latin typeface="Arial" panose="020B0604020202020204" pitchFamily="34" charset="0"/>
                <a:hlinkClick r:id="rId4"/>
              </a:rPr>
              <a:t>https://www.education.pa.gov/)  </a:t>
            </a:r>
            <a:endParaRPr lang="en-US" sz="2400" dirty="0">
              <a:latin typeface="Arial" panose="020B0604020202020204" pitchFamily="34" charset="0"/>
            </a:endParaRPr>
          </a:p>
          <a:p>
            <a:pPr marL="342900" indent="-342900">
              <a:buFont typeface="Wingdings" pitchFamily="2" charset="2"/>
              <a:buChar char="§"/>
              <a:defRPr/>
            </a:pPr>
            <a:endParaRPr lang="en-US" sz="2400" dirty="0">
              <a:latin typeface="Arial" panose="020B0604020202020204" pitchFamily="34" charset="0"/>
            </a:endParaRPr>
          </a:p>
          <a:p>
            <a:pPr>
              <a:defRPr/>
            </a:pPr>
            <a:r>
              <a:rPr lang="en-US" sz="2400" dirty="0">
                <a:latin typeface="Arial" panose="020B0604020202020204" pitchFamily="34" charset="0"/>
              </a:rPr>
              <a:t>Data and Reporting &gt; PIMS &gt; PIMS Postsecondary</a:t>
            </a:r>
          </a:p>
          <a:p>
            <a:pPr>
              <a:defRPr/>
            </a:pPr>
            <a:endParaRPr lang="en-US" sz="2200" dirty="0">
              <a:latin typeface="Arial" panose="020B0604020202020204" pitchFamily="34" charset="0"/>
            </a:endParaRPr>
          </a:p>
        </p:txBody>
      </p:sp>
      <p:sp>
        <p:nvSpPr>
          <p:cNvPr id="2" name="Date Placeholder 1">
            <a:extLst>
              <a:ext uri="{C183D7F6-B498-43B3-948B-1728B52AA6E4}">
                <adec:decorative xmlns:adec="http://schemas.microsoft.com/office/drawing/2017/decorative" val="1"/>
              </a:ext>
            </a:extLst>
          </p:cNvPr>
          <p:cNvSpPr>
            <a:spLocks noGrp="1"/>
          </p:cNvSpPr>
          <p:nvPr>
            <p:ph type="dt" sz="half" idx="10"/>
          </p:nvPr>
        </p:nvSpPr>
        <p:spPr>
          <a:xfrm>
            <a:off x="457200" y="6400799"/>
            <a:ext cx="2133600" cy="320676"/>
          </a:xfrm>
        </p:spPr>
        <p:txBody>
          <a:bodyPr/>
          <a:lstStyle/>
          <a:p>
            <a:pPr>
              <a:defRPr/>
            </a:pPr>
            <a:r>
              <a:rPr lang="en-US" dirty="0"/>
              <a:t>6/28/2025</a:t>
            </a:r>
          </a:p>
        </p:txBody>
      </p:sp>
      <p:sp>
        <p:nvSpPr>
          <p:cNvPr id="4" name="Slide Number Placeholder 3"/>
          <p:cNvSpPr>
            <a:spLocks noGrp="1"/>
          </p:cNvSpPr>
          <p:nvPr>
            <p:ph type="sldNum" sz="quarter" idx="12"/>
          </p:nvPr>
        </p:nvSpPr>
        <p:spPr>
          <a:xfrm>
            <a:off x="6553200" y="6400799"/>
            <a:ext cx="2133600" cy="320676"/>
          </a:xfrm>
        </p:spPr>
        <p:txBody>
          <a:bodyPr/>
          <a:lstStyle/>
          <a:p>
            <a:fld id="{89AE35E5-0CD2-4EEB-8107-35D1C4B54A1D}" type="slidenum">
              <a:rPr lang="en-US" smtClean="0"/>
              <a:pPr/>
              <a:t>2</a:t>
            </a:fld>
            <a:endParaRPr lang="en-US" dirty="0"/>
          </a:p>
        </p:txBody>
      </p:sp>
      <p:pic>
        <p:nvPicPr>
          <p:cNvPr id="3" name="Picture 2" descr="Pennsylvania Department of Education Logo">
            <a:extLst>
              <a:ext uri="{FF2B5EF4-FFF2-40B4-BE49-F238E27FC236}">
                <a16:creationId xmlns:a16="http://schemas.microsoft.com/office/drawing/2014/main" id="{DCDD8B7D-120C-3AA9-6242-A2D8E31E874C}"/>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5486400" y="5981491"/>
            <a:ext cx="3343275" cy="537845"/>
          </a:xfrm>
          <a:prstGeom prst="rect">
            <a:avLst/>
          </a:prstGeom>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386" name="Picture 15">
            <a:extLst>
              <a:ext uri="{C183D7F6-B498-43B3-948B-1728B52AA6E4}">
                <adec:decorative xmlns:adec="http://schemas.microsoft.com/office/drawing/2017/decorative" val="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7200" y="457200"/>
            <a:ext cx="8229600" cy="649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itle 5"/>
          <p:cNvSpPr>
            <a:spLocks noGrp="1"/>
          </p:cNvSpPr>
          <p:nvPr>
            <p:ph type="ctrTitle"/>
          </p:nvPr>
        </p:nvSpPr>
        <p:spPr>
          <a:xfrm>
            <a:off x="685800" y="457200"/>
            <a:ext cx="7772400" cy="500530"/>
          </a:xfrm>
        </p:spPr>
        <p:txBody>
          <a:bodyPr/>
          <a:lstStyle/>
          <a:p>
            <a:pPr algn="l"/>
            <a:r>
              <a:rPr lang="en-US" sz="2400" dirty="0">
                <a:solidFill>
                  <a:schemeClr val="bg1"/>
                </a:solidFill>
              </a:rPr>
              <a:t>Campus Student Program Fact Template – Page 1</a:t>
            </a:r>
          </a:p>
        </p:txBody>
      </p:sp>
      <p:sp>
        <p:nvSpPr>
          <p:cNvPr id="16389" name="TextBox 4"/>
          <p:cNvSpPr txBox="1">
            <a:spLocks noChangeArrowheads="1"/>
          </p:cNvSpPr>
          <p:nvPr/>
        </p:nvSpPr>
        <p:spPr bwMode="auto">
          <a:xfrm>
            <a:off x="457200" y="1143000"/>
            <a:ext cx="8229600" cy="47089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marL="342900" indent="-342900">
              <a:spcBef>
                <a:spcPts val="800"/>
              </a:spcBef>
              <a:buFont typeface="Wingdings" panose="05000000000000000000" pitchFamily="2" charset="2"/>
              <a:buChar char="§"/>
            </a:pPr>
            <a:r>
              <a:rPr lang="en-US" altLang="en-US" sz="2400" b="1" dirty="0">
                <a:ea typeface="Verdana" pitchFamily="34" charset="0"/>
                <a:cs typeface="Verdana" pitchFamily="34" charset="0"/>
              </a:rPr>
              <a:t>Institution ID </a:t>
            </a:r>
            <a:r>
              <a:rPr lang="en-US" altLang="en-US" sz="2400" dirty="0">
                <a:ea typeface="Verdana" pitchFamily="34" charset="0"/>
                <a:cs typeface="Verdana" pitchFamily="34" charset="0"/>
              </a:rPr>
              <a:t>(#1) – The 9-digit AUN </a:t>
            </a:r>
          </a:p>
          <a:p>
            <a:pPr marL="342900" indent="-342900">
              <a:spcBef>
                <a:spcPts val="800"/>
              </a:spcBef>
              <a:buFont typeface="Wingdings" panose="05000000000000000000" pitchFamily="2" charset="2"/>
              <a:buChar char="§"/>
            </a:pPr>
            <a:r>
              <a:rPr lang="en-US" altLang="en-US" sz="2400" b="1" dirty="0">
                <a:ea typeface="Verdana" pitchFamily="34" charset="0"/>
                <a:cs typeface="Verdana" pitchFamily="34" charset="0"/>
              </a:rPr>
              <a:t>Campus ID </a:t>
            </a:r>
            <a:r>
              <a:rPr lang="en-US" altLang="en-US" sz="2400" dirty="0">
                <a:ea typeface="Verdana" pitchFamily="34" charset="0"/>
                <a:cs typeface="Verdana" pitchFamily="34" charset="0"/>
              </a:rPr>
              <a:t>(#2) </a:t>
            </a:r>
            <a:endParaRPr lang="en-US" altLang="en-US" sz="2400" b="1" dirty="0">
              <a:ea typeface="Verdana" pitchFamily="34" charset="0"/>
              <a:cs typeface="Verdana" pitchFamily="34" charset="0"/>
            </a:endParaRPr>
          </a:p>
          <a:p>
            <a:pPr marL="1085850" lvl="1" indent="-342900">
              <a:spcBef>
                <a:spcPts val="800"/>
              </a:spcBef>
              <a:buFont typeface="Wingdings" panose="05000000000000000000" pitchFamily="2" charset="2"/>
              <a:buChar char="§"/>
            </a:pPr>
            <a:r>
              <a:rPr lang="en-US" altLang="en-US" sz="2400" dirty="0">
                <a:ea typeface="Verdana" pitchFamily="34" charset="0"/>
                <a:cs typeface="Verdana" pitchFamily="34" charset="0"/>
              </a:rPr>
              <a:t>Main Campus = 9999</a:t>
            </a:r>
          </a:p>
          <a:p>
            <a:pPr marL="1085850" lvl="1" indent="-342900">
              <a:spcBef>
                <a:spcPts val="800"/>
              </a:spcBef>
              <a:buFont typeface="Wingdings" panose="05000000000000000000" pitchFamily="2" charset="2"/>
              <a:buChar char="§"/>
            </a:pPr>
            <a:r>
              <a:rPr lang="en-US" altLang="en-US" sz="2400" dirty="0">
                <a:ea typeface="Verdana" pitchFamily="34" charset="0"/>
                <a:cs typeface="Verdana" pitchFamily="34" charset="0"/>
              </a:rPr>
              <a:t>Branch Campus = 4-digit PDE defined code</a:t>
            </a:r>
          </a:p>
          <a:p>
            <a:pPr marL="342900" indent="-342900">
              <a:spcBef>
                <a:spcPts val="800"/>
              </a:spcBef>
              <a:buFont typeface="Wingdings" panose="05000000000000000000" pitchFamily="2" charset="2"/>
              <a:buChar char="§"/>
            </a:pPr>
            <a:r>
              <a:rPr lang="en-US" altLang="en-US" sz="2400" b="1" dirty="0">
                <a:ea typeface="Verdana" pitchFamily="34" charset="0"/>
                <a:cs typeface="Verdana" pitchFamily="34" charset="0"/>
              </a:rPr>
              <a:t>PASecureID </a:t>
            </a:r>
            <a:r>
              <a:rPr lang="en-US" altLang="en-US" sz="2400" dirty="0">
                <a:ea typeface="Verdana" pitchFamily="34" charset="0"/>
                <a:cs typeface="Verdana" pitchFamily="34" charset="0"/>
              </a:rPr>
              <a:t>(#3) </a:t>
            </a:r>
            <a:r>
              <a:rPr lang="en-US" altLang="en-US" sz="2400" b="1" dirty="0">
                <a:ea typeface="Verdana" pitchFamily="34" charset="0"/>
                <a:cs typeface="Verdana" pitchFamily="34" charset="0"/>
              </a:rPr>
              <a:t>–</a:t>
            </a:r>
            <a:r>
              <a:rPr lang="en-US" altLang="en-US" sz="2400" dirty="0">
                <a:ea typeface="Verdana" pitchFamily="34" charset="0"/>
                <a:cs typeface="Verdana" pitchFamily="34" charset="0"/>
              </a:rPr>
              <a:t> Enter 10-digit PASecureID</a:t>
            </a:r>
          </a:p>
          <a:p>
            <a:pPr marL="342900" indent="-342900">
              <a:spcBef>
                <a:spcPts val="800"/>
              </a:spcBef>
              <a:buFont typeface="Wingdings" panose="05000000000000000000" pitchFamily="2" charset="2"/>
              <a:buChar char="§"/>
            </a:pPr>
            <a:r>
              <a:rPr lang="en-US" altLang="en-US" sz="2400" b="1" dirty="0">
                <a:ea typeface="Verdana" pitchFamily="34" charset="0"/>
                <a:cs typeface="Verdana" pitchFamily="34" charset="0"/>
              </a:rPr>
              <a:t>Program Code </a:t>
            </a:r>
            <a:r>
              <a:rPr lang="en-US" altLang="en-US" sz="2400" dirty="0">
                <a:ea typeface="Verdana" pitchFamily="34" charset="0"/>
                <a:cs typeface="Verdana" pitchFamily="34" charset="0"/>
              </a:rPr>
              <a:t>(#4) – 6-digit CIP Code</a:t>
            </a:r>
          </a:p>
          <a:p>
            <a:pPr marL="342900" indent="-342900">
              <a:spcBef>
                <a:spcPts val="800"/>
              </a:spcBef>
              <a:buFont typeface="Wingdings" panose="05000000000000000000" pitchFamily="2" charset="2"/>
              <a:buChar char="§"/>
            </a:pPr>
            <a:r>
              <a:rPr lang="en-US" altLang="en-US" sz="2400" b="1" dirty="0">
                <a:ea typeface="Verdana" pitchFamily="34" charset="0"/>
                <a:cs typeface="Verdana" pitchFamily="34" charset="0"/>
              </a:rPr>
              <a:t>Collection Term </a:t>
            </a:r>
            <a:r>
              <a:rPr lang="en-US" altLang="en-US" sz="2400" dirty="0">
                <a:ea typeface="Verdana" pitchFamily="34" charset="0"/>
                <a:cs typeface="Verdana" pitchFamily="34" charset="0"/>
              </a:rPr>
              <a:t>(#5) </a:t>
            </a:r>
            <a:r>
              <a:rPr lang="en-US" altLang="en-US" sz="2400" b="1" dirty="0">
                <a:ea typeface="Verdana" pitchFamily="34" charset="0"/>
                <a:cs typeface="Verdana" pitchFamily="34" charset="0"/>
              </a:rPr>
              <a:t>–</a:t>
            </a:r>
            <a:r>
              <a:rPr lang="en-US" altLang="en-US" sz="2400" dirty="0">
                <a:ea typeface="Verdana" pitchFamily="34" charset="0"/>
                <a:cs typeface="Verdana" pitchFamily="34" charset="0"/>
              </a:rPr>
              <a:t> EOY</a:t>
            </a:r>
          </a:p>
          <a:p>
            <a:pPr marL="342900" indent="-342900">
              <a:spcBef>
                <a:spcPts val="800"/>
              </a:spcBef>
              <a:buFont typeface="Wingdings" panose="05000000000000000000" pitchFamily="2" charset="2"/>
              <a:buChar char="§"/>
            </a:pPr>
            <a:r>
              <a:rPr lang="en-US" altLang="en-US" sz="2400" b="1" dirty="0">
                <a:ea typeface="Verdana" pitchFamily="34" charset="0"/>
                <a:cs typeface="Verdana" pitchFamily="34" charset="0"/>
              </a:rPr>
              <a:t>Collection Type </a:t>
            </a:r>
            <a:r>
              <a:rPr lang="en-US" altLang="en-US" sz="2400" dirty="0">
                <a:ea typeface="Verdana" pitchFamily="34" charset="0"/>
                <a:cs typeface="Verdana" pitchFamily="34" charset="0"/>
              </a:rPr>
              <a:t>(#6) </a:t>
            </a:r>
            <a:r>
              <a:rPr lang="en-US" altLang="en-US" sz="2400" b="1" dirty="0">
                <a:ea typeface="Verdana" pitchFamily="34" charset="0"/>
                <a:cs typeface="Verdana" pitchFamily="34" charset="0"/>
              </a:rPr>
              <a:t>–</a:t>
            </a:r>
            <a:r>
              <a:rPr lang="en-US" altLang="en-US" sz="2400" dirty="0">
                <a:ea typeface="Verdana" pitchFamily="34" charset="0"/>
                <a:cs typeface="Verdana" pitchFamily="34" charset="0"/>
              </a:rPr>
              <a:t> PERKINS</a:t>
            </a:r>
          </a:p>
          <a:p>
            <a:pPr marL="342900" indent="-342900">
              <a:spcBef>
                <a:spcPts val="800"/>
              </a:spcBef>
              <a:buFont typeface="Wingdings" panose="05000000000000000000" pitchFamily="2" charset="2"/>
              <a:buChar char="§"/>
            </a:pPr>
            <a:r>
              <a:rPr lang="en-US" altLang="en-US" sz="2400" b="1" dirty="0">
                <a:ea typeface="Verdana" pitchFamily="34" charset="0"/>
                <a:cs typeface="Verdana" pitchFamily="34" charset="0"/>
              </a:rPr>
              <a:t>Academic Year </a:t>
            </a:r>
            <a:r>
              <a:rPr lang="en-US" altLang="en-US" sz="2400" dirty="0">
                <a:ea typeface="Verdana" pitchFamily="34" charset="0"/>
                <a:cs typeface="Verdana" pitchFamily="34" charset="0"/>
              </a:rPr>
              <a:t>(#7) </a:t>
            </a:r>
            <a:r>
              <a:rPr lang="en-US" altLang="en-US" sz="2400" b="1" dirty="0">
                <a:ea typeface="Verdana" pitchFamily="34" charset="0"/>
                <a:cs typeface="Verdana" pitchFamily="34" charset="0"/>
              </a:rPr>
              <a:t>–</a:t>
            </a:r>
            <a:r>
              <a:rPr lang="en-US" altLang="en-US" sz="2400" dirty="0">
                <a:ea typeface="Verdana" pitchFamily="34" charset="0"/>
                <a:cs typeface="Verdana" pitchFamily="34" charset="0"/>
              </a:rPr>
              <a:t> 2025</a:t>
            </a:r>
          </a:p>
          <a:p>
            <a:pPr>
              <a:spcBef>
                <a:spcPts val="800"/>
              </a:spcBef>
              <a:buNone/>
            </a:pPr>
            <a:endParaRPr lang="en-US" altLang="en-US" sz="2400" dirty="0">
              <a:ea typeface="Verdana" pitchFamily="34" charset="0"/>
              <a:cs typeface="Verdana" pitchFamily="34" charset="0"/>
            </a:endParaRPr>
          </a:p>
        </p:txBody>
      </p:sp>
      <p:sp>
        <p:nvSpPr>
          <p:cNvPr id="2" name="Date Placeholder 1">
            <a:extLst>
              <a:ext uri="{C183D7F6-B498-43B3-948B-1728B52AA6E4}">
                <adec:decorative xmlns:adec="http://schemas.microsoft.com/office/drawing/2017/decorative" val="1"/>
              </a:ext>
            </a:extLst>
          </p:cNvPr>
          <p:cNvSpPr>
            <a:spLocks noGrp="1"/>
          </p:cNvSpPr>
          <p:nvPr>
            <p:ph type="dt" sz="half" idx="10"/>
          </p:nvPr>
        </p:nvSpPr>
        <p:spPr>
          <a:xfrm>
            <a:off x="457200" y="6400799"/>
            <a:ext cx="2133600" cy="320675"/>
          </a:xfrm>
        </p:spPr>
        <p:txBody>
          <a:bodyPr/>
          <a:lstStyle/>
          <a:p>
            <a:pPr>
              <a:defRPr/>
            </a:pPr>
            <a:r>
              <a:rPr lang="en-US" dirty="0"/>
              <a:t>6/28/2025</a:t>
            </a:r>
          </a:p>
          <a:p>
            <a:pPr>
              <a:defRPr/>
            </a:pPr>
            <a:endParaRPr lang="en-US" dirty="0"/>
          </a:p>
        </p:txBody>
      </p:sp>
      <p:sp>
        <p:nvSpPr>
          <p:cNvPr id="4" name="Slide Number Placeholder 3"/>
          <p:cNvSpPr>
            <a:spLocks noGrp="1"/>
          </p:cNvSpPr>
          <p:nvPr>
            <p:ph type="sldNum" sz="quarter" idx="12"/>
          </p:nvPr>
        </p:nvSpPr>
        <p:spPr>
          <a:xfrm>
            <a:off x="6553200" y="6400799"/>
            <a:ext cx="2133600" cy="320675"/>
          </a:xfrm>
        </p:spPr>
        <p:txBody>
          <a:bodyPr/>
          <a:lstStyle/>
          <a:p>
            <a:fld id="{89AE35E5-0CD2-4EEB-8107-35D1C4B54A1D}" type="slidenum">
              <a:rPr lang="en-US" smtClean="0"/>
              <a:pPr/>
              <a:t>20</a:t>
            </a:fld>
            <a:endParaRPr lang="en-US" dirty="0"/>
          </a:p>
        </p:txBody>
      </p:sp>
      <p:pic>
        <p:nvPicPr>
          <p:cNvPr id="3" name="Picture 2" descr="Pennsylvania Department of Education Logo">
            <a:extLst>
              <a:ext uri="{FF2B5EF4-FFF2-40B4-BE49-F238E27FC236}">
                <a16:creationId xmlns:a16="http://schemas.microsoft.com/office/drawing/2014/main" id="{05043165-B259-BAEF-5B75-03160AB7AE30}"/>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486400" y="5981491"/>
            <a:ext cx="3343275" cy="537845"/>
          </a:xfrm>
          <a:prstGeom prst="rect">
            <a:avLst/>
          </a:prstGeom>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10" name="Picture 15">
            <a:extLst>
              <a:ext uri="{C183D7F6-B498-43B3-948B-1728B52AA6E4}">
                <adec:decorative xmlns:adec="http://schemas.microsoft.com/office/drawing/2017/decorative" val="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7200" y="457200"/>
            <a:ext cx="8229600" cy="649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itle 5"/>
          <p:cNvSpPr>
            <a:spLocks noGrp="1"/>
          </p:cNvSpPr>
          <p:nvPr>
            <p:ph type="ctrTitle"/>
          </p:nvPr>
        </p:nvSpPr>
        <p:spPr>
          <a:xfrm>
            <a:off x="685800" y="457200"/>
            <a:ext cx="7772400" cy="485775"/>
          </a:xfrm>
        </p:spPr>
        <p:txBody>
          <a:bodyPr/>
          <a:lstStyle/>
          <a:p>
            <a:pPr algn="l"/>
            <a:r>
              <a:rPr lang="en-US" sz="2400" dirty="0">
                <a:solidFill>
                  <a:schemeClr val="bg1"/>
                </a:solidFill>
              </a:rPr>
              <a:t>Campus Student Program Fact Template  – Page 2</a:t>
            </a:r>
          </a:p>
        </p:txBody>
      </p:sp>
      <p:sp>
        <p:nvSpPr>
          <p:cNvPr id="2" name="Date Placeholder 1">
            <a:extLst>
              <a:ext uri="{C183D7F6-B498-43B3-948B-1728B52AA6E4}">
                <adec:decorative xmlns:adec="http://schemas.microsoft.com/office/drawing/2017/decorative" val="1"/>
              </a:ext>
            </a:extLst>
          </p:cNvPr>
          <p:cNvSpPr>
            <a:spLocks noGrp="1"/>
          </p:cNvSpPr>
          <p:nvPr>
            <p:ph type="dt" sz="half" idx="10"/>
          </p:nvPr>
        </p:nvSpPr>
        <p:spPr>
          <a:xfrm>
            <a:off x="457200" y="6400799"/>
            <a:ext cx="2133600" cy="320675"/>
          </a:xfrm>
        </p:spPr>
        <p:txBody>
          <a:bodyPr/>
          <a:lstStyle/>
          <a:p>
            <a:pPr>
              <a:defRPr/>
            </a:pPr>
            <a:r>
              <a:rPr lang="en-US" dirty="0"/>
              <a:t>6/28/2025</a:t>
            </a:r>
          </a:p>
        </p:txBody>
      </p:sp>
      <p:sp>
        <p:nvSpPr>
          <p:cNvPr id="4" name="Slide Number Placeholder 3"/>
          <p:cNvSpPr>
            <a:spLocks noGrp="1"/>
          </p:cNvSpPr>
          <p:nvPr>
            <p:ph type="sldNum" sz="quarter" idx="12"/>
          </p:nvPr>
        </p:nvSpPr>
        <p:spPr>
          <a:xfrm>
            <a:off x="6553200" y="6400799"/>
            <a:ext cx="2133600" cy="320675"/>
          </a:xfrm>
        </p:spPr>
        <p:txBody>
          <a:bodyPr/>
          <a:lstStyle/>
          <a:p>
            <a:fld id="{89AE35E5-0CD2-4EEB-8107-35D1C4B54A1D}" type="slidenum">
              <a:rPr lang="en-US" smtClean="0"/>
              <a:pPr/>
              <a:t>21</a:t>
            </a:fld>
            <a:endParaRPr lang="en-US" dirty="0"/>
          </a:p>
        </p:txBody>
      </p:sp>
      <p:sp>
        <p:nvSpPr>
          <p:cNvPr id="3" name="TextBox 4">
            <a:extLst>
              <a:ext uri="{FF2B5EF4-FFF2-40B4-BE49-F238E27FC236}">
                <a16:creationId xmlns:a16="http://schemas.microsoft.com/office/drawing/2014/main" id="{7A09C915-AF7D-A344-DA08-9F7E73CE30E5}"/>
              </a:ext>
            </a:extLst>
          </p:cNvPr>
          <p:cNvSpPr txBox="1">
            <a:spLocks noChangeArrowheads="1"/>
          </p:cNvSpPr>
          <p:nvPr/>
        </p:nvSpPr>
        <p:spPr bwMode="auto">
          <a:xfrm>
            <a:off x="438150" y="1155700"/>
            <a:ext cx="8248650" cy="47089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marL="342900" indent="-342900">
              <a:spcBef>
                <a:spcPts val="800"/>
              </a:spcBef>
              <a:buFont typeface="Wingdings" panose="05000000000000000000" pitchFamily="2" charset="2"/>
              <a:buChar char="§"/>
            </a:pPr>
            <a:r>
              <a:rPr lang="en-US" altLang="en-US" sz="2400" b="1" dirty="0">
                <a:ea typeface="Verdana" pitchFamily="34" charset="0"/>
                <a:cs typeface="Verdana" pitchFamily="34" charset="0"/>
              </a:rPr>
              <a:t>Category Set Code </a:t>
            </a:r>
            <a:r>
              <a:rPr lang="en-US" altLang="en-US" sz="2400" dirty="0">
                <a:ea typeface="Verdana" pitchFamily="34" charset="0"/>
                <a:cs typeface="Verdana" pitchFamily="34" charset="0"/>
              </a:rPr>
              <a:t>(#8) </a:t>
            </a:r>
            <a:endParaRPr lang="en-US" altLang="en-US" sz="2400" b="1" dirty="0">
              <a:ea typeface="Verdana" pitchFamily="34" charset="0"/>
              <a:cs typeface="Verdana" pitchFamily="34" charset="0"/>
            </a:endParaRPr>
          </a:p>
          <a:p>
            <a:pPr marL="1085850" lvl="1" indent="-342900">
              <a:spcBef>
                <a:spcPts val="800"/>
              </a:spcBef>
              <a:buFont typeface="Wingdings" panose="05000000000000000000" pitchFamily="2" charset="2"/>
              <a:buChar char="§"/>
            </a:pPr>
            <a:r>
              <a:rPr lang="en-US" altLang="en-US" sz="2400" b="1" dirty="0">
                <a:ea typeface="Verdana" pitchFamily="34" charset="0"/>
                <a:cs typeface="Verdana" pitchFamily="34" charset="0"/>
              </a:rPr>
              <a:t>Required</a:t>
            </a:r>
          </a:p>
          <a:p>
            <a:pPr marL="1485900" lvl="2" indent="-342900">
              <a:spcBef>
                <a:spcPts val="800"/>
              </a:spcBef>
              <a:buFont typeface="Wingdings" panose="05000000000000000000" pitchFamily="2" charset="2"/>
              <a:buChar char="§"/>
            </a:pPr>
            <a:r>
              <a:rPr lang="en-US" altLang="en-US" b="1" dirty="0">
                <a:ea typeface="Verdana" pitchFamily="34" charset="0"/>
                <a:cs typeface="Verdana" pitchFamily="34" charset="0"/>
              </a:rPr>
              <a:t>PPI </a:t>
            </a:r>
            <a:r>
              <a:rPr lang="en-US" altLang="en-US" dirty="0">
                <a:ea typeface="Verdana" pitchFamily="34" charset="0"/>
                <a:cs typeface="Verdana" pitchFamily="34" charset="0"/>
              </a:rPr>
              <a:t>– Perkins Participation Indicator</a:t>
            </a:r>
          </a:p>
          <a:p>
            <a:pPr marL="1485900" lvl="2" indent="-342900">
              <a:spcBef>
                <a:spcPts val="800"/>
              </a:spcBef>
              <a:buFont typeface="Wingdings" panose="05000000000000000000" pitchFamily="2" charset="2"/>
              <a:buChar char="§"/>
            </a:pPr>
            <a:r>
              <a:rPr lang="en-US" altLang="en-US" b="1" dirty="0">
                <a:ea typeface="Verdana" pitchFamily="34" charset="0"/>
                <a:cs typeface="Verdana" pitchFamily="34" charset="0"/>
              </a:rPr>
              <a:t>PICEI </a:t>
            </a:r>
            <a:r>
              <a:rPr lang="en-US" altLang="en-US" dirty="0">
                <a:ea typeface="Verdana" pitchFamily="34" charset="0"/>
                <a:cs typeface="Verdana" pitchFamily="34" charset="0"/>
              </a:rPr>
              <a:t>–</a:t>
            </a:r>
            <a:r>
              <a:rPr lang="en-US" altLang="en-US" b="1" dirty="0">
                <a:ea typeface="Verdana" pitchFamily="34" charset="0"/>
                <a:cs typeface="Verdana" pitchFamily="34" charset="0"/>
              </a:rPr>
              <a:t> </a:t>
            </a:r>
            <a:r>
              <a:rPr lang="en-US" altLang="en-US" dirty="0">
                <a:ea typeface="Verdana" pitchFamily="34" charset="0"/>
                <a:cs typeface="Verdana" pitchFamily="34" charset="0"/>
              </a:rPr>
              <a:t>Perkins Industry Credential Earned Indicator </a:t>
            </a:r>
          </a:p>
          <a:p>
            <a:pPr marL="1485900" lvl="2" indent="-342900">
              <a:spcBef>
                <a:spcPts val="800"/>
              </a:spcBef>
              <a:buFont typeface="Wingdings" panose="05000000000000000000" pitchFamily="2" charset="2"/>
              <a:buChar char="§"/>
            </a:pPr>
            <a:r>
              <a:rPr lang="en-US" altLang="en-US" b="1" dirty="0">
                <a:ea typeface="Verdana" pitchFamily="34" charset="0"/>
                <a:cs typeface="Verdana" pitchFamily="34" charset="0"/>
              </a:rPr>
              <a:t>COCC </a:t>
            </a:r>
            <a:r>
              <a:rPr lang="en-US" altLang="en-US" dirty="0">
                <a:ea typeface="Verdana" pitchFamily="34" charset="0"/>
                <a:cs typeface="Verdana" pitchFamily="34" charset="0"/>
              </a:rPr>
              <a:t>– Cumulative Occupational Credits Completed</a:t>
            </a:r>
          </a:p>
          <a:p>
            <a:pPr marL="1485900" lvl="2" indent="-342900">
              <a:spcBef>
                <a:spcPts val="800"/>
              </a:spcBef>
              <a:buFont typeface="Wingdings" panose="05000000000000000000" pitchFamily="2" charset="2"/>
              <a:buChar char="§"/>
            </a:pPr>
            <a:r>
              <a:rPr lang="en-US" altLang="en-US" b="1" dirty="0">
                <a:ea typeface="Verdana" pitchFamily="34" charset="0"/>
                <a:cs typeface="Verdana" pitchFamily="34" charset="0"/>
              </a:rPr>
              <a:t>CACC </a:t>
            </a:r>
            <a:r>
              <a:rPr lang="en-US" altLang="en-US" dirty="0">
                <a:ea typeface="Verdana" pitchFamily="34" charset="0"/>
                <a:cs typeface="Verdana" pitchFamily="34" charset="0"/>
              </a:rPr>
              <a:t>–</a:t>
            </a:r>
            <a:r>
              <a:rPr lang="en-US" altLang="en-US" b="1" dirty="0">
                <a:ea typeface="Verdana" pitchFamily="34" charset="0"/>
                <a:cs typeface="Verdana" pitchFamily="34" charset="0"/>
              </a:rPr>
              <a:t> </a:t>
            </a:r>
            <a:r>
              <a:rPr lang="en-US" altLang="en-US" dirty="0">
                <a:ea typeface="Verdana" pitchFamily="34" charset="0"/>
                <a:cs typeface="Verdana" pitchFamily="34" charset="0"/>
              </a:rPr>
              <a:t>Cumulative Academic Credits Completed</a:t>
            </a:r>
          </a:p>
          <a:p>
            <a:pPr marL="1485900" lvl="2" indent="-342900">
              <a:spcBef>
                <a:spcPts val="800"/>
              </a:spcBef>
              <a:buFont typeface="Wingdings" panose="05000000000000000000" pitchFamily="2" charset="2"/>
              <a:buChar char="§"/>
            </a:pPr>
            <a:r>
              <a:rPr lang="en-US" altLang="en-US" b="1" dirty="0">
                <a:ea typeface="Verdana" pitchFamily="34" charset="0"/>
                <a:cs typeface="Verdana" pitchFamily="34" charset="0"/>
              </a:rPr>
              <a:t>PGI </a:t>
            </a:r>
            <a:r>
              <a:rPr lang="en-US" altLang="en-US" dirty="0">
                <a:ea typeface="Verdana" pitchFamily="34" charset="0"/>
                <a:cs typeface="Verdana" pitchFamily="34" charset="0"/>
              </a:rPr>
              <a:t>–</a:t>
            </a:r>
            <a:r>
              <a:rPr lang="en-US" altLang="en-US" b="1" dirty="0">
                <a:ea typeface="Verdana" pitchFamily="34" charset="0"/>
                <a:cs typeface="Verdana" pitchFamily="34" charset="0"/>
              </a:rPr>
              <a:t> </a:t>
            </a:r>
            <a:r>
              <a:rPr lang="en-US" altLang="en-US" dirty="0">
                <a:ea typeface="Verdana" pitchFamily="34" charset="0"/>
                <a:cs typeface="Verdana" pitchFamily="34" charset="0"/>
              </a:rPr>
              <a:t>Pell Grant Indicator</a:t>
            </a:r>
          </a:p>
          <a:p>
            <a:pPr marL="342900" indent="-342900">
              <a:spcBef>
                <a:spcPct val="0"/>
              </a:spcBef>
              <a:buFont typeface="Wingdings" panose="05000000000000000000" pitchFamily="2" charset="2"/>
              <a:buChar char="§"/>
            </a:pPr>
            <a:endParaRPr lang="en-US" altLang="en-US" sz="2000" dirty="0">
              <a:ea typeface="Verdana" pitchFamily="34" charset="0"/>
              <a:cs typeface="Verdana" pitchFamily="34" charset="0"/>
            </a:endParaRPr>
          </a:p>
        </p:txBody>
      </p:sp>
      <p:pic>
        <p:nvPicPr>
          <p:cNvPr id="5" name="Picture 4" descr="Pennsylvania Department of Education Logo">
            <a:extLst>
              <a:ext uri="{FF2B5EF4-FFF2-40B4-BE49-F238E27FC236}">
                <a16:creationId xmlns:a16="http://schemas.microsoft.com/office/drawing/2014/main" id="{8569B2B2-FF72-417D-2144-C93ACF5FD2E9}"/>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486400" y="5981491"/>
            <a:ext cx="3343275" cy="537845"/>
          </a:xfrm>
          <a:prstGeom prst="rect">
            <a:avLst/>
          </a:prstGeom>
        </p:spPr>
      </p:pic>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10" name="Picture 15">
            <a:extLst>
              <a:ext uri="{C183D7F6-B498-43B3-948B-1728B52AA6E4}">
                <adec:decorative xmlns:adec="http://schemas.microsoft.com/office/drawing/2017/decorative" val="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7200" y="457200"/>
            <a:ext cx="8229600" cy="649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itle 5"/>
          <p:cNvSpPr>
            <a:spLocks noGrp="1"/>
          </p:cNvSpPr>
          <p:nvPr>
            <p:ph type="ctrTitle"/>
          </p:nvPr>
        </p:nvSpPr>
        <p:spPr>
          <a:xfrm>
            <a:off x="685800" y="457200"/>
            <a:ext cx="7772400" cy="485775"/>
          </a:xfrm>
        </p:spPr>
        <p:txBody>
          <a:bodyPr/>
          <a:lstStyle/>
          <a:p>
            <a:pPr algn="l"/>
            <a:r>
              <a:rPr lang="en-US" sz="2400" dirty="0">
                <a:solidFill>
                  <a:schemeClr val="bg1"/>
                </a:solidFill>
              </a:rPr>
              <a:t>Campus Student Program Fact Template  – Page 3</a:t>
            </a:r>
          </a:p>
        </p:txBody>
      </p:sp>
      <p:sp>
        <p:nvSpPr>
          <p:cNvPr id="17413" name="TextBox 4"/>
          <p:cNvSpPr txBox="1">
            <a:spLocks noChangeArrowheads="1"/>
          </p:cNvSpPr>
          <p:nvPr/>
        </p:nvSpPr>
        <p:spPr bwMode="auto">
          <a:xfrm>
            <a:off x="438150" y="1155700"/>
            <a:ext cx="8248650" cy="47089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marL="342900" indent="-342900">
              <a:spcBef>
                <a:spcPts val="800"/>
              </a:spcBef>
              <a:buFont typeface="Wingdings" panose="05000000000000000000" pitchFamily="2" charset="2"/>
              <a:buChar char="§"/>
            </a:pPr>
            <a:r>
              <a:rPr lang="en-US" altLang="en-US" sz="2400" b="1" dirty="0">
                <a:ea typeface="Verdana" pitchFamily="34" charset="0"/>
                <a:cs typeface="Verdana" pitchFamily="34" charset="0"/>
              </a:rPr>
              <a:t>Category Set Code </a:t>
            </a:r>
            <a:r>
              <a:rPr lang="en-US" altLang="en-US" sz="2400" dirty="0">
                <a:ea typeface="Verdana" pitchFamily="34" charset="0"/>
                <a:cs typeface="Verdana" pitchFamily="34" charset="0"/>
              </a:rPr>
              <a:t>(#8) </a:t>
            </a:r>
            <a:endParaRPr lang="en-US" altLang="en-US" sz="2400" b="1" dirty="0">
              <a:ea typeface="Verdana" pitchFamily="34" charset="0"/>
              <a:cs typeface="Verdana" pitchFamily="34" charset="0"/>
            </a:endParaRPr>
          </a:p>
          <a:p>
            <a:pPr marL="1085850" lvl="1" indent="-342900">
              <a:spcBef>
                <a:spcPts val="800"/>
              </a:spcBef>
              <a:buFont typeface="Wingdings" panose="05000000000000000000" pitchFamily="2" charset="2"/>
              <a:buChar char="§"/>
            </a:pPr>
            <a:r>
              <a:rPr lang="en-US" altLang="en-US" sz="2400" b="1" dirty="0">
                <a:ea typeface="Verdana" pitchFamily="34" charset="0"/>
                <a:cs typeface="Verdana" pitchFamily="34" charset="0"/>
              </a:rPr>
              <a:t>Conditionally Required</a:t>
            </a:r>
          </a:p>
          <a:p>
            <a:pPr marL="1485900" lvl="2" indent="-342900">
              <a:spcBef>
                <a:spcPts val="800"/>
              </a:spcBef>
              <a:buFont typeface="Wingdings" panose="05000000000000000000" pitchFamily="2" charset="2"/>
              <a:buChar char="§"/>
            </a:pPr>
            <a:r>
              <a:rPr lang="en-US" altLang="en-US" b="1" dirty="0">
                <a:ea typeface="Verdana" pitchFamily="34" charset="0"/>
                <a:cs typeface="Verdana" pitchFamily="34" charset="0"/>
              </a:rPr>
              <a:t>POSAC </a:t>
            </a:r>
            <a:r>
              <a:rPr lang="en-US" altLang="en-US" dirty="0">
                <a:ea typeface="Verdana" pitchFamily="34" charset="0"/>
                <a:cs typeface="Verdana" pitchFamily="34" charset="0"/>
              </a:rPr>
              <a:t>– SOAR (Students Occupationally and Academically Ready) Program of Study Statewide Articulated Credits</a:t>
            </a:r>
          </a:p>
          <a:p>
            <a:pPr marL="1485900" lvl="2" indent="-342900">
              <a:spcBef>
                <a:spcPts val="800"/>
              </a:spcBef>
              <a:buFont typeface="Wingdings" panose="05000000000000000000" pitchFamily="2" charset="2"/>
              <a:buChar char="§"/>
            </a:pPr>
            <a:r>
              <a:rPr lang="en-US" altLang="en-US" b="1" dirty="0">
                <a:ea typeface="Verdana" pitchFamily="34" charset="0"/>
                <a:cs typeface="Verdana" pitchFamily="34" charset="0"/>
              </a:rPr>
              <a:t>LAC </a:t>
            </a:r>
            <a:r>
              <a:rPr lang="en-US" altLang="en-US" dirty="0">
                <a:ea typeface="Verdana" pitchFamily="34" charset="0"/>
                <a:cs typeface="Verdana" pitchFamily="34" charset="0"/>
              </a:rPr>
              <a:t>– Local Articulated Credits</a:t>
            </a:r>
          </a:p>
          <a:p>
            <a:pPr marL="1485900" lvl="2" indent="-342900">
              <a:spcBef>
                <a:spcPts val="800"/>
              </a:spcBef>
              <a:buFont typeface="Wingdings" panose="05000000000000000000" pitchFamily="2" charset="2"/>
              <a:buChar char="§"/>
            </a:pPr>
            <a:r>
              <a:rPr lang="en-US" altLang="en-US" b="1" dirty="0">
                <a:ea typeface="Verdana" pitchFamily="34" charset="0"/>
                <a:cs typeface="Verdana" pitchFamily="34" charset="0"/>
              </a:rPr>
              <a:t>DACB </a:t>
            </a:r>
            <a:r>
              <a:rPr lang="en-US" altLang="en-US" dirty="0">
                <a:ea typeface="Verdana" pitchFamily="34" charset="0"/>
                <a:cs typeface="Verdana" pitchFamily="34" charset="0"/>
              </a:rPr>
              <a:t>– Degree Awarded Code – Baccalaureate</a:t>
            </a:r>
          </a:p>
          <a:p>
            <a:pPr marL="1485900" lvl="2" indent="-342900">
              <a:spcBef>
                <a:spcPts val="800"/>
              </a:spcBef>
              <a:buFont typeface="Wingdings" panose="05000000000000000000" pitchFamily="2" charset="2"/>
              <a:buChar char="§"/>
            </a:pPr>
            <a:r>
              <a:rPr lang="en-US" altLang="en-US" b="1" dirty="0">
                <a:ea typeface="Verdana" pitchFamily="34" charset="0"/>
                <a:cs typeface="Verdana" pitchFamily="34" charset="0"/>
              </a:rPr>
              <a:t>COA </a:t>
            </a:r>
            <a:r>
              <a:rPr lang="en-US" altLang="en-US" dirty="0">
                <a:ea typeface="Verdana" pitchFamily="34" charset="0"/>
                <a:cs typeface="Verdana" pitchFamily="34" charset="0"/>
              </a:rPr>
              <a:t>– Certificate of Apprenticeship</a:t>
            </a:r>
          </a:p>
          <a:p>
            <a:pPr marL="342900" indent="-342900">
              <a:spcBef>
                <a:spcPts val="800"/>
              </a:spcBef>
              <a:buFont typeface="Wingdings" panose="05000000000000000000" pitchFamily="2" charset="2"/>
              <a:buChar char="§"/>
            </a:pPr>
            <a:endParaRPr lang="en-US" altLang="en-US" sz="2400" b="1" dirty="0">
              <a:ea typeface="Verdana" pitchFamily="34" charset="0"/>
              <a:cs typeface="Verdana" pitchFamily="34" charset="0"/>
            </a:endParaRPr>
          </a:p>
          <a:p>
            <a:pPr marL="342900" indent="-342900">
              <a:spcBef>
                <a:spcPct val="0"/>
              </a:spcBef>
              <a:buFont typeface="Wingdings" panose="05000000000000000000" pitchFamily="2" charset="2"/>
              <a:buChar char="§"/>
            </a:pPr>
            <a:endParaRPr lang="en-US" altLang="en-US" sz="2000" dirty="0">
              <a:ea typeface="Verdana" pitchFamily="34" charset="0"/>
              <a:cs typeface="Verdana" pitchFamily="34" charset="0"/>
            </a:endParaRPr>
          </a:p>
        </p:txBody>
      </p:sp>
      <p:sp>
        <p:nvSpPr>
          <p:cNvPr id="2" name="Date Placeholder 1">
            <a:extLst>
              <a:ext uri="{C183D7F6-B498-43B3-948B-1728B52AA6E4}">
                <adec:decorative xmlns:adec="http://schemas.microsoft.com/office/drawing/2017/decorative" val="1"/>
              </a:ext>
            </a:extLst>
          </p:cNvPr>
          <p:cNvSpPr>
            <a:spLocks noGrp="1"/>
          </p:cNvSpPr>
          <p:nvPr>
            <p:ph type="dt" sz="half" idx="10"/>
          </p:nvPr>
        </p:nvSpPr>
        <p:spPr>
          <a:xfrm>
            <a:off x="457200" y="6400799"/>
            <a:ext cx="2133600" cy="320675"/>
          </a:xfrm>
        </p:spPr>
        <p:txBody>
          <a:bodyPr/>
          <a:lstStyle/>
          <a:p>
            <a:pPr>
              <a:defRPr/>
            </a:pPr>
            <a:r>
              <a:rPr lang="en-US" dirty="0"/>
              <a:t>6/28/2025</a:t>
            </a:r>
          </a:p>
        </p:txBody>
      </p:sp>
      <p:sp>
        <p:nvSpPr>
          <p:cNvPr id="4" name="Slide Number Placeholder 3"/>
          <p:cNvSpPr>
            <a:spLocks noGrp="1"/>
          </p:cNvSpPr>
          <p:nvPr>
            <p:ph type="sldNum" sz="quarter" idx="12"/>
          </p:nvPr>
        </p:nvSpPr>
        <p:spPr>
          <a:xfrm>
            <a:off x="6553200" y="6400799"/>
            <a:ext cx="2133600" cy="320675"/>
          </a:xfrm>
        </p:spPr>
        <p:txBody>
          <a:bodyPr/>
          <a:lstStyle/>
          <a:p>
            <a:fld id="{89AE35E5-0CD2-4EEB-8107-35D1C4B54A1D}" type="slidenum">
              <a:rPr lang="en-US" smtClean="0"/>
              <a:pPr/>
              <a:t>22</a:t>
            </a:fld>
            <a:endParaRPr lang="en-US" dirty="0"/>
          </a:p>
        </p:txBody>
      </p:sp>
      <p:pic>
        <p:nvPicPr>
          <p:cNvPr id="3" name="Picture 2" descr="Pennsylvania Department of Education Logo">
            <a:extLst>
              <a:ext uri="{FF2B5EF4-FFF2-40B4-BE49-F238E27FC236}">
                <a16:creationId xmlns:a16="http://schemas.microsoft.com/office/drawing/2014/main" id="{6294DBFC-16BD-0610-6A6E-BFF9523066D0}"/>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486400" y="5981491"/>
            <a:ext cx="3343275" cy="537845"/>
          </a:xfrm>
          <a:prstGeom prst="rect">
            <a:avLst/>
          </a:prstGeom>
        </p:spPr>
      </p:pic>
    </p:spTree>
    <p:extLst>
      <p:ext uri="{BB962C8B-B14F-4D97-AF65-F5344CB8AC3E}">
        <p14:creationId xmlns:p14="http://schemas.microsoft.com/office/powerpoint/2010/main" val="317358841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10" name="Picture 15">
            <a:extLst>
              <a:ext uri="{C183D7F6-B498-43B3-948B-1728B52AA6E4}">
                <adec:decorative xmlns:adec="http://schemas.microsoft.com/office/drawing/2017/decorative" val="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7200" y="457200"/>
            <a:ext cx="8229600" cy="649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itle 5"/>
          <p:cNvSpPr>
            <a:spLocks noGrp="1"/>
          </p:cNvSpPr>
          <p:nvPr>
            <p:ph type="ctrTitle"/>
          </p:nvPr>
        </p:nvSpPr>
        <p:spPr>
          <a:xfrm>
            <a:off x="685800" y="457200"/>
            <a:ext cx="7772400" cy="485775"/>
          </a:xfrm>
        </p:spPr>
        <p:txBody>
          <a:bodyPr/>
          <a:lstStyle/>
          <a:p>
            <a:pPr algn="l"/>
            <a:r>
              <a:rPr lang="en-US" sz="2400" dirty="0">
                <a:solidFill>
                  <a:schemeClr val="bg1"/>
                </a:solidFill>
              </a:rPr>
              <a:t>Campus Student Program Fact Template  – Page 4</a:t>
            </a:r>
          </a:p>
        </p:txBody>
      </p:sp>
      <p:sp>
        <p:nvSpPr>
          <p:cNvPr id="17413" name="TextBox 4"/>
          <p:cNvSpPr txBox="1">
            <a:spLocks noChangeArrowheads="1"/>
          </p:cNvSpPr>
          <p:nvPr/>
        </p:nvSpPr>
        <p:spPr bwMode="auto">
          <a:xfrm>
            <a:off x="438150" y="1155700"/>
            <a:ext cx="8248650" cy="39703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marL="342900" indent="-342900">
              <a:spcBef>
                <a:spcPts val="800"/>
              </a:spcBef>
              <a:buFont typeface="Wingdings" panose="05000000000000000000" pitchFamily="2" charset="2"/>
              <a:buChar char="§"/>
            </a:pPr>
            <a:r>
              <a:rPr lang="en-US" altLang="en-US" sz="2400" b="1" dirty="0">
                <a:ea typeface="Verdana" pitchFamily="34" charset="0"/>
                <a:cs typeface="Verdana" pitchFamily="34" charset="0"/>
              </a:rPr>
              <a:t>Category Set Code </a:t>
            </a:r>
            <a:r>
              <a:rPr lang="en-US" altLang="en-US" sz="2400" dirty="0">
                <a:ea typeface="Verdana" pitchFamily="34" charset="0"/>
                <a:cs typeface="Verdana" pitchFamily="34" charset="0"/>
              </a:rPr>
              <a:t>(#8) </a:t>
            </a:r>
            <a:endParaRPr lang="en-US" altLang="en-US" sz="2400" b="1" dirty="0">
              <a:ea typeface="Verdana" pitchFamily="34" charset="0"/>
              <a:cs typeface="Verdana" pitchFamily="34" charset="0"/>
            </a:endParaRPr>
          </a:p>
          <a:p>
            <a:pPr marL="1085850" lvl="1" indent="-342900">
              <a:spcBef>
                <a:spcPts val="800"/>
              </a:spcBef>
              <a:buFont typeface="Wingdings" panose="05000000000000000000" pitchFamily="2" charset="2"/>
              <a:buChar char="§"/>
            </a:pPr>
            <a:r>
              <a:rPr lang="en-US" altLang="en-US" sz="2400" b="1" dirty="0">
                <a:ea typeface="Verdana" pitchFamily="34" charset="0"/>
                <a:cs typeface="Verdana" pitchFamily="34" charset="0"/>
              </a:rPr>
              <a:t>Conditionally Required, Mutually Exclusive</a:t>
            </a:r>
          </a:p>
          <a:p>
            <a:pPr marL="1485900" lvl="2" indent="-342900">
              <a:spcBef>
                <a:spcPts val="800"/>
              </a:spcBef>
              <a:buFont typeface="Wingdings" panose="05000000000000000000" pitchFamily="2" charset="2"/>
              <a:buChar char="§"/>
            </a:pPr>
            <a:r>
              <a:rPr lang="en-US" altLang="en-US" b="1" dirty="0">
                <a:ea typeface="Verdana" pitchFamily="34" charset="0"/>
                <a:cs typeface="Verdana" pitchFamily="34" charset="0"/>
              </a:rPr>
              <a:t>DACC </a:t>
            </a:r>
            <a:r>
              <a:rPr lang="en-US" altLang="en-US" dirty="0">
                <a:ea typeface="Verdana" pitchFamily="34" charset="0"/>
                <a:cs typeface="Verdana" pitchFamily="34" charset="0"/>
              </a:rPr>
              <a:t>–</a:t>
            </a:r>
            <a:r>
              <a:rPr lang="en-US" altLang="en-US" b="1" dirty="0">
                <a:ea typeface="Verdana" pitchFamily="34" charset="0"/>
                <a:cs typeface="Verdana" pitchFamily="34" charset="0"/>
              </a:rPr>
              <a:t> </a:t>
            </a:r>
            <a:r>
              <a:rPr lang="en-US" altLang="en-US" dirty="0">
                <a:ea typeface="Verdana" pitchFamily="34" charset="0"/>
                <a:cs typeface="Verdana" pitchFamily="34" charset="0"/>
              </a:rPr>
              <a:t>Degree Awarded Code – Certificate</a:t>
            </a:r>
          </a:p>
          <a:p>
            <a:pPr marL="1485900" lvl="2" indent="-342900">
              <a:spcBef>
                <a:spcPts val="800"/>
              </a:spcBef>
              <a:buFont typeface="Wingdings" panose="05000000000000000000" pitchFamily="2" charset="2"/>
              <a:buChar char="§"/>
            </a:pPr>
            <a:r>
              <a:rPr lang="en-US" altLang="en-US" b="1" dirty="0">
                <a:ea typeface="Verdana" pitchFamily="34" charset="0"/>
                <a:cs typeface="Verdana" pitchFamily="34" charset="0"/>
              </a:rPr>
              <a:t>DACD </a:t>
            </a:r>
            <a:r>
              <a:rPr lang="en-US" altLang="en-US" dirty="0">
                <a:ea typeface="Verdana" pitchFamily="34" charset="0"/>
                <a:cs typeface="Verdana" pitchFamily="34" charset="0"/>
              </a:rPr>
              <a:t>–</a:t>
            </a:r>
            <a:r>
              <a:rPr lang="en-US" altLang="en-US" b="1" dirty="0">
                <a:ea typeface="Verdana" pitchFamily="34" charset="0"/>
                <a:cs typeface="Verdana" pitchFamily="34" charset="0"/>
              </a:rPr>
              <a:t> </a:t>
            </a:r>
            <a:r>
              <a:rPr lang="en-US" altLang="en-US" dirty="0">
                <a:ea typeface="Verdana" pitchFamily="34" charset="0"/>
                <a:cs typeface="Verdana" pitchFamily="34" charset="0"/>
              </a:rPr>
              <a:t>Degree Awarded Code – Diploma</a:t>
            </a:r>
          </a:p>
          <a:p>
            <a:pPr marL="1485900" lvl="2" indent="-342900">
              <a:spcBef>
                <a:spcPts val="800"/>
              </a:spcBef>
              <a:buFont typeface="Wingdings" panose="05000000000000000000" pitchFamily="2" charset="2"/>
              <a:buChar char="§"/>
            </a:pPr>
            <a:r>
              <a:rPr lang="en-US" altLang="en-US" b="1" dirty="0">
                <a:ea typeface="Verdana" pitchFamily="34" charset="0"/>
                <a:cs typeface="Verdana" pitchFamily="34" charset="0"/>
              </a:rPr>
              <a:t>DACA </a:t>
            </a:r>
            <a:r>
              <a:rPr lang="en-US" altLang="en-US" dirty="0">
                <a:ea typeface="Verdana" pitchFamily="34" charset="0"/>
                <a:cs typeface="Verdana" pitchFamily="34" charset="0"/>
              </a:rPr>
              <a:t>–</a:t>
            </a:r>
            <a:r>
              <a:rPr lang="en-US" altLang="en-US" b="1" dirty="0">
                <a:ea typeface="Verdana" pitchFamily="34" charset="0"/>
                <a:cs typeface="Verdana" pitchFamily="34" charset="0"/>
              </a:rPr>
              <a:t> </a:t>
            </a:r>
            <a:r>
              <a:rPr lang="en-US" altLang="en-US" dirty="0">
                <a:ea typeface="Verdana" pitchFamily="34" charset="0"/>
                <a:cs typeface="Verdana" pitchFamily="34" charset="0"/>
              </a:rPr>
              <a:t>Degree Awarded Code – Associate</a:t>
            </a:r>
          </a:p>
          <a:p>
            <a:pPr marL="1485900" lvl="2" indent="-342900">
              <a:spcBef>
                <a:spcPts val="800"/>
              </a:spcBef>
              <a:buFont typeface="Wingdings" panose="05000000000000000000" pitchFamily="2" charset="2"/>
              <a:buChar char="§"/>
            </a:pPr>
            <a:r>
              <a:rPr lang="en-US" altLang="en-US" b="1" dirty="0">
                <a:ea typeface="Verdana" pitchFamily="34" charset="0"/>
                <a:cs typeface="Verdana" pitchFamily="34" charset="0"/>
              </a:rPr>
              <a:t>DACTA </a:t>
            </a:r>
            <a:r>
              <a:rPr lang="en-US" altLang="en-US" dirty="0">
                <a:ea typeface="Verdana" pitchFamily="34" charset="0"/>
                <a:cs typeface="Verdana" pitchFamily="34" charset="0"/>
              </a:rPr>
              <a:t>–</a:t>
            </a:r>
            <a:r>
              <a:rPr lang="en-US" altLang="en-US" b="1" dirty="0">
                <a:ea typeface="Verdana" pitchFamily="34" charset="0"/>
                <a:cs typeface="Verdana" pitchFamily="34" charset="0"/>
              </a:rPr>
              <a:t> </a:t>
            </a:r>
            <a:r>
              <a:rPr lang="en-US" altLang="en-US" dirty="0">
                <a:ea typeface="Verdana" pitchFamily="34" charset="0"/>
                <a:cs typeface="Verdana" pitchFamily="34" charset="0"/>
              </a:rPr>
              <a:t>Degree Awarded Code – Terminal Associate</a:t>
            </a:r>
          </a:p>
          <a:p>
            <a:pPr marL="342900" indent="-342900">
              <a:spcBef>
                <a:spcPts val="800"/>
              </a:spcBef>
              <a:buFont typeface="Wingdings" panose="05000000000000000000" pitchFamily="2" charset="2"/>
              <a:buChar char="§"/>
            </a:pPr>
            <a:endParaRPr lang="en-US" altLang="en-US" sz="2400" b="1" dirty="0">
              <a:ea typeface="Verdana" pitchFamily="34" charset="0"/>
              <a:cs typeface="Verdana" pitchFamily="34" charset="0"/>
            </a:endParaRPr>
          </a:p>
          <a:p>
            <a:pPr marL="342900" indent="-342900">
              <a:spcBef>
                <a:spcPct val="0"/>
              </a:spcBef>
              <a:buFont typeface="Wingdings" panose="05000000000000000000" pitchFamily="2" charset="2"/>
              <a:buChar char="§"/>
            </a:pPr>
            <a:endParaRPr lang="en-US" altLang="en-US" sz="2000" dirty="0">
              <a:ea typeface="Verdana" pitchFamily="34" charset="0"/>
              <a:cs typeface="Verdana" pitchFamily="34" charset="0"/>
            </a:endParaRPr>
          </a:p>
        </p:txBody>
      </p:sp>
      <p:sp>
        <p:nvSpPr>
          <p:cNvPr id="2" name="Date Placeholder 1">
            <a:extLst>
              <a:ext uri="{C183D7F6-B498-43B3-948B-1728B52AA6E4}">
                <adec:decorative xmlns:adec="http://schemas.microsoft.com/office/drawing/2017/decorative" val="1"/>
              </a:ext>
            </a:extLst>
          </p:cNvPr>
          <p:cNvSpPr>
            <a:spLocks noGrp="1"/>
          </p:cNvSpPr>
          <p:nvPr>
            <p:ph type="dt" sz="half" idx="10"/>
          </p:nvPr>
        </p:nvSpPr>
        <p:spPr>
          <a:xfrm>
            <a:off x="457200" y="6400799"/>
            <a:ext cx="2133600" cy="320675"/>
          </a:xfrm>
        </p:spPr>
        <p:txBody>
          <a:bodyPr/>
          <a:lstStyle/>
          <a:p>
            <a:pPr>
              <a:defRPr/>
            </a:pPr>
            <a:r>
              <a:rPr lang="en-US" dirty="0"/>
              <a:t>6/28/2025</a:t>
            </a:r>
          </a:p>
        </p:txBody>
      </p:sp>
      <p:sp>
        <p:nvSpPr>
          <p:cNvPr id="4" name="Slide Number Placeholder 3"/>
          <p:cNvSpPr>
            <a:spLocks noGrp="1"/>
          </p:cNvSpPr>
          <p:nvPr>
            <p:ph type="sldNum" sz="quarter" idx="12"/>
          </p:nvPr>
        </p:nvSpPr>
        <p:spPr>
          <a:xfrm>
            <a:off x="6553200" y="6400799"/>
            <a:ext cx="2133600" cy="320675"/>
          </a:xfrm>
        </p:spPr>
        <p:txBody>
          <a:bodyPr/>
          <a:lstStyle/>
          <a:p>
            <a:fld id="{89AE35E5-0CD2-4EEB-8107-35D1C4B54A1D}" type="slidenum">
              <a:rPr lang="en-US" smtClean="0"/>
              <a:pPr/>
              <a:t>23</a:t>
            </a:fld>
            <a:endParaRPr lang="en-US" dirty="0"/>
          </a:p>
        </p:txBody>
      </p:sp>
      <p:pic>
        <p:nvPicPr>
          <p:cNvPr id="3" name="Picture 2" descr="Pennsylvania Department of Education Logo">
            <a:extLst>
              <a:ext uri="{FF2B5EF4-FFF2-40B4-BE49-F238E27FC236}">
                <a16:creationId xmlns:a16="http://schemas.microsoft.com/office/drawing/2014/main" id="{B3586341-ECCD-B328-5420-1AE25944F629}"/>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486400" y="5981491"/>
            <a:ext cx="3343275" cy="537845"/>
          </a:xfrm>
          <a:prstGeom prst="rect">
            <a:avLst/>
          </a:prstGeom>
        </p:spPr>
      </p:pic>
    </p:spTree>
    <p:extLst>
      <p:ext uri="{BB962C8B-B14F-4D97-AF65-F5344CB8AC3E}">
        <p14:creationId xmlns:p14="http://schemas.microsoft.com/office/powerpoint/2010/main" val="339844210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10" name="Picture 15">
            <a:extLst>
              <a:ext uri="{C183D7F6-B498-43B3-948B-1728B52AA6E4}">
                <adec:decorative xmlns:adec="http://schemas.microsoft.com/office/drawing/2017/decorative" val="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7200" y="457200"/>
            <a:ext cx="8229600" cy="649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itle 5"/>
          <p:cNvSpPr>
            <a:spLocks noGrp="1"/>
          </p:cNvSpPr>
          <p:nvPr>
            <p:ph type="ctrTitle"/>
          </p:nvPr>
        </p:nvSpPr>
        <p:spPr>
          <a:xfrm>
            <a:off x="685800" y="457200"/>
            <a:ext cx="7772400" cy="485775"/>
          </a:xfrm>
        </p:spPr>
        <p:txBody>
          <a:bodyPr/>
          <a:lstStyle/>
          <a:p>
            <a:pPr algn="l"/>
            <a:r>
              <a:rPr lang="en-US" sz="2400" dirty="0">
                <a:solidFill>
                  <a:schemeClr val="bg1"/>
                </a:solidFill>
              </a:rPr>
              <a:t>Campus Student Program Fact Template  – Page 5</a:t>
            </a:r>
          </a:p>
        </p:txBody>
      </p:sp>
      <p:sp>
        <p:nvSpPr>
          <p:cNvPr id="17413" name="TextBox 4"/>
          <p:cNvSpPr txBox="1">
            <a:spLocks noChangeArrowheads="1"/>
          </p:cNvSpPr>
          <p:nvPr/>
        </p:nvSpPr>
        <p:spPr bwMode="auto">
          <a:xfrm>
            <a:off x="438150" y="1155700"/>
            <a:ext cx="8172450" cy="58580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marL="342900" indent="-342900">
              <a:spcBef>
                <a:spcPts val="800"/>
              </a:spcBef>
              <a:buFont typeface="Wingdings" panose="05000000000000000000" pitchFamily="2" charset="2"/>
              <a:buChar char="§"/>
            </a:pPr>
            <a:r>
              <a:rPr lang="en-US" altLang="en-US" sz="2400" b="1" dirty="0">
                <a:ea typeface="Verdana" pitchFamily="34" charset="0"/>
                <a:cs typeface="Verdana" pitchFamily="34" charset="0"/>
              </a:rPr>
              <a:t>Measure Type </a:t>
            </a:r>
            <a:r>
              <a:rPr lang="en-US" altLang="en-US" sz="2400" dirty="0">
                <a:ea typeface="Verdana" pitchFamily="34" charset="0"/>
                <a:cs typeface="Verdana" pitchFamily="34" charset="0"/>
              </a:rPr>
              <a:t>(#9) – Three Types</a:t>
            </a:r>
            <a:endParaRPr lang="en-US" altLang="en-US" sz="2400" b="1" dirty="0">
              <a:ea typeface="Verdana" pitchFamily="34" charset="0"/>
              <a:cs typeface="Verdana" pitchFamily="34" charset="0"/>
            </a:endParaRPr>
          </a:p>
          <a:p>
            <a:pPr marL="1085850" lvl="1" indent="-342900">
              <a:spcBef>
                <a:spcPts val="800"/>
              </a:spcBef>
              <a:buFont typeface="Wingdings" panose="05000000000000000000" pitchFamily="2" charset="2"/>
              <a:buChar char="§"/>
            </a:pPr>
            <a:r>
              <a:rPr lang="en-US" altLang="en-US" sz="2400" dirty="0">
                <a:ea typeface="Verdana" pitchFamily="34" charset="0"/>
                <a:cs typeface="Verdana" pitchFamily="34" charset="0"/>
              </a:rPr>
              <a:t>PARTICIPATION (YES)</a:t>
            </a:r>
          </a:p>
          <a:p>
            <a:pPr marL="1085850" lvl="1" indent="-342900">
              <a:spcBef>
                <a:spcPts val="800"/>
              </a:spcBef>
              <a:buFont typeface="Wingdings" panose="05000000000000000000" pitchFamily="2" charset="2"/>
              <a:buChar char="§"/>
            </a:pPr>
            <a:r>
              <a:rPr lang="en-US" altLang="en-US" sz="2400" dirty="0">
                <a:ea typeface="Verdana" pitchFamily="34" charset="0"/>
                <a:cs typeface="Verdana" pitchFamily="34" charset="0"/>
              </a:rPr>
              <a:t>AMOUNT (Number)</a:t>
            </a:r>
          </a:p>
          <a:p>
            <a:pPr marL="1085850" lvl="1" indent="-342900">
              <a:spcBef>
                <a:spcPts val="800"/>
              </a:spcBef>
              <a:buFont typeface="Wingdings" panose="05000000000000000000" pitchFamily="2" charset="2"/>
              <a:buChar char="§"/>
            </a:pPr>
            <a:r>
              <a:rPr lang="en-US" altLang="en-US" sz="2400" dirty="0">
                <a:ea typeface="Verdana" pitchFamily="34" charset="0"/>
                <a:cs typeface="Verdana" pitchFamily="34" charset="0"/>
              </a:rPr>
              <a:t>INDICATOR (YES/NO)</a:t>
            </a:r>
          </a:p>
          <a:p>
            <a:pPr marL="342900" indent="-342900">
              <a:spcBef>
                <a:spcPts val="800"/>
              </a:spcBef>
              <a:buFont typeface="Wingdings" panose="05000000000000000000" pitchFamily="2" charset="2"/>
              <a:buChar char="§"/>
            </a:pPr>
            <a:r>
              <a:rPr lang="en-US" altLang="en-US" sz="2400" b="1" dirty="0">
                <a:ea typeface="Verdana" pitchFamily="34" charset="0"/>
                <a:cs typeface="Verdana" pitchFamily="34" charset="0"/>
              </a:rPr>
              <a:t>Student Program Fact Amount </a:t>
            </a:r>
            <a:r>
              <a:rPr lang="en-US" altLang="en-US" sz="2400" dirty="0">
                <a:ea typeface="Verdana" pitchFamily="34" charset="0"/>
                <a:cs typeface="Verdana" pitchFamily="34" charset="0"/>
              </a:rPr>
              <a:t>(#10) </a:t>
            </a:r>
            <a:r>
              <a:rPr lang="en-US" altLang="en-US" sz="2400" b="1" dirty="0">
                <a:ea typeface="Verdana" pitchFamily="34" charset="0"/>
                <a:cs typeface="Verdana" pitchFamily="34" charset="0"/>
              </a:rPr>
              <a:t>–</a:t>
            </a:r>
          </a:p>
          <a:p>
            <a:pPr marL="1085850" lvl="1" indent="-342900">
              <a:spcBef>
                <a:spcPts val="800"/>
              </a:spcBef>
              <a:buFont typeface="Wingdings" panose="05000000000000000000" pitchFamily="2" charset="2"/>
              <a:buChar char="§"/>
            </a:pPr>
            <a:r>
              <a:rPr lang="en-US" altLang="en-US" sz="2400" dirty="0">
                <a:ea typeface="Verdana" pitchFamily="34" charset="0"/>
                <a:cs typeface="Verdana" pitchFamily="34" charset="0"/>
              </a:rPr>
              <a:t>Used with the AMOUNT Measure Type</a:t>
            </a:r>
          </a:p>
          <a:p>
            <a:pPr marL="1485900" lvl="2" indent="-342900">
              <a:spcBef>
                <a:spcPts val="800"/>
              </a:spcBef>
              <a:buFont typeface="Wingdings" panose="05000000000000000000" pitchFamily="2" charset="2"/>
              <a:buChar char="§"/>
            </a:pPr>
            <a:r>
              <a:rPr lang="en-US" altLang="en-US" dirty="0">
                <a:ea typeface="Verdana" pitchFamily="34" charset="0"/>
                <a:cs typeface="Verdana" pitchFamily="34" charset="0"/>
              </a:rPr>
              <a:t>Enter an Amount</a:t>
            </a:r>
          </a:p>
          <a:p>
            <a:pPr marL="1485900" lvl="2" indent="-342900">
              <a:spcBef>
                <a:spcPts val="800"/>
              </a:spcBef>
              <a:buFont typeface="Wingdings" panose="05000000000000000000" pitchFamily="2" charset="2"/>
              <a:buChar char="§"/>
            </a:pPr>
            <a:r>
              <a:rPr lang="en-US" altLang="en-US" dirty="0">
                <a:ea typeface="Verdana" pitchFamily="34" charset="0"/>
                <a:cs typeface="Verdana" pitchFamily="34" charset="0"/>
              </a:rPr>
              <a:t>16.25</a:t>
            </a:r>
          </a:p>
          <a:p>
            <a:pPr marL="342900" indent="-342900">
              <a:spcBef>
                <a:spcPts val="800"/>
              </a:spcBef>
              <a:buFont typeface="Wingdings" panose="05000000000000000000" pitchFamily="2" charset="2"/>
              <a:buChar char="§"/>
            </a:pPr>
            <a:r>
              <a:rPr lang="en-US" altLang="en-US" sz="2400" b="1" dirty="0">
                <a:ea typeface="Verdana" pitchFamily="34" charset="0"/>
                <a:cs typeface="Verdana" pitchFamily="34" charset="0"/>
              </a:rPr>
              <a:t>Student Program Category Set Indicator </a:t>
            </a:r>
            <a:r>
              <a:rPr lang="en-US" altLang="en-US" sz="2400" dirty="0">
                <a:ea typeface="Verdana" pitchFamily="34" charset="0"/>
                <a:cs typeface="Verdana" pitchFamily="34" charset="0"/>
              </a:rPr>
              <a:t>(#11) </a:t>
            </a:r>
            <a:r>
              <a:rPr lang="en-US" altLang="en-US" sz="2400" b="1" dirty="0">
                <a:ea typeface="Verdana" pitchFamily="34" charset="0"/>
                <a:cs typeface="Verdana" pitchFamily="34" charset="0"/>
              </a:rPr>
              <a:t>–</a:t>
            </a:r>
          </a:p>
          <a:p>
            <a:pPr marL="1085850" lvl="1" indent="-342900">
              <a:spcBef>
                <a:spcPts val="800"/>
              </a:spcBef>
              <a:buFont typeface="Wingdings" panose="05000000000000000000" pitchFamily="2" charset="2"/>
              <a:buChar char="§"/>
            </a:pPr>
            <a:r>
              <a:rPr lang="en-US" altLang="en-US" sz="2400" dirty="0">
                <a:ea typeface="Verdana" pitchFamily="34" charset="0"/>
                <a:cs typeface="Verdana" pitchFamily="34" charset="0"/>
              </a:rPr>
              <a:t>Used with the PARTICIPATION and INDICATOR Measure Type</a:t>
            </a:r>
          </a:p>
          <a:p>
            <a:pPr marL="1485900" lvl="2" indent="-342900">
              <a:spcBef>
                <a:spcPts val="800"/>
              </a:spcBef>
              <a:buFont typeface="Wingdings" panose="05000000000000000000" pitchFamily="2" charset="2"/>
              <a:buChar char="§"/>
            </a:pPr>
            <a:r>
              <a:rPr lang="en-US" altLang="en-US" dirty="0">
                <a:ea typeface="Verdana" pitchFamily="34" charset="0"/>
                <a:cs typeface="Verdana" pitchFamily="34" charset="0"/>
              </a:rPr>
              <a:t>YES or NO</a:t>
            </a:r>
          </a:p>
          <a:p>
            <a:pPr>
              <a:spcBef>
                <a:spcPct val="0"/>
              </a:spcBef>
              <a:buNone/>
            </a:pPr>
            <a:endParaRPr lang="en-US" altLang="en-US" sz="2000" dirty="0">
              <a:ea typeface="Verdana" pitchFamily="34" charset="0"/>
              <a:cs typeface="Verdana" pitchFamily="34" charset="0"/>
            </a:endParaRPr>
          </a:p>
        </p:txBody>
      </p:sp>
      <p:sp>
        <p:nvSpPr>
          <p:cNvPr id="2" name="Date Placeholder 1">
            <a:extLst>
              <a:ext uri="{C183D7F6-B498-43B3-948B-1728B52AA6E4}">
                <adec:decorative xmlns:adec="http://schemas.microsoft.com/office/drawing/2017/decorative" val="1"/>
              </a:ext>
            </a:extLst>
          </p:cNvPr>
          <p:cNvSpPr>
            <a:spLocks noGrp="1"/>
          </p:cNvSpPr>
          <p:nvPr>
            <p:ph type="dt" sz="half" idx="10"/>
          </p:nvPr>
        </p:nvSpPr>
        <p:spPr>
          <a:xfrm>
            <a:off x="457200" y="6400799"/>
            <a:ext cx="2133600" cy="320675"/>
          </a:xfrm>
        </p:spPr>
        <p:txBody>
          <a:bodyPr/>
          <a:lstStyle/>
          <a:p>
            <a:pPr>
              <a:defRPr/>
            </a:pPr>
            <a:r>
              <a:rPr lang="en-US" dirty="0"/>
              <a:t>6/28/2025</a:t>
            </a:r>
          </a:p>
        </p:txBody>
      </p:sp>
      <p:sp>
        <p:nvSpPr>
          <p:cNvPr id="4" name="Slide Number Placeholder 3"/>
          <p:cNvSpPr>
            <a:spLocks noGrp="1"/>
          </p:cNvSpPr>
          <p:nvPr>
            <p:ph type="sldNum" sz="quarter" idx="12"/>
          </p:nvPr>
        </p:nvSpPr>
        <p:spPr>
          <a:xfrm>
            <a:off x="6553200" y="6400799"/>
            <a:ext cx="2133600" cy="320675"/>
          </a:xfrm>
        </p:spPr>
        <p:txBody>
          <a:bodyPr/>
          <a:lstStyle/>
          <a:p>
            <a:fld id="{89AE35E5-0CD2-4EEB-8107-35D1C4B54A1D}" type="slidenum">
              <a:rPr lang="en-US" smtClean="0"/>
              <a:pPr/>
              <a:t>24</a:t>
            </a:fld>
            <a:endParaRPr lang="en-US" dirty="0"/>
          </a:p>
        </p:txBody>
      </p:sp>
      <p:pic>
        <p:nvPicPr>
          <p:cNvPr id="3" name="Picture 2" descr="Pennsylvania Department of Education Logo">
            <a:extLst>
              <a:ext uri="{FF2B5EF4-FFF2-40B4-BE49-F238E27FC236}">
                <a16:creationId xmlns:a16="http://schemas.microsoft.com/office/drawing/2014/main" id="{0054543A-A6F4-5D7A-5F21-E04ACD748A94}"/>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486400" y="5981491"/>
            <a:ext cx="3343275" cy="537845"/>
          </a:xfrm>
          <a:prstGeom prst="rect">
            <a:avLst/>
          </a:prstGeom>
        </p:spPr>
      </p:pic>
    </p:spTree>
    <p:extLst>
      <p:ext uri="{BB962C8B-B14F-4D97-AF65-F5344CB8AC3E}">
        <p14:creationId xmlns:p14="http://schemas.microsoft.com/office/powerpoint/2010/main" val="181193598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10" name="Picture 15">
            <a:extLst>
              <a:ext uri="{C183D7F6-B498-43B3-948B-1728B52AA6E4}">
                <adec:decorative xmlns:adec="http://schemas.microsoft.com/office/drawing/2017/decorative" val="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7200" y="457200"/>
            <a:ext cx="8229600" cy="649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itle 5"/>
          <p:cNvSpPr>
            <a:spLocks noGrp="1"/>
          </p:cNvSpPr>
          <p:nvPr>
            <p:ph type="ctrTitle"/>
          </p:nvPr>
        </p:nvSpPr>
        <p:spPr>
          <a:xfrm>
            <a:off x="685800" y="457200"/>
            <a:ext cx="7772400" cy="485775"/>
          </a:xfrm>
        </p:spPr>
        <p:txBody>
          <a:bodyPr/>
          <a:lstStyle/>
          <a:p>
            <a:pPr algn="l"/>
            <a:r>
              <a:rPr lang="en-US" sz="2400" dirty="0">
                <a:solidFill>
                  <a:schemeClr val="bg1"/>
                </a:solidFill>
              </a:rPr>
              <a:t>Campus Student Program Fact Template  – Page 6</a:t>
            </a:r>
          </a:p>
        </p:txBody>
      </p:sp>
      <p:sp>
        <p:nvSpPr>
          <p:cNvPr id="17413" name="TextBox 4"/>
          <p:cNvSpPr txBox="1">
            <a:spLocks noChangeArrowheads="1"/>
          </p:cNvSpPr>
          <p:nvPr/>
        </p:nvSpPr>
        <p:spPr bwMode="auto">
          <a:xfrm>
            <a:off x="438150" y="1155700"/>
            <a:ext cx="8248650" cy="5078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marL="342900" indent="-342900">
              <a:spcBef>
                <a:spcPts val="800"/>
              </a:spcBef>
              <a:buFont typeface="Wingdings" panose="05000000000000000000" pitchFamily="2" charset="2"/>
              <a:buChar char="§"/>
            </a:pPr>
            <a:r>
              <a:rPr lang="en-US" altLang="en-US" sz="2400" b="1" dirty="0">
                <a:ea typeface="Verdana" pitchFamily="34" charset="0"/>
                <a:cs typeface="Verdana" pitchFamily="34" charset="0"/>
              </a:rPr>
              <a:t>Start Date </a:t>
            </a:r>
            <a:r>
              <a:rPr lang="en-US" altLang="en-US" sz="2400" dirty="0">
                <a:ea typeface="Verdana" pitchFamily="34" charset="0"/>
                <a:cs typeface="Verdana" pitchFamily="34" charset="0"/>
              </a:rPr>
              <a:t>(#12) </a:t>
            </a:r>
            <a:r>
              <a:rPr lang="en-US" altLang="en-US" sz="2400" b="1" dirty="0">
                <a:ea typeface="Verdana" pitchFamily="34" charset="0"/>
                <a:cs typeface="Verdana" pitchFamily="34" charset="0"/>
              </a:rPr>
              <a:t>–</a:t>
            </a:r>
          </a:p>
          <a:p>
            <a:pPr marL="1085850" lvl="1" indent="-342900">
              <a:spcBef>
                <a:spcPts val="800"/>
              </a:spcBef>
              <a:buFont typeface="Wingdings" panose="05000000000000000000" pitchFamily="2" charset="2"/>
              <a:buChar char="§"/>
            </a:pPr>
            <a:r>
              <a:rPr lang="en-US" altLang="en-US" sz="2400" dirty="0">
                <a:ea typeface="Verdana" pitchFamily="34" charset="0"/>
                <a:cs typeface="Verdana" pitchFamily="34" charset="0"/>
              </a:rPr>
              <a:t>Used with Perkins Participation (PPI) Category Set Code</a:t>
            </a:r>
          </a:p>
          <a:p>
            <a:pPr marL="1485900" lvl="2" indent="-342900">
              <a:spcBef>
                <a:spcPts val="800"/>
              </a:spcBef>
              <a:buFont typeface="Wingdings" panose="05000000000000000000" pitchFamily="2" charset="2"/>
              <a:buChar char="§"/>
            </a:pPr>
            <a:r>
              <a:rPr lang="en-US" altLang="en-US" dirty="0">
                <a:ea typeface="Verdana" pitchFamily="34" charset="0"/>
                <a:cs typeface="Verdana" pitchFamily="34" charset="0"/>
              </a:rPr>
              <a:t>Date the student started in the primary Perkins program (CIP)</a:t>
            </a:r>
          </a:p>
          <a:p>
            <a:pPr marL="342900" indent="-342900">
              <a:spcBef>
                <a:spcPts val="800"/>
              </a:spcBef>
              <a:buFont typeface="Wingdings" panose="05000000000000000000" pitchFamily="2" charset="2"/>
              <a:buChar char="§"/>
            </a:pPr>
            <a:r>
              <a:rPr lang="en-US" altLang="en-US" sz="2400" b="1" dirty="0">
                <a:ea typeface="Verdana" pitchFamily="34" charset="0"/>
                <a:cs typeface="Verdana" pitchFamily="34" charset="0"/>
              </a:rPr>
              <a:t>End Date </a:t>
            </a:r>
            <a:r>
              <a:rPr lang="en-US" altLang="en-US" sz="2400" dirty="0">
                <a:ea typeface="Verdana" pitchFamily="34" charset="0"/>
                <a:cs typeface="Verdana" pitchFamily="34" charset="0"/>
              </a:rPr>
              <a:t>(#13) </a:t>
            </a:r>
            <a:r>
              <a:rPr lang="en-US" altLang="en-US" sz="2400" b="1" dirty="0">
                <a:ea typeface="Verdana" pitchFamily="34" charset="0"/>
                <a:cs typeface="Verdana" pitchFamily="34" charset="0"/>
              </a:rPr>
              <a:t>–</a:t>
            </a:r>
            <a:endParaRPr lang="en-US" altLang="en-US" sz="2400" dirty="0">
              <a:ea typeface="Verdana" pitchFamily="34" charset="0"/>
              <a:cs typeface="Verdana" pitchFamily="34" charset="0"/>
            </a:endParaRPr>
          </a:p>
          <a:p>
            <a:pPr marL="1085850" lvl="1" indent="-342900">
              <a:spcBef>
                <a:spcPts val="800"/>
              </a:spcBef>
              <a:buFont typeface="Wingdings" panose="05000000000000000000" pitchFamily="2" charset="2"/>
              <a:buChar char="§"/>
            </a:pPr>
            <a:r>
              <a:rPr lang="en-US" altLang="en-US" sz="2400" dirty="0">
                <a:ea typeface="Verdana" pitchFamily="34" charset="0"/>
                <a:cs typeface="Verdana" pitchFamily="34" charset="0"/>
              </a:rPr>
              <a:t>Used with Perkins Participation (PPI) Category Set Code</a:t>
            </a:r>
          </a:p>
          <a:p>
            <a:pPr marL="1485900" lvl="2" indent="-342900">
              <a:spcBef>
                <a:spcPts val="800"/>
              </a:spcBef>
              <a:buFont typeface="Wingdings" panose="05000000000000000000" pitchFamily="2" charset="2"/>
              <a:buChar char="§"/>
            </a:pPr>
            <a:r>
              <a:rPr lang="en-US" altLang="en-US" dirty="0">
                <a:ea typeface="Verdana" pitchFamily="34" charset="0"/>
                <a:cs typeface="Verdana" pitchFamily="34" charset="0"/>
              </a:rPr>
              <a:t>Date the student completed or dropped out of the primary Perkins program (CIP)</a:t>
            </a:r>
          </a:p>
          <a:p>
            <a:pPr marL="1085850" lvl="1" indent="-342900">
              <a:spcBef>
                <a:spcPts val="800"/>
              </a:spcBef>
              <a:buFont typeface="Wingdings" panose="05000000000000000000" pitchFamily="2" charset="2"/>
              <a:buChar char="§"/>
            </a:pPr>
            <a:endParaRPr lang="en-US" altLang="en-US" sz="2400" b="1" dirty="0">
              <a:ea typeface="Verdana" pitchFamily="34" charset="0"/>
              <a:cs typeface="Verdana" pitchFamily="34" charset="0"/>
            </a:endParaRPr>
          </a:p>
          <a:p>
            <a:pPr marL="342900" indent="-342900">
              <a:spcBef>
                <a:spcPct val="0"/>
              </a:spcBef>
              <a:buFont typeface="Wingdings" panose="05000000000000000000" pitchFamily="2" charset="2"/>
              <a:buChar char="§"/>
            </a:pPr>
            <a:endParaRPr lang="en-US" altLang="en-US" sz="2000" dirty="0">
              <a:ea typeface="Verdana" pitchFamily="34" charset="0"/>
              <a:cs typeface="Verdana" pitchFamily="34" charset="0"/>
            </a:endParaRPr>
          </a:p>
        </p:txBody>
      </p:sp>
      <p:sp>
        <p:nvSpPr>
          <p:cNvPr id="2" name="Date Placeholder 1">
            <a:extLst>
              <a:ext uri="{C183D7F6-B498-43B3-948B-1728B52AA6E4}">
                <adec:decorative xmlns:adec="http://schemas.microsoft.com/office/drawing/2017/decorative" val="1"/>
              </a:ext>
            </a:extLst>
          </p:cNvPr>
          <p:cNvSpPr>
            <a:spLocks noGrp="1"/>
          </p:cNvSpPr>
          <p:nvPr>
            <p:ph type="dt" sz="half" idx="10"/>
          </p:nvPr>
        </p:nvSpPr>
        <p:spPr>
          <a:xfrm>
            <a:off x="457200" y="6400799"/>
            <a:ext cx="2133600" cy="320675"/>
          </a:xfrm>
        </p:spPr>
        <p:txBody>
          <a:bodyPr/>
          <a:lstStyle/>
          <a:p>
            <a:pPr>
              <a:defRPr/>
            </a:pPr>
            <a:r>
              <a:rPr lang="en-US" dirty="0"/>
              <a:t>6/28/2025</a:t>
            </a:r>
          </a:p>
        </p:txBody>
      </p:sp>
      <p:sp>
        <p:nvSpPr>
          <p:cNvPr id="4" name="Slide Number Placeholder 3"/>
          <p:cNvSpPr>
            <a:spLocks noGrp="1"/>
          </p:cNvSpPr>
          <p:nvPr>
            <p:ph type="sldNum" sz="quarter" idx="12"/>
          </p:nvPr>
        </p:nvSpPr>
        <p:spPr>
          <a:xfrm>
            <a:off x="6553200" y="6400799"/>
            <a:ext cx="2133600" cy="320675"/>
          </a:xfrm>
        </p:spPr>
        <p:txBody>
          <a:bodyPr/>
          <a:lstStyle/>
          <a:p>
            <a:fld id="{89AE35E5-0CD2-4EEB-8107-35D1C4B54A1D}" type="slidenum">
              <a:rPr lang="en-US" smtClean="0"/>
              <a:pPr/>
              <a:t>25</a:t>
            </a:fld>
            <a:endParaRPr lang="en-US" dirty="0"/>
          </a:p>
        </p:txBody>
      </p:sp>
      <p:pic>
        <p:nvPicPr>
          <p:cNvPr id="3" name="Picture 2" descr="Pennsylvania Department of Education Logo">
            <a:extLst>
              <a:ext uri="{FF2B5EF4-FFF2-40B4-BE49-F238E27FC236}">
                <a16:creationId xmlns:a16="http://schemas.microsoft.com/office/drawing/2014/main" id="{FB44D695-8967-B617-24DE-A0DFC637A917}"/>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486400" y="5981491"/>
            <a:ext cx="3343275" cy="537845"/>
          </a:xfrm>
          <a:prstGeom prst="rect">
            <a:avLst/>
          </a:prstGeom>
        </p:spPr>
      </p:pic>
    </p:spTree>
    <p:extLst>
      <p:ext uri="{BB962C8B-B14F-4D97-AF65-F5344CB8AC3E}">
        <p14:creationId xmlns:p14="http://schemas.microsoft.com/office/powerpoint/2010/main" val="136208335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10" name="Picture 15">
            <a:extLst>
              <a:ext uri="{C183D7F6-B498-43B3-948B-1728B52AA6E4}">
                <adec:decorative xmlns:adec="http://schemas.microsoft.com/office/drawing/2017/decorative" val="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7200" y="457200"/>
            <a:ext cx="8229600" cy="649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itle 5"/>
          <p:cNvSpPr>
            <a:spLocks noGrp="1"/>
          </p:cNvSpPr>
          <p:nvPr>
            <p:ph type="ctrTitle"/>
          </p:nvPr>
        </p:nvSpPr>
        <p:spPr>
          <a:xfrm>
            <a:off x="685800" y="457200"/>
            <a:ext cx="7772400" cy="485775"/>
          </a:xfrm>
        </p:spPr>
        <p:txBody>
          <a:bodyPr/>
          <a:lstStyle/>
          <a:p>
            <a:pPr algn="l"/>
            <a:r>
              <a:rPr lang="en-US" sz="2400" dirty="0">
                <a:solidFill>
                  <a:schemeClr val="bg1"/>
                </a:solidFill>
              </a:rPr>
              <a:t>Campus Student Program Fact Template  – Page 7</a:t>
            </a:r>
          </a:p>
        </p:txBody>
      </p:sp>
      <p:sp>
        <p:nvSpPr>
          <p:cNvPr id="2" name="Date Placeholder 1">
            <a:extLst>
              <a:ext uri="{C183D7F6-B498-43B3-948B-1728B52AA6E4}">
                <adec:decorative xmlns:adec="http://schemas.microsoft.com/office/drawing/2017/decorative" val="1"/>
              </a:ext>
            </a:extLst>
          </p:cNvPr>
          <p:cNvSpPr>
            <a:spLocks noGrp="1"/>
          </p:cNvSpPr>
          <p:nvPr>
            <p:ph type="dt" sz="half" idx="10"/>
          </p:nvPr>
        </p:nvSpPr>
        <p:spPr>
          <a:xfrm>
            <a:off x="457200" y="6400799"/>
            <a:ext cx="2133600" cy="320675"/>
          </a:xfrm>
        </p:spPr>
        <p:txBody>
          <a:bodyPr/>
          <a:lstStyle/>
          <a:p>
            <a:pPr>
              <a:defRPr/>
            </a:pPr>
            <a:r>
              <a:rPr lang="en-US" dirty="0"/>
              <a:t>6/28/2025</a:t>
            </a:r>
          </a:p>
        </p:txBody>
      </p:sp>
      <p:sp>
        <p:nvSpPr>
          <p:cNvPr id="4" name="Slide Number Placeholder 3"/>
          <p:cNvSpPr>
            <a:spLocks noGrp="1"/>
          </p:cNvSpPr>
          <p:nvPr>
            <p:ph type="sldNum" sz="quarter" idx="12"/>
          </p:nvPr>
        </p:nvSpPr>
        <p:spPr>
          <a:xfrm>
            <a:off x="6553200" y="6400799"/>
            <a:ext cx="2133600" cy="320675"/>
          </a:xfrm>
        </p:spPr>
        <p:txBody>
          <a:bodyPr/>
          <a:lstStyle/>
          <a:p>
            <a:fld id="{89AE35E5-0CD2-4EEB-8107-35D1C4B54A1D}" type="slidenum">
              <a:rPr lang="en-US" smtClean="0"/>
              <a:pPr/>
              <a:t>26</a:t>
            </a:fld>
            <a:endParaRPr lang="en-US" dirty="0"/>
          </a:p>
        </p:txBody>
      </p:sp>
      <p:sp>
        <p:nvSpPr>
          <p:cNvPr id="7" name="TextBox 4">
            <a:extLst>
              <a:ext uri="{FF2B5EF4-FFF2-40B4-BE49-F238E27FC236}">
                <a16:creationId xmlns:a16="http://schemas.microsoft.com/office/drawing/2014/main" id="{D9F1F065-45C9-49B0-507F-BC3ADE3C725E}"/>
              </a:ext>
            </a:extLst>
          </p:cNvPr>
          <p:cNvSpPr txBox="1">
            <a:spLocks noChangeArrowheads="1"/>
          </p:cNvSpPr>
          <p:nvPr/>
        </p:nvSpPr>
        <p:spPr bwMode="auto">
          <a:xfrm>
            <a:off x="438150" y="1279598"/>
            <a:ext cx="8248650" cy="12413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marL="342900" indent="-342900">
              <a:spcBef>
                <a:spcPts val="800"/>
              </a:spcBef>
              <a:buFont typeface="Wingdings" panose="05000000000000000000" pitchFamily="2" charset="2"/>
              <a:buChar char="§"/>
            </a:pPr>
            <a:r>
              <a:rPr lang="en-US" altLang="en-US" sz="2400" b="1" dirty="0">
                <a:ea typeface="Verdana" pitchFamily="34" charset="0"/>
                <a:cs typeface="Verdana" pitchFamily="34" charset="0"/>
              </a:rPr>
              <a:t>REQUIRED Category Set Codes</a:t>
            </a:r>
            <a:endParaRPr lang="en-US" altLang="en-US" dirty="0">
              <a:ea typeface="Verdana" pitchFamily="34" charset="0"/>
              <a:cs typeface="Verdana" pitchFamily="34" charset="0"/>
            </a:endParaRPr>
          </a:p>
          <a:p>
            <a:pPr marL="1085850" lvl="1" indent="-342900">
              <a:spcBef>
                <a:spcPts val="800"/>
              </a:spcBef>
              <a:buFont typeface="Wingdings" panose="05000000000000000000" pitchFamily="2" charset="2"/>
              <a:buChar char="§"/>
            </a:pPr>
            <a:endParaRPr lang="en-US" altLang="en-US" sz="2400" b="1" dirty="0">
              <a:ea typeface="Verdana" pitchFamily="34" charset="0"/>
              <a:cs typeface="Verdana" pitchFamily="34" charset="0"/>
            </a:endParaRPr>
          </a:p>
          <a:p>
            <a:pPr marL="342900" indent="-342900">
              <a:spcBef>
                <a:spcPct val="0"/>
              </a:spcBef>
              <a:buFont typeface="Wingdings" panose="05000000000000000000" pitchFamily="2" charset="2"/>
              <a:buChar char="§"/>
            </a:pPr>
            <a:endParaRPr lang="en-US" altLang="en-US" sz="2000" dirty="0">
              <a:ea typeface="Verdana" pitchFamily="34" charset="0"/>
              <a:cs typeface="Verdana" pitchFamily="34" charset="0"/>
            </a:endParaRPr>
          </a:p>
        </p:txBody>
      </p:sp>
      <p:pic>
        <p:nvPicPr>
          <p:cNvPr id="9" name="Picture 8" descr="This table shows the required category set codes for the Campus Student Program Fact Template. These values are found in the 2024-25 PIMS Perkins Postsecondary CTE How-To-Guide.">
            <a:extLst>
              <a:ext uri="{FF2B5EF4-FFF2-40B4-BE49-F238E27FC236}">
                <a16:creationId xmlns:a16="http://schemas.microsoft.com/office/drawing/2014/main" id="{9438F55C-7FF9-301E-EF43-3D7E9843F0BB}"/>
              </a:ext>
            </a:extLst>
          </p:cNvPr>
          <p:cNvPicPr>
            <a:picLocks noChangeAspect="1"/>
          </p:cNvPicPr>
          <p:nvPr/>
        </p:nvPicPr>
        <p:blipFill>
          <a:blip r:embed="rId4"/>
          <a:stretch>
            <a:fillRect/>
          </a:stretch>
        </p:blipFill>
        <p:spPr>
          <a:xfrm>
            <a:off x="46993" y="2671657"/>
            <a:ext cx="9050013" cy="1514686"/>
          </a:xfrm>
          <a:prstGeom prst="rect">
            <a:avLst/>
          </a:prstGeom>
        </p:spPr>
      </p:pic>
      <p:pic>
        <p:nvPicPr>
          <p:cNvPr id="3" name="Picture 2" descr="Pennsylvania Department of Education Logo">
            <a:extLst>
              <a:ext uri="{FF2B5EF4-FFF2-40B4-BE49-F238E27FC236}">
                <a16:creationId xmlns:a16="http://schemas.microsoft.com/office/drawing/2014/main" id="{D85CE5DD-F97A-3888-3E0E-3C96335EB672}"/>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5486400" y="5981491"/>
            <a:ext cx="3343275" cy="537845"/>
          </a:xfrm>
          <a:prstGeom prst="rect">
            <a:avLst/>
          </a:prstGeom>
        </p:spPr>
      </p:pic>
    </p:spTree>
    <p:extLst>
      <p:ext uri="{BB962C8B-B14F-4D97-AF65-F5344CB8AC3E}">
        <p14:creationId xmlns:p14="http://schemas.microsoft.com/office/powerpoint/2010/main" val="71470645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10" name="Picture 15">
            <a:extLst>
              <a:ext uri="{C183D7F6-B498-43B3-948B-1728B52AA6E4}">
                <adec:decorative xmlns:adec="http://schemas.microsoft.com/office/drawing/2017/decorative" val="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7200" y="457200"/>
            <a:ext cx="8229600" cy="649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itle 5"/>
          <p:cNvSpPr>
            <a:spLocks noGrp="1"/>
          </p:cNvSpPr>
          <p:nvPr>
            <p:ph type="ctrTitle"/>
          </p:nvPr>
        </p:nvSpPr>
        <p:spPr>
          <a:xfrm>
            <a:off x="685800" y="457200"/>
            <a:ext cx="7772400" cy="485775"/>
          </a:xfrm>
        </p:spPr>
        <p:txBody>
          <a:bodyPr/>
          <a:lstStyle/>
          <a:p>
            <a:pPr algn="l"/>
            <a:r>
              <a:rPr lang="en-US" sz="2400" dirty="0">
                <a:solidFill>
                  <a:schemeClr val="bg1"/>
                </a:solidFill>
              </a:rPr>
              <a:t>Campus Student Program Fact Template  – Page 8</a:t>
            </a:r>
          </a:p>
        </p:txBody>
      </p:sp>
      <p:sp>
        <p:nvSpPr>
          <p:cNvPr id="2" name="Date Placeholder 1">
            <a:extLst>
              <a:ext uri="{C183D7F6-B498-43B3-948B-1728B52AA6E4}">
                <adec:decorative xmlns:adec="http://schemas.microsoft.com/office/drawing/2017/decorative" val="1"/>
              </a:ext>
            </a:extLst>
          </p:cNvPr>
          <p:cNvSpPr>
            <a:spLocks noGrp="1"/>
          </p:cNvSpPr>
          <p:nvPr>
            <p:ph type="dt" sz="half" idx="10"/>
          </p:nvPr>
        </p:nvSpPr>
        <p:spPr>
          <a:xfrm>
            <a:off x="457200" y="6400799"/>
            <a:ext cx="2133600" cy="320675"/>
          </a:xfrm>
        </p:spPr>
        <p:txBody>
          <a:bodyPr/>
          <a:lstStyle/>
          <a:p>
            <a:pPr>
              <a:defRPr/>
            </a:pPr>
            <a:r>
              <a:rPr lang="en-US" dirty="0"/>
              <a:t>6/28/2025</a:t>
            </a:r>
          </a:p>
        </p:txBody>
      </p:sp>
      <p:sp>
        <p:nvSpPr>
          <p:cNvPr id="4" name="Slide Number Placeholder 3"/>
          <p:cNvSpPr>
            <a:spLocks noGrp="1"/>
          </p:cNvSpPr>
          <p:nvPr>
            <p:ph type="sldNum" sz="quarter" idx="12"/>
          </p:nvPr>
        </p:nvSpPr>
        <p:spPr>
          <a:xfrm>
            <a:off x="6553200" y="6400799"/>
            <a:ext cx="2133600" cy="320675"/>
          </a:xfrm>
        </p:spPr>
        <p:txBody>
          <a:bodyPr/>
          <a:lstStyle/>
          <a:p>
            <a:fld id="{89AE35E5-0CD2-4EEB-8107-35D1C4B54A1D}" type="slidenum">
              <a:rPr lang="en-US" smtClean="0"/>
              <a:pPr/>
              <a:t>27</a:t>
            </a:fld>
            <a:endParaRPr lang="en-US" dirty="0"/>
          </a:p>
        </p:txBody>
      </p:sp>
      <p:sp>
        <p:nvSpPr>
          <p:cNvPr id="7" name="TextBox 4">
            <a:extLst>
              <a:ext uri="{FF2B5EF4-FFF2-40B4-BE49-F238E27FC236}">
                <a16:creationId xmlns:a16="http://schemas.microsoft.com/office/drawing/2014/main" id="{D9F1F065-45C9-49B0-507F-BC3ADE3C725E}"/>
              </a:ext>
            </a:extLst>
          </p:cNvPr>
          <p:cNvSpPr txBox="1">
            <a:spLocks noChangeArrowheads="1"/>
          </p:cNvSpPr>
          <p:nvPr/>
        </p:nvSpPr>
        <p:spPr bwMode="auto">
          <a:xfrm>
            <a:off x="438150" y="1380740"/>
            <a:ext cx="8248650" cy="12413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marL="342900" indent="-342900">
              <a:spcBef>
                <a:spcPts val="800"/>
              </a:spcBef>
              <a:buFont typeface="Wingdings" panose="05000000000000000000" pitchFamily="2" charset="2"/>
              <a:buChar char="§"/>
            </a:pPr>
            <a:r>
              <a:rPr lang="en-US" altLang="en-US" sz="2400" b="1" dirty="0">
                <a:ea typeface="Verdana" pitchFamily="34" charset="0"/>
                <a:cs typeface="Verdana" pitchFamily="34" charset="0"/>
              </a:rPr>
              <a:t>Conditionally Required Category Set Codes</a:t>
            </a:r>
            <a:endParaRPr lang="en-US" altLang="en-US" dirty="0">
              <a:ea typeface="Verdana" pitchFamily="34" charset="0"/>
              <a:cs typeface="Verdana" pitchFamily="34" charset="0"/>
            </a:endParaRPr>
          </a:p>
          <a:p>
            <a:pPr marL="1085850" lvl="1" indent="-342900">
              <a:spcBef>
                <a:spcPts val="800"/>
              </a:spcBef>
              <a:buFont typeface="Wingdings" panose="05000000000000000000" pitchFamily="2" charset="2"/>
              <a:buChar char="§"/>
            </a:pPr>
            <a:endParaRPr lang="en-US" altLang="en-US" sz="2400" b="1" dirty="0">
              <a:ea typeface="Verdana" pitchFamily="34" charset="0"/>
              <a:cs typeface="Verdana" pitchFamily="34" charset="0"/>
            </a:endParaRPr>
          </a:p>
          <a:p>
            <a:pPr marL="342900" indent="-342900">
              <a:spcBef>
                <a:spcPct val="0"/>
              </a:spcBef>
              <a:buFont typeface="Wingdings" panose="05000000000000000000" pitchFamily="2" charset="2"/>
              <a:buChar char="§"/>
            </a:pPr>
            <a:endParaRPr lang="en-US" altLang="en-US" sz="2000" dirty="0">
              <a:ea typeface="Verdana" pitchFamily="34" charset="0"/>
              <a:cs typeface="Verdana" pitchFamily="34" charset="0"/>
            </a:endParaRPr>
          </a:p>
        </p:txBody>
      </p:sp>
      <p:pic>
        <p:nvPicPr>
          <p:cNvPr id="5" name="Picture 4" descr="This table shows the conditionally required category set codes for the Campus Student Program Fact Template. These values are found in the 2024-25 PIMS Perkins Postsecondary CTE How-To-Guide.">
            <a:extLst>
              <a:ext uri="{FF2B5EF4-FFF2-40B4-BE49-F238E27FC236}">
                <a16:creationId xmlns:a16="http://schemas.microsoft.com/office/drawing/2014/main" id="{117F88B0-337F-1110-1349-B299989FF2DC}"/>
              </a:ext>
            </a:extLst>
          </p:cNvPr>
          <p:cNvPicPr>
            <a:picLocks noChangeAspect="1"/>
          </p:cNvPicPr>
          <p:nvPr/>
        </p:nvPicPr>
        <p:blipFill>
          <a:blip r:embed="rId4"/>
          <a:stretch>
            <a:fillRect/>
          </a:stretch>
        </p:blipFill>
        <p:spPr>
          <a:xfrm>
            <a:off x="27941" y="2762157"/>
            <a:ext cx="9088118" cy="1333686"/>
          </a:xfrm>
          <a:prstGeom prst="rect">
            <a:avLst/>
          </a:prstGeom>
        </p:spPr>
      </p:pic>
      <p:pic>
        <p:nvPicPr>
          <p:cNvPr id="3" name="Picture 2" descr="Pennsylvania Department of Education Logo">
            <a:extLst>
              <a:ext uri="{FF2B5EF4-FFF2-40B4-BE49-F238E27FC236}">
                <a16:creationId xmlns:a16="http://schemas.microsoft.com/office/drawing/2014/main" id="{93AB300F-AFD2-8EED-5A03-83AAB1CA926C}"/>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5486400" y="5981491"/>
            <a:ext cx="3343275" cy="537845"/>
          </a:xfrm>
          <a:prstGeom prst="rect">
            <a:avLst/>
          </a:prstGeom>
        </p:spPr>
      </p:pic>
    </p:spTree>
    <p:extLst>
      <p:ext uri="{BB962C8B-B14F-4D97-AF65-F5344CB8AC3E}">
        <p14:creationId xmlns:p14="http://schemas.microsoft.com/office/powerpoint/2010/main" val="121949461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10" name="Picture 15">
            <a:extLst>
              <a:ext uri="{C183D7F6-B498-43B3-948B-1728B52AA6E4}">
                <adec:decorative xmlns:adec="http://schemas.microsoft.com/office/drawing/2017/decorative" val="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7200" y="457200"/>
            <a:ext cx="8229600" cy="649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itle 5"/>
          <p:cNvSpPr>
            <a:spLocks noGrp="1"/>
          </p:cNvSpPr>
          <p:nvPr>
            <p:ph type="ctrTitle"/>
          </p:nvPr>
        </p:nvSpPr>
        <p:spPr>
          <a:xfrm>
            <a:off x="685800" y="457200"/>
            <a:ext cx="7772400" cy="485775"/>
          </a:xfrm>
        </p:spPr>
        <p:txBody>
          <a:bodyPr/>
          <a:lstStyle/>
          <a:p>
            <a:pPr algn="l"/>
            <a:r>
              <a:rPr lang="en-US" sz="2400" dirty="0">
                <a:solidFill>
                  <a:schemeClr val="bg1"/>
                </a:solidFill>
              </a:rPr>
              <a:t>Campus Student Program Fact Template  – Page 9</a:t>
            </a:r>
          </a:p>
        </p:txBody>
      </p:sp>
      <p:sp>
        <p:nvSpPr>
          <p:cNvPr id="2" name="Date Placeholder 1">
            <a:extLst>
              <a:ext uri="{C183D7F6-B498-43B3-948B-1728B52AA6E4}">
                <adec:decorative xmlns:adec="http://schemas.microsoft.com/office/drawing/2017/decorative" val="1"/>
              </a:ext>
            </a:extLst>
          </p:cNvPr>
          <p:cNvSpPr>
            <a:spLocks noGrp="1"/>
          </p:cNvSpPr>
          <p:nvPr>
            <p:ph type="dt" sz="half" idx="10"/>
          </p:nvPr>
        </p:nvSpPr>
        <p:spPr>
          <a:xfrm>
            <a:off x="457200" y="6400799"/>
            <a:ext cx="2133600" cy="320675"/>
          </a:xfrm>
        </p:spPr>
        <p:txBody>
          <a:bodyPr/>
          <a:lstStyle/>
          <a:p>
            <a:pPr>
              <a:defRPr/>
            </a:pPr>
            <a:r>
              <a:rPr lang="en-US" dirty="0"/>
              <a:t>6/28/2025</a:t>
            </a:r>
          </a:p>
        </p:txBody>
      </p:sp>
      <p:sp>
        <p:nvSpPr>
          <p:cNvPr id="4" name="Slide Number Placeholder 3"/>
          <p:cNvSpPr>
            <a:spLocks noGrp="1"/>
          </p:cNvSpPr>
          <p:nvPr>
            <p:ph type="sldNum" sz="quarter" idx="12"/>
          </p:nvPr>
        </p:nvSpPr>
        <p:spPr>
          <a:xfrm>
            <a:off x="6553200" y="6400799"/>
            <a:ext cx="2133600" cy="320675"/>
          </a:xfrm>
        </p:spPr>
        <p:txBody>
          <a:bodyPr/>
          <a:lstStyle/>
          <a:p>
            <a:fld id="{89AE35E5-0CD2-4EEB-8107-35D1C4B54A1D}" type="slidenum">
              <a:rPr lang="en-US" smtClean="0"/>
              <a:pPr/>
              <a:t>28</a:t>
            </a:fld>
            <a:endParaRPr lang="en-US" dirty="0"/>
          </a:p>
        </p:txBody>
      </p:sp>
      <p:sp>
        <p:nvSpPr>
          <p:cNvPr id="7" name="TextBox 4">
            <a:extLst>
              <a:ext uri="{FF2B5EF4-FFF2-40B4-BE49-F238E27FC236}">
                <a16:creationId xmlns:a16="http://schemas.microsoft.com/office/drawing/2014/main" id="{D9F1F065-45C9-49B0-507F-BC3ADE3C725E}"/>
              </a:ext>
            </a:extLst>
          </p:cNvPr>
          <p:cNvSpPr txBox="1">
            <a:spLocks noChangeArrowheads="1"/>
          </p:cNvSpPr>
          <p:nvPr/>
        </p:nvSpPr>
        <p:spPr bwMode="auto">
          <a:xfrm>
            <a:off x="438150" y="1279598"/>
            <a:ext cx="8248650" cy="16106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marL="342900" indent="-342900">
              <a:spcBef>
                <a:spcPts val="800"/>
              </a:spcBef>
              <a:buFont typeface="Wingdings" panose="05000000000000000000" pitchFamily="2" charset="2"/>
              <a:buChar char="§"/>
            </a:pPr>
            <a:r>
              <a:rPr lang="en-US" altLang="en-US" sz="2400" b="1" dirty="0">
                <a:ea typeface="Verdana" pitchFamily="34" charset="0"/>
                <a:cs typeface="Verdana" pitchFamily="34" charset="0"/>
              </a:rPr>
              <a:t>Conditionally Required, Mutually Exclusive Category Set Codes</a:t>
            </a:r>
            <a:endParaRPr lang="en-US" altLang="en-US" dirty="0">
              <a:ea typeface="Verdana" pitchFamily="34" charset="0"/>
              <a:cs typeface="Verdana" pitchFamily="34" charset="0"/>
            </a:endParaRPr>
          </a:p>
          <a:p>
            <a:pPr marL="1085850" lvl="1" indent="-342900">
              <a:spcBef>
                <a:spcPts val="800"/>
              </a:spcBef>
              <a:buFont typeface="Wingdings" panose="05000000000000000000" pitchFamily="2" charset="2"/>
              <a:buChar char="§"/>
            </a:pPr>
            <a:endParaRPr lang="en-US" altLang="en-US" sz="2400" b="1" dirty="0">
              <a:ea typeface="Verdana" pitchFamily="34" charset="0"/>
              <a:cs typeface="Verdana" pitchFamily="34" charset="0"/>
            </a:endParaRPr>
          </a:p>
          <a:p>
            <a:pPr marL="342900" indent="-342900">
              <a:spcBef>
                <a:spcPct val="0"/>
              </a:spcBef>
              <a:buFont typeface="Wingdings" panose="05000000000000000000" pitchFamily="2" charset="2"/>
              <a:buChar char="§"/>
            </a:pPr>
            <a:endParaRPr lang="en-US" altLang="en-US" sz="2000" dirty="0">
              <a:ea typeface="Verdana" pitchFamily="34" charset="0"/>
              <a:cs typeface="Verdana" pitchFamily="34" charset="0"/>
            </a:endParaRPr>
          </a:p>
        </p:txBody>
      </p:sp>
      <p:pic>
        <p:nvPicPr>
          <p:cNvPr id="10" name="Picture 9" descr="This table shows the conditionally required, mutually exclusive category set codes for the Campus Student Program Fact Template. These values are found in the 2024-25 PIMS Perkins Postsecondary CTE How-To-Guide.">
            <a:extLst>
              <a:ext uri="{FF2B5EF4-FFF2-40B4-BE49-F238E27FC236}">
                <a16:creationId xmlns:a16="http://schemas.microsoft.com/office/drawing/2014/main" id="{61A14EC6-1764-4E44-B146-888887C76EAF}"/>
              </a:ext>
            </a:extLst>
          </p:cNvPr>
          <p:cNvPicPr>
            <a:picLocks noChangeAspect="1"/>
          </p:cNvPicPr>
          <p:nvPr/>
        </p:nvPicPr>
        <p:blipFill>
          <a:blip r:embed="rId4"/>
          <a:stretch>
            <a:fillRect/>
          </a:stretch>
        </p:blipFill>
        <p:spPr>
          <a:xfrm>
            <a:off x="8888" y="2752630"/>
            <a:ext cx="9126224" cy="1352739"/>
          </a:xfrm>
          <a:prstGeom prst="rect">
            <a:avLst/>
          </a:prstGeom>
        </p:spPr>
      </p:pic>
      <p:pic>
        <p:nvPicPr>
          <p:cNvPr id="3" name="Picture 2" descr="Pennsylvania Department of Education Logo">
            <a:extLst>
              <a:ext uri="{FF2B5EF4-FFF2-40B4-BE49-F238E27FC236}">
                <a16:creationId xmlns:a16="http://schemas.microsoft.com/office/drawing/2014/main" id="{35E63767-EDEE-FF77-A8F4-1684904C9EDB}"/>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5486400" y="5981491"/>
            <a:ext cx="3343275" cy="537845"/>
          </a:xfrm>
          <a:prstGeom prst="rect">
            <a:avLst/>
          </a:prstGeom>
        </p:spPr>
      </p:pic>
    </p:spTree>
    <p:extLst>
      <p:ext uri="{BB962C8B-B14F-4D97-AF65-F5344CB8AC3E}">
        <p14:creationId xmlns:p14="http://schemas.microsoft.com/office/powerpoint/2010/main" val="20994715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15">
            <a:extLst>
              <a:ext uri="{C183D7F6-B498-43B3-948B-1728B52AA6E4}">
                <adec:decorative xmlns:adec="http://schemas.microsoft.com/office/drawing/2017/decorative" val="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7200" y="457200"/>
            <a:ext cx="8229600" cy="649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itle 6"/>
          <p:cNvSpPr>
            <a:spLocks noGrp="1"/>
          </p:cNvSpPr>
          <p:nvPr>
            <p:ph type="ctrTitle"/>
          </p:nvPr>
        </p:nvSpPr>
        <p:spPr>
          <a:xfrm>
            <a:off x="1714500" y="2155034"/>
            <a:ext cx="5715000" cy="2439986"/>
          </a:xfrm>
        </p:spPr>
        <p:txBody>
          <a:bodyPr/>
          <a:lstStyle/>
          <a:p>
            <a:r>
              <a:rPr lang="en-US" sz="3200" dirty="0">
                <a:solidFill>
                  <a:schemeClr val="tx1"/>
                </a:solidFill>
              </a:rPr>
              <a:t>Uploading to PS PIMS</a:t>
            </a:r>
          </a:p>
        </p:txBody>
      </p:sp>
      <p:sp>
        <p:nvSpPr>
          <p:cNvPr id="5" name="Slide Number Placeholder 4"/>
          <p:cNvSpPr>
            <a:spLocks noGrp="1"/>
          </p:cNvSpPr>
          <p:nvPr>
            <p:ph type="sldNum" sz="quarter" idx="12"/>
          </p:nvPr>
        </p:nvSpPr>
        <p:spPr>
          <a:xfrm>
            <a:off x="6553200" y="6400799"/>
            <a:ext cx="2133600" cy="320675"/>
          </a:xfrm>
        </p:spPr>
        <p:txBody>
          <a:bodyPr/>
          <a:lstStyle/>
          <a:p>
            <a:fld id="{89AE35E5-0CD2-4EEB-8107-35D1C4B54A1D}" type="slidenum">
              <a:rPr lang="en-US" smtClean="0"/>
              <a:pPr/>
              <a:t>29</a:t>
            </a:fld>
            <a:endParaRPr lang="en-US" dirty="0"/>
          </a:p>
        </p:txBody>
      </p:sp>
      <p:sp>
        <p:nvSpPr>
          <p:cNvPr id="2" name="Date Placeholder 1">
            <a:extLst>
              <a:ext uri="{C183D7F6-B498-43B3-948B-1728B52AA6E4}">
                <adec:decorative xmlns:adec="http://schemas.microsoft.com/office/drawing/2017/decorative" val="1"/>
              </a:ext>
            </a:extLst>
          </p:cNvPr>
          <p:cNvSpPr>
            <a:spLocks noGrp="1"/>
          </p:cNvSpPr>
          <p:nvPr>
            <p:ph type="dt" sz="half" idx="10"/>
          </p:nvPr>
        </p:nvSpPr>
        <p:spPr>
          <a:xfrm>
            <a:off x="457200" y="6400799"/>
            <a:ext cx="2133600" cy="320675"/>
          </a:xfrm>
        </p:spPr>
        <p:txBody>
          <a:bodyPr/>
          <a:lstStyle/>
          <a:p>
            <a:pPr>
              <a:defRPr/>
            </a:pPr>
            <a:r>
              <a:rPr lang="en-US" dirty="0"/>
              <a:t>6/28/2025</a:t>
            </a:r>
          </a:p>
        </p:txBody>
      </p:sp>
      <p:pic>
        <p:nvPicPr>
          <p:cNvPr id="3" name="Picture 2" descr="Pennsylvania Department of Education Logo">
            <a:extLst>
              <a:ext uri="{FF2B5EF4-FFF2-40B4-BE49-F238E27FC236}">
                <a16:creationId xmlns:a16="http://schemas.microsoft.com/office/drawing/2014/main" id="{BFAE733D-CE75-7178-D40C-9DBCAF285004}"/>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486400" y="5981491"/>
            <a:ext cx="3343275" cy="537845"/>
          </a:xfrm>
          <a:prstGeom prst="rect">
            <a:avLst/>
          </a:prstGeom>
        </p:spPr>
      </p:pic>
    </p:spTree>
    <p:extLst>
      <p:ext uri="{BB962C8B-B14F-4D97-AF65-F5344CB8AC3E}">
        <p14:creationId xmlns:p14="http://schemas.microsoft.com/office/powerpoint/2010/main" val="17315447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15">
            <a:extLst>
              <a:ext uri="{C183D7F6-B498-43B3-948B-1728B52AA6E4}">
                <adec:decorative xmlns:adec="http://schemas.microsoft.com/office/drawing/2017/decorative" val="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7200" y="457200"/>
            <a:ext cx="8229600" cy="649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itle 5"/>
          <p:cNvSpPr>
            <a:spLocks noGrp="1"/>
          </p:cNvSpPr>
          <p:nvPr>
            <p:ph type="ctrTitle"/>
          </p:nvPr>
        </p:nvSpPr>
        <p:spPr>
          <a:xfrm>
            <a:off x="685800" y="460663"/>
            <a:ext cx="7772400" cy="441324"/>
          </a:xfrm>
        </p:spPr>
        <p:txBody>
          <a:bodyPr/>
          <a:lstStyle/>
          <a:p>
            <a:pPr algn="l"/>
            <a:r>
              <a:rPr lang="en-US" sz="2400" dirty="0">
                <a:solidFill>
                  <a:schemeClr val="bg1"/>
                </a:solidFill>
              </a:rPr>
              <a:t>Agenda</a:t>
            </a:r>
          </a:p>
        </p:txBody>
      </p:sp>
      <p:sp>
        <p:nvSpPr>
          <p:cNvPr id="8" name="TextBox 4"/>
          <p:cNvSpPr txBox="1">
            <a:spLocks noChangeArrowheads="1"/>
          </p:cNvSpPr>
          <p:nvPr/>
        </p:nvSpPr>
        <p:spPr bwMode="auto">
          <a:xfrm>
            <a:off x="424668" y="1286080"/>
            <a:ext cx="8305800" cy="4016484"/>
          </a:xfrm>
          <a:prstGeom prst="rect">
            <a:avLst/>
          </a:prstGeom>
          <a:noFill/>
          <a:ln>
            <a:noFill/>
          </a:ln>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marL="342900" indent="-342900">
              <a:buFont typeface="Wingdings" pitchFamily="2" charset="2"/>
              <a:buChar char="§"/>
              <a:defRPr/>
            </a:pPr>
            <a:r>
              <a:rPr lang="en-US" sz="2400" dirty="0">
                <a:latin typeface="Arial" panose="020B0604020202020204" pitchFamily="34" charset="0"/>
                <a:ea typeface="Verdana" pitchFamily="34" charset="0"/>
                <a:cs typeface="Verdana" pitchFamily="34" charset="0"/>
              </a:rPr>
              <a:t>Overview of PIMS Postsecondary Student Data Collection</a:t>
            </a:r>
          </a:p>
          <a:p>
            <a:pPr>
              <a:defRPr/>
            </a:pPr>
            <a:endParaRPr lang="en-US" sz="900" dirty="0">
              <a:latin typeface="Arial" panose="020B0604020202020204" pitchFamily="34" charset="0"/>
              <a:ea typeface="Verdana" pitchFamily="34" charset="0"/>
              <a:cs typeface="Verdana" pitchFamily="34" charset="0"/>
            </a:endParaRPr>
          </a:p>
          <a:p>
            <a:pPr marL="342900" indent="-342900">
              <a:buFont typeface="Wingdings" pitchFamily="2" charset="2"/>
              <a:buChar char="§"/>
              <a:defRPr/>
            </a:pPr>
            <a:r>
              <a:rPr lang="en-US" sz="2400" dirty="0">
                <a:latin typeface="Arial" panose="020B0604020202020204" pitchFamily="34" charset="0"/>
                <a:ea typeface="Verdana" pitchFamily="34" charset="0"/>
                <a:cs typeface="Verdana" pitchFamily="34" charset="0"/>
              </a:rPr>
              <a:t>PIMS Postsecondary Data Collection Timeline</a:t>
            </a:r>
          </a:p>
          <a:p>
            <a:pPr marL="342900" indent="-342900">
              <a:buFont typeface="Wingdings" pitchFamily="2" charset="2"/>
              <a:buChar char="§"/>
              <a:defRPr/>
            </a:pPr>
            <a:endParaRPr lang="en-US" sz="900" dirty="0">
              <a:latin typeface="Arial" panose="020B0604020202020204" pitchFamily="34" charset="0"/>
              <a:ea typeface="Verdana" pitchFamily="34" charset="0"/>
              <a:cs typeface="Verdana" pitchFamily="34" charset="0"/>
            </a:endParaRPr>
          </a:p>
          <a:p>
            <a:pPr marL="342900" indent="-342900">
              <a:buFont typeface="Wingdings" pitchFamily="2" charset="2"/>
              <a:buChar char="§"/>
              <a:defRPr/>
            </a:pPr>
            <a:r>
              <a:rPr lang="en-US" sz="2400" dirty="0">
                <a:latin typeface="Arial" panose="020B0604020202020204" pitchFamily="34" charset="0"/>
                <a:ea typeface="Verdana" pitchFamily="34" charset="0"/>
                <a:cs typeface="Verdana" pitchFamily="34" charset="0"/>
              </a:rPr>
              <a:t>Postsecondary Students to Report</a:t>
            </a:r>
          </a:p>
          <a:p>
            <a:pPr marL="342900" indent="-342900">
              <a:buFont typeface="Wingdings" pitchFamily="2" charset="2"/>
              <a:buChar char="§"/>
              <a:defRPr/>
            </a:pPr>
            <a:endParaRPr lang="en-US" sz="900" dirty="0">
              <a:latin typeface="Arial" panose="020B0604020202020204" pitchFamily="34" charset="0"/>
              <a:ea typeface="Verdana" pitchFamily="34" charset="0"/>
              <a:cs typeface="Verdana" pitchFamily="34" charset="0"/>
            </a:endParaRPr>
          </a:p>
          <a:p>
            <a:pPr marL="342900" indent="-342900">
              <a:buFont typeface="Wingdings" pitchFamily="2" charset="2"/>
              <a:buChar char="§"/>
              <a:defRPr/>
            </a:pPr>
            <a:r>
              <a:rPr lang="en-US" sz="2400" dirty="0">
                <a:latin typeface="Arial" panose="020B0604020202020204" pitchFamily="34" charset="0"/>
                <a:ea typeface="Verdana" pitchFamily="34" charset="0"/>
                <a:cs typeface="Verdana" pitchFamily="34" charset="0"/>
              </a:rPr>
              <a:t>Postsecondary Templates</a:t>
            </a:r>
          </a:p>
          <a:p>
            <a:pPr>
              <a:defRPr/>
            </a:pPr>
            <a:endParaRPr lang="en-US" sz="900" dirty="0">
              <a:latin typeface="Arial" panose="020B0604020202020204" pitchFamily="34" charset="0"/>
              <a:ea typeface="Verdana" pitchFamily="34" charset="0"/>
              <a:cs typeface="Verdana" pitchFamily="34" charset="0"/>
            </a:endParaRPr>
          </a:p>
          <a:p>
            <a:pPr marL="342900" indent="-342900">
              <a:buFont typeface="Wingdings" pitchFamily="2" charset="2"/>
              <a:buChar char="§"/>
              <a:defRPr/>
            </a:pPr>
            <a:r>
              <a:rPr lang="en-US" sz="2400" dirty="0">
                <a:latin typeface="Arial" panose="020B0604020202020204" pitchFamily="34" charset="0"/>
                <a:ea typeface="Verdana" pitchFamily="34" charset="0"/>
                <a:cs typeface="Verdana" pitchFamily="34" charset="0"/>
              </a:rPr>
              <a:t>PIMS Postsecondary Data Quality Control Reports</a:t>
            </a:r>
          </a:p>
          <a:p>
            <a:pPr marL="342900" indent="-342900">
              <a:buFont typeface="Wingdings" pitchFamily="2" charset="2"/>
              <a:buChar char="§"/>
              <a:defRPr/>
            </a:pPr>
            <a:endParaRPr lang="en-US" sz="900" dirty="0">
              <a:latin typeface="Arial" panose="020B0604020202020204" pitchFamily="34" charset="0"/>
              <a:ea typeface="Verdana" pitchFamily="34" charset="0"/>
              <a:cs typeface="Verdana" pitchFamily="34" charset="0"/>
            </a:endParaRPr>
          </a:p>
          <a:p>
            <a:pPr marL="342900" indent="-342900">
              <a:buFont typeface="Wingdings" pitchFamily="2" charset="2"/>
              <a:buChar char="§"/>
              <a:defRPr/>
            </a:pPr>
            <a:r>
              <a:rPr lang="en-US" sz="2400" dirty="0">
                <a:latin typeface="Arial" panose="020B0604020202020204" pitchFamily="34" charset="0"/>
                <a:ea typeface="Verdana" pitchFamily="34" charset="0"/>
                <a:cs typeface="Verdana" pitchFamily="34" charset="0"/>
              </a:rPr>
              <a:t>Bureau of Career and Technical Education</a:t>
            </a:r>
          </a:p>
          <a:p>
            <a:pPr marL="342900" indent="-342900">
              <a:buFont typeface="Wingdings" pitchFamily="2" charset="2"/>
              <a:buChar char="§"/>
              <a:defRPr/>
            </a:pPr>
            <a:endParaRPr lang="en-US" sz="900" dirty="0">
              <a:latin typeface="Arial" panose="020B0604020202020204" pitchFamily="34" charset="0"/>
              <a:ea typeface="Verdana" pitchFamily="34" charset="0"/>
              <a:cs typeface="Verdana" pitchFamily="34" charset="0"/>
            </a:endParaRPr>
          </a:p>
          <a:p>
            <a:pPr marL="342900" indent="-342900">
              <a:buFont typeface="Wingdings" pitchFamily="2" charset="2"/>
              <a:buChar char="§"/>
              <a:defRPr/>
            </a:pPr>
            <a:r>
              <a:rPr lang="en-US" sz="2400" dirty="0">
                <a:latin typeface="Arial" panose="020B0604020202020204" pitchFamily="34" charset="0"/>
                <a:ea typeface="Verdana" pitchFamily="34" charset="0"/>
                <a:cs typeface="Verdana" pitchFamily="34" charset="0"/>
              </a:rPr>
              <a:t>Technical and Program-Related Assistance</a:t>
            </a:r>
            <a:endParaRPr lang="en-US" sz="2000" dirty="0">
              <a:latin typeface="Arial" pitchFamily="34" charset="0"/>
              <a:cs typeface="Arial" pitchFamily="34" charset="0"/>
            </a:endParaRPr>
          </a:p>
        </p:txBody>
      </p:sp>
      <p:sp>
        <p:nvSpPr>
          <p:cNvPr id="2" name="Date Placeholder 1">
            <a:extLst>
              <a:ext uri="{C183D7F6-B498-43B3-948B-1728B52AA6E4}">
                <adec:decorative xmlns:adec="http://schemas.microsoft.com/office/drawing/2017/decorative" val="1"/>
              </a:ext>
            </a:extLst>
          </p:cNvPr>
          <p:cNvSpPr>
            <a:spLocks noGrp="1"/>
          </p:cNvSpPr>
          <p:nvPr>
            <p:ph type="dt" sz="half" idx="10"/>
          </p:nvPr>
        </p:nvSpPr>
        <p:spPr>
          <a:xfrm>
            <a:off x="457200" y="6400799"/>
            <a:ext cx="2133600" cy="320675"/>
          </a:xfrm>
        </p:spPr>
        <p:txBody>
          <a:bodyPr/>
          <a:lstStyle/>
          <a:p>
            <a:pPr>
              <a:defRPr/>
            </a:pPr>
            <a:r>
              <a:rPr lang="en-US" dirty="0"/>
              <a:t>6/28/2025</a:t>
            </a:r>
          </a:p>
        </p:txBody>
      </p:sp>
      <p:sp>
        <p:nvSpPr>
          <p:cNvPr id="4" name="Slide Number Placeholder 3"/>
          <p:cNvSpPr>
            <a:spLocks noGrp="1"/>
          </p:cNvSpPr>
          <p:nvPr>
            <p:ph type="sldNum" sz="quarter" idx="12"/>
          </p:nvPr>
        </p:nvSpPr>
        <p:spPr>
          <a:xfrm>
            <a:off x="6553200" y="6400799"/>
            <a:ext cx="2133600" cy="320675"/>
          </a:xfrm>
        </p:spPr>
        <p:txBody>
          <a:bodyPr/>
          <a:lstStyle/>
          <a:p>
            <a:fld id="{89AE35E5-0CD2-4EEB-8107-35D1C4B54A1D}" type="slidenum">
              <a:rPr lang="en-US" smtClean="0"/>
              <a:pPr/>
              <a:t>3</a:t>
            </a:fld>
            <a:endParaRPr lang="en-US" dirty="0"/>
          </a:p>
        </p:txBody>
      </p:sp>
      <p:pic>
        <p:nvPicPr>
          <p:cNvPr id="3" name="Picture 2" descr="Pennsylvania Department of Education Logo">
            <a:extLst>
              <a:ext uri="{FF2B5EF4-FFF2-40B4-BE49-F238E27FC236}">
                <a16:creationId xmlns:a16="http://schemas.microsoft.com/office/drawing/2014/main" id="{09B96678-D1B0-502B-3C78-E2BB0E8DC645}"/>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486400" y="5981491"/>
            <a:ext cx="3343275" cy="537845"/>
          </a:xfrm>
          <a:prstGeom prst="rect">
            <a:avLst/>
          </a:prstGeom>
        </p:spPr>
      </p:pic>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C183D7F6-B498-43B3-948B-1728B52AA6E4}">
                <adec:decorative xmlns:adec="http://schemas.microsoft.com/office/drawing/2017/decorative" val="1"/>
              </a:ext>
            </a:extLst>
          </p:cNvPr>
          <p:cNvSpPr>
            <a:spLocks noGrp="1"/>
          </p:cNvSpPr>
          <p:nvPr>
            <p:ph type="dt" sz="half" idx="10"/>
          </p:nvPr>
        </p:nvSpPr>
        <p:spPr>
          <a:xfrm>
            <a:off x="457200" y="6400799"/>
            <a:ext cx="2133600" cy="320675"/>
          </a:xfrm>
        </p:spPr>
        <p:txBody>
          <a:bodyPr/>
          <a:lstStyle/>
          <a:p>
            <a:pPr>
              <a:defRPr/>
            </a:pPr>
            <a:r>
              <a:rPr lang="en-US" dirty="0"/>
              <a:t>6/28/2025</a:t>
            </a:r>
          </a:p>
        </p:txBody>
      </p:sp>
      <p:pic>
        <p:nvPicPr>
          <p:cNvPr id="31748" name="Picture 15">
            <a:extLst>
              <a:ext uri="{C183D7F6-B498-43B3-948B-1728B52AA6E4}">
                <adec:decorative xmlns:adec="http://schemas.microsoft.com/office/drawing/2017/decorative" val="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23875" y="304800"/>
            <a:ext cx="8229600" cy="649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5602" name="Rectangle 2"/>
          <p:cNvSpPr>
            <a:spLocks noGrp="1" noChangeArrowheads="1"/>
          </p:cNvSpPr>
          <p:nvPr>
            <p:ph type="title"/>
          </p:nvPr>
        </p:nvSpPr>
        <p:spPr>
          <a:xfrm>
            <a:off x="523875" y="344191"/>
            <a:ext cx="8229600" cy="454025"/>
          </a:xfrm>
        </p:spPr>
        <p:txBody>
          <a:bodyPr/>
          <a:lstStyle/>
          <a:p>
            <a:pPr algn="l"/>
            <a:r>
              <a:rPr lang="en-US" sz="2200" dirty="0">
                <a:solidFill>
                  <a:schemeClr val="bg1"/>
                </a:solidFill>
              </a:rPr>
              <a:t>   Data Quality Engine (DQE)</a:t>
            </a:r>
          </a:p>
        </p:txBody>
      </p:sp>
      <p:sp>
        <p:nvSpPr>
          <p:cNvPr id="38915" name="Rectangle 3">
            <a:extLst>
              <a:ext uri="{C183D7F6-B498-43B3-948B-1728B52AA6E4}">
                <adec:decorative xmlns:adec="http://schemas.microsoft.com/office/drawing/2017/decorative" val="0"/>
              </a:ext>
            </a:extLst>
          </p:cNvPr>
          <p:cNvSpPr>
            <a:spLocks noGrp="1" noChangeArrowheads="1"/>
          </p:cNvSpPr>
          <p:nvPr>
            <p:ph idx="1"/>
          </p:nvPr>
        </p:nvSpPr>
        <p:spPr>
          <a:xfrm>
            <a:off x="447040" y="1118890"/>
            <a:ext cx="8229600" cy="2200593"/>
          </a:xfrm>
        </p:spPr>
        <p:txBody>
          <a:bodyPr/>
          <a:lstStyle/>
          <a:p>
            <a:pPr>
              <a:buFont typeface="Wingdings" panose="05000000000000000000" pitchFamily="2" charset="2"/>
              <a:buChar char="§"/>
            </a:pPr>
            <a:r>
              <a:rPr lang="en-US" altLang="en-US" sz="2400" dirty="0"/>
              <a:t>Data validation in file and batch manager</a:t>
            </a:r>
          </a:p>
          <a:p>
            <a:endParaRPr lang="en-US" altLang="en-US" sz="2400" dirty="0"/>
          </a:p>
          <a:p>
            <a:pPr>
              <a:buFont typeface="Wingdings" panose="05000000000000000000" pitchFamily="2" charset="2"/>
              <a:buChar char="§"/>
            </a:pPr>
            <a:r>
              <a:rPr lang="en-US" altLang="en-US" sz="2400" dirty="0"/>
              <a:t>Improves data quality prior to data entering the PIMS warehouse</a:t>
            </a:r>
          </a:p>
          <a:p>
            <a:endParaRPr lang="en-US" altLang="en-US" sz="2400" dirty="0"/>
          </a:p>
          <a:p>
            <a:pPr>
              <a:buFont typeface="Wingdings" panose="05000000000000000000" pitchFamily="2" charset="2"/>
              <a:buChar char="§"/>
            </a:pPr>
            <a:r>
              <a:rPr lang="en-US" altLang="en-US" sz="2400" dirty="0"/>
              <a:t>Reduces data clean-up after data enters the PIMS warehouse</a:t>
            </a:r>
          </a:p>
          <a:p>
            <a:endParaRPr lang="en-US" altLang="en-US" dirty="0"/>
          </a:p>
          <a:p>
            <a:endParaRPr lang="en-US" altLang="en-US" dirty="0"/>
          </a:p>
        </p:txBody>
      </p:sp>
      <p:sp>
        <p:nvSpPr>
          <p:cNvPr id="4" name="Slide Number Placeholder 3"/>
          <p:cNvSpPr>
            <a:spLocks noGrp="1"/>
          </p:cNvSpPr>
          <p:nvPr>
            <p:ph type="sldNum" sz="quarter" idx="12"/>
          </p:nvPr>
        </p:nvSpPr>
        <p:spPr>
          <a:xfrm>
            <a:off x="6553200" y="6400799"/>
            <a:ext cx="2133600" cy="320675"/>
          </a:xfrm>
        </p:spPr>
        <p:txBody>
          <a:bodyPr/>
          <a:lstStyle/>
          <a:p>
            <a:fld id="{153A2020-A5AA-41E4-8C91-8A876E2B59C6}" type="slidenum">
              <a:rPr lang="en-US" smtClean="0"/>
              <a:pPr/>
              <a:t>30</a:t>
            </a:fld>
            <a:endParaRPr lang="en-US" dirty="0"/>
          </a:p>
        </p:txBody>
      </p:sp>
      <p:pic>
        <p:nvPicPr>
          <p:cNvPr id="3" name="Picture 2" descr="Pennsylvania Department of Education Logo">
            <a:extLst>
              <a:ext uri="{FF2B5EF4-FFF2-40B4-BE49-F238E27FC236}">
                <a16:creationId xmlns:a16="http://schemas.microsoft.com/office/drawing/2014/main" id="{796EBC7E-9802-87D6-7426-5732CC446930}"/>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486400" y="5981491"/>
            <a:ext cx="3343275" cy="537845"/>
          </a:xfrm>
          <a:prstGeom prst="rect">
            <a:avLst/>
          </a:prstGeom>
        </p:spPr>
      </p:pic>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15">
            <a:extLst>
              <a:ext uri="{C183D7F6-B498-43B3-948B-1728B52AA6E4}">
                <adec:decorative xmlns:adec="http://schemas.microsoft.com/office/drawing/2017/decorative" val="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7200" y="457200"/>
            <a:ext cx="8229600" cy="649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itle 6"/>
          <p:cNvSpPr>
            <a:spLocks noGrp="1"/>
          </p:cNvSpPr>
          <p:nvPr>
            <p:ph type="ctrTitle"/>
          </p:nvPr>
        </p:nvSpPr>
        <p:spPr>
          <a:xfrm>
            <a:off x="1714500" y="986192"/>
            <a:ext cx="5715000" cy="2439986"/>
          </a:xfrm>
        </p:spPr>
        <p:txBody>
          <a:bodyPr/>
          <a:lstStyle/>
          <a:p>
            <a:r>
              <a:rPr lang="en-US" sz="3200" dirty="0">
                <a:solidFill>
                  <a:schemeClr val="tx1"/>
                </a:solidFill>
              </a:rPr>
              <a:t>PIMS Reports V2</a:t>
            </a:r>
          </a:p>
        </p:txBody>
      </p:sp>
      <p:sp>
        <p:nvSpPr>
          <p:cNvPr id="5" name="Slide Number Placeholder 4"/>
          <p:cNvSpPr>
            <a:spLocks noGrp="1"/>
          </p:cNvSpPr>
          <p:nvPr>
            <p:ph type="sldNum" sz="quarter" idx="12"/>
          </p:nvPr>
        </p:nvSpPr>
        <p:spPr>
          <a:xfrm>
            <a:off x="6553200" y="6400799"/>
            <a:ext cx="2133600" cy="320675"/>
          </a:xfrm>
        </p:spPr>
        <p:txBody>
          <a:bodyPr/>
          <a:lstStyle/>
          <a:p>
            <a:fld id="{89AE35E5-0CD2-4EEB-8107-35D1C4B54A1D}" type="slidenum">
              <a:rPr lang="en-US" smtClean="0"/>
              <a:pPr/>
              <a:t>31</a:t>
            </a:fld>
            <a:endParaRPr lang="en-US" dirty="0"/>
          </a:p>
        </p:txBody>
      </p:sp>
      <p:sp>
        <p:nvSpPr>
          <p:cNvPr id="2" name="Date Placeholder 1">
            <a:extLst>
              <a:ext uri="{C183D7F6-B498-43B3-948B-1728B52AA6E4}">
                <adec:decorative xmlns:adec="http://schemas.microsoft.com/office/drawing/2017/decorative" val="1"/>
              </a:ext>
            </a:extLst>
          </p:cNvPr>
          <p:cNvSpPr>
            <a:spLocks noGrp="1"/>
          </p:cNvSpPr>
          <p:nvPr>
            <p:ph type="dt" sz="half" idx="10"/>
          </p:nvPr>
        </p:nvSpPr>
        <p:spPr>
          <a:xfrm>
            <a:off x="457200" y="6400799"/>
            <a:ext cx="2133600" cy="320675"/>
          </a:xfrm>
        </p:spPr>
        <p:txBody>
          <a:bodyPr/>
          <a:lstStyle/>
          <a:p>
            <a:pPr>
              <a:defRPr/>
            </a:pPr>
            <a:r>
              <a:rPr lang="en-US" dirty="0"/>
              <a:t>6/28/2025</a:t>
            </a:r>
          </a:p>
        </p:txBody>
      </p:sp>
      <p:sp>
        <p:nvSpPr>
          <p:cNvPr id="4" name="TextBox 3">
            <a:extLst>
              <a:ext uri="{FF2B5EF4-FFF2-40B4-BE49-F238E27FC236}">
                <a16:creationId xmlns:a16="http://schemas.microsoft.com/office/drawing/2014/main" id="{670F98FC-86EA-223E-E57D-2532ABF88DA0}"/>
              </a:ext>
            </a:extLst>
          </p:cNvPr>
          <p:cNvSpPr txBox="1"/>
          <p:nvPr/>
        </p:nvSpPr>
        <p:spPr>
          <a:xfrm>
            <a:off x="838200" y="3124200"/>
            <a:ext cx="7467600" cy="2616101"/>
          </a:xfrm>
          <a:prstGeom prst="rect">
            <a:avLst/>
          </a:prstGeom>
          <a:noFill/>
        </p:spPr>
        <p:txBody>
          <a:bodyPr wrap="square" rtlCol="0">
            <a:spAutoFit/>
          </a:bodyPr>
          <a:lstStyle/>
          <a:p>
            <a:r>
              <a:rPr lang="en-US" sz="2400" b="1" dirty="0">
                <a:latin typeface="Arial" panose="020B0604020202020204" pitchFamily="34" charset="0"/>
              </a:rPr>
              <a:t>Verification</a:t>
            </a:r>
          </a:p>
          <a:p>
            <a:pPr marL="285750" indent="-285750">
              <a:buFont typeface="Wingdings" panose="05000000000000000000" pitchFamily="2" charset="2"/>
              <a:buChar char="§"/>
            </a:pPr>
            <a:r>
              <a:rPr lang="en-US" sz="2400" dirty="0">
                <a:latin typeface="Arial" panose="020B0604020202020204" pitchFamily="34" charset="0"/>
              </a:rPr>
              <a:t>Postsecondary Folder</a:t>
            </a:r>
          </a:p>
          <a:p>
            <a:pPr marL="285750" indent="-285750">
              <a:buFont typeface="Wingdings" panose="05000000000000000000" pitchFamily="2" charset="2"/>
              <a:buChar char="§"/>
            </a:pPr>
            <a:endParaRPr lang="en-US" sz="2400" dirty="0">
              <a:latin typeface="Arial" panose="020B0604020202020204" pitchFamily="34" charset="0"/>
            </a:endParaRPr>
          </a:p>
          <a:p>
            <a:r>
              <a:rPr lang="en-US" sz="2400" b="1" dirty="0">
                <a:latin typeface="Arial" panose="020B0604020202020204" pitchFamily="34" charset="0"/>
              </a:rPr>
              <a:t>Production</a:t>
            </a:r>
          </a:p>
          <a:p>
            <a:pPr marL="285750" indent="-285750">
              <a:buFont typeface="Wingdings" panose="05000000000000000000" pitchFamily="2" charset="2"/>
              <a:buChar char="§"/>
            </a:pPr>
            <a:r>
              <a:rPr lang="en-US" sz="2400" dirty="0">
                <a:latin typeface="Arial" panose="020B0604020202020204" pitchFamily="34" charset="0"/>
              </a:rPr>
              <a:t>Postsecondary &gt; Perkins &gt; Student Level – QC and Verification</a:t>
            </a:r>
          </a:p>
          <a:p>
            <a:endParaRPr lang="en-US" sz="2000" dirty="0"/>
          </a:p>
        </p:txBody>
      </p:sp>
      <p:pic>
        <p:nvPicPr>
          <p:cNvPr id="3" name="Picture 2" descr="Pennsylvania Department of Education Logo">
            <a:extLst>
              <a:ext uri="{FF2B5EF4-FFF2-40B4-BE49-F238E27FC236}">
                <a16:creationId xmlns:a16="http://schemas.microsoft.com/office/drawing/2014/main" id="{68D14564-D97F-F2E2-F294-6C916B969330}"/>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486400" y="5981491"/>
            <a:ext cx="3343275" cy="537845"/>
          </a:xfrm>
          <a:prstGeom prst="rect">
            <a:avLst/>
          </a:prstGeom>
        </p:spPr>
      </p:pic>
    </p:spTree>
    <p:extLst>
      <p:ext uri="{BB962C8B-B14F-4D97-AF65-F5344CB8AC3E}">
        <p14:creationId xmlns:p14="http://schemas.microsoft.com/office/powerpoint/2010/main" val="307921391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4818" name="Picture 15">
            <a:extLst>
              <a:ext uri="{C183D7F6-B498-43B3-948B-1728B52AA6E4}">
                <adec:decorative xmlns:adec="http://schemas.microsoft.com/office/drawing/2017/decorative" val="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4025" y="358775"/>
            <a:ext cx="8229600" cy="649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Date Placeholder 1">
            <a:extLst>
              <a:ext uri="{C183D7F6-B498-43B3-948B-1728B52AA6E4}">
                <adec:decorative xmlns:adec="http://schemas.microsoft.com/office/drawing/2017/decorative" val="1"/>
              </a:ext>
            </a:extLst>
          </p:cNvPr>
          <p:cNvSpPr>
            <a:spLocks noGrp="1"/>
          </p:cNvSpPr>
          <p:nvPr>
            <p:ph type="dt" sz="half" idx="10"/>
          </p:nvPr>
        </p:nvSpPr>
        <p:spPr>
          <a:xfrm>
            <a:off x="457200" y="6400799"/>
            <a:ext cx="2133600" cy="320675"/>
          </a:xfrm>
        </p:spPr>
        <p:txBody>
          <a:bodyPr/>
          <a:lstStyle/>
          <a:p>
            <a:pPr>
              <a:defRPr/>
            </a:pPr>
            <a:r>
              <a:rPr lang="en-US" dirty="0"/>
              <a:t>6/28/2025</a:t>
            </a:r>
          </a:p>
        </p:txBody>
      </p:sp>
      <p:sp>
        <p:nvSpPr>
          <p:cNvPr id="6" name="Title 5"/>
          <p:cNvSpPr>
            <a:spLocks noGrp="1"/>
          </p:cNvSpPr>
          <p:nvPr>
            <p:ph type="ctrTitle"/>
          </p:nvPr>
        </p:nvSpPr>
        <p:spPr>
          <a:xfrm>
            <a:off x="685800" y="358775"/>
            <a:ext cx="7772400" cy="506413"/>
          </a:xfrm>
        </p:spPr>
        <p:txBody>
          <a:bodyPr/>
          <a:lstStyle/>
          <a:p>
            <a:pPr algn="l"/>
            <a:r>
              <a:rPr lang="en-US" sz="2200" dirty="0">
                <a:solidFill>
                  <a:schemeClr val="bg1"/>
                </a:solidFill>
              </a:rPr>
              <a:t>PIMS Reports V2 - Data Quality Control Reports</a:t>
            </a:r>
          </a:p>
        </p:txBody>
      </p:sp>
      <p:sp>
        <p:nvSpPr>
          <p:cNvPr id="34821" name="TextBox 4"/>
          <p:cNvSpPr txBox="1">
            <a:spLocks noChangeArrowheads="1"/>
          </p:cNvSpPr>
          <p:nvPr/>
        </p:nvSpPr>
        <p:spPr bwMode="auto">
          <a:xfrm>
            <a:off x="454025" y="1077913"/>
            <a:ext cx="8237538" cy="46679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r>
              <a:rPr lang="en-US" altLang="en-US" sz="2400" dirty="0">
                <a:ea typeface="Verdana" pitchFamily="34" charset="0"/>
                <a:cs typeface="Verdana" pitchFamily="34" charset="0"/>
              </a:rPr>
              <a:t>Higher Education data coordinators must:</a:t>
            </a:r>
            <a:endParaRPr lang="en-US" altLang="en-US" sz="2400" b="1" u="sng" dirty="0">
              <a:ea typeface="Verdana" pitchFamily="34" charset="0"/>
              <a:cs typeface="Verdana" pitchFamily="34" charset="0"/>
            </a:endParaRPr>
          </a:p>
          <a:p>
            <a:pPr marL="342900" indent="-342900" eaLnBrk="1" hangingPunct="1">
              <a:spcBef>
                <a:spcPts val="800"/>
              </a:spcBef>
              <a:buFont typeface="Wingdings" panose="05000000000000000000" pitchFamily="2" charset="2"/>
              <a:buChar char="§"/>
            </a:pPr>
            <a:r>
              <a:rPr lang="en-US" altLang="en-US" sz="2400" dirty="0">
                <a:ea typeface="Verdana" pitchFamily="34" charset="0"/>
                <a:cs typeface="Verdana" pitchFamily="34" charset="0"/>
              </a:rPr>
              <a:t>Review PIMS Perkins Postsecondary data quality control reports to identify errors</a:t>
            </a:r>
          </a:p>
          <a:p>
            <a:pPr marL="342900" indent="-342900" eaLnBrk="1" hangingPunct="1">
              <a:spcBef>
                <a:spcPts val="800"/>
              </a:spcBef>
              <a:buFont typeface="Wingdings" panose="05000000000000000000" pitchFamily="2" charset="2"/>
              <a:buChar char="§"/>
            </a:pPr>
            <a:r>
              <a:rPr lang="en-US" altLang="en-US" sz="2400" dirty="0">
                <a:ea typeface="Verdana" pitchFamily="34" charset="0"/>
                <a:cs typeface="Verdana" pitchFamily="34" charset="0"/>
              </a:rPr>
              <a:t>Work with Data Owners to make corrections, when needed</a:t>
            </a:r>
          </a:p>
          <a:p>
            <a:pPr marL="1085850" lvl="1" indent="-342900" eaLnBrk="1" hangingPunct="1">
              <a:spcBef>
                <a:spcPts val="800"/>
              </a:spcBef>
              <a:buFont typeface="Wingdings" panose="05000000000000000000" pitchFamily="2" charset="2"/>
              <a:buChar char="§"/>
            </a:pPr>
            <a:r>
              <a:rPr lang="en-US" altLang="en-US" sz="2400" dirty="0">
                <a:ea typeface="Verdana" pitchFamily="34" charset="0"/>
                <a:cs typeface="Verdana" pitchFamily="34" charset="0"/>
              </a:rPr>
              <a:t>Upload Corrected Data</a:t>
            </a:r>
          </a:p>
          <a:p>
            <a:pPr marL="342900" indent="-342900" eaLnBrk="1" hangingPunct="1">
              <a:spcBef>
                <a:spcPts val="800"/>
              </a:spcBef>
              <a:buFont typeface="Wingdings" panose="05000000000000000000" pitchFamily="2" charset="2"/>
              <a:buChar char="§"/>
            </a:pPr>
            <a:r>
              <a:rPr lang="en-US" altLang="en-US" sz="2400" dirty="0">
                <a:ea typeface="Verdana" pitchFamily="34" charset="0"/>
                <a:cs typeface="Verdana" pitchFamily="34" charset="0"/>
              </a:rPr>
              <a:t>Deliver PIMS Perkins Postsecondary Accuracy Certification Statement (ACS) to the chief school administrator for approval and signature</a:t>
            </a:r>
          </a:p>
          <a:p>
            <a:pPr marL="342900" indent="-342900" eaLnBrk="1" hangingPunct="1">
              <a:spcBef>
                <a:spcPts val="800"/>
              </a:spcBef>
              <a:buFont typeface="Wingdings" panose="05000000000000000000" pitchFamily="2" charset="2"/>
              <a:buChar char="§"/>
            </a:pPr>
            <a:r>
              <a:rPr lang="en-US" altLang="en-US" sz="2400" dirty="0">
                <a:ea typeface="Verdana" pitchFamily="34" charset="0"/>
                <a:cs typeface="Verdana" pitchFamily="34" charset="0"/>
              </a:rPr>
              <a:t>Make sure the final, signed ACS is submitted to PDE via e-mail by September 15, 2025 </a:t>
            </a:r>
          </a:p>
        </p:txBody>
      </p:sp>
      <p:sp>
        <p:nvSpPr>
          <p:cNvPr id="4" name="Slide Number Placeholder 3"/>
          <p:cNvSpPr>
            <a:spLocks noGrp="1"/>
          </p:cNvSpPr>
          <p:nvPr>
            <p:ph type="sldNum" sz="quarter" idx="12"/>
          </p:nvPr>
        </p:nvSpPr>
        <p:spPr>
          <a:xfrm>
            <a:off x="6553200" y="6400799"/>
            <a:ext cx="2133600" cy="320675"/>
          </a:xfrm>
        </p:spPr>
        <p:txBody>
          <a:bodyPr/>
          <a:lstStyle/>
          <a:p>
            <a:fld id="{89AE35E5-0CD2-4EEB-8107-35D1C4B54A1D}" type="slidenum">
              <a:rPr lang="en-US" smtClean="0"/>
              <a:pPr/>
              <a:t>32</a:t>
            </a:fld>
            <a:endParaRPr lang="en-US" dirty="0"/>
          </a:p>
        </p:txBody>
      </p:sp>
      <p:pic>
        <p:nvPicPr>
          <p:cNvPr id="3" name="Picture 2" descr="Pennsylvania Department of Education Logo">
            <a:extLst>
              <a:ext uri="{FF2B5EF4-FFF2-40B4-BE49-F238E27FC236}">
                <a16:creationId xmlns:a16="http://schemas.microsoft.com/office/drawing/2014/main" id="{D379262B-D163-F290-F738-C62620BA67D5}"/>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486400" y="5981491"/>
            <a:ext cx="3343275" cy="537845"/>
          </a:xfrm>
          <a:prstGeom prst="rect">
            <a:avLst/>
          </a:prstGeom>
        </p:spPr>
      </p:pic>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4818" name="Picture 15">
            <a:extLst>
              <a:ext uri="{C183D7F6-B498-43B3-948B-1728B52AA6E4}">
                <adec:decorative xmlns:adec="http://schemas.microsoft.com/office/drawing/2017/decorative" val="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4025" y="358775"/>
            <a:ext cx="8229600" cy="649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Date Placeholder 1">
            <a:extLst>
              <a:ext uri="{C183D7F6-B498-43B3-948B-1728B52AA6E4}">
                <adec:decorative xmlns:adec="http://schemas.microsoft.com/office/drawing/2017/decorative" val="1"/>
              </a:ext>
            </a:extLst>
          </p:cNvPr>
          <p:cNvSpPr>
            <a:spLocks noGrp="1"/>
          </p:cNvSpPr>
          <p:nvPr>
            <p:ph type="dt" sz="half" idx="10"/>
          </p:nvPr>
        </p:nvSpPr>
        <p:spPr>
          <a:xfrm>
            <a:off x="457200" y="6400799"/>
            <a:ext cx="2133600" cy="320675"/>
          </a:xfrm>
        </p:spPr>
        <p:txBody>
          <a:bodyPr/>
          <a:lstStyle/>
          <a:p>
            <a:pPr>
              <a:defRPr/>
            </a:pPr>
            <a:r>
              <a:rPr lang="en-US" dirty="0"/>
              <a:t>6/28/2025</a:t>
            </a:r>
          </a:p>
        </p:txBody>
      </p:sp>
      <p:sp>
        <p:nvSpPr>
          <p:cNvPr id="6" name="Title 5"/>
          <p:cNvSpPr>
            <a:spLocks noGrp="1"/>
          </p:cNvSpPr>
          <p:nvPr>
            <p:ph type="ctrTitle"/>
          </p:nvPr>
        </p:nvSpPr>
        <p:spPr>
          <a:xfrm>
            <a:off x="685800" y="358775"/>
            <a:ext cx="7772400" cy="506413"/>
          </a:xfrm>
        </p:spPr>
        <p:txBody>
          <a:bodyPr/>
          <a:lstStyle/>
          <a:p>
            <a:pPr algn="l"/>
            <a:r>
              <a:rPr lang="en-US" sz="2200" dirty="0">
                <a:solidFill>
                  <a:schemeClr val="bg1"/>
                </a:solidFill>
              </a:rPr>
              <a:t>PIMS Reports V2 - Data Quality Control Reports</a:t>
            </a:r>
          </a:p>
        </p:txBody>
      </p:sp>
      <p:sp>
        <p:nvSpPr>
          <p:cNvPr id="4" name="Slide Number Placeholder 3"/>
          <p:cNvSpPr>
            <a:spLocks noGrp="1"/>
          </p:cNvSpPr>
          <p:nvPr>
            <p:ph type="sldNum" sz="quarter" idx="12"/>
          </p:nvPr>
        </p:nvSpPr>
        <p:spPr>
          <a:xfrm>
            <a:off x="6553200" y="6400799"/>
            <a:ext cx="2133600" cy="320675"/>
          </a:xfrm>
        </p:spPr>
        <p:txBody>
          <a:bodyPr/>
          <a:lstStyle/>
          <a:p>
            <a:fld id="{89AE35E5-0CD2-4EEB-8107-35D1C4B54A1D}" type="slidenum">
              <a:rPr lang="en-US" smtClean="0"/>
              <a:pPr/>
              <a:t>33</a:t>
            </a:fld>
            <a:endParaRPr lang="en-US" dirty="0"/>
          </a:p>
        </p:txBody>
      </p:sp>
      <p:sp>
        <p:nvSpPr>
          <p:cNvPr id="3" name="TextBox 4">
            <a:extLst>
              <a:ext uri="{FF2B5EF4-FFF2-40B4-BE49-F238E27FC236}">
                <a16:creationId xmlns:a16="http://schemas.microsoft.com/office/drawing/2014/main" id="{04F53619-2061-15D8-AD2A-C6B172B8931D}"/>
              </a:ext>
            </a:extLst>
          </p:cNvPr>
          <p:cNvSpPr txBox="1">
            <a:spLocks noChangeArrowheads="1"/>
          </p:cNvSpPr>
          <p:nvPr/>
        </p:nvSpPr>
        <p:spPr bwMode="auto">
          <a:xfrm>
            <a:off x="414531" y="1055801"/>
            <a:ext cx="8248650" cy="54681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marL="342900" indent="-342900">
              <a:spcBef>
                <a:spcPts val="800"/>
              </a:spcBef>
              <a:buFont typeface="Wingdings" panose="05000000000000000000" pitchFamily="2" charset="2"/>
              <a:buChar char="§"/>
            </a:pPr>
            <a:r>
              <a:rPr lang="en-US" altLang="en-US" sz="2400" b="1" dirty="0">
                <a:ea typeface="Verdana" pitchFamily="34" charset="0"/>
                <a:cs typeface="Verdana" pitchFamily="34" charset="0"/>
              </a:rPr>
              <a:t>QC Rpt01 - PS Student Institution IDs Not in Campus Student Program Fact </a:t>
            </a:r>
          </a:p>
          <a:p>
            <a:pPr marL="1085850" lvl="1" indent="-342900">
              <a:spcBef>
                <a:spcPts val="800"/>
              </a:spcBef>
              <a:buFont typeface="Wingdings" panose="05000000000000000000" pitchFamily="2" charset="2"/>
              <a:buChar char="§"/>
            </a:pPr>
            <a:r>
              <a:rPr lang="en-US" altLang="en-US" sz="2000" dirty="0">
                <a:ea typeface="Verdana" pitchFamily="34" charset="0"/>
                <a:cs typeface="Verdana" pitchFamily="34" charset="0"/>
              </a:rPr>
              <a:t>Report used to inform LEA when students within LEA PS Student Institution data were not found within LEA Campus Student Program Fact </a:t>
            </a:r>
          </a:p>
          <a:p>
            <a:pPr marL="1085850" lvl="1" indent="-342900">
              <a:spcBef>
                <a:spcPts val="800"/>
              </a:spcBef>
              <a:buFont typeface="Wingdings" panose="05000000000000000000" pitchFamily="2" charset="2"/>
              <a:buChar char="§"/>
            </a:pPr>
            <a:r>
              <a:rPr lang="en-US" altLang="en-US" sz="2000" dirty="0">
                <a:ea typeface="Verdana" pitchFamily="34" charset="0"/>
                <a:cs typeface="Verdana" pitchFamily="34" charset="0"/>
              </a:rPr>
              <a:t>To be counted within your final Perkins CTE Student Data Submission, you must correct students on this report.</a:t>
            </a:r>
          </a:p>
          <a:p>
            <a:pPr marL="342900" indent="-342900">
              <a:spcBef>
                <a:spcPts val="800"/>
              </a:spcBef>
              <a:buFont typeface="Wingdings" panose="05000000000000000000" pitchFamily="2" charset="2"/>
              <a:buChar char="§"/>
            </a:pPr>
            <a:r>
              <a:rPr lang="en-US" altLang="en-US" sz="2400" b="1" dirty="0">
                <a:ea typeface="Verdana" pitchFamily="34" charset="0"/>
                <a:cs typeface="Verdana" pitchFamily="34" charset="0"/>
              </a:rPr>
              <a:t>QC Rpt02 - Students Reported in More Than One Program Code for a Campus</a:t>
            </a:r>
          </a:p>
          <a:p>
            <a:pPr marL="1085850" lvl="1" indent="-342900">
              <a:spcBef>
                <a:spcPts val="800"/>
              </a:spcBef>
              <a:buFont typeface="Wingdings" panose="05000000000000000000" pitchFamily="2" charset="2"/>
              <a:buChar char="§"/>
            </a:pPr>
            <a:r>
              <a:rPr lang="en-US" altLang="en-US" sz="2000" dirty="0">
                <a:ea typeface="Verdana" pitchFamily="34" charset="0"/>
                <a:cs typeface="Verdana" pitchFamily="34" charset="0"/>
              </a:rPr>
              <a:t>Report used to inform LEAs of any CTE students within Campus Student Program Fact submission that were reported multiple Program Codes (CIP Codes) </a:t>
            </a:r>
          </a:p>
          <a:p>
            <a:pPr marL="1085850" lvl="1" indent="-342900">
              <a:spcBef>
                <a:spcPts val="800"/>
              </a:spcBef>
              <a:buFont typeface="Wingdings" panose="05000000000000000000" pitchFamily="2" charset="2"/>
              <a:buChar char="§"/>
            </a:pPr>
            <a:r>
              <a:rPr lang="en-US" altLang="en-US" sz="2000" dirty="0">
                <a:ea typeface="Verdana" pitchFamily="34" charset="0"/>
                <a:cs typeface="Verdana" pitchFamily="34" charset="0"/>
              </a:rPr>
              <a:t>Students can only be reported in one Program. You must correct students on this report.</a:t>
            </a:r>
            <a:endParaRPr lang="en-US" altLang="en-US" sz="2400" dirty="0">
              <a:ea typeface="Verdana" pitchFamily="34" charset="0"/>
              <a:cs typeface="Verdana" pitchFamily="34" charset="0"/>
            </a:endParaRPr>
          </a:p>
          <a:p>
            <a:pPr marL="342900" indent="-342900">
              <a:spcBef>
                <a:spcPct val="0"/>
              </a:spcBef>
              <a:buFont typeface="Wingdings" panose="05000000000000000000" pitchFamily="2" charset="2"/>
              <a:buChar char="§"/>
            </a:pPr>
            <a:endParaRPr lang="en-US" altLang="en-US" sz="2000" dirty="0">
              <a:ea typeface="Verdana" pitchFamily="34" charset="0"/>
              <a:cs typeface="Verdana" pitchFamily="34" charset="0"/>
            </a:endParaRPr>
          </a:p>
        </p:txBody>
      </p:sp>
      <p:pic>
        <p:nvPicPr>
          <p:cNvPr id="5" name="Picture 4" descr="Pennsylvania Department of Education Logo">
            <a:extLst>
              <a:ext uri="{FF2B5EF4-FFF2-40B4-BE49-F238E27FC236}">
                <a16:creationId xmlns:a16="http://schemas.microsoft.com/office/drawing/2014/main" id="{B110E674-5269-BD28-709D-2A04282A7307}"/>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486400" y="5981491"/>
            <a:ext cx="3343275" cy="537845"/>
          </a:xfrm>
          <a:prstGeom prst="rect">
            <a:avLst/>
          </a:prstGeom>
        </p:spPr>
      </p:pic>
    </p:spTree>
    <p:extLst>
      <p:ext uri="{BB962C8B-B14F-4D97-AF65-F5344CB8AC3E}">
        <p14:creationId xmlns:p14="http://schemas.microsoft.com/office/powerpoint/2010/main" val="83795356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4818" name="Picture 15">
            <a:extLst>
              <a:ext uri="{C183D7F6-B498-43B3-948B-1728B52AA6E4}">
                <adec:decorative xmlns:adec="http://schemas.microsoft.com/office/drawing/2017/decorative" val="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4025" y="358775"/>
            <a:ext cx="8229600" cy="649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Date Placeholder 1">
            <a:extLst>
              <a:ext uri="{C183D7F6-B498-43B3-948B-1728B52AA6E4}">
                <adec:decorative xmlns:adec="http://schemas.microsoft.com/office/drawing/2017/decorative" val="1"/>
              </a:ext>
            </a:extLst>
          </p:cNvPr>
          <p:cNvSpPr>
            <a:spLocks noGrp="1"/>
          </p:cNvSpPr>
          <p:nvPr>
            <p:ph type="dt" sz="half" idx="10"/>
          </p:nvPr>
        </p:nvSpPr>
        <p:spPr>
          <a:xfrm>
            <a:off x="457200" y="6400799"/>
            <a:ext cx="2133600" cy="320675"/>
          </a:xfrm>
        </p:spPr>
        <p:txBody>
          <a:bodyPr/>
          <a:lstStyle/>
          <a:p>
            <a:pPr>
              <a:defRPr/>
            </a:pPr>
            <a:r>
              <a:rPr lang="en-US" dirty="0"/>
              <a:t>6/28/2025</a:t>
            </a:r>
          </a:p>
        </p:txBody>
      </p:sp>
      <p:sp>
        <p:nvSpPr>
          <p:cNvPr id="6" name="Title 5"/>
          <p:cNvSpPr>
            <a:spLocks noGrp="1"/>
          </p:cNvSpPr>
          <p:nvPr>
            <p:ph type="ctrTitle"/>
          </p:nvPr>
        </p:nvSpPr>
        <p:spPr>
          <a:xfrm>
            <a:off x="685800" y="358775"/>
            <a:ext cx="7772400" cy="506413"/>
          </a:xfrm>
        </p:spPr>
        <p:txBody>
          <a:bodyPr/>
          <a:lstStyle/>
          <a:p>
            <a:pPr algn="l"/>
            <a:r>
              <a:rPr lang="en-US" sz="2200" dirty="0">
                <a:solidFill>
                  <a:schemeClr val="bg1"/>
                </a:solidFill>
              </a:rPr>
              <a:t>PIMS Reports V2 - Data Quality Control Reports</a:t>
            </a:r>
          </a:p>
        </p:txBody>
      </p:sp>
      <p:sp>
        <p:nvSpPr>
          <p:cNvPr id="4" name="Slide Number Placeholder 3"/>
          <p:cNvSpPr>
            <a:spLocks noGrp="1"/>
          </p:cNvSpPr>
          <p:nvPr>
            <p:ph type="sldNum" sz="quarter" idx="12"/>
          </p:nvPr>
        </p:nvSpPr>
        <p:spPr>
          <a:xfrm>
            <a:off x="6553200" y="6400799"/>
            <a:ext cx="2133600" cy="320675"/>
          </a:xfrm>
        </p:spPr>
        <p:txBody>
          <a:bodyPr/>
          <a:lstStyle/>
          <a:p>
            <a:fld id="{89AE35E5-0CD2-4EEB-8107-35D1C4B54A1D}" type="slidenum">
              <a:rPr lang="en-US" smtClean="0"/>
              <a:pPr/>
              <a:t>34</a:t>
            </a:fld>
            <a:endParaRPr lang="en-US" dirty="0"/>
          </a:p>
        </p:txBody>
      </p:sp>
      <p:sp>
        <p:nvSpPr>
          <p:cNvPr id="3" name="TextBox 4">
            <a:extLst>
              <a:ext uri="{FF2B5EF4-FFF2-40B4-BE49-F238E27FC236}">
                <a16:creationId xmlns:a16="http://schemas.microsoft.com/office/drawing/2014/main" id="{04F53619-2061-15D8-AD2A-C6B172B8931D}"/>
              </a:ext>
            </a:extLst>
          </p:cNvPr>
          <p:cNvSpPr txBox="1">
            <a:spLocks noChangeArrowheads="1"/>
          </p:cNvSpPr>
          <p:nvPr/>
        </p:nvSpPr>
        <p:spPr bwMode="auto">
          <a:xfrm>
            <a:off x="434975" y="1047849"/>
            <a:ext cx="8248650" cy="45448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marL="342900" indent="-342900">
              <a:spcBef>
                <a:spcPts val="800"/>
              </a:spcBef>
              <a:buFont typeface="Wingdings" panose="05000000000000000000" pitchFamily="2" charset="2"/>
              <a:buChar char="§"/>
            </a:pPr>
            <a:r>
              <a:rPr lang="en-US" altLang="en-US" sz="2400" b="1" dirty="0">
                <a:ea typeface="Verdana" pitchFamily="34" charset="0"/>
                <a:cs typeface="Verdana" pitchFamily="34" charset="0"/>
              </a:rPr>
              <a:t>QC Rpt03 - List of Statistically Countable Perkins CTE Students by Campus and Program </a:t>
            </a:r>
          </a:p>
          <a:p>
            <a:pPr marL="1085850" lvl="1" indent="-342900">
              <a:spcBef>
                <a:spcPts val="800"/>
              </a:spcBef>
              <a:buFont typeface="Wingdings" panose="05000000000000000000" pitchFamily="2" charset="2"/>
              <a:buChar char="§"/>
            </a:pPr>
            <a:r>
              <a:rPr lang="en-US" altLang="en-US" sz="2000" dirty="0">
                <a:ea typeface="Verdana" pitchFamily="34" charset="0"/>
                <a:cs typeface="Verdana" pitchFamily="34" charset="0"/>
              </a:rPr>
              <a:t>Report lists students considered to be statistically countable as a Perkins CTE enrollees by school and program.</a:t>
            </a:r>
          </a:p>
          <a:p>
            <a:pPr marL="1085850" lvl="1" indent="-342900">
              <a:spcBef>
                <a:spcPts val="800"/>
              </a:spcBef>
              <a:buFont typeface="Wingdings" panose="05000000000000000000" pitchFamily="2" charset="2"/>
              <a:buChar char="§"/>
            </a:pPr>
            <a:r>
              <a:rPr lang="en-US" sz="2000" dirty="0">
                <a:effectLst/>
                <a:latin typeface="Arial" panose="020B0604020202020204" pitchFamily="34" charset="0"/>
                <a:ea typeface="Calibri" panose="020F0502020204030204" pitchFamily="34" charset="0"/>
              </a:rPr>
              <a:t>Review this list to determine if PIMS student records need to be added, deleted, or modified</a:t>
            </a:r>
            <a:r>
              <a:rPr lang="en-US" altLang="en-US" sz="2000" dirty="0">
                <a:ea typeface="Verdana" pitchFamily="34" charset="0"/>
                <a:cs typeface="Verdana" pitchFamily="34" charset="0"/>
              </a:rPr>
              <a:t>.</a:t>
            </a:r>
          </a:p>
          <a:p>
            <a:pPr marL="342900" indent="-342900">
              <a:spcBef>
                <a:spcPts val="800"/>
              </a:spcBef>
              <a:buFont typeface="Wingdings" panose="05000000000000000000" pitchFamily="2" charset="2"/>
              <a:buChar char="§"/>
            </a:pPr>
            <a:r>
              <a:rPr lang="en-US" altLang="en-US" sz="2400" b="1" dirty="0">
                <a:ea typeface="Verdana" pitchFamily="34" charset="0"/>
                <a:cs typeface="Verdana" pitchFamily="34" charset="0"/>
              </a:rPr>
              <a:t>QC Rpt03A - Perkins CTE Enrollments by Campus and Program </a:t>
            </a:r>
          </a:p>
          <a:p>
            <a:pPr marL="1085850" lvl="1" indent="-342900">
              <a:spcBef>
                <a:spcPts val="800"/>
              </a:spcBef>
              <a:buFont typeface="Wingdings" panose="05000000000000000000" pitchFamily="2" charset="2"/>
              <a:buChar char="§"/>
            </a:pPr>
            <a:r>
              <a:rPr lang="en-US" altLang="en-US" sz="2000" dirty="0">
                <a:ea typeface="Verdana" pitchFamily="34" charset="0"/>
                <a:cs typeface="Verdana" pitchFamily="34" charset="0"/>
              </a:rPr>
              <a:t>Report lists students considered to be statistically countable as a Perkins CTE enrollees by campus and program. </a:t>
            </a:r>
          </a:p>
          <a:p>
            <a:pPr marL="1085850" lvl="1" indent="-342900">
              <a:spcBef>
                <a:spcPts val="800"/>
              </a:spcBef>
              <a:buFont typeface="Wingdings" panose="05000000000000000000" pitchFamily="2" charset="2"/>
              <a:buChar char="§"/>
            </a:pPr>
            <a:r>
              <a:rPr lang="en-US" sz="2000" dirty="0">
                <a:effectLst/>
                <a:latin typeface="Arial" panose="020B0604020202020204" pitchFamily="34" charset="0"/>
                <a:ea typeface="Calibri" panose="020F0502020204030204" pitchFamily="34" charset="0"/>
              </a:rPr>
              <a:t>Review this list to determine if PIMS student records need to be added, deleted, or modified.</a:t>
            </a:r>
            <a:endParaRPr lang="en-US" altLang="en-US" sz="2000" dirty="0">
              <a:ea typeface="Verdana" pitchFamily="34" charset="0"/>
              <a:cs typeface="Verdana" pitchFamily="34" charset="0"/>
            </a:endParaRPr>
          </a:p>
        </p:txBody>
      </p:sp>
      <p:pic>
        <p:nvPicPr>
          <p:cNvPr id="5" name="Picture 4" descr="Pennsylvania Department of Education Logo">
            <a:extLst>
              <a:ext uri="{FF2B5EF4-FFF2-40B4-BE49-F238E27FC236}">
                <a16:creationId xmlns:a16="http://schemas.microsoft.com/office/drawing/2014/main" id="{9718DF6E-BED0-AF7B-E7E7-572EF3C734E8}"/>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486400" y="5981491"/>
            <a:ext cx="3343275" cy="537845"/>
          </a:xfrm>
          <a:prstGeom prst="rect">
            <a:avLst/>
          </a:prstGeom>
        </p:spPr>
      </p:pic>
    </p:spTree>
    <p:extLst>
      <p:ext uri="{BB962C8B-B14F-4D97-AF65-F5344CB8AC3E}">
        <p14:creationId xmlns:p14="http://schemas.microsoft.com/office/powerpoint/2010/main" val="375785543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4818" name="Picture 15">
            <a:extLst>
              <a:ext uri="{C183D7F6-B498-43B3-948B-1728B52AA6E4}">
                <adec:decorative xmlns:adec="http://schemas.microsoft.com/office/drawing/2017/decorative" val="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4025" y="358775"/>
            <a:ext cx="8229600" cy="649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Date Placeholder 1">
            <a:extLst>
              <a:ext uri="{C183D7F6-B498-43B3-948B-1728B52AA6E4}">
                <adec:decorative xmlns:adec="http://schemas.microsoft.com/office/drawing/2017/decorative" val="1"/>
              </a:ext>
            </a:extLst>
          </p:cNvPr>
          <p:cNvSpPr>
            <a:spLocks noGrp="1"/>
          </p:cNvSpPr>
          <p:nvPr>
            <p:ph type="dt" sz="half" idx="10"/>
          </p:nvPr>
        </p:nvSpPr>
        <p:spPr>
          <a:xfrm>
            <a:off x="457200" y="6400799"/>
            <a:ext cx="2133600" cy="320675"/>
          </a:xfrm>
        </p:spPr>
        <p:txBody>
          <a:bodyPr/>
          <a:lstStyle/>
          <a:p>
            <a:pPr>
              <a:defRPr/>
            </a:pPr>
            <a:r>
              <a:rPr lang="en-US" dirty="0"/>
              <a:t>6/28/2025</a:t>
            </a:r>
          </a:p>
        </p:txBody>
      </p:sp>
      <p:sp>
        <p:nvSpPr>
          <p:cNvPr id="6" name="Title 5"/>
          <p:cNvSpPr>
            <a:spLocks noGrp="1"/>
          </p:cNvSpPr>
          <p:nvPr>
            <p:ph type="ctrTitle"/>
          </p:nvPr>
        </p:nvSpPr>
        <p:spPr>
          <a:xfrm>
            <a:off x="685800" y="358775"/>
            <a:ext cx="7772400" cy="506413"/>
          </a:xfrm>
        </p:spPr>
        <p:txBody>
          <a:bodyPr/>
          <a:lstStyle/>
          <a:p>
            <a:pPr algn="l"/>
            <a:r>
              <a:rPr lang="en-US" sz="2200" dirty="0">
                <a:solidFill>
                  <a:schemeClr val="bg1"/>
                </a:solidFill>
              </a:rPr>
              <a:t>PIMS Reports V2 - Data Quality Control Reports</a:t>
            </a:r>
          </a:p>
        </p:txBody>
      </p:sp>
      <p:sp>
        <p:nvSpPr>
          <p:cNvPr id="4" name="Slide Number Placeholder 3"/>
          <p:cNvSpPr>
            <a:spLocks noGrp="1"/>
          </p:cNvSpPr>
          <p:nvPr>
            <p:ph type="sldNum" sz="quarter" idx="12"/>
          </p:nvPr>
        </p:nvSpPr>
        <p:spPr>
          <a:xfrm>
            <a:off x="6553200" y="6400799"/>
            <a:ext cx="2133600" cy="320675"/>
          </a:xfrm>
        </p:spPr>
        <p:txBody>
          <a:bodyPr/>
          <a:lstStyle/>
          <a:p>
            <a:fld id="{89AE35E5-0CD2-4EEB-8107-35D1C4B54A1D}" type="slidenum">
              <a:rPr lang="en-US" smtClean="0"/>
              <a:pPr/>
              <a:t>35</a:t>
            </a:fld>
            <a:endParaRPr lang="en-US" dirty="0"/>
          </a:p>
        </p:txBody>
      </p:sp>
      <p:sp>
        <p:nvSpPr>
          <p:cNvPr id="3" name="TextBox 4">
            <a:extLst>
              <a:ext uri="{FF2B5EF4-FFF2-40B4-BE49-F238E27FC236}">
                <a16:creationId xmlns:a16="http://schemas.microsoft.com/office/drawing/2014/main" id="{04F53619-2061-15D8-AD2A-C6B172B8931D}"/>
              </a:ext>
            </a:extLst>
          </p:cNvPr>
          <p:cNvSpPr txBox="1">
            <a:spLocks noChangeArrowheads="1"/>
          </p:cNvSpPr>
          <p:nvPr/>
        </p:nvSpPr>
        <p:spPr bwMode="auto">
          <a:xfrm>
            <a:off x="434975" y="1047849"/>
            <a:ext cx="8248650" cy="5160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marL="342900" indent="-342900">
              <a:spcBef>
                <a:spcPts val="800"/>
              </a:spcBef>
              <a:buFont typeface="Wingdings" panose="05000000000000000000" pitchFamily="2" charset="2"/>
              <a:buChar char="§"/>
            </a:pPr>
            <a:r>
              <a:rPr lang="en-US" altLang="en-US" sz="2400" b="1" dirty="0">
                <a:ea typeface="Verdana" pitchFamily="34" charset="0"/>
                <a:cs typeface="Verdana" pitchFamily="34" charset="0"/>
              </a:rPr>
              <a:t>QC Rpt03B - Verify List of CTE Students with Program of Study Articulated Credits </a:t>
            </a:r>
          </a:p>
          <a:p>
            <a:pPr marL="1085850" lvl="1" indent="-342900">
              <a:spcBef>
                <a:spcPts val="800"/>
              </a:spcBef>
              <a:buFont typeface="Wingdings" panose="05000000000000000000" pitchFamily="2" charset="2"/>
              <a:buChar char="§"/>
            </a:pPr>
            <a:r>
              <a:rPr lang="en-US" altLang="en-US" sz="2000" dirty="0">
                <a:ea typeface="Verdana" pitchFamily="34" charset="0"/>
                <a:cs typeface="Verdana" pitchFamily="34" charset="0"/>
              </a:rPr>
              <a:t>Report lists students considered to be statistically countable as a CTE program enrollees reported as having Program of Study SOAR Articulated Credits.</a:t>
            </a:r>
          </a:p>
          <a:p>
            <a:pPr marL="1085850" lvl="1" indent="-342900">
              <a:spcBef>
                <a:spcPts val="800"/>
              </a:spcBef>
              <a:buFont typeface="Wingdings" panose="05000000000000000000" pitchFamily="2" charset="2"/>
              <a:buChar char="§"/>
            </a:pPr>
            <a:r>
              <a:rPr lang="en-US" sz="2000" dirty="0">
                <a:effectLst/>
                <a:latin typeface="Arial" panose="020B0604020202020204" pitchFamily="34" charset="0"/>
                <a:ea typeface="Calibri" panose="020F0502020204030204" pitchFamily="34" charset="0"/>
              </a:rPr>
              <a:t>Review this list to determine if PIMS student records need to be added, deleted, or modified</a:t>
            </a:r>
            <a:r>
              <a:rPr lang="en-US" altLang="en-US" sz="2000" dirty="0">
                <a:ea typeface="Verdana" pitchFamily="34" charset="0"/>
                <a:cs typeface="Verdana" pitchFamily="34" charset="0"/>
              </a:rPr>
              <a:t>.</a:t>
            </a:r>
          </a:p>
          <a:p>
            <a:pPr marL="342900" indent="-342900">
              <a:spcBef>
                <a:spcPts val="800"/>
              </a:spcBef>
              <a:buFont typeface="Wingdings" panose="05000000000000000000" pitchFamily="2" charset="2"/>
              <a:buChar char="§"/>
            </a:pPr>
            <a:r>
              <a:rPr lang="en-US" altLang="en-US" sz="2400" b="1" dirty="0">
                <a:ea typeface="Verdana" pitchFamily="34" charset="0"/>
                <a:cs typeface="Verdana" pitchFamily="34" charset="0"/>
              </a:rPr>
              <a:t>QC Rpt03C – Verify List of CTE Students with Local Articulated Credits </a:t>
            </a:r>
          </a:p>
          <a:p>
            <a:pPr marL="1085850" lvl="1" indent="-342900">
              <a:spcBef>
                <a:spcPts val="800"/>
              </a:spcBef>
              <a:buFont typeface="Wingdings" panose="05000000000000000000" pitchFamily="2" charset="2"/>
              <a:buChar char="§"/>
            </a:pPr>
            <a:r>
              <a:rPr lang="en-US" altLang="en-US" sz="2000" dirty="0">
                <a:ea typeface="Verdana" pitchFamily="34" charset="0"/>
                <a:cs typeface="Verdana" pitchFamily="34" charset="0"/>
              </a:rPr>
              <a:t>Report lists students considered to be statistically countable as a CTE program enrollees reported as having Local Articulated Credits (LAC)</a:t>
            </a:r>
          </a:p>
          <a:p>
            <a:pPr marL="1085850" lvl="1" indent="-342900">
              <a:spcBef>
                <a:spcPts val="800"/>
              </a:spcBef>
              <a:buFont typeface="Wingdings" panose="05000000000000000000" pitchFamily="2" charset="2"/>
              <a:buChar char="§"/>
            </a:pPr>
            <a:r>
              <a:rPr lang="en-US" sz="2000" dirty="0">
                <a:effectLst/>
                <a:latin typeface="Arial" panose="020B0604020202020204" pitchFamily="34" charset="0"/>
                <a:ea typeface="Calibri" panose="020F0502020204030204" pitchFamily="34" charset="0"/>
              </a:rPr>
              <a:t>Review this list to determine if PIMS student records need to be added, deleted, or modified.</a:t>
            </a:r>
            <a:endParaRPr lang="en-US" altLang="en-US" sz="2000" dirty="0">
              <a:ea typeface="Verdana" pitchFamily="34" charset="0"/>
              <a:cs typeface="Verdana" pitchFamily="34" charset="0"/>
            </a:endParaRPr>
          </a:p>
        </p:txBody>
      </p:sp>
      <p:pic>
        <p:nvPicPr>
          <p:cNvPr id="5" name="Picture 4" descr="Pennsylvania Department of Education Logo">
            <a:extLst>
              <a:ext uri="{FF2B5EF4-FFF2-40B4-BE49-F238E27FC236}">
                <a16:creationId xmlns:a16="http://schemas.microsoft.com/office/drawing/2014/main" id="{681CFD35-A43B-EFA7-BA74-1E861D9F9378}"/>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486400" y="5981491"/>
            <a:ext cx="3343275" cy="537845"/>
          </a:xfrm>
          <a:prstGeom prst="rect">
            <a:avLst/>
          </a:prstGeom>
        </p:spPr>
      </p:pic>
    </p:spTree>
    <p:extLst>
      <p:ext uri="{BB962C8B-B14F-4D97-AF65-F5344CB8AC3E}">
        <p14:creationId xmlns:p14="http://schemas.microsoft.com/office/powerpoint/2010/main" val="8327141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4818" name="Picture 15">
            <a:extLst>
              <a:ext uri="{C183D7F6-B498-43B3-948B-1728B52AA6E4}">
                <adec:decorative xmlns:adec="http://schemas.microsoft.com/office/drawing/2017/decorative" val="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4025" y="358775"/>
            <a:ext cx="8229600" cy="649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Date Placeholder 1">
            <a:extLst>
              <a:ext uri="{C183D7F6-B498-43B3-948B-1728B52AA6E4}">
                <adec:decorative xmlns:adec="http://schemas.microsoft.com/office/drawing/2017/decorative" val="1"/>
              </a:ext>
            </a:extLst>
          </p:cNvPr>
          <p:cNvSpPr>
            <a:spLocks noGrp="1"/>
          </p:cNvSpPr>
          <p:nvPr>
            <p:ph type="dt" sz="half" idx="10"/>
          </p:nvPr>
        </p:nvSpPr>
        <p:spPr>
          <a:xfrm>
            <a:off x="457200" y="6400799"/>
            <a:ext cx="2133600" cy="320675"/>
          </a:xfrm>
        </p:spPr>
        <p:txBody>
          <a:bodyPr/>
          <a:lstStyle/>
          <a:p>
            <a:pPr>
              <a:defRPr/>
            </a:pPr>
            <a:r>
              <a:rPr lang="en-US" dirty="0"/>
              <a:t>6/28/2025</a:t>
            </a:r>
          </a:p>
        </p:txBody>
      </p:sp>
      <p:sp>
        <p:nvSpPr>
          <p:cNvPr id="6" name="Title 5"/>
          <p:cNvSpPr>
            <a:spLocks noGrp="1"/>
          </p:cNvSpPr>
          <p:nvPr>
            <p:ph type="ctrTitle"/>
          </p:nvPr>
        </p:nvSpPr>
        <p:spPr>
          <a:xfrm>
            <a:off x="685800" y="358775"/>
            <a:ext cx="7772400" cy="506413"/>
          </a:xfrm>
        </p:spPr>
        <p:txBody>
          <a:bodyPr/>
          <a:lstStyle/>
          <a:p>
            <a:pPr algn="l"/>
            <a:r>
              <a:rPr lang="en-US" sz="2200" dirty="0">
                <a:solidFill>
                  <a:schemeClr val="bg1"/>
                </a:solidFill>
              </a:rPr>
              <a:t>PIMS Reports V2 - Data Quality Control Reports</a:t>
            </a:r>
          </a:p>
        </p:txBody>
      </p:sp>
      <p:sp>
        <p:nvSpPr>
          <p:cNvPr id="4" name="Slide Number Placeholder 3"/>
          <p:cNvSpPr>
            <a:spLocks noGrp="1"/>
          </p:cNvSpPr>
          <p:nvPr>
            <p:ph type="sldNum" sz="quarter" idx="12"/>
          </p:nvPr>
        </p:nvSpPr>
        <p:spPr>
          <a:xfrm>
            <a:off x="6553200" y="6400799"/>
            <a:ext cx="2133600" cy="320675"/>
          </a:xfrm>
        </p:spPr>
        <p:txBody>
          <a:bodyPr/>
          <a:lstStyle/>
          <a:p>
            <a:fld id="{89AE35E5-0CD2-4EEB-8107-35D1C4B54A1D}" type="slidenum">
              <a:rPr lang="en-US" smtClean="0"/>
              <a:pPr/>
              <a:t>36</a:t>
            </a:fld>
            <a:endParaRPr lang="en-US" dirty="0"/>
          </a:p>
        </p:txBody>
      </p:sp>
      <p:sp>
        <p:nvSpPr>
          <p:cNvPr id="3" name="TextBox 4">
            <a:extLst>
              <a:ext uri="{FF2B5EF4-FFF2-40B4-BE49-F238E27FC236}">
                <a16:creationId xmlns:a16="http://schemas.microsoft.com/office/drawing/2014/main" id="{04F53619-2061-15D8-AD2A-C6B172B8931D}"/>
              </a:ext>
            </a:extLst>
          </p:cNvPr>
          <p:cNvSpPr txBox="1">
            <a:spLocks noChangeArrowheads="1"/>
          </p:cNvSpPr>
          <p:nvPr/>
        </p:nvSpPr>
        <p:spPr bwMode="auto">
          <a:xfrm>
            <a:off x="434974" y="990600"/>
            <a:ext cx="8404225" cy="5160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marL="342900" indent="-342900">
              <a:spcBef>
                <a:spcPts val="800"/>
              </a:spcBef>
              <a:buFont typeface="Wingdings" panose="05000000000000000000" pitchFamily="2" charset="2"/>
              <a:buChar char="§"/>
            </a:pPr>
            <a:r>
              <a:rPr lang="en-US" altLang="en-US" sz="2400" b="1" dirty="0">
                <a:ea typeface="Verdana" pitchFamily="34" charset="0"/>
                <a:cs typeface="Verdana" pitchFamily="34" charset="0"/>
              </a:rPr>
              <a:t>QC Rpt04 - Errors for Invalid Data Element Relationships for Perkins CTE Students</a:t>
            </a:r>
          </a:p>
          <a:p>
            <a:pPr marL="1085850" lvl="1" indent="-342900">
              <a:spcBef>
                <a:spcPts val="800"/>
              </a:spcBef>
              <a:buFont typeface="Wingdings" panose="05000000000000000000" pitchFamily="2" charset="2"/>
              <a:buChar char="§"/>
            </a:pPr>
            <a:r>
              <a:rPr lang="en-US" altLang="en-US" sz="2000" dirty="0">
                <a:ea typeface="Verdana" pitchFamily="34" charset="0"/>
                <a:cs typeface="Verdana" pitchFamily="34" charset="0"/>
              </a:rPr>
              <a:t>Report used to inform LEAs of Perkins students with invalid relationships between specified student data elements. Review the following students listed on each tab.</a:t>
            </a:r>
          </a:p>
          <a:p>
            <a:pPr marL="1085850" lvl="1" indent="-342900">
              <a:spcBef>
                <a:spcPts val="800"/>
              </a:spcBef>
              <a:buFont typeface="Wingdings" panose="05000000000000000000" pitchFamily="2" charset="2"/>
              <a:buChar char="§"/>
            </a:pPr>
            <a:r>
              <a:rPr lang="en-US" altLang="en-US" sz="2000" dirty="0">
                <a:ea typeface="Verdana" pitchFamily="34" charset="0"/>
                <a:cs typeface="Verdana" pitchFamily="34" charset="0"/>
              </a:rPr>
              <a:t>Make corrections to either the PS Student Institution or the Campus Student Program Fact data to resolve errors.</a:t>
            </a:r>
          </a:p>
          <a:p>
            <a:pPr marL="342900" indent="-342900">
              <a:spcBef>
                <a:spcPts val="800"/>
              </a:spcBef>
              <a:buFont typeface="Wingdings" panose="05000000000000000000" pitchFamily="2" charset="2"/>
              <a:buChar char="§"/>
            </a:pPr>
            <a:r>
              <a:rPr lang="en-US" altLang="en-US" sz="2400" b="1" dirty="0">
                <a:ea typeface="Verdana" pitchFamily="34" charset="0"/>
                <a:cs typeface="Verdana" pitchFamily="34" charset="0"/>
              </a:rPr>
              <a:t>QC Rpt05 - Warnings for Questionable Data Element Relationships for Perkins CTE Students </a:t>
            </a:r>
          </a:p>
          <a:p>
            <a:pPr marL="1085850" lvl="1" indent="-342900">
              <a:spcBef>
                <a:spcPts val="800"/>
              </a:spcBef>
              <a:buFont typeface="Wingdings" panose="05000000000000000000" pitchFamily="2" charset="2"/>
              <a:buChar char="§"/>
            </a:pPr>
            <a:r>
              <a:rPr lang="en-US" altLang="en-US" sz="2000" dirty="0">
                <a:ea typeface="Verdana" pitchFamily="34" charset="0"/>
                <a:cs typeface="Verdana" pitchFamily="34" charset="0"/>
              </a:rPr>
              <a:t>Report used to inform LEAs of Perkins CTE students reported have questionable relationships between specified student data elements. Review the following students listed on each tab.</a:t>
            </a:r>
          </a:p>
          <a:p>
            <a:pPr marL="1085850" lvl="1" indent="-342900">
              <a:spcBef>
                <a:spcPts val="800"/>
              </a:spcBef>
              <a:buFont typeface="Wingdings" panose="05000000000000000000" pitchFamily="2" charset="2"/>
              <a:buChar char="§"/>
            </a:pPr>
            <a:r>
              <a:rPr lang="en-US" altLang="en-US" sz="2000" dirty="0">
                <a:ea typeface="Verdana" pitchFamily="34" charset="0"/>
                <a:cs typeface="Verdana" pitchFamily="34" charset="0"/>
              </a:rPr>
              <a:t>Make corrections to either the PS Student Institution or the Campus Student Program Fact data.</a:t>
            </a:r>
          </a:p>
        </p:txBody>
      </p:sp>
      <p:pic>
        <p:nvPicPr>
          <p:cNvPr id="5" name="Picture 4" descr="Pennsylvania Department of Education Logo">
            <a:extLst>
              <a:ext uri="{FF2B5EF4-FFF2-40B4-BE49-F238E27FC236}">
                <a16:creationId xmlns:a16="http://schemas.microsoft.com/office/drawing/2014/main" id="{94D9B385-0D94-2E38-D7CC-DA15503AB487}"/>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713020" y="5996305"/>
            <a:ext cx="3126179" cy="502920"/>
          </a:xfrm>
          <a:prstGeom prst="rect">
            <a:avLst/>
          </a:prstGeom>
        </p:spPr>
      </p:pic>
    </p:spTree>
    <p:extLst>
      <p:ext uri="{BB962C8B-B14F-4D97-AF65-F5344CB8AC3E}">
        <p14:creationId xmlns:p14="http://schemas.microsoft.com/office/powerpoint/2010/main" val="185562451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6866" name="Picture 15">
            <a:extLst>
              <a:ext uri="{C183D7F6-B498-43B3-948B-1728B52AA6E4}">
                <adec:decorative xmlns:adec="http://schemas.microsoft.com/office/drawing/2017/decorative" val="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7200" y="457200"/>
            <a:ext cx="8229600" cy="649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itle 5"/>
          <p:cNvSpPr>
            <a:spLocks noGrp="1"/>
          </p:cNvSpPr>
          <p:nvPr>
            <p:ph type="ctrTitle"/>
          </p:nvPr>
        </p:nvSpPr>
        <p:spPr>
          <a:xfrm>
            <a:off x="685800" y="457200"/>
            <a:ext cx="7772400" cy="533400"/>
          </a:xfrm>
        </p:spPr>
        <p:txBody>
          <a:bodyPr/>
          <a:lstStyle/>
          <a:p>
            <a:pPr algn="l"/>
            <a:r>
              <a:rPr lang="en-US" sz="2400" dirty="0">
                <a:solidFill>
                  <a:schemeClr val="bg1"/>
                </a:solidFill>
              </a:rPr>
              <a:t>Bureau of Career and Technical Education</a:t>
            </a:r>
          </a:p>
        </p:txBody>
      </p:sp>
      <p:sp>
        <p:nvSpPr>
          <p:cNvPr id="2" name="Date Placeholder 1">
            <a:extLst>
              <a:ext uri="{C183D7F6-B498-43B3-948B-1728B52AA6E4}">
                <adec:decorative xmlns:adec="http://schemas.microsoft.com/office/drawing/2017/decorative" val="1"/>
              </a:ext>
            </a:extLst>
          </p:cNvPr>
          <p:cNvSpPr>
            <a:spLocks noGrp="1"/>
          </p:cNvSpPr>
          <p:nvPr>
            <p:ph type="dt" sz="half" idx="10"/>
          </p:nvPr>
        </p:nvSpPr>
        <p:spPr>
          <a:xfrm>
            <a:off x="457200" y="6324599"/>
            <a:ext cx="2133600" cy="396876"/>
          </a:xfrm>
        </p:spPr>
        <p:txBody>
          <a:bodyPr/>
          <a:lstStyle/>
          <a:p>
            <a:pPr>
              <a:defRPr/>
            </a:pPr>
            <a:r>
              <a:rPr lang="en-US" dirty="0"/>
              <a:t>6/28/2025</a:t>
            </a:r>
          </a:p>
        </p:txBody>
      </p:sp>
      <p:sp>
        <p:nvSpPr>
          <p:cNvPr id="4" name="Slide Number Placeholder 3"/>
          <p:cNvSpPr>
            <a:spLocks noGrp="1"/>
          </p:cNvSpPr>
          <p:nvPr>
            <p:ph type="sldNum" sz="quarter" idx="12"/>
          </p:nvPr>
        </p:nvSpPr>
        <p:spPr>
          <a:xfrm>
            <a:off x="6553200" y="6324599"/>
            <a:ext cx="2133600" cy="396875"/>
          </a:xfrm>
        </p:spPr>
        <p:txBody>
          <a:bodyPr/>
          <a:lstStyle/>
          <a:p>
            <a:fld id="{89AE35E5-0CD2-4EEB-8107-35D1C4B54A1D}" type="slidenum">
              <a:rPr lang="en-US" smtClean="0"/>
              <a:pPr/>
              <a:t>37</a:t>
            </a:fld>
            <a:endParaRPr lang="en-US" dirty="0"/>
          </a:p>
        </p:txBody>
      </p:sp>
      <p:pic>
        <p:nvPicPr>
          <p:cNvPr id="5" name="Picture 4">
            <a:extLst>
              <a:ext uri="{FF2B5EF4-FFF2-40B4-BE49-F238E27FC236}">
                <a16:creationId xmlns:a16="http://schemas.microsoft.com/office/drawing/2014/main" id="{B9887B6A-FC46-DED7-C3AA-7A00C58EF8E8}"/>
              </a:ext>
            </a:extLst>
          </p:cNvPr>
          <p:cNvPicPr>
            <a:picLocks noChangeAspect="1"/>
          </p:cNvPicPr>
          <p:nvPr/>
        </p:nvPicPr>
        <p:blipFill>
          <a:blip r:embed="rId4"/>
          <a:stretch>
            <a:fillRect/>
          </a:stretch>
        </p:blipFill>
        <p:spPr>
          <a:xfrm>
            <a:off x="918048" y="1143000"/>
            <a:ext cx="7307904" cy="4572000"/>
          </a:xfrm>
          <a:prstGeom prst="rect">
            <a:avLst/>
          </a:prstGeom>
        </p:spPr>
      </p:pic>
      <p:pic>
        <p:nvPicPr>
          <p:cNvPr id="8" name="Picture 7" descr="Pennsylvania Department of Education Logo">
            <a:extLst>
              <a:ext uri="{FF2B5EF4-FFF2-40B4-BE49-F238E27FC236}">
                <a16:creationId xmlns:a16="http://schemas.microsoft.com/office/drawing/2014/main" id="{C630DD02-D976-FFBD-4DD5-C7E30FF628F4}"/>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5486400" y="5862955"/>
            <a:ext cx="3343275" cy="537845"/>
          </a:xfrm>
          <a:prstGeom prst="rect">
            <a:avLst/>
          </a:prstGeom>
        </p:spPr>
      </p:pic>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7890" name="Picture 15">
            <a:extLst>
              <a:ext uri="{C183D7F6-B498-43B3-948B-1728B52AA6E4}">
                <adec:decorative xmlns:adec="http://schemas.microsoft.com/office/drawing/2017/decorative" val="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7200" y="457200"/>
            <a:ext cx="8229600" cy="649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itle 5"/>
          <p:cNvSpPr>
            <a:spLocks noGrp="1"/>
          </p:cNvSpPr>
          <p:nvPr>
            <p:ph type="ctrTitle"/>
          </p:nvPr>
        </p:nvSpPr>
        <p:spPr>
          <a:xfrm>
            <a:off x="685800" y="457201"/>
            <a:ext cx="7772400" cy="517524"/>
          </a:xfrm>
        </p:spPr>
        <p:txBody>
          <a:bodyPr/>
          <a:lstStyle/>
          <a:p>
            <a:pPr algn="l"/>
            <a:r>
              <a:rPr lang="en-US" sz="2400" dirty="0">
                <a:solidFill>
                  <a:schemeClr val="bg1"/>
                </a:solidFill>
              </a:rPr>
              <a:t>Technical and Program-Related Assistance</a:t>
            </a:r>
          </a:p>
        </p:txBody>
      </p:sp>
      <p:sp>
        <p:nvSpPr>
          <p:cNvPr id="48133" name="TextBox 4"/>
          <p:cNvSpPr txBox="1">
            <a:spLocks noChangeArrowheads="1"/>
          </p:cNvSpPr>
          <p:nvPr/>
        </p:nvSpPr>
        <p:spPr bwMode="auto">
          <a:xfrm>
            <a:off x="457200" y="1106488"/>
            <a:ext cx="8253730" cy="56323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marL="342900" indent="-342900">
              <a:buFont typeface="Wingdings" panose="05000000000000000000" pitchFamily="2" charset="2"/>
              <a:buChar char="§"/>
              <a:defRPr/>
            </a:pPr>
            <a:r>
              <a:rPr lang="en-US" sz="2000" dirty="0">
                <a:solidFill>
                  <a:srgbClr val="0070C0"/>
                </a:solidFill>
                <a:latin typeface="+mj-lt"/>
              </a:rPr>
              <a:t>CTE Data, Non-Technical Questions:  </a:t>
            </a:r>
          </a:p>
          <a:p>
            <a:pPr marL="1085850" lvl="1" indent="-342900">
              <a:buFont typeface="Arial" panose="020B0604020202020204" pitchFamily="34" charset="0"/>
              <a:buChar char="•"/>
              <a:defRPr/>
            </a:pPr>
            <a:r>
              <a:rPr lang="en-US" sz="2000" dirty="0">
                <a:latin typeface="+mj-lt"/>
              </a:rPr>
              <a:t>CTE Data Team, Data Quality Office, </a:t>
            </a:r>
            <a:r>
              <a:rPr lang="en-US" sz="2000" dirty="0">
                <a:latin typeface="+mj-lt"/>
                <a:hlinkClick r:id="rId4"/>
              </a:rPr>
              <a:t>ra-catsdata@pa.gov</a:t>
            </a:r>
            <a:endParaRPr lang="en-US" sz="2000" dirty="0">
              <a:latin typeface="+mj-lt"/>
            </a:endParaRPr>
          </a:p>
          <a:p>
            <a:pPr lvl="1" indent="0">
              <a:defRPr/>
            </a:pPr>
            <a:endParaRPr lang="en-US" sz="2000" dirty="0">
              <a:solidFill>
                <a:srgbClr val="0070C0"/>
              </a:solidFill>
              <a:latin typeface="+mj-lt"/>
            </a:endParaRPr>
          </a:p>
          <a:p>
            <a:pPr marL="342900" indent="-342900">
              <a:buFont typeface="Wingdings" panose="05000000000000000000" pitchFamily="2" charset="2"/>
              <a:buChar char="§"/>
              <a:defRPr/>
            </a:pPr>
            <a:r>
              <a:rPr lang="en-US" sz="2000" dirty="0">
                <a:solidFill>
                  <a:srgbClr val="0070C0"/>
                </a:solidFill>
                <a:latin typeface="+mj-lt"/>
              </a:rPr>
              <a:t>SOAR Program of Study Questions:  </a:t>
            </a:r>
          </a:p>
          <a:p>
            <a:pPr marL="1085850" lvl="1" indent="-342900">
              <a:buFont typeface="Arial" panose="020B0604020202020204" pitchFamily="34" charset="0"/>
              <a:buChar char="•"/>
              <a:defRPr/>
            </a:pPr>
            <a:r>
              <a:rPr lang="en-US" sz="2000" dirty="0">
                <a:latin typeface="+mj-lt"/>
              </a:rPr>
              <a:t>Tracey Readinger,  Bureau of Career and Technical Education, </a:t>
            </a:r>
            <a:r>
              <a:rPr lang="en-US" sz="2000" dirty="0">
                <a:latin typeface="+mj-lt"/>
                <a:hlinkClick r:id="rId5"/>
              </a:rPr>
              <a:t>trareading@pa.gov</a:t>
            </a:r>
            <a:endParaRPr lang="en-US" sz="2000" dirty="0">
              <a:latin typeface="+mj-lt"/>
            </a:endParaRPr>
          </a:p>
          <a:p>
            <a:pPr marL="1085850" lvl="1" indent="-342900">
              <a:buFont typeface="Arial" panose="020B0604020202020204" pitchFamily="34" charset="0"/>
              <a:buChar char="•"/>
              <a:defRPr/>
            </a:pPr>
            <a:endParaRPr lang="en-US" sz="2000" dirty="0">
              <a:latin typeface="+mj-lt"/>
            </a:endParaRPr>
          </a:p>
          <a:p>
            <a:pPr marL="342900" indent="-342900">
              <a:spcBef>
                <a:spcPct val="0"/>
              </a:spcBef>
              <a:buFont typeface="Wingdings" panose="05000000000000000000" pitchFamily="2" charset="2"/>
              <a:buChar char="§"/>
            </a:pPr>
            <a:r>
              <a:rPr lang="en-US" altLang="en-US" sz="2000" dirty="0">
                <a:solidFill>
                  <a:srgbClr val="0070C0"/>
                </a:solidFill>
                <a:latin typeface="+mn-lt"/>
              </a:rPr>
              <a:t>Perkins Planning Process Questions:  </a:t>
            </a:r>
          </a:p>
          <a:p>
            <a:pPr marL="1085850" lvl="1" indent="-342900">
              <a:spcBef>
                <a:spcPct val="0"/>
              </a:spcBef>
              <a:buFont typeface="Arial" panose="020B0604020202020204" pitchFamily="34" charset="0"/>
              <a:buChar char="•"/>
            </a:pPr>
            <a:r>
              <a:rPr lang="en-US" altLang="en-US" sz="2000" dirty="0">
                <a:latin typeface="+mn-lt"/>
              </a:rPr>
              <a:t>Monique Burton, Bureau of Career and Technical  Education, </a:t>
            </a:r>
            <a:r>
              <a:rPr lang="en-US" altLang="en-US" sz="2000" u="sng" dirty="0">
                <a:solidFill>
                  <a:srgbClr val="FF0000"/>
                </a:solidFill>
                <a:latin typeface="+mn-lt"/>
                <a:hlinkClick r:id="rId6"/>
              </a:rPr>
              <a:t>moburton@pa.gov</a:t>
            </a:r>
            <a:r>
              <a:rPr lang="en-US" altLang="en-US" sz="2000" dirty="0">
                <a:latin typeface="+mn-lt"/>
                <a:hlinkClick r:id="rId6"/>
              </a:rPr>
              <a:t> </a:t>
            </a:r>
            <a:endParaRPr lang="en-US" altLang="en-US" sz="2000" dirty="0">
              <a:latin typeface="+mn-lt"/>
            </a:endParaRPr>
          </a:p>
          <a:p>
            <a:pPr>
              <a:spcBef>
                <a:spcPct val="0"/>
              </a:spcBef>
              <a:buFontTx/>
              <a:buNone/>
            </a:pPr>
            <a:r>
              <a:rPr lang="en-US" altLang="en-US" sz="2000" dirty="0">
                <a:latin typeface="+mn-lt"/>
              </a:rPr>
              <a:t> </a:t>
            </a:r>
          </a:p>
          <a:p>
            <a:pPr marL="342900" indent="-342900">
              <a:spcBef>
                <a:spcPct val="0"/>
              </a:spcBef>
              <a:buFont typeface="Wingdings" panose="05000000000000000000" pitchFamily="2" charset="2"/>
              <a:buChar char="§"/>
            </a:pPr>
            <a:r>
              <a:rPr lang="en-US" altLang="en-US" sz="2000" dirty="0">
                <a:solidFill>
                  <a:srgbClr val="0070C0"/>
                </a:solidFill>
                <a:latin typeface="+mn-lt"/>
              </a:rPr>
              <a:t>PIMS Reports Access and Technical Questions: </a:t>
            </a:r>
            <a:r>
              <a:rPr lang="en-US" altLang="en-US" sz="2000" dirty="0">
                <a:latin typeface="+mn-lt"/>
              </a:rPr>
              <a:t>  </a:t>
            </a:r>
          </a:p>
          <a:p>
            <a:pPr marL="1085850" lvl="1" indent="-342900">
              <a:spcBef>
                <a:spcPct val="0"/>
              </a:spcBef>
              <a:buFont typeface="Arial" panose="020B0604020202020204" pitchFamily="34" charset="0"/>
              <a:buChar char="•"/>
            </a:pPr>
            <a:r>
              <a:rPr lang="en-US" altLang="en-US" sz="2000" dirty="0">
                <a:latin typeface="+mn-lt"/>
              </a:rPr>
              <a:t>PIMS Support Services:  1-800-661-2423</a:t>
            </a:r>
          </a:p>
          <a:p>
            <a:pPr>
              <a:spcBef>
                <a:spcPct val="0"/>
              </a:spcBef>
              <a:buFontTx/>
              <a:buNone/>
            </a:pPr>
            <a:endParaRPr lang="en-US" altLang="en-US" sz="2000" dirty="0">
              <a:latin typeface="+mn-lt"/>
            </a:endParaRPr>
          </a:p>
          <a:p>
            <a:pPr marL="342900" indent="-342900">
              <a:spcBef>
                <a:spcPct val="0"/>
              </a:spcBef>
              <a:buFont typeface="Wingdings" panose="05000000000000000000" pitchFamily="2" charset="2"/>
              <a:buChar char="§"/>
            </a:pPr>
            <a:r>
              <a:rPr lang="en-US" altLang="en-US" sz="2000" dirty="0">
                <a:solidFill>
                  <a:srgbClr val="0070C0"/>
                </a:solidFill>
                <a:latin typeface="+mn-lt"/>
              </a:rPr>
              <a:t>Data Quality Engine Help:  </a:t>
            </a:r>
          </a:p>
          <a:p>
            <a:pPr marL="1085850" lvl="1" indent="-342900">
              <a:spcBef>
                <a:spcPct val="0"/>
              </a:spcBef>
              <a:buFont typeface="Arial" panose="020B0604020202020204" pitchFamily="34" charset="0"/>
              <a:buChar char="•"/>
            </a:pPr>
            <a:r>
              <a:rPr lang="en-US" altLang="en-US" sz="2000" dirty="0">
                <a:latin typeface="+mn-lt"/>
              </a:rPr>
              <a:t>Data Quality Office Resource Account, </a:t>
            </a:r>
          </a:p>
          <a:p>
            <a:pPr lvl="1" indent="0">
              <a:spcBef>
                <a:spcPct val="0"/>
              </a:spcBef>
              <a:buNone/>
            </a:pPr>
            <a:r>
              <a:rPr lang="en-US" altLang="en-US" sz="2000" dirty="0">
                <a:solidFill>
                  <a:srgbClr val="FF0000"/>
                </a:solidFill>
                <a:latin typeface="+mn-lt"/>
              </a:rPr>
              <a:t>     </a:t>
            </a:r>
            <a:r>
              <a:rPr lang="en-US" altLang="en-US" sz="2000" u="sng" dirty="0">
                <a:solidFill>
                  <a:srgbClr val="FF0000"/>
                </a:solidFill>
                <a:latin typeface="+mn-lt"/>
                <a:hlinkClick r:id="rId7"/>
              </a:rPr>
              <a:t>RA-ddqdatacollection@pa.gov</a:t>
            </a:r>
            <a:endParaRPr lang="en-US" altLang="en-US" sz="1800" u="sng" dirty="0">
              <a:solidFill>
                <a:srgbClr val="FF0000"/>
              </a:solidFill>
              <a:latin typeface="Verdana" pitchFamily="34" charset="0"/>
            </a:endParaRPr>
          </a:p>
          <a:p>
            <a:pPr marL="1085850" lvl="1" indent="-342900">
              <a:buFont typeface="Arial" panose="020B0604020202020204" pitchFamily="34" charset="0"/>
              <a:buChar char="•"/>
              <a:defRPr/>
            </a:pPr>
            <a:endParaRPr lang="en-US" sz="2000" dirty="0">
              <a:latin typeface="+mj-lt"/>
            </a:endParaRPr>
          </a:p>
        </p:txBody>
      </p:sp>
      <p:sp>
        <p:nvSpPr>
          <p:cNvPr id="2" name="Date Placeholder 1">
            <a:extLst>
              <a:ext uri="{C183D7F6-B498-43B3-948B-1728B52AA6E4}">
                <adec:decorative xmlns:adec="http://schemas.microsoft.com/office/drawing/2017/decorative" val="1"/>
              </a:ext>
            </a:extLst>
          </p:cNvPr>
          <p:cNvSpPr>
            <a:spLocks noGrp="1"/>
          </p:cNvSpPr>
          <p:nvPr>
            <p:ph type="dt" sz="half" idx="10"/>
          </p:nvPr>
        </p:nvSpPr>
        <p:spPr>
          <a:xfrm>
            <a:off x="457200" y="6400798"/>
            <a:ext cx="2133600" cy="320676"/>
          </a:xfrm>
        </p:spPr>
        <p:txBody>
          <a:bodyPr/>
          <a:lstStyle/>
          <a:p>
            <a:pPr>
              <a:defRPr/>
            </a:pPr>
            <a:r>
              <a:rPr lang="en-US" dirty="0"/>
              <a:t>6/28/2025</a:t>
            </a:r>
          </a:p>
        </p:txBody>
      </p:sp>
      <p:sp>
        <p:nvSpPr>
          <p:cNvPr id="4" name="Slide Number Placeholder 3"/>
          <p:cNvSpPr>
            <a:spLocks noGrp="1"/>
          </p:cNvSpPr>
          <p:nvPr>
            <p:ph type="sldNum" sz="quarter" idx="12"/>
          </p:nvPr>
        </p:nvSpPr>
        <p:spPr>
          <a:xfrm>
            <a:off x="6553200" y="6400799"/>
            <a:ext cx="2133600" cy="320676"/>
          </a:xfrm>
        </p:spPr>
        <p:txBody>
          <a:bodyPr/>
          <a:lstStyle/>
          <a:p>
            <a:fld id="{89AE35E5-0CD2-4EEB-8107-35D1C4B54A1D}" type="slidenum">
              <a:rPr lang="en-US" smtClean="0"/>
              <a:pPr/>
              <a:t>38</a:t>
            </a:fld>
            <a:endParaRPr lang="en-US" dirty="0"/>
          </a:p>
        </p:txBody>
      </p:sp>
      <p:pic>
        <p:nvPicPr>
          <p:cNvPr id="3" name="Picture 2" descr="Pennsylvania Department of Education Logo">
            <a:extLst>
              <a:ext uri="{FF2B5EF4-FFF2-40B4-BE49-F238E27FC236}">
                <a16:creationId xmlns:a16="http://schemas.microsoft.com/office/drawing/2014/main" id="{925CB52F-9640-B0B5-6FD8-5CA38801EDA5}"/>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6019800" y="6036903"/>
            <a:ext cx="2841981" cy="457200"/>
          </a:xfrm>
          <a:prstGeom prst="rect">
            <a:avLst/>
          </a:prstGeom>
        </p:spPr>
      </p:pic>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9938" name="Picture 15">
            <a:extLst>
              <a:ext uri="{C183D7F6-B498-43B3-948B-1728B52AA6E4}">
                <adec:decorative xmlns:adec="http://schemas.microsoft.com/office/drawing/2017/decorative" val="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7200" y="457200"/>
            <a:ext cx="8229600" cy="649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itle 5"/>
          <p:cNvSpPr>
            <a:spLocks noGrp="1"/>
          </p:cNvSpPr>
          <p:nvPr>
            <p:ph type="ctrTitle"/>
          </p:nvPr>
        </p:nvSpPr>
        <p:spPr>
          <a:xfrm>
            <a:off x="685800" y="457201"/>
            <a:ext cx="7772400" cy="457199"/>
          </a:xfrm>
        </p:spPr>
        <p:txBody>
          <a:bodyPr/>
          <a:lstStyle/>
          <a:p>
            <a:pPr algn="l"/>
            <a:r>
              <a:rPr lang="en-US" sz="2400" dirty="0">
                <a:solidFill>
                  <a:schemeClr val="bg1"/>
                </a:solidFill>
              </a:rPr>
              <a:t>Contact/Mission</a:t>
            </a:r>
          </a:p>
        </p:txBody>
      </p:sp>
      <p:sp>
        <p:nvSpPr>
          <p:cNvPr id="52229" name="TextBox 6"/>
          <p:cNvSpPr txBox="1">
            <a:spLocks noChangeArrowheads="1"/>
          </p:cNvSpPr>
          <p:nvPr/>
        </p:nvSpPr>
        <p:spPr bwMode="auto">
          <a:xfrm>
            <a:off x="457200" y="1778168"/>
            <a:ext cx="8229600" cy="15696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eaLnBrk="1" hangingPunct="1">
              <a:spcBef>
                <a:spcPct val="0"/>
              </a:spcBef>
              <a:buFontTx/>
              <a:buNone/>
              <a:defRPr/>
            </a:pPr>
            <a:r>
              <a:rPr lang="en-US" altLang="en-US" sz="2400" dirty="0">
                <a:solidFill>
                  <a:srgbClr val="000000"/>
                </a:solidFill>
                <a:latin typeface="+mj-lt"/>
                <a:ea typeface="Verdana" pitchFamily="34" charset="0"/>
                <a:cs typeface="Verdana" pitchFamily="34" charset="0"/>
              </a:rPr>
              <a:t>For more information on the PIMS Perkins Postsecondary 2024-25 data collections, please contact </a:t>
            </a:r>
          </a:p>
          <a:p>
            <a:pPr algn="ctr" eaLnBrk="1" hangingPunct="1">
              <a:spcBef>
                <a:spcPct val="0"/>
              </a:spcBef>
              <a:buFontTx/>
              <a:buNone/>
              <a:defRPr/>
            </a:pPr>
            <a:r>
              <a:rPr lang="en-US" altLang="en-US" sz="2400" dirty="0">
                <a:solidFill>
                  <a:srgbClr val="000000"/>
                </a:solidFill>
                <a:latin typeface="+mj-lt"/>
                <a:ea typeface="Verdana" pitchFamily="34" charset="0"/>
                <a:cs typeface="Verdana" pitchFamily="34" charset="0"/>
              </a:rPr>
              <a:t>PDE’s Data Quality Office at </a:t>
            </a:r>
            <a:br>
              <a:rPr lang="en-US" altLang="en-US" sz="2400" dirty="0">
                <a:solidFill>
                  <a:srgbClr val="000000"/>
                </a:solidFill>
                <a:latin typeface="+mj-lt"/>
                <a:ea typeface="Verdana" pitchFamily="34" charset="0"/>
                <a:cs typeface="Verdana" pitchFamily="34" charset="0"/>
              </a:rPr>
            </a:br>
            <a:r>
              <a:rPr lang="en-US" altLang="en-US" sz="2400" u="sng" dirty="0">
                <a:solidFill>
                  <a:srgbClr val="FF0000"/>
                </a:solidFill>
                <a:latin typeface="+mj-lt"/>
                <a:ea typeface="Verdana" pitchFamily="34" charset="0"/>
                <a:cs typeface="Verdana" pitchFamily="34" charset="0"/>
                <a:hlinkClick r:id="rId4"/>
              </a:rPr>
              <a:t>ra-catsdata@pa.gov</a:t>
            </a:r>
            <a:endParaRPr lang="en-US" altLang="en-US" sz="2400" u="sng" dirty="0">
              <a:solidFill>
                <a:srgbClr val="FF0000"/>
              </a:solidFill>
              <a:latin typeface="+mj-lt"/>
              <a:ea typeface="Verdana" pitchFamily="34" charset="0"/>
              <a:cs typeface="Verdana" pitchFamily="34" charset="0"/>
            </a:endParaRPr>
          </a:p>
        </p:txBody>
      </p:sp>
      <p:sp>
        <p:nvSpPr>
          <p:cNvPr id="39942" name="TextBox 9"/>
          <p:cNvSpPr txBox="1">
            <a:spLocks noChangeArrowheads="1"/>
          </p:cNvSpPr>
          <p:nvPr/>
        </p:nvSpPr>
        <p:spPr bwMode="auto">
          <a:xfrm>
            <a:off x="476250" y="4572000"/>
            <a:ext cx="8210550" cy="11695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eaLnBrk="1" hangingPunct="1">
              <a:spcBef>
                <a:spcPct val="0"/>
              </a:spcBef>
              <a:buFontTx/>
              <a:buNone/>
            </a:pPr>
            <a:r>
              <a:rPr lang="en-US" altLang="en-US" sz="1400" i="1" dirty="0">
                <a:solidFill>
                  <a:srgbClr val="000000"/>
                </a:solidFill>
                <a:ea typeface="Verdana" pitchFamily="34" charset="0"/>
                <a:cs typeface="Arial" charset="0"/>
              </a:rPr>
              <a:t>The mission of the Department of Education is to ensure that every learner has access to a world-class education system that academically prepares children and adults to succeed as productive citizens. Further, the Department seeks to establish a culture that is committed to improving opportunities throughout the commonwealth by ensuring that  technical support, resources and optimal learning environments are available for all students, whether children or adults.</a:t>
            </a:r>
          </a:p>
        </p:txBody>
      </p:sp>
      <p:sp>
        <p:nvSpPr>
          <p:cNvPr id="2" name="Date Placeholder 1">
            <a:extLst>
              <a:ext uri="{C183D7F6-B498-43B3-948B-1728B52AA6E4}">
                <adec:decorative xmlns:adec="http://schemas.microsoft.com/office/drawing/2017/decorative" val="1"/>
              </a:ext>
            </a:extLst>
          </p:cNvPr>
          <p:cNvSpPr>
            <a:spLocks noGrp="1"/>
          </p:cNvSpPr>
          <p:nvPr>
            <p:ph type="dt" sz="half" idx="10"/>
          </p:nvPr>
        </p:nvSpPr>
        <p:spPr>
          <a:xfrm>
            <a:off x="457200" y="6324599"/>
            <a:ext cx="2133600" cy="396875"/>
          </a:xfrm>
        </p:spPr>
        <p:txBody>
          <a:bodyPr/>
          <a:lstStyle/>
          <a:p>
            <a:pPr>
              <a:defRPr/>
            </a:pPr>
            <a:r>
              <a:rPr lang="en-US" dirty="0"/>
              <a:t>6/28/2025</a:t>
            </a:r>
          </a:p>
        </p:txBody>
      </p:sp>
      <p:sp>
        <p:nvSpPr>
          <p:cNvPr id="4" name="Slide Number Placeholder 3"/>
          <p:cNvSpPr>
            <a:spLocks noGrp="1"/>
          </p:cNvSpPr>
          <p:nvPr>
            <p:ph type="sldNum" sz="quarter" idx="12"/>
          </p:nvPr>
        </p:nvSpPr>
        <p:spPr>
          <a:xfrm>
            <a:off x="6553200" y="6400799"/>
            <a:ext cx="2133600" cy="320676"/>
          </a:xfrm>
        </p:spPr>
        <p:txBody>
          <a:bodyPr/>
          <a:lstStyle/>
          <a:p>
            <a:fld id="{89AE35E5-0CD2-4EEB-8107-35D1C4B54A1D}" type="slidenum">
              <a:rPr lang="en-US" smtClean="0"/>
              <a:pPr/>
              <a:t>39</a:t>
            </a:fld>
            <a:endParaRPr lang="en-US" dirty="0"/>
          </a:p>
        </p:txBody>
      </p:sp>
      <p:pic>
        <p:nvPicPr>
          <p:cNvPr id="3" name="Picture 2" descr="Pennsylvania Department of Education Logo">
            <a:extLst>
              <a:ext uri="{FF2B5EF4-FFF2-40B4-BE49-F238E27FC236}">
                <a16:creationId xmlns:a16="http://schemas.microsoft.com/office/drawing/2014/main" id="{F936E7B9-3572-11A7-F47E-33807A2ECFCB}"/>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5486400" y="5981491"/>
            <a:ext cx="3343275" cy="537845"/>
          </a:xfrm>
          <a:prstGeom prst="rect">
            <a:avLst/>
          </a:prstGeo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15">
            <a:extLst>
              <a:ext uri="{C183D7F6-B498-43B3-948B-1728B52AA6E4}">
                <adec:decorative xmlns:adec="http://schemas.microsoft.com/office/drawing/2017/decorative" val="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7200" y="457200"/>
            <a:ext cx="8229600" cy="649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itle 5"/>
          <p:cNvSpPr>
            <a:spLocks noGrp="1"/>
          </p:cNvSpPr>
          <p:nvPr>
            <p:ph type="ctrTitle"/>
          </p:nvPr>
        </p:nvSpPr>
        <p:spPr>
          <a:xfrm>
            <a:off x="685800" y="457200"/>
            <a:ext cx="8001000" cy="441324"/>
          </a:xfrm>
        </p:spPr>
        <p:txBody>
          <a:bodyPr/>
          <a:lstStyle/>
          <a:p>
            <a:pPr algn="l"/>
            <a:r>
              <a:rPr lang="en-US" sz="2000" dirty="0">
                <a:solidFill>
                  <a:srgbClr val="FFFFFF"/>
                </a:solidFill>
              </a:rPr>
              <a:t>Overview of PIMS Perkins Postsecondary Student Data Collection</a:t>
            </a:r>
            <a:endParaRPr lang="en-US" sz="2000" dirty="0">
              <a:solidFill>
                <a:schemeClr val="bg1"/>
              </a:solidFill>
            </a:endParaRPr>
          </a:p>
        </p:txBody>
      </p:sp>
      <p:sp>
        <p:nvSpPr>
          <p:cNvPr id="8" name="TextBox 4"/>
          <p:cNvSpPr txBox="1">
            <a:spLocks noChangeArrowheads="1"/>
          </p:cNvSpPr>
          <p:nvPr/>
        </p:nvSpPr>
        <p:spPr bwMode="auto">
          <a:xfrm>
            <a:off x="508000" y="1268408"/>
            <a:ext cx="8178800" cy="3046988"/>
          </a:xfrm>
          <a:prstGeom prst="rect">
            <a:avLst/>
          </a:prstGeom>
          <a:noFill/>
          <a:ln>
            <a:noFill/>
          </a:ln>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marL="342900" lvl="0" indent="-342900" eaLnBrk="1" hangingPunct="1">
              <a:buFont typeface="Wingdings" pitchFamily="2" charset="2"/>
              <a:buChar char="§"/>
              <a:defRPr/>
            </a:pPr>
            <a:r>
              <a:rPr lang="en-US" sz="2400" dirty="0">
                <a:solidFill>
                  <a:srgbClr val="000000"/>
                </a:solidFill>
                <a:latin typeface="Arial" panose="020B0604020202020204" pitchFamily="34" charset="0"/>
                <a:ea typeface="Verdana" pitchFamily="34" charset="0"/>
                <a:cs typeface="Verdana" pitchFamily="34" charset="0"/>
              </a:rPr>
              <a:t>Why is PIMS Perkins Postsecondary student data collected in PIMS?</a:t>
            </a:r>
          </a:p>
          <a:p>
            <a:pPr marL="1085850" lvl="1" indent="-342900" eaLnBrk="1" hangingPunct="1">
              <a:buFont typeface="Arial" panose="020B0604020202020204" pitchFamily="34" charset="0"/>
              <a:buChar char="•"/>
              <a:defRPr/>
            </a:pPr>
            <a:r>
              <a:rPr lang="en-US" sz="2400" dirty="0">
                <a:solidFill>
                  <a:srgbClr val="000000"/>
                </a:solidFill>
                <a:latin typeface="Arial" panose="020B0604020202020204" pitchFamily="34" charset="0"/>
                <a:ea typeface="Verdana" pitchFamily="34" charset="0"/>
                <a:cs typeface="Verdana" pitchFamily="34" charset="0"/>
              </a:rPr>
              <a:t>To meet state and federal reporting requirements </a:t>
            </a:r>
          </a:p>
          <a:p>
            <a:pPr marL="342900" lvl="0" indent="-342900" eaLnBrk="1" hangingPunct="1">
              <a:buFont typeface="Wingdings" pitchFamily="2" charset="2"/>
              <a:buChar char="§"/>
              <a:defRPr/>
            </a:pPr>
            <a:endParaRPr lang="en-US" sz="2400" dirty="0">
              <a:solidFill>
                <a:srgbClr val="000000"/>
              </a:solidFill>
              <a:latin typeface="Arial" panose="020B0604020202020204" pitchFamily="34" charset="0"/>
              <a:ea typeface="Verdana" pitchFamily="34" charset="0"/>
              <a:cs typeface="Verdana" pitchFamily="34" charset="0"/>
            </a:endParaRPr>
          </a:p>
          <a:p>
            <a:pPr marL="342900" lvl="0" indent="-342900" eaLnBrk="1" hangingPunct="1">
              <a:buFont typeface="Wingdings" pitchFamily="2" charset="2"/>
              <a:buChar char="§"/>
              <a:defRPr/>
            </a:pPr>
            <a:r>
              <a:rPr lang="en-US" sz="2400" dirty="0">
                <a:solidFill>
                  <a:srgbClr val="000000"/>
                </a:solidFill>
                <a:latin typeface="Arial" panose="020B0604020202020204" pitchFamily="34" charset="0"/>
                <a:ea typeface="Verdana" pitchFamily="34" charset="0"/>
                <a:cs typeface="Verdana" pitchFamily="34" charset="0"/>
              </a:rPr>
              <a:t>Which PIMS templates must be uploaded to accommodate CTE reporting?</a:t>
            </a:r>
          </a:p>
          <a:p>
            <a:pPr marL="1085850" lvl="1" indent="-342900" eaLnBrk="1" hangingPunct="1">
              <a:buFont typeface="Arial" panose="020B0604020202020204" pitchFamily="34" charset="0"/>
              <a:buChar char="•"/>
              <a:defRPr/>
            </a:pPr>
            <a:r>
              <a:rPr lang="en-US" sz="2400" dirty="0">
                <a:solidFill>
                  <a:srgbClr val="000000"/>
                </a:solidFill>
                <a:latin typeface="Arial" panose="020B0604020202020204" pitchFamily="34" charset="0"/>
                <a:ea typeface="Verdana" pitchFamily="34" charset="0"/>
                <a:cs typeface="Verdana" pitchFamily="34" charset="0"/>
              </a:rPr>
              <a:t>PS Student Institution Template</a:t>
            </a:r>
          </a:p>
          <a:p>
            <a:pPr marL="1085850" lvl="1" indent="-342900" eaLnBrk="1" hangingPunct="1">
              <a:buFont typeface="Arial" panose="020B0604020202020204" pitchFamily="34" charset="0"/>
              <a:buChar char="•"/>
              <a:defRPr/>
            </a:pPr>
            <a:r>
              <a:rPr lang="en-US" sz="2400" dirty="0">
                <a:solidFill>
                  <a:srgbClr val="000000"/>
                </a:solidFill>
                <a:latin typeface="Arial" panose="020B0604020202020204" pitchFamily="34" charset="0"/>
                <a:ea typeface="Verdana" pitchFamily="34" charset="0"/>
                <a:cs typeface="Verdana" pitchFamily="34" charset="0"/>
              </a:rPr>
              <a:t>Campus Student Program Fact Template</a:t>
            </a:r>
          </a:p>
        </p:txBody>
      </p:sp>
      <p:sp>
        <p:nvSpPr>
          <p:cNvPr id="2" name="Date Placeholder 1">
            <a:extLst>
              <a:ext uri="{C183D7F6-B498-43B3-948B-1728B52AA6E4}">
                <adec:decorative xmlns:adec="http://schemas.microsoft.com/office/drawing/2017/decorative" val="1"/>
              </a:ext>
            </a:extLst>
          </p:cNvPr>
          <p:cNvSpPr>
            <a:spLocks noGrp="1"/>
          </p:cNvSpPr>
          <p:nvPr>
            <p:ph type="dt" sz="half" idx="10"/>
          </p:nvPr>
        </p:nvSpPr>
        <p:spPr>
          <a:xfrm>
            <a:off x="457200" y="6400799"/>
            <a:ext cx="2133600" cy="320675"/>
          </a:xfrm>
        </p:spPr>
        <p:txBody>
          <a:bodyPr/>
          <a:lstStyle/>
          <a:p>
            <a:pPr>
              <a:defRPr/>
            </a:pPr>
            <a:r>
              <a:rPr lang="en-US" dirty="0"/>
              <a:t>6/28/2025</a:t>
            </a:r>
          </a:p>
        </p:txBody>
      </p:sp>
      <p:sp>
        <p:nvSpPr>
          <p:cNvPr id="4" name="Slide Number Placeholder 3"/>
          <p:cNvSpPr>
            <a:spLocks noGrp="1"/>
          </p:cNvSpPr>
          <p:nvPr>
            <p:ph type="sldNum" sz="quarter" idx="12"/>
          </p:nvPr>
        </p:nvSpPr>
        <p:spPr>
          <a:xfrm>
            <a:off x="6553200" y="6400799"/>
            <a:ext cx="2133600" cy="320675"/>
          </a:xfrm>
        </p:spPr>
        <p:txBody>
          <a:bodyPr/>
          <a:lstStyle/>
          <a:p>
            <a:fld id="{89AE35E5-0CD2-4EEB-8107-35D1C4B54A1D}" type="slidenum">
              <a:rPr lang="en-US" smtClean="0"/>
              <a:pPr/>
              <a:t>4</a:t>
            </a:fld>
            <a:endParaRPr lang="en-US" dirty="0"/>
          </a:p>
        </p:txBody>
      </p:sp>
      <p:pic>
        <p:nvPicPr>
          <p:cNvPr id="3" name="Picture 2" descr="Pennsylvania Department of Education Logo">
            <a:extLst>
              <a:ext uri="{FF2B5EF4-FFF2-40B4-BE49-F238E27FC236}">
                <a16:creationId xmlns:a16="http://schemas.microsoft.com/office/drawing/2014/main" id="{A828E6F1-5A6F-E03A-BDD8-C089688D508D}"/>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486400" y="5981491"/>
            <a:ext cx="3343275" cy="537845"/>
          </a:xfrm>
          <a:prstGeom prst="rect">
            <a:avLst/>
          </a:prstGeom>
        </p:spPr>
      </p:pic>
    </p:spTree>
    <p:extLst>
      <p:ext uri="{BB962C8B-B14F-4D97-AF65-F5344CB8AC3E}">
        <p14:creationId xmlns:p14="http://schemas.microsoft.com/office/powerpoint/2010/main" val="13487133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15">
            <a:extLst>
              <a:ext uri="{C183D7F6-B498-43B3-948B-1728B52AA6E4}">
                <adec:decorative xmlns:adec="http://schemas.microsoft.com/office/drawing/2017/decorative" val="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7200" y="457200"/>
            <a:ext cx="8229600" cy="649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 name="Title 19"/>
          <p:cNvSpPr>
            <a:spLocks noGrp="1"/>
          </p:cNvSpPr>
          <p:nvPr>
            <p:ph type="title"/>
          </p:nvPr>
        </p:nvSpPr>
        <p:spPr>
          <a:xfrm>
            <a:off x="685800" y="457200"/>
            <a:ext cx="8001000" cy="457200"/>
          </a:xfrm>
        </p:spPr>
        <p:txBody>
          <a:bodyPr/>
          <a:lstStyle/>
          <a:p>
            <a:pPr algn="l"/>
            <a:r>
              <a:rPr lang="en-US" sz="2400" dirty="0">
                <a:solidFill>
                  <a:schemeClr val="bg1"/>
                </a:solidFill>
              </a:rPr>
              <a:t>PIMS Perkins Postsecondary Data Collection Timeline</a:t>
            </a:r>
          </a:p>
        </p:txBody>
      </p:sp>
      <p:sp>
        <p:nvSpPr>
          <p:cNvPr id="2" name="Content Placeholder 1"/>
          <p:cNvSpPr>
            <a:spLocks noGrp="1"/>
          </p:cNvSpPr>
          <p:nvPr>
            <p:ph idx="1"/>
          </p:nvPr>
        </p:nvSpPr>
        <p:spPr>
          <a:xfrm>
            <a:off x="453483" y="1295399"/>
            <a:ext cx="8229600" cy="5257801"/>
          </a:xfrm>
        </p:spPr>
        <p:txBody>
          <a:bodyPr/>
          <a:lstStyle/>
          <a:p>
            <a:pPr>
              <a:buFont typeface="Wingdings" panose="05000000000000000000" pitchFamily="2" charset="2"/>
              <a:buChar char="§"/>
            </a:pPr>
            <a:r>
              <a:rPr lang="en-US" sz="2000" dirty="0"/>
              <a:t>Timeline</a:t>
            </a:r>
          </a:p>
          <a:p>
            <a:pPr>
              <a:buFont typeface="Wingdings" panose="05000000000000000000" pitchFamily="2" charset="2"/>
              <a:buChar char="§"/>
            </a:pPr>
            <a:endParaRPr lang="en-US" sz="800" dirty="0"/>
          </a:p>
          <a:p>
            <a:pPr lvl="1">
              <a:buFont typeface="Arial" panose="020B0604020202020204" pitchFamily="34" charset="0"/>
              <a:buChar char="•"/>
            </a:pPr>
            <a:r>
              <a:rPr lang="en-US" sz="2000" dirty="0"/>
              <a:t>Collection Window:  August 1 through August 31, 2025</a:t>
            </a:r>
          </a:p>
          <a:p>
            <a:pPr lvl="1">
              <a:buFont typeface="Arial" panose="020B0604020202020204" pitchFamily="34" charset="0"/>
              <a:buChar char="•"/>
            </a:pPr>
            <a:endParaRPr lang="en-US" sz="1200" dirty="0"/>
          </a:p>
          <a:p>
            <a:pPr lvl="1">
              <a:buFont typeface="Arial" panose="020B0604020202020204" pitchFamily="34" charset="0"/>
              <a:buChar char="•"/>
            </a:pPr>
            <a:r>
              <a:rPr lang="en-US" sz="2000" dirty="0"/>
              <a:t>Correction Window:  September 1 through September 15, 2025</a:t>
            </a:r>
          </a:p>
          <a:p>
            <a:pPr lvl="1">
              <a:buFont typeface="Arial" panose="020B0604020202020204" pitchFamily="34" charset="0"/>
              <a:buChar char="•"/>
            </a:pPr>
            <a:endParaRPr lang="en-US" sz="1200" dirty="0"/>
          </a:p>
          <a:p>
            <a:pPr lvl="1">
              <a:buFont typeface="Arial" panose="020B0604020202020204" pitchFamily="34" charset="0"/>
              <a:buChar char="•"/>
            </a:pPr>
            <a:r>
              <a:rPr lang="en-US" sz="2000" dirty="0"/>
              <a:t>Accuracy Certification Statement (ACS) Due Date:  </a:t>
            </a:r>
          </a:p>
          <a:p>
            <a:pPr marL="1371600" lvl="3" indent="0">
              <a:buNone/>
            </a:pPr>
            <a:r>
              <a:rPr lang="en-US" dirty="0"/>
              <a:t>					September 15, 2025</a:t>
            </a:r>
          </a:p>
          <a:p>
            <a:pPr marL="1371600" lvl="3" indent="0">
              <a:buNone/>
            </a:pPr>
            <a:endParaRPr lang="en-US" dirty="0"/>
          </a:p>
        </p:txBody>
      </p:sp>
      <p:sp>
        <p:nvSpPr>
          <p:cNvPr id="5" name="Slide Number Placeholder 4"/>
          <p:cNvSpPr>
            <a:spLocks noGrp="1"/>
          </p:cNvSpPr>
          <p:nvPr>
            <p:ph type="sldNum" sz="quarter" idx="12"/>
          </p:nvPr>
        </p:nvSpPr>
        <p:spPr>
          <a:xfrm>
            <a:off x="6553200" y="6400799"/>
            <a:ext cx="2133600" cy="320675"/>
          </a:xfrm>
        </p:spPr>
        <p:txBody>
          <a:bodyPr/>
          <a:lstStyle/>
          <a:p>
            <a:fld id="{153A2020-A5AA-41E4-8C91-8A876E2B59C6}" type="slidenum">
              <a:rPr lang="en-US" smtClean="0"/>
              <a:pPr/>
              <a:t>5</a:t>
            </a:fld>
            <a:endParaRPr lang="en-US" dirty="0"/>
          </a:p>
        </p:txBody>
      </p:sp>
      <p:sp>
        <p:nvSpPr>
          <p:cNvPr id="4" name="Date Placeholder 3">
            <a:extLst>
              <a:ext uri="{C183D7F6-B498-43B3-948B-1728B52AA6E4}">
                <adec:decorative xmlns:adec="http://schemas.microsoft.com/office/drawing/2017/decorative" val="1"/>
              </a:ext>
            </a:extLst>
          </p:cNvPr>
          <p:cNvSpPr>
            <a:spLocks noGrp="1"/>
          </p:cNvSpPr>
          <p:nvPr>
            <p:ph type="dt" sz="half" idx="10"/>
          </p:nvPr>
        </p:nvSpPr>
        <p:spPr>
          <a:xfrm>
            <a:off x="457200" y="6400799"/>
            <a:ext cx="2133600" cy="320675"/>
          </a:xfrm>
        </p:spPr>
        <p:txBody>
          <a:bodyPr/>
          <a:lstStyle/>
          <a:p>
            <a:pPr>
              <a:defRPr/>
            </a:pPr>
            <a:r>
              <a:rPr lang="en-US" dirty="0"/>
              <a:t>6/28/2025</a:t>
            </a:r>
          </a:p>
        </p:txBody>
      </p:sp>
      <p:pic>
        <p:nvPicPr>
          <p:cNvPr id="3" name="Picture 2" descr="Pennsylvania Department of Education Logo">
            <a:extLst>
              <a:ext uri="{FF2B5EF4-FFF2-40B4-BE49-F238E27FC236}">
                <a16:creationId xmlns:a16="http://schemas.microsoft.com/office/drawing/2014/main" id="{6112F311-2043-001E-9C96-B2972345303A}"/>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486400" y="5981491"/>
            <a:ext cx="3343275" cy="537845"/>
          </a:xfrm>
          <a:prstGeom prst="rect">
            <a:avLst/>
          </a:prstGeom>
        </p:spPr>
      </p:pic>
    </p:spTree>
    <p:extLst>
      <p:ext uri="{BB962C8B-B14F-4D97-AF65-F5344CB8AC3E}">
        <p14:creationId xmlns:p14="http://schemas.microsoft.com/office/powerpoint/2010/main" val="29022685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15">
            <a:extLst>
              <a:ext uri="{C183D7F6-B498-43B3-948B-1728B52AA6E4}">
                <adec:decorative xmlns:adec="http://schemas.microsoft.com/office/drawing/2017/decorative" val="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7200" y="457200"/>
            <a:ext cx="8229600" cy="649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itle 6"/>
          <p:cNvSpPr>
            <a:spLocks noGrp="1"/>
          </p:cNvSpPr>
          <p:nvPr>
            <p:ph type="ctrTitle"/>
          </p:nvPr>
        </p:nvSpPr>
        <p:spPr>
          <a:xfrm>
            <a:off x="1714500" y="2155034"/>
            <a:ext cx="5715000" cy="2439986"/>
          </a:xfrm>
        </p:spPr>
        <p:txBody>
          <a:bodyPr/>
          <a:lstStyle/>
          <a:p>
            <a:r>
              <a:rPr lang="en-US" sz="3200" dirty="0">
                <a:solidFill>
                  <a:schemeClr val="tx1"/>
                </a:solidFill>
              </a:rPr>
              <a:t>Reporting PIMS Perkins Postsecondary Students</a:t>
            </a:r>
          </a:p>
        </p:txBody>
      </p:sp>
      <p:sp>
        <p:nvSpPr>
          <p:cNvPr id="5" name="Slide Number Placeholder 4"/>
          <p:cNvSpPr>
            <a:spLocks noGrp="1"/>
          </p:cNvSpPr>
          <p:nvPr>
            <p:ph type="sldNum" sz="quarter" idx="12"/>
          </p:nvPr>
        </p:nvSpPr>
        <p:spPr>
          <a:xfrm>
            <a:off x="6553200" y="6400799"/>
            <a:ext cx="2133600" cy="320675"/>
          </a:xfrm>
        </p:spPr>
        <p:txBody>
          <a:bodyPr/>
          <a:lstStyle/>
          <a:p>
            <a:fld id="{89AE35E5-0CD2-4EEB-8107-35D1C4B54A1D}" type="slidenum">
              <a:rPr lang="en-US" smtClean="0"/>
              <a:pPr/>
              <a:t>6</a:t>
            </a:fld>
            <a:endParaRPr lang="en-US" dirty="0"/>
          </a:p>
        </p:txBody>
      </p:sp>
      <p:sp>
        <p:nvSpPr>
          <p:cNvPr id="2" name="Date Placeholder 1">
            <a:extLst>
              <a:ext uri="{C183D7F6-B498-43B3-948B-1728B52AA6E4}">
                <adec:decorative xmlns:adec="http://schemas.microsoft.com/office/drawing/2017/decorative" val="1"/>
              </a:ext>
            </a:extLst>
          </p:cNvPr>
          <p:cNvSpPr>
            <a:spLocks noGrp="1"/>
          </p:cNvSpPr>
          <p:nvPr>
            <p:ph type="dt" sz="half" idx="10"/>
          </p:nvPr>
        </p:nvSpPr>
        <p:spPr>
          <a:xfrm>
            <a:off x="457200" y="6400799"/>
            <a:ext cx="2133600" cy="320675"/>
          </a:xfrm>
        </p:spPr>
        <p:txBody>
          <a:bodyPr/>
          <a:lstStyle/>
          <a:p>
            <a:pPr>
              <a:defRPr/>
            </a:pPr>
            <a:r>
              <a:rPr lang="en-US" dirty="0"/>
              <a:t>6/28/2025</a:t>
            </a:r>
          </a:p>
        </p:txBody>
      </p:sp>
      <p:pic>
        <p:nvPicPr>
          <p:cNvPr id="3" name="Picture 2" descr="Pennsylvania Department of Education Logo">
            <a:extLst>
              <a:ext uri="{FF2B5EF4-FFF2-40B4-BE49-F238E27FC236}">
                <a16:creationId xmlns:a16="http://schemas.microsoft.com/office/drawing/2014/main" id="{68471843-E746-D4A1-2B57-446786F9F625}"/>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486400" y="5981491"/>
            <a:ext cx="3343275" cy="537845"/>
          </a:xfrm>
          <a:prstGeom prst="rect">
            <a:avLst/>
          </a:prstGeom>
        </p:spPr>
      </p:pic>
    </p:spTree>
    <p:extLst>
      <p:ext uri="{BB962C8B-B14F-4D97-AF65-F5344CB8AC3E}">
        <p14:creationId xmlns:p14="http://schemas.microsoft.com/office/powerpoint/2010/main" val="3603739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42" name="Picture 15">
            <a:extLst>
              <a:ext uri="{C183D7F6-B498-43B3-948B-1728B52AA6E4}">
                <adec:decorative xmlns:adec="http://schemas.microsoft.com/office/drawing/2017/decorative" val="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7200" y="457200"/>
            <a:ext cx="8229600" cy="649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itle 5"/>
          <p:cNvSpPr>
            <a:spLocks noGrp="1"/>
          </p:cNvSpPr>
          <p:nvPr>
            <p:ph type="ctrTitle"/>
          </p:nvPr>
        </p:nvSpPr>
        <p:spPr>
          <a:xfrm>
            <a:off x="685800" y="457201"/>
            <a:ext cx="7772400" cy="417880"/>
          </a:xfrm>
        </p:spPr>
        <p:txBody>
          <a:bodyPr/>
          <a:lstStyle/>
          <a:p>
            <a:pPr algn="l"/>
            <a:r>
              <a:rPr lang="en-US" sz="2200" dirty="0">
                <a:solidFill>
                  <a:schemeClr val="bg1"/>
                </a:solidFill>
              </a:rPr>
              <a:t>Reporting PIMS Perkins Postsecondary Students</a:t>
            </a:r>
          </a:p>
        </p:txBody>
      </p:sp>
      <p:sp>
        <p:nvSpPr>
          <p:cNvPr id="8" name="TextBox 4"/>
          <p:cNvSpPr txBox="1">
            <a:spLocks noChangeArrowheads="1"/>
          </p:cNvSpPr>
          <p:nvPr/>
        </p:nvSpPr>
        <p:spPr bwMode="auto">
          <a:xfrm>
            <a:off x="423862" y="1450319"/>
            <a:ext cx="8296275" cy="4401205"/>
          </a:xfrm>
          <a:prstGeom prst="rect">
            <a:avLst/>
          </a:prstGeom>
          <a:noFill/>
          <a:ln>
            <a:noFill/>
          </a:ln>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defRPr/>
            </a:pPr>
            <a:r>
              <a:rPr lang="en-US" sz="2400" b="1" dirty="0">
                <a:latin typeface="Arial" panose="020B0604020202020204" pitchFamily="34" charset="0"/>
                <a:ea typeface="Verdana" pitchFamily="34" charset="0"/>
                <a:cs typeface="Verdana" pitchFamily="34" charset="0"/>
              </a:rPr>
              <a:t>Which PIMS Perkins Postsecondary students need to be reported?</a:t>
            </a:r>
          </a:p>
          <a:p>
            <a:pPr marL="342900" indent="-342900">
              <a:buFont typeface="Wingdings" pitchFamily="2" charset="2"/>
              <a:buChar char="§"/>
              <a:defRPr/>
            </a:pPr>
            <a:endParaRPr lang="en-US" sz="2400" dirty="0">
              <a:latin typeface="Arial" panose="020B0604020202020204" pitchFamily="34" charset="0"/>
              <a:ea typeface="Verdana" pitchFamily="34" charset="0"/>
              <a:cs typeface="Verdana" pitchFamily="34" charset="0"/>
            </a:endParaRPr>
          </a:p>
          <a:p>
            <a:pPr marL="342900" indent="-342900">
              <a:buFont typeface="+mj-lt"/>
              <a:buAutoNum type="arabicParenR"/>
              <a:defRPr/>
            </a:pPr>
            <a:r>
              <a:rPr lang="en-US" sz="2400" dirty="0">
                <a:latin typeface="Arial" panose="020B0604020202020204" pitchFamily="34" charset="0"/>
                <a:cs typeface="Arial" pitchFamily="34" charset="0"/>
              </a:rPr>
              <a:t>All students enrolled in a Perkins Postsecondary program at any time during the July 1 – June 30 academic year. </a:t>
            </a:r>
          </a:p>
          <a:p>
            <a:pPr>
              <a:defRPr/>
            </a:pPr>
            <a:endParaRPr lang="en-US" sz="2400" dirty="0">
              <a:latin typeface="Arial" panose="020B0604020202020204" pitchFamily="34" charset="0"/>
              <a:cs typeface="Arial" pitchFamily="34" charset="0"/>
            </a:endParaRPr>
          </a:p>
          <a:p>
            <a:pPr>
              <a:defRPr/>
            </a:pPr>
            <a:endParaRPr lang="en-US" sz="2400" dirty="0">
              <a:latin typeface="Arial" panose="020B0604020202020204" pitchFamily="34" charset="0"/>
              <a:cs typeface="Arial" pitchFamily="34" charset="0"/>
            </a:endParaRPr>
          </a:p>
          <a:p>
            <a:pPr>
              <a:defRPr/>
            </a:pPr>
            <a:r>
              <a:rPr lang="en-US" sz="2400" dirty="0">
                <a:latin typeface="Arial" panose="020B0604020202020204" pitchFamily="34" charset="0"/>
                <a:cs typeface="Arial" pitchFamily="34" charset="0"/>
              </a:rPr>
              <a:t>NOTE: Students that are enrolled in a postsecondary program but did not graduate high school cannot be reported.</a:t>
            </a:r>
          </a:p>
          <a:p>
            <a:pPr marL="342900" indent="-342900">
              <a:buFont typeface="+mj-lt"/>
              <a:buAutoNum type="arabicParenR"/>
              <a:defRPr/>
            </a:pPr>
            <a:endParaRPr lang="en-US" sz="2000" dirty="0">
              <a:latin typeface="Arial" panose="020B0604020202020204" pitchFamily="34" charset="0"/>
              <a:cs typeface="Arial" pitchFamily="34" charset="0"/>
            </a:endParaRPr>
          </a:p>
          <a:p>
            <a:pPr>
              <a:defRPr/>
            </a:pPr>
            <a:endParaRPr lang="en-US" sz="2000" dirty="0">
              <a:latin typeface="Arial" panose="020B0604020202020204" pitchFamily="34" charset="0"/>
              <a:cs typeface="Arial" pitchFamily="34" charset="0"/>
            </a:endParaRPr>
          </a:p>
        </p:txBody>
      </p:sp>
      <p:sp>
        <p:nvSpPr>
          <p:cNvPr id="2" name="Date Placeholder 1">
            <a:extLst>
              <a:ext uri="{C183D7F6-B498-43B3-948B-1728B52AA6E4}">
                <adec:decorative xmlns:adec="http://schemas.microsoft.com/office/drawing/2017/decorative" val="1"/>
              </a:ext>
            </a:extLst>
          </p:cNvPr>
          <p:cNvSpPr>
            <a:spLocks noGrp="1"/>
          </p:cNvSpPr>
          <p:nvPr>
            <p:ph type="dt" sz="half" idx="10"/>
          </p:nvPr>
        </p:nvSpPr>
        <p:spPr>
          <a:xfrm>
            <a:off x="457200" y="6400799"/>
            <a:ext cx="2133600" cy="320676"/>
          </a:xfrm>
        </p:spPr>
        <p:txBody>
          <a:bodyPr/>
          <a:lstStyle/>
          <a:p>
            <a:pPr>
              <a:defRPr/>
            </a:pPr>
            <a:r>
              <a:rPr lang="en-US" dirty="0"/>
              <a:t>6/28/2025</a:t>
            </a:r>
          </a:p>
        </p:txBody>
      </p:sp>
      <p:sp>
        <p:nvSpPr>
          <p:cNvPr id="4" name="Slide Number Placeholder 3"/>
          <p:cNvSpPr>
            <a:spLocks noGrp="1"/>
          </p:cNvSpPr>
          <p:nvPr>
            <p:ph type="sldNum" sz="quarter" idx="12"/>
          </p:nvPr>
        </p:nvSpPr>
        <p:spPr>
          <a:xfrm>
            <a:off x="6553200" y="6400799"/>
            <a:ext cx="2133600" cy="320676"/>
          </a:xfrm>
        </p:spPr>
        <p:txBody>
          <a:bodyPr/>
          <a:lstStyle/>
          <a:p>
            <a:fld id="{89AE35E5-0CD2-4EEB-8107-35D1C4B54A1D}" type="slidenum">
              <a:rPr lang="en-US" smtClean="0"/>
              <a:pPr/>
              <a:t>7</a:t>
            </a:fld>
            <a:endParaRPr lang="en-US" dirty="0"/>
          </a:p>
        </p:txBody>
      </p:sp>
      <p:pic>
        <p:nvPicPr>
          <p:cNvPr id="3" name="Picture 2" descr="Pennsylvania Department of Education Logo">
            <a:extLst>
              <a:ext uri="{FF2B5EF4-FFF2-40B4-BE49-F238E27FC236}">
                <a16:creationId xmlns:a16="http://schemas.microsoft.com/office/drawing/2014/main" id="{815C73E6-95E0-82D9-8FC4-307A9FEF1136}"/>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486400" y="5981491"/>
            <a:ext cx="3343275" cy="537845"/>
          </a:xfrm>
          <a:prstGeom prst="rect">
            <a:avLst/>
          </a:prstGeom>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42" name="Picture 15">
            <a:extLst>
              <a:ext uri="{C183D7F6-B498-43B3-948B-1728B52AA6E4}">
                <adec:decorative xmlns:adec="http://schemas.microsoft.com/office/drawing/2017/decorative" val="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7200" y="457200"/>
            <a:ext cx="8229600" cy="649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itle 5"/>
          <p:cNvSpPr>
            <a:spLocks noGrp="1"/>
          </p:cNvSpPr>
          <p:nvPr>
            <p:ph type="ctrTitle"/>
          </p:nvPr>
        </p:nvSpPr>
        <p:spPr>
          <a:xfrm>
            <a:off x="685800" y="457201"/>
            <a:ext cx="7772400" cy="417880"/>
          </a:xfrm>
        </p:spPr>
        <p:txBody>
          <a:bodyPr/>
          <a:lstStyle/>
          <a:p>
            <a:pPr algn="l"/>
            <a:r>
              <a:rPr lang="en-US" sz="2200" dirty="0">
                <a:solidFill>
                  <a:schemeClr val="bg1"/>
                </a:solidFill>
              </a:rPr>
              <a:t>Reporting PIMS Perkins Postsecondary Programs</a:t>
            </a:r>
          </a:p>
        </p:txBody>
      </p:sp>
      <p:sp>
        <p:nvSpPr>
          <p:cNvPr id="8" name="TextBox 4"/>
          <p:cNvSpPr txBox="1">
            <a:spLocks noChangeArrowheads="1"/>
          </p:cNvSpPr>
          <p:nvPr/>
        </p:nvSpPr>
        <p:spPr bwMode="auto">
          <a:xfrm>
            <a:off x="390525" y="1142544"/>
            <a:ext cx="8362950" cy="4524315"/>
          </a:xfrm>
          <a:prstGeom prst="rect">
            <a:avLst/>
          </a:prstGeom>
          <a:noFill/>
          <a:ln>
            <a:noFill/>
          </a:ln>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defRPr/>
            </a:pPr>
            <a:r>
              <a:rPr lang="en-US" sz="2400" b="1" dirty="0">
                <a:latin typeface="Arial" panose="020B0604020202020204" pitchFamily="34" charset="0"/>
                <a:cs typeface="Arial" pitchFamily="34" charset="0"/>
              </a:rPr>
              <a:t>What defines a Perkins Postsecondary Program(s)?</a:t>
            </a:r>
          </a:p>
          <a:p>
            <a:pPr marL="342900" indent="-342900">
              <a:buFont typeface="Wingdings" pitchFamily="2" charset="2"/>
              <a:buChar char="§"/>
              <a:defRPr/>
            </a:pPr>
            <a:endParaRPr lang="en-US" sz="2400" dirty="0">
              <a:latin typeface="Arial" panose="020B0604020202020204" pitchFamily="34" charset="0"/>
              <a:ea typeface="Verdana" pitchFamily="34" charset="0"/>
              <a:cs typeface="Verdana" pitchFamily="34" charset="0"/>
            </a:endParaRPr>
          </a:p>
          <a:p>
            <a:pPr marL="342900" indent="-342900">
              <a:buFont typeface="+mj-lt"/>
              <a:buAutoNum type="arabicParenR"/>
              <a:defRPr/>
            </a:pPr>
            <a:r>
              <a:rPr lang="en-US" sz="2400" dirty="0">
                <a:latin typeface="Arial" panose="020B0604020202020204" pitchFamily="34" charset="0"/>
                <a:cs typeface="Arial" pitchFamily="34" charset="0"/>
              </a:rPr>
              <a:t>Each program must be in compliance with Pennsylvania statutes, regulations, and policies</a:t>
            </a:r>
          </a:p>
          <a:p>
            <a:pPr marL="342900" indent="-342900">
              <a:buFont typeface="+mj-lt"/>
              <a:buAutoNum type="arabicParenR"/>
              <a:defRPr/>
            </a:pPr>
            <a:r>
              <a:rPr lang="en-US" sz="2400" dirty="0">
                <a:latin typeface="Arial" panose="020B0604020202020204" pitchFamily="34" charset="0"/>
                <a:cs typeface="Arial" pitchFamily="34" charset="0"/>
              </a:rPr>
              <a:t>Each program shall be a career and technical education program, offering a sequence of courses that provides individuals with rigorous academic content and relevant technical knowledge and skills needed to prepare for further education and careers in current or emerging professions, which may include high-skill, high-wage, or   in-demand industry sectors or occupations, as required by Perkins V.</a:t>
            </a:r>
          </a:p>
        </p:txBody>
      </p:sp>
      <p:sp>
        <p:nvSpPr>
          <p:cNvPr id="2" name="Date Placeholder 1">
            <a:extLst>
              <a:ext uri="{C183D7F6-B498-43B3-948B-1728B52AA6E4}">
                <adec:decorative xmlns:adec="http://schemas.microsoft.com/office/drawing/2017/decorative" val="1"/>
              </a:ext>
            </a:extLst>
          </p:cNvPr>
          <p:cNvSpPr>
            <a:spLocks noGrp="1"/>
          </p:cNvSpPr>
          <p:nvPr>
            <p:ph type="dt" sz="half" idx="10"/>
          </p:nvPr>
        </p:nvSpPr>
        <p:spPr>
          <a:xfrm>
            <a:off x="457200" y="6400799"/>
            <a:ext cx="2133600" cy="320676"/>
          </a:xfrm>
        </p:spPr>
        <p:txBody>
          <a:bodyPr/>
          <a:lstStyle/>
          <a:p>
            <a:pPr>
              <a:defRPr/>
            </a:pPr>
            <a:r>
              <a:rPr lang="en-US" dirty="0"/>
              <a:t>6/28/2025</a:t>
            </a:r>
          </a:p>
        </p:txBody>
      </p:sp>
      <p:sp>
        <p:nvSpPr>
          <p:cNvPr id="4" name="Slide Number Placeholder 3"/>
          <p:cNvSpPr>
            <a:spLocks noGrp="1"/>
          </p:cNvSpPr>
          <p:nvPr>
            <p:ph type="sldNum" sz="quarter" idx="12"/>
          </p:nvPr>
        </p:nvSpPr>
        <p:spPr>
          <a:xfrm>
            <a:off x="6553200" y="6400799"/>
            <a:ext cx="2133600" cy="320676"/>
          </a:xfrm>
        </p:spPr>
        <p:txBody>
          <a:bodyPr/>
          <a:lstStyle/>
          <a:p>
            <a:fld id="{89AE35E5-0CD2-4EEB-8107-35D1C4B54A1D}" type="slidenum">
              <a:rPr lang="en-US" smtClean="0"/>
              <a:pPr/>
              <a:t>8</a:t>
            </a:fld>
            <a:endParaRPr lang="en-US" dirty="0"/>
          </a:p>
        </p:txBody>
      </p:sp>
      <p:pic>
        <p:nvPicPr>
          <p:cNvPr id="3" name="Picture 2" descr="Pennsylvania Department of Education Logo">
            <a:extLst>
              <a:ext uri="{FF2B5EF4-FFF2-40B4-BE49-F238E27FC236}">
                <a16:creationId xmlns:a16="http://schemas.microsoft.com/office/drawing/2014/main" id="{4F19C311-B35F-07B2-60EF-281692AC7FFC}"/>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486400" y="5981491"/>
            <a:ext cx="3343275" cy="537845"/>
          </a:xfrm>
          <a:prstGeom prst="rect">
            <a:avLst/>
          </a:prstGeom>
        </p:spPr>
      </p:pic>
    </p:spTree>
    <p:extLst>
      <p:ext uri="{BB962C8B-B14F-4D97-AF65-F5344CB8AC3E}">
        <p14:creationId xmlns:p14="http://schemas.microsoft.com/office/powerpoint/2010/main" val="310304688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42" name="Picture 15">
            <a:extLst>
              <a:ext uri="{C183D7F6-B498-43B3-948B-1728B52AA6E4}">
                <adec:decorative xmlns:adec="http://schemas.microsoft.com/office/drawing/2017/decorative" val="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7200" y="457200"/>
            <a:ext cx="8229600" cy="649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itle 5"/>
          <p:cNvSpPr>
            <a:spLocks noGrp="1"/>
          </p:cNvSpPr>
          <p:nvPr>
            <p:ph type="ctrTitle"/>
          </p:nvPr>
        </p:nvSpPr>
        <p:spPr>
          <a:xfrm>
            <a:off x="685800" y="457201"/>
            <a:ext cx="7772400" cy="417880"/>
          </a:xfrm>
        </p:spPr>
        <p:txBody>
          <a:bodyPr/>
          <a:lstStyle/>
          <a:p>
            <a:pPr algn="l"/>
            <a:r>
              <a:rPr lang="en-US" sz="2200" dirty="0">
                <a:solidFill>
                  <a:schemeClr val="bg1"/>
                </a:solidFill>
              </a:rPr>
              <a:t>Reporting PIMS Postsecondary Programs</a:t>
            </a:r>
          </a:p>
        </p:txBody>
      </p:sp>
      <p:sp>
        <p:nvSpPr>
          <p:cNvPr id="8" name="TextBox 4"/>
          <p:cNvSpPr txBox="1">
            <a:spLocks noChangeArrowheads="1"/>
          </p:cNvSpPr>
          <p:nvPr/>
        </p:nvSpPr>
        <p:spPr bwMode="auto">
          <a:xfrm>
            <a:off x="390525" y="1142544"/>
            <a:ext cx="8362950" cy="4154984"/>
          </a:xfrm>
          <a:prstGeom prst="rect">
            <a:avLst/>
          </a:prstGeom>
          <a:noFill/>
          <a:ln>
            <a:noFill/>
          </a:ln>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defRPr/>
            </a:pPr>
            <a:r>
              <a:rPr lang="en-US" sz="2400" b="1" dirty="0">
                <a:latin typeface="Arial" panose="020B0604020202020204" pitchFamily="34" charset="0"/>
                <a:cs typeface="Arial" pitchFamily="34" charset="0"/>
              </a:rPr>
              <a:t>What defines a Perkins Postsecondary Program(s)?</a:t>
            </a:r>
          </a:p>
          <a:p>
            <a:pPr marL="342900" indent="-342900">
              <a:buFont typeface="Wingdings" pitchFamily="2" charset="2"/>
              <a:buChar char="§"/>
              <a:defRPr/>
            </a:pPr>
            <a:endParaRPr lang="en-US" sz="2400" dirty="0">
              <a:latin typeface="Arial" panose="020B0604020202020204" pitchFamily="34" charset="0"/>
              <a:ea typeface="Verdana" pitchFamily="34" charset="0"/>
              <a:cs typeface="Verdana" pitchFamily="34" charset="0"/>
            </a:endParaRPr>
          </a:p>
          <a:p>
            <a:pPr marL="457200" indent="-457200">
              <a:buFont typeface="+mj-lt"/>
              <a:buAutoNum type="arabicParenR" startAt="3"/>
              <a:defRPr/>
            </a:pPr>
            <a:r>
              <a:rPr lang="en-US" sz="2400" dirty="0">
                <a:latin typeface="Arial" panose="020B0604020202020204" pitchFamily="34" charset="0"/>
                <a:cs typeface="Arial" pitchFamily="34" charset="0"/>
              </a:rPr>
              <a:t>Each program shall be a credit-based program and shall be identified with an accepted Classification of Instructional Program (CIP) code.</a:t>
            </a:r>
          </a:p>
          <a:p>
            <a:pPr marL="342900" indent="-342900">
              <a:buFont typeface="+mj-lt"/>
              <a:buAutoNum type="arabicParenR" startAt="3"/>
              <a:defRPr/>
            </a:pPr>
            <a:r>
              <a:rPr lang="en-US" sz="2400" dirty="0">
                <a:latin typeface="Arial" panose="020B0604020202020204" pitchFamily="34" charset="0"/>
                <a:cs typeface="Arial" pitchFamily="34" charset="0"/>
              </a:rPr>
              <a:t>Each program shall have a statement of objectives that will be printed in the institution’s catalog. The statement must indicate clearly that the program is designed for job placement incorporating employment-related job skills and knowledge. The catalog must indicate that the program is primarily occupational.</a:t>
            </a:r>
          </a:p>
        </p:txBody>
      </p:sp>
      <p:sp>
        <p:nvSpPr>
          <p:cNvPr id="2" name="Date Placeholder 1">
            <a:extLst>
              <a:ext uri="{C183D7F6-B498-43B3-948B-1728B52AA6E4}">
                <adec:decorative xmlns:adec="http://schemas.microsoft.com/office/drawing/2017/decorative" val="1"/>
              </a:ext>
            </a:extLst>
          </p:cNvPr>
          <p:cNvSpPr>
            <a:spLocks noGrp="1"/>
          </p:cNvSpPr>
          <p:nvPr>
            <p:ph type="dt" sz="half" idx="10"/>
          </p:nvPr>
        </p:nvSpPr>
        <p:spPr>
          <a:xfrm>
            <a:off x="457200" y="6400799"/>
            <a:ext cx="2133600" cy="320676"/>
          </a:xfrm>
        </p:spPr>
        <p:txBody>
          <a:bodyPr/>
          <a:lstStyle/>
          <a:p>
            <a:pPr>
              <a:defRPr/>
            </a:pPr>
            <a:r>
              <a:rPr lang="en-US" dirty="0"/>
              <a:t>6/28/2025</a:t>
            </a:r>
          </a:p>
        </p:txBody>
      </p:sp>
      <p:sp>
        <p:nvSpPr>
          <p:cNvPr id="4" name="Slide Number Placeholder 3"/>
          <p:cNvSpPr>
            <a:spLocks noGrp="1"/>
          </p:cNvSpPr>
          <p:nvPr>
            <p:ph type="sldNum" sz="quarter" idx="12"/>
          </p:nvPr>
        </p:nvSpPr>
        <p:spPr>
          <a:xfrm>
            <a:off x="6553200" y="6400799"/>
            <a:ext cx="2133600" cy="320676"/>
          </a:xfrm>
        </p:spPr>
        <p:txBody>
          <a:bodyPr/>
          <a:lstStyle/>
          <a:p>
            <a:fld id="{89AE35E5-0CD2-4EEB-8107-35D1C4B54A1D}" type="slidenum">
              <a:rPr lang="en-US" smtClean="0"/>
              <a:pPr/>
              <a:t>9</a:t>
            </a:fld>
            <a:endParaRPr lang="en-US" dirty="0"/>
          </a:p>
        </p:txBody>
      </p:sp>
      <p:pic>
        <p:nvPicPr>
          <p:cNvPr id="3" name="Picture 2" descr="Pennsylvania Department of Education Logo">
            <a:extLst>
              <a:ext uri="{FF2B5EF4-FFF2-40B4-BE49-F238E27FC236}">
                <a16:creationId xmlns:a16="http://schemas.microsoft.com/office/drawing/2014/main" id="{E1B7C283-7D3F-D69D-5349-72C6AC3F81F2}"/>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486400" y="5981491"/>
            <a:ext cx="3343275" cy="537845"/>
          </a:xfrm>
          <a:prstGeom prst="rect">
            <a:avLst/>
          </a:prstGeom>
        </p:spPr>
      </p:pic>
    </p:spTree>
    <p:extLst>
      <p:ext uri="{BB962C8B-B14F-4D97-AF65-F5344CB8AC3E}">
        <p14:creationId xmlns:p14="http://schemas.microsoft.com/office/powerpoint/2010/main" val="2584253390"/>
      </p:ext>
    </p:extLst>
  </p:cSld>
  <p:clrMapOvr>
    <a:masterClrMapping/>
  </p:clrMapOvr>
</p:sld>
</file>

<file path=ppt/theme/theme1.xml><?xml version="1.0" encoding="utf-8"?>
<a:theme xmlns:a="http://schemas.openxmlformats.org/drawingml/2006/main" name="Default Design">
  <a:themeElements>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63A4E9D8B9AE294BB8664582FC3229C4" ma:contentTypeVersion="3" ma:contentTypeDescription="Create a new document." ma:contentTypeScope="" ma:versionID="cf1e4c4ca9d7da6aad23c111eea9510d">
  <xsd:schema xmlns:xsd="http://www.w3.org/2001/XMLSchema" xmlns:xs="http://www.w3.org/2001/XMLSchema" xmlns:p="http://schemas.microsoft.com/office/2006/metadata/properties" xmlns:ns1="http://schemas.microsoft.com/sharepoint/v3" xmlns:ns2="a7af8e22-4aad-4637-bdfe-8881feb25ebc" targetNamespace="http://schemas.microsoft.com/office/2006/metadata/properties" ma:root="true" ma:fieldsID="333eeef662f33d827901a6908d0661d8" ns1:_="" ns2:_="">
    <xsd:import namespace="http://schemas.microsoft.com/sharepoint/v3"/>
    <xsd:import namespace="a7af8e22-4aad-4637-bdfe-8881feb25ebc"/>
    <xsd:element name="properties">
      <xsd:complexType>
        <xsd:sequence>
          <xsd:element name="documentManagement">
            <xsd:complexType>
              <xsd:all>
                <xsd:element ref="ns1:PublishingStartDate" minOccurs="0"/>
                <xsd:element ref="ns1:PublishingExpirationDate" minOccurs="0"/>
                <xsd:element ref="ns2: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Scheduling Start Date" ma:description="" ma:hidden="true" ma:internalName="PublishingStartDate">
      <xsd:simpleType>
        <xsd:restriction base="dms:Unknown"/>
      </xsd:simpleType>
    </xsd:element>
    <xsd:element name="PublishingExpirationDate" ma:index="9" nillable="true" ma:displayName="Scheduling End Date" ma:description="" ma:hidden="true"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a7af8e22-4aad-4637-bdfe-8881feb25ebc"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EE000EEB-1BB6-4E78-8E19-BA9D38D724D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a7af8e22-4aad-4637-bdfe-8881feb25eb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B68B1EF4-FBEB-4409-9B70-585F79283ABA}">
  <ds:schemaRefs>
    <ds:schemaRef ds:uri="http://schemas.microsoft.com/sharepoint/v3"/>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http://purl.org/dc/elements/1.1/"/>
    <ds:schemaRef ds:uri="http://schemas.microsoft.com/office/2006/metadata/properties"/>
    <ds:schemaRef ds:uri="a7af8e22-4aad-4637-bdfe-8881feb25ebc"/>
    <ds:schemaRef ds:uri="http://www.w3.org/XML/1998/namespace"/>
    <ds:schemaRef ds:uri="http://purl.org/dc/dcmitype/"/>
  </ds:schemaRefs>
</ds:datastoreItem>
</file>

<file path=customXml/itemProps3.xml><?xml version="1.0" encoding="utf-8"?>
<ds:datastoreItem xmlns:ds="http://schemas.openxmlformats.org/officeDocument/2006/customXml" ds:itemID="{B5E02A74-BC8D-4343-B096-071B9561F23B}">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32902</TotalTime>
  <Words>7166</Words>
  <Application>Microsoft Office PowerPoint</Application>
  <PresentationFormat>On-screen Show (4:3)</PresentationFormat>
  <Paragraphs>618</Paragraphs>
  <Slides>39</Slides>
  <Notes>39</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39</vt:i4>
      </vt:variant>
    </vt:vector>
  </HeadingPairs>
  <TitlesOfParts>
    <vt:vector size="45" baseType="lpstr">
      <vt:lpstr>Arial</vt:lpstr>
      <vt:lpstr>Calibri</vt:lpstr>
      <vt:lpstr>Symbol</vt:lpstr>
      <vt:lpstr>Verdana</vt:lpstr>
      <vt:lpstr>Wingdings</vt:lpstr>
      <vt:lpstr>Default Design</vt:lpstr>
      <vt:lpstr>PIMS Perkins Postsecondary  2024-25 Student Data Perkins EOY Collection</vt:lpstr>
      <vt:lpstr>Before We Begin</vt:lpstr>
      <vt:lpstr>Agenda</vt:lpstr>
      <vt:lpstr>Overview of PIMS Perkins Postsecondary Student Data Collection</vt:lpstr>
      <vt:lpstr>PIMS Perkins Postsecondary Data Collection Timeline</vt:lpstr>
      <vt:lpstr>Reporting PIMS Perkins Postsecondary Students</vt:lpstr>
      <vt:lpstr>Reporting PIMS Perkins Postsecondary Students</vt:lpstr>
      <vt:lpstr>Reporting PIMS Perkins Postsecondary Programs</vt:lpstr>
      <vt:lpstr>Reporting PIMS Postsecondary Programs</vt:lpstr>
      <vt:lpstr>Reporting PIMS Perkins Postsecondary Programs</vt:lpstr>
      <vt:lpstr>Reporting PIMS Perkins Postsecondary Programs</vt:lpstr>
      <vt:lpstr>Reporting PIMS Perkins Postsecondary Programs</vt:lpstr>
      <vt:lpstr>PIMS Perkins Postsecondary Templates</vt:lpstr>
      <vt:lpstr>PIMS Perkins Postsecondary Template Information</vt:lpstr>
      <vt:lpstr>PIMS Perkins Postsecondary Template Information</vt:lpstr>
      <vt:lpstr>PS Student Institution Template – Page 1</vt:lpstr>
      <vt:lpstr>PS Student Institution Template – Page 2</vt:lpstr>
      <vt:lpstr>PS Student Institution Template – Page 3</vt:lpstr>
      <vt:lpstr>PS Student Institution Template – Page 4</vt:lpstr>
      <vt:lpstr>Campus Student Program Fact Template – Page 1</vt:lpstr>
      <vt:lpstr>Campus Student Program Fact Template  – Page 2</vt:lpstr>
      <vt:lpstr>Campus Student Program Fact Template  – Page 3</vt:lpstr>
      <vt:lpstr>Campus Student Program Fact Template  – Page 4</vt:lpstr>
      <vt:lpstr>Campus Student Program Fact Template  – Page 5</vt:lpstr>
      <vt:lpstr>Campus Student Program Fact Template  – Page 6</vt:lpstr>
      <vt:lpstr>Campus Student Program Fact Template  – Page 7</vt:lpstr>
      <vt:lpstr>Campus Student Program Fact Template  – Page 8</vt:lpstr>
      <vt:lpstr>Campus Student Program Fact Template  – Page 9</vt:lpstr>
      <vt:lpstr>Uploading to PS PIMS</vt:lpstr>
      <vt:lpstr>   Data Quality Engine (DQE)</vt:lpstr>
      <vt:lpstr>PIMS Reports V2</vt:lpstr>
      <vt:lpstr>PIMS Reports V2 - Data Quality Control Reports</vt:lpstr>
      <vt:lpstr>PIMS Reports V2 - Data Quality Control Reports</vt:lpstr>
      <vt:lpstr>PIMS Reports V2 - Data Quality Control Reports</vt:lpstr>
      <vt:lpstr>PIMS Reports V2 - Data Quality Control Reports</vt:lpstr>
      <vt:lpstr>PIMS Reports V2 - Data Quality Control Reports</vt:lpstr>
      <vt:lpstr>Bureau of Career and Technical Education</vt:lpstr>
      <vt:lpstr>Technical and Program-Related Assistance</vt:lpstr>
      <vt:lpstr>Contact/Mission</vt:lpstr>
    </vt:vector>
  </TitlesOfParts>
  <Company>Office of Administration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PIMS Perkins Postsecondary 2023-24 Student Data Set</dc:title>
  <dc:creator>aforsman</dc:creator>
  <cp:lastModifiedBy>McCreary, Stacey</cp:lastModifiedBy>
  <cp:revision>765</cp:revision>
  <cp:lastPrinted>2024-05-29T12:26:23Z</cp:lastPrinted>
  <dcterms:created xsi:type="dcterms:W3CDTF">2011-11-29T20:35:02Z</dcterms:created>
  <dcterms:modified xsi:type="dcterms:W3CDTF">2025-07-09T14:41:44Z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0x01010063A4E9D8B9AE294BB8664582FC3229C4</vt:lpwstr>
  </property>
</Properties>
</file>