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36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1" r:id="rId7"/>
    <p:sldId id="454" r:id="rId8"/>
    <p:sldId id="440" r:id="rId9"/>
    <p:sldId id="418" r:id="rId10"/>
    <p:sldId id="417" r:id="rId11"/>
    <p:sldId id="447" r:id="rId12"/>
    <p:sldId id="410" r:id="rId13"/>
    <p:sldId id="405" r:id="rId14"/>
    <p:sldId id="442" r:id="rId15"/>
    <p:sldId id="375" r:id="rId16"/>
    <p:sldId id="438" r:id="rId17"/>
    <p:sldId id="415" r:id="rId18"/>
    <p:sldId id="439" r:id="rId19"/>
    <p:sldId id="459" r:id="rId20"/>
    <p:sldId id="455" r:id="rId21"/>
    <p:sldId id="458" r:id="rId22"/>
    <p:sldId id="457" r:id="rId23"/>
    <p:sldId id="456" r:id="rId24"/>
    <p:sldId id="379" r:id="rId25"/>
    <p:sldId id="423" r:id="rId26"/>
    <p:sldId id="429" r:id="rId27"/>
    <p:sldId id="278" r:id="rId28"/>
    <p:sldId id="46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ghard, Nicholas" initials="RN" lastIdx="1" clrIdx="0">
    <p:extLst>
      <p:ext uri="{19B8F6BF-5375-455C-9EA6-DF929625EA0E}">
        <p15:presenceInfo xmlns:p15="http://schemas.microsoft.com/office/powerpoint/2012/main" userId="S-1-5-21-326852099-1603424837-312552118-1176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8"/>
    <a:srgbClr val="C8C6BD"/>
    <a:srgbClr val="00B0F0"/>
    <a:srgbClr val="3399FF"/>
    <a:srgbClr val="4B92E7"/>
    <a:srgbClr val="CC0000"/>
    <a:srgbClr val="FBDF53"/>
    <a:srgbClr val="66CCFF"/>
    <a:srgbClr val="5BB9D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798C-76EB-4CFA-BCE4-5DA66AAEF74A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416-E5A2-4CAE-87E4-E777885D9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0568B-4068-4A06-A0D5-30ED430DF008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6B5B1B-6AE6-4FAE-9259-191C62606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B5B1B-6AE6-4FAE-9259-191C626068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8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0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6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2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2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0E9C-81EF-40E1-BA54-8758FD9045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93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B12E-D605-4B8E-843E-1C50E1736A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D2DE-2272-4CC6-9DF1-C7705A3BF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8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1"/>
            <a:ext cx="4994188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94713" y="4708039"/>
            <a:ext cx="176967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4733925"/>
            <a:ext cx="127491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516" y="889777"/>
            <a:ext cx="3822484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181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479952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6390155" y="1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97" y="800945"/>
            <a:ext cx="5023676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606" y="924788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8301643" y="61089"/>
            <a:ext cx="755248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51" y="5047077"/>
            <a:ext cx="1143431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7" y="2563480"/>
            <a:ext cx="550697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295580" y="97052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4" y="1435101"/>
            <a:ext cx="4516365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1185453"/>
            <a:ext cx="137976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6" y="2563480"/>
            <a:ext cx="550696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86718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3" y="2104889"/>
            <a:ext cx="410646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2886078"/>
            <a:ext cx="410646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2104889"/>
            <a:ext cx="4106700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886078"/>
            <a:ext cx="41067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1" y="2005763"/>
            <a:ext cx="3919323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6" indent="0">
              <a:buNone/>
              <a:defRPr sz="1800">
                <a:solidFill>
                  <a:schemeClr val="bg1"/>
                </a:solidFill>
              </a:defRPr>
            </a:lvl2pPr>
            <a:lvl3pPr marL="685832" indent="0">
              <a:buNone/>
              <a:defRPr sz="1800">
                <a:solidFill>
                  <a:schemeClr val="bg1"/>
                </a:solidFill>
              </a:defRPr>
            </a:lvl3pPr>
            <a:lvl4pPr marL="1028748" indent="0">
              <a:buNone/>
              <a:defRPr sz="1800">
                <a:solidFill>
                  <a:schemeClr val="bg1"/>
                </a:solidFill>
              </a:defRPr>
            </a:lvl4pPr>
            <a:lvl5pPr marL="137166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7087" y="2005764"/>
            <a:ext cx="4289548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61056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5" y="2664803"/>
            <a:ext cx="8245031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92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8810625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23" y="326573"/>
            <a:ext cx="8605157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77165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4" y="558803"/>
            <a:ext cx="624991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4438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6FA9-EAF7-451C-85FA-B853A83247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28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1821023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9" y="3461163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9" y="3839451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9" y="4216672"/>
            <a:ext cx="2584337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9" y="4594957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5" y="3505249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17" y="3897987"/>
            <a:ext cx="121131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5" y="4327948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789" y="4650084"/>
            <a:ext cx="17498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0"/>
            <a:ext cx="4598756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594957"/>
            <a:ext cx="145584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275" y="946597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24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1"/>
            <a:ext cx="1338943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4576" y="646422"/>
            <a:ext cx="5049782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074066" y="-6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12799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9" y="1671928"/>
            <a:ext cx="812634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496200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5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681163"/>
            <a:ext cx="403687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458" lvl="0" indent="-17145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2505075"/>
            <a:ext cx="4043812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5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2290716"/>
            <a:ext cx="4352754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47430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479" y="2271862"/>
            <a:ext cx="4286263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6" indent="0">
              <a:buNone/>
              <a:defRPr sz="2100"/>
            </a:lvl2pPr>
            <a:lvl3pPr marL="685832" indent="0">
              <a:buNone/>
              <a:defRPr sz="1800"/>
            </a:lvl3pPr>
            <a:lvl4pPr marL="1028748" indent="0">
              <a:buNone/>
              <a:defRPr sz="1500"/>
            </a:lvl4pPr>
            <a:lvl5pPr marL="1371664" indent="0">
              <a:buNone/>
              <a:defRPr sz="1500"/>
            </a:lvl5pPr>
            <a:lvl6pPr marL="1714581" indent="0">
              <a:buNone/>
              <a:defRPr sz="1500"/>
            </a:lvl6pPr>
            <a:lvl7pPr marL="2057496" indent="0">
              <a:buNone/>
              <a:defRPr sz="1500"/>
            </a:lvl7pPr>
            <a:lvl8pPr marL="2400412" indent="0">
              <a:buNone/>
              <a:defRPr sz="1500"/>
            </a:lvl8pPr>
            <a:lvl9pPr marL="2743329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5670997" y="4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009932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1534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F47C-585B-4903-8639-6F1AC5577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90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4F9A-EA40-4998-9108-8575BEA49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5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3B87-CBEF-403D-A305-DC044F2562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38FE-D0A3-404A-9DBB-792B3939D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4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4E62-B90E-4B41-A6D9-A7B536FE73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3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E459-1F3C-48B6-90A0-03F437D49F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34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E978-642B-4981-B3AE-CF8A5CAD7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99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D40CF-618A-41BB-82FA-606118983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6356353"/>
            <a:ext cx="55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812634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45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hdr="0"/>
  <p:txStyles>
    <p:titleStyle>
      <a:lvl1pPr algn="l" defTabSz="685832" rtl="0" eaLnBrk="1" latinLnBrk="0" hangingPunct="1">
        <a:lnSpc>
          <a:spcPct val="90000"/>
        </a:lnSpc>
        <a:spcBef>
          <a:spcPct val="0"/>
        </a:spcBef>
        <a:buNone/>
        <a:defRPr lang="en-IN" sz="30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71458" indent="-171458" algn="l" defTabSz="68583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74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90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206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122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6038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4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0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87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8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4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1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9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29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Pages/Products%20By%20Geography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workstats.dli.pa.gov/Products/Pages/Products%20By%20Geography.aspx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ages/ProductsAtoZ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Documents/County%20Profiles/Centre%20County.pdf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hyperlink" Target="https://www.workstats.dli.pa.gov/dashboards/Pages/Online-Job-Postings-by-WDA.aspx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hyperlink" Target="https://www.workstats.dli.pa.gov/dashboards/Pages/Weekly-UC.aspx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dashboards/Pages/KeyStats.aspx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hyperlink" Target="http://www.workstats.dli.pa.gov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Products/Presentations/Pages/LMI-Forum-Presentations.aspx" TargetMode="External"/><Relationship Id="rId4" Type="http://schemas.openxmlformats.org/officeDocument/2006/relationships/hyperlink" Target="https://www.workstats.dli.pa.gov/LearningCenter/Pages/default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orkforceinfo@pa.gov" TargetMode="External"/><Relationship Id="rId4" Type="http://schemas.openxmlformats.org/officeDocument/2006/relationships/hyperlink" Target="http://www.workstats.dli.pa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ByCustomer/Pages/WorkforceProfessional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08" y="1702838"/>
            <a:ext cx="3615372" cy="1807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411" y="3061479"/>
            <a:ext cx="3578818" cy="1212189"/>
          </a:xfrm>
        </p:spPr>
        <p:txBody>
          <a:bodyPr>
            <a:normAutofit/>
          </a:bodyPr>
          <a:lstStyle/>
          <a:p>
            <a:r>
              <a:rPr lang="en-US" sz="2700" dirty="0"/>
              <a:t>CWIA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07190"/>
            <a:ext cx="4612167" cy="756835"/>
          </a:xfrm>
        </p:spPr>
        <p:txBody>
          <a:bodyPr/>
          <a:lstStyle/>
          <a:p>
            <a:r>
              <a:rPr lang="en-US" dirty="0"/>
              <a:t>Regional Symposium – State College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A7B222-A5FA-475C-A312-337C466458E1}"/>
              </a:ext>
            </a:extLst>
          </p:cNvPr>
          <p:cNvSpPr txBox="1">
            <a:spLocks/>
          </p:cNvSpPr>
          <p:nvPr/>
        </p:nvSpPr>
        <p:spPr>
          <a:xfrm>
            <a:off x="749447" y="5526249"/>
            <a:ext cx="7677721" cy="756836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Kim DeLellis, Shelli Long, Nick Reighard &amp; Jim Studt</a:t>
            </a:r>
            <a:b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</a:b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 (CWIA)</a:t>
            </a:r>
          </a:p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May 18, 2023</a:t>
            </a:r>
            <a:endParaRPr lang="en-US" sz="1600" b="1" spc="225" dirty="0">
              <a:solidFill>
                <a:srgbClr val="0140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E8E46-CDD3-4A43-BE2A-56E8E0D0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" r="6014" b="4676"/>
          <a:stretch/>
        </p:blipFill>
        <p:spPr>
          <a:xfrm>
            <a:off x="694091" y="1143000"/>
            <a:ext cx="486021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-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09CE828-7CC6-4F18-A090-3533EBD748DA}"/>
              </a:ext>
            </a:extLst>
          </p:cNvPr>
          <p:cNvSpPr/>
          <p:nvPr/>
        </p:nvSpPr>
        <p:spPr>
          <a:xfrm>
            <a:off x="2209800" y="5105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9DC10-D9D2-40C7-9847-ED2D517D6088}"/>
              </a:ext>
            </a:extLst>
          </p:cNvPr>
          <p:cNvSpPr txBox="1"/>
          <p:nvPr/>
        </p:nvSpPr>
        <p:spPr>
          <a:xfrm>
            <a:off x="6104655" y="1905506"/>
            <a:ext cx="2605958" cy="3046988"/>
          </a:xfrm>
          <a:prstGeom prst="rect">
            <a:avLst/>
          </a:prstGeom>
          <a:noFill/>
          <a:ln w="57150">
            <a:solidFill>
              <a:srgbClr val="C8C6BD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two gold stars indicate products discussed today and that should be useful in your work.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High Priority Occupations (HPOs)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PA In-Demand Occupation List </a:t>
            </a:r>
          </a:p>
          <a:p>
            <a:pPr algn="ctr"/>
            <a:r>
              <a:rPr lang="en-US" sz="1600" b="1" dirty="0"/>
              <a:t>(PA-IDOL)</a:t>
            </a:r>
          </a:p>
          <a:p>
            <a:pPr algn="ctr"/>
            <a:endParaRPr lang="en-US" sz="16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3CBFECA-CB36-4629-85D8-AFCD5C1E695C}"/>
              </a:ext>
            </a:extLst>
          </p:cNvPr>
          <p:cNvSpPr/>
          <p:nvPr/>
        </p:nvSpPr>
        <p:spPr>
          <a:xfrm>
            <a:off x="5334000" y="1294167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394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F524970-CE41-4A44-A487-2919F58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351508"/>
            <a:ext cx="8229600" cy="390876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just transferred to Central PA.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 Where can I go to find information specific to my area?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Geography)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libri" pitchFamily="34" charset="0"/>
                <a:hlinkClick r:id="rId4"/>
              </a:rPr>
              <a:t>https://www.workstats.dli.pa.gov/Products/Pages/Products%20By%20Geography.aspx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endParaRPr lang="en-US" alt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2052"/>
            <a:ext cx="847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customized listing of all products containing data for your county, workforce development area (WDA), and metropolitan statistical area (MSA)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38124-9A48-4F84-A80D-7B6B414A2531}"/>
              </a:ext>
            </a:extLst>
          </p:cNvPr>
          <p:cNvSpPr txBox="1"/>
          <p:nvPr/>
        </p:nvSpPr>
        <p:spPr>
          <a:xfrm>
            <a:off x="361806" y="6397056"/>
            <a:ext cx="84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visit the Products by Geography page to view the full listing of products for your county and surrounding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D416E-6F73-44FD-B270-32BBC1A6180C}"/>
              </a:ext>
            </a:extLst>
          </p:cNvPr>
          <p:cNvSpPr txBox="1"/>
          <p:nvPr/>
        </p:nvSpPr>
        <p:spPr>
          <a:xfrm>
            <a:off x="1417321" y="6153588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hlinkClick r:id="rId4"/>
              </a:rPr>
              <a:t>https://www.workstats.dli.pa.gov/Products/Pages/Products%20By%20Geography.aspx</a:t>
            </a:r>
            <a:r>
              <a:rPr lang="en-US" dirty="0"/>
              <a:t> </a:t>
            </a:r>
          </a:p>
        </p:txBody>
      </p:sp>
      <p:pic>
        <p:nvPicPr>
          <p:cNvPr id="2050" name="Picture 2" descr="No this isn't an April Fool's prank, it's actually Where's Waldo Week on  Google Maps | This is the Loop | Golf Digest">
            <a:extLst>
              <a:ext uri="{FF2B5EF4-FFF2-40B4-BE49-F238E27FC236}">
                <a16:creationId xmlns:a16="http://schemas.microsoft.com/office/drawing/2014/main" id="{CBD9EA9E-84F4-41E1-82E3-43D5C990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71">
            <a:off x="7035738" y="2327307"/>
            <a:ext cx="1381884" cy="10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E58612-E7E5-4AE1-BBCF-9DDF20166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56" t="11995" r="4667" b="9003"/>
          <a:stretch/>
        </p:blipFill>
        <p:spPr>
          <a:xfrm>
            <a:off x="2556035" y="1595314"/>
            <a:ext cx="4023105" cy="146304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1B08CB-5357-4318-97F3-7C58E8FF0C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79" t="13032" r="8716" b="13274"/>
          <a:stretch/>
        </p:blipFill>
        <p:spPr>
          <a:xfrm rot="-360000">
            <a:off x="527507" y="3428038"/>
            <a:ext cx="2533931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F5BA2E-E206-4D14-9460-1199014B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96" t="6548" r="10886" b="16477"/>
          <a:stretch/>
        </p:blipFill>
        <p:spPr>
          <a:xfrm>
            <a:off x="3341262" y="3160765"/>
            <a:ext cx="2703171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97469A-C5F1-4827-85A7-FAD140C56D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53" t="6332" r="12470" b="11572"/>
          <a:stretch/>
        </p:blipFill>
        <p:spPr>
          <a:xfrm rot="360000">
            <a:off x="6312125" y="3416599"/>
            <a:ext cx="2615748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316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F9DE43A-3D61-4241-9895-D4F9FB43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5" y="1105356"/>
            <a:ext cx="8229600" cy="483209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got an e-mail about a recent product that was released but I lost it.  Where can I find that publication?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A to 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  <a:hlinkClick r:id="rId4"/>
              </a:rPr>
              <a:t>https://www.workstats.dli.pa.gov/Pages/ProductsAtoZ.aspx</a:t>
            </a:r>
            <a:r>
              <a:rPr lang="en-US" altLang="en-US" sz="2400" b="1" dirty="0">
                <a:latin typeface="Calibri" pitchFamily="34" charset="0"/>
              </a:rPr>
              <a:t> </a:t>
            </a:r>
            <a:endParaRPr lang="en-US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alphabetical listing of all products located on the website: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074" name="Picture 2" descr="Another Waldo at steemit — Steemit">
            <a:extLst>
              <a:ext uri="{FF2B5EF4-FFF2-40B4-BE49-F238E27FC236}">
                <a16:creationId xmlns:a16="http://schemas.microsoft.com/office/drawing/2014/main" id="{DDDF7AEC-CD65-4E51-B17B-4BDA066B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43"/>
            <a:ext cx="1295400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F8256-0B26-4EC9-A03E-F3059F22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" t="3527" r="7501" b="14541"/>
          <a:stretch/>
        </p:blipFill>
        <p:spPr>
          <a:xfrm>
            <a:off x="1416603" y="1625044"/>
            <a:ext cx="6552488" cy="4981214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 – County Profiles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BFA64-030D-468A-90ED-EF7473F01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820" t="359" r="-4412" b="12561"/>
          <a:stretch/>
        </p:blipFill>
        <p:spPr>
          <a:xfrm>
            <a:off x="1981200" y="1163665"/>
            <a:ext cx="5181600" cy="5127367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0F8AA-1C03-4B9E-BA9B-65214E229037}"/>
              </a:ext>
            </a:extLst>
          </p:cNvPr>
          <p:cNvSpPr txBox="1"/>
          <p:nvPr/>
        </p:nvSpPr>
        <p:spPr>
          <a:xfrm>
            <a:off x="278606" y="638548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https://www.workstats.dli.pa.gov/Documents/County%20Profiles/Centre%20County.pdf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0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Dashboards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4154984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heard that CWIA has some really cool interactive data visualizations.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those?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(Data Dashboard)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</a:rPr>
              <a:t>https://www.workstats.dli.pa.gov/dashboards/Pages/default.aspx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24081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Online Job Postings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11906" y="59353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hlinkClick r:id="rId5"/>
              </a:rPr>
              <a:t>https://www.workstats.dli.pa.gov/dashboards/Pages/Online-Job-Postings-by-WDA.aspx</a:t>
            </a:r>
            <a:r>
              <a:rPr lang="en-US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98E3-5411-475E-AD66-38D384968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4" t="3912" r="1470" b="28544"/>
          <a:stretch/>
        </p:blipFill>
        <p:spPr>
          <a:xfrm>
            <a:off x="304798" y="1165351"/>
            <a:ext cx="8534401" cy="4632199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175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Weekly UC Claims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507163" y="6380289"/>
            <a:ext cx="7964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https://www.workstats.dli.pa.gov/dashboards/Pages/Weekly-UC.aspx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49872-17B7-483A-8E01-4061A49026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9"/>
          <a:stretch/>
        </p:blipFill>
        <p:spPr>
          <a:xfrm>
            <a:off x="2082632" y="1112558"/>
            <a:ext cx="4813635" cy="524220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428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KEYstone Statistics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Dashboard screenshot</a:t>
            </a:r>
            <a:endParaRPr lang="en-US" altLang="en-US" sz="2000" b="1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1A344-4608-4C8C-9F3A-A2DA694E6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" t="4237" r="3149" b="653"/>
          <a:stretch/>
        </p:blipFill>
        <p:spPr>
          <a:xfrm>
            <a:off x="620712" y="1563688"/>
            <a:ext cx="7853194" cy="4379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790322" y="6202363"/>
            <a:ext cx="7547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https://www.workstats.dli.pa.gov/dashboards/Pages/KeyStats.aspx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90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0FAB94A8-4138-B047-8AC8-331C21806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81000"/>
            <a:ext cx="4191000" cy="6108666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03" y="667102"/>
            <a:ext cx="3415018" cy="455045"/>
          </a:xfrm>
        </p:spPr>
        <p:txBody>
          <a:bodyPr anchor="t"/>
          <a:lstStyle/>
          <a:p>
            <a:pPr algn="ctr"/>
            <a:r>
              <a:rPr lang="en-US" dirty="0"/>
              <a:t>Who is CWIA?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C0626-E2D6-42C9-AB27-54A4E1B08BF4}"/>
              </a:ext>
            </a:extLst>
          </p:cNvPr>
          <p:cNvSpPr txBox="1"/>
          <p:nvPr/>
        </p:nvSpPr>
        <p:spPr>
          <a:xfrm>
            <a:off x="194811" y="5586459"/>
            <a:ext cx="8754378" cy="748988"/>
          </a:xfrm>
          <a:prstGeom prst="rect">
            <a:avLst/>
          </a:prstGeom>
          <a:solidFill>
            <a:srgbClr val="E5F2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89" b="1" kern="0" dirty="0">
                <a:solidFill>
                  <a:prstClr val="black"/>
                </a:solidFill>
                <a:latin typeface="Calibri" panose="020F0502020204030204"/>
              </a:rPr>
              <a:t>CWIA website: </a:t>
            </a:r>
            <a:r>
              <a:rPr lang="en-US" sz="2489" kern="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www.workstats.dli.pa.gov</a:t>
            </a:r>
            <a:endParaRPr lang="en-US" sz="2489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</a:rPr>
              <a:t>Customer Service: 877-493-3282 (877-4WF-Data) or Email: </a:t>
            </a: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workforceinfo@pa.gov</a:t>
            </a:r>
            <a:endParaRPr lang="en-US" sz="177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4" y="1537092"/>
            <a:ext cx="7576191" cy="389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956" dirty="0">
                <a:solidFill>
                  <a:srgbClr val="3F3F3F"/>
                </a:solidFill>
                <a:latin typeface="Calibri" panose="020F0502020204030204" pitchFamily="34" charset="0"/>
              </a:rPr>
              <a:t>CWIA (Center for Workforce Information &amp; Analysis) is a bureau within L&amp;I that produces workforce and economic statistics and analysis.</a:t>
            </a:r>
          </a:p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889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78" b="1" dirty="0">
                <a:solidFill>
                  <a:srgbClr val="3F3F3F"/>
                </a:solidFill>
                <a:latin typeface="Calibri" panose="020F0502020204030204" pitchFamily="34" charset="0"/>
              </a:rPr>
              <a:t>CWIA’s key roles</a:t>
            </a:r>
            <a:r>
              <a:rPr lang="en-US" altLang="en-US" sz="1778" dirty="0">
                <a:solidFill>
                  <a:srgbClr val="3F3F3F"/>
                </a:solidFill>
                <a:latin typeface="Calibri" panose="020F0502020204030204" pitchFamily="34" charset="0"/>
              </a:rPr>
              <a:t>: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Provide labor market information (LMI) products &amp; services to wide range of customers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Measure and report on PA’s labor force (employed and unemployed), employers, industries, occupations, wages, and skills through various products &amp; services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Calculate performance and outcome metrics for workforce program participants</a:t>
            </a:r>
            <a:endParaRPr lang="en-US" alt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Perform data analysis and reporting on Unemployment Compensation, Workers’ Compensation &amp; New Hires program activities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678D30B-0F84-4A88-A13B-2AC812AC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526297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What happens when I get home from training today?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Is there a place where I can go to brush up on what I learned today?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(Learning Center &amp; LMI Forum)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4"/>
              </a:rPr>
              <a:t>https://www.workstats.dli.pa.gov/LearningCenter/Pages/default.aspx</a:t>
            </a:r>
            <a:endParaRPr lang="en-US" altLang="en-US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5"/>
              </a:rPr>
              <a:t>https://www.workstats.dli.pa.gov/Products/Presentations/Pages/LMI-Forum-Presentations.aspx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76300" y="127728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 that you have seen what our website has to offer, we hope you can see why we saved this for last.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4019E-6B52-421A-ADE9-F08BE4796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24431" r="5834" b="8320"/>
          <a:stretch/>
        </p:blipFill>
        <p:spPr>
          <a:xfrm>
            <a:off x="342900" y="2170615"/>
            <a:ext cx="8458200" cy="3577190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006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LMI Forum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88206" y="3717708"/>
            <a:ext cx="7391400" cy="2308324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There is even an area of our website dedicated solely to our </a:t>
            </a:r>
          </a:p>
          <a:p>
            <a:pPr algn="ctr"/>
            <a:r>
              <a:rPr lang="en-US" b="1" dirty="0"/>
              <a:t>LMI Forums where you can find presentations of various CWIA program areas and datasets.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This is where you can find details for upcoming forums such as flyers and agendas as well as the PowerPoint slides from presentations from previous events.</a:t>
            </a:r>
          </a:p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07153-F285-4CAA-95D4-B0FBC0ACE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r="7630"/>
          <a:stretch/>
        </p:blipFill>
        <p:spPr>
          <a:xfrm>
            <a:off x="495300" y="1348463"/>
            <a:ext cx="8153400" cy="1948102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DD604C-9F92-405B-8F96-1FF86A114089}"/>
              </a:ext>
            </a:extLst>
          </p:cNvPr>
          <p:cNvSpPr/>
          <p:nvPr/>
        </p:nvSpPr>
        <p:spPr>
          <a:xfrm>
            <a:off x="7696200" y="1905000"/>
            <a:ext cx="8382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7" y="381000"/>
            <a:ext cx="5410200" cy="5334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I Stay in Touch With CWIA?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38163" y="1236618"/>
            <a:ext cx="8067674" cy="54991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Website: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www.workstats.dli.pa.gov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Customer Response Contact Information: 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877-493-3282 (877-4WF-Data)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Hours: 8:00 am – 4:00 pm</a:t>
            </a:r>
          </a:p>
          <a:p>
            <a:pPr algn="ctr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5"/>
              </a:rPr>
              <a:t>workforceinfo@pa.gov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Sign up for our E-mail Distribution List!</a:t>
            </a:r>
          </a:p>
          <a:p>
            <a:pPr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We maintain an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e-mail distribution list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that we use to announce the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release of statewide and local area data, new products, upcoming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LMI Forums, etc. Please contact us to be added to the list.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905000"/>
            <a:ext cx="7943850" cy="40386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Kim DeLellis (kdelellis@pa.gov)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Shelli Long (shellong@pa.gov)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Nick Reighard (nreighard@pa.gov)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Jim Studt (jstudt@pa.gov)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1427-BC75-4A19-A224-8DE7C51F3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8"/>
          <a:stretch/>
        </p:blipFill>
        <p:spPr>
          <a:xfrm>
            <a:off x="3575050" y="2133600"/>
            <a:ext cx="1828800" cy="2205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0F0CF-44CB-4D37-A975-AB46DD1AB380}"/>
              </a:ext>
            </a:extLst>
          </p:cNvPr>
          <p:cNvSpPr txBox="1"/>
          <p:nvPr/>
        </p:nvSpPr>
        <p:spPr>
          <a:xfrm>
            <a:off x="2297906" y="10436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5400" b="1" dirty="0">
                <a:ln>
                  <a:solidFill>
                    <a:schemeClr val="tx1"/>
                  </a:solidFill>
                </a:ln>
                <a:pattFill prst="dkHorz">
                  <a:fgClr>
                    <a:srgbClr val="FF0000"/>
                  </a:fgClr>
                  <a:bgClr>
                    <a:schemeClr val="bg1"/>
                  </a:bgClr>
                </a:pattFill>
                <a:latin typeface="Calibr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94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Where's Waldo?">
            <a:extLst>
              <a:ext uri="{FF2B5EF4-FFF2-40B4-BE49-F238E27FC236}">
                <a16:creationId xmlns:a16="http://schemas.microsoft.com/office/drawing/2014/main" id="{A698AF7A-05D4-466C-876E-14F73B4B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5018"/>
            <a:ext cx="6096001" cy="3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F516E-1C53-4C8B-8CFB-FFF09C6B010F}"/>
              </a:ext>
            </a:extLst>
          </p:cNvPr>
          <p:cNvSpPr txBox="1"/>
          <p:nvPr/>
        </p:nvSpPr>
        <p:spPr>
          <a:xfrm>
            <a:off x="6096000" y="165488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dirty="0">
                <a:solidFill>
                  <a:srgbClr val="3399FF"/>
                </a:solidFill>
              </a:rPr>
              <a:t>orkforce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3399FF"/>
                </a:solidFill>
              </a:rPr>
              <a:t>nd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3399FF"/>
                </a:solidFill>
              </a:rPr>
              <a:t>abor</a:t>
            </a:r>
            <a:r>
              <a:rPr lang="en-US" sz="3600" dirty="0"/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3399FF"/>
                </a:solidFill>
              </a:rPr>
              <a:t>ata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dirty="0">
                <a:solidFill>
                  <a:srgbClr val="3399FF"/>
                </a:solidFill>
              </a:rPr>
              <a:t>nline</a:t>
            </a:r>
          </a:p>
        </p:txBody>
      </p:sp>
    </p:spTree>
    <p:extLst>
      <p:ext uri="{BB962C8B-B14F-4D97-AF65-F5344CB8AC3E}">
        <p14:creationId xmlns:p14="http://schemas.microsoft.com/office/powerpoint/2010/main" val="7978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D32B-E49A-4B62-A2F8-E4B0B4D3511E}"/>
              </a:ext>
            </a:extLst>
          </p:cNvPr>
          <p:cNvSpPr txBox="1"/>
          <p:nvPr/>
        </p:nvSpPr>
        <p:spPr>
          <a:xfrm>
            <a:off x="771266" y="62598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https://www.workstats.dli.pa.gov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27E2-0381-4649-B3F5-355C6C06C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1741" r="1134" b="2515"/>
          <a:stretch/>
        </p:blipFill>
        <p:spPr>
          <a:xfrm>
            <a:off x="235778" y="1219200"/>
            <a:ext cx="8672444" cy="403860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Navigation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menu located in the top right-hand corner of our website contains three main areas: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&amp;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Center</a:t>
            </a:r>
          </a:p>
          <a:p>
            <a:endParaRPr lang="en-US" sz="1600" dirty="0"/>
          </a:p>
          <a:p>
            <a:r>
              <a:rPr lang="en-US" sz="1600" dirty="0"/>
              <a:t>These three areas will provide access to the contents of our entire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F2771-80A5-4CF7-A9EB-DDAC8E8DC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1" y="3101876"/>
            <a:ext cx="6153150" cy="63817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3D654-5741-475B-AD93-E50892A8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86" t="12287" r="6197" b="56235"/>
          <a:stretch/>
        </p:blipFill>
        <p:spPr>
          <a:xfrm>
            <a:off x="1502625" y="3968906"/>
            <a:ext cx="2840775" cy="2642616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0D6B-DA36-471A-86BE-1117790DB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41" t="12329" r="2003" b="60462"/>
          <a:stretch/>
        </p:blipFill>
        <p:spPr>
          <a:xfrm>
            <a:off x="4906996" y="3968906"/>
            <a:ext cx="2713004" cy="264281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Categories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homepage you will find content boxes that highlight featured, new, and recently updated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5180-A82A-46AE-9FBC-475B6111F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11539" r="10000" b="12468"/>
          <a:stretch/>
        </p:blipFill>
        <p:spPr>
          <a:xfrm>
            <a:off x="762000" y="2590800"/>
            <a:ext cx="7620000" cy="2430163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60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Type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C434464-E730-4FD3-AD1E-52EC5203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61629"/>
            <a:ext cx="8610600" cy="566308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It’s my first year working for my local PA CareerLink® and I’m looking for resources to help point clients in the right direction for relevant information.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this kind of information?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Customer – Workforce Professionals)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https://www.workstats.dli.pa.gov/Products/ByCustomer/Pages/WorkforceProfessionals.aspx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040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FF39D-A2AB-4FD6-B99F-0787C919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" y="4715772"/>
            <a:ext cx="2200275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66C07-FBDE-4743-B71E-65B333108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t="15553" r="5833" b="7313"/>
          <a:stretch/>
        </p:blipFill>
        <p:spPr>
          <a:xfrm>
            <a:off x="431006" y="1212436"/>
            <a:ext cx="8305800" cy="502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94ECCE-AA5E-4A25-BD85-BD42095C8B81}"/>
              </a:ext>
            </a:extLst>
          </p:cNvPr>
          <p:cNvSpPr/>
          <p:nvPr/>
        </p:nvSpPr>
        <p:spPr>
          <a:xfrm>
            <a:off x="586719" y="1805298"/>
            <a:ext cx="2540794" cy="28194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D4E3D-3BC9-4BE3-9D8B-6BD5FBA3CAE5}"/>
              </a:ext>
            </a:extLst>
          </p:cNvPr>
          <p:cNvSpPr/>
          <p:nvPr/>
        </p:nvSpPr>
        <p:spPr>
          <a:xfrm>
            <a:off x="914400" y="3810000"/>
            <a:ext cx="1676400" cy="2286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8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86B1A-6D14-4520-AF97-8CC8C4B7C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00" t="8518" r="2771" b="5580"/>
          <a:stretch/>
        </p:blipFill>
        <p:spPr>
          <a:xfrm>
            <a:off x="381000" y="1423398"/>
            <a:ext cx="8049933" cy="522405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E93D40-8603-40B7-82B3-A06083A70AB3}"/>
              </a:ext>
            </a:extLst>
          </p:cNvPr>
          <p:cNvSpPr/>
          <p:nvPr/>
        </p:nvSpPr>
        <p:spPr>
          <a:xfrm>
            <a:off x="6934200" y="1471359"/>
            <a:ext cx="679938" cy="412801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0971D8-AF91-4006-80CD-5ACF0BD74DA0}"/>
              </a:ext>
            </a:extLst>
          </p:cNvPr>
          <p:cNvSpPr/>
          <p:nvPr/>
        </p:nvSpPr>
        <p:spPr>
          <a:xfrm>
            <a:off x="5785337" y="2971800"/>
            <a:ext cx="1828801" cy="268988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89487-0534-4BBB-8C45-6B2B1EF0D743}"/>
              </a:ext>
            </a:extLst>
          </p:cNvPr>
          <p:cNvSpPr/>
          <p:nvPr/>
        </p:nvSpPr>
        <p:spPr>
          <a:xfrm>
            <a:off x="4724400" y="5113506"/>
            <a:ext cx="1295400" cy="1139825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5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2" ma:contentTypeDescription="Create a new document." ma:contentTypeScope="" ma:versionID="a21449e2314261a3cc5bff8116ba74c6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6e5e84b3f6ec3d7d14b7a943123d7ec6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267F1-E81D-40BE-A5D2-A60B60EEA1F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6c39a429-32ac-4580-b063-011863d2da3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52829A-7A1E-481B-9040-1FD6CA954C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1987F-A4C7-4324-AC5E-688AA454D8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1050</Words>
  <Application>Microsoft Office PowerPoint</Application>
  <PresentationFormat>On-screen Show (4:3)</PresentationFormat>
  <Paragraphs>174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Gill Sans SemiBold</vt:lpstr>
      <vt:lpstr>Montserrat</vt:lpstr>
      <vt:lpstr>Times New Roman</vt:lpstr>
      <vt:lpstr>Verdana</vt:lpstr>
      <vt:lpstr>Wingdings</vt:lpstr>
      <vt:lpstr>Default Design</vt:lpstr>
      <vt:lpstr>Office Theme</vt:lpstr>
      <vt:lpstr>CWIA Resources</vt:lpstr>
      <vt:lpstr>Who is CWIA?</vt:lpstr>
      <vt:lpstr>PowerPoint Presentation</vt:lpstr>
      <vt:lpstr>Products A to Z</vt:lpstr>
      <vt:lpstr>Home Page – Top Navigation</vt:lpstr>
      <vt:lpstr>Home Page – Top Categories</vt:lpstr>
      <vt:lpstr>Products by Category – Customer Type</vt:lpstr>
      <vt:lpstr>Products by Category – Customer – Workforce Professionals</vt:lpstr>
      <vt:lpstr>Products by Category – Customer – Workforce Professionals</vt:lpstr>
      <vt:lpstr>Products by Category – Customer - Workforce Professionals</vt:lpstr>
      <vt:lpstr>Products by Geography</vt:lpstr>
      <vt:lpstr>Products by Geography</vt:lpstr>
      <vt:lpstr>Products A to Z</vt:lpstr>
      <vt:lpstr>Products A to Z</vt:lpstr>
      <vt:lpstr>Products A to Z – County Profiles</vt:lpstr>
      <vt:lpstr>Data Dashboards</vt:lpstr>
      <vt:lpstr>Dashboards – Online Job Postings</vt:lpstr>
      <vt:lpstr>Dashboards – Weekly UC Claims</vt:lpstr>
      <vt:lpstr>Dashboards – KEYstone Statistics</vt:lpstr>
      <vt:lpstr>Learning Center</vt:lpstr>
      <vt:lpstr>Learning Center</vt:lpstr>
      <vt:lpstr>LMI Forum Page</vt:lpstr>
      <vt:lpstr>How Do I Stay in Touch With CWIA?</vt:lpstr>
      <vt:lpstr>Questions?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Reighard, Nicholas</cp:lastModifiedBy>
  <cp:revision>683</cp:revision>
  <cp:lastPrinted>2022-10-11T14:42:40Z</cp:lastPrinted>
  <dcterms:created xsi:type="dcterms:W3CDTF">2011-11-29T20:35:02Z</dcterms:created>
  <dcterms:modified xsi:type="dcterms:W3CDTF">2023-05-16T14:00:52Z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2195200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