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36" r:id="rId5"/>
  </p:sldMasterIdLst>
  <p:notesMasterIdLst>
    <p:notesMasterId r:id="rId29"/>
  </p:notesMasterIdLst>
  <p:handoutMasterIdLst>
    <p:handoutMasterId r:id="rId30"/>
  </p:handoutMasterIdLst>
  <p:sldIdLst>
    <p:sldId id="256" r:id="rId6"/>
    <p:sldId id="281" r:id="rId7"/>
    <p:sldId id="454" r:id="rId8"/>
    <p:sldId id="440" r:id="rId9"/>
    <p:sldId id="418" r:id="rId10"/>
    <p:sldId id="417" r:id="rId11"/>
    <p:sldId id="447" r:id="rId12"/>
    <p:sldId id="410" r:id="rId13"/>
    <p:sldId id="405" r:id="rId14"/>
    <p:sldId id="442" r:id="rId15"/>
    <p:sldId id="375" r:id="rId16"/>
    <p:sldId id="438" r:id="rId17"/>
    <p:sldId id="415" r:id="rId18"/>
    <p:sldId id="439" r:id="rId19"/>
    <p:sldId id="459" r:id="rId20"/>
    <p:sldId id="455" r:id="rId21"/>
    <p:sldId id="458" r:id="rId22"/>
    <p:sldId id="457" r:id="rId23"/>
    <p:sldId id="379" r:id="rId24"/>
    <p:sldId id="423" r:id="rId25"/>
    <p:sldId id="429" r:id="rId26"/>
    <p:sldId id="278" r:id="rId27"/>
    <p:sldId id="46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ghard, Nicholas" initials="RN" lastIdx="1" clrIdx="0">
    <p:extLst>
      <p:ext uri="{19B8F6BF-5375-455C-9EA6-DF929625EA0E}">
        <p15:presenceInfo xmlns:p15="http://schemas.microsoft.com/office/powerpoint/2012/main" userId="S-1-5-21-326852099-1603424837-312552118-1176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8"/>
    <a:srgbClr val="C8C6BD"/>
    <a:srgbClr val="00B0F0"/>
    <a:srgbClr val="3399FF"/>
    <a:srgbClr val="4B92E7"/>
    <a:srgbClr val="CC0000"/>
    <a:srgbClr val="FBDF53"/>
    <a:srgbClr val="66CCFF"/>
    <a:srgbClr val="5BB9D7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E798C-76EB-4CFA-BCE4-5DA66AAEF74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416-E5A2-4CAE-87E4-E777885D9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2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50568B-4068-4A06-A0D5-30ED430DF008}" type="datetimeFigureOut">
              <a:rPr lang="en-US"/>
              <a:pPr>
                <a:defRPr/>
              </a:pPr>
              <a:t>6/8/2023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6B5B1B-6AE6-4FAE-9259-191C62606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64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B5B1B-6AE6-4FAE-9259-191C626068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2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8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2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Patricia will start after this slide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30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Patricia will start after this slide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41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0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92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7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34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57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7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6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3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5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2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5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5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2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4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C0E9C-81EF-40E1-BA54-8758FD9045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693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B12E-D605-4B8E-843E-1C50E1736A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33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D2DE-2272-4CC6-9DF1-C7705A3BF6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488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7297553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1"/>
            <a:ext cx="4994188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94713" y="4708039"/>
            <a:ext cx="176967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2006085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2" y="3641000"/>
            <a:ext cx="3640755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 algn="ctr">
              <a:buNone/>
              <a:defRPr sz="1500"/>
            </a:lvl2pPr>
            <a:lvl3pPr marL="685832" indent="0" algn="ctr">
              <a:buNone/>
              <a:defRPr sz="1350"/>
            </a:lvl3pPr>
            <a:lvl4pPr marL="1028748" indent="0" algn="ctr">
              <a:buNone/>
              <a:defRPr sz="1200"/>
            </a:lvl4pPr>
            <a:lvl5pPr marL="1371664" indent="0" algn="ctr">
              <a:buNone/>
              <a:defRPr sz="1200"/>
            </a:lvl5pPr>
            <a:lvl6pPr marL="1714581" indent="0" algn="ctr">
              <a:buNone/>
              <a:defRPr sz="1200"/>
            </a:lvl6pPr>
            <a:lvl7pPr marL="2057496" indent="0" algn="ctr">
              <a:buNone/>
              <a:defRPr sz="1200"/>
            </a:lvl7pPr>
            <a:lvl8pPr marL="2400412" indent="0" algn="ctr">
              <a:buNone/>
              <a:defRPr sz="1200"/>
            </a:lvl8pPr>
            <a:lvl9pPr marL="2743329" indent="0" algn="ctr">
              <a:buNone/>
              <a:defRPr sz="120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7" y="4733925"/>
            <a:ext cx="127491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9516" y="889777"/>
            <a:ext cx="3822484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181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518901" y="3532950"/>
            <a:ext cx="289512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479952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4" y="1987424"/>
            <a:ext cx="3683724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84" y="3792047"/>
            <a:ext cx="3683724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6390155" y="1"/>
            <a:ext cx="1558460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97" y="800945"/>
            <a:ext cx="5023676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606" y="924788"/>
            <a:ext cx="3683725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479952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04274" y="3407046"/>
            <a:ext cx="10787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8301643" y="61089"/>
            <a:ext cx="755248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2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4" y="3196918"/>
            <a:ext cx="370712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379765" y="-6"/>
            <a:ext cx="776423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032056" y="-6"/>
            <a:ext cx="2554712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1551" y="5047077"/>
            <a:ext cx="1143431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7" y="2563480"/>
            <a:ext cx="550697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34" y="1308485"/>
            <a:ext cx="550696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2"/>
            <a:ext cx="4191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295580" y="97052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8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379765" y="-6"/>
            <a:ext cx="776423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7634" y="1435101"/>
            <a:ext cx="4516365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4" y="3196918"/>
            <a:ext cx="370712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4236" y="1185453"/>
            <a:ext cx="1379764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6" y="2563480"/>
            <a:ext cx="5506965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34" y="1308485"/>
            <a:ext cx="550696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032056" y="-6"/>
            <a:ext cx="2554712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</p:spTree>
    <p:extLst>
      <p:ext uri="{BB962C8B-B14F-4D97-AF65-F5344CB8AC3E}">
        <p14:creationId xmlns:p14="http://schemas.microsoft.com/office/powerpoint/2010/main" val="867183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0523" y="2104889"/>
            <a:ext cx="4106468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Montserrat" pitchFamily="2" charset="77"/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3" y="2886078"/>
            <a:ext cx="4106468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40035" y="2104889"/>
            <a:ext cx="4106700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Montserrat" pitchFamily="2" charset="77"/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4640035" y="2886078"/>
            <a:ext cx="41067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4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861" y="2005763"/>
            <a:ext cx="3919323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16" indent="0">
              <a:buNone/>
              <a:defRPr sz="1800">
                <a:solidFill>
                  <a:schemeClr val="bg1"/>
                </a:solidFill>
              </a:defRPr>
            </a:lvl2pPr>
            <a:lvl3pPr marL="685832" indent="0">
              <a:buNone/>
              <a:defRPr sz="1800">
                <a:solidFill>
                  <a:schemeClr val="bg1"/>
                </a:solidFill>
              </a:defRPr>
            </a:lvl3pPr>
            <a:lvl4pPr marL="1028748" indent="0">
              <a:buNone/>
              <a:defRPr sz="1800">
                <a:solidFill>
                  <a:schemeClr val="bg1"/>
                </a:solidFill>
              </a:defRPr>
            </a:lvl4pPr>
            <a:lvl5pPr marL="1371664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47087" y="2005764"/>
            <a:ext cx="4289548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661056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98535" y="2664803"/>
            <a:ext cx="8245031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92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1" y="-4"/>
            <a:ext cx="8810625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423" y="326573"/>
            <a:ext cx="8605157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177165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24" y="558803"/>
            <a:ext cx="6249917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4438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6FA9-EAF7-451C-85FA-B853A83247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128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7297553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1821023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199" y="3461163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199" y="3839451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199" y="4216672"/>
            <a:ext cx="2584337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199" y="4594957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4844205" y="3505249"/>
            <a:ext cx="194156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4880717" y="3897987"/>
            <a:ext cx="121131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4844205" y="4327948"/>
            <a:ext cx="194156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4853789" y="4650084"/>
            <a:ext cx="17498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0"/>
            <a:ext cx="4598756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594957"/>
            <a:ext cx="1455843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275" y="946597"/>
            <a:ext cx="3683725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2493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2006085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2" y="3641000"/>
            <a:ext cx="3640755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 algn="ctr">
              <a:buNone/>
              <a:defRPr sz="1500"/>
            </a:lvl2pPr>
            <a:lvl3pPr marL="685832" indent="0" algn="ctr">
              <a:buNone/>
              <a:defRPr sz="1350"/>
            </a:lvl3pPr>
            <a:lvl4pPr marL="1028748" indent="0" algn="ctr">
              <a:buNone/>
              <a:defRPr sz="1200"/>
            </a:lvl4pPr>
            <a:lvl5pPr marL="1371664" indent="0" algn="ctr">
              <a:buNone/>
              <a:defRPr sz="1200"/>
            </a:lvl5pPr>
            <a:lvl6pPr marL="1714581" indent="0" algn="ctr">
              <a:buNone/>
              <a:defRPr sz="1200"/>
            </a:lvl6pPr>
            <a:lvl7pPr marL="2057496" indent="0" algn="ctr">
              <a:buNone/>
              <a:defRPr sz="1200"/>
            </a:lvl7pPr>
            <a:lvl8pPr marL="2400412" indent="0" algn="ctr">
              <a:buNone/>
              <a:defRPr sz="1200"/>
            </a:lvl8pPr>
            <a:lvl9pPr marL="2743329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37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1" y="-6"/>
            <a:ext cx="7968996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1010091"/>
            <a:ext cx="1338943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4" y="1987424"/>
            <a:ext cx="3683724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84" y="3792047"/>
            <a:ext cx="3683724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164576" y="646422"/>
            <a:ext cx="5049782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518901" y="3532950"/>
            <a:ext cx="289512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479952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04274" y="3407046"/>
            <a:ext cx="10787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6074066" y="-6"/>
            <a:ext cx="1558460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</p:spTree>
    <p:extLst>
      <p:ext uri="{BB962C8B-B14F-4D97-AF65-F5344CB8AC3E}">
        <p14:creationId xmlns:p14="http://schemas.microsoft.com/office/powerpoint/2010/main" val="1279924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9" y="1671928"/>
            <a:ext cx="812634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16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4962007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265" y="1651048"/>
            <a:ext cx="38862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651048"/>
            <a:ext cx="38862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85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010" y="1681163"/>
            <a:ext cx="403687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71458" lvl="0" indent="-17145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010" y="2505075"/>
            <a:ext cx="4043812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8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5" y="4943476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78" y="4374040"/>
            <a:ext cx="3983637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78" y="5701072"/>
            <a:ext cx="3983637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916" indent="0">
              <a:buNone/>
              <a:defRPr sz="1050"/>
            </a:lvl2pPr>
            <a:lvl3pPr marL="685832" indent="0">
              <a:buNone/>
              <a:defRPr sz="900"/>
            </a:lvl3pPr>
            <a:lvl4pPr marL="1028748" indent="0">
              <a:buNone/>
              <a:defRPr sz="750"/>
            </a:lvl4pPr>
            <a:lvl5pPr marL="1371664" indent="0">
              <a:buNone/>
              <a:defRPr sz="750"/>
            </a:lvl5pPr>
            <a:lvl6pPr marL="1714581" indent="0">
              <a:buNone/>
              <a:defRPr sz="750"/>
            </a:lvl6pPr>
            <a:lvl7pPr marL="2057496" indent="0">
              <a:buNone/>
              <a:defRPr sz="750"/>
            </a:lvl7pPr>
            <a:lvl8pPr marL="2400412" indent="0">
              <a:buNone/>
              <a:defRPr sz="750"/>
            </a:lvl8pPr>
            <a:lvl9pPr marL="2743329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7" y="2290716"/>
            <a:ext cx="4352754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35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7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47430" y="4943476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78" y="4374040"/>
            <a:ext cx="3983637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78" y="5701072"/>
            <a:ext cx="3983637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916" indent="0">
              <a:buNone/>
              <a:defRPr sz="1050"/>
            </a:lvl2pPr>
            <a:lvl3pPr marL="685832" indent="0">
              <a:buNone/>
              <a:defRPr sz="900"/>
            </a:lvl3pPr>
            <a:lvl4pPr marL="1028748" indent="0">
              <a:buNone/>
              <a:defRPr sz="750"/>
            </a:lvl4pPr>
            <a:lvl5pPr marL="1371664" indent="0">
              <a:buNone/>
              <a:defRPr sz="750"/>
            </a:lvl5pPr>
            <a:lvl6pPr marL="1714581" indent="0">
              <a:buNone/>
              <a:defRPr sz="750"/>
            </a:lvl6pPr>
            <a:lvl7pPr marL="2057496" indent="0">
              <a:buNone/>
              <a:defRPr sz="750"/>
            </a:lvl7pPr>
            <a:lvl8pPr marL="2400412" indent="0">
              <a:buNone/>
              <a:defRPr sz="750"/>
            </a:lvl8pPr>
            <a:lvl9pPr marL="2743329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7479" y="2271862"/>
            <a:ext cx="4286263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16" indent="0">
              <a:buNone/>
              <a:defRPr sz="2100"/>
            </a:lvl2pPr>
            <a:lvl3pPr marL="685832" indent="0">
              <a:buNone/>
              <a:defRPr sz="1800"/>
            </a:lvl3pPr>
            <a:lvl4pPr marL="1028748" indent="0">
              <a:buNone/>
              <a:defRPr sz="1500"/>
            </a:lvl4pPr>
            <a:lvl5pPr marL="1371664" indent="0">
              <a:buNone/>
              <a:defRPr sz="1500"/>
            </a:lvl5pPr>
            <a:lvl6pPr marL="1714581" indent="0">
              <a:buNone/>
              <a:defRPr sz="1500"/>
            </a:lvl6pPr>
            <a:lvl7pPr marL="2057496" indent="0">
              <a:buNone/>
              <a:defRPr sz="1500"/>
            </a:lvl7pPr>
            <a:lvl8pPr marL="2400412" indent="0">
              <a:buNone/>
              <a:defRPr sz="1500"/>
            </a:lvl8pPr>
            <a:lvl9pPr marL="2743329" indent="0">
              <a:buNone/>
              <a:defRPr sz="1500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48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5670997" y="4"/>
            <a:ext cx="362388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5009932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15344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F47C-585B-4903-8639-6F1AC5577D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190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9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34F9A-EA40-4998-9108-8575BEA49F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5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83B87-CBEF-403D-A305-DC044F2562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0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38FE-D0A3-404A-9DBB-792B3939D8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048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54E62-B90E-4B41-A6D9-A7B536FE73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13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1E459-1F3C-48B6-90A0-03F437D49F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34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E978-642B-4981-B3AE-CF8A5CAD70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994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4D40CF-618A-41BB-82FA-6061189834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898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0230" y="6356353"/>
            <a:ext cx="555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9" y="209029"/>
            <a:ext cx="812634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457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</p:sldLayoutIdLst>
  <p:hf hdr="0"/>
  <p:txStyles>
    <p:titleStyle>
      <a:lvl1pPr algn="l" defTabSz="685832" rtl="0" eaLnBrk="1" latinLnBrk="0" hangingPunct="1">
        <a:lnSpc>
          <a:spcPct val="90000"/>
        </a:lnSpc>
        <a:spcBef>
          <a:spcPct val="0"/>
        </a:spcBef>
        <a:buNone/>
        <a:defRPr lang="en-IN" sz="3000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71458" indent="-171458" algn="l" defTabSz="685832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4374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7290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206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122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6038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54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0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87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6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2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8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4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1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96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12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29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roducts/Pages/Products%20By%20Geography.asp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www.workstats.dli.pa.gov/Products/Pages/Products%20By%20Geography.aspx" TargetMode="Externa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ages/ProductsAtoZ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s://www.workstats.dli.pa.gov/Documents/County%20Profiles/Butler%20County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png"/><Relationship Id="rId5" Type="http://schemas.openxmlformats.org/officeDocument/2006/relationships/hyperlink" Target="https://www.workstats.dli.pa.gov/dashboards/Pages/Online-Job-Postings-by-WDA.aspx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5.png"/><Relationship Id="rId5" Type="http://schemas.openxmlformats.org/officeDocument/2006/relationships/hyperlink" Target="https://www.workstats.dli.pa.gov/dashboards/Pages/Weekly-UC.aspx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orkstats.dli.pa.gov/Products/Presentations/Pages/LMI-Forum-Presentations.aspx" TargetMode="External"/><Relationship Id="rId4" Type="http://schemas.openxmlformats.org/officeDocument/2006/relationships/hyperlink" Target="https://www.workstats.dli.pa.gov/LearningCenter/Pages/default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orkforceinfo@pa.gov" TargetMode="External"/><Relationship Id="rId2" Type="http://schemas.openxmlformats.org/officeDocument/2006/relationships/hyperlink" Target="http://www.workstats.dli.pa.gov/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workforceinfo@pa.gov" TargetMode="External"/><Relationship Id="rId4" Type="http://schemas.openxmlformats.org/officeDocument/2006/relationships/hyperlink" Target="http://www.workstats.dli.pa.gov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tats.dli.p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roducts/ByCustomer/Pages/WorkforceProfessionals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nnsylvania Department of Labor and Industry Logo">
            <a:extLst>
              <a:ext uri="{FF2B5EF4-FFF2-40B4-BE49-F238E27FC236}">
                <a16:creationId xmlns:a16="http://schemas.microsoft.com/office/drawing/2014/main" id="{8CBC9D37-093C-413B-9C6A-A68CFB5559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308" y="1702838"/>
            <a:ext cx="3615372" cy="1807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411" y="3061479"/>
            <a:ext cx="3578818" cy="1212189"/>
          </a:xfrm>
        </p:spPr>
        <p:txBody>
          <a:bodyPr>
            <a:normAutofit/>
          </a:bodyPr>
          <a:lstStyle/>
          <a:p>
            <a:r>
              <a:rPr lang="en-US" sz="2700" dirty="0"/>
              <a:t>CWIA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3607190"/>
            <a:ext cx="4612167" cy="756835"/>
          </a:xfrm>
        </p:spPr>
        <p:txBody>
          <a:bodyPr/>
          <a:lstStyle/>
          <a:p>
            <a:r>
              <a:rPr lang="en-US" dirty="0"/>
              <a:t>Regional Symposium – Cranberry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A7B222-A5FA-475C-A312-337C466458E1}"/>
              </a:ext>
            </a:extLst>
          </p:cNvPr>
          <p:cNvSpPr txBox="1">
            <a:spLocks/>
          </p:cNvSpPr>
          <p:nvPr/>
        </p:nvSpPr>
        <p:spPr>
          <a:xfrm>
            <a:off x="749447" y="5526249"/>
            <a:ext cx="7677721" cy="756836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Ed Legge, Kim DeLellis, Nick Reighard &amp; Shelli Long</a:t>
            </a:r>
            <a:b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</a:b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Center for Workforce Information &amp; Analysis (CWIA)</a:t>
            </a:r>
          </a:p>
          <a:p>
            <a:pPr algn="ctr" defTabSz="6858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June 6, 2023</a:t>
            </a:r>
            <a:endParaRPr lang="en-US" sz="1600" b="1" spc="225" dirty="0">
              <a:solidFill>
                <a:srgbClr val="01406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E8E46-CDD3-4A43-BE2A-56E8E0D02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3" r="6014" b="4676"/>
          <a:stretch/>
        </p:blipFill>
        <p:spPr>
          <a:xfrm>
            <a:off x="694091" y="1143000"/>
            <a:ext cx="4860218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4B92E7"/>
            </a:solidFill>
          </a:ln>
          <a:effectLst/>
        </p:spPr>
      </p:pic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-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09CE828-7CC6-4F18-A090-3533EBD748DA}"/>
              </a:ext>
            </a:extLst>
          </p:cNvPr>
          <p:cNvSpPr/>
          <p:nvPr/>
        </p:nvSpPr>
        <p:spPr>
          <a:xfrm>
            <a:off x="2209800" y="5105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9DC10-D9D2-40C7-9847-ED2D517D6088}"/>
              </a:ext>
            </a:extLst>
          </p:cNvPr>
          <p:cNvSpPr txBox="1"/>
          <p:nvPr/>
        </p:nvSpPr>
        <p:spPr>
          <a:xfrm>
            <a:off x="6104655" y="1905506"/>
            <a:ext cx="2605958" cy="3046988"/>
          </a:xfrm>
          <a:prstGeom prst="rect">
            <a:avLst/>
          </a:prstGeom>
          <a:noFill/>
          <a:ln w="57150">
            <a:solidFill>
              <a:srgbClr val="C8C6BD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two gold stars indicate products discussed today and that should be useful in your work.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High Priority Occupations (HPOs)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PA In-Demand Occupation List </a:t>
            </a:r>
          </a:p>
          <a:p>
            <a:pPr algn="ctr"/>
            <a:r>
              <a:rPr lang="en-US" sz="1600" b="1" dirty="0"/>
              <a:t>(PA-IDOL)</a:t>
            </a:r>
          </a:p>
          <a:p>
            <a:pPr algn="ctr"/>
            <a:endParaRPr lang="en-US" sz="1600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B3CBFECA-CB36-4629-85D8-AFCD5C1E695C}"/>
              </a:ext>
            </a:extLst>
          </p:cNvPr>
          <p:cNvSpPr/>
          <p:nvPr/>
        </p:nvSpPr>
        <p:spPr>
          <a:xfrm>
            <a:off x="5334000" y="1294167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5394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Geography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F524970-CE41-4A44-A487-2919F58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1351508"/>
            <a:ext cx="8229600" cy="3908762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just transferred to Western PA.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 Where can I go to find information specific to my area?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by Geography)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alibri" pitchFamily="34" charset="0"/>
                <a:hlinkClick r:id="rId4"/>
              </a:rPr>
              <a:t>https://www.workstats.dli.pa.gov/Products/Pages/Products%20By%20Geography.aspx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endParaRPr lang="en-US" alt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4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Geography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2052"/>
            <a:ext cx="847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customized listing of all products containing data for your county, workforce development area (WDA), and metropolitan statistical area (MSA)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38124-9A48-4F84-A80D-7B6B414A2531}"/>
              </a:ext>
            </a:extLst>
          </p:cNvPr>
          <p:cNvSpPr txBox="1"/>
          <p:nvPr/>
        </p:nvSpPr>
        <p:spPr>
          <a:xfrm>
            <a:off x="361806" y="6397056"/>
            <a:ext cx="8471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visit the Products by Geography page to view the full listing of products for your county and surrounding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D416E-6F73-44FD-B270-32BBC1A6180C}"/>
              </a:ext>
            </a:extLst>
          </p:cNvPr>
          <p:cNvSpPr txBox="1"/>
          <p:nvPr/>
        </p:nvSpPr>
        <p:spPr>
          <a:xfrm>
            <a:off x="1417321" y="6153588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>
                <a:hlinkClick r:id="rId4"/>
              </a:rPr>
              <a:t>https://www.workstats.dli.pa.gov/Products/Pages/Products%20By%20Geography.aspx</a:t>
            </a:r>
            <a:r>
              <a:rPr lang="en-US" dirty="0"/>
              <a:t> </a:t>
            </a:r>
          </a:p>
        </p:txBody>
      </p:sp>
      <p:pic>
        <p:nvPicPr>
          <p:cNvPr id="2050" name="Picture 2" descr="No this isn't an April Fool's prank, it's actually Where's Waldo Week on  Google Maps | This is the Loop | Golf Digest">
            <a:extLst>
              <a:ext uri="{FF2B5EF4-FFF2-40B4-BE49-F238E27FC236}">
                <a16:creationId xmlns:a16="http://schemas.microsoft.com/office/drawing/2014/main" id="{CBD9EA9E-84F4-41E1-82E3-43D5C990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271">
            <a:off x="7035738" y="2327307"/>
            <a:ext cx="1381884" cy="10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C4247A-9068-444E-AE04-7C3513E628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96" t="6237" r="8971" b="4486"/>
          <a:stretch/>
        </p:blipFill>
        <p:spPr>
          <a:xfrm rot="-360000">
            <a:off x="523383" y="3427866"/>
            <a:ext cx="2537196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940395-A17C-41BD-BCD3-2907E1591A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83" t="12501" r="4074" b="5686"/>
          <a:stretch/>
        </p:blipFill>
        <p:spPr>
          <a:xfrm>
            <a:off x="2621325" y="1575991"/>
            <a:ext cx="3952258" cy="146304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34E7AD-01EA-4073-947A-D3107986D3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55" t="1607" r="9134" b="2392"/>
          <a:stretch/>
        </p:blipFill>
        <p:spPr>
          <a:xfrm>
            <a:off x="3318411" y="3151542"/>
            <a:ext cx="2748874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3498E7-9857-4C19-B46C-3EEC3297BC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57" t="7139" r="8559" b="8182"/>
          <a:stretch/>
        </p:blipFill>
        <p:spPr>
          <a:xfrm rot="360000">
            <a:off x="6336699" y="3431484"/>
            <a:ext cx="2676038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/>
        </p:spPr>
      </p:pic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C5D9DDC0-9743-44DE-8935-2E859D78CD32}"/>
              </a:ext>
            </a:extLst>
          </p:cNvPr>
          <p:cNvSpPr/>
          <p:nvPr/>
        </p:nvSpPr>
        <p:spPr>
          <a:xfrm rot="389282">
            <a:off x="7041137" y="4616175"/>
            <a:ext cx="211046" cy="1673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328E8FB4-6491-4C11-8BF4-50611A418341}"/>
              </a:ext>
            </a:extLst>
          </p:cNvPr>
          <p:cNvSpPr/>
          <p:nvPr/>
        </p:nvSpPr>
        <p:spPr>
          <a:xfrm rot="389282">
            <a:off x="7407797" y="5783808"/>
            <a:ext cx="211046" cy="1673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3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F9DE43A-3D61-4241-9895-D4F9FB43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45" y="1105356"/>
            <a:ext cx="8229600" cy="4832092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got an e-mail about a recent product that was released but I lost it.  Where can I find that publication?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A to Z)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itchFamily="34" charset="0"/>
                <a:hlinkClick r:id="rId4"/>
              </a:rPr>
              <a:t>https://www.workstats.dli.pa.gov/Pages/ProductsAtoZ.aspx</a:t>
            </a:r>
            <a:r>
              <a:rPr lang="en-US" altLang="en-US" sz="2400" b="1" dirty="0">
                <a:latin typeface="Calibri" pitchFamily="34" charset="0"/>
              </a:rPr>
              <a:t> </a:t>
            </a:r>
            <a:endParaRPr lang="en-US" alt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alphabetical listing of all products located on the website: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3074" name="Picture 2" descr="Another Waldo at steemit — Steemit">
            <a:extLst>
              <a:ext uri="{FF2B5EF4-FFF2-40B4-BE49-F238E27FC236}">
                <a16:creationId xmlns:a16="http://schemas.microsoft.com/office/drawing/2014/main" id="{DDDF7AEC-CD65-4E51-B17B-4BDA066B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643"/>
            <a:ext cx="1295400" cy="15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F8256-0B26-4EC9-A03E-F3059F2245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3" t="3527" r="7501" b="14541"/>
          <a:stretch/>
        </p:blipFill>
        <p:spPr>
          <a:xfrm>
            <a:off x="1416603" y="1625044"/>
            <a:ext cx="6552488" cy="4981214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6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 – County Profiles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0F8AA-1C03-4B9E-BA9B-65214E229037}"/>
              </a:ext>
            </a:extLst>
          </p:cNvPr>
          <p:cNvSpPr txBox="1"/>
          <p:nvPr/>
        </p:nvSpPr>
        <p:spPr>
          <a:xfrm>
            <a:off x="278606" y="638548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https://www.workstats.dli.pa.gov/Documents/County%20Profiles/Butler%20County.pdf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3F29D-D3A7-480C-9DB7-6B4954143E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96" t="1687" r="5513" b="6090"/>
          <a:stretch/>
        </p:blipFill>
        <p:spPr>
          <a:xfrm>
            <a:off x="2521038" y="1170543"/>
            <a:ext cx="4101924" cy="5120640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0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Dashboards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273C05D-A3D8-463C-9E13-371A29EA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94" y="1371600"/>
            <a:ext cx="8229600" cy="4154984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heard that CWIA has some really cool interactive data visualizations.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Where can I find those?</a:t>
            </a:r>
            <a:endParaRPr lang="en-US" altLang="en-US" sz="36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(Data Dashboard)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</a:rPr>
              <a:t>https://www.workstats.dli.pa.gov/dashboards/Pages/default.aspx</a:t>
            </a:r>
          </a:p>
        </p:txBody>
      </p:sp>
    </p:spTree>
    <p:extLst>
      <p:ext uri="{BB962C8B-B14F-4D97-AF65-F5344CB8AC3E}">
        <p14:creationId xmlns:p14="http://schemas.microsoft.com/office/powerpoint/2010/main" val="240815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Dashboards – Online Job Postings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54D38-19FF-435D-BE57-5DBD64BD58E0}"/>
              </a:ext>
            </a:extLst>
          </p:cNvPr>
          <p:cNvSpPr txBox="1"/>
          <p:nvPr/>
        </p:nvSpPr>
        <p:spPr>
          <a:xfrm>
            <a:off x="11906" y="593535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hlinkClick r:id="rId5"/>
              </a:rPr>
              <a:t>https://www.workstats.dli.pa.gov/dashboards/Pages/Online-Job-Postings-by-WDA.aspx</a:t>
            </a:r>
            <a:r>
              <a:rPr lang="en-US" b="1" dirty="0"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D98E3-5411-475E-AD66-38D3849681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84" t="3912" r="1470" b="28544"/>
          <a:stretch/>
        </p:blipFill>
        <p:spPr>
          <a:xfrm>
            <a:off x="304798" y="1165351"/>
            <a:ext cx="8534401" cy="4632199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6175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Dashboards – Weekly UC Claims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54D38-19FF-435D-BE57-5DBD64BD58E0}"/>
              </a:ext>
            </a:extLst>
          </p:cNvPr>
          <p:cNvSpPr txBox="1"/>
          <p:nvPr/>
        </p:nvSpPr>
        <p:spPr>
          <a:xfrm>
            <a:off x="507163" y="6380289"/>
            <a:ext cx="7964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hlinkClick r:id="rId5"/>
              </a:rPr>
              <a:t>https://www.workstats.dli.pa.gov/dashboards/Pages/Weekly-UC.aspx</a:t>
            </a:r>
            <a:r>
              <a:rPr lang="en-US" sz="2000" b="1" dirty="0"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B879D-A9F2-48AE-A208-43F3332270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85" b="3123"/>
          <a:stretch/>
        </p:blipFill>
        <p:spPr>
          <a:xfrm>
            <a:off x="1907032" y="1165351"/>
            <a:ext cx="5353747" cy="5239512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04282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678D30B-0F84-4A88-A13B-2AC812AC3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94" y="1371600"/>
            <a:ext cx="8229600" cy="5262979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What happens when I get home from training today?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Is there a place where I can go to brush up on what I learned today?</a:t>
            </a:r>
            <a:endParaRPr lang="en-US" altLang="en-US" sz="36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(Learning Center &amp; LMI Forum)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itchFamily="34" charset="0"/>
                <a:hlinkClick r:id="rId4"/>
              </a:rPr>
              <a:t>https://www.workstats.dli.pa.gov/LearningCenter/Pages/default.aspx</a:t>
            </a:r>
            <a:endParaRPr lang="en-US" altLang="en-US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itchFamily="34" charset="0"/>
                <a:hlinkClick r:id="rId5"/>
              </a:rPr>
              <a:t>https://www.workstats.dli.pa.gov/Products/Presentations/Pages/LMI-Forum-Presentations.aspx</a:t>
            </a:r>
            <a:endParaRPr lang="en-US" alt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descr="Image Placeholder">
            <a:extLst>
              <a:ext uri="{FF2B5EF4-FFF2-40B4-BE49-F238E27FC236}">
                <a16:creationId xmlns:a16="http://schemas.microsoft.com/office/drawing/2014/main" id="{0FAB94A8-4138-B047-8AC8-331C218067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381000"/>
            <a:ext cx="4191000" cy="6108666"/>
          </a:xfrm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7B6C1A-C72D-CD47-B024-DB944C34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303" y="667102"/>
            <a:ext cx="3415018" cy="455045"/>
          </a:xfrm>
        </p:spPr>
        <p:txBody>
          <a:bodyPr anchor="t"/>
          <a:lstStyle/>
          <a:p>
            <a:pPr algn="ctr"/>
            <a:r>
              <a:rPr lang="en-US" dirty="0"/>
              <a:t>Who is CWIA?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AC0626-E2D6-42C9-AB27-54A4E1B08BF4}"/>
              </a:ext>
            </a:extLst>
          </p:cNvPr>
          <p:cNvSpPr txBox="1"/>
          <p:nvPr/>
        </p:nvSpPr>
        <p:spPr>
          <a:xfrm>
            <a:off x="194811" y="5586459"/>
            <a:ext cx="8754378" cy="748988"/>
          </a:xfrm>
          <a:prstGeom prst="rect">
            <a:avLst/>
          </a:prstGeom>
          <a:solidFill>
            <a:srgbClr val="E5F2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8128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89" b="1" kern="0" dirty="0">
                <a:solidFill>
                  <a:prstClr val="black"/>
                </a:solidFill>
                <a:latin typeface="Calibri" panose="020F0502020204030204"/>
              </a:rPr>
              <a:t>CWIA website: </a:t>
            </a:r>
            <a:r>
              <a:rPr lang="en-US" sz="2489" kern="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www.workstats.dli.pa.gov</a:t>
            </a:r>
            <a:endParaRPr lang="en-US" sz="2489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8128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778" b="1" kern="0" dirty="0">
                <a:solidFill>
                  <a:srgbClr val="000000"/>
                </a:solidFill>
                <a:latin typeface="Calibri" panose="020F0502020204030204"/>
              </a:rPr>
              <a:t>Customer Service: 877-493-3282 (877-4WF-Data) or Email: </a:t>
            </a:r>
            <a:r>
              <a:rPr lang="en-US" altLang="en-US" sz="1778" b="1" kern="0" dirty="0">
                <a:solidFill>
                  <a:srgbClr val="000000"/>
                </a:solidFill>
                <a:latin typeface="Calibri" panose="020F0502020204030204"/>
                <a:hlinkClick r:id="rId3"/>
              </a:rPr>
              <a:t>workforceinfo@pa.gov</a:t>
            </a:r>
            <a:endParaRPr lang="en-US" sz="1778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384F7762-CF21-4FCD-8944-AE770DF4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4" y="1537092"/>
            <a:ext cx="7576191" cy="3895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956" dirty="0">
                <a:solidFill>
                  <a:srgbClr val="3F3F3F"/>
                </a:solidFill>
                <a:latin typeface="Calibri" panose="020F0502020204030204" pitchFamily="34" charset="0"/>
              </a:rPr>
              <a:t>CWIA (Center for Workforce Information &amp; Analysis) is a bureau within L&amp;I that produces workforce and economic statistics and analysis.</a:t>
            </a:r>
          </a:p>
          <a:p>
            <a:pPr defTabSz="81279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889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778" b="1" dirty="0">
                <a:solidFill>
                  <a:srgbClr val="3F3F3F"/>
                </a:solidFill>
                <a:latin typeface="Calibri" panose="020F0502020204030204" pitchFamily="34" charset="0"/>
              </a:rPr>
              <a:t>CWIA’s key roles</a:t>
            </a:r>
            <a:r>
              <a:rPr lang="en-US" altLang="en-US" sz="1778" dirty="0">
                <a:solidFill>
                  <a:srgbClr val="3F3F3F"/>
                </a:solidFill>
                <a:latin typeface="Calibri" panose="020F0502020204030204" pitchFamily="34" charset="0"/>
              </a:rPr>
              <a:t>: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Provide labor market information (LMI) products &amp; services to wide range of customers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Measure and report on PA’s labor force (employed and unemployed), employers, industries, occupations, wages, and skills through various products &amp; services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Calculate performance and outcome metrics for workforce program participants</a:t>
            </a:r>
            <a:endParaRPr lang="en-US" altLang="en-US" sz="1600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Perform data analysis and reporting on Unemployment Compensation, Workers’ Compensation &amp; New Hires program activities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9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53AF4-6D16-4CA1-8E87-79D66760EB3F}"/>
              </a:ext>
            </a:extLst>
          </p:cNvPr>
          <p:cNvSpPr txBox="1"/>
          <p:nvPr/>
        </p:nvSpPr>
        <p:spPr>
          <a:xfrm>
            <a:off x="876300" y="127728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 that you have seen what our website has to offer, we hope you can see why we saved this for last.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4019E-6B52-421A-ADE9-F08BE4796E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5" t="24431" r="5834" b="8320"/>
          <a:stretch/>
        </p:blipFill>
        <p:spPr>
          <a:xfrm>
            <a:off x="342900" y="2170615"/>
            <a:ext cx="8458200" cy="3577190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006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LMI Forum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53AF4-6D16-4CA1-8E87-79D66760EB3F}"/>
              </a:ext>
            </a:extLst>
          </p:cNvPr>
          <p:cNvSpPr txBox="1"/>
          <p:nvPr/>
        </p:nvSpPr>
        <p:spPr>
          <a:xfrm>
            <a:off x="888206" y="3717708"/>
            <a:ext cx="7391400" cy="2308324"/>
          </a:xfrm>
          <a:prstGeom prst="rect">
            <a:avLst/>
          </a:prstGeom>
          <a:solidFill>
            <a:srgbClr val="FFF2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There is even an area of our website dedicated solely to our </a:t>
            </a:r>
          </a:p>
          <a:p>
            <a:pPr algn="ctr"/>
            <a:r>
              <a:rPr lang="en-US" b="1" dirty="0"/>
              <a:t>LMI Forums where you can find presentations of various CWIA program areas and datasets.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This is where you can find details for upcoming forums such as flyers and agendas as well as the PowerPoint slides from presentations from previous events.</a:t>
            </a:r>
          </a:p>
          <a:p>
            <a:pPr algn="ctr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07153-F285-4CAA-95D4-B0FBC0ACE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2" r="7630"/>
          <a:stretch/>
        </p:blipFill>
        <p:spPr>
          <a:xfrm>
            <a:off x="495300" y="1348463"/>
            <a:ext cx="8153400" cy="1948102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DD604C-9F92-405B-8F96-1FF86A114089}"/>
              </a:ext>
            </a:extLst>
          </p:cNvPr>
          <p:cNvSpPr/>
          <p:nvPr/>
        </p:nvSpPr>
        <p:spPr>
          <a:xfrm>
            <a:off x="7696200" y="1905000"/>
            <a:ext cx="838200" cy="76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80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387" y="381000"/>
            <a:ext cx="5410200" cy="5334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Do I Stay in Touch With CWIA?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538163" y="1236618"/>
            <a:ext cx="8067674" cy="5499100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Website: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hlinkClick r:id="rId4"/>
              </a:rPr>
              <a:t>www.workstats.dli.pa.gov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Customer Response Contact Information: </a:t>
            </a: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877-493-3282 (877-4WF-Data)</a:t>
            </a: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Hours: 8:00 am – 4:00 pm</a:t>
            </a:r>
          </a:p>
          <a:p>
            <a:pPr algn="ctr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Email: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hlinkClick r:id="rId5"/>
              </a:rPr>
              <a:t>workforceinfo@pa.gov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Sign up for our E-mail Distribution List!</a:t>
            </a:r>
          </a:p>
          <a:p>
            <a:pPr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We maintain an </a:t>
            </a:r>
            <a:r>
              <a:rPr lang="en-US" altLang="en-US" sz="2000" b="1" dirty="0">
                <a:solidFill>
                  <a:srgbClr val="000000"/>
                </a:solidFill>
                <a:latin typeface="Calibri" pitchFamily="34" charset="0"/>
              </a:rPr>
              <a:t>e-mail distribution list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that we use to announce the</a:t>
            </a: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release of statewide and local area data, new products, upcoming</a:t>
            </a: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LMI Forums, etc. Please contact us to be added to the list.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Questions?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766763" y="1990776"/>
            <a:ext cx="7943850" cy="4038600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 algn="ctr"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Ed Legge (elegge@pa.gov)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Kim DeLellis (kdelellis@pa.gov)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Nick Reighard (nreighard@pa.gov)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Shelli Long (shellong@pa.gov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C1427-BC75-4A19-A224-8DE7C51F3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38"/>
          <a:stretch/>
        </p:blipFill>
        <p:spPr>
          <a:xfrm>
            <a:off x="3575050" y="2133600"/>
            <a:ext cx="1828800" cy="2205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0F0CF-44CB-4D37-A975-AB46DD1AB380}"/>
              </a:ext>
            </a:extLst>
          </p:cNvPr>
          <p:cNvSpPr txBox="1"/>
          <p:nvPr/>
        </p:nvSpPr>
        <p:spPr>
          <a:xfrm>
            <a:off x="2297906" y="104368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5400" b="1" dirty="0">
                <a:ln>
                  <a:solidFill>
                    <a:schemeClr val="tx1"/>
                  </a:solidFill>
                </a:ln>
                <a:pattFill prst="dkHorz">
                  <a:fgClr>
                    <a:srgbClr val="FF0000"/>
                  </a:fgClr>
                  <a:bgClr>
                    <a:schemeClr val="bg1"/>
                  </a:bgClr>
                </a:pattFill>
                <a:latin typeface="Calibri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0947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2" descr="blue bottom ba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Where's Waldo?">
            <a:extLst>
              <a:ext uri="{FF2B5EF4-FFF2-40B4-BE49-F238E27FC236}">
                <a16:creationId xmlns:a16="http://schemas.microsoft.com/office/drawing/2014/main" id="{A698AF7A-05D4-466C-876E-14F73B4B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5018"/>
            <a:ext cx="6096001" cy="36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DF516E-1C53-4C8B-8CFB-FFF09C6B010F}"/>
              </a:ext>
            </a:extLst>
          </p:cNvPr>
          <p:cNvSpPr txBox="1"/>
          <p:nvPr/>
        </p:nvSpPr>
        <p:spPr>
          <a:xfrm>
            <a:off x="6096000" y="165488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</a:t>
            </a:r>
            <a:r>
              <a:rPr lang="en-US" sz="3600" dirty="0">
                <a:solidFill>
                  <a:srgbClr val="3399FF"/>
                </a:solidFill>
              </a:rPr>
              <a:t>orkforce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3399FF"/>
                </a:solidFill>
              </a:rPr>
              <a:t>nd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3399FF"/>
                </a:solidFill>
              </a:rPr>
              <a:t>abor</a:t>
            </a:r>
            <a:r>
              <a:rPr lang="en-US" sz="3600" dirty="0"/>
              <a:t>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dirty="0">
                <a:solidFill>
                  <a:srgbClr val="3399FF"/>
                </a:solidFill>
              </a:rPr>
              <a:t>ata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O</a:t>
            </a:r>
            <a:r>
              <a:rPr lang="en-US" sz="3600" dirty="0">
                <a:solidFill>
                  <a:srgbClr val="3399FF"/>
                </a:solidFill>
              </a:rPr>
              <a:t>nline</a:t>
            </a:r>
          </a:p>
        </p:txBody>
      </p:sp>
    </p:spTree>
    <p:extLst>
      <p:ext uri="{BB962C8B-B14F-4D97-AF65-F5344CB8AC3E}">
        <p14:creationId xmlns:p14="http://schemas.microsoft.com/office/powerpoint/2010/main" val="7978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2D32B-E49A-4B62-A2F8-E4B0B4D3511E}"/>
              </a:ext>
            </a:extLst>
          </p:cNvPr>
          <p:cNvSpPr txBox="1"/>
          <p:nvPr/>
        </p:nvSpPr>
        <p:spPr>
          <a:xfrm>
            <a:off x="771266" y="625981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https://www.workstats.dli.pa.gov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327E2-0381-4649-B3F5-355C6C06C8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" t="1741" r="1134" b="2515"/>
          <a:stretch/>
        </p:blipFill>
        <p:spPr>
          <a:xfrm>
            <a:off x="235778" y="1219200"/>
            <a:ext cx="8672444" cy="4038600"/>
          </a:xfrm>
          <a:prstGeom prst="roundRect">
            <a:avLst>
              <a:gd name="adj" fmla="val 11111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36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Home Page – Top Navigation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menu located in the top right-hand corner of our website contains three main areas: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Research &amp; Historical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Learning Center</a:t>
            </a:r>
          </a:p>
          <a:p>
            <a:endParaRPr lang="en-US" sz="1600" dirty="0"/>
          </a:p>
          <a:p>
            <a:r>
              <a:rPr lang="en-US" sz="1600" dirty="0"/>
              <a:t>These three areas will provide access to the contents of our entire website.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1F2771-80A5-4CF7-A9EB-DDAC8E8DC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31" y="3101876"/>
            <a:ext cx="6153150" cy="63817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E3D654-5741-475B-AD93-E50892A84B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286" t="12287" r="6197" b="56235"/>
          <a:stretch/>
        </p:blipFill>
        <p:spPr>
          <a:xfrm>
            <a:off x="1502625" y="3968906"/>
            <a:ext cx="2840775" cy="2642616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60D6B-DA36-471A-86BE-1117790DBA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141" t="12329" r="2003" b="60462"/>
          <a:stretch/>
        </p:blipFill>
        <p:spPr>
          <a:xfrm>
            <a:off x="4906996" y="3968906"/>
            <a:ext cx="2713004" cy="264281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3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Home Page – Top Categories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homepage you will find content boxes that highlight featured, new, and recently updated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D5180-A82A-46AE-9FBC-475B6111F7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6" t="11539" r="10000" b="12468"/>
          <a:stretch/>
        </p:blipFill>
        <p:spPr>
          <a:xfrm>
            <a:off x="762000" y="2590800"/>
            <a:ext cx="7620000" cy="2430163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60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Type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C434464-E730-4FD3-AD1E-52EC52039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061629"/>
            <a:ext cx="8610600" cy="5663089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It’s my first year working for my local PA CareerLink® and I’m looking for resources to help point clients in the right direction for relevant information.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Where can I find this kind of information?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by Customer – Workforce Professionals)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https://www.workstats.dli.pa.gov/Products/ByCustomer/Pages/WorkforceProfessionals.aspx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0404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–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FF39D-A2AB-4FD6-B99F-0787C919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59" y="4715772"/>
            <a:ext cx="2200275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66C07-FBDE-4743-B71E-65B333108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3" t="15553" r="5833" b="7313"/>
          <a:stretch/>
        </p:blipFill>
        <p:spPr>
          <a:xfrm>
            <a:off x="431006" y="1212436"/>
            <a:ext cx="8305800" cy="502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4B92E7"/>
            </a:solidFill>
          </a:ln>
          <a:effectLst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94ECCE-AA5E-4A25-BD85-BD42095C8B81}"/>
              </a:ext>
            </a:extLst>
          </p:cNvPr>
          <p:cNvSpPr/>
          <p:nvPr/>
        </p:nvSpPr>
        <p:spPr>
          <a:xfrm>
            <a:off x="586719" y="1805298"/>
            <a:ext cx="2540794" cy="2819400"/>
          </a:xfrm>
          <a:prstGeom prst="roundRect">
            <a:avLst/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2D4E3D-3BC9-4BE3-9D8B-6BD5FBA3CAE5}"/>
              </a:ext>
            </a:extLst>
          </p:cNvPr>
          <p:cNvSpPr/>
          <p:nvPr/>
        </p:nvSpPr>
        <p:spPr>
          <a:xfrm>
            <a:off x="914400" y="3810000"/>
            <a:ext cx="1676400" cy="228600"/>
          </a:xfrm>
          <a:prstGeom prst="roundRect">
            <a:avLst/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2789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–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86B1A-6D14-4520-AF97-8CC8C4B7CE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00" t="8518" r="2771" b="5580"/>
          <a:stretch/>
        </p:blipFill>
        <p:spPr>
          <a:xfrm>
            <a:off x="381000" y="1423398"/>
            <a:ext cx="8049933" cy="5224051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E93D40-8603-40B7-82B3-A06083A70AB3}"/>
              </a:ext>
            </a:extLst>
          </p:cNvPr>
          <p:cNvSpPr/>
          <p:nvPr/>
        </p:nvSpPr>
        <p:spPr>
          <a:xfrm>
            <a:off x="6934200" y="1471359"/>
            <a:ext cx="679938" cy="412801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0971D8-AF91-4006-80CD-5ACF0BD74DA0}"/>
              </a:ext>
            </a:extLst>
          </p:cNvPr>
          <p:cNvSpPr/>
          <p:nvPr/>
        </p:nvSpPr>
        <p:spPr>
          <a:xfrm>
            <a:off x="5785337" y="2971800"/>
            <a:ext cx="1828801" cy="268988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589487-0534-4BBB-8C45-6B2B1EF0D743}"/>
              </a:ext>
            </a:extLst>
          </p:cNvPr>
          <p:cNvSpPr/>
          <p:nvPr/>
        </p:nvSpPr>
        <p:spPr>
          <a:xfrm>
            <a:off x="4724400" y="5113506"/>
            <a:ext cx="1295400" cy="1139825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5054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2" ma:contentTypeDescription="Create a new document." ma:contentTypeScope="" ma:versionID="a21449e2314261a3cc5bff8116ba74c6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6e5e84b3f6ec3d7d14b7a943123d7ec6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208E2C-D5EF-4F2F-91BA-A832162F283D}"/>
</file>

<file path=customXml/itemProps2.xml><?xml version="1.0" encoding="utf-8"?>
<ds:datastoreItem xmlns:ds="http://schemas.openxmlformats.org/officeDocument/2006/customXml" ds:itemID="{6DA267F1-E81D-40BE-A5D2-A60B60EEA1FA}">
  <ds:schemaRefs>
    <ds:schemaRef ds:uri="http://schemas.microsoft.com/office/2006/metadata/properties"/>
    <ds:schemaRef ds:uri="http://purl.org/dc/terms/"/>
    <ds:schemaRef ds:uri="http://schemas.microsoft.com/sharepoint/v3"/>
    <ds:schemaRef ds:uri="http://purl.org/dc/dcmitype/"/>
    <ds:schemaRef ds:uri="6c39a429-32ac-4580-b063-011863d2da3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152829A-7A1E-481B-9040-1FD6CA954C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11143</TotalTime>
  <Words>1021</Words>
  <Application>Microsoft Office PowerPoint</Application>
  <PresentationFormat>On-screen Show (4:3)</PresentationFormat>
  <Paragraphs>169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Gill Sans SemiBold</vt:lpstr>
      <vt:lpstr>Montserrat</vt:lpstr>
      <vt:lpstr>Times New Roman</vt:lpstr>
      <vt:lpstr>Verdana</vt:lpstr>
      <vt:lpstr>Wingdings</vt:lpstr>
      <vt:lpstr>Default Design</vt:lpstr>
      <vt:lpstr>Office Theme</vt:lpstr>
      <vt:lpstr>CWIA Resources</vt:lpstr>
      <vt:lpstr>Who is CWIA?</vt:lpstr>
      <vt:lpstr>PowerPoint Presentation</vt:lpstr>
      <vt:lpstr>Products A to Z</vt:lpstr>
      <vt:lpstr>Home Page – Top Navigation</vt:lpstr>
      <vt:lpstr>Home Page – Top Categories</vt:lpstr>
      <vt:lpstr>Products by Category – Customer Type</vt:lpstr>
      <vt:lpstr>Products by Category – Customer – Workforce Professionals</vt:lpstr>
      <vt:lpstr>Products by Category – Customer – Workforce Professionals</vt:lpstr>
      <vt:lpstr>Products by Category – Customer - Workforce Professionals</vt:lpstr>
      <vt:lpstr>Products by Geography</vt:lpstr>
      <vt:lpstr>Products by Geography</vt:lpstr>
      <vt:lpstr>Products A to Z</vt:lpstr>
      <vt:lpstr>Products A to Z</vt:lpstr>
      <vt:lpstr>Products A to Z – County Profiles</vt:lpstr>
      <vt:lpstr>Data Dashboards</vt:lpstr>
      <vt:lpstr>Dashboards – Online Job Postings</vt:lpstr>
      <vt:lpstr>Dashboards – Weekly UC Claims</vt:lpstr>
      <vt:lpstr>Learning Center</vt:lpstr>
      <vt:lpstr>Learning Center</vt:lpstr>
      <vt:lpstr>LMI Forum Page</vt:lpstr>
      <vt:lpstr>How Do I Stay in Touch With CWIA?</vt:lpstr>
      <vt:lpstr>Questions?</vt:lpstr>
    </vt:vector>
  </TitlesOfParts>
  <Company>Office of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aforsman</dc:creator>
  <cp:lastModifiedBy>Reighard, Nicholas</cp:lastModifiedBy>
  <cp:revision>689</cp:revision>
  <cp:lastPrinted>2022-10-11T14:42:40Z</cp:lastPrinted>
  <dcterms:created xsi:type="dcterms:W3CDTF">2011-11-29T20:35:02Z</dcterms:created>
  <dcterms:modified xsi:type="dcterms:W3CDTF">2023-06-08T14:29:31Z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2195200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