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6" r:id="rId5"/>
    <p:sldId id="257" r:id="rId6"/>
    <p:sldId id="258" r:id="rId7"/>
    <p:sldId id="266" r:id="rId8"/>
    <p:sldId id="262" r:id="rId9"/>
    <p:sldId id="265" r:id="rId10"/>
    <p:sldId id="269" r:id="rId11"/>
    <p:sldId id="268" r:id="rId12"/>
    <p:sldId id="267" r:id="rId13"/>
    <p:sldId id="263" r:id="rId14"/>
    <p:sldId id="273" r:id="rId15"/>
    <p:sldId id="261" r:id="rId16"/>
    <p:sldId id="272" r:id="rId17"/>
    <p:sldId id="270" r:id="rId18"/>
    <p:sldId id="271" r:id="rId19"/>
    <p:sldId id="276" r:id="rId20"/>
    <p:sldId id="275" r:id="rId21"/>
    <p:sldId id="274" r:id="rId22"/>
    <p:sldId id="277" r:id="rId23"/>
    <p:sldId id="279" r:id="rId24"/>
    <p:sldId id="278" r:id="rId25"/>
    <p:sldId id="282" r:id="rId26"/>
    <p:sldId id="281" r:id="rId27"/>
    <p:sldId id="280" r:id="rId28"/>
    <p:sldId id="264" r:id="rId29"/>
    <p:sldId id="260" r:id="rId30"/>
    <p:sldId id="259" r:id="rId31"/>
    <p:sldId id="283" r:id="rId32"/>
    <p:sldId id="286" r:id="rId33"/>
    <p:sldId id="28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74DDE-4154-D546-397B-FAF89A176887}" name="Woodyard, Travis" initials="TW" userId="S::twoodyard@pa.gov::bb8d9029-6677-425d-9dc0-0852ebca8ee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E7F"/>
    <a:srgbClr val="73ADDD"/>
    <a:srgbClr val="80AED0"/>
    <a:srgbClr val="80AEE6"/>
    <a:srgbClr val="80AEE0"/>
    <a:srgbClr val="80AEEA"/>
    <a:srgbClr val="00B0E6"/>
    <a:srgbClr val="00B0ED"/>
    <a:srgbClr val="80AED5"/>
    <a:srgbClr val="7EA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350" y="5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AFB4EF5A-3E85-4D21-B912-F7DBD40365C8}" type="datetime1">
              <a:rPr lang="en-US"/>
              <a:pPr>
                <a:defRPr/>
              </a:pPr>
              <a:t>7/24/2025</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A07F27FA-8F11-4222-9CF1-8562D74EE338}" type="slidenum">
              <a:rPr lang="en-US"/>
              <a:pPr>
                <a:defRPr/>
              </a:pPr>
              <a:t>‹#›</a:t>
            </a:fld>
            <a:endParaRPr lang="en-US"/>
          </a:p>
        </p:txBody>
      </p:sp>
    </p:spTree>
    <p:extLst>
      <p:ext uri="{BB962C8B-B14F-4D97-AF65-F5344CB8AC3E}">
        <p14:creationId xmlns:p14="http://schemas.microsoft.com/office/powerpoint/2010/main" val="400709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F6D97-B4F4-4FC9-80FB-0A782C57BE63}" type="datetimeFigureOut">
              <a:rPr lang="en-US" smtClean="0"/>
              <a:t>7/24/2025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C8DCC-A699-4726-B387-DEE03FDAAF64}" type="slidenum">
              <a:rPr lang="en-US" smtClean="0"/>
              <a:t>‹#›</a:t>
            </a:fld>
            <a:endParaRPr lang="en-US"/>
          </a:p>
        </p:txBody>
      </p:sp>
    </p:spTree>
    <p:extLst>
      <p:ext uri="{BB962C8B-B14F-4D97-AF65-F5344CB8AC3E}">
        <p14:creationId xmlns:p14="http://schemas.microsoft.com/office/powerpoint/2010/main" val="334080080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C8DCC-A699-4726-B387-DEE03FDAAF64}" type="slidenum">
              <a:rPr lang="en-US" smtClean="0"/>
              <a:t>1</a:t>
            </a:fld>
            <a:endParaRPr lang="en-US"/>
          </a:p>
        </p:txBody>
      </p:sp>
    </p:spTree>
    <p:extLst>
      <p:ext uri="{BB962C8B-B14F-4D97-AF65-F5344CB8AC3E}">
        <p14:creationId xmlns:p14="http://schemas.microsoft.com/office/powerpoint/2010/main" val="388727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8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8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EFB6826-B3ED-4798-B521-4B5857165F20}" type="datetime1">
              <a:rPr lang="en-US" smtClean="0"/>
              <a:t>7/24/2025</a:t>
            </a:fld>
            <a:endParaRPr lang="en-US"/>
          </a:p>
        </p:txBody>
      </p:sp>
      <p:sp>
        <p:nvSpPr>
          <p:cNvPr id="5"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26680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
        <p:nvSpPr>
          <p:cNvPr id="8" name="Content Placeholder 7"/>
          <p:cNvSpPr>
            <a:spLocks noGrp="1"/>
          </p:cNvSpPr>
          <p:nvPr>
            <p:ph sz="quarter" idx="13"/>
          </p:nvPr>
        </p:nvSpPr>
        <p:spPr>
          <a:xfrm>
            <a:off x="762000" y="1066800"/>
            <a:ext cx="7543800" cy="4800600"/>
          </a:xfrm>
          <a:prstGeom prst="rect">
            <a:avLst/>
          </a:prstGeom>
        </p:spPr>
        <p:txBody>
          <a:bodyPr/>
          <a:lstStyle>
            <a:lvl1pPr>
              <a:buClrTx/>
              <a:defRPr sz="2400" b="1"/>
            </a:lvl1pPr>
            <a:lvl2pPr>
              <a:buClrTx/>
              <a:defRPr sz="2000">
                <a:latin typeface="Plus Jakarta Sans SemiBold" pitchFamily="2" charset="0"/>
                <a:cs typeface="Plus Jakarta Sans SemiBold" pitchFamily="2" charset="0"/>
              </a:defRPr>
            </a:lvl2pPr>
            <a:lvl3pPr>
              <a:buClrTx/>
              <a:defRPr sz="1800"/>
            </a:lvl3pPr>
            <a:lvl4pPr>
              <a:buClrTx/>
              <a:defRPr sz="1600"/>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9016256-A15E-472F-A44B-6D4C4106F6AD}" type="datetime1">
              <a:rPr lang="en-US" smtClean="0"/>
              <a:t>7/24/2025</a:t>
            </a:fld>
            <a:endParaRPr lang="en-US"/>
          </a:p>
        </p:txBody>
      </p:sp>
      <p:sp>
        <p:nvSpPr>
          <p:cNvPr id="12"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3539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lstStyle>
            <a:lvl1pPr>
              <a:buClrTx/>
              <a:defRPr sz="2000" b="1"/>
            </a:lvl1pPr>
            <a:lvl2pPr>
              <a:buClrTx/>
              <a:defRPr sz="1800">
                <a:latin typeface="Plus Jakarta Sans SemiBold" pitchFamily="2" charset="0"/>
                <a:cs typeface="Plus Jakarta Sans SemiBold" pitchFamily="2" charset="0"/>
              </a:defRPr>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lstStyle>
            <a:lvl1pPr>
              <a:buClrTx/>
              <a:defRPr sz="2000" b="1"/>
            </a:lvl1pPr>
            <a:lvl2pPr>
              <a:buClrTx/>
              <a:defRPr sz="1800">
                <a:latin typeface="Plus Jakarta Sans SemiBold" pitchFamily="2" charset="0"/>
                <a:cs typeface="Plus Jakarta Sans SemiBold" pitchFamily="2" charset="0"/>
              </a:defRPr>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
        <p:nvSpPr>
          <p:cNvPr id="9" name="Rectangle 4"/>
          <p:cNvSpPr>
            <a:spLocks noGrp="1" noChangeArrowheads="1"/>
          </p:cNvSpPr>
          <p:nvPr>
            <p:ph type="dt" sz="half" idx="10"/>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6908C381-0B50-4C5E-ABC8-46BD068596A9}" type="datetime1">
              <a:rPr lang="en-US" smtClean="0"/>
              <a:t>7/24/2025</a:t>
            </a:fld>
            <a:endParaRPr lang="en-US"/>
          </a:p>
        </p:txBody>
      </p:sp>
      <p:sp>
        <p:nvSpPr>
          <p:cNvPr id="10"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5136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762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81200"/>
            <a:ext cx="4040188" cy="3951288"/>
          </a:xfrm>
          <a:prstGeom prst="rect">
            <a:avLst/>
          </a:prstGeom>
        </p:spPr>
        <p:txBody>
          <a:bodyPr/>
          <a:lstStyle>
            <a:lvl1pPr>
              <a:buClrTx/>
              <a:defRPr sz="2000">
                <a:latin typeface="Plus Jakarta Sans SemiBold" pitchFamily="2" charset="0"/>
                <a:cs typeface="Plus Jakarta Sans SemiBold" pitchFamily="2" charset="0"/>
              </a:defRPr>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762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041775" cy="3951288"/>
          </a:xfrm>
          <a:prstGeom prst="rect">
            <a:avLst/>
          </a:prstGeom>
        </p:spPr>
        <p:txBody>
          <a:bodyPr/>
          <a:lstStyle>
            <a:lvl1pPr>
              <a:buClrTx/>
              <a:defRPr sz="2000">
                <a:latin typeface="Plus Jakarta Sans SemiBold" pitchFamily="2" charset="0"/>
                <a:cs typeface="Plus Jakarta Sans SemiBold" pitchFamily="2" charset="0"/>
              </a:defRPr>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Tree>
    <p:extLst>
      <p:ext uri="{BB962C8B-B14F-4D97-AF65-F5344CB8AC3E}">
        <p14:creationId xmlns:p14="http://schemas.microsoft.com/office/powerpoint/2010/main" val="199248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
        <p:nvSpPr>
          <p:cNvPr id="7"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47D42AC0-6820-488A-92DE-F6D746560CD7}" type="datetime1">
              <a:rPr lang="en-US" smtClean="0"/>
              <a:t>7/24/2025</a:t>
            </a:fld>
            <a:endParaRPr lang="en-US"/>
          </a:p>
        </p:txBody>
      </p:sp>
      <p:sp>
        <p:nvSpPr>
          <p:cNvPr id="8"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420639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30D92E14-721C-4074-B8A7-1DBD9C77FDA3}" type="datetime1">
              <a:rPr lang="en-US" smtClean="0"/>
              <a:t>7/24/2025</a:t>
            </a:fld>
            <a:endParaRPr lang="en-US"/>
          </a:p>
        </p:txBody>
      </p:sp>
      <p:sp>
        <p:nvSpPr>
          <p:cNvPr id="6"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5999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Plus Jakarta Sans" pitchFamily="2" charset="0"/>
                <a:ea typeface="ＭＳ Ｐゴシック" pitchFamily="-111" charset="-128"/>
                <a:cs typeface="Plus Jakarta Sans" pitchFamily="2" charset="0"/>
              </a:defRPr>
            </a:lvl1pPr>
          </a:lstStyle>
          <a:p>
            <a:pPr>
              <a:defRPr/>
            </a:pPr>
            <a:fld id="{64C94BE0-B807-4ECC-BD58-A2C4F6CFFEFE}" type="datetime1">
              <a:rPr lang="en-US" smtClean="0"/>
              <a:pPr>
                <a:defRPr/>
              </a:pPr>
              <a:t>7/24/2025</a:t>
            </a:fld>
            <a:endParaRPr lang="en-US"/>
          </a:p>
        </p:txBody>
      </p:sp>
      <p:sp>
        <p:nvSpPr>
          <p:cNvPr id="7"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latin typeface="Plus Jakarta Sans" pitchFamily="2" charset="0"/>
                <a:ea typeface="ＭＳ Ｐゴシック" pitchFamily="-111" charset="-128"/>
                <a:cs typeface="Plus Jakarta Sans" pitchFamily="2" charset="0"/>
              </a:defRPr>
            </a:lvl1pPr>
          </a:lstStyle>
          <a:p>
            <a:pPr>
              <a:defRPr/>
            </a:pPr>
            <a:fld id="{70265E95-77F9-457A-9EE3-4D9004F83F9A}" type="slidenum">
              <a:rPr lang="en-US" smtClean="0"/>
              <a:pPr>
                <a:defRPr/>
              </a:pPr>
              <a:t>‹#›</a:t>
            </a:fld>
            <a:endParaRPr lang="en-US"/>
          </a:p>
        </p:txBody>
      </p:sp>
      <p:pic>
        <p:nvPicPr>
          <p:cNvPr id="1026" name="Picture 2"/>
          <p:cNvPicPr>
            <a:picLocks noChangeAspect="1" noChangeArrowheads="1"/>
          </p:cNvPicPr>
          <p:nvPr/>
        </p:nvPicPr>
        <p:blipFill>
          <a:blip r:embed="rId8"/>
          <a:srcRect/>
          <a:stretch/>
        </p:blipFill>
        <p:spPr bwMode="auto">
          <a:xfrm>
            <a:off x="6019800" y="6298237"/>
            <a:ext cx="2667000" cy="33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userDrawn="1"/>
        </p:nvGrpSpPr>
        <p:grpSpPr>
          <a:xfrm>
            <a:off x="457200" y="304800"/>
            <a:ext cx="8229600" cy="690499"/>
            <a:chOff x="457200" y="304800"/>
            <a:chExt cx="8229600" cy="690499"/>
          </a:xfrm>
        </p:grpSpPr>
        <p:sp>
          <p:nvSpPr>
            <p:cNvPr id="4" name="Rectangle 3"/>
            <p:cNvSpPr/>
            <p:nvPr userDrawn="1"/>
          </p:nvSpPr>
          <p:spPr>
            <a:xfrm>
              <a:off x="457200" y="877824"/>
              <a:ext cx="8229600" cy="117475"/>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9"/>
            <a:stretch>
              <a:fillRect/>
            </a:stretch>
          </p:blipFill>
          <p:spPr>
            <a:xfrm>
              <a:off x="457200" y="304800"/>
              <a:ext cx="8229600" cy="533400"/>
            </a:xfrm>
            <a:prstGeom prst="rect">
              <a:avLst/>
            </a:prstGeom>
          </p:spPr>
        </p:pic>
      </p:gr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6" r:id="rId3"/>
    <p:sldLayoutId id="2147483807" r:id="rId4"/>
    <p:sldLayoutId id="2147483808" r:id="rId5"/>
    <p:sldLayoutId id="2147483809"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hs.pa.gov/COMPASS" TargetMode="External"/><Relationship Id="rId2" Type="http://schemas.openxmlformats.org/officeDocument/2006/relationships/hyperlink" Target="https://www.pa.gov/content/dam/copapwp-pagov/en/dhs/documents/services/assistance/documents/benefits-applications/pa-600-l.pdf" TargetMode="External"/><Relationship Id="rId1" Type="http://schemas.openxmlformats.org/officeDocument/2006/relationships/slideLayout" Target="../slideLayouts/slideLayout2.xml"/><Relationship Id="rId4" Type="http://schemas.openxmlformats.org/officeDocument/2006/relationships/hyperlink" Target="http://services.dpw.state.pa.us/oimpolicymanuals/ltc/assets/docs/MA%205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rvices.dpw.state.pa.us/oimpolicymanuals/ltc/assets/docs/PA%201572.pdf" TargetMode="External"/><Relationship Id="rId2" Type="http://schemas.openxmlformats.org/officeDocument/2006/relationships/hyperlink" Target="http://services.dpw.state.pa.us/oimpolicymanuals/ltc/assets/docs/MA%20103.pdf" TargetMode="External"/><Relationship Id="rId1" Type="http://schemas.openxmlformats.org/officeDocument/2006/relationships/slideLayout" Target="../slideLayouts/slideLayout2.xml"/><Relationship Id="rId4" Type="http://schemas.openxmlformats.org/officeDocument/2006/relationships/hyperlink" Target="https://www.pa.gov/content/dam/copapwp-pagov/en/dhs/documents/docs/documents/ma-response-forms/admissions-notice-packet-nursing-home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dhs.pa.gov/COMPASS" TargetMode="External"/><Relationship Id="rId2" Type="http://schemas.openxmlformats.org/officeDocument/2006/relationships/hyperlink" Target="http://www.dhs.pa.gov/tex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mpass.dhs.pa.gov/assets/documents/pdf/CompassCPOnlineSelf-RegQRG.pdf" TargetMode="External"/><Relationship Id="rId2" Type="http://schemas.openxmlformats.org/officeDocument/2006/relationships/hyperlink" Target="https://www.compass.dhs.pa.gov/sharedauth/#/cp-registration" TargetMode="External"/><Relationship Id="rId1" Type="http://schemas.openxmlformats.org/officeDocument/2006/relationships/slideLayout" Target="../slideLayouts/slideLayout2.xml"/><Relationship Id="rId6" Type="http://schemas.openxmlformats.org/officeDocument/2006/relationships/hyperlink" Target="https://www.compass.state.pa.us/compass.web/Public/CMPHome/" TargetMode="External"/><Relationship Id="rId5" Type="http://schemas.openxmlformats.org/officeDocument/2006/relationships/hyperlink" Target="https://www.compass.dhs.pa.gov/home/#/importantlinks" TargetMode="External"/><Relationship Id="rId4" Type="http://schemas.openxmlformats.org/officeDocument/2006/relationships/hyperlink" Target="https://www.compass.dhs.pa.gov/assets/documents/pdf/CompassCPQRG.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a.gov/agencies/dhs/resources/aging-physical-disabilities/long-term-care-services.html" TargetMode="External"/><Relationship Id="rId2" Type="http://schemas.openxmlformats.org/officeDocument/2006/relationships/hyperlink" Target="https://www.dhs.pa.gov/Pages/default.aspx" TargetMode="External"/><Relationship Id="rId1" Type="http://schemas.openxmlformats.org/officeDocument/2006/relationships/slideLayout" Target="../slideLayouts/slideLayout2.xml"/><Relationship Id="rId6" Type="http://schemas.openxmlformats.org/officeDocument/2006/relationships/hyperlink" Target="https://www.compass.state.pa.us/compass.web/Public/CMPHome" TargetMode="External"/><Relationship Id="rId5" Type="http://schemas.openxmlformats.org/officeDocument/2006/relationships/hyperlink" Target="http://services.dpw.state.pa.us/oimpolicymanuals/ma/Medical_Assistance_Handbook.htm" TargetMode="External"/><Relationship Id="rId4" Type="http://schemas.openxmlformats.org/officeDocument/2006/relationships/hyperlink" Target="http://services.dpw.state.pa.us/oimpolicymanuals/ltc/Long-Term_Care_Handbook.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rvices.dpw.state.pa.us/oimpolicymanuals/ltc/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rvices.dpw.state.pa.us/oimpolicymanuals/ltc/index.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docushare.dpw.lcl/docushare/dsweb/Get/Document-544095/PA-600-L-AS-5-20-Fina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rvices.dpw.state.pa.us/oimpolicymanuals/ltc/PA_1827.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4F94-E90B-1F52-BCB2-0EC2659A5C95}"/>
              </a:ext>
            </a:extLst>
          </p:cNvPr>
          <p:cNvSpPr>
            <a:spLocks noGrp="1"/>
          </p:cNvSpPr>
          <p:nvPr>
            <p:ph type="ctrTitle"/>
          </p:nvPr>
        </p:nvSpPr>
        <p:spPr>
          <a:xfrm>
            <a:off x="685800" y="2236787"/>
            <a:ext cx="7772400" cy="1470025"/>
          </a:xfrm>
        </p:spPr>
        <p:txBody>
          <a:bodyPr/>
          <a:lstStyle/>
          <a:p>
            <a:r>
              <a:rPr lang="en-US"/>
              <a:t>Long-Term Care (LTC) Application Process and Pending Documentation</a:t>
            </a:r>
            <a:br>
              <a:rPr lang="en-US"/>
            </a:br>
            <a:endParaRPr lang="en-US"/>
          </a:p>
        </p:txBody>
      </p:sp>
      <p:sp>
        <p:nvSpPr>
          <p:cNvPr id="3" name="Subtitle 2">
            <a:extLst>
              <a:ext uri="{FF2B5EF4-FFF2-40B4-BE49-F238E27FC236}">
                <a16:creationId xmlns:a16="http://schemas.microsoft.com/office/drawing/2014/main" id="{F9441AF3-FA3D-90B8-811B-EC7B07B86FDC}"/>
              </a:ext>
            </a:extLst>
          </p:cNvPr>
          <p:cNvSpPr txBox="1">
            <a:spLocks/>
          </p:cNvSpPr>
          <p:nvPr/>
        </p:nvSpPr>
        <p:spPr>
          <a:xfrm>
            <a:off x="1371600" y="4812956"/>
            <a:ext cx="6400800" cy="381000"/>
          </a:xfrm>
          <a:prstGeom prst="rect">
            <a:avLst/>
          </a:prstGeom>
        </p:spPr>
        <p:txBody>
          <a:bodyPr/>
          <a:lstStyle>
            <a:lvl1pPr marL="0" indent="0" algn="ctr" rtl="0" eaLnBrk="1" fontAlgn="base" hangingPunct="1">
              <a:spcBef>
                <a:spcPct val="20000"/>
              </a:spcBef>
              <a:spcAft>
                <a:spcPct val="0"/>
              </a:spcAft>
              <a:buClr>
                <a:srgbClr val="E42D1A"/>
              </a:buClr>
              <a:buNone/>
              <a:defRPr sz="2800" b="1">
                <a:solidFill>
                  <a:schemeClr val="tx1"/>
                </a:solidFill>
                <a:latin typeface="+mn-lt"/>
                <a:ea typeface="ＭＳ Ｐゴシック" pitchFamily="-111" charset="-128"/>
                <a:cs typeface="ＭＳ Ｐゴシック" pitchFamily="-111" charset="-128"/>
              </a:defRPr>
            </a:lvl1pPr>
            <a:lvl2pPr marL="457200" indent="0" algn="ctr" rtl="0" eaLnBrk="1" fontAlgn="base" hangingPunct="1">
              <a:spcBef>
                <a:spcPct val="20000"/>
              </a:spcBef>
              <a:spcAft>
                <a:spcPct val="0"/>
              </a:spcAft>
              <a:buClr>
                <a:srgbClr val="E42D1A"/>
              </a:buClr>
              <a:buNone/>
              <a:defRPr sz="2800">
                <a:solidFill>
                  <a:schemeClr val="tx1"/>
                </a:solidFill>
                <a:latin typeface="+mn-lt"/>
                <a:ea typeface="ＭＳ Ｐゴシック" pitchFamily="-111" charset="-128"/>
              </a:defRPr>
            </a:lvl2pPr>
            <a:lvl3pPr marL="914400" indent="0" algn="ctr" rtl="0" eaLnBrk="1" fontAlgn="base" hangingPunct="1">
              <a:spcBef>
                <a:spcPct val="20000"/>
              </a:spcBef>
              <a:spcAft>
                <a:spcPct val="0"/>
              </a:spcAft>
              <a:buClr>
                <a:srgbClr val="E42D1A"/>
              </a:buClr>
              <a:buNone/>
              <a:defRPr sz="2400">
                <a:solidFill>
                  <a:schemeClr val="tx1"/>
                </a:solidFill>
                <a:latin typeface="+mn-lt"/>
                <a:ea typeface="ＭＳ Ｐゴシック" pitchFamily="-111" charset="-128"/>
              </a:defRPr>
            </a:lvl3pPr>
            <a:lvl4pPr marL="13716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4pPr>
            <a:lvl5pPr marL="18288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5pPr>
            <a:lvl6pPr marL="22860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6pPr>
            <a:lvl7pPr marL="27432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7pPr>
            <a:lvl8pPr marL="32004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8pPr>
            <a:lvl9pPr marL="36576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9pPr>
          </a:lstStyle>
          <a:p>
            <a:r>
              <a:rPr lang="en-US" kern="0">
                <a:solidFill>
                  <a:srgbClr val="013E7F"/>
                </a:solidFill>
              </a:rPr>
              <a:t>Office of Income Maintenance</a:t>
            </a:r>
          </a:p>
        </p:txBody>
      </p:sp>
    </p:spTree>
    <p:extLst>
      <p:ext uri="{BB962C8B-B14F-4D97-AF65-F5344CB8AC3E}">
        <p14:creationId xmlns:p14="http://schemas.microsoft.com/office/powerpoint/2010/main" val="356021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1932803" y="2707159"/>
            <a:ext cx="5278394" cy="1443681"/>
          </a:xfrm>
        </p:spPr>
        <p:txBody>
          <a:bodyPr/>
          <a:lstStyle/>
          <a:p>
            <a:pPr marL="0" indent="0" algn="ctr">
              <a:buNone/>
            </a:pPr>
            <a:r>
              <a:rPr lang="en-US" sz="4000" b="1"/>
              <a:t>LTC Application Pending Documentation</a:t>
            </a:r>
          </a:p>
          <a:p>
            <a:endParaRPr lang="en-US" sz="4000"/>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10</a:t>
            </a:fld>
            <a:endParaRPr lang="en-US"/>
          </a:p>
        </p:txBody>
      </p:sp>
    </p:spTree>
    <p:extLst>
      <p:ext uri="{BB962C8B-B14F-4D97-AF65-F5344CB8AC3E}">
        <p14:creationId xmlns:p14="http://schemas.microsoft.com/office/powerpoint/2010/main" val="3742935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181100"/>
            <a:ext cx="8229600" cy="4800600"/>
          </a:xfrm>
        </p:spPr>
        <p:txBody>
          <a:bodyPr/>
          <a:lstStyle/>
          <a:p>
            <a:r>
              <a:rPr lang="en-US" sz="2000" b="0">
                <a:ea typeface="ＭＳ Ｐゴシック"/>
              </a:rPr>
              <a:t>Remember the LTC application process begins with submitting an application and continues with the CAO reviewing the application and documents provided.</a:t>
            </a:r>
          </a:p>
          <a:p>
            <a:pPr marL="0" indent="0">
              <a:buNone/>
            </a:pPr>
            <a:endParaRPr lang="en-US" sz="800" b="0"/>
          </a:p>
          <a:p>
            <a:r>
              <a:rPr lang="en-US" sz="2000" b="0"/>
              <a:t>The CAO compares the application to other information available, including:</a:t>
            </a:r>
          </a:p>
          <a:p>
            <a:pPr lvl="1"/>
            <a:r>
              <a:rPr lang="en-US"/>
              <a:t>Case record info</a:t>
            </a:r>
          </a:p>
          <a:p>
            <a:pPr lvl="1"/>
            <a:r>
              <a:rPr lang="en-US"/>
              <a:t>Verifications submitted</a:t>
            </a:r>
          </a:p>
          <a:p>
            <a:pPr lvl="1"/>
            <a:r>
              <a:rPr lang="en-US"/>
              <a:t>Electronic data source</a:t>
            </a:r>
          </a:p>
          <a:p>
            <a:pPr lvl="1"/>
            <a:endParaRPr lang="en-US" sz="800"/>
          </a:p>
          <a:p>
            <a:r>
              <a:rPr lang="en-US" sz="2000" b="0">
                <a:ea typeface="ＭＳ Ｐゴシック"/>
              </a:rPr>
              <a:t>If all required documentation is submitted, an eligibility determination will be made.</a:t>
            </a:r>
          </a:p>
          <a:p>
            <a:endParaRPr lang="en-US" sz="800" b="0">
              <a:ea typeface="ＭＳ Ｐゴシック"/>
            </a:endParaRPr>
          </a:p>
          <a:p>
            <a:r>
              <a:rPr lang="en-US" sz="2000" b="0">
                <a:ea typeface="ＭＳ Ｐゴシック"/>
              </a:rPr>
              <a:t>If more documentation is needed, the CAO will request additional via a Pending Verification letter (PA 253)</a:t>
            </a: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11</a:t>
            </a:fld>
            <a:endParaRPr lang="en-US"/>
          </a:p>
        </p:txBody>
      </p:sp>
    </p:spTree>
    <p:extLst>
      <p:ext uri="{BB962C8B-B14F-4D97-AF65-F5344CB8AC3E}">
        <p14:creationId xmlns:p14="http://schemas.microsoft.com/office/powerpoint/2010/main" val="406918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1" y="1206843"/>
            <a:ext cx="3834716" cy="1280984"/>
          </a:xfrm>
        </p:spPr>
        <p:txBody>
          <a:bodyPr/>
          <a:lstStyle/>
          <a:p>
            <a:r>
              <a:rPr lang="en-US" sz="2000" b="0"/>
              <a:t>The Pending Verification (PA 253) letter is the official request from the Department</a:t>
            </a: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12</a:t>
            </a:fld>
            <a:endParaRPr lang="en-US"/>
          </a:p>
        </p:txBody>
      </p:sp>
      <p:pic>
        <p:nvPicPr>
          <p:cNvPr id="6" name="Picture 5">
            <a:extLst>
              <a:ext uri="{FF2B5EF4-FFF2-40B4-BE49-F238E27FC236}">
                <a16:creationId xmlns:a16="http://schemas.microsoft.com/office/drawing/2014/main" id="{7BF687AD-CC4C-DD87-E6FD-1A5E200C37E4}"/>
              </a:ext>
            </a:extLst>
          </p:cNvPr>
          <p:cNvPicPr>
            <a:picLocks noChangeAspect="1"/>
          </p:cNvPicPr>
          <p:nvPr/>
        </p:nvPicPr>
        <p:blipFill>
          <a:blip r:embed="rId2"/>
          <a:stretch>
            <a:fillRect/>
          </a:stretch>
        </p:blipFill>
        <p:spPr>
          <a:xfrm>
            <a:off x="4852084" y="1165654"/>
            <a:ext cx="3834716" cy="5011346"/>
          </a:xfrm>
          <a:prstGeom prst="rect">
            <a:avLst/>
          </a:prstGeom>
        </p:spPr>
      </p:pic>
    </p:spTree>
    <p:extLst>
      <p:ext uri="{BB962C8B-B14F-4D97-AF65-F5344CB8AC3E}">
        <p14:creationId xmlns:p14="http://schemas.microsoft.com/office/powerpoint/2010/main" val="242957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699"/>
            <a:ext cx="8229600" cy="5174673"/>
          </a:xfrm>
        </p:spPr>
        <p:txBody>
          <a:bodyPr lIns="91440" tIns="45720" rIns="91440" bIns="45720" anchor="t"/>
          <a:lstStyle/>
          <a:p>
            <a:pPr marL="0" indent="0">
              <a:buNone/>
            </a:pPr>
            <a:r>
              <a:rPr lang="en-US" sz="2000" u="sng">
                <a:ea typeface="ＭＳ Ｐゴシック"/>
              </a:rPr>
              <a:t>Functional Eligibility</a:t>
            </a:r>
          </a:p>
          <a:p>
            <a:pPr marL="0" indent="0">
              <a:buNone/>
            </a:pPr>
            <a:endParaRPr lang="en-US" sz="800"/>
          </a:p>
          <a:p>
            <a:r>
              <a:rPr lang="en-US" sz="2000">
                <a:ea typeface="ＭＳ Ｐゴシック"/>
                <a:hlinkClick r:id="rId2"/>
              </a:rPr>
              <a:t>PA 600L- </a:t>
            </a:r>
            <a:r>
              <a:rPr lang="en-US" sz="2000">
                <a:ea typeface="ＭＳ Ｐゴシック"/>
              </a:rPr>
              <a:t>(</a:t>
            </a:r>
            <a:r>
              <a:rPr lang="en-US" sz="2000" b="0" i="0">
                <a:effectLst/>
                <a:ea typeface="ＭＳ Ｐゴシック"/>
              </a:rPr>
              <a:t>Medical Assistance (Medicaid) Financial Eligibility Application for Long-Term Care, Supports, and Services)</a:t>
            </a:r>
          </a:p>
          <a:p>
            <a:pPr lvl="1"/>
            <a:r>
              <a:rPr lang="en-US">
                <a:solidFill>
                  <a:srgbClr val="231F20"/>
                </a:solidFill>
                <a:effectLst/>
                <a:latin typeface="Plus Jakarta Sans SemiBold"/>
                <a:ea typeface="Arial" panose="020B0604020202020204" pitchFamily="34" charset="0"/>
              </a:rPr>
              <a:t>Completed and signed.</a:t>
            </a:r>
          </a:p>
          <a:p>
            <a:pPr lvl="1"/>
            <a:r>
              <a:rPr lang="en-US">
                <a:solidFill>
                  <a:srgbClr val="231F20"/>
                </a:solidFill>
                <a:effectLst/>
                <a:latin typeface="Plus Jakarta Sans SemiBold"/>
                <a:ea typeface="Arial" panose="020B0604020202020204" pitchFamily="34" charset="0"/>
              </a:rPr>
              <a:t>A paper PA 600L may be submitted to the </a:t>
            </a:r>
            <a:r>
              <a:rPr lang="en-US">
                <a:solidFill>
                  <a:srgbClr val="231F20"/>
                </a:solidFill>
                <a:latin typeface="Plus Jakarta Sans SemiBold"/>
                <a:ea typeface="Arial" panose="020B0604020202020204" pitchFamily="34" charset="0"/>
              </a:rPr>
              <a:t>CAO or the</a:t>
            </a:r>
            <a:r>
              <a:rPr lang="en-US">
                <a:solidFill>
                  <a:srgbClr val="231F20"/>
                </a:solidFill>
                <a:effectLst/>
                <a:latin typeface="Plus Jakarta Sans SemiBold"/>
                <a:ea typeface="Arial" panose="020B0604020202020204" pitchFamily="34" charset="0"/>
              </a:rPr>
              <a:t> applicant/applicant’s representative may apply online at </a:t>
            </a:r>
            <a:r>
              <a:rPr lang="en-US" u="sng">
                <a:solidFill>
                  <a:srgbClr val="0000FF"/>
                </a:solidFill>
                <a:effectLst/>
                <a:latin typeface="Plus Jakarta Sans SemiBold"/>
                <a:ea typeface="Arial" panose="020B0604020202020204" pitchFamily="34" charset="0"/>
                <a:hlinkClick r:id="rId3"/>
              </a:rPr>
              <a:t>www.dhs.pa.gov/COMPASS</a:t>
            </a:r>
            <a:r>
              <a:rPr lang="en-US" u="sng">
                <a:solidFill>
                  <a:srgbClr val="0000FF"/>
                </a:solidFill>
                <a:effectLst/>
                <a:latin typeface="Plus Jakarta Sans SemiBold"/>
                <a:ea typeface="Arial" panose="020B0604020202020204" pitchFamily="34" charset="0"/>
              </a:rPr>
              <a:t> </a:t>
            </a:r>
            <a:r>
              <a:rPr lang="en-US">
                <a:latin typeface="Plus Jakarta Sans SemiBold"/>
                <a:ea typeface="Arial" panose="020B0604020202020204" pitchFamily="34" charset="0"/>
              </a:rPr>
              <a:t>or by calling the Consumer Service Center at 1-866-550-4355.</a:t>
            </a:r>
            <a:r>
              <a:rPr lang="en-US">
                <a:effectLst/>
                <a:latin typeface="Plus Jakarta Sans SemiBold"/>
                <a:ea typeface="Arial" panose="020B0604020202020204" pitchFamily="34" charset="0"/>
              </a:rPr>
              <a:t>  </a:t>
            </a:r>
            <a:r>
              <a:rPr lang="en-US" b="1" i="1" u="sng">
                <a:effectLst/>
                <a:latin typeface="Plus Jakarta Sans SemiBold"/>
                <a:ea typeface="Arial" panose="020B0604020202020204" pitchFamily="34" charset="0"/>
              </a:rPr>
              <a:t>Please complete all questions on the application</a:t>
            </a:r>
            <a:r>
              <a:rPr lang="en-US">
                <a:effectLst/>
                <a:latin typeface="Plus Jakarta Sans SemiBold"/>
                <a:ea typeface="Arial" panose="020B0604020202020204" pitchFamily="34" charset="0"/>
              </a:rPr>
              <a:t>.  Incomplete applications may cause a delay in the eligibility determination.</a:t>
            </a:r>
          </a:p>
          <a:p>
            <a:pPr lvl="1"/>
            <a:endParaRPr lang="en-US" sz="800" b="0" i="0">
              <a:effectLst/>
            </a:endParaRPr>
          </a:p>
          <a:p>
            <a:r>
              <a:rPr lang="en-US" sz="2000">
                <a:ea typeface="ＭＳ Ｐゴシック"/>
                <a:hlinkClick r:id="rId4"/>
              </a:rPr>
              <a:t>MA 51- </a:t>
            </a:r>
            <a:r>
              <a:rPr lang="en-US" sz="2000">
                <a:ea typeface="ＭＳ Ｐゴシック"/>
              </a:rPr>
              <a:t>(Medical Evaluation Form) </a:t>
            </a:r>
          </a:p>
          <a:p>
            <a:pPr lvl="1"/>
            <a:r>
              <a:rPr lang="en-US">
                <a:solidFill>
                  <a:srgbClr val="231F20"/>
                </a:solidFill>
                <a:latin typeface="Plus Jakarta Sans SemiBold"/>
                <a:ea typeface="Arial" panose="020B0604020202020204" pitchFamily="34" charset="0"/>
              </a:rPr>
              <a:t>S</a:t>
            </a:r>
            <a:r>
              <a:rPr lang="en-US">
                <a:solidFill>
                  <a:srgbClr val="231F20"/>
                </a:solidFill>
                <a:effectLst/>
                <a:latin typeface="Plus Jakarta Sans SemiBold"/>
                <a:ea typeface="Arial" panose="020B0604020202020204" pitchFamily="34" charset="0"/>
              </a:rPr>
              <a:t>ubmitted by Aging Well or the Department’s designee.</a:t>
            </a:r>
          </a:p>
          <a:p>
            <a:pPr lvl="1"/>
            <a:r>
              <a:rPr lang="en-US">
                <a:effectLst/>
                <a:latin typeface="Plus Jakarta Sans SemiBold"/>
                <a:ea typeface="Arial" panose="020B0604020202020204" pitchFamily="34" charset="0"/>
              </a:rPr>
              <a:t>The MA 51 is provided directly to the CAO by the LTC facility or the agency that assesses the applicant’s functional eligibility.</a:t>
            </a:r>
            <a:endParaRPr lang="en-US">
              <a:latin typeface="Plus Jakarta Sans SemiBold"/>
            </a:endParaRP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13</a:t>
            </a:fld>
            <a:endParaRPr lang="en-US"/>
          </a:p>
        </p:txBody>
      </p:sp>
    </p:spTree>
    <p:extLst>
      <p:ext uri="{BB962C8B-B14F-4D97-AF65-F5344CB8AC3E}">
        <p14:creationId xmlns:p14="http://schemas.microsoft.com/office/powerpoint/2010/main" val="91871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229600" cy="4800600"/>
          </a:xfrm>
        </p:spPr>
        <p:txBody>
          <a:bodyPr/>
          <a:lstStyle/>
          <a:p>
            <a:pPr marL="0" indent="0">
              <a:buNone/>
            </a:pPr>
            <a:r>
              <a:rPr lang="en-US" sz="2000" u="sng"/>
              <a:t>Functional Eligibility, cont.</a:t>
            </a:r>
          </a:p>
          <a:p>
            <a:pPr marL="0" indent="0">
              <a:buNone/>
            </a:pPr>
            <a:endParaRPr lang="en-US" sz="800" u="sng"/>
          </a:p>
          <a:p>
            <a:r>
              <a:rPr lang="en-US" sz="2000">
                <a:hlinkClick r:id="rId2"/>
              </a:rPr>
              <a:t>MA 103- </a:t>
            </a:r>
            <a:r>
              <a:rPr lang="en-US" sz="2000"/>
              <a:t>(Long Term Care Admission and Discharge Transmittal Form) </a:t>
            </a:r>
          </a:p>
          <a:p>
            <a:pPr lvl="1"/>
            <a:r>
              <a:rPr lang="en-US">
                <a:solidFill>
                  <a:srgbClr val="231F20"/>
                </a:solidFill>
                <a:ea typeface="Arial" panose="020B0604020202020204" pitchFamily="34" charset="0"/>
              </a:rPr>
              <a:t>C</a:t>
            </a:r>
            <a:r>
              <a:rPr lang="en-US">
                <a:solidFill>
                  <a:srgbClr val="231F20"/>
                </a:solidFill>
                <a:effectLst/>
                <a:ea typeface="Arial" panose="020B0604020202020204" pitchFamily="34" charset="0"/>
              </a:rPr>
              <a:t>ompleted and submitted by the LTC facility.</a:t>
            </a:r>
          </a:p>
          <a:p>
            <a:pPr lvl="1"/>
            <a:r>
              <a:rPr lang="en-US">
                <a:solidFill>
                  <a:srgbClr val="231F20"/>
                </a:solidFill>
                <a:effectLst/>
                <a:ea typeface="Arial" panose="020B0604020202020204" pitchFamily="34" charset="0"/>
              </a:rPr>
              <a:t>The MA 103 is provided directly to the CAO by the LTC facility.</a:t>
            </a:r>
          </a:p>
          <a:p>
            <a:pPr lvl="1"/>
            <a:endParaRPr lang="en-US" sz="800"/>
          </a:p>
          <a:p>
            <a:r>
              <a:rPr lang="en-US" sz="2000">
                <a:hlinkClick r:id="rId3"/>
              </a:rPr>
              <a:t>PA 1572- </a:t>
            </a:r>
            <a:r>
              <a:rPr lang="en-US" sz="2000"/>
              <a:t>(Resource Assessment Form) </a:t>
            </a:r>
          </a:p>
          <a:p>
            <a:pPr lvl="1"/>
            <a:r>
              <a:rPr lang="en-US">
                <a:solidFill>
                  <a:srgbClr val="231F20"/>
                </a:solidFill>
                <a:ea typeface="Arial" panose="020B0604020202020204" pitchFamily="34" charset="0"/>
              </a:rPr>
              <a:t>I</a:t>
            </a:r>
            <a:r>
              <a:rPr lang="en-US">
                <a:solidFill>
                  <a:srgbClr val="231F20"/>
                </a:solidFill>
                <a:effectLst/>
                <a:ea typeface="Arial" panose="020B0604020202020204" pitchFamily="34" charset="0"/>
              </a:rPr>
              <a:t>f</a:t>
            </a:r>
            <a:r>
              <a:rPr lang="en-US" spc="-15">
                <a:solidFill>
                  <a:srgbClr val="231F20"/>
                </a:solidFill>
                <a:effectLst/>
                <a:ea typeface="Arial" panose="020B0604020202020204" pitchFamily="34" charset="0"/>
              </a:rPr>
              <a:t> </a:t>
            </a:r>
            <a:r>
              <a:rPr lang="en-US">
                <a:solidFill>
                  <a:srgbClr val="231F20"/>
                </a:solidFill>
                <a:effectLst/>
                <a:ea typeface="Arial" panose="020B0604020202020204" pitchFamily="34" charset="0"/>
              </a:rPr>
              <a:t>the applicant is</a:t>
            </a:r>
            <a:r>
              <a:rPr lang="en-US" spc="-10">
                <a:solidFill>
                  <a:srgbClr val="231F20"/>
                </a:solidFill>
                <a:effectLst/>
                <a:ea typeface="Arial" panose="020B0604020202020204" pitchFamily="34" charset="0"/>
              </a:rPr>
              <a:t> married (including separated) and a Resource Assessment has</a:t>
            </a:r>
            <a:r>
              <a:rPr lang="en-US" b="1" spc="-10">
                <a:solidFill>
                  <a:srgbClr val="231F20"/>
                </a:solidFill>
                <a:effectLst/>
                <a:ea typeface="Arial" panose="020B0604020202020204" pitchFamily="34" charset="0"/>
              </a:rPr>
              <a:t> </a:t>
            </a:r>
            <a:r>
              <a:rPr lang="en-US" spc="-10">
                <a:solidFill>
                  <a:srgbClr val="231F20"/>
                </a:solidFill>
                <a:effectLst/>
                <a:ea typeface="Arial" panose="020B0604020202020204" pitchFamily="34" charset="0"/>
              </a:rPr>
              <a:t>not already been completed.</a:t>
            </a:r>
          </a:p>
          <a:p>
            <a:pPr lvl="1"/>
            <a:r>
              <a:rPr lang="en-US">
                <a:solidFill>
                  <a:srgbClr val="231F20"/>
                </a:solidFill>
                <a:effectLst/>
                <a:ea typeface="Arial" panose="020B0604020202020204" pitchFamily="34" charset="0"/>
              </a:rPr>
              <a:t>A</a:t>
            </a:r>
            <a:r>
              <a:rPr lang="en-US" spc="-80">
                <a:solidFill>
                  <a:srgbClr val="231F20"/>
                </a:solidFill>
                <a:effectLst/>
                <a:ea typeface="Arial" panose="020B0604020202020204" pitchFamily="34" charset="0"/>
              </a:rPr>
              <a:t> </a:t>
            </a:r>
            <a:r>
              <a:rPr lang="en-US">
                <a:solidFill>
                  <a:srgbClr val="231F20"/>
                </a:solidFill>
                <a:effectLst/>
                <a:ea typeface="Arial" panose="020B0604020202020204" pitchFamily="34" charset="0"/>
              </a:rPr>
              <a:t>PA 1572</a:t>
            </a:r>
            <a:r>
              <a:rPr lang="en-US" spc="-20">
                <a:solidFill>
                  <a:srgbClr val="231F20"/>
                </a:solidFill>
                <a:effectLst/>
                <a:ea typeface="Arial" panose="020B0604020202020204" pitchFamily="34" charset="0"/>
              </a:rPr>
              <a:t> </a:t>
            </a:r>
            <a:r>
              <a:rPr lang="en-US">
                <a:solidFill>
                  <a:srgbClr val="231F20"/>
                </a:solidFill>
                <a:effectLst/>
                <a:ea typeface="Arial" panose="020B0604020202020204" pitchFamily="34" charset="0"/>
              </a:rPr>
              <a:t>is</a:t>
            </a:r>
            <a:r>
              <a:rPr lang="en-US" spc="-20">
                <a:solidFill>
                  <a:srgbClr val="231F20"/>
                </a:solidFill>
                <a:effectLst/>
                <a:ea typeface="Arial" panose="020B0604020202020204" pitchFamily="34" charset="0"/>
              </a:rPr>
              <a:t> </a:t>
            </a:r>
            <a:r>
              <a:rPr lang="en-US">
                <a:solidFill>
                  <a:srgbClr val="231F20"/>
                </a:solidFill>
                <a:effectLst/>
                <a:ea typeface="Arial" panose="020B0604020202020204" pitchFamily="34" charset="0"/>
              </a:rPr>
              <a:t>needed</a:t>
            </a:r>
            <a:r>
              <a:rPr lang="en-US" spc="-20">
                <a:solidFill>
                  <a:srgbClr val="231F20"/>
                </a:solidFill>
                <a:effectLst/>
                <a:ea typeface="Arial" panose="020B0604020202020204" pitchFamily="34" charset="0"/>
              </a:rPr>
              <a:t> </a:t>
            </a:r>
            <a:r>
              <a:rPr lang="en-US">
                <a:solidFill>
                  <a:srgbClr val="231F20"/>
                </a:solidFill>
                <a:effectLst/>
                <a:ea typeface="Arial" panose="020B0604020202020204" pitchFamily="34" charset="0"/>
              </a:rPr>
              <a:t>for</a:t>
            </a:r>
            <a:r>
              <a:rPr lang="en-US" spc="-15">
                <a:solidFill>
                  <a:srgbClr val="231F20"/>
                </a:solidFill>
                <a:effectLst/>
                <a:ea typeface="Arial" panose="020B0604020202020204" pitchFamily="34" charset="0"/>
              </a:rPr>
              <a:t> </a:t>
            </a:r>
            <a:r>
              <a:rPr lang="en-US">
                <a:solidFill>
                  <a:srgbClr val="231F20"/>
                </a:solidFill>
                <a:effectLst/>
                <a:ea typeface="Arial" panose="020B0604020202020204" pitchFamily="34" charset="0"/>
              </a:rPr>
              <a:t>all</a:t>
            </a:r>
            <a:r>
              <a:rPr lang="en-US" spc="-20">
                <a:solidFill>
                  <a:srgbClr val="231F20"/>
                </a:solidFill>
                <a:effectLst/>
                <a:ea typeface="Arial" panose="020B0604020202020204" pitchFamily="34" charset="0"/>
              </a:rPr>
              <a:t> </a:t>
            </a:r>
            <a:r>
              <a:rPr lang="en-US">
                <a:solidFill>
                  <a:srgbClr val="231F20"/>
                </a:solidFill>
                <a:effectLst/>
                <a:ea typeface="Arial" panose="020B0604020202020204" pitchFamily="34" charset="0"/>
              </a:rPr>
              <a:t>married</a:t>
            </a:r>
            <a:r>
              <a:rPr lang="en-US" spc="-20">
                <a:solidFill>
                  <a:srgbClr val="231F20"/>
                </a:solidFill>
                <a:effectLst/>
                <a:ea typeface="Arial" panose="020B0604020202020204" pitchFamily="34" charset="0"/>
              </a:rPr>
              <a:t> </a:t>
            </a:r>
            <a:r>
              <a:rPr lang="en-US">
                <a:solidFill>
                  <a:srgbClr val="231F20"/>
                </a:solidFill>
                <a:effectLst/>
                <a:ea typeface="Arial" panose="020B0604020202020204" pitchFamily="34" charset="0"/>
              </a:rPr>
              <a:t>and/or</a:t>
            </a:r>
            <a:r>
              <a:rPr lang="en-US" spc="-20">
                <a:solidFill>
                  <a:srgbClr val="231F20"/>
                </a:solidFill>
                <a:effectLst/>
                <a:ea typeface="Arial" panose="020B0604020202020204" pitchFamily="34" charset="0"/>
              </a:rPr>
              <a:t> </a:t>
            </a:r>
            <a:r>
              <a:rPr lang="en-US">
                <a:solidFill>
                  <a:srgbClr val="231F20"/>
                </a:solidFill>
                <a:effectLst/>
                <a:ea typeface="Arial" panose="020B0604020202020204" pitchFamily="34" charset="0"/>
              </a:rPr>
              <a:t>separated</a:t>
            </a:r>
            <a:r>
              <a:rPr lang="en-US" spc="-15">
                <a:solidFill>
                  <a:srgbClr val="231F20"/>
                </a:solidFill>
                <a:effectLst/>
                <a:ea typeface="Arial" panose="020B0604020202020204" pitchFamily="34" charset="0"/>
              </a:rPr>
              <a:t> </a:t>
            </a:r>
            <a:r>
              <a:rPr lang="en-US" spc="-10">
                <a:solidFill>
                  <a:srgbClr val="231F20"/>
                </a:solidFill>
                <a:effectLst/>
                <a:ea typeface="Arial" panose="020B0604020202020204" pitchFamily="34" charset="0"/>
              </a:rPr>
              <a:t>applicants.  The Resource Assessment form is included in the Admissions Notice Packet (</a:t>
            </a:r>
            <a:r>
              <a:rPr lang="en-US" spc="-10">
                <a:solidFill>
                  <a:srgbClr val="231F20"/>
                </a:solidFill>
                <a:effectLst/>
                <a:ea typeface="Arial" panose="020B0604020202020204" pitchFamily="34" charset="0"/>
                <a:hlinkClick r:id="rId4"/>
              </a:rPr>
              <a:t>MA 401</a:t>
            </a:r>
            <a:r>
              <a:rPr lang="en-US" spc="-10">
                <a:solidFill>
                  <a:srgbClr val="231F20"/>
                </a:solidFill>
                <a:effectLst/>
                <a:ea typeface="Arial" panose="020B0604020202020204" pitchFamily="34" charset="0"/>
              </a:rPr>
              <a:t>) provided to all individuals upon admission to a LTC facility.  If a married or separated applicant does not have a copy of the Resource Assessment, one will be provided by the CAO after the paper PA 600L, or online application is received.</a:t>
            </a:r>
            <a:endParaRPr lang="en-US"/>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14</a:t>
            </a:fld>
            <a:endParaRPr lang="en-US"/>
          </a:p>
        </p:txBody>
      </p:sp>
    </p:spTree>
    <p:extLst>
      <p:ext uri="{BB962C8B-B14F-4D97-AF65-F5344CB8AC3E}">
        <p14:creationId xmlns:p14="http://schemas.microsoft.com/office/powerpoint/2010/main" val="397019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229600" cy="4800600"/>
          </a:xfrm>
        </p:spPr>
        <p:txBody>
          <a:bodyPr/>
          <a:lstStyle/>
          <a:p>
            <a:pPr marL="0" indent="0">
              <a:buNone/>
            </a:pPr>
            <a:r>
              <a:rPr lang="en-US" sz="2000" u="sng"/>
              <a:t>Non-Financial</a:t>
            </a:r>
          </a:p>
          <a:p>
            <a:pPr marL="0" indent="0">
              <a:buNone/>
            </a:pPr>
            <a:endParaRPr lang="en-US" sz="800" b="0"/>
          </a:p>
          <a:p>
            <a:r>
              <a:rPr lang="en-US" sz="2000" b="0">
                <a:solidFill>
                  <a:srgbClr val="231F20"/>
                </a:solidFill>
                <a:effectLst/>
                <a:ea typeface="Arial" panose="020B0604020202020204" pitchFamily="34" charset="0"/>
              </a:rPr>
              <a:t>Power</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of</a:t>
            </a:r>
            <a:r>
              <a:rPr lang="en-US" sz="2000" b="0" spc="-6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Attorney</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or</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Guardianship</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document.</a:t>
            </a:r>
            <a:r>
              <a:rPr lang="en-US" sz="2000" b="0" spc="-5">
                <a:solidFill>
                  <a:srgbClr val="231F20"/>
                </a:solidFill>
                <a:effectLst/>
                <a:ea typeface="Arial" panose="020B0604020202020204" pitchFamily="34" charset="0"/>
              </a:rPr>
              <a:t> </a:t>
            </a:r>
          </a:p>
          <a:p>
            <a:r>
              <a:rPr lang="en-US" sz="2000" b="0">
                <a:solidFill>
                  <a:srgbClr val="231F20"/>
                </a:solidFill>
                <a:effectLst/>
                <a:ea typeface="Arial" panose="020B0604020202020204" pitchFamily="34" charset="0"/>
              </a:rPr>
              <a:t>Divorce</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decree if</a:t>
            </a:r>
            <a:r>
              <a:rPr lang="en-US" sz="2000" b="0" spc="-5">
                <a:solidFill>
                  <a:srgbClr val="231F20"/>
                </a:solidFill>
                <a:effectLst/>
                <a:ea typeface="Arial" panose="020B0604020202020204" pitchFamily="34" charset="0"/>
              </a:rPr>
              <a:t> the </a:t>
            </a:r>
            <a:r>
              <a:rPr lang="en-US" sz="2000" b="0">
                <a:solidFill>
                  <a:srgbClr val="231F20"/>
                </a:solidFill>
                <a:effectLst/>
                <a:ea typeface="Arial" panose="020B0604020202020204" pitchFamily="34" charset="0"/>
              </a:rPr>
              <a:t>applicant</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has been divorced within the last five years</a:t>
            </a:r>
            <a:r>
              <a:rPr lang="en-US" sz="2000" b="0" spc="-10">
                <a:solidFill>
                  <a:srgbClr val="231F20"/>
                </a:solidFill>
                <a:effectLst/>
                <a:ea typeface="Arial" panose="020B0604020202020204" pitchFamily="34" charset="0"/>
              </a:rPr>
              <a:t>.</a:t>
            </a:r>
          </a:p>
          <a:p>
            <a:r>
              <a:rPr lang="en-US" sz="2000" b="0">
                <a:solidFill>
                  <a:srgbClr val="231F20"/>
                </a:solidFill>
                <a:effectLst/>
                <a:ea typeface="Arial" panose="020B0604020202020204" pitchFamily="34" charset="0"/>
              </a:rPr>
              <a:t>If</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not</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United States (U.S.)</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citizen,</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verification</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of</a:t>
            </a:r>
            <a:r>
              <a:rPr lang="en-US" sz="2000" b="0" spc="-6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Alien</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Registration</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Number</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and</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Immigration and Naturalization Services</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or</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U.S. Citizenship and Immigration Services </a:t>
            </a:r>
            <a:r>
              <a:rPr lang="en-US" sz="2000" b="0" spc="-10">
                <a:solidFill>
                  <a:srgbClr val="231F20"/>
                </a:solidFill>
                <a:effectLst/>
                <a:ea typeface="Arial" panose="020B0604020202020204" pitchFamily="34" charset="0"/>
              </a:rPr>
              <a:t>documents.</a:t>
            </a:r>
            <a:endParaRPr lang="en-US" sz="2000" b="0"/>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15</a:t>
            </a:fld>
            <a:endParaRPr lang="en-US"/>
          </a:p>
        </p:txBody>
      </p:sp>
    </p:spTree>
    <p:extLst>
      <p:ext uri="{BB962C8B-B14F-4D97-AF65-F5344CB8AC3E}">
        <p14:creationId xmlns:p14="http://schemas.microsoft.com/office/powerpoint/2010/main" val="389636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229600" cy="4800600"/>
          </a:xfrm>
        </p:spPr>
        <p:txBody>
          <a:bodyPr lIns="91440" tIns="45720" rIns="91440" bIns="45720" anchor="t"/>
          <a:lstStyle/>
          <a:p>
            <a:pPr marL="0" indent="0">
              <a:buNone/>
            </a:pPr>
            <a:r>
              <a:rPr lang="en-US" sz="2000" b="0" u="sng">
                <a:ea typeface="ＭＳ Ｐゴシック"/>
              </a:rPr>
              <a:t>Income</a:t>
            </a:r>
          </a:p>
          <a:p>
            <a:pPr marL="0" indent="0">
              <a:buNone/>
            </a:pPr>
            <a:endParaRPr lang="en-US" sz="800" b="0"/>
          </a:p>
          <a:p>
            <a:r>
              <a:rPr lang="en-US" sz="2000" b="0">
                <a:solidFill>
                  <a:srgbClr val="231F20"/>
                </a:solidFill>
                <a:effectLst/>
                <a:ea typeface="Arial" panose="020B0604020202020204" pitchFamily="34" charset="0"/>
              </a:rPr>
              <a:t>Monthly</a:t>
            </a:r>
            <a:r>
              <a:rPr lang="en-US" sz="2000" b="0" spc="-2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cs typeface="Arial"/>
              </a:rPr>
              <a:t>gross</a:t>
            </a:r>
            <a:r>
              <a:rPr lang="en-US" sz="2000" b="0" spc="-80">
                <a:solidFill>
                  <a:srgbClr val="231F20"/>
                </a:solidFill>
                <a:effectLst/>
                <a:ea typeface="Arial" panose="020B0604020202020204" pitchFamily="34" charset="0"/>
                <a:cs typeface="Arial"/>
              </a:rPr>
              <a:t> </a:t>
            </a:r>
            <a:r>
              <a:rPr lang="en-US" sz="2000" b="0">
                <a:solidFill>
                  <a:srgbClr val="231F20"/>
                </a:solidFill>
                <a:effectLst/>
                <a:ea typeface="Arial" panose="020B0604020202020204" pitchFamily="34" charset="0"/>
              </a:rPr>
              <a:t>income</a:t>
            </a:r>
            <a:r>
              <a:rPr lang="en-US" sz="2000" b="0">
                <a:solidFill>
                  <a:srgbClr val="231F20"/>
                </a:solidFill>
                <a:ea typeface="Arial" panose="020B0604020202020204" pitchFamily="34" charset="0"/>
              </a:rPr>
              <a:t> for the applicant</a:t>
            </a:r>
            <a:r>
              <a:rPr lang="en-US" sz="2000" b="0">
                <a:solidFill>
                  <a:srgbClr val="231F20"/>
                </a:solidFill>
                <a:effectLst/>
                <a:ea typeface="Arial" panose="020B0604020202020204" pitchFamily="34" charset="0"/>
              </a:rPr>
              <a:t> </a:t>
            </a:r>
            <a:r>
              <a:rPr lang="en-US" sz="2000" b="0">
                <a:solidFill>
                  <a:srgbClr val="231F20"/>
                </a:solidFill>
                <a:ea typeface="Arial" panose="020B0604020202020204" pitchFamily="34" charset="0"/>
              </a:rPr>
              <a:t>and/or spouse, including but not limited to:</a:t>
            </a:r>
            <a:endParaRPr lang="en-US" sz="2000" b="0">
              <a:solidFill>
                <a:srgbClr val="000000"/>
              </a:solidFill>
            </a:endParaRPr>
          </a:p>
          <a:p>
            <a:pPr lvl="1"/>
            <a:r>
              <a:rPr lang="en-US" sz="1600" b="0">
                <a:solidFill>
                  <a:srgbClr val="231F20"/>
                </a:solidFill>
                <a:effectLst/>
                <a:latin typeface="Plus Jakarta Sans SemiBold"/>
                <a:ea typeface="Arial" panose="020B0604020202020204" pitchFamily="34" charset="0"/>
              </a:rPr>
              <a:t>Social</a:t>
            </a:r>
            <a:r>
              <a:rPr lang="en-US" sz="1600" b="0" spc="-20">
                <a:solidFill>
                  <a:srgbClr val="231F20"/>
                </a:solidFill>
                <a:effectLst/>
                <a:latin typeface="Plus Jakarta Sans SemiBold"/>
                <a:ea typeface="Arial" panose="020B0604020202020204" pitchFamily="34" charset="0"/>
              </a:rPr>
              <a:t> </a:t>
            </a:r>
            <a:r>
              <a:rPr lang="en-US" sz="1600" b="0">
                <a:solidFill>
                  <a:srgbClr val="231F20"/>
                </a:solidFill>
                <a:effectLst/>
                <a:latin typeface="Plus Jakarta Sans SemiBold"/>
                <a:ea typeface="Arial" panose="020B0604020202020204" pitchFamily="34" charset="0"/>
              </a:rPr>
              <a:t>Security</a:t>
            </a:r>
            <a:r>
              <a:rPr lang="en-US" sz="1600" b="0" spc="-20">
                <a:solidFill>
                  <a:srgbClr val="231F20"/>
                </a:solidFill>
                <a:effectLst/>
                <a:latin typeface="Plus Jakarta Sans SemiBold"/>
                <a:ea typeface="Arial" panose="020B0604020202020204" pitchFamily="34" charset="0"/>
              </a:rPr>
              <a:t> </a:t>
            </a:r>
            <a:endParaRPr lang="en-US" sz="1600">
              <a:solidFill>
                <a:srgbClr val="000000"/>
              </a:solidFill>
              <a:latin typeface="Plus Jakarta Sans SemiBold"/>
            </a:endParaRPr>
          </a:p>
          <a:p>
            <a:pPr lvl="1"/>
            <a:r>
              <a:rPr lang="en-US" sz="1600" b="0">
                <a:solidFill>
                  <a:srgbClr val="231F20"/>
                </a:solidFill>
                <a:effectLst/>
                <a:latin typeface="Plus Jakarta Sans SemiBold"/>
                <a:ea typeface="Arial" panose="020B0604020202020204" pitchFamily="34" charset="0"/>
              </a:rPr>
              <a:t>Supplemental Security Income</a:t>
            </a:r>
            <a:r>
              <a:rPr lang="en-US" sz="1600" b="0" spc="-20">
                <a:solidFill>
                  <a:srgbClr val="231F20"/>
                </a:solidFill>
                <a:effectLst/>
                <a:latin typeface="Plus Jakarta Sans SemiBold"/>
                <a:ea typeface="Arial" panose="020B0604020202020204" pitchFamily="34" charset="0"/>
              </a:rPr>
              <a:t> </a:t>
            </a:r>
            <a:endParaRPr lang="en-US" sz="1600">
              <a:solidFill>
                <a:srgbClr val="000000"/>
              </a:solidFill>
              <a:latin typeface="Plus Jakarta Sans SemiBold"/>
            </a:endParaRPr>
          </a:p>
          <a:p>
            <a:pPr lvl="1"/>
            <a:r>
              <a:rPr lang="en-US" sz="1600">
                <a:solidFill>
                  <a:srgbClr val="231F20"/>
                </a:solidFill>
                <a:latin typeface="Plus Jakarta Sans SemiBold"/>
                <a:ea typeface="Arial" panose="020B0604020202020204" pitchFamily="34" charset="0"/>
              </a:rPr>
              <a:t>Pensions </a:t>
            </a:r>
            <a:endParaRPr lang="en-US" sz="1600">
              <a:solidFill>
                <a:srgbClr val="000000"/>
              </a:solidFill>
              <a:latin typeface="Plus Jakarta Sans SemiBold"/>
            </a:endParaRPr>
          </a:p>
          <a:p>
            <a:pPr lvl="1"/>
            <a:r>
              <a:rPr lang="en-US" sz="1600">
                <a:solidFill>
                  <a:srgbClr val="231F20"/>
                </a:solidFill>
                <a:latin typeface="Plus Jakarta Sans SemiBold"/>
                <a:ea typeface="Arial" panose="020B0604020202020204" pitchFamily="34" charset="0"/>
              </a:rPr>
              <a:t>Annuities</a:t>
            </a:r>
            <a:r>
              <a:rPr lang="en-US" sz="1600" b="0" spc="-20">
                <a:solidFill>
                  <a:srgbClr val="231F20"/>
                </a:solidFill>
                <a:effectLst/>
                <a:latin typeface="Plus Jakarta Sans SemiBold"/>
                <a:ea typeface="Arial" panose="020B0604020202020204" pitchFamily="34" charset="0"/>
              </a:rPr>
              <a:t> </a:t>
            </a:r>
            <a:endParaRPr lang="en-US" sz="1600">
              <a:solidFill>
                <a:srgbClr val="000000"/>
              </a:solidFill>
              <a:latin typeface="Plus Jakarta Sans SemiBold"/>
            </a:endParaRPr>
          </a:p>
          <a:p>
            <a:pPr lvl="1"/>
            <a:r>
              <a:rPr lang="en-US" sz="1600">
                <a:solidFill>
                  <a:srgbClr val="231F20"/>
                </a:solidFill>
                <a:latin typeface="Plus Jakarta Sans SemiBold"/>
                <a:ea typeface="Arial" panose="020B0604020202020204" pitchFamily="34" charset="0"/>
              </a:rPr>
              <a:t>Rental</a:t>
            </a:r>
            <a:r>
              <a:rPr lang="en-US" sz="1600" b="0" spc="-20">
                <a:solidFill>
                  <a:srgbClr val="231F20"/>
                </a:solidFill>
                <a:effectLst/>
                <a:latin typeface="Plus Jakarta Sans SemiBold"/>
                <a:ea typeface="Arial" panose="020B0604020202020204" pitchFamily="34" charset="0"/>
              </a:rPr>
              <a:t> </a:t>
            </a:r>
            <a:r>
              <a:rPr lang="en-US" sz="1600" b="0">
                <a:solidFill>
                  <a:srgbClr val="231F20"/>
                </a:solidFill>
                <a:effectLst/>
                <a:latin typeface="Plus Jakarta Sans SemiBold"/>
                <a:ea typeface="Arial" panose="020B0604020202020204" pitchFamily="34" charset="0"/>
              </a:rPr>
              <a:t>income</a:t>
            </a:r>
            <a:r>
              <a:rPr lang="en-US" sz="1600" b="0" spc="-20">
                <a:solidFill>
                  <a:srgbClr val="231F20"/>
                </a:solidFill>
                <a:effectLst/>
                <a:latin typeface="Plus Jakarta Sans SemiBold"/>
                <a:ea typeface="Arial" panose="020B0604020202020204" pitchFamily="34" charset="0"/>
              </a:rPr>
              <a:t> </a:t>
            </a:r>
            <a:endParaRPr lang="en-US" sz="1600">
              <a:solidFill>
                <a:srgbClr val="000000"/>
              </a:solidFill>
              <a:latin typeface="Plus Jakarta Sans SemiBold"/>
            </a:endParaRPr>
          </a:p>
          <a:p>
            <a:pPr lvl="1"/>
            <a:r>
              <a:rPr lang="en-US" sz="1600">
                <a:solidFill>
                  <a:srgbClr val="231F20"/>
                </a:solidFill>
                <a:latin typeface="Plus Jakarta Sans SemiBold"/>
                <a:ea typeface="Arial" panose="020B0604020202020204" pitchFamily="34" charset="0"/>
              </a:rPr>
              <a:t>Dividends</a:t>
            </a:r>
            <a:r>
              <a:rPr lang="en-US" sz="1600" b="0" spc="-20">
                <a:solidFill>
                  <a:srgbClr val="231F20"/>
                </a:solidFill>
                <a:effectLst/>
                <a:latin typeface="Plus Jakarta Sans SemiBold"/>
                <a:ea typeface="Arial" panose="020B0604020202020204" pitchFamily="34" charset="0"/>
              </a:rPr>
              <a:t> </a:t>
            </a:r>
            <a:endParaRPr lang="en-US" sz="1600">
              <a:solidFill>
                <a:srgbClr val="000000"/>
              </a:solidFill>
              <a:latin typeface="Plus Jakarta Sans SemiBold"/>
            </a:endParaRPr>
          </a:p>
          <a:p>
            <a:pPr lvl="1"/>
            <a:r>
              <a:rPr lang="en-US" sz="1600">
                <a:solidFill>
                  <a:srgbClr val="231F20"/>
                </a:solidFill>
                <a:latin typeface="Plus Jakarta Sans SemiBold"/>
                <a:ea typeface="Arial" panose="020B0604020202020204" pitchFamily="34" charset="0"/>
              </a:rPr>
              <a:t>Interest</a:t>
            </a:r>
            <a:r>
              <a:rPr lang="en-US" sz="1600" b="0">
                <a:solidFill>
                  <a:srgbClr val="231F20"/>
                </a:solidFill>
                <a:effectLst/>
                <a:latin typeface="Plus Jakarta Sans SemiBold"/>
                <a:ea typeface="Arial" panose="020B0604020202020204" pitchFamily="34" charset="0"/>
              </a:rPr>
              <a:t> </a:t>
            </a:r>
            <a:endParaRPr lang="en-US" sz="1600">
              <a:solidFill>
                <a:srgbClr val="000000"/>
              </a:solidFill>
              <a:latin typeface="Plus Jakarta Sans SemiBold"/>
            </a:endParaRPr>
          </a:p>
          <a:p>
            <a:pPr lvl="1"/>
            <a:r>
              <a:rPr lang="en-US" sz="1600">
                <a:solidFill>
                  <a:srgbClr val="231F20"/>
                </a:solidFill>
                <a:latin typeface="Plus Jakarta Sans SemiBold"/>
                <a:ea typeface="Arial" panose="020B0604020202020204" pitchFamily="34" charset="0"/>
              </a:rPr>
              <a:t>Wages,</a:t>
            </a:r>
            <a:r>
              <a:rPr lang="en-US" sz="1600" b="0">
                <a:solidFill>
                  <a:srgbClr val="231F20"/>
                </a:solidFill>
                <a:effectLst/>
                <a:latin typeface="Plus Jakarta Sans SemiBold"/>
                <a:ea typeface="Arial" panose="020B0604020202020204" pitchFamily="34" charset="0"/>
              </a:rPr>
              <a:t> etc</a:t>
            </a:r>
            <a:r>
              <a:rPr lang="en-US" sz="1600">
                <a:solidFill>
                  <a:srgbClr val="231F20"/>
                </a:solidFill>
                <a:latin typeface="Plus Jakarta Sans SemiBold"/>
                <a:ea typeface="Arial" panose="020B0604020202020204" pitchFamily="34" charset="0"/>
              </a:rPr>
              <a:t>.</a:t>
            </a:r>
            <a:endParaRPr lang="en-US" sz="1600" b="0">
              <a:latin typeface="Plus Jakarta Sans SemiBold"/>
            </a:endParaRP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16</a:t>
            </a:fld>
            <a:endParaRPr lang="en-US"/>
          </a:p>
        </p:txBody>
      </p:sp>
    </p:spTree>
    <p:extLst>
      <p:ext uri="{BB962C8B-B14F-4D97-AF65-F5344CB8AC3E}">
        <p14:creationId xmlns:p14="http://schemas.microsoft.com/office/powerpoint/2010/main" val="63931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53414"/>
            <a:ext cx="8229600" cy="5236176"/>
          </a:xfrm>
        </p:spPr>
        <p:txBody>
          <a:bodyPr lIns="91440" tIns="45720" rIns="91440" bIns="45720" anchor="t"/>
          <a:lstStyle/>
          <a:p>
            <a:pPr marL="0" indent="0">
              <a:buNone/>
            </a:pPr>
            <a:r>
              <a:rPr lang="en-US" sz="2000" b="0" u="sng">
                <a:ea typeface="ＭＳ Ｐゴシック"/>
              </a:rPr>
              <a:t>Resources</a:t>
            </a:r>
          </a:p>
          <a:p>
            <a:pPr marL="0" indent="0">
              <a:buNone/>
            </a:pPr>
            <a:endParaRPr lang="en-US" sz="800" b="0"/>
          </a:p>
          <a:p>
            <a:r>
              <a:rPr lang="en-US" sz="2000" b="0">
                <a:solidFill>
                  <a:srgbClr val="231F20"/>
                </a:solidFill>
                <a:effectLst/>
                <a:ea typeface="Arial" panose="020B0604020202020204" pitchFamily="34" charset="0"/>
              </a:rPr>
              <a:t>Deed</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to</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residential</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property</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owned</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by</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 applicant and/or </a:t>
            </a:r>
            <a:r>
              <a:rPr lang="en-US" sz="2000" b="0" spc="-10">
                <a:solidFill>
                  <a:srgbClr val="231F20"/>
                </a:solidFill>
                <a:effectLst/>
                <a:ea typeface="Arial" panose="020B0604020202020204" pitchFamily="34" charset="0"/>
              </a:rPr>
              <a:t>spouse.</a:t>
            </a:r>
          </a:p>
          <a:p>
            <a:r>
              <a:rPr lang="en-US" sz="2000" b="0">
                <a:solidFill>
                  <a:srgbClr val="231F20"/>
                </a:solidFill>
                <a:effectLst/>
                <a:ea typeface="Arial" panose="020B0604020202020204" pitchFamily="34" charset="0"/>
              </a:rPr>
              <a:t>Deed</a:t>
            </a:r>
            <a:r>
              <a:rPr lang="en-US" sz="2000" b="0" spc="-7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to</a:t>
            </a:r>
            <a:r>
              <a:rPr lang="en-US" sz="2000" b="0" spc="-7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non-residential</a:t>
            </a:r>
            <a:r>
              <a:rPr lang="en-US" sz="2000" b="0" spc="-6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property</a:t>
            </a:r>
            <a:r>
              <a:rPr lang="en-US" sz="2000" b="0" spc="-7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(rentals,</a:t>
            </a:r>
            <a:r>
              <a:rPr lang="en-US" sz="2000" b="0" spc="-7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condo,</a:t>
            </a:r>
            <a:r>
              <a:rPr lang="en-US" sz="2000" b="0" spc="-7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time</a:t>
            </a:r>
            <a:r>
              <a:rPr lang="en-US" sz="2000" b="0" spc="-7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share,</a:t>
            </a:r>
            <a:r>
              <a:rPr lang="en-US" sz="2000" b="0" spc="-7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etc.)</a:t>
            </a:r>
            <a:r>
              <a:rPr lang="en-US" sz="2000" b="0" spc="-7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owned</a:t>
            </a:r>
            <a:r>
              <a:rPr lang="en-US" sz="2000" b="0" spc="-7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by</a:t>
            </a:r>
            <a:r>
              <a:rPr lang="en-US" sz="2000" b="0" spc="-7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 applicant and/or spouse.</a:t>
            </a:r>
          </a:p>
          <a:p>
            <a:r>
              <a:rPr lang="en-US" sz="2000" b="0">
                <a:solidFill>
                  <a:srgbClr val="231F20"/>
                </a:solidFill>
                <a:effectLst/>
                <a:ea typeface="Arial" panose="020B0604020202020204" pitchFamily="34" charset="0"/>
              </a:rPr>
              <a:t>Burial</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account/agreement</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(irrevocable</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and</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revocable)</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owned</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by</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 applicant</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and/or</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spouse</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to</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include statement of irrevocability, value</a:t>
            </a:r>
            <a:r>
              <a:rPr lang="en-US" sz="2000" b="0">
                <a:solidFill>
                  <a:srgbClr val="231F20"/>
                </a:solidFill>
                <a:ea typeface="Arial" panose="020B0604020202020204" pitchFamily="34" charset="0"/>
              </a:rPr>
              <a:t>,</a:t>
            </a:r>
            <a:r>
              <a:rPr lang="en-US" sz="2000" b="0">
                <a:solidFill>
                  <a:srgbClr val="231F20"/>
                </a:solidFill>
                <a:effectLst/>
                <a:ea typeface="Arial" panose="020B0604020202020204" pitchFamily="34" charset="0"/>
              </a:rPr>
              <a:t> and date created.</a:t>
            </a:r>
          </a:p>
          <a:p>
            <a:r>
              <a:rPr lang="en-US" sz="2000" b="0" spc="-20">
                <a:solidFill>
                  <a:srgbClr val="231F20"/>
                </a:solidFill>
                <a:effectLst/>
                <a:ea typeface="Arial" panose="020B0604020202020204" pitchFamily="34" charset="0"/>
              </a:rPr>
              <a:t>Face</a:t>
            </a:r>
            <a:r>
              <a:rPr lang="en-US" sz="2000" b="0" spc="-30">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values</a:t>
            </a:r>
            <a:r>
              <a:rPr lang="en-US" sz="2000" b="0" spc="-25">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and</a:t>
            </a:r>
            <a:r>
              <a:rPr lang="en-US" sz="2000" b="0" spc="-25">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cash</a:t>
            </a:r>
            <a:r>
              <a:rPr lang="en-US" sz="2000" b="0" spc="-25">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values</a:t>
            </a:r>
            <a:r>
              <a:rPr lang="en-US" sz="2000" b="0" spc="-25">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of all</a:t>
            </a:r>
            <a:r>
              <a:rPr lang="en-US" sz="2000" b="0" spc="-30">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life</a:t>
            </a:r>
            <a:r>
              <a:rPr lang="en-US" sz="2000" b="0" spc="-25">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insurance</a:t>
            </a:r>
            <a:r>
              <a:rPr lang="en-US" sz="2000" b="0" spc="-25">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policies</a:t>
            </a:r>
            <a:r>
              <a:rPr lang="en-US" sz="2000" b="0" spc="-25">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owned</a:t>
            </a:r>
            <a:r>
              <a:rPr lang="en-US" sz="2000" b="0" spc="-25">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by</a:t>
            </a:r>
            <a:r>
              <a:rPr lang="en-US" sz="2000" b="0" spc="-30">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the applicant and/or spouse. </a:t>
            </a:r>
          </a:p>
          <a:p>
            <a:pPr lvl="1"/>
            <a:r>
              <a:rPr lang="en-US">
                <a:effectLst/>
                <a:latin typeface="Plus Jakarta Sans SemiBold"/>
                <a:ea typeface="Arial" panose="020B0604020202020204" pitchFamily="34" charset="0"/>
              </a:rPr>
              <a:t>Current cash values of all life insurance policies owned by the applicant and/or applicant’s spouse must be provided. For married applicants, the values of all life insurance policies as of the LTC facility admission date listed on the completed PA 1572 must also be provided.</a:t>
            </a:r>
            <a:endParaRPr lang="en-US" spc="-20">
              <a:solidFill>
                <a:srgbClr val="231F20"/>
              </a:solidFill>
              <a:effectLst/>
              <a:latin typeface="Plus Jakarta Sans SemiBold"/>
              <a:ea typeface="Arial" panose="020B0604020202020204" pitchFamily="34" charset="0"/>
            </a:endParaRPr>
          </a:p>
          <a:p>
            <a:r>
              <a:rPr lang="en-US" sz="2000" b="0">
                <a:solidFill>
                  <a:srgbClr val="231F20"/>
                </a:solidFill>
                <a:effectLst/>
                <a:ea typeface="Arial" panose="020B0604020202020204" pitchFamily="34" charset="0"/>
              </a:rPr>
              <a:t>Registrations to</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all vehicles</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owned</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by</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 </a:t>
            </a:r>
            <a:r>
              <a:rPr lang="en-US" sz="2000" b="0" spc="-20">
                <a:solidFill>
                  <a:srgbClr val="231F20"/>
                </a:solidFill>
                <a:effectLst/>
                <a:ea typeface="Arial" panose="020B0604020202020204" pitchFamily="34" charset="0"/>
              </a:rPr>
              <a:t>applicant and/or spouse</a:t>
            </a:r>
            <a:r>
              <a:rPr lang="en-US" sz="2000" b="0" spc="-10">
                <a:solidFill>
                  <a:srgbClr val="231F20"/>
                </a:solidFill>
                <a:effectLst/>
                <a:ea typeface="Arial" panose="020B0604020202020204" pitchFamily="34" charset="0"/>
              </a:rPr>
              <a:t>.</a:t>
            </a:r>
            <a:endParaRPr lang="en-US" sz="2000" b="0"/>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17</a:t>
            </a:fld>
            <a:endParaRPr lang="en-US"/>
          </a:p>
        </p:txBody>
      </p:sp>
    </p:spTree>
    <p:extLst>
      <p:ext uri="{BB962C8B-B14F-4D97-AF65-F5344CB8AC3E}">
        <p14:creationId xmlns:p14="http://schemas.microsoft.com/office/powerpoint/2010/main" val="826444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229600" cy="4800600"/>
          </a:xfrm>
        </p:spPr>
        <p:txBody>
          <a:bodyPr/>
          <a:lstStyle/>
          <a:p>
            <a:pPr marL="0" indent="0">
              <a:buNone/>
            </a:pPr>
            <a:r>
              <a:rPr lang="en-US" sz="2000" b="0" u="sng"/>
              <a:t>Resources, cont.</a:t>
            </a:r>
          </a:p>
          <a:p>
            <a:pPr marL="0" indent="0">
              <a:buNone/>
            </a:pPr>
            <a:endParaRPr lang="en-US" sz="800" b="0" u="sng"/>
          </a:p>
          <a:p>
            <a:r>
              <a:rPr lang="en-US" sz="2000" b="0">
                <a:solidFill>
                  <a:srgbClr val="231F20"/>
                </a:solidFill>
                <a:effectLst/>
                <a:ea typeface="Arial" panose="020B0604020202020204" pitchFamily="34" charset="0"/>
              </a:rPr>
              <a:t>Monthly</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financial</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statements*</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for</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most</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current</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two</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years</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of</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look-back</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period</a:t>
            </a:r>
            <a:r>
              <a:rPr lang="en-US" sz="2000" b="0" spc="-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for</a:t>
            </a:r>
            <a:r>
              <a:rPr lang="en-US" sz="2000" b="0" spc="-5">
                <a:solidFill>
                  <a:srgbClr val="231F20"/>
                </a:solidFill>
                <a:effectLst/>
                <a:ea typeface="Arial" panose="020B0604020202020204" pitchFamily="34" charset="0"/>
              </a:rPr>
              <a:t> </a:t>
            </a:r>
            <a:r>
              <a:rPr lang="en-US" sz="2000" b="0" spc="-20">
                <a:solidFill>
                  <a:srgbClr val="231F20"/>
                </a:solidFill>
                <a:effectLst/>
                <a:ea typeface="Arial" panose="020B0604020202020204" pitchFamily="34" charset="0"/>
              </a:rPr>
              <a:t>the applicant and/or spouse, </a:t>
            </a:r>
            <a:r>
              <a:rPr lang="en-US" sz="2000" b="0">
                <a:solidFill>
                  <a:srgbClr val="231F20"/>
                </a:solidFill>
                <a:effectLst/>
                <a:ea typeface="Arial" panose="020B0604020202020204" pitchFamily="34" charset="0"/>
              </a:rPr>
              <a:t>from ___________ to ___________. </a:t>
            </a:r>
          </a:p>
          <a:p>
            <a:endParaRPr lang="en-US" sz="800" b="0">
              <a:solidFill>
                <a:srgbClr val="231F20"/>
              </a:solidFill>
              <a:effectLst/>
              <a:ea typeface="Arial" panose="020B0604020202020204" pitchFamily="34" charset="0"/>
            </a:endParaRPr>
          </a:p>
          <a:p>
            <a:r>
              <a:rPr lang="en-US" sz="2000" b="0">
                <a:solidFill>
                  <a:srgbClr val="231F20"/>
                </a:solidFill>
                <a:effectLst/>
                <a:ea typeface="Arial" panose="020B0604020202020204" pitchFamily="34" charset="0"/>
              </a:rPr>
              <a:t>Semi-annual</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financial</a:t>
            </a:r>
            <a:r>
              <a:rPr lang="en-US" sz="2000" b="0" spc="-2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statements*</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(ex.</a:t>
            </a:r>
            <a:r>
              <a:rPr lang="en-US" sz="2000" b="0" spc="-2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January</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and</a:t>
            </a:r>
            <a:r>
              <a:rPr lang="en-US" sz="2000" b="0" spc="-2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June)</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for</a:t>
            </a:r>
            <a:r>
              <a:rPr lang="en-US" sz="2000" b="0" spc="-2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additional</a:t>
            </a:r>
            <a:r>
              <a:rPr lang="en-US" sz="2000" b="0" spc="-2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three</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years</a:t>
            </a:r>
            <a:r>
              <a:rPr lang="en-US" sz="2000" b="0" spc="-2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of</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a:t>
            </a:r>
            <a:r>
              <a:rPr lang="en-US" sz="2000" b="0" spc="-15">
                <a:solidFill>
                  <a:srgbClr val="231F20"/>
                </a:solidFill>
                <a:effectLst/>
                <a:ea typeface="Arial" panose="020B0604020202020204" pitchFamily="34" charset="0"/>
              </a:rPr>
              <a:t> </a:t>
            </a:r>
            <a:r>
              <a:rPr lang="en-US" sz="2000" b="0" spc="-10">
                <a:solidFill>
                  <a:srgbClr val="231F20"/>
                </a:solidFill>
                <a:effectLst/>
                <a:ea typeface="Arial" panose="020B0604020202020204" pitchFamily="34" charset="0"/>
              </a:rPr>
              <a:t>look-</a:t>
            </a:r>
            <a:r>
              <a:rPr lang="en-US" sz="2000" b="0">
                <a:solidFill>
                  <a:srgbClr val="231F20"/>
                </a:solidFill>
                <a:effectLst/>
                <a:ea typeface="Arial" panose="020B0604020202020204" pitchFamily="34" charset="0"/>
              </a:rPr>
              <a:t>back period for applicant and/or spouse, from ____________ to ______________</a:t>
            </a:r>
            <a:r>
              <a:rPr lang="en-US" sz="2000" b="0" spc="-50">
                <a:solidFill>
                  <a:srgbClr val="231F20"/>
                </a:solidFill>
                <a:effectLst/>
                <a:ea typeface="Arial" panose="020B0604020202020204" pitchFamily="34" charset="0"/>
              </a:rPr>
              <a:t>.</a:t>
            </a:r>
            <a:endParaRPr lang="en-US" sz="2000" b="0" u="sng" spc="-50">
              <a:solidFill>
                <a:srgbClr val="231F20"/>
              </a:solidFill>
              <a:effectLst/>
              <a:ea typeface="Arial" panose="020B0604020202020204" pitchFamily="34" charset="0"/>
            </a:endParaRPr>
          </a:p>
          <a:p>
            <a:pPr marL="0" indent="0">
              <a:buNone/>
            </a:pPr>
            <a:endParaRPr lang="en-US" sz="800" b="0" u="sng" spc="-50">
              <a:solidFill>
                <a:srgbClr val="231F20"/>
              </a:solidFill>
            </a:endParaRPr>
          </a:p>
          <a:p>
            <a:pPr marL="400050" lvl="1" indent="0">
              <a:buNone/>
            </a:pPr>
            <a:r>
              <a:rPr lang="en-US"/>
              <a:t>* See next three slides for additional details regarding financial accounts</a:t>
            </a: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18</a:t>
            </a:fld>
            <a:endParaRPr lang="en-US"/>
          </a:p>
        </p:txBody>
      </p:sp>
    </p:spTree>
    <p:extLst>
      <p:ext uri="{BB962C8B-B14F-4D97-AF65-F5344CB8AC3E}">
        <p14:creationId xmlns:p14="http://schemas.microsoft.com/office/powerpoint/2010/main" val="269310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229600" cy="4800600"/>
          </a:xfrm>
        </p:spPr>
        <p:txBody>
          <a:bodyPr/>
          <a:lstStyle/>
          <a:p>
            <a:pPr marL="0" indent="0">
              <a:buNone/>
            </a:pPr>
            <a:r>
              <a:rPr lang="en-US" sz="2000" b="0" u="sng"/>
              <a:t>Resources- Financial Account Info.</a:t>
            </a:r>
          </a:p>
          <a:p>
            <a:pPr marL="0" indent="0">
              <a:buNone/>
            </a:pPr>
            <a:endParaRPr lang="en-US" sz="800" b="0" u="sng"/>
          </a:p>
          <a:p>
            <a:r>
              <a:rPr lang="en-US" sz="2000" b="0" spc="-10">
                <a:solidFill>
                  <a:srgbClr val="231F20"/>
                </a:solidFill>
                <a:effectLst/>
                <a:ea typeface="Arial" panose="020B0604020202020204" pitchFamily="34" charset="0"/>
              </a:rPr>
              <a:t>Financial accounts include, but are not limited to, investment accounts, bank accounts, Certificates of Deposit, stocks and bonds. </a:t>
            </a:r>
          </a:p>
          <a:p>
            <a:endParaRPr lang="en-US" sz="800" b="0" spc="-10">
              <a:solidFill>
                <a:srgbClr val="231F20"/>
              </a:solidFill>
              <a:ea typeface="Arial" panose="020B0604020202020204" pitchFamily="34" charset="0"/>
            </a:endParaRPr>
          </a:p>
          <a:p>
            <a:r>
              <a:rPr lang="en-US" sz="2000" b="0" spc="-10">
                <a:solidFill>
                  <a:srgbClr val="231F20"/>
                </a:solidFill>
                <a:effectLst/>
                <a:ea typeface="Arial" panose="020B0604020202020204" pitchFamily="34" charset="0"/>
              </a:rPr>
              <a:t>The start date of the look-back period is based on whether the individual is a current MA recipient.</a:t>
            </a: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19</a:t>
            </a:fld>
            <a:endParaRPr lang="en-US"/>
          </a:p>
        </p:txBody>
      </p:sp>
    </p:spTree>
    <p:extLst>
      <p:ext uri="{BB962C8B-B14F-4D97-AF65-F5344CB8AC3E}">
        <p14:creationId xmlns:p14="http://schemas.microsoft.com/office/powerpoint/2010/main" val="82500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483E-7362-90D7-9AF5-A3CA060CF9A8}"/>
              </a:ext>
            </a:extLst>
          </p:cNvPr>
          <p:cNvSpPr>
            <a:spLocks noGrp="1"/>
          </p:cNvSpPr>
          <p:nvPr>
            <p:ph type="title"/>
          </p:nvPr>
        </p:nvSpPr>
        <p:spPr/>
        <p:txBody>
          <a:bodyPr/>
          <a:lstStyle/>
          <a:p>
            <a:r>
              <a:rPr lang="en-US"/>
              <a:t>Purpose</a:t>
            </a:r>
          </a:p>
        </p:txBody>
      </p:sp>
      <p:sp>
        <p:nvSpPr>
          <p:cNvPr id="3" name="Content Placeholder 2">
            <a:extLst>
              <a:ext uri="{FF2B5EF4-FFF2-40B4-BE49-F238E27FC236}">
                <a16:creationId xmlns:a16="http://schemas.microsoft.com/office/drawing/2014/main" id="{C0BEFA1D-62CE-8A3B-9AA4-6183BCFF989D}"/>
              </a:ext>
            </a:extLst>
          </p:cNvPr>
          <p:cNvSpPr>
            <a:spLocks noGrp="1"/>
          </p:cNvSpPr>
          <p:nvPr>
            <p:ph sz="quarter" idx="13"/>
          </p:nvPr>
        </p:nvSpPr>
        <p:spPr>
          <a:xfrm>
            <a:off x="457200" y="1020162"/>
            <a:ext cx="8229600" cy="4817676"/>
          </a:xfrm>
        </p:spPr>
        <p:txBody>
          <a:bodyPr/>
          <a:lstStyle/>
          <a:p>
            <a:pPr marL="0" indent="0">
              <a:buNone/>
            </a:pPr>
            <a:r>
              <a:rPr lang="en-US" sz="2400"/>
              <a:t>This presentation will:</a:t>
            </a:r>
          </a:p>
          <a:p>
            <a:pPr marL="0" indent="0">
              <a:buNone/>
            </a:pPr>
            <a:endParaRPr lang="en-US" sz="1000"/>
          </a:p>
          <a:p>
            <a:pPr>
              <a:buFont typeface="Wingdings" panose="05000000000000000000" pitchFamily="2" charset="2"/>
              <a:buChar char="Ø"/>
            </a:pPr>
            <a:r>
              <a:rPr lang="en-US" sz="2400" b="0"/>
              <a:t>Review information found in the Long-Term Care Facility Application Checklist, including:</a:t>
            </a:r>
          </a:p>
          <a:p>
            <a:pPr>
              <a:buFont typeface="Wingdings" panose="05000000000000000000" pitchFamily="2" charset="2"/>
              <a:buChar char="Ø"/>
            </a:pPr>
            <a:endParaRPr lang="en-US" sz="2400" b="0"/>
          </a:p>
          <a:p>
            <a:pPr lvl="1">
              <a:buFont typeface="Wingdings" panose="05000000000000000000" pitchFamily="2" charset="2"/>
              <a:buChar char="Ø"/>
            </a:pPr>
            <a:r>
              <a:rPr lang="en-US" b="0"/>
              <a:t>an overview of the LTC application process.</a:t>
            </a:r>
          </a:p>
          <a:p>
            <a:pPr marL="0" indent="0">
              <a:buNone/>
            </a:pPr>
            <a:endParaRPr lang="en-US" sz="2400" b="0"/>
          </a:p>
          <a:p>
            <a:pPr lvl="1">
              <a:buFont typeface="Wingdings" panose="05000000000000000000" pitchFamily="2" charset="2"/>
              <a:buChar char="Ø"/>
            </a:pPr>
            <a:r>
              <a:rPr lang="en-US" b="0"/>
              <a:t>an overview of LTC Pending Documentation.</a:t>
            </a:r>
          </a:p>
          <a:p>
            <a:pPr marL="0" indent="0">
              <a:buNone/>
            </a:pPr>
            <a:endParaRPr lang="en-US" sz="2400" b="0"/>
          </a:p>
          <a:p>
            <a:pPr>
              <a:buFont typeface="Wingdings" panose="05000000000000000000" pitchFamily="2" charset="2"/>
              <a:buChar char="Ø"/>
            </a:pPr>
            <a:r>
              <a:rPr lang="en-US" sz="2400" b="0"/>
              <a:t>Provide information for becoming a COMPASS Community Partner.</a:t>
            </a:r>
          </a:p>
          <a:p>
            <a:endParaRPr lang="en-US"/>
          </a:p>
        </p:txBody>
      </p:sp>
      <p:sp>
        <p:nvSpPr>
          <p:cNvPr id="4" name="Date Placeholder 3">
            <a:extLst>
              <a:ext uri="{FF2B5EF4-FFF2-40B4-BE49-F238E27FC236}">
                <a16:creationId xmlns:a16="http://schemas.microsoft.com/office/drawing/2014/main" id="{50434187-7DD7-ADF6-94D7-2FB0C39B2FE1}"/>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50454C5B-822F-E21F-6FD9-F1A547C1FD68}"/>
              </a:ext>
            </a:extLst>
          </p:cNvPr>
          <p:cNvSpPr>
            <a:spLocks noGrp="1"/>
          </p:cNvSpPr>
          <p:nvPr>
            <p:ph type="sldNum" sz="quarter" idx="4"/>
          </p:nvPr>
        </p:nvSpPr>
        <p:spPr/>
        <p:txBody>
          <a:bodyPr/>
          <a:lstStyle/>
          <a:p>
            <a:pPr>
              <a:defRPr/>
            </a:pPr>
            <a:fld id="{70265E95-77F9-457A-9EE3-4D9004F83F9A}" type="slidenum">
              <a:rPr lang="en-US" smtClean="0"/>
              <a:pPr>
                <a:defRPr/>
              </a:pPr>
              <a:t>2</a:t>
            </a:fld>
            <a:endParaRPr lang="en-US"/>
          </a:p>
        </p:txBody>
      </p:sp>
    </p:spTree>
    <p:extLst>
      <p:ext uri="{BB962C8B-B14F-4D97-AF65-F5344CB8AC3E}">
        <p14:creationId xmlns:p14="http://schemas.microsoft.com/office/powerpoint/2010/main" val="357488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229600" cy="4800600"/>
          </a:xfrm>
        </p:spPr>
        <p:txBody>
          <a:bodyPr lIns="91440" tIns="45720" rIns="91440" bIns="45720" anchor="t"/>
          <a:lstStyle/>
          <a:p>
            <a:pPr marL="0" indent="0">
              <a:buNone/>
            </a:pPr>
            <a:r>
              <a:rPr lang="en-US" sz="2000" b="0" u="sng">
                <a:ea typeface="ＭＳ Ｐゴシック"/>
              </a:rPr>
              <a:t>Resources- Financial Account Info, cont.</a:t>
            </a:r>
          </a:p>
          <a:p>
            <a:pPr marL="0" indent="0">
              <a:buNone/>
            </a:pPr>
            <a:endParaRPr lang="en-US" sz="800" b="0" u="sng"/>
          </a:p>
          <a:p>
            <a:r>
              <a:rPr lang="en-US" sz="2000" b="0">
                <a:solidFill>
                  <a:srgbClr val="231F20"/>
                </a:solidFill>
                <a:effectLst/>
                <a:ea typeface="Arial" panose="020B0604020202020204" pitchFamily="34" charset="0"/>
              </a:rPr>
              <a:t>For</a:t>
            </a:r>
            <a:r>
              <a:rPr lang="en-US" sz="2000" b="0" spc="-20">
                <a:solidFill>
                  <a:srgbClr val="231F20"/>
                </a:solidFill>
                <a:effectLst/>
                <a:ea typeface="Arial" panose="020B0604020202020204" pitchFamily="34" charset="0"/>
              </a:rPr>
              <a:t> </a:t>
            </a:r>
            <a:r>
              <a:rPr lang="en-US" sz="2000" b="0" u="sng">
                <a:solidFill>
                  <a:srgbClr val="231F20"/>
                </a:solidFill>
                <a:effectLst/>
                <a:uFill>
                  <a:solidFill>
                    <a:srgbClr val="231F20"/>
                  </a:solidFill>
                </a:uFill>
                <a:ea typeface="Arial" panose="020B0604020202020204" pitchFamily="34" charset="0"/>
              </a:rPr>
              <a:t>new</a:t>
            </a:r>
            <a:r>
              <a:rPr lang="en-US" sz="2000" b="0" u="sng" spc="-10">
                <a:solidFill>
                  <a:srgbClr val="231F20"/>
                </a:solidFill>
                <a:effectLst/>
                <a:uFill>
                  <a:solidFill>
                    <a:srgbClr val="231F20"/>
                  </a:solidFill>
                </a:uFill>
                <a:ea typeface="Arial" panose="020B0604020202020204" pitchFamily="34" charset="0"/>
              </a:rPr>
              <a:t> </a:t>
            </a:r>
            <a:r>
              <a:rPr lang="en-US" sz="2000" b="0" u="sng">
                <a:solidFill>
                  <a:srgbClr val="231F20"/>
                </a:solidFill>
                <a:effectLst/>
                <a:uFill>
                  <a:solidFill>
                    <a:srgbClr val="231F20"/>
                  </a:solidFill>
                </a:uFill>
                <a:ea typeface="Arial" panose="020B0604020202020204" pitchFamily="34" charset="0"/>
              </a:rPr>
              <a:t>applicants</a:t>
            </a:r>
            <a:r>
              <a:rPr lang="en-US" sz="2000" b="0">
                <a:solidFill>
                  <a:srgbClr val="231F20"/>
                </a:solidFill>
                <a:effectLst/>
                <a:ea typeface="Arial" panose="020B0604020202020204" pitchFamily="34" charset="0"/>
              </a:rPr>
              <a:t>,</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look-back</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period</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begins</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five</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years</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prior</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to</a:t>
            </a:r>
            <a:r>
              <a:rPr lang="en-US" sz="2000" b="0" spc="-1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a:t>
            </a:r>
            <a:r>
              <a:rPr lang="en-US" sz="2000" b="0" spc="-10">
                <a:solidFill>
                  <a:srgbClr val="231F20"/>
                </a:solidFill>
                <a:effectLst/>
                <a:ea typeface="Arial" panose="020B0604020202020204" pitchFamily="34" charset="0"/>
              </a:rPr>
              <a:t> </a:t>
            </a:r>
            <a:r>
              <a:rPr lang="en-US" sz="2000" b="0" u="sng">
                <a:solidFill>
                  <a:srgbClr val="231F20"/>
                </a:solidFill>
                <a:effectLst/>
                <a:uFill>
                  <a:solidFill>
                    <a:srgbClr val="231F20"/>
                  </a:solidFill>
                </a:uFill>
                <a:ea typeface="Arial" panose="020B0604020202020204" pitchFamily="34" charset="0"/>
              </a:rPr>
              <a:t>application</a:t>
            </a:r>
            <a:r>
              <a:rPr lang="en-US" sz="2000" b="0" u="sng" spc="-5">
                <a:solidFill>
                  <a:srgbClr val="231F20"/>
                </a:solidFill>
                <a:effectLst/>
                <a:uFill>
                  <a:solidFill>
                    <a:srgbClr val="231F20"/>
                  </a:solidFill>
                </a:uFill>
                <a:ea typeface="Arial" panose="020B0604020202020204" pitchFamily="34" charset="0"/>
              </a:rPr>
              <a:t> </a:t>
            </a:r>
            <a:r>
              <a:rPr lang="en-US" sz="2000" b="0" u="sng" spc="-10">
                <a:solidFill>
                  <a:srgbClr val="231F20"/>
                </a:solidFill>
                <a:effectLst/>
                <a:uFill>
                  <a:solidFill>
                    <a:srgbClr val="231F20"/>
                  </a:solidFill>
                </a:uFill>
                <a:ea typeface="Arial" panose="020B0604020202020204" pitchFamily="34" charset="0"/>
              </a:rPr>
              <a:t>date</a:t>
            </a:r>
            <a:r>
              <a:rPr lang="en-US" sz="2000" b="0" spc="-10">
                <a:solidFill>
                  <a:srgbClr val="231F20"/>
                </a:solidFill>
                <a:effectLst/>
                <a:ea typeface="Arial" panose="020B0604020202020204" pitchFamily="34" charset="0"/>
              </a:rPr>
              <a:t>.</a:t>
            </a:r>
          </a:p>
          <a:p>
            <a:endParaRPr lang="en-US" sz="800" b="0" spc="-10">
              <a:solidFill>
                <a:srgbClr val="231F20"/>
              </a:solidFill>
              <a:ea typeface="Arial" panose="020B0604020202020204" pitchFamily="34" charset="0"/>
            </a:endParaRPr>
          </a:p>
          <a:p>
            <a:pPr lvl="1"/>
            <a:r>
              <a:rPr lang="en-US">
                <a:solidFill>
                  <a:srgbClr val="231F20"/>
                </a:solidFill>
                <a:effectLst/>
                <a:latin typeface="Plus Jakarta Sans SemiBold"/>
                <a:ea typeface="Arial" panose="020B0604020202020204" pitchFamily="34" charset="0"/>
              </a:rPr>
              <a:t>Example: </a:t>
            </a:r>
            <a:r>
              <a:rPr lang="en-US" spc="-70">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A</a:t>
            </a:r>
            <a:r>
              <a:rPr lang="en-US" spc="-70">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new</a:t>
            </a:r>
            <a:r>
              <a:rPr lang="en-US" spc="-15">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MA LTC facility</a:t>
            </a:r>
            <a:r>
              <a:rPr lang="en-US" spc="-15">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applicant</a:t>
            </a:r>
            <a:r>
              <a:rPr lang="en-US" spc="-15">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applies</a:t>
            </a:r>
            <a:r>
              <a:rPr lang="en-US" spc="-15">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on</a:t>
            </a:r>
            <a:r>
              <a:rPr lang="en-US" spc="-15">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May 20, 2025.</a:t>
            </a:r>
            <a:r>
              <a:rPr lang="en-US" spc="-30">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The</a:t>
            </a:r>
            <a:r>
              <a:rPr lang="en-US" spc="-15">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look-back</a:t>
            </a:r>
            <a:r>
              <a:rPr lang="en-US" spc="-15">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period</a:t>
            </a:r>
            <a:r>
              <a:rPr lang="en-US" spc="-15">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will</a:t>
            </a:r>
            <a:r>
              <a:rPr lang="en-US" spc="-15">
                <a:solidFill>
                  <a:srgbClr val="231F20"/>
                </a:solidFill>
                <a:effectLst/>
                <a:latin typeface="Plus Jakarta Sans SemiBold"/>
                <a:ea typeface="Arial" panose="020B0604020202020204" pitchFamily="34" charset="0"/>
              </a:rPr>
              <a:t> </a:t>
            </a:r>
            <a:r>
              <a:rPr lang="en-US">
                <a:solidFill>
                  <a:srgbClr val="231F20"/>
                </a:solidFill>
                <a:effectLst/>
                <a:latin typeface="Plus Jakarta Sans SemiBold"/>
                <a:ea typeface="Arial" panose="020B0604020202020204" pitchFamily="34" charset="0"/>
              </a:rPr>
              <a:t>run from May 20, 2020, through May 20, 2025. </a:t>
            </a:r>
            <a:endParaRPr lang="en-US">
              <a:solidFill>
                <a:srgbClr val="231F20"/>
              </a:solidFill>
              <a:latin typeface="Plus Jakarta Sans SemiBold"/>
              <a:ea typeface="Arial" panose="020B0604020202020204" pitchFamily="34" charset="0"/>
            </a:endParaRPr>
          </a:p>
          <a:p>
            <a:pPr lvl="2"/>
            <a:r>
              <a:rPr lang="en-US" sz="2000">
                <a:solidFill>
                  <a:srgbClr val="231F20"/>
                </a:solidFill>
                <a:effectLst/>
                <a:ea typeface="Arial" panose="020B0604020202020204" pitchFamily="34" charset="0"/>
              </a:rPr>
              <a:t>The</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client</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must</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provide</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as</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many</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monthly</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financial</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statements</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as</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possible</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for</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the</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most</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current</a:t>
            </a:r>
            <a:r>
              <a:rPr lang="en-US" sz="2000" spc="-5">
                <a:solidFill>
                  <a:srgbClr val="231F20"/>
                </a:solidFill>
                <a:effectLst/>
                <a:ea typeface="Arial" panose="020B0604020202020204" pitchFamily="34" charset="0"/>
              </a:rPr>
              <a:t> </a:t>
            </a:r>
            <a:r>
              <a:rPr lang="en-US" sz="2000" spc="-25">
                <a:solidFill>
                  <a:srgbClr val="231F20"/>
                </a:solidFill>
                <a:effectLst/>
                <a:ea typeface="Arial" panose="020B0604020202020204" pitchFamily="34" charset="0"/>
              </a:rPr>
              <a:t>two </a:t>
            </a:r>
            <a:r>
              <a:rPr lang="en-US" sz="2000">
                <a:solidFill>
                  <a:srgbClr val="231F20"/>
                </a:solidFill>
                <a:effectLst/>
                <a:ea typeface="Arial" panose="020B0604020202020204" pitchFamily="34" charset="0"/>
              </a:rPr>
              <a:t>years</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of</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the</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look-back</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period</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of</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January 2024 through May 2025</a:t>
            </a:r>
            <a:r>
              <a:rPr lang="en-US" sz="2000" spc="-10">
                <a:solidFill>
                  <a:srgbClr val="231F20"/>
                </a:solidFill>
                <a:effectLst/>
                <a:ea typeface="Arial" panose="020B0604020202020204" pitchFamily="34" charset="0"/>
              </a:rPr>
              <a:t>.</a:t>
            </a:r>
            <a:endParaRPr lang="en-US" sz="2000" spc="-10">
              <a:ea typeface="Arial" panose="020B0604020202020204" pitchFamily="34" charset="0"/>
            </a:endParaRPr>
          </a:p>
          <a:p>
            <a:pPr lvl="2"/>
            <a:r>
              <a:rPr lang="en-US" sz="2000">
                <a:solidFill>
                  <a:srgbClr val="231F20"/>
                </a:solidFill>
                <a:effectLst/>
                <a:ea typeface="Arial" panose="020B0604020202020204" pitchFamily="34" charset="0"/>
              </a:rPr>
              <a:t>The</a:t>
            </a:r>
            <a:r>
              <a:rPr lang="en-US" sz="2000" spc="-3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client</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must</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provide</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semi-annual</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financial</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statements</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for</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the</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additional</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three</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years</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of</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the</a:t>
            </a:r>
            <a:r>
              <a:rPr lang="en-US" sz="2000" spc="-15">
                <a:solidFill>
                  <a:srgbClr val="231F20"/>
                </a:solidFill>
                <a:effectLst/>
                <a:ea typeface="Arial" panose="020B0604020202020204" pitchFamily="34" charset="0"/>
              </a:rPr>
              <a:t> </a:t>
            </a:r>
            <a:r>
              <a:rPr lang="en-US" sz="2000" spc="-10">
                <a:solidFill>
                  <a:srgbClr val="231F20"/>
                </a:solidFill>
                <a:effectLst/>
                <a:ea typeface="Arial" panose="020B0604020202020204" pitchFamily="34" charset="0"/>
              </a:rPr>
              <a:t>look-</a:t>
            </a:r>
            <a:r>
              <a:rPr lang="en-US" sz="2000">
                <a:solidFill>
                  <a:srgbClr val="231F20"/>
                </a:solidFill>
                <a:effectLst/>
                <a:ea typeface="Arial" panose="020B0604020202020204" pitchFamily="34" charset="0"/>
              </a:rPr>
              <a:t>back</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period</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from May 2020 through December 2023 (example, account statements for June 2020, January 2021, June 2021, January 2022, June 2022, January 2023</a:t>
            </a:r>
            <a:r>
              <a:rPr lang="en-US" sz="2000">
                <a:solidFill>
                  <a:srgbClr val="231F20"/>
                </a:solidFill>
                <a:ea typeface="Arial" panose="020B0604020202020204" pitchFamily="34" charset="0"/>
              </a:rPr>
              <a:t>,</a:t>
            </a:r>
            <a:r>
              <a:rPr lang="en-US" sz="2000">
                <a:solidFill>
                  <a:srgbClr val="231F20"/>
                </a:solidFill>
                <a:effectLst/>
                <a:ea typeface="Arial" panose="020B0604020202020204" pitchFamily="34" charset="0"/>
              </a:rPr>
              <a:t> and June 2023).  </a:t>
            </a:r>
            <a:endParaRPr lang="en-US" sz="2000">
              <a:effectLst/>
              <a:ea typeface="Arial" panose="020B0604020202020204" pitchFamily="34" charset="0"/>
            </a:endParaRP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20</a:t>
            </a:fld>
            <a:endParaRPr lang="en-US"/>
          </a:p>
        </p:txBody>
      </p:sp>
    </p:spTree>
    <p:extLst>
      <p:ext uri="{BB962C8B-B14F-4D97-AF65-F5344CB8AC3E}">
        <p14:creationId xmlns:p14="http://schemas.microsoft.com/office/powerpoint/2010/main" val="45410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229600" cy="4800600"/>
          </a:xfrm>
        </p:spPr>
        <p:txBody>
          <a:bodyPr lIns="91440" tIns="45720" rIns="91440" bIns="45720" anchor="t"/>
          <a:lstStyle/>
          <a:p>
            <a:pPr marL="0" indent="0">
              <a:buNone/>
            </a:pPr>
            <a:r>
              <a:rPr lang="en-US" sz="2000" b="0" u="sng">
                <a:ea typeface="ＭＳ Ｐゴシック"/>
              </a:rPr>
              <a:t>Resources- Financial Account Info, cont.</a:t>
            </a:r>
          </a:p>
          <a:p>
            <a:pPr marL="0" indent="0">
              <a:buNone/>
            </a:pPr>
            <a:endParaRPr lang="en-US" sz="800" b="0" u="sng"/>
          </a:p>
          <a:p>
            <a:r>
              <a:rPr lang="en-US" sz="2000" b="0">
                <a:solidFill>
                  <a:srgbClr val="231F20"/>
                </a:solidFill>
                <a:effectLst/>
                <a:ea typeface="Arial" panose="020B0604020202020204" pitchFamily="34" charset="0"/>
              </a:rPr>
              <a:t>For</a:t>
            </a:r>
            <a:r>
              <a:rPr lang="en-US" sz="2000" b="0" spc="-15">
                <a:solidFill>
                  <a:srgbClr val="231F20"/>
                </a:solidFill>
                <a:effectLst/>
                <a:ea typeface="Arial" panose="020B0604020202020204" pitchFamily="34" charset="0"/>
              </a:rPr>
              <a:t> </a:t>
            </a:r>
            <a:r>
              <a:rPr lang="en-US" sz="2000" b="0" u="sng">
                <a:solidFill>
                  <a:srgbClr val="231F20"/>
                </a:solidFill>
                <a:effectLst/>
                <a:uFill>
                  <a:solidFill>
                    <a:srgbClr val="231F20"/>
                  </a:solidFill>
                </a:uFill>
                <a:ea typeface="Arial" panose="020B0604020202020204" pitchFamily="34" charset="0"/>
              </a:rPr>
              <a:t>current</a:t>
            </a:r>
            <a:r>
              <a:rPr lang="en-US" sz="2000" b="0" u="sng" spc="-15">
                <a:solidFill>
                  <a:srgbClr val="231F20"/>
                </a:solidFill>
                <a:effectLst/>
                <a:uFill>
                  <a:solidFill>
                    <a:srgbClr val="231F20"/>
                  </a:solidFill>
                </a:uFill>
                <a:ea typeface="Arial" panose="020B0604020202020204" pitchFamily="34" charset="0"/>
              </a:rPr>
              <a:t> </a:t>
            </a:r>
            <a:r>
              <a:rPr lang="en-US" sz="2000" b="0" u="sng">
                <a:solidFill>
                  <a:srgbClr val="231F20"/>
                </a:solidFill>
                <a:effectLst/>
                <a:uFill>
                  <a:solidFill>
                    <a:srgbClr val="231F20"/>
                  </a:solidFill>
                </a:uFill>
                <a:ea typeface="Arial" panose="020B0604020202020204" pitchFamily="34" charset="0"/>
              </a:rPr>
              <a:t>MA</a:t>
            </a:r>
            <a:r>
              <a:rPr lang="en-US" sz="2000" b="0" u="sng" spc="-65">
                <a:solidFill>
                  <a:srgbClr val="231F20"/>
                </a:solidFill>
                <a:effectLst/>
                <a:uFill>
                  <a:solidFill>
                    <a:srgbClr val="231F20"/>
                  </a:solidFill>
                </a:uFill>
                <a:ea typeface="Arial" panose="020B0604020202020204" pitchFamily="34" charset="0"/>
              </a:rPr>
              <a:t> </a:t>
            </a:r>
            <a:r>
              <a:rPr lang="en-US" sz="2000" b="0" u="sng">
                <a:solidFill>
                  <a:srgbClr val="231F20"/>
                </a:solidFill>
                <a:effectLst/>
                <a:uFill>
                  <a:solidFill>
                    <a:srgbClr val="231F20"/>
                  </a:solidFill>
                </a:uFill>
                <a:ea typeface="Arial" panose="020B0604020202020204" pitchFamily="34" charset="0"/>
              </a:rPr>
              <a:t>recipients</a:t>
            </a:r>
            <a:r>
              <a:rPr lang="en-US" sz="2000" b="0">
                <a:solidFill>
                  <a:srgbClr val="231F20"/>
                </a:solidFill>
                <a:effectLst/>
                <a:ea typeface="Arial" panose="020B0604020202020204" pitchFamily="34" charset="0"/>
              </a:rPr>
              <a:t>,</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look-back</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period</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begins</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five</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years</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prior</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to</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a:t>
            </a:r>
            <a:r>
              <a:rPr lang="en-US" sz="2000" b="0" spc="-15">
                <a:solidFill>
                  <a:srgbClr val="231F20"/>
                </a:solidFill>
                <a:effectLst/>
                <a:ea typeface="Arial" panose="020B0604020202020204" pitchFamily="34" charset="0"/>
              </a:rPr>
              <a:t> </a:t>
            </a:r>
            <a:r>
              <a:rPr lang="en-US" sz="2000" b="0" u="sng">
                <a:solidFill>
                  <a:srgbClr val="231F20"/>
                </a:solidFill>
                <a:effectLst/>
                <a:uFill>
                  <a:solidFill>
                    <a:srgbClr val="231F20"/>
                  </a:solidFill>
                </a:uFill>
                <a:ea typeface="Arial" panose="020B0604020202020204" pitchFamily="34" charset="0"/>
              </a:rPr>
              <a:t>admission to the LTC facility.</a:t>
            </a:r>
          </a:p>
          <a:p>
            <a:endParaRPr lang="en-US" sz="800" b="0" u="sng">
              <a:solidFill>
                <a:srgbClr val="231F20"/>
              </a:solidFill>
              <a:effectLst/>
              <a:uFill>
                <a:solidFill>
                  <a:srgbClr val="231F20"/>
                </a:solidFill>
              </a:uFill>
              <a:ea typeface="Arial" panose="020B0604020202020204" pitchFamily="34" charset="0"/>
            </a:endParaRPr>
          </a:p>
          <a:p>
            <a:pPr lvl="1"/>
            <a:r>
              <a:rPr lang="en-US">
                <a:solidFill>
                  <a:srgbClr val="231F20"/>
                </a:solidFill>
                <a:effectLst/>
                <a:latin typeface="+mn-lt"/>
                <a:ea typeface="Arial" panose="020B0604020202020204" pitchFamily="34" charset="0"/>
              </a:rPr>
              <a:t>Example:</a:t>
            </a:r>
            <a:r>
              <a:rPr lang="en-US" spc="-70">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A</a:t>
            </a:r>
            <a:r>
              <a:rPr lang="en-US" spc="-70">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current</a:t>
            </a:r>
            <a:r>
              <a:rPr lang="en-US" spc="-20">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MA</a:t>
            </a:r>
            <a:r>
              <a:rPr lang="en-US" spc="-70">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recipient</a:t>
            </a:r>
            <a:r>
              <a:rPr lang="en-US" spc="-20">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is</a:t>
            </a:r>
            <a:r>
              <a:rPr lang="en-US" spc="-20">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requesting</a:t>
            </a:r>
            <a:r>
              <a:rPr lang="en-US" spc="-20">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LTC facility services.</a:t>
            </a:r>
            <a:r>
              <a:rPr lang="en-US" spc="-40">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The</a:t>
            </a:r>
            <a:r>
              <a:rPr lang="en-US" spc="-20">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individual was admitted to the LTC facility on May 20, 2025. The look-back period is May 20, 2020, through May 20, 2025.</a:t>
            </a:r>
          </a:p>
          <a:p>
            <a:pPr lvl="2"/>
            <a:r>
              <a:rPr lang="en-US" sz="2000">
                <a:solidFill>
                  <a:srgbClr val="231F20"/>
                </a:solidFill>
                <a:effectLst/>
                <a:ea typeface="Arial" panose="020B0604020202020204" pitchFamily="34" charset="0"/>
              </a:rPr>
              <a:t>The</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client</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must</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provide</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as</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many</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monthly</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financial</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statements</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as</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possible</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for</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the</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most</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current</a:t>
            </a:r>
            <a:r>
              <a:rPr lang="en-US" sz="2000" spc="-5">
                <a:solidFill>
                  <a:srgbClr val="231F20"/>
                </a:solidFill>
                <a:effectLst/>
                <a:ea typeface="Arial" panose="020B0604020202020204" pitchFamily="34" charset="0"/>
              </a:rPr>
              <a:t> </a:t>
            </a:r>
            <a:r>
              <a:rPr lang="en-US" sz="2000" spc="-25">
                <a:solidFill>
                  <a:srgbClr val="231F20"/>
                </a:solidFill>
                <a:effectLst/>
                <a:ea typeface="Arial" panose="020B0604020202020204" pitchFamily="34" charset="0"/>
              </a:rPr>
              <a:t>two years </a:t>
            </a:r>
            <a:r>
              <a:rPr lang="en-US" sz="2000">
                <a:solidFill>
                  <a:srgbClr val="231F20"/>
                </a:solidFill>
                <a:effectLst/>
                <a:ea typeface="Arial" panose="020B0604020202020204" pitchFamily="34" charset="0"/>
              </a:rPr>
              <a:t>of</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the</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look-back</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period</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of</a:t>
            </a:r>
            <a:r>
              <a:rPr lang="en-US" sz="2000" spc="-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January 2024 through May 2025</a:t>
            </a:r>
            <a:r>
              <a:rPr lang="en-US" sz="2000" spc="-10">
                <a:solidFill>
                  <a:srgbClr val="231F20"/>
                </a:solidFill>
                <a:effectLst/>
                <a:ea typeface="Arial" panose="020B0604020202020204" pitchFamily="34" charset="0"/>
              </a:rPr>
              <a:t>.</a:t>
            </a:r>
            <a:endParaRPr lang="en-US" sz="2000">
              <a:effectLst/>
              <a:ea typeface="Arial" panose="020B0604020202020204" pitchFamily="34" charset="0"/>
            </a:endParaRPr>
          </a:p>
          <a:p>
            <a:pPr lvl="2"/>
            <a:r>
              <a:rPr lang="en-US" sz="2000">
                <a:solidFill>
                  <a:srgbClr val="231F20"/>
                </a:solidFill>
                <a:effectLst/>
                <a:ea typeface="Arial" panose="020B0604020202020204" pitchFamily="34" charset="0"/>
              </a:rPr>
              <a:t>The</a:t>
            </a:r>
            <a:r>
              <a:rPr lang="en-US" sz="2000" spc="-3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client</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must</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provide</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semi-annual</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financial</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statements</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for</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the</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additional</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three</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years</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of</a:t>
            </a:r>
            <a:r>
              <a:rPr lang="en-US" sz="2000" spc="-15">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the</a:t>
            </a:r>
            <a:r>
              <a:rPr lang="en-US" sz="2000" spc="-15">
                <a:solidFill>
                  <a:srgbClr val="231F20"/>
                </a:solidFill>
                <a:effectLst/>
                <a:ea typeface="Arial" panose="020B0604020202020204" pitchFamily="34" charset="0"/>
              </a:rPr>
              <a:t> </a:t>
            </a:r>
            <a:r>
              <a:rPr lang="en-US" sz="2000" spc="-10">
                <a:solidFill>
                  <a:srgbClr val="231F20"/>
                </a:solidFill>
                <a:effectLst/>
                <a:ea typeface="Arial" panose="020B0604020202020204" pitchFamily="34" charset="0"/>
              </a:rPr>
              <a:t>look-</a:t>
            </a:r>
            <a:r>
              <a:rPr lang="en-US" sz="2000">
                <a:solidFill>
                  <a:srgbClr val="231F20"/>
                </a:solidFill>
                <a:effectLst/>
                <a:ea typeface="Arial" panose="020B0604020202020204" pitchFamily="34" charset="0"/>
              </a:rPr>
              <a:t>back</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period</a:t>
            </a:r>
            <a:r>
              <a:rPr lang="en-US" sz="2000" spc="-10">
                <a:solidFill>
                  <a:srgbClr val="231F20"/>
                </a:solidFill>
                <a:effectLst/>
                <a:ea typeface="Arial" panose="020B0604020202020204" pitchFamily="34" charset="0"/>
              </a:rPr>
              <a:t> </a:t>
            </a:r>
            <a:r>
              <a:rPr lang="en-US" sz="2000">
                <a:solidFill>
                  <a:srgbClr val="231F20"/>
                </a:solidFill>
                <a:effectLst/>
                <a:ea typeface="Arial" panose="020B0604020202020204" pitchFamily="34" charset="0"/>
              </a:rPr>
              <a:t>from May 2020 through December 2023 (example, account statements for June 2020, January 2021, June 2021, January 2022, June 2022, January 2023</a:t>
            </a:r>
            <a:r>
              <a:rPr lang="en-US" sz="2000">
                <a:solidFill>
                  <a:srgbClr val="231F20"/>
                </a:solidFill>
                <a:ea typeface="Arial" panose="020B0604020202020204" pitchFamily="34" charset="0"/>
              </a:rPr>
              <a:t>,</a:t>
            </a:r>
            <a:r>
              <a:rPr lang="en-US" sz="2000">
                <a:solidFill>
                  <a:srgbClr val="231F20"/>
                </a:solidFill>
                <a:effectLst/>
                <a:ea typeface="Arial" panose="020B0604020202020204" pitchFamily="34" charset="0"/>
              </a:rPr>
              <a:t> and June 2023).</a:t>
            </a:r>
            <a:endParaRPr lang="en-US" sz="2000" u="sng"/>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21</a:t>
            </a:fld>
            <a:endParaRPr lang="en-US"/>
          </a:p>
        </p:txBody>
      </p:sp>
    </p:spTree>
    <p:extLst>
      <p:ext uri="{BB962C8B-B14F-4D97-AF65-F5344CB8AC3E}">
        <p14:creationId xmlns:p14="http://schemas.microsoft.com/office/powerpoint/2010/main" val="693539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229600" cy="4800600"/>
          </a:xfrm>
        </p:spPr>
        <p:txBody>
          <a:bodyPr/>
          <a:lstStyle/>
          <a:p>
            <a:pPr marL="0" indent="0">
              <a:buNone/>
            </a:pPr>
            <a:r>
              <a:rPr lang="en-US" sz="2000" b="0" u="sng"/>
              <a:t>Resources, cont.</a:t>
            </a:r>
          </a:p>
          <a:p>
            <a:pPr marL="0" indent="0">
              <a:buNone/>
            </a:pPr>
            <a:endParaRPr lang="en-US" sz="800" b="0"/>
          </a:p>
          <a:p>
            <a:r>
              <a:rPr lang="en-US" sz="2000" b="0">
                <a:solidFill>
                  <a:srgbClr val="231F20"/>
                </a:solidFill>
                <a:effectLst/>
                <a:ea typeface="Arial" panose="020B0604020202020204" pitchFamily="34" charset="0"/>
              </a:rPr>
              <a:t>Financial</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statements for all accounts owned by the applicant and/or spouse to</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verify</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account</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values</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as</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of</a:t>
            </a:r>
            <a:r>
              <a:rPr lang="en-US" sz="2000" b="0" spc="200">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the</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LTC facility admission</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date,</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if</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married</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and</a:t>
            </a:r>
            <a:r>
              <a:rPr lang="en-US" sz="2000" b="0" spc="-15">
                <a:solidFill>
                  <a:srgbClr val="231F20"/>
                </a:solidFill>
                <a:effectLst/>
                <a:ea typeface="Arial" panose="020B0604020202020204" pitchFamily="34" charset="0"/>
              </a:rPr>
              <a:t> </a:t>
            </a:r>
            <a:r>
              <a:rPr lang="en-US" sz="2000" b="0">
                <a:solidFill>
                  <a:srgbClr val="231F20"/>
                </a:solidFill>
                <a:effectLst/>
                <a:ea typeface="Arial" panose="020B0604020202020204" pitchFamily="34" charset="0"/>
              </a:rPr>
              <a:t>a Resource Assessment has not already been completed.</a:t>
            </a:r>
          </a:p>
          <a:p>
            <a:pPr lvl="1"/>
            <a:r>
              <a:rPr lang="en-US">
                <a:solidFill>
                  <a:srgbClr val="231F20"/>
                </a:solidFill>
                <a:effectLst/>
                <a:latin typeface="+mn-lt"/>
                <a:ea typeface="Arial" panose="020B0604020202020204" pitchFamily="34" charset="0"/>
              </a:rPr>
              <a:t>For all married </a:t>
            </a:r>
            <a:r>
              <a:rPr lang="en-US">
                <a:effectLst/>
                <a:latin typeface="+mn-lt"/>
                <a:ea typeface="Arial" panose="020B0604020202020204" pitchFamily="34" charset="0"/>
              </a:rPr>
              <a:t>or separated ap</a:t>
            </a:r>
            <a:r>
              <a:rPr lang="en-US">
                <a:solidFill>
                  <a:srgbClr val="231F20"/>
                </a:solidFill>
                <a:effectLst/>
                <a:latin typeface="+mn-lt"/>
                <a:ea typeface="Arial" panose="020B0604020202020204" pitchFamily="34" charset="0"/>
              </a:rPr>
              <a:t>plicants, financial statements to verify all account values for all financial accounts owned by the applicant and/or applicant’s spouse must be verified as of the LTC facility admission date listed on the completed PA 1572.</a:t>
            </a: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22</a:t>
            </a:fld>
            <a:endParaRPr lang="en-US"/>
          </a:p>
        </p:txBody>
      </p:sp>
    </p:spTree>
    <p:extLst>
      <p:ext uri="{BB962C8B-B14F-4D97-AF65-F5344CB8AC3E}">
        <p14:creationId xmlns:p14="http://schemas.microsoft.com/office/powerpoint/2010/main" val="4140705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365524" cy="5075538"/>
          </a:xfrm>
        </p:spPr>
        <p:txBody>
          <a:bodyPr/>
          <a:lstStyle/>
          <a:p>
            <a:pPr marL="0" indent="0">
              <a:buNone/>
            </a:pPr>
            <a:r>
              <a:rPr lang="en-US" sz="2000" b="0" u="sng"/>
              <a:t>Resources, cont.</a:t>
            </a:r>
          </a:p>
          <a:p>
            <a:pPr marL="0" indent="0">
              <a:buNone/>
            </a:pPr>
            <a:endParaRPr lang="en-US" sz="800" b="0"/>
          </a:p>
          <a:p>
            <a:r>
              <a:rPr lang="en-US" sz="2000" b="0">
                <a:solidFill>
                  <a:srgbClr val="231F20"/>
                </a:solidFill>
                <a:effectLst/>
                <a:ea typeface="Arial" panose="020B0604020202020204" pitchFamily="34" charset="0"/>
              </a:rPr>
              <a:t>Verification of all financial accounts closed since ______________ (five years prior to the admission date or application date) to include date(s) closed, value(s) at time closed, and where the money was deposited or how it was spent.</a:t>
            </a:r>
          </a:p>
          <a:p>
            <a:pPr lvl="1"/>
            <a:r>
              <a:rPr lang="en-US">
                <a:solidFill>
                  <a:srgbClr val="231F20"/>
                </a:solidFill>
                <a:effectLst/>
                <a:latin typeface="+mn-lt"/>
                <a:ea typeface="Arial" panose="020B0604020202020204" pitchFamily="34" charset="0"/>
              </a:rPr>
              <a:t>For </a:t>
            </a:r>
            <a:r>
              <a:rPr lang="en-US" u="sng">
                <a:solidFill>
                  <a:srgbClr val="231F20"/>
                </a:solidFill>
                <a:effectLst/>
                <a:uFill>
                  <a:solidFill>
                    <a:srgbClr val="231F20"/>
                  </a:solidFill>
                </a:uFill>
                <a:latin typeface="+mn-lt"/>
                <a:ea typeface="Arial" panose="020B0604020202020204" pitchFamily="34" charset="0"/>
              </a:rPr>
              <a:t>current MA</a:t>
            </a:r>
            <a:r>
              <a:rPr lang="en-US" u="sng" spc="-25">
                <a:solidFill>
                  <a:srgbClr val="231F20"/>
                </a:solidFill>
                <a:effectLst/>
                <a:uFill>
                  <a:solidFill>
                    <a:srgbClr val="231F20"/>
                  </a:solidFill>
                </a:uFill>
                <a:latin typeface="+mn-lt"/>
                <a:ea typeface="Arial" panose="020B0604020202020204" pitchFamily="34" charset="0"/>
              </a:rPr>
              <a:t> </a:t>
            </a:r>
            <a:r>
              <a:rPr lang="en-US" u="sng">
                <a:solidFill>
                  <a:srgbClr val="231F20"/>
                </a:solidFill>
                <a:effectLst/>
                <a:uFill>
                  <a:solidFill>
                    <a:srgbClr val="231F20"/>
                  </a:solidFill>
                </a:uFill>
                <a:latin typeface="+mn-lt"/>
                <a:ea typeface="Arial" panose="020B0604020202020204" pitchFamily="34" charset="0"/>
              </a:rPr>
              <a:t>recipients</a:t>
            </a:r>
            <a:r>
              <a:rPr lang="en-US">
                <a:solidFill>
                  <a:srgbClr val="231F20"/>
                </a:solidFill>
                <a:effectLst/>
                <a:latin typeface="+mn-lt"/>
                <a:ea typeface="Arial" panose="020B0604020202020204" pitchFamily="34" charset="0"/>
              </a:rPr>
              <a:t>, documentation of all financial accounts closed for the five-year period prior to the </a:t>
            </a:r>
            <a:r>
              <a:rPr lang="en-US" u="sng">
                <a:solidFill>
                  <a:srgbClr val="231F20"/>
                </a:solidFill>
                <a:effectLst/>
                <a:uFill>
                  <a:solidFill>
                    <a:srgbClr val="231F20"/>
                  </a:solidFill>
                </a:uFill>
                <a:latin typeface="+mn-lt"/>
                <a:ea typeface="Arial" panose="020B0604020202020204" pitchFamily="34" charset="0"/>
              </a:rPr>
              <a:t>admission</a:t>
            </a:r>
            <a:r>
              <a:rPr lang="en-US" u="sng" spc="-15">
                <a:solidFill>
                  <a:srgbClr val="231F20"/>
                </a:solidFill>
                <a:effectLst/>
                <a:uFill>
                  <a:solidFill>
                    <a:srgbClr val="231F20"/>
                  </a:solidFill>
                </a:uFill>
                <a:latin typeface="+mn-lt"/>
                <a:ea typeface="Arial" panose="020B0604020202020204" pitchFamily="34" charset="0"/>
              </a:rPr>
              <a:t> </a:t>
            </a:r>
            <a:r>
              <a:rPr lang="en-US" u="sng">
                <a:solidFill>
                  <a:srgbClr val="231F20"/>
                </a:solidFill>
                <a:effectLst/>
                <a:uFill>
                  <a:solidFill>
                    <a:srgbClr val="231F20"/>
                  </a:solidFill>
                </a:uFill>
                <a:latin typeface="+mn-lt"/>
                <a:ea typeface="Arial" panose="020B0604020202020204" pitchFamily="34" charset="0"/>
              </a:rPr>
              <a:t>date</a:t>
            </a:r>
            <a:r>
              <a:rPr lang="en-US" spc="-20">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must</a:t>
            </a:r>
            <a:r>
              <a:rPr lang="en-US" spc="-15">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be</a:t>
            </a:r>
            <a:r>
              <a:rPr lang="en-US" spc="-15">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provided. </a:t>
            </a:r>
            <a:endParaRPr lang="en-US">
              <a:effectLst/>
              <a:latin typeface="+mn-lt"/>
              <a:ea typeface="Arial" panose="020B0604020202020204" pitchFamily="34" charset="0"/>
            </a:endParaRPr>
          </a:p>
          <a:p>
            <a:pPr lvl="1"/>
            <a:r>
              <a:rPr lang="en-US">
                <a:solidFill>
                  <a:srgbClr val="231F20"/>
                </a:solidFill>
                <a:effectLst/>
                <a:latin typeface="+mn-lt"/>
                <a:ea typeface="Arial" panose="020B0604020202020204" pitchFamily="34" charset="0"/>
              </a:rPr>
              <a:t>For</a:t>
            </a:r>
            <a:r>
              <a:rPr lang="en-US" spc="-15">
                <a:solidFill>
                  <a:srgbClr val="231F20"/>
                </a:solidFill>
                <a:effectLst/>
                <a:latin typeface="+mn-lt"/>
                <a:ea typeface="Arial" panose="020B0604020202020204" pitchFamily="34" charset="0"/>
              </a:rPr>
              <a:t> </a:t>
            </a:r>
            <a:r>
              <a:rPr lang="en-US" u="sng">
                <a:solidFill>
                  <a:srgbClr val="231F20"/>
                </a:solidFill>
                <a:effectLst/>
                <a:uFill>
                  <a:solidFill>
                    <a:srgbClr val="231F20"/>
                  </a:solidFill>
                </a:uFill>
                <a:latin typeface="+mn-lt"/>
                <a:ea typeface="Arial" panose="020B0604020202020204" pitchFamily="34" charset="0"/>
              </a:rPr>
              <a:t>new</a:t>
            </a:r>
            <a:r>
              <a:rPr lang="en-US" u="sng" spc="-15">
                <a:solidFill>
                  <a:srgbClr val="231F20"/>
                </a:solidFill>
                <a:effectLst/>
                <a:uFill>
                  <a:solidFill>
                    <a:srgbClr val="231F20"/>
                  </a:solidFill>
                </a:uFill>
                <a:latin typeface="+mn-lt"/>
                <a:ea typeface="Arial" panose="020B0604020202020204" pitchFamily="34" charset="0"/>
              </a:rPr>
              <a:t> </a:t>
            </a:r>
            <a:r>
              <a:rPr lang="en-US" u="sng">
                <a:solidFill>
                  <a:srgbClr val="231F20"/>
                </a:solidFill>
                <a:effectLst/>
                <a:uFill>
                  <a:solidFill>
                    <a:srgbClr val="231F20"/>
                  </a:solidFill>
                </a:uFill>
                <a:latin typeface="+mn-lt"/>
                <a:ea typeface="Arial" panose="020B0604020202020204" pitchFamily="34" charset="0"/>
              </a:rPr>
              <a:t>applicants</a:t>
            </a:r>
            <a:r>
              <a:rPr lang="en-US">
                <a:solidFill>
                  <a:srgbClr val="231F20"/>
                </a:solidFill>
                <a:effectLst/>
                <a:latin typeface="+mn-lt"/>
                <a:ea typeface="Arial" panose="020B0604020202020204" pitchFamily="34" charset="0"/>
              </a:rPr>
              <a:t>,</a:t>
            </a:r>
            <a:r>
              <a:rPr lang="en-US" spc="-15">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documentation</a:t>
            </a:r>
            <a:r>
              <a:rPr lang="en-US" spc="-15">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of</a:t>
            </a:r>
            <a:r>
              <a:rPr lang="en-US" spc="-15">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all</a:t>
            </a:r>
            <a:r>
              <a:rPr lang="en-US" spc="-15">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closed</a:t>
            </a:r>
            <a:r>
              <a:rPr lang="en-US" spc="-15">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accounts</a:t>
            </a:r>
            <a:r>
              <a:rPr lang="en-US" spc="-15">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for</a:t>
            </a:r>
            <a:r>
              <a:rPr lang="en-US" spc="-15">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the</a:t>
            </a:r>
            <a:r>
              <a:rPr lang="en-US" spc="-15">
                <a:solidFill>
                  <a:srgbClr val="231F20"/>
                </a:solidFill>
                <a:effectLst/>
                <a:latin typeface="+mn-lt"/>
                <a:ea typeface="Arial" panose="020B0604020202020204" pitchFamily="34" charset="0"/>
              </a:rPr>
              <a:t> </a:t>
            </a:r>
            <a:r>
              <a:rPr lang="en-US">
                <a:solidFill>
                  <a:srgbClr val="231F20"/>
                </a:solidFill>
                <a:effectLst/>
                <a:latin typeface="+mn-lt"/>
                <a:ea typeface="Arial" panose="020B0604020202020204" pitchFamily="34" charset="0"/>
              </a:rPr>
              <a:t>five-year period prior to the </a:t>
            </a:r>
            <a:r>
              <a:rPr lang="en-US" u="sng">
                <a:solidFill>
                  <a:srgbClr val="231F20"/>
                </a:solidFill>
                <a:effectLst/>
                <a:uFill>
                  <a:solidFill>
                    <a:srgbClr val="231F20"/>
                  </a:solidFill>
                </a:uFill>
                <a:latin typeface="+mn-lt"/>
                <a:ea typeface="Arial" panose="020B0604020202020204" pitchFamily="34" charset="0"/>
              </a:rPr>
              <a:t>application date</a:t>
            </a:r>
            <a:r>
              <a:rPr lang="en-US">
                <a:solidFill>
                  <a:srgbClr val="231F20"/>
                </a:solidFill>
                <a:effectLst/>
                <a:latin typeface="+mn-lt"/>
                <a:ea typeface="Arial" panose="020B0604020202020204" pitchFamily="34" charset="0"/>
              </a:rPr>
              <a:t> must be provided.  Verification of the date the account was closed, closing balance and where the money was deposited or how it was spent should be provided for each closed financial account.</a:t>
            </a:r>
          </a:p>
          <a:p>
            <a:pPr lvl="1"/>
            <a:endParaRPr lang="en-US" sz="800">
              <a:solidFill>
                <a:srgbClr val="231F20"/>
              </a:solidFill>
              <a:effectLst/>
              <a:latin typeface="+mn-lt"/>
              <a:ea typeface="Arial" panose="020B0604020202020204" pitchFamily="34" charset="0"/>
            </a:endParaRPr>
          </a:p>
          <a:p>
            <a:r>
              <a:rPr lang="en-US" sz="2000" b="0">
                <a:solidFill>
                  <a:srgbClr val="231F20"/>
                </a:solidFill>
                <a:effectLst/>
                <a:ea typeface="Arial" panose="020B0604020202020204" pitchFamily="34" charset="0"/>
              </a:rPr>
              <a:t>Retirement account statement, 401K for applicant and/or </a:t>
            </a:r>
            <a:r>
              <a:rPr lang="en-US" sz="2000" b="0" spc="-10">
                <a:solidFill>
                  <a:srgbClr val="231F20"/>
                </a:solidFill>
                <a:effectLst/>
                <a:ea typeface="Arial" panose="020B0604020202020204" pitchFamily="34" charset="0"/>
              </a:rPr>
              <a:t>spouse.</a:t>
            </a:r>
            <a:endParaRPr lang="en-US" sz="2000" b="0"/>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23</a:t>
            </a:fld>
            <a:endParaRPr lang="en-US"/>
          </a:p>
        </p:txBody>
      </p:sp>
    </p:spTree>
    <p:extLst>
      <p:ext uri="{BB962C8B-B14F-4D97-AF65-F5344CB8AC3E}">
        <p14:creationId xmlns:p14="http://schemas.microsoft.com/office/powerpoint/2010/main" val="202742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b="1"/>
              <a:t>LTC Application Pending Documentation</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229600" cy="4800600"/>
          </a:xfrm>
        </p:spPr>
        <p:txBody>
          <a:bodyPr/>
          <a:lstStyle/>
          <a:p>
            <a:pPr marL="0" indent="0">
              <a:buNone/>
            </a:pPr>
            <a:r>
              <a:rPr lang="en-US" sz="2000" b="0" u="sng"/>
              <a:t>Expenses</a:t>
            </a:r>
          </a:p>
          <a:p>
            <a:pPr marL="0" indent="0">
              <a:buNone/>
            </a:pPr>
            <a:endParaRPr lang="en-US" sz="800" b="0" u="sng"/>
          </a:p>
          <a:p>
            <a:r>
              <a:rPr lang="en-US" sz="2000" b="0">
                <a:solidFill>
                  <a:srgbClr val="231F20"/>
                </a:solidFill>
                <a:effectLst/>
                <a:ea typeface="Arial" panose="020B0604020202020204" pitchFamily="34" charset="0"/>
              </a:rPr>
              <a:t>Expenses of the spouse residing in the community. </a:t>
            </a:r>
          </a:p>
          <a:p>
            <a:pPr lvl="1"/>
            <a:r>
              <a:rPr lang="en-US">
                <a:solidFill>
                  <a:srgbClr val="231F20"/>
                </a:solidFill>
                <a:effectLst/>
                <a:latin typeface="+mn-lt"/>
                <a:ea typeface="Arial" panose="020B0604020202020204" pitchFamily="34" charset="0"/>
              </a:rPr>
              <a:t>Verification of shelter costs: mortgage(s), rent, utilities, homeowner’s insurance, etc.</a:t>
            </a:r>
            <a:endParaRPr lang="en-US" u="sng">
              <a:latin typeface="+mn-lt"/>
            </a:endParaRP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24</a:t>
            </a:fld>
            <a:endParaRPr lang="en-US"/>
          </a:p>
        </p:txBody>
      </p:sp>
    </p:spTree>
    <p:extLst>
      <p:ext uri="{BB962C8B-B14F-4D97-AF65-F5344CB8AC3E}">
        <p14:creationId xmlns:p14="http://schemas.microsoft.com/office/powerpoint/2010/main" val="3135692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1732520" y="3003206"/>
            <a:ext cx="5678959" cy="851587"/>
          </a:xfrm>
        </p:spPr>
        <p:txBody>
          <a:bodyPr/>
          <a:lstStyle/>
          <a:p>
            <a:pPr marL="0" indent="0" algn="ctr">
              <a:buNone/>
            </a:pPr>
            <a:r>
              <a:rPr lang="en-US" sz="4000" b="1">
                <a:ea typeface="ＭＳ Ｐゴシック"/>
              </a:rPr>
              <a:t>LTC Application Summary</a:t>
            </a:r>
            <a:endParaRPr lang="en-US" sz="4000" b="1"/>
          </a:p>
          <a:p>
            <a:endParaRPr lang="en-US" sz="4000"/>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25</a:t>
            </a:fld>
            <a:endParaRPr lang="en-US"/>
          </a:p>
        </p:txBody>
      </p:sp>
    </p:spTree>
    <p:extLst>
      <p:ext uri="{BB962C8B-B14F-4D97-AF65-F5344CB8AC3E}">
        <p14:creationId xmlns:p14="http://schemas.microsoft.com/office/powerpoint/2010/main" val="3165450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a:t>Additional Information – Other Communications</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3081" y="2720546"/>
            <a:ext cx="3562865" cy="1416908"/>
          </a:xfrm>
        </p:spPr>
        <p:txBody>
          <a:bodyPr/>
          <a:lstStyle/>
          <a:p>
            <a:r>
              <a:rPr lang="en-US" sz="2000" b="0"/>
              <a:t>Recipients can receive additional reminders and information through electronic communications:</a:t>
            </a: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26</a:t>
            </a:fld>
            <a:endParaRPr lang="en-US"/>
          </a:p>
        </p:txBody>
      </p:sp>
      <p:sp>
        <p:nvSpPr>
          <p:cNvPr id="6" name="TextBox 5">
            <a:extLst>
              <a:ext uri="{FF2B5EF4-FFF2-40B4-BE49-F238E27FC236}">
                <a16:creationId xmlns:a16="http://schemas.microsoft.com/office/drawing/2014/main" id="{B7DBE5AD-89D5-322B-9A04-4248C6C91595}"/>
              </a:ext>
            </a:extLst>
          </p:cNvPr>
          <p:cNvSpPr txBox="1"/>
          <p:nvPr/>
        </p:nvSpPr>
        <p:spPr>
          <a:xfrm>
            <a:off x="4712365" y="1363579"/>
            <a:ext cx="4114800" cy="1477328"/>
          </a:xfrm>
          <a:prstGeom prst="rect">
            <a:avLst/>
          </a:prstGeom>
          <a:solidFill>
            <a:schemeClr val="bg1">
              <a:lumMod val="85000"/>
            </a:schemeClr>
          </a:solidFill>
          <a:ln>
            <a:solidFill>
              <a:schemeClr val="bg1">
                <a:lumMod val="85000"/>
              </a:schemeClr>
            </a:solidFill>
          </a:ln>
        </p:spPr>
        <p:txBody>
          <a:bodyPr wrap="square" rtlCol="0">
            <a:spAutoFit/>
          </a:bodyPr>
          <a:lstStyle/>
          <a:p>
            <a:pPr algn="ctr"/>
            <a:r>
              <a:rPr lang="en-US" b="1">
                <a:latin typeface="+mn-lt"/>
              </a:rPr>
              <a:t>Text Messages</a:t>
            </a:r>
          </a:p>
          <a:p>
            <a:pPr marL="285750" indent="-285750">
              <a:buFont typeface="Arial" panose="020B0604020202020204" pitchFamily="34" charset="0"/>
              <a:buChar char="•"/>
            </a:pPr>
            <a:r>
              <a:rPr lang="en-US">
                <a:latin typeface="+mn-lt"/>
              </a:rPr>
              <a:t>Must opt-in</a:t>
            </a:r>
          </a:p>
          <a:p>
            <a:pPr marL="285750" indent="-285750">
              <a:buFont typeface="Arial" panose="020B0604020202020204" pitchFamily="34" charset="0"/>
              <a:buChar char="•"/>
            </a:pPr>
            <a:r>
              <a:rPr lang="en-US">
                <a:latin typeface="+mn-lt"/>
              </a:rPr>
              <a:t>Opt-in instructions at </a:t>
            </a:r>
            <a:r>
              <a:rPr lang="en-US">
                <a:latin typeface="+mn-lt"/>
                <a:hlinkClick r:id="rId2"/>
              </a:rPr>
              <a:t>www.dhs.pa.gov/text</a:t>
            </a:r>
            <a:r>
              <a:rPr lang="en-US">
                <a:latin typeface="+mn-lt"/>
              </a:rPr>
              <a:t> </a:t>
            </a:r>
          </a:p>
          <a:p>
            <a:endParaRPr lang="en-US"/>
          </a:p>
        </p:txBody>
      </p:sp>
      <p:sp>
        <p:nvSpPr>
          <p:cNvPr id="8" name="Content Placeholder 2">
            <a:extLst>
              <a:ext uri="{FF2B5EF4-FFF2-40B4-BE49-F238E27FC236}">
                <a16:creationId xmlns:a16="http://schemas.microsoft.com/office/drawing/2014/main" id="{07B0439C-EE50-7142-04E9-D4F5481C92EB}"/>
              </a:ext>
            </a:extLst>
          </p:cNvPr>
          <p:cNvSpPr txBox="1">
            <a:spLocks/>
          </p:cNvSpPr>
          <p:nvPr/>
        </p:nvSpPr>
        <p:spPr>
          <a:xfrm>
            <a:off x="4712365" y="4788818"/>
            <a:ext cx="4114800" cy="1371600"/>
          </a:xfrm>
          <a:prstGeom prst="rect">
            <a:avLst/>
          </a:prstGeom>
          <a:solidFill>
            <a:srgbClr val="FFFFFF">
              <a:lumMod val="85000"/>
            </a:srgbClr>
          </a:solidFill>
          <a:ln>
            <a:solidFill>
              <a:srgbClr val="FFFFFF">
                <a:lumMod val="85000"/>
              </a:srgbClr>
            </a:solidFill>
          </a:ln>
        </p:spPr>
        <p:txBody>
          <a:bodyPr lIns="91440" tIns="45720" rIns="91440" bIns="45720" anchor="t"/>
          <a:lstStyle>
            <a:lvl1pPr marL="342900" indent="-342900" algn="l" rtl="0" eaLnBrk="1" fontAlgn="base" hangingPunct="1">
              <a:spcBef>
                <a:spcPct val="20000"/>
              </a:spcBef>
              <a:spcAft>
                <a:spcPct val="0"/>
              </a:spcAft>
              <a:buClrTx/>
              <a:buChar char="•"/>
              <a:defRPr sz="20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4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err="1">
                <a:ln>
                  <a:noFill/>
                </a:ln>
                <a:solidFill>
                  <a:srgbClr val="000000"/>
                </a:solidFill>
                <a:effectLst/>
                <a:uLnTx/>
                <a:uFillTx/>
                <a:ea typeface="ＭＳ Ｐゴシック" pitchFamily="-111" charset="-128"/>
              </a:rPr>
              <a:t>eNotices</a:t>
            </a:r>
            <a:endParaRPr kumimoji="0" lang="en-US" sz="1800" b="1" i="0" u="none" strike="noStrike" kern="0" cap="none" spc="0" normalizeH="0" baseline="0" noProof="0">
              <a:ln>
                <a:noFill/>
              </a:ln>
              <a:solidFill>
                <a:srgbClr val="000000"/>
              </a:solidFill>
              <a:effectLst/>
              <a:uLnTx/>
              <a:uFillTx/>
              <a:ea typeface="ＭＳ Ｐゴシック" pitchFamily="-11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ea typeface="ＭＳ Ｐゴシック"/>
              </a:rPr>
              <a:t>Must opt-in</a:t>
            </a:r>
            <a:endParaRPr lang="en-US" sz="1800" b="0" i="0" u="none" strike="noStrike" kern="0" cap="none" spc="0" normalizeH="0" baseline="0" noProof="0">
              <a:ln>
                <a:noFill/>
              </a:ln>
              <a:solidFill>
                <a:srgbClr val="000000"/>
              </a:solidFill>
              <a:effectLst/>
              <a:uLnTx/>
              <a:uFillTx/>
              <a:ea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ea typeface="ＭＳ Ｐゴシック"/>
              </a:rPr>
              <a:t>Opt-in via </a:t>
            </a:r>
            <a:r>
              <a:rPr lang="en-US" sz="1800" kern="0">
                <a:solidFill>
                  <a:srgbClr val="000000"/>
                </a:solidFill>
                <a:ea typeface="ＭＳ Ｐゴシック"/>
              </a:rPr>
              <a:t>COMPASS</a:t>
            </a:r>
            <a:r>
              <a:rPr kumimoji="0" lang="en-US" sz="1800" b="0" i="0" u="none" strike="noStrike" kern="0" cap="none" spc="0" normalizeH="0" baseline="0" noProof="0">
                <a:ln>
                  <a:noFill/>
                </a:ln>
                <a:solidFill>
                  <a:srgbClr val="000000"/>
                </a:solidFill>
                <a:effectLst/>
                <a:uLnTx/>
                <a:uFillTx/>
                <a:ea typeface="ＭＳ Ｐゴシック"/>
              </a:rPr>
              <a:t> at </a:t>
            </a:r>
            <a:r>
              <a:rPr kumimoji="0" lang="en-US" sz="1800" b="0" i="0" u="none" strike="noStrike" kern="0" cap="none" spc="0" normalizeH="0" baseline="0" noProof="0">
                <a:ln>
                  <a:noFill/>
                </a:ln>
                <a:solidFill>
                  <a:srgbClr val="000000"/>
                </a:solidFill>
                <a:effectLst/>
                <a:uLnTx/>
                <a:uFillTx/>
                <a:ea typeface="ＭＳ Ｐゴシック"/>
                <a:hlinkClick r:id="rId3"/>
              </a:rPr>
              <a:t>www.dhs.pa.gov/COMPASS</a:t>
            </a:r>
            <a:r>
              <a:rPr kumimoji="0" lang="en-US" sz="1800" b="0" i="0" u="none" strike="noStrike" kern="0" cap="none" spc="0" normalizeH="0" baseline="0" noProof="0">
                <a:ln>
                  <a:noFill/>
                </a:ln>
                <a:solidFill>
                  <a:srgbClr val="000000"/>
                </a:solidFill>
                <a:effectLst/>
                <a:uLnTx/>
                <a:uFillTx/>
                <a:ea typeface="ＭＳ Ｐゴシック"/>
              </a:rPr>
              <a:t> </a:t>
            </a:r>
            <a:endParaRPr lang="en-US" sz="1800" b="0" i="0" u="none" strike="noStrike" kern="0" cap="none" spc="0" normalizeH="0" baseline="0" noProof="0">
              <a:ln>
                <a:noFill/>
              </a:ln>
              <a:solidFill>
                <a:srgbClr val="000000"/>
              </a:solidFill>
              <a:effectLst/>
              <a:uLnTx/>
              <a:uFillTx/>
              <a:ea typeface="ＭＳ Ｐゴシック"/>
            </a:endParaRPr>
          </a:p>
        </p:txBody>
      </p:sp>
      <p:sp>
        <p:nvSpPr>
          <p:cNvPr id="9" name="Content Placeholder 1">
            <a:extLst>
              <a:ext uri="{FF2B5EF4-FFF2-40B4-BE49-F238E27FC236}">
                <a16:creationId xmlns:a16="http://schemas.microsoft.com/office/drawing/2014/main" id="{FA3A839C-9FD5-7C70-7D05-D5515038CADC}"/>
              </a:ext>
            </a:extLst>
          </p:cNvPr>
          <p:cNvSpPr txBox="1">
            <a:spLocks/>
          </p:cNvSpPr>
          <p:nvPr/>
        </p:nvSpPr>
        <p:spPr>
          <a:xfrm>
            <a:off x="4712365" y="3127455"/>
            <a:ext cx="4114800" cy="1371600"/>
          </a:xfrm>
          <a:prstGeom prst="rect">
            <a:avLst/>
          </a:prstGeom>
          <a:solidFill>
            <a:srgbClr val="FFFFFF">
              <a:lumMod val="85000"/>
            </a:srgbClr>
          </a:solidFill>
          <a:ln>
            <a:solidFill>
              <a:srgbClr val="FFFFFF">
                <a:lumMod val="85000"/>
              </a:srgbClr>
            </a:solidFill>
          </a:ln>
        </p:spPr>
        <p:txBody>
          <a:bodyPr lIns="91440" tIns="45720" rIns="91440" bIns="45720" anchor="t"/>
          <a:lstStyle>
            <a:lvl1pPr marL="342900" indent="-342900" algn="l" rtl="0" eaLnBrk="1" fontAlgn="base" hangingPunct="1">
              <a:spcBef>
                <a:spcPct val="20000"/>
              </a:spcBef>
              <a:spcAft>
                <a:spcPct val="0"/>
              </a:spcAft>
              <a:buClrTx/>
              <a:buChar char="•"/>
              <a:defRPr sz="20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4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ea typeface="ＭＳ Ｐゴシック"/>
              </a:rPr>
              <a:t>Emails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ea typeface="ＭＳ Ｐゴシック"/>
              </a:rPr>
              <a:t>Must opt-in</a:t>
            </a:r>
            <a:endParaRPr lang="en-US" sz="1800" b="0" i="0" u="none" strike="noStrike" kern="0" cap="none" spc="0" normalizeH="0" baseline="0" noProof="0">
              <a:ln>
                <a:noFill/>
              </a:ln>
              <a:solidFill>
                <a:srgbClr val="000000"/>
              </a:solidFill>
              <a:effectLst/>
              <a:uLnTx/>
              <a:uFillTx/>
              <a:ea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ea typeface="ＭＳ Ｐゴシック"/>
              </a:rPr>
              <a:t>Opt-in via </a:t>
            </a:r>
            <a:r>
              <a:rPr lang="en-US" sz="1800" kern="0">
                <a:solidFill>
                  <a:srgbClr val="000000"/>
                </a:solidFill>
                <a:ea typeface="ＭＳ Ｐゴシック"/>
              </a:rPr>
              <a:t>COMPASS</a:t>
            </a:r>
            <a:r>
              <a:rPr kumimoji="0" lang="en-US" sz="1800" b="0" i="0" u="none" strike="noStrike" kern="0" cap="none" spc="0" normalizeH="0" baseline="0" noProof="0">
                <a:ln>
                  <a:noFill/>
                </a:ln>
                <a:solidFill>
                  <a:srgbClr val="000000"/>
                </a:solidFill>
                <a:effectLst/>
                <a:uLnTx/>
                <a:uFillTx/>
                <a:ea typeface="ＭＳ Ｐゴシック"/>
              </a:rPr>
              <a:t> at </a:t>
            </a:r>
            <a:r>
              <a:rPr kumimoji="0" lang="en-US" sz="1800" b="0" i="0" u="none" strike="noStrike" kern="0" cap="none" spc="0" normalizeH="0" baseline="0" noProof="0">
                <a:ln>
                  <a:noFill/>
                </a:ln>
                <a:solidFill>
                  <a:srgbClr val="000000"/>
                </a:solidFill>
                <a:effectLst/>
                <a:uLnTx/>
                <a:uFillTx/>
                <a:ea typeface="ＭＳ Ｐゴシック"/>
                <a:hlinkClick r:id="rId3"/>
              </a:rPr>
              <a:t>www.dhs.pa.gov/COMPASS</a:t>
            </a:r>
            <a:r>
              <a:rPr kumimoji="0" lang="en-US" sz="1800" b="0" i="0" u="none" strike="noStrike" kern="0" cap="none" spc="0" normalizeH="0" baseline="0" noProof="0">
                <a:ln>
                  <a:noFill/>
                </a:ln>
                <a:solidFill>
                  <a:srgbClr val="000000"/>
                </a:solidFill>
                <a:effectLst/>
                <a:uLnTx/>
                <a:uFillTx/>
                <a:ea typeface="ＭＳ Ｐゴシック"/>
              </a:rPr>
              <a:t> </a:t>
            </a:r>
            <a:endParaRPr lang="en-US" sz="1800" b="0" i="0" u="none" strike="noStrike" kern="0" cap="none" spc="0" normalizeH="0" baseline="0" noProof="0">
              <a:ln>
                <a:noFill/>
              </a:ln>
              <a:solidFill>
                <a:srgbClr val="000000"/>
              </a:solidFill>
              <a:effectLst/>
              <a:uLnTx/>
              <a:uFillTx/>
              <a:ea typeface="ＭＳ Ｐゴシック"/>
            </a:endParaRPr>
          </a:p>
        </p:txBody>
      </p:sp>
    </p:spTree>
    <p:extLst>
      <p:ext uri="{BB962C8B-B14F-4D97-AF65-F5344CB8AC3E}">
        <p14:creationId xmlns:p14="http://schemas.microsoft.com/office/powerpoint/2010/main" val="108617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400"/>
              <a:t>Additional Information – COMPASS Community Partners</a:t>
            </a:r>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229600" cy="4800600"/>
          </a:xfrm>
        </p:spPr>
        <p:txBody>
          <a:bodyPr/>
          <a:lstStyle/>
          <a:p>
            <a:r>
              <a:rPr lang="en-US" sz="2000" b="0">
                <a:ea typeface="ＭＳ Ｐゴシック"/>
              </a:rPr>
              <a:t>If an agency or entity would like to help complete MA applications/renewals via COMPASS, they can sign up to become a Community Partner.</a:t>
            </a:r>
          </a:p>
          <a:p>
            <a:pPr marL="0" indent="0">
              <a:buNone/>
            </a:pPr>
            <a:endParaRPr lang="en-US" sz="800" b="0"/>
          </a:p>
          <a:p>
            <a:r>
              <a:rPr lang="en-US" sz="2000" b="0">
                <a:ea typeface="ＭＳ Ｐゴシック"/>
              </a:rPr>
              <a:t>To register as a Community Partner, visit: </a:t>
            </a:r>
            <a:r>
              <a:rPr lang="en-US" sz="2000" b="0">
                <a:hlinkClick r:id="rId2"/>
              </a:rPr>
              <a:t>COMPASS Account Management - CP Registration Selection [AMCPP]</a:t>
            </a:r>
            <a:endParaRPr lang="en-US" sz="2000" b="0"/>
          </a:p>
          <a:p>
            <a:pPr marL="0" indent="0">
              <a:buNone/>
            </a:pPr>
            <a:endParaRPr lang="en-US" sz="800" b="0"/>
          </a:p>
          <a:p>
            <a:r>
              <a:rPr lang="en-US" sz="2000" b="0">
                <a:ea typeface="ＭＳ Ｐゴシック"/>
              </a:rPr>
              <a:t>There is a</a:t>
            </a:r>
            <a:r>
              <a:rPr lang="en-US" sz="2000" b="0"/>
              <a:t> </a:t>
            </a:r>
            <a:r>
              <a:rPr lang="en-US" sz="2000" b="0">
                <a:hlinkClick r:id="rId3"/>
              </a:rPr>
              <a:t>COMPASS Community Partner Online Self-Registration Quick Reference Guide</a:t>
            </a:r>
            <a:r>
              <a:rPr lang="en-US" sz="2000" b="0">
                <a:ea typeface="ＭＳ Ｐゴシック"/>
              </a:rPr>
              <a:t> which walks through the registration process.</a:t>
            </a:r>
          </a:p>
          <a:p>
            <a:endParaRPr lang="en-US" sz="800" b="0">
              <a:ea typeface="ＭＳ Ｐゴシック"/>
            </a:endParaRPr>
          </a:p>
          <a:p>
            <a:r>
              <a:rPr lang="en-US" sz="2000" b="0">
                <a:ea typeface="ＭＳ Ｐゴシック"/>
              </a:rPr>
              <a:t>Once registered, the </a:t>
            </a:r>
            <a:r>
              <a:rPr lang="en-US" sz="2000" b="0">
                <a:ea typeface="ＭＳ Ｐゴシック"/>
                <a:hlinkClick r:id="rId4"/>
              </a:rPr>
              <a:t>COMPASS Community Partner Quick Reference Guide</a:t>
            </a:r>
            <a:r>
              <a:rPr lang="en-US" sz="2000" b="0">
                <a:ea typeface="ＭＳ Ｐゴシック"/>
              </a:rPr>
              <a:t> </a:t>
            </a:r>
            <a:r>
              <a:rPr lang="en-US" sz="2000" b="0"/>
              <a:t>is available to assist you in the use of COMPASS online services as a COMPASS Community Partner.</a:t>
            </a:r>
            <a:endParaRPr lang="en-US" sz="2000" b="0">
              <a:ea typeface="ＭＳ Ｐゴシック"/>
            </a:endParaRPr>
          </a:p>
          <a:p>
            <a:pPr marL="0" indent="0">
              <a:buNone/>
            </a:pPr>
            <a:endParaRPr lang="en-US" sz="800" b="0">
              <a:ea typeface="ＭＳ Ｐゴシック"/>
            </a:endParaRPr>
          </a:p>
          <a:p>
            <a:r>
              <a:rPr lang="en-US" sz="2000" b="0">
                <a:ea typeface="ＭＳ Ｐゴシック"/>
              </a:rPr>
              <a:t>For more helpful Community Partner resources please visit the </a:t>
            </a:r>
            <a:r>
              <a:rPr lang="en-US" sz="2000" b="0">
                <a:ea typeface="ＭＳ Ｐゴシック"/>
                <a:hlinkClick r:id="rId5"/>
              </a:rPr>
              <a:t>Important Links</a:t>
            </a:r>
            <a:r>
              <a:rPr lang="en-US" sz="2000" b="0">
                <a:ea typeface="ＭＳ Ｐゴシック"/>
              </a:rPr>
              <a:t> tab on the </a:t>
            </a:r>
            <a:r>
              <a:rPr lang="en-US" sz="2000" b="0">
                <a:ea typeface="ＭＳ Ｐゴシック"/>
                <a:hlinkClick r:id="rId6"/>
              </a:rPr>
              <a:t>COMPASS Homepage</a:t>
            </a:r>
            <a:r>
              <a:rPr lang="en-US" sz="2000" b="0">
                <a:ea typeface="ＭＳ Ｐゴシック"/>
              </a:rPr>
              <a:t>.</a:t>
            </a: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27</a:t>
            </a:fld>
            <a:endParaRPr lang="en-US"/>
          </a:p>
        </p:txBody>
      </p:sp>
    </p:spTree>
    <p:extLst>
      <p:ext uri="{BB962C8B-B14F-4D97-AF65-F5344CB8AC3E}">
        <p14:creationId xmlns:p14="http://schemas.microsoft.com/office/powerpoint/2010/main" val="3966815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400"/>
              <a:t>Additional Information – COMPASS Community Partners</a:t>
            </a:r>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28700"/>
            <a:ext cx="8229600" cy="4800600"/>
          </a:xfrm>
        </p:spPr>
        <p:txBody>
          <a:bodyPr lIns="91440" tIns="45720" rIns="91440" bIns="45720" anchor="t"/>
          <a:lstStyle/>
          <a:p>
            <a:r>
              <a:rPr lang="en-US" sz="2000" b="0">
                <a:ea typeface="ＭＳ Ｐゴシック"/>
              </a:rPr>
              <a:t>Benefits of registering as a COMPASS Community Partner:</a:t>
            </a:r>
          </a:p>
          <a:p>
            <a:pPr marL="0" indent="0">
              <a:buNone/>
            </a:pPr>
            <a:endParaRPr lang="en-US" sz="800" b="0"/>
          </a:p>
          <a:p>
            <a:pPr lvl="1"/>
            <a:r>
              <a:rPr lang="en-US">
                <a:latin typeface="+mn-lt"/>
                <a:ea typeface="ＭＳ Ｐゴシック"/>
              </a:rPr>
              <a:t>Applications can also be submitted on behalf of individuals</a:t>
            </a:r>
          </a:p>
          <a:p>
            <a:pPr lvl="1"/>
            <a:r>
              <a:rPr lang="en-US">
                <a:latin typeface="+mn-lt"/>
                <a:ea typeface="ＭＳ Ｐゴシック"/>
              </a:rPr>
              <a:t>Application status can be viewed</a:t>
            </a:r>
          </a:p>
          <a:p>
            <a:pPr lvl="1"/>
            <a:r>
              <a:rPr lang="en-US">
                <a:latin typeface="+mn-lt"/>
                <a:ea typeface="ＭＳ Ｐゴシック"/>
              </a:rPr>
              <a:t>Applications can be stopped and saved for up to six months</a:t>
            </a:r>
          </a:p>
          <a:p>
            <a:pPr lvl="1"/>
            <a:r>
              <a:rPr lang="en-US">
                <a:latin typeface="+mn-lt"/>
                <a:ea typeface="ＭＳ Ｐゴシック"/>
              </a:rPr>
              <a:t>Verification documents can be scanned or imported to be submitted electronically</a:t>
            </a:r>
          </a:p>
          <a:p>
            <a:pPr lvl="1"/>
            <a:r>
              <a:rPr lang="en-US">
                <a:latin typeface="+mn-lt"/>
                <a:ea typeface="ＭＳ Ｐゴシック"/>
              </a:rPr>
              <a:t>Ability to look up renewal dates for active recipients</a:t>
            </a:r>
          </a:p>
          <a:p>
            <a:pPr lvl="1"/>
            <a:r>
              <a:rPr lang="en-US">
                <a:latin typeface="+mn-lt"/>
                <a:ea typeface="ＭＳ Ｐゴシック"/>
              </a:rPr>
              <a:t>Renewals can be e-signed</a:t>
            </a:r>
          </a:p>
          <a:p>
            <a:pPr lvl="1"/>
            <a:r>
              <a:rPr lang="en-US">
                <a:latin typeface="+mn-lt"/>
                <a:ea typeface="ＭＳ Ｐゴシック"/>
              </a:rPr>
              <a:t>Ability to pull basic statistical reports</a:t>
            </a:r>
          </a:p>
          <a:p>
            <a:pPr lvl="1"/>
            <a:r>
              <a:rPr lang="en-US">
                <a:latin typeface="+mn-lt"/>
                <a:ea typeface="ＭＳ Ｐゴシック"/>
              </a:rPr>
              <a:t>Access to program information, forms, and policy handbooks</a:t>
            </a: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28</a:t>
            </a:fld>
            <a:endParaRPr lang="en-US"/>
          </a:p>
        </p:txBody>
      </p:sp>
    </p:spTree>
    <p:extLst>
      <p:ext uri="{BB962C8B-B14F-4D97-AF65-F5344CB8AC3E}">
        <p14:creationId xmlns:p14="http://schemas.microsoft.com/office/powerpoint/2010/main" val="4274911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a:t>Helpful Links</a:t>
            </a:r>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181100"/>
            <a:ext cx="7543800" cy="4800600"/>
          </a:xfrm>
        </p:spPr>
        <p:txBody>
          <a:bodyPr lIns="91440" tIns="45720" rIns="91440" bIns="45720" anchor="t"/>
          <a:lstStyle/>
          <a:p>
            <a:r>
              <a:rPr lang="en-US" sz="2400">
                <a:ea typeface="ＭＳ Ｐゴシック"/>
                <a:hlinkClick r:id="rId2"/>
              </a:rPr>
              <a:t>PA DHS Website</a:t>
            </a:r>
            <a:endParaRPr lang="en-US" sz="2400">
              <a:ea typeface="ＭＳ Ｐゴシック"/>
            </a:endParaRPr>
          </a:p>
          <a:p>
            <a:endParaRPr lang="en-US" sz="2400"/>
          </a:p>
          <a:p>
            <a:pPr>
              <a:buFont typeface="Arial"/>
            </a:pPr>
            <a:r>
              <a:rPr lang="en-US">
                <a:ea typeface="ＭＳ Ｐゴシック"/>
                <a:hlinkClick r:id="rId3"/>
              </a:rPr>
              <a:t>Long-Term Care Website</a:t>
            </a:r>
            <a:endParaRPr lang="en-US"/>
          </a:p>
          <a:p>
            <a:pPr marL="0" indent="0">
              <a:buNone/>
            </a:pPr>
            <a:endParaRPr lang="en-US"/>
          </a:p>
          <a:p>
            <a:r>
              <a:rPr lang="en-US" sz="2400">
                <a:ea typeface="ＭＳ Ｐゴシック"/>
                <a:hlinkClick r:id="rId4"/>
              </a:rPr>
              <a:t>Long-Term Care Handbook</a:t>
            </a:r>
            <a:endParaRPr lang="en-US" sz="2400">
              <a:ea typeface="ＭＳ Ｐゴシック"/>
            </a:endParaRPr>
          </a:p>
          <a:p>
            <a:pPr marL="0" indent="0">
              <a:buNone/>
            </a:pPr>
            <a:endParaRPr lang="en-US" sz="2400"/>
          </a:p>
          <a:p>
            <a:r>
              <a:rPr lang="en-US" sz="2400">
                <a:ea typeface="ＭＳ Ｐゴシック"/>
                <a:hlinkClick r:id="rId5"/>
              </a:rPr>
              <a:t>Medical Assistance Eligibility Handbook</a:t>
            </a:r>
            <a:endParaRPr lang="en-US" sz="2400">
              <a:ea typeface="ＭＳ Ｐゴシック"/>
            </a:endParaRPr>
          </a:p>
          <a:p>
            <a:pPr marL="0" indent="0">
              <a:buNone/>
            </a:pPr>
            <a:endParaRPr lang="en-US" sz="2400"/>
          </a:p>
          <a:p>
            <a:r>
              <a:rPr lang="en-US" sz="2400">
                <a:ea typeface="ＭＳ Ｐゴシック"/>
                <a:hlinkClick r:id="rId6"/>
              </a:rPr>
              <a:t>COMPASS</a:t>
            </a:r>
            <a:endParaRPr lang="en-US" sz="2400">
              <a:ea typeface="ＭＳ Ｐゴシック"/>
            </a:endParaRP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29</a:t>
            </a:fld>
            <a:endParaRPr lang="en-US"/>
          </a:p>
        </p:txBody>
      </p:sp>
    </p:spTree>
    <p:extLst>
      <p:ext uri="{BB962C8B-B14F-4D97-AF65-F5344CB8AC3E}">
        <p14:creationId xmlns:p14="http://schemas.microsoft.com/office/powerpoint/2010/main" val="21075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1932803" y="2918254"/>
            <a:ext cx="5278394" cy="1021492"/>
          </a:xfrm>
        </p:spPr>
        <p:txBody>
          <a:bodyPr/>
          <a:lstStyle/>
          <a:p>
            <a:pPr marL="0" indent="0">
              <a:buNone/>
            </a:pPr>
            <a:r>
              <a:rPr lang="en-US" sz="4000" b="1"/>
              <a:t>LTC Application Process</a:t>
            </a:r>
          </a:p>
          <a:p>
            <a:endParaRPr lang="en-US" sz="4000"/>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3</a:t>
            </a:fld>
            <a:endParaRPr lang="en-US"/>
          </a:p>
        </p:txBody>
      </p:sp>
    </p:spTree>
    <p:extLst>
      <p:ext uri="{BB962C8B-B14F-4D97-AF65-F5344CB8AC3E}">
        <p14:creationId xmlns:p14="http://schemas.microsoft.com/office/powerpoint/2010/main" val="209727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a:t>Key Takeaways</a:t>
            </a:r>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p:txBody>
          <a:bodyPr/>
          <a:lstStyle/>
          <a:p>
            <a:pPr>
              <a:spcBef>
                <a:spcPts val="0"/>
              </a:spcBef>
              <a:spcAft>
                <a:spcPts val="0"/>
              </a:spcAft>
              <a:buFont typeface="Wingdings" panose="05050102010706020507" pitchFamily="18" charset="2"/>
              <a:buChar char="ü"/>
            </a:pPr>
            <a:r>
              <a:rPr lang="en-US" sz="2000" b="0">
                <a:ea typeface="Times New Roman" panose="02020603050405020304" pitchFamily="18" charset="0"/>
              </a:rPr>
              <a:t>This is a general guide.</a:t>
            </a:r>
          </a:p>
          <a:p>
            <a:pPr>
              <a:spcBef>
                <a:spcPts val="0"/>
              </a:spcBef>
              <a:spcAft>
                <a:spcPts val="0"/>
              </a:spcAft>
              <a:buFont typeface="Wingdings"/>
              <a:buChar char="ü"/>
            </a:pPr>
            <a:endParaRPr lang="en-US" sz="2000" b="0">
              <a:highlight>
                <a:srgbClr val="FFFF00"/>
              </a:highlight>
              <a:ea typeface="+mn-lt"/>
              <a:cs typeface="+mn-lt"/>
            </a:endParaRPr>
          </a:p>
          <a:p>
            <a:pPr>
              <a:spcBef>
                <a:spcPts val="0"/>
              </a:spcBef>
              <a:spcAft>
                <a:spcPts val="0"/>
              </a:spcAft>
              <a:buFont typeface="Wingdings" panose="05050102010706020507" pitchFamily="18" charset="2"/>
              <a:buChar char="ü"/>
            </a:pPr>
            <a:r>
              <a:rPr lang="en-US" sz="2000" b="0">
                <a:solidFill>
                  <a:srgbClr val="231F20"/>
                </a:solidFill>
                <a:effectLst/>
                <a:ea typeface="Arial" panose="020B0604020202020204" pitchFamily="34" charset="0"/>
              </a:rPr>
              <a:t>More information: </a:t>
            </a:r>
            <a:r>
              <a:rPr lang="en-US" sz="2000" b="0" u="sng">
                <a:solidFill>
                  <a:srgbClr val="231F20"/>
                </a:solidFill>
                <a:effectLst/>
                <a:ea typeface="Arial" panose="020B0604020202020204" pitchFamily="34" charset="0"/>
              </a:rPr>
              <a:t> </a:t>
            </a:r>
            <a:r>
              <a:rPr lang="en-US" sz="2000" b="0" u="sng">
                <a:solidFill>
                  <a:srgbClr val="0000FF"/>
                </a:solidFill>
                <a:effectLst/>
                <a:ea typeface="Arial" panose="020B0604020202020204" pitchFamily="34" charset="0"/>
                <a:hlinkClick r:id="rId2"/>
              </a:rPr>
              <a:t>http://services.dpw.state.pa.us/oimpolicymanuals/ltc/index.htm</a:t>
            </a:r>
            <a:r>
              <a:rPr lang="en-US" sz="2000" b="0">
                <a:effectLst/>
                <a:ea typeface="Arial" panose="020B0604020202020204" pitchFamily="34" charset="0"/>
              </a:rPr>
              <a:t>.</a:t>
            </a:r>
            <a:endParaRPr lang="en-US" sz="2000" b="0">
              <a:highlight>
                <a:srgbClr val="FFFF00"/>
              </a:highlight>
              <a:ea typeface="Times New Roman" panose="02020603050405020304" pitchFamily="18" charset="0"/>
            </a:endParaRPr>
          </a:p>
          <a:p>
            <a:pPr>
              <a:spcBef>
                <a:spcPts val="0"/>
              </a:spcBef>
              <a:spcAft>
                <a:spcPts val="0"/>
              </a:spcAft>
              <a:buFont typeface="Wingdings"/>
              <a:buChar char="ü"/>
            </a:pPr>
            <a:endParaRPr lang="en-US" sz="2000" b="0">
              <a:highlight>
                <a:srgbClr val="FFFF00"/>
              </a:highlight>
              <a:cs typeface="Arial"/>
            </a:endParaRPr>
          </a:p>
          <a:p>
            <a:pPr>
              <a:spcBef>
                <a:spcPts val="0"/>
              </a:spcBef>
              <a:spcAft>
                <a:spcPts val="0"/>
              </a:spcAft>
              <a:buFont typeface="Wingdings" panose="05050102010706020507" pitchFamily="18" charset="2"/>
              <a:buChar char="ü"/>
            </a:pPr>
            <a:r>
              <a:rPr lang="en-US" sz="2000" b="0">
                <a:ea typeface="Times New Roman" panose="02020603050405020304" pitchFamily="18" charset="0"/>
                <a:cs typeface="Arial"/>
              </a:rPr>
              <a:t>Submit applications as early and complete as possible.</a:t>
            </a:r>
          </a:p>
          <a:p>
            <a:pPr>
              <a:spcBef>
                <a:spcPts val="0"/>
              </a:spcBef>
              <a:spcAft>
                <a:spcPts val="0"/>
              </a:spcAft>
              <a:buFont typeface="Wingdings" panose="05050102010706020507" pitchFamily="18" charset="2"/>
              <a:buChar char="ü"/>
            </a:pPr>
            <a:endParaRPr lang="en-US" sz="2000" b="0">
              <a:ea typeface="Times New Roman" panose="02020603050405020304" pitchFamily="18" charset="0"/>
              <a:cs typeface="Arial"/>
            </a:endParaRPr>
          </a:p>
          <a:p>
            <a:pPr>
              <a:spcBef>
                <a:spcPts val="0"/>
              </a:spcBef>
              <a:spcAft>
                <a:spcPts val="0"/>
              </a:spcAft>
              <a:buFont typeface="Wingdings" panose="05050102010706020507" pitchFamily="18" charset="2"/>
              <a:buChar char="ü"/>
            </a:pPr>
            <a:r>
              <a:rPr lang="en-US" sz="2000" b="0">
                <a:ea typeface="Times New Roman" panose="02020603050405020304" pitchFamily="18" charset="0"/>
                <a:cs typeface="Arial"/>
              </a:rPr>
              <a:t>Submit all relevant documents as soon as possible.</a:t>
            </a:r>
          </a:p>
          <a:p>
            <a:pPr>
              <a:spcBef>
                <a:spcPts val="0"/>
              </a:spcBef>
              <a:spcAft>
                <a:spcPts val="0"/>
              </a:spcAft>
              <a:buFont typeface="Wingdings" panose="05050102010706020507" pitchFamily="18" charset="2"/>
              <a:buChar char="ü"/>
            </a:pPr>
            <a:endParaRPr lang="en-US" sz="2000" b="0">
              <a:ea typeface="Times New Roman" panose="02020603050405020304" pitchFamily="18" charset="0"/>
              <a:cs typeface="Arial"/>
            </a:endParaRPr>
          </a:p>
          <a:p>
            <a:pPr>
              <a:spcBef>
                <a:spcPts val="0"/>
              </a:spcBef>
              <a:spcAft>
                <a:spcPts val="0"/>
              </a:spcAft>
              <a:buFont typeface="Wingdings" panose="05050102010706020507" pitchFamily="18" charset="2"/>
              <a:buChar char="ü"/>
            </a:pPr>
            <a:r>
              <a:rPr lang="en-US" sz="2000" b="0">
                <a:ea typeface="Times New Roman" panose="02020603050405020304" pitchFamily="18" charset="0"/>
                <a:cs typeface="Arial"/>
              </a:rPr>
              <a:t>Know the timelines and request more time if needed.</a:t>
            </a:r>
          </a:p>
          <a:p>
            <a:pPr marL="0" indent="0">
              <a:spcBef>
                <a:spcPts val="0"/>
              </a:spcBef>
              <a:spcAft>
                <a:spcPts val="0"/>
              </a:spcAft>
              <a:buNone/>
            </a:pPr>
            <a:r>
              <a:rPr lang="en-US" sz="2000" b="0">
                <a:ea typeface="Times New Roman" panose="02020603050405020304" pitchFamily="18" charset="0"/>
                <a:cs typeface="Arial"/>
              </a:rPr>
              <a:t> </a:t>
            </a:r>
          </a:p>
          <a:p>
            <a:pPr>
              <a:spcBef>
                <a:spcPts val="0"/>
              </a:spcBef>
              <a:spcAft>
                <a:spcPts val="0"/>
              </a:spcAft>
              <a:buFont typeface="Wingdings" panose="05050102010706020507" pitchFamily="18" charset="2"/>
              <a:buChar char="ü"/>
            </a:pPr>
            <a:r>
              <a:rPr lang="en-US" sz="2000" b="0">
                <a:ea typeface="Times New Roman" panose="02020603050405020304" pitchFamily="18" charset="0"/>
                <a:cs typeface="Arial"/>
              </a:rPr>
              <a:t>Know the options if determined not eligible. </a:t>
            </a:r>
          </a:p>
          <a:p>
            <a:pPr>
              <a:spcBef>
                <a:spcPts val="0"/>
              </a:spcBef>
              <a:spcAft>
                <a:spcPts val="0"/>
              </a:spcAft>
              <a:buFont typeface="Wingdings" panose="05050102010706020507" pitchFamily="18" charset="2"/>
              <a:buChar char="ü"/>
            </a:pPr>
            <a:endParaRPr lang="en-US" sz="2000" b="0">
              <a:ea typeface="Times New Roman" panose="02020603050405020304" pitchFamily="18" charset="0"/>
              <a:cs typeface="Arial"/>
            </a:endParaRPr>
          </a:p>
          <a:p>
            <a:pPr>
              <a:spcBef>
                <a:spcPts val="0"/>
              </a:spcBef>
              <a:spcAft>
                <a:spcPts val="0"/>
              </a:spcAft>
              <a:buFont typeface="Wingdings" panose="05050102010706020507" pitchFamily="18" charset="2"/>
              <a:buChar char="ü"/>
            </a:pPr>
            <a:r>
              <a:rPr lang="en-US" sz="2000" b="0">
                <a:ea typeface="Times New Roman" panose="02020603050405020304" pitchFamily="18" charset="0"/>
                <a:cs typeface="Arial"/>
              </a:rPr>
              <a:t>Become a COMPASS Community Partner.</a:t>
            </a:r>
            <a:endParaRPr lang="en-US" sz="2000" b="0">
              <a:cs typeface="Arial"/>
            </a:endParaRP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30</a:t>
            </a:fld>
            <a:endParaRPr lang="en-US"/>
          </a:p>
        </p:txBody>
      </p:sp>
    </p:spTree>
    <p:extLst>
      <p:ext uri="{BB962C8B-B14F-4D97-AF65-F5344CB8AC3E}">
        <p14:creationId xmlns:p14="http://schemas.microsoft.com/office/powerpoint/2010/main" val="28613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a:t>LTC Application Process</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02274"/>
            <a:ext cx="8340811" cy="5158252"/>
          </a:xfrm>
        </p:spPr>
        <p:txBody>
          <a:bodyPr lIns="91440" tIns="45720" rIns="91440" bIns="45720" anchor="t"/>
          <a:lstStyle/>
          <a:p>
            <a:pPr marL="0" lvl="0" indent="0">
              <a:buClr>
                <a:srgbClr val="FF0000"/>
              </a:buClr>
              <a:buNone/>
            </a:pPr>
            <a:r>
              <a:rPr lang="en-US" sz="1800" b="1">
                <a:ea typeface="ＭＳ Ｐゴシック"/>
              </a:rPr>
              <a:t>Functional Eligibility</a:t>
            </a:r>
          </a:p>
          <a:p>
            <a:pPr marL="457200" lvl="1" indent="0">
              <a:buClr>
                <a:srgbClr val="FF0000"/>
              </a:buClr>
              <a:buNone/>
            </a:pPr>
            <a:r>
              <a:rPr lang="en-US" sz="1800">
                <a:latin typeface="Plus Jakarta Sans SemiBold"/>
                <a:ea typeface="ＭＳ Ｐゴシック"/>
              </a:rPr>
              <a:t>Must meet Nursing Facility Level of Care</a:t>
            </a:r>
          </a:p>
          <a:p>
            <a:pPr marL="457200" lvl="1" indent="0">
              <a:buClr>
                <a:srgbClr val="FF0000"/>
              </a:buClr>
              <a:buNone/>
            </a:pPr>
            <a:r>
              <a:rPr lang="en-US" sz="1800">
                <a:latin typeface="Plus Jakarta Sans SemiBold"/>
                <a:ea typeface="ＭＳ Ｐゴシック"/>
              </a:rPr>
              <a:t>Verified by completion of questions 21 and 22 on MA 51 for LTC facility</a:t>
            </a:r>
          </a:p>
          <a:p>
            <a:pPr marL="457200" lvl="1" indent="0">
              <a:buClr>
                <a:srgbClr val="FF0000"/>
              </a:buClr>
              <a:buNone/>
            </a:pPr>
            <a:r>
              <a:rPr lang="en-US" sz="1800">
                <a:latin typeface="Plus Jakarta Sans SemiBold"/>
                <a:ea typeface="ＭＳ Ｐゴシック"/>
              </a:rPr>
              <a:t>Verified by the PA 1768, HCBS Eligibility/Ineligibility/Change form for HCBS</a:t>
            </a:r>
            <a:endParaRPr lang="en-US" sz="800">
              <a:latin typeface="Plus Jakarta Sans SemiBold"/>
              <a:ea typeface="ＭＳ Ｐゴシック"/>
            </a:endParaRPr>
          </a:p>
          <a:p>
            <a:pPr marL="0" lvl="0" indent="0">
              <a:buClr>
                <a:srgbClr val="FF0000"/>
              </a:buClr>
              <a:buNone/>
            </a:pPr>
            <a:r>
              <a:rPr lang="en-US" sz="1800" b="1">
                <a:ea typeface="ＭＳ Ｐゴシック"/>
              </a:rPr>
              <a:t>Non-Financial Eligibility</a:t>
            </a:r>
          </a:p>
          <a:p>
            <a:pPr marL="457200" lvl="1" indent="0">
              <a:buClr>
                <a:srgbClr val="FF0000"/>
              </a:buClr>
              <a:buNone/>
            </a:pPr>
            <a:r>
              <a:rPr lang="en-US" sz="1800">
                <a:latin typeface="Plus Jakarta Sans SemiBold"/>
                <a:ea typeface="ＭＳ Ｐゴシック"/>
              </a:rPr>
              <a:t>Citizenship, Identity, Enumeration, Residency</a:t>
            </a:r>
            <a:endParaRPr lang="en-US" sz="800">
              <a:latin typeface="Plus Jakarta Sans SemiBold"/>
              <a:ea typeface="ＭＳ Ｐゴシック"/>
            </a:endParaRPr>
          </a:p>
          <a:p>
            <a:pPr marL="0" lvl="0" indent="0">
              <a:buClr>
                <a:srgbClr val="FF0000"/>
              </a:buClr>
              <a:buNone/>
            </a:pPr>
            <a:r>
              <a:rPr lang="en-US" sz="1800" b="1">
                <a:ea typeface="ＭＳ Ｐゴシック"/>
              </a:rPr>
              <a:t>Income</a:t>
            </a:r>
          </a:p>
          <a:p>
            <a:pPr marL="457200" lvl="1" indent="0">
              <a:buClr>
                <a:srgbClr val="FF0000"/>
              </a:buClr>
              <a:buNone/>
            </a:pPr>
            <a:r>
              <a:rPr lang="en-US" sz="1800">
                <a:latin typeface="Plus Jakarta Sans SemiBold"/>
                <a:ea typeface="ＭＳ Ｐゴシック"/>
              </a:rPr>
              <a:t>Gross income is used to determine eligibility for LTC services</a:t>
            </a:r>
          </a:p>
          <a:p>
            <a:pPr marL="457200" lvl="1" indent="0">
              <a:buClr>
                <a:srgbClr val="FF0000"/>
              </a:buClr>
              <a:buNone/>
            </a:pPr>
            <a:r>
              <a:rPr lang="en-US" sz="1800">
                <a:latin typeface="Plus Jakarta Sans SemiBold"/>
                <a:ea typeface="ＭＳ Ｐゴシック"/>
              </a:rPr>
              <a:t>300% of the Federal Benefit Rate (FBR) </a:t>
            </a:r>
          </a:p>
          <a:p>
            <a:pPr marL="457200" lvl="1" indent="0">
              <a:buClr>
                <a:srgbClr val="FF0000"/>
              </a:buClr>
              <a:buNone/>
            </a:pPr>
            <a:r>
              <a:rPr lang="en-US" sz="1800">
                <a:latin typeface="Plus Jakarta Sans SemiBold"/>
                <a:ea typeface="ＭＳ Ｐゴシック"/>
              </a:rPr>
              <a:t>If gross monthly income exceeds 300% of the FBR, then semi-annual income after deducting semi-annual medical expenses cannot exceed $2,550 (LTC facility)</a:t>
            </a:r>
            <a:endParaRPr lang="en-US" sz="800">
              <a:latin typeface="Plus Jakarta Sans SemiBold"/>
              <a:ea typeface="ＭＳ Ｐゴシック"/>
            </a:endParaRPr>
          </a:p>
          <a:p>
            <a:pPr marL="0" lvl="0" indent="0">
              <a:buClr>
                <a:srgbClr val="FF0000"/>
              </a:buClr>
              <a:buNone/>
            </a:pPr>
            <a:r>
              <a:rPr lang="en-US" sz="1800" b="1">
                <a:ea typeface="ＭＳ Ｐゴシック"/>
              </a:rPr>
              <a:t>Resources</a:t>
            </a:r>
          </a:p>
          <a:p>
            <a:pPr marL="457200" lvl="1" indent="0">
              <a:buClr>
                <a:srgbClr val="FF0000"/>
              </a:buClr>
              <a:buNone/>
            </a:pPr>
            <a:r>
              <a:rPr lang="en-US" sz="1800">
                <a:latin typeface="Plus Jakarta Sans SemiBold"/>
                <a:ea typeface="ＭＳ Ｐゴシック"/>
              </a:rPr>
              <a:t>$2,000 (with a standard $6,000 disregard) if income is equal to or less than 300% of the FBR</a:t>
            </a:r>
          </a:p>
          <a:p>
            <a:pPr marL="457200" lvl="1" indent="0">
              <a:buClr>
                <a:srgbClr val="FF0000"/>
              </a:buClr>
              <a:buNone/>
            </a:pPr>
            <a:r>
              <a:rPr lang="en-US" sz="1800">
                <a:latin typeface="Plus Jakarta Sans SemiBold"/>
                <a:ea typeface="ＭＳ Ｐゴシック"/>
              </a:rPr>
              <a:t>$2,400 if income exceeds 300% of the FBR</a:t>
            </a:r>
          </a:p>
          <a:p>
            <a:pPr marL="457200" lvl="1" indent="0">
              <a:buClr>
                <a:srgbClr val="FF0000"/>
              </a:buClr>
              <a:buNone/>
            </a:pPr>
            <a:endParaRPr lang="en-US" sz="800">
              <a:solidFill>
                <a:srgbClr val="000000"/>
              </a:solidFill>
            </a:endParaRPr>
          </a:p>
          <a:p>
            <a:pPr marL="0" indent="0">
              <a:buNone/>
            </a:pPr>
            <a:r>
              <a:rPr lang="en-US" sz="1600">
                <a:ea typeface="ＭＳ Ｐゴシック"/>
              </a:rPr>
              <a:t>More info at: </a:t>
            </a:r>
            <a:r>
              <a:rPr lang="en-US" sz="1600" u="sng">
                <a:solidFill>
                  <a:srgbClr val="0000FF"/>
                </a:solidFill>
                <a:effectLst/>
                <a:latin typeface="Arial"/>
                <a:ea typeface="Arial" panose="020B0604020202020204" pitchFamily="34" charset="0"/>
                <a:hlinkClick r:id="rId2"/>
              </a:rPr>
              <a:t>http://services.dpw.state.pa.us/oimpolicymanuals/ltc/index.htm</a:t>
            </a:r>
            <a:endParaRPr lang="en-US" sz="1600">
              <a:latin typeface="Arial"/>
            </a:endParaRP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4</a:t>
            </a:fld>
            <a:endParaRPr lang="en-US"/>
          </a:p>
        </p:txBody>
      </p:sp>
    </p:spTree>
    <p:extLst>
      <p:ext uri="{BB962C8B-B14F-4D97-AF65-F5344CB8AC3E}">
        <p14:creationId xmlns:p14="http://schemas.microsoft.com/office/powerpoint/2010/main" val="366242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a:t>LTC Application Process</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082245"/>
            <a:ext cx="8229600" cy="5318555"/>
          </a:xfrm>
        </p:spPr>
        <p:txBody>
          <a:bodyPr lIns="91440" tIns="45720" rIns="91440" bIns="45720" anchor="t"/>
          <a:lstStyle/>
          <a:p>
            <a:r>
              <a:rPr lang="en-US" sz="2000" b="0">
                <a:ea typeface="ＭＳ Ｐゴシック"/>
              </a:rPr>
              <a:t>The LTC application process begins with an Application for Benefits.</a:t>
            </a:r>
          </a:p>
          <a:p>
            <a:pPr lvl="1"/>
            <a:r>
              <a:rPr lang="en-US">
                <a:latin typeface="Plus Jakarta Sans SemiBold"/>
                <a:ea typeface="ＭＳ Ｐゴシック"/>
              </a:rPr>
              <a:t>Must be signed to be considered complete.</a:t>
            </a:r>
          </a:p>
          <a:p>
            <a:pPr lvl="1"/>
            <a:endParaRPr lang="en-US" sz="800" b="0"/>
          </a:p>
          <a:p>
            <a:r>
              <a:rPr lang="en-US" sz="2000" b="0">
                <a:ea typeface="ＭＳ Ｐゴシック"/>
              </a:rPr>
              <a:t>Applications can be submitted in four ways:</a:t>
            </a:r>
          </a:p>
          <a:p>
            <a:pPr marL="457200" lvl="1" indent="0">
              <a:buNone/>
            </a:pPr>
            <a:endParaRPr lang="en-US" sz="800"/>
          </a:p>
          <a:p>
            <a:pPr lvl="1"/>
            <a:r>
              <a:rPr lang="en-US" sz="1800" b="1">
                <a:latin typeface="Plus Jakarta Sans SemiBold"/>
                <a:ea typeface="ＭＳ Ｐゴシック"/>
              </a:rPr>
              <a:t>ONLINE</a:t>
            </a:r>
            <a:r>
              <a:rPr lang="en-US" sz="1800">
                <a:latin typeface="Plus Jakarta Sans SemiBold"/>
                <a:ea typeface="ＭＳ Ｐゴシック"/>
              </a:rPr>
              <a:t> – applicants can go to www.dhs.pa.gov/COMPASS to apply.</a:t>
            </a:r>
          </a:p>
          <a:p>
            <a:pPr lvl="1"/>
            <a:r>
              <a:rPr lang="en-US" sz="1800" b="1">
                <a:latin typeface="Plus Jakarta Sans SemiBold"/>
                <a:ea typeface="ＭＳ Ｐゴシック"/>
              </a:rPr>
              <a:t>PHONE</a:t>
            </a:r>
            <a:r>
              <a:rPr lang="en-US" sz="1800">
                <a:latin typeface="Plus Jakarta Sans SemiBold"/>
                <a:ea typeface="ＭＳ Ｐゴシック"/>
              </a:rPr>
              <a:t> – applicants can call Consumer Service Center at 1-866-550-4355 to have a representative complete the form with them.</a:t>
            </a:r>
          </a:p>
          <a:p>
            <a:pPr lvl="1"/>
            <a:r>
              <a:rPr lang="en-US" sz="1800" b="1">
                <a:latin typeface="Plus Jakarta Sans SemiBold"/>
                <a:ea typeface="ＭＳ Ｐゴシック"/>
              </a:rPr>
              <a:t>IN PERSON* </a:t>
            </a:r>
            <a:r>
              <a:rPr lang="en-US" sz="1800">
                <a:latin typeface="Plus Jakarta Sans SemiBold"/>
                <a:ea typeface="ＭＳ Ｐゴシック"/>
              </a:rPr>
              <a:t>– applicants can drop off an application at the CAO.</a:t>
            </a:r>
          </a:p>
          <a:p>
            <a:pPr lvl="1"/>
            <a:r>
              <a:rPr lang="en-US" sz="1800" b="1">
                <a:latin typeface="Plus Jakarta Sans SemiBold"/>
                <a:ea typeface="ＭＳ Ｐゴシック"/>
              </a:rPr>
              <a:t>MAIL* </a:t>
            </a:r>
            <a:r>
              <a:rPr lang="en-US" sz="1800">
                <a:latin typeface="Plus Jakarta Sans SemiBold"/>
                <a:ea typeface="ＭＳ Ｐゴシック"/>
              </a:rPr>
              <a:t>– applicants can mail an application to their local County Assistance Office (CAO).</a:t>
            </a:r>
          </a:p>
          <a:p>
            <a:pPr marL="857250" lvl="2" indent="0">
              <a:buNone/>
            </a:pPr>
            <a:r>
              <a:rPr lang="en-US">
                <a:ea typeface="ＭＳ Ｐゴシック"/>
                <a:cs typeface="Arial"/>
              </a:rPr>
              <a:t>*Medical Assistance (Medicaid) Financial Eligibility Application for Long-Term Care, Supports, and Services (</a:t>
            </a:r>
            <a:r>
              <a:rPr lang="en-US">
                <a:ea typeface="ＭＳ Ｐゴシック"/>
                <a:cs typeface="Arial"/>
                <a:hlinkClick r:id="rId2"/>
              </a:rPr>
              <a:t>PA 600 L</a:t>
            </a:r>
            <a:r>
              <a:rPr lang="en-US">
                <a:ea typeface="ＭＳ Ｐゴシック"/>
                <a:cs typeface="Arial"/>
              </a:rPr>
              <a:t>)</a:t>
            </a:r>
          </a:p>
          <a:p>
            <a:pPr marL="857250" lvl="2" indent="0">
              <a:buNone/>
            </a:pPr>
            <a:endParaRPr lang="en-US" sz="800"/>
          </a:p>
          <a:p>
            <a:r>
              <a:rPr lang="en-US" sz="2000" b="0">
                <a:ea typeface="ＭＳ Ｐゴシック"/>
              </a:rPr>
              <a:t>Applications can be submitted by the applicant or anyone representing the applicant.</a:t>
            </a:r>
          </a:p>
          <a:p>
            <a:endParaRPr lang="en-US" sz="800" b="0"/>
          </a:p>
          <a:p>
            <a:r>
              <a:rPr lang="en-US" sz="2000" b="0">
                <a:ea typeface="ＭＳ Ｐゴシック"/>
              </a:rPr>
              <a:t>Submit all available documentation with the application.</a:t>
            </a: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5</a:t>
            </a:fld>
            <a:endParaRPr lang="en-US"/>
          </a:p>
        </p:txBody>
      </p:sp>
    </p:spTree>
    <p:extLst>
      <p:ext uri="{BB962C8B-B14F-4D97-AF65-F5344CB8AC3E}">
        <p14:creationId xmlns:p14="http://schemas.microsoft.com/office/powerpoint/2010/main" val="119802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a:t>LTC Application Process</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387016" y="1016010"/>
            <a:ext cx="4405562" cy="4835611"/>
          </a:xfrm>
        </p:spPr>
        <p:txBody>
          <a:bodyPr/>
          <a:lstStyle/>
          <a:p>
            <a:r>
              <a:rPr lang="en-US" sz="2000" b="0"/>
              <a:t>The LTC application process continues with the CAO reviewing the application and documents provided.</a:t>
            </a:r>
          </a:p>
          <a:p>
            <a:pPr marL="0" indent="0">
              <a:buNone/>
            </a:pPr>
            <a:endParaRPr lang="en-US" sz="800" b="0"/>
          </a:p>
          <a:p>
            <a:r>
              <a:rPr lang="en-US" sz="2000" b="0">
                <a:ea typeface="ＭＳ Ｐゴシック"/>
              </a:rPr>
              <a:t>The CAO will request additional documentation via a Pending Verification letter (PA 253)</a:t>
            </a:r>
          </a:p>
          <a:p>
            <a:pPr lvl="1"/>
            <a:r>
              <a:rPr lang="en-US"/>
              <a:t>PA 253 lists the due date (15 days from 253 mailing date).</a:t>
            </a:r>
          </a:p>
          <a:p>
            <a:pPr marL="0" indent="0">
              <a:buNone/>
            </a:pPr>
            <a:endParaRPr lang="en-US" sz="800" b="0"/>
          </a:p>
          <a:p>
            <a:r>
              <a:rPr lang="en-US" sz="2000" b="0"/>
              <a:t>Applicants or their representatives can request additional time to submit documentation by calling the </a:t>
            </a:r>
            <a:r>
              <a:rPr lang="en-US" sz="2000" b="0">
                <a:solidFill>
                  <a:srgbClr val="231F20"/>
                </a:solidFill>
                <a:effectLst/>
                <a:ea typeface="Arial" panose="020B0604020202020204" pitchFamily="34" charset="0"/>
              </a:rPr>
              <a:t>Customer Service Center at 1-877-395-8930 or 1-215-560-7226 (for Philadelphia residents) before the due date.</a:t>
            </a:r>
            <a:endParaRPr lang="en-US" sz="2000" b="0"/>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6</a:t>
            </a:fld>
            <a:endParaRPr lang="en-US"/>
          </a:p>
        </p:txBody>
      </p:sp>
      <p:pic>
        <p:nvPicPr>
          <p:cNvPr id="6" name="Picture 5">
            <a:extLst>
              <a:ext uri="{FF2B5EF4-FFF2-40B4-BE49-F238E27FC236}">
                <a16:creationId xmlns:a16="http://schemas.microsoft.com/office/drawing/2014/main" id="{10DABC4F-0BD0-4B4D-AECD-2000CAC0FBAD}"/>
              </a:ext>
            </a:extLst>
          </p:cNvPr>
          <p:cNvPicPr>
            <a:picLocks noChangeAspect="1"/>
          </p:cNvPicPr>
          <p:nvPr/>
        </p:nvPicPr>
        <p:blipFill>
          <a:blip r:embed="rId2"/>
          <a:stretch>
            <a:fillRect/>
          </a:stretch>
        </p:blipFill>
        <p:spPr>
          <a:xfrm>
            <a:off x="4852084" y="1082594"/>
            <a:ext cx="3834716" cy="5011346"/>
          </a:xfrm>
          <a:prstGeom prst="rect">
            <a:avLst/>
          </a:prstGeom>
        </p:spPr>
      </p:pic>
    </p:spTree>
    <p:extLst>
      <p:ext uri="{BB962C8B-B14F-4D97-AF65-F5344CB8AC3E}">
        <p14:creationId xmlns:p14="http://schemas.microsoft.com/office/powerpoint/2010/main" val="188500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a:t>LTC Application Timeframes</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181100"/>
            <a:ext cx="8229600" cy="4800600"/>
          </a:xfrm>
        </p:spPr>
        <p:txBody>
          <a:bodyPr/>
          <a:lstStyle/>
          <a:p>
            <a:r>
              <a:rPr lang="en-US" sz="2000" b="0">
                <a:ea typeface="ＭＳ Ｐゴシック"/>
              </a:rPr>
              <a:t>LTC application processing timeframes are determined by policy found in the LTC Handbook.</a:t>
            </a:r>
          </a:p>
          <a:p>
            <a:pPr marL="0" indent="0">
              <a:buNone/>
            </a:pPr>
            <a:endParaRPr lang="en-US" sz="800" b="0"/>
          </a:p>
          <a:p>
            <a:r>
              <a:rPr lang="en-US" sz="2000" b="0"/>
              <a:t>Submit applications as soon as possible with all available documentation.</a:t>
            </a:r>
          </a:p>
          <a:p>
            <a:pPr marL="0" indent="0">
              <a:buNone/>
            </a:pPr>
            <a:endParaRPr lang="en-US" sz="800" b="0"/>
          </a:p>
          <a:p>
            <a:r>
              <a:rPr lang="en-US" sz="2000" b="0"/>
              <a:t>The CAO will process in 30 days.</a:t>
            </a:r>
          </a:p>
          <a:p>
            <a:pPr lvl="1"/>
            <a:r>
              <a:rPr lang="en-US">
                <a:latin typeface="+mn-lt"/>
                <a:ea typeface="ＭＳ Ｐゴシック"/>
              </a:rPr>
              <a:t>15 additional days to gather and submit documentation will be granted to the applicant when requested prior to verification due date.</a:t>
            </a:r>
            <a:endParaRPr lang="en-US">
              <a:latin typeface="+mn-lt"/>
              <a:cs typeface="Arial"/>
            </a:endParaRPr>
          </a:p>
          <a:p>
            <a:endParaRPr lang="en-US" sz="800" b="0"/>
          </a:p>
          <a:p>
            <a:r>
              <a:rPr lang="en-US" sz="2000" b="0">
                <a:solidFill>
                  <a:srgbClr val="231F20"/>
                </a:solidFill>
                <a:effectLst/>
                <a:ea typeface="Arial" panose="020B0604020202020204" pitchFamily="34" charset="0"/>
              </a:rPr>
              <a:t>See the LTC Handbook for more information about retroactive coverage and application submission time frames. </a:t>
            </a:r>
            <a:endParaRPr lang="en-US" sz="2000" b="0"/>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7</a:t>
            </a:fld>
            <a:endParaRPr lang="en-US"/>
          </a:p>
        </p:txBody>
      </p:sp>
    </p:spTree>
    <p:extLst>
      <p:ext uri="{BB962C8B-B14F-4D97-AF65-F5344CB8AC3E}">
        <p14:creationId xmlns:p14="http://schemas.microsoft.com/office/powerpoint/2010/main" val="190443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a:t>LTC Application Process</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143000"/>
            <a:ext cx="4485503" cy="4876800"/>
          </a:xfrm>
        </p:spPr>
        <p:txBody>
          <a:bodyPr/>
          <a:lstStyle/>
          <a:p>
            <a:r>
              <a:rPr lang="en-US" sz="2000" b="0"/>
              <a:t>The LTC application process continues with an eligibility determination.</a:t>
            </a:r>
          </a:p>
          <a:p>
            <a:pPr marL="0" indent="0">
              <a:buNone/>
            </a:pPr>
            <a:endParaRPr lang="en-US" sz="800" b="0"/>
          </a:p>
          <a:p>
            <a:r>
              <a:rPr lang="en-US" sz="2000" b="0"/>
              <a:t>The CAO will send a notice of eligibility or ineligibility.</a:t>
            </a:r>
          </a:p>
          <a:p>
            <a:pPr lvl="1"/>
            <a:r>
              <a:rPr lang="en-US"/>
              <a:t>Eligible applicants receive a notice that includes the LTC facility services effective date.</a:t>
            </a:r>
          </a:p>
          <a:p>
            <a:pPr lvl="1"/>
            <a:r>
              <a:rPr lang="en-US"/>
              <a:t>Ineligible applicants receive a notice providing the reason for ineligibility.</a:t>
            </a: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8</a:t>
            </a:fld>
            <a:endParaRPr lang="en-US"/>
          </a:p>
        </p:txBody>
      </p:sp>
      <p:pic>
        <p:nvPicPr>
          <p:cNvPr id="6" name="Picture 5">
            <a:extLst>
              <a:ext uri="{FF2B5EF4-FFF2-40B4-BE49-F238E27FC236}">
                <a16:creationId xmlns:a16="http://schemas.microsoft.com/office/drawing/2014/main" id="{671F95C4-1DD8-C924-5DE4-D3B0FBF236D6}"/>
              </a:ext>
            </a:extLst>
          </p:cNvPr>
          <p:cNvPicPr>
            <a:picLocks noChangeAspect="1"/>
          </p:cNvPicPr>
          <p:nvPr/>
        </p:nvPicPr>
        <p:blipFill>
          <a:blip r:embed="rId2"/>
          <a:stretch>
            <a:fillRect/>
          </a:stretch>
        </p:blipFill>
        <p:spPr>
          <a:xfrm>
            <a:off x="5638800" y="533400"/>
            <a:ext cx="2609314" cy="5749026"/>
          </a:xfrm>
          <a:prstGeom prst="rect">
            <a:avLst/>
          </a:prstGeom>
        </p:spPr>
      </p:pic>
    </p:spTree>
    <p:extLst>
      <p:ext uri="{BB962C8B-B14F-4D97-AF65-F5344CB8AC3E}">
        <p14:creationId xmlns:p14="http://schemas.microsoft.com/office/powerpoint/2010/main" val="190628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465F-9953-072A-D93F-76D5B8CD4A3F}"/>
              </a:ext>
            </a:extLst>
          </p:cNvPr>
          <p:cNvSpPr>
            <a:spLocks noGrp="1"/>
          </p:cNvSpPr>
          <p:nvPr>
            <p:ph type="title"/>
          </p:nvPr>
        </p:nvSpPr>
        <p:spPr/>
        <p:txBody>
          <a:bodyPr/>
          <a:lstStyle/>
          <a:p>
            <a:r>
              <a:rPr lang="en-US" sz="2800"/>
              <a:t>LTC Application Process</a:t>
            </a:r>
            <a:endParaRPr lang="en-US"/>
          </a:p>
        </p:txBody>
      </p:sp>
      <p:sp>
        <p:nvSpPr>
          <p:cNvPr id="3" name="Content Placeholder 2">
            <a:extLst>
              <a:ext uri="{FF2B5EF4-FFF2-40B4-BE49-F238E27FC236}">
                <a16:creationId xmlns:a16="http://schemas.microsoft.com/office/drawing/2014/main" id="{B8ED5841-FF49-084B-EE6A-B79A27FE72B3}"/>
              </a:ext>
            </a:extLst>
          </p:cNvPr>
          <p:cNvSpPr>
            <a:spLocks noGrp="1"/>
          </p:cNvSpPr>
          <p:nvPr>
            <p:ph sz="quarter" idx="13"/>
          </p:nvPr>
        </p:nvSpPr>
        <p:spPr>
          <a:xfrm>
            <a:off x="457200" y="1181100"/>
            <a:ext cx="8229600" cy="4800600"/>
          </a:xfrm>
        </p:spPr>
        <p:txBody>
          <a:bodyPr/>
          <a:lstStyle/>
          <a:p>
            <a:pPr marL="0" indent="0">
              <a:buNone/>
            </a:pPr>
            <a:r>
              <a:rPr lang="en-US" sz="2000" b="0"/>
              <a:t>Ineligibility Options:</a:t>
            </a:r>
          </a:p>
          <a:p>
            <a:pPr marL="0" indent="0">
              <a:buNone/>
            </a:pPr>
            <a:endParaRPr lang="en-US" sz="800" b="0"/>
          </a:p>
          <a:p>
            <a:r>
              <a:rPr lang="en-US" sz="2000" b="0"/>
              <a:t>Request Reconsideration</a:t>
            </a:r>
          </a:p>
          <a:p>
            <a:pPr lvl="1"/>
            <a:r>
              <a:rPr lang="en-US">
                <a:ea typeface="ＭＳ Ｐゴシック"/>
              </a:rPr>
              <a:t>Contact the CAO within 60 days from the application denial date.</a:t>
            </a:r>
            <a:endParaRPr lang="en-US">
              <a:ea typeface="ＭＳ Ｐゴシック"/>
              <a:cs typeface="Arial"/>
            </a:endParaRPr>
          </a:p>
          <a:p>
            <a:pPr lvl="2"/>
            <a:r>
              <a:rPr lang="en-US" sz="2000"/>
              <a:t>If ineligible for failure to provide documentation, all documents must be submitted within the 60 days.</a:t>
            </a:r>
          </a:p>
          <a:p>
            <a:pPr marL="914400" lvl="2" indent="0">
              <a:buNone/>
            </a:pPr>
            <a:endParaRPr lang="en-US" sz="800"/>
          </a:p>
          <a:p>
            <a:r>
              <a:rPr lang="en-US" sz="2000" b="0"/>
              <a:t>Appeal</a:t>
            </a:r>
          </a:p>
          <a:p>
            <a:pPr lvl="1"/>
            <a:r>
              <a:rPr lang="en-US"/>
              <a:t>Submit within 30 days from the date on the ineligibility notice.</a:t>
            </a:r>
          </a:p>
          <a:p>
            <a:pPr marL="457200" lvl="1" indent="0">
              <a:buNone/>
            </a:pPr>
            <a:endParaRPr lang="en-US" sz="800"/>
          </a:p>
          <a:p>
            <a:r>
              <a:rPr lang="en-US" sz="2000" b="0">
                <a:ea typeface="ＭＳ Ｐゴシック"/>
                <a:hlinkClick r:id="rId2"/>
              </a:rPr>
              <a:t>Application for Undue Hardship Waiver (PA 1872)</a:t>
            </a:r>
            <a:endParaRPr lang="en-US" sz="2000" b="0">
              <a:hlinkClick r:id="rId2"/>
            </a:endParaRPr>
          </a:p>
          <a:p>
            <a:pPr lvl="1"/>
            <a:r>
              <a:rPr lang="en-US"/>
              <a:t>Only applies for ineligibility due to transferred or gifted resources without fair consideration.</a:t>
            </a:r>
          </a:p>
          <a:p>
            <a:pPr lvl="1"/>
            <a:r>
              <a:rPr lang="en-US"/>
              <a:t>Submit within 30 days from the date on the ineligibility notice.</a:t>
            </a:r>
          </a:p>
          <a:p>
            <a:endParaRPr lang="en-US"/>
          </a:p>
        </p:txBody>
      </p:sp>
      <p:sp>
        <p:nvSpPr>
          <p:cNvPr id="4" name="Date Placeholder 3">
            <a:extLst>
              <a:ext uri="{FF2B5EF4-FFF2-40B4-BE49-F238E27FC236}">
                <a16:creationId xmlns:a16="http://schemas.microsoft.com/office/drawing/2014/main" id="{0D6C4DC9-7C09-C96D-5C45-C0D177B03496}"/>
              </a:ext>
            </a:extLst>
          </p:cNvPr>
          <p:cNvSpPr>
            <a:spLocks noGrp="1"/>
          </p:cNvSpPr>
          <p:nvPr>
            <p:ph type="dt" sz="half" idx="2"/>
          </p:nvPr>
        </p:nvSpPr>
        <p:spPr/>
        <p:txBody>
          <a:bodyPr/>
          <a:lstStyle/>
          <a:p>
            <a:pPr>
              <a:defRPr/>
            </a:pPr>
            <a:fld id="{19016256-A15E-472F-A44B-6D4C4106F6AD}" type="datetime1">
              <a:rPr lang="en-US" smtClean="0"/>
              <a:t>7/24/2025</a:t>
            </a:fld>
            <a:endParaRPr lang="en-US"/>
          </a:p>
        </p:txBody>
      </p:sp>
      <p:sp>
        <p:nvSpPr>
          <p:cNvPr id="5" name="Slide Number Placeholder 4">
            <a:extLst>
              <a:ext uri="{FF2B5EF4-FFF2-40B4-BE49-F238E27FC236}">
                <a16:creationId xmlns:a16="http://schemas.microsoft.com/office/drawing/2014/main" id="{63EBEA52-62DE-A6B9-7181-1966706570F0}"/>
              </a:ext>
            </a:extLst>
          </p:cNvPr>
          <p:cNvSpPr>
            <a:spLocks noGrp="1"/>
          </p:cNvSpPr>
          <p:nvPr>
            <p:ph type="sldNum" sz="quarter" idx="4"/>
          </p:nvPr>
        </p:nvSpPr>
        <p:spPr/>
        <p:txBody>
          <a:bodyPr/>
          <a:lstStyle/>
          <a:p>
            <a:pPr>
              <a:defRPr/>
            </a:pPr>
            <a:fld id="{70265E95-77F9-457A-9EE3-4D9004F83F9A}" type="slidenum">
              <a:rPr lang="en-US" smtClean="0"/>
              <a:pPr>
                <a:defRPr/>
              </a:pPr>
              <a:t>9</a:t>
            </a:fld>
            <a:endParaRPr lang="en-US"/>
          </a:p>
        </p:txBody>
      </p:sp>
    </p:spTree>
    <p:extLst>
      <p:ext uri="{BB962C8B-B14F-4D97-AF65-F5344CB8AC3E}">
        <p14:creationId xmlns:p14="http://schemas.microsoft.com/office/powerpoint/2010/main" val="3315996099"/>
      </p:ext>
    </p:extLst>
  </p:cSld>
  <p:clrMapOvr>
    <a:masterClrMapping/>
  </p:clrMapOvr>
</p:sld>
</file>

<file path=ppt/theme/theme1.xml><?xml version="1.0" encoding="utf-8"?>
<a:theme xmlns:a="http://schemas.openxmlformats.org/drawingml/2006/main" name="DHS Presentations Template 1v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Garamond"/>
        <a:ea typeface=""/>
        <a:cs typeface=""/>
      </a:majorFont>
      <a:minorFont>
        <a:latin typeface="Plus Jakart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HS PowerPoint Presentation 1.pptx" id="{A4CA6612-190B-47EA-AE1A-FB187C809D97}" vid="{1DF0AFB9-68A5-49FB-9C2B-79FFDC724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F9036BB74A9B49BC09DFB37AFE2086" ma:contentTypeVersion="14" ma:contentTypeDescription="Create a new document." ma:contentTypeScope="" ma:versionID="95ab05d78cd2d9f80d6e9e90b92c4471">
  <xsd:schema xmlns:xsd="http://www.w3.org/2001/XMLSchema" xmlns:xs="http://www.w3.org/2001/XMLSchema" xmlns:p="http://schemas.microsoft.com/office/2006/metadata/properties" xmlns:ns2="c110df5b-4799-4bc4-a32b-9bd783a65bad" xmlns:ns3="8836697a-4225-4b3c-b4aa-2b4157907739" targetNamespace="http://schemas.microsoft.com/office/2006/metadata/properties" ma:root="true" ma:fieldsID="9b3fc261ce43b9beaceb8515532cb979" ns2:_="" ns3:_="">
    <xsd:import namespace="c110df5b-4799-4bc4-a32b-9bd783a65bad"/>
    <xsd:import namespace="8836697a-4225-4b3c-b4aa-2b41579077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0df5b-4799-4bc4-a32b-9bd783a65b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6697a-4225-4b3c-b4aa-2b41579077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ba36030-8ece-4953-8d90-ca5fabeb56ac}" ma:internalName="TaxCatchAll" ma:showField="CatchAllData" ma:web="8836697a-4225-4b3c-b4aa-2b41579077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10df5b-4799-4bc4-a32b-9bd783a65bad">
      <Terms xmlns="http://schemas.microsoft.com/office/infopath/2007/PartnerControls"/>
    </lcf76f155ced4ddcb4097134ff3c332f>
    <TaxCatchAll xmlns="8836697a-4225-4b3c-b4aa-2b415790773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EDC2D5-B199-4365-ACF4-0706AAB9C1C0}">
  <ds:schemaRefs>
    <ds:schemaRef ds:uri="8836697a-4225-4b3c-b4aa-2b4157907739"/>
    <ds:schemaRef ds:uri="c110df5b-4799-4bc4-a32b-9bd783a65b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E933AB-7732-4962-86C2-9076651DBA43}">
  <ds:schemaRefs>
    <ds:schemaRef ds:uri="http://schemas.microsoft.com/office/infopath/2007/PartnerControls"/>
    <ds:schemaRef ds:uri="http://purl.org/dc/terms/"/>
    <ds:schemaRef ds:uri="http://schemas.microsoft.com/office/2006/metadata/properties"/>
    <ds:schemaRef ds:uri="http://purl.org/dc/dcmitype/"/>
    <ds:schemaRef ds:uri="http://purl.org/dc/elements/1.1/"/>
    <ds:schemaRef ds:uri="http://schemas.microsoft.com/office/2006/documentManagement/types"/>
    <ds:schemaRef ds:uri="c110df5b-4799-4bc4-a32b-9bd783a65bad"/>
    <ds:schemaRef ds:uri="http://schemas.openxmlformats.org/package/2006/metadata/core-properties"/>
    <ds:schemaRef ds:uri="8836697a-4225-4b3c-b4aa-2b4157907739"/>
    <ds:schemaRef ds:uri="http://www.w3.org/XML/1998/namespace"/>
  </ds:schemaRefs>
</ds:datastoreItem>
</file>

<file path=customXml/itemProps3.xml><?xml version="1.0" encoding="utf-8"?>
<ds:datastoreItem xmlns:ds="http://schemas.openxmlformats.org/officeDocument/2006/customXml" ds:itemID="{0FABDE85-86E8-4D9D-A218-A6C808528B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2358</Words>
  <Application>Microsoft Office PowerPoint</Application>
  <PresentationFormat>On-screen Show (4:3)</PresentationFormat>
  <Paragraphs>304</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Plus Jakarta Sans</vt:lpstr>
      <vt:lpstr>Plus Jakarta Sans SemiBold</vt:lpstr>
      <vt:lpstr>Times New Roman</vt:lpstr>
      <vt:lpstr>Wingdings</vt:lpstr>
      <vt:lpstr>DHS Presentations Template 1v3</vt:lpstr>
      <vt:lpstr>Long-Term Care (LTC) Application Process and Pending Documentation </vt:lpstr>
      <vt:lpstr>Purpose</vt:lpstr>
      <vt:lpstr>PowerPoint Presentation</vt:lpstr>
      <vt:lpstr>LTC Application Process</vt:lpstr>
      <vt:lpstr>LTC Application Process</vt:lpstr>
      <vt:lpstr>LTC Application Process</vt:lpstr>
      <vt:lpstr>LTC Application Timeframes</vt:lpstr>
      <vt:lpstr>LTC Application Process</vt:lpstr>
      <vt:lpstr>LTC Application Process</vt:lpstr>
      <vt:lpstr>PowerPoint Presentation</vt:lpstr>
      <vt:lpstr>LTC Application Pending Documentation</vt:lpstr>
      <vt:lpstr>LTC Application Pending Documentation</vt:lpstr>
      <vt:lpstr>LTC Application Pending Documentation</vt:lpstr>
      <vt:lpstr>LTC Application Pending Documentation</vt:lpstr>
      <vt:lpstr>LTC Application Pending Documentation</vt:lpstr>
      <vt:lpstr>LTC Application Pending Documentation</vt:lpstr>
      <vt:lpstr>LTC Application Pending Documentation</vt:lpstr>
      <vt:lpstr>LTC Application Pending Documentation</vt:lpstr>
      <vt:lpstr>LTC Application Pending Documentation</vt:lpstr>
      <vt:lpstr>LTC Application Pending Documentation</vt:lpstr>
      <vt:lpstr>LTC Application Pending Documentation</vt:lpstr>
      <vt:lpstr>LTC Application Pending Documentation</vt:lpstr>
      <vt:lpstr>LTC Application Pending Documentation</vt:lpstr>
      <vt:lpstr>LTC Application Pending Documentation</vt:lpstr>
      <vt:lpstr>PowerPoint Presentation</vt:lpstr>
      <vt:lpstr>Additional Information – Other Communications</vt:lpstr>
      <vt:lpstr>Additional Information – COMPASS Community Partners</vt:lpstr>
      <vt:lpstr>Additional Information – COMPASS Community Partners</vt:lpstr>
      <vt:lpstr>Helpful Links</vt:lpstr>
      <vt:lpstr>Key Takeaways</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West</dc:creator>
  <cp:lastModifiedBy>Rose, Jody</cp:lastModifiedBy>
  <cp:revision>1</cp:revision>
  <cp:lastPrinted>2009-01-26T15:49:04Z</cp:lastPrinted>
  <dcterms:created xsi:type="dcterms:W3CDTF">2014-12-08T14:41:22Z</dcterms:created>
  <dcterms:modified xsi:type="dcterms:W3CDTF">2025-07-24T13:52:34Z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0x010100D0F9036BB74A9B49BC09DFB37AFE2086</vt:lpwstr>
  </property>
  <property fmtid="{D5CDD505-2E9C-101B-9397-08002B2CF9AE}" pid="3" name="MediaServiceImageTags">
    <vt:lpwstr/>
  </property>
</Properties>
</file>