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8.xml" ContentType="application/vnd.openxmlformats-officedocument.presentationml.tags+xml"/>
  <Override PartName="/ppt/notesSlides/notesSlide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xml" ContentType="application/vnd.openxmlformats-officedocument.presentationml.notesSlide+xml"/>
  <Override PartName="/ppt/tags/tag41.xml" ContentType="application/vnd.openxmlformats-officedocument.presentationml.tags+xml"/>
  <Override PartName="/ppt/notesSlides/notesSlide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5.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4.xml" ContentType="application/vnd.openxmlformats-officedocument.presentationml.tags+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0.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60.xml" ContentType="application/vnd.openxmlformats-officedocument.presentationml.tags+xml"/>
  <Override PartName="/ppt/tags/tag61.xml" ContentType="application/vnd.openxmlformats-officedocument.presentationml.tags+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2.xml" ContentType="application/vnd.openxmlformats-officedocument.presentationml.tags+xml"/>
  <Override PartName="/ppt/tags/tag63.xml" ContentType="application/vnd.openxmlformats-officedocument.presentationml.tags+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4.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5.xml" ContentType="application/vnd.openxmlformats-officedocument.presentationml.notesSlide+xml"/>
  <Override PartName="/ppt/tags/tag74.xml" ContentType="application/vnd.openxmlformats-officedocument.presentationml.tags+xml"/>
  <Override PartName="/ppt/notesSlides/notesSlide16.xml" ContentType="application/vnd.openxmlformats-officedocument.presentationml.notesSlide+xml"/>
  <Override PartName="/ppt/tags/tag75.xml" ContentType="application/vnd.openxmlformats-officedocument.presentationml.tags+xml"/>
  <Override PartName="/ppt/notesSlides/notesSlide17.xml" ContentType="application/vnd.openxmlformats-officedocument.presentationml.notesSlide+xml"/>
  <Override PartName="/ppt/tags/tag76.xml" ContentType="application/vnd.openxmlformats-officedocument.presentationml.tags+xml"/>
  <Override PartName="/ppt/notesSlides/notesSlide18.xml" ContentType="application/vnd.openxmlformats-officedocument.presentationml.notesSlide+xml"/>
  <Override PartName="/ppt/tags/tag77.xml" ContentType="application/vnd.openxmlformats-officedocument.presentationml.tags+xml"/>
  <Override PartName="/ppt/notesSlides/notesSlide19.xml" ContentType="application/vnd.openxmlformats-officedocument.presentationml.notesSlide+xml"/>
  <Override PartName="/ppt/tags/tag78.xml" ContentType="application/vnd.openxmlformats-officedocument.presentationml.tags+xml"/>
  <Override PartName="/ppt/notesSlides/notesSlide20.xml" ContentType="application/vnd.openxmlformats-officedocument.presentationml.notesSlide+xml"/>
  <Override PartName="/ppt/tags/tag79.xml" ContentType="application/vnd.openxmlformats-officedocument.presentationml.tags+xml"/>
  <Override PartName="/ppt/notesSlides/notesSlide21.xml" ContentType="application/vnd.openxmlformats-officedocument.presentationml.notesSlide+xml"/>
  <Override PartName="/ppt/tags/tag80.xml" ContentType="application/vnd.openxmlformats-officedocument.presentationml.tags+xml"/>
  <Override PartName="/ppt/notesSlides/notesSlide22.xml" ContentType="application/vnd.openxmlformats-officedocument.presentationml.notesSlide+xml"/>
  <Override PartName="/ppt/tags/tag81.xml" ContentType="application/vnd.openxmlformats-officedocument.presentationml.tags+xml"/>
  <Override PartName="/ppt/notesSlides/notesSlide23.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4.xml" ContentType="application/vnd.openxmlformats-officedocument.presentationml.notesSlide+xml"/>
  <Override PartName="/ppt/tags/tag85.xml" ContentType="application/vnd.openxmlformats-officedocument.presentationml.tags+xml"/>
  <Override PartName="/ppt/notesSlides/notesSlide25.xml" ContentType="application/vnd.openxmlformats-officedocument.presentationml.notesSlide+xml"/>
  <Override PartName="/ppt/tags/tag86.xml" ContentType="application/vnd.openxmlformats-officedocument.presentationml.tags+xml"/>
  <Override PartName="/ppt/notesSlides/notesSlide26.xml" ContentType="application/vnd.openxmlformats-officedocument.presentationml.notesSlide+xml"/>
  <Override PartName="/ppt/tags/tag87.xml" ContentType="application/vnd.openxmlformats-officedocument.presentationml.tags+xml"/>
  <Override PartName="/ppt/notesSlides/notesSlide27.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33.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4.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3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6.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37.xml" ContentType="application/vnd.openxmlformats-officedocument.presentationml.notesSlide+xml"/>
  <Override PartName="/ppt/tags/tag112.xml" ContentType="application/vnd.openxmlformats-officedocument.presentationml.tags+xml"/>
  <Override PartName="/ppt/notesSlides/notesSlide38.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39.xml" ContentType="application/vnd.openxmlformats-officedocument.presentationml.notesSlide+xml"/>
  <Override PartName="/ppt/tags/tag117.xml" ContentType="application/vnd.openxmlformats-officedocument.presentationml.tags+xml"/>
  <Override PartName="/ppt/notesSlides/notesSlide40.xml" ContentType="application/vnd.openxmlformats-officedocument.presentationml.notesSlide+xml"/>
  <Override PartName="/ppt/tags/tag118.xml" ContentType="application/vnd.openxmlformats-officedocument.presentationml.tags+xml"/>
  <Override PartName="/ppt/notesSlides/notesSlide41.xml" ContentType="application/vnd.openxmlformats-officedocument.presentationml.notesSlide+xml"/>
  <Override PartName="/ppt/tags/tag119.xml" ContentType="application/vnd.openxmlformats-officedocument.presentationml.tags+xml"/>
  <Override PartName="/ppt/notesSlides/notesSlide42.xml" ContentType="application/vnd.openxmlformats-officedocument.presentationml.notesSlide+xml"/>
  <Override PartName="/ppt/tags/tag120.xml" ContentType="application/vnd.openxmlformats-officedocument.presentationml.tags+xml"/>
  <Override PartName="/ppt/notesSlides/notesSlide43.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notesSlides/notesSlide4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23.xml" ContentType="application/vnd.openxmlformats-officedocument.presentationml.tags+xml"/>
  <Override PartName="/ppt/notesSlides/notesSlide45.xml" ContentType="application/vnd.openxmlformats-officedocument.presentationml.notesSlide+xml"/>
  <Override PartName="/ppt/tags/tag124.xml" ContentType="application/vnd.openxmlformats-officedocument.presentationml.tags+xml"/>
  <Override PartName="/ppt/notesSlides/notesSlide46.xml" ContentType="application/vnd.openxmlformats-officedocument.presentationml.notesSlide+xml"/>
  <Override PartName="/ppt/tags/tag125.xml" ContentType="application/vnd.openxmlformats-officedocument.presentationml.tags+xml"/>
  <Override PartName="/ppt/notesSlides/notesSlide47.xml" ContentType="application/vnd.openxmlformats-officedocument.presentationml.notesSlide+xml"/>
  <Override PartName="/ppt/tags/tag126.xml" ContentType="application/vnd.openxmlformats-officedocument.presentationml.tags+xml"/>
  <Override PartName="/ppt/notesSlides/notesSlide48.xml" ContentType="application/vnd.openxmlformats-officedocument.presentationml.notesSlide+xml"/>
  <Override PartName="/ppt/tags/tag127.xml" ContentType="application/vnd.openxmlformats-officedocument.presentationml.tags+xml"/>
  <Override PartName="/ppt/notesSlides/notesSlide49.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50.xml" ContentType="application/vnd.openxmlformats-officedocument.presentationml.notesSlide+xml"/>
  <Override PartName="/ppt/tags/tag131.xml" ContentType="application/vnd.openxmlformats-officedocument.presentationml.tags+xml"/>
  <Override PartName="/ppt/notesSlides/notesSlide51.xml" ContentType="application/vnd.openxmlformats-officedocument.presentationml.notesSlide+xml"/>
  <Override PartName="/ppt/tags/tag132.xml" ContentType="application/vnd.openxmlformats-officedocument.presentationml.tags+xml"/>
  <Override PartName="/ppt/notesSlides/notesSlide52.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5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35.xml" ContentType="application/vnd.openxmlformats-officedocument.presentationml.tags+xml"/>
  <Override PartName="/ppt/tags/tag136.xml" ContentType="application/vnd.openxmlformats-officedocument.presentationml.tags+xml"/>
  <Override PartName="/ppt/notesSlides/notesSlide5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37.xml" ContentType="application/vnd.openxmlformats-officedocument.presentationml.tags+xml"/>
  <Override PartName="/ppt/tags/tag138.xml" ContentType="application/vnd.openxmlformats-officedocument.presentationml.tags+xml"/>
  <Override PartName="/ppt/notesSlides/notesSlide5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139.xml" ContentType="application/vnd.openxmlformats-officedocument.presentationml.tags+xml"/>
  <Override PartName="/ppt/tags/tag140.xml" ContentType="application/vnd.openxmlformats-officedocument.presentationml.tags+xml"/>
  <Override PartName="/ppt/notesSlides/notesSlide5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141.xml" ContentType="application/vnd.openxmlformats-officedocument.presentationml.tags+xml"/>
  <Override PartName="/ppt/tags/tag142.xml" ContentType="application/vnd.openxmlformats-officedocument.presentationml.tags+xml"/>
  <Override PartName="/ppt/notesSlides/notesSlide5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143.xml" ContentType="application/vnd.openxmlformats-officedocument.presentationml.tags+xml"/>
  <Override PartName="/ppt/tags/tag144.xml" ContentType="application/vnd.openxmlformats-officedocument.presentationml.tags+xml"/>
  <Override PartName="/ppt/notesSlides/notesSlide5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5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148.xml" ContentType="application/vnd.openxmlformats-officedocument.presentationml.tags+xml"/>
  <Override PartName="/ppt/notesSlides/notesSlide6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149.xml" ContentType="application/vnd.openxmlformats-officedocument.presentationml.tags+xml"/>
  <Override PartName="/ppt/notesSlides/notesSlide6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150.xml" ContentType="application/vnd.openxmlformats-officedocument.presentationml.tags+xml"/>
  <Override PartName="/ppt/tags/tag151.xml" ContentType="application/vnd.openxmlformats-officedocument.presentationml.tags+xml"/>
  <Override PartName="/ppt/notesSlides/notesSlide6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152.xml" ContentType="application/vnd.openxmlformats-officedocument.presentationml.tags+xml"/>
  <Override PartName="/ppt/tags/tag153.xml" ContentType="application/vnd.openxmlformats-officedocument.presentationml.tags+xml"/>
  <Override PartName="/ppt/notesSlides/notesSlide6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64.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171.xml" ContentType="application/vnd.openxmlformats-officedocument.presentationml.tags+xml"/>
  <Override PartName="/ppt/notesSlides/notesSlide67.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notesSlides/notesSlide68.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notesSlides/notesSlide69.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notesSlides/notesSlide70.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notesSlides/notesSlide71.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notesSlides/notesSlide72.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notesSlides/notesSlide73.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notesSlides/notesSlide74.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notesSlides/notesSlide75.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notesSlides/notesSlide76.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notesSlides/notesSlide77.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notesSlides/notesSlide78.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notesSlides/notesSlide79.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notesSlides/notesSlide80.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notesSlides/notesSlide81.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notesSlides/notesSlide82.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notesSlides/notesSlide83.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notesSlides/notesSlide84.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notesSlides/notesSlide8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tags/tag210.xml" ContentType="application/vnd.openxmlformats-officedocument.presentationml.tags+xml"/>
  <Override PartName="/ppt/notesSlides/notesSlide8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3"/>
  </p:notesMasterIdLst>
  <p:handoutMasterIdLst>
    <p:handoutMasterId r:id="rId94"/>
  </p:handoutMasterIdLst>
  <p:sldIdLst>
    <p:sldId id="259" r:id="rId5"/>
    <p:sldId id="273" r:id="rId6"/>
    <p:sldId id="431" r:id="rId7"/>
    <p:sldId id="274" r:id="rId8"/>
    <p:sldId id="413" r:id="rId9"/>
    <p:sldId id="264" r:id="rId10"/>
    <p:sldId id="272" r:id="rId11"/>
    <p:sldId id="398" r:id="rId12"/>
    <p:sldId id="360" r:id="rId13"/>
    <p:sldId id="280" r:id="rId14"/>
    <p:sldId id="410" r:id="rId15"/>
    <p:sldId id="411" r:id="rId16"/>
    <p:sldId id="394" r:id="rId17"/>
    <p:sldId id="276" r:id="rId18"/>
    <p:sldId id="412" r:id="rId19"/>
    <p:sldId id="396" r:id="rId20"/>
    <p:sldId id="462" r:id="rId21"/>
    <p:sldId id="332" r:id="rId22"/>
    <p:sldId id="333" r:id="rId23"/>
    <p:sldId id="463" r:id="rId24"/>
    <p:sldId id="334" r:id="rId25"/>
    <p:sldId id="335" r:id="rId26"/>
    <p:sldId id="381" r:id="rId27"/>
    <p:sldId id="356" r:id="rId28"/>
    <p:sldId id="405" r:id="rId29"/>
    <p:sldId id="404" r:id="rId30"/>
    <p:sldId id="359" r:id="rId31"/>
    <p:sldId id="362" r:id="rId32"/>
    <p:sldId id="465" r:id="rId33"/>
    <p:sldId id="466" r:id="rId34"/>
    <p:sldId id="467" r:id="rId35"/>
    <p:sldId id="468" r:id="rId36"/>
    <p:sldId id="364" r:id="rId37"/>
    <p:sldId id="365" r:id="rId38"/>
    <p:sldId id="366" r:id="rId39"/>
    <p:sldId id="367" r:id="rId40"/>
    <p:sldId id="368" r:id="rId41"/>
    <p:sldId id="464" r:id="rId42"/>
    <p:sldId id="371" r:id="rId43"/>
    <p:sldId id="372" r:id="rId44"/>
    <p:sldId id="409" r:id="rId45"/>
    <p:sldId id="373" r:id="rId46"/>
    <p:sldId id="374" r:id="rId47"/>
    <p:sldId id="450" r:id="rId48"/>
    <p:sldId id="352" r:id="rId49"/>
    <p:sldId id="406" r:id="rId50"/>
    <p:sldId id="397" r:id="rId51"/>
    <p:sldId id="375" r:id="rId52"/>
    <p:sldId id="407" r:id="rId53"/>
    <p:sldId id="419" r:id="rId54"/>
    <p:sldId id="418" r:id="rId55"/>
    <p:sldId id="344" r:id="rId56"/>
    <p:sldId id="395" r:id="rId57"/>
    <p:sldId id="451" r:id="rId58"/>
    <p:sldId id="452" r:id="rId59"/>
    <p:sldId id="453" r:id="rId60"/>
    <p:sldId id="454" r:id="rId61"/>
    <p:sldId id="455" r:id="rId62"/>
    <p:sldId id="388" r:id="rId63"/>
    <p:sldId id="460" r:id="rId64"/>
    <p:sldId id="459" r:id="rId65"/>
    <p:sldId id="456" r:id="rId66"/>
    <p:sldId id="457" r:id="rId67"/>
    <p:sldId id="392" r:id="rId68"/>
    <p:sldId id="430" r:id="rId69"/>
    <p:sldId id="313" r:id="rId70"/>
    <p:sldId id="428" r:id="rId71"/>
    <p:sldId id="429" r:id="rId72"/>
    <p:sldId id="440" r:id="rId73"/>
    <p:sldId id="441" r:id="rId74"/>
    <p:sldId id="439" r:id="rId75"/>
    <p:sldId id="442" r:id="rId76"/>
    <p:sldId id="438" r:id="rId77"/>
    <p:sldId id="443" r:id="rId78"/>
    <p:sldId id="437" r:id="rId79"/>
    <p:sldId id="444" r:id="rId80"/>
    <p:sldId id="436" r:id="rId81"/>
    <p:sldId id="445" r:id="rId82"/>
    <p:sldId id="435" r:id="rId83"/>
    <p:sldId id="446" r:id="rId84"/>
    <p:sldId id="434" r:id="rId85"/>
    <p:sldId id="447" r:id="rId86"/>
    <p:sldId id="433" r:id="rId87"/>
    <p:sldId id="448" r:id="rId88"/>
    <p:sldId id="432" r:id="rId89"/>
    <p:sldId id="449" r:id="rId90"/>
    <p:sldId id="329" r:id="rId91"/>
    <p:sldId id="330" r:id="rId92"/>
  </p:sldIdLst>
  <p:sldSz cx="9144000" cy="6858000" type="screen4x3"/>
  <p:notesSz cx="9601200" cy="7315200"/>
  <p:defaultTextStyle>
    <a:defPPr>
      <a:defRPr lang="en-US"/>
    </a:defPPr>
    <a:lvl1pPr algn="l" rtl="0" fontAlgn="base">
      <a:spcBef>
        <a:spcPct val="0"/>
      </a:spcBef>
      <a:spcAft>
        <a:spcPct val="0"/>
      </a:spcAft>
      <a:defRPr kern="1200">
        <a:solidFill>
          <a:schemeClr val="tx1"/>
        </a:solidFill>
        <a:latin typeface="Arial" charset="0"/>
        <a:ea typeface="ＭＳ Ｐゴシック" pitchFamily="-106" charset="-128"/>
        <a:cs typeface="Arial" charset="0"/>
      </a:defRPr>
    </a:lvl1pPr>
    <a:lvl2pPr marL="457200" algn="l" rtl="0" fontAlgn="base">
      <a:spcBef>
        <a:spcPct val="0"/>
      </a:spcBef>
      <a:spcAft>
        <a:spcPct val="0"/>
      </a:spcAft>
      <a:defRPr kern="1200">
        <a:solidFill>
          <a:schemeClr val="tx1"/>
        </a:solidFill>
        <a:latin typeface="Arial" charset="0"/>
        <a:ea typeface="ＭＳ Ｐゴシック" pitchFamily="-106" charset="-128"/>
        <a:cs typeface="Arial" charset="0"/>
      </a:defRPr>
    </a:lvl2pPr>
    <a:lvl3pPr marL="914400" algn="l" rtl="0" fontAlgn="base">
      <a:spcBef>
        <a:spcPct val="0"/>
      </a:spcBef>
      <a:spcAft>
        <a:spcPct val="0"/>
      </a:spcAft>
      <a:defRPr kern="1200">
        <a:solidFill>
          <a:schemeClr val="tx1"/>
        </a:solidFill>
        <a:latin typeface="Arial" charset="0"/>
        <a:ea typeface="ＭＳ Ｐゴシック" pitchFamily="-106" charset="-128"/>
        <a:cs typeface="Arial" charset="0"/>
      </a:defRPr>
    </a:lvl3pPr>
    <a:lvl4pPr marL="1371600" algn="l" rtl="0" fontAlgn="base">
      <a:spcBef>
        <a:spcPct val="0"/>
      </a:spcBef>
      <a:spcAft>
        <a:spcPct val="0"/>
      </a:spcAft>
      <a:defRPr kern="1200">
        <a:solidFill>
          <a:schemeClr val="tx1"/>
        </a:solidFill>
        <a:latin typeface="Arial" charset="0"/>
        <a:ea typeface="ＭＳ Ｐゴシック" pitchFamily="-106" charset="-128"/>
        <a:cs typeface="Arial" charset="0"/>
      </a:defRPr>
    </a:lvl4pPr>
    <a:lvl5pPr marL="1828800" algn="l" rtl="0" fontAlgn="base">
      <a:spcBef>
        <a:spcPct val="0"/>
      </a:spcBef>
      <a:spcAft>
        <a:spcPct val="0"/>
      </a:spcAft>
      <a:defRPr kern="1200">
        <a:solidFill>
          <a:schemeClr val="tx1"/>
        </a:solidFill>
        <a:latin typeface="Arial" charset="0"/>
        <a:ea typeface="ＭＳ Ｐゴシック" pitchFamily="-106" charset="-128"/>
        <a:cs typeface="Arial" charset="0"/>
      </a:defRPr>
    </a:lvl5pPr>
    <a:lvl6pPr marL="2286000" algn="l" defTabSz="914400" rtl="0" eaLnBrk="1" latinLnBrk="0" hangingPunct="1">
      <a:defRPr kern="1200">
        <a:solidFill>
          <a:schemeClr val="tx1"/>
        </a:solidFill>
        <a:latin typeface="Arial" charset="0"/>
        <a:ea typeface="ＭＳ Ｐゴシック" pitchFamily="-106" charset="-128"/>
        <a:cs typeface="Arial" charset="0"/>
      </a:defRPr>
    </a:lvl6pPr>
    <a:lvl7pPr marL="2743200" algn="l" defTabSz="914400" rtl="0" eaLnBrk="1" latinLnBrk="0" hangingPunct="1">
      <a:defRPr kern="1200">
        <a:solidFill>
          <a:schemeClr val="tx1"/>
        </a:solidFill>
        <a:latin typeface="Arial" charset="0"/>
        <a:ea typeface="ＭＳ Ｐゴシック" pitchFamily="-106" charset="-128"/>
        <a:cs typeface="Arial" charset="0"/>
      </a:defRPr>
    </a:lvl7pPr>
    <a:lvl8pPr marL="3200400" algn="l" defTabSz="914400" rtl="0" eaLnBrk="1" latinLnBrk="0" hangingPunct="1">
      <a:defRPr kern="1200">
        <a:solidFill>
          <a:schemeClr val="tx1"/>
        </a:solidFill>
        <a:latin typeface="Arial" charset="0"/>
        <a:ea typeface="ＭＳ Ｐゴシック" pitchFamily="-106" charset="-128"/>
        <a:cs typeface="Arial" charset="0"/>
      </a:defRPr>
    </a:lvl8pPr>
    <a:lvl9pPr marL="3657600" algn="l" defTabSz="914400" rtl="0" eaLnBrk="1" latinLnBrk="0" hangingPunct="1">
      <a:defRPr kern="1200">
        <a:solidFill>
          <a:schemeClr val="tx1"/>
        </a:solidFill>
        <a:latin typeface="Arial" charset="0"/>
        <a:ea typeface="ＭＳ Ｐゴシック" pitchFamily="-106" charset="-128"/>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304" userDrawn="1">
          <p15:clr>
            <a:srgbClr val="A4A3A4"/>
          </p15:clr>
        </p15:guide>
        <p15:guide id="2" pos="30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rtz, Judy" initials="BJ" lastIdx="1" clrIdx="0">
    <p:extLst>
      <p:ext uri="{19B8F6BF-5375-455C-9EA6-DF929625EA0E}">
        <p15:presenceInfo xmlns:p15="http://schemas.microsoft.com/office/powerpoint/2012/main" userId="Bortz, Judy" providerId="None"/>
      </p:ext>
    </p:extLst>
  </p:cmAuthor>
  <p:cmAuthor id="2" name="Eugene L. Detter (KPMG)" initials="ELD" lastIdx="12" clrIdx="1">
    <p:extLst>
      <p:ext uri="{19B8F6BF-5375-455C-9EA6-DF929625EA0E}">
        <p15:presenceInfo xmlns:p15="http://schemas.microsoft.com/office/powerpoint/2012/main" userId="Eugene L. Detter (KPM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7C"/>
    <a:srgbClr val="456E9B"/>
    <a:srgbClr val="B3D1EA"/>
    <a:srgbClr val="56A2D6"/>
    <a:srgbClr val="D5E8F5"/>
    <a:srgbClr val="D9D9D9"/>
    <a:srgbClr val="4F81BC"/>
    <a:srgbClr val="D0D7E8"/>
    <a:srgbClr val="73ADDD"/>
    <a:srgbClr val="D4D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83857" autoAdjust="0"/>
  </p:normalViewPr>
  <p:slideViewPr>
    <p:cSldViewPr>
      <p:cViewPr varScale="1">
        <p:scale>
          <a:sx n="69" d="100"/>
          <a:sy n="69" d="100"/>
        </p:scale>
        <p:origin x="1574" y="67"/>
      </p:cViewPr>
      <p:guideLst>
        <p:guide orient="horz" pos="2160"/>
        <p:guide pos="2880"/>
      </p:guideLst>
    </p:cSldViewPr>
  </p:slideViewPr>
  <p:outlineViewPr>
    <p:cViewPr>
      <p:scale>
        <a:sx n="33" d="100"/>
        <a:sy n="33" d="100"/>
      </p:scale>
      <p:origin x="0" y="-5352"/>
    </p:cViewPr>
  </p:outlineViewPr>
  <p:notesTextViewPr>
    <p:cViewPr>
      <p:scale>
        <a:sx n="125" d="100"/>
        <a:sy n="125" d="100"/>
      </p:scale>
      <p:origin x="0" y="0"/>
    </p:cViewPr>
  </p:notesTextViewPr>
  <p:sorterViewPr>
    <p:cViewPr>
      <p:scale>
        <a:sx n="160" d="100"/>
        <a:sy n="160" d="100"/>
      </p:scale>
      <p:origin x="0" y="-6672"/>
    </p:cViewPr>
  </p:sorterViewPr>
  <p:notesViewPr>
    <p:cSldViewPr>
      <p:cViewPr varScale="1">
        <p:scale>
          <a:sx n="90" d="100"/>
          <a:sy n="90" d="100"/>
        </p:scale>
        <p:origin x="3564" y="90"/>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meo, Rosanne" userId="6bf8c67d-cd9e-470f-99e5-44da6e74d516" providerId="ADAL" clId="{F73A41AC-D0BA-4A0E-9165-07D823BA2035}"/>
    <pc:docChg chg="undo custSel modSld">
      <pc:chgData name="Romeo, Rosanne" userId="6bf8c67d-cd9e-470f-99e5-44da6e74d516" providerId="ADAL" clId="{F73A41AC-D0BA-4A0E-9165-07D823BA2035}" dt="2025-02-03T17:41:02.041" v="346" actId="20577"/>
      <pc:docMkLst>
        <pc:docMk/>
      </pc:docMkLst>
      <pc:sldChg chg="modSp mod">
        <pc:chgData name="Romeo, Rosanne" userId="6bf8c67d-cd9e-470f-99e5-44da6e74d516" providerId="ADAL" clId="{F73A41AC-D0BA-4A0E-9165-07D823BA2035}" dt="2025-02-03T17:41:02.041" v="346" actId="20577"/>
        <pc:sldMkLst>
          <pc:docMk/>
          <pc:sldMk cId="4110562958" sldId="372"/>
        </pc:sldMkLst>
        <pc:spChg chg="mod">
          <ac:chgData name="Romeo, Rosanne" userId="6bf8c67d-cd9e-470f-99e5-44da6e74d516" providerId="ADAL" clId="{F73A41AC-D0BA-4A0E-9165-07D823BA2035}" dt="2025-02-03T17:14:17.279" v="0" actId="20577"/>
          <ac:spMkLst>
            <pc:docMk/>
            <pc:sldMk cId="4110562958" sldId="372"/>
            <ac:spMk id="2" creationId="{00000000-0000-0000-0000-000000000000}"/>
          </ac:spMkLst>
        </pc:spChg>
        <pc:graphicFrameChg chg="modGraphic">
          <ac:chgData name="Romeo, Rosanne" userId="6bf8c67d-cd9e-470f-99e5-44da6e74d516" providerId="ADAL" clId="{F73A41AC-D0BA-4A0E-9165-07D823BA2035}" dt="2025-02-03T17:41:02.041" v="346" actId="20577"/>
          <ac:graphicFrameMkLst>
            <pc:docMk/>
            <pc:sldMk cId="4110562958" sldId="372"/>
            <ac:graphicFrameMk id="9" creationId="{00000000-0000-0000-0000-000000000000}"/>
          </ac:graphicFrameMkLst>
        </pc:graphicFrameChg>
        <pc:graphicFrameChg chg="modGraphic">
          <ac:chgData name="Romeo, Rosanne" userId="6bf8c67d-cd9e-470f-99e5-44da6e74d516" providerId="ADAL" clId="{F73A41AC-D0BA-4A0E-9165-07D823BA2035}" dt="2025-02-03T17:38:30.438" v="256" actId="20577"/>
          <ac:graphicFrameMkLst>
            <pc:docMk/>
            <pc:sldMk cId="4110562958" sldId="372"/>
            <ac:graphicFrameMk id="10"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FC8FEF-1E33-475F-9909-0B69BB3547B2}" type="doc">
      <dgm:prSet loTypeId="urn:microsoft.com/office/officeart/2008/layout/VerticalCurvedList" loCatId="list" qsTypeId="urn:microsoft.com/office/officeart/2005/8/quickstyle/3d1" qsCatId="3D" csTypeId="urn:microsoft.com/office/officeart/2005/8/colors/accent1_2" csCatId="accent1" phldr="1"/>
      <dgm:spPr/>
      <dgm:t>
        <a:bodyPr/>
        <a:lstStyle/>
        <a:p>
          <a:endParaRPr lang="en-US"/>
        </a:p>
      </dgm:t>
    </dgm:pt>
    <dgm:pt modelId="{7583C43C-BFCB-4E87-AEF2-7736901B5C28}">
      <dgm:prSet phldrT="[Text]" custT="1"/>
      <dgm:spPr>
        <a:solidFill>
          <a:schemeClr val="bg1"/>
        </a:solidFill>
        <a:ln w="38100">
          <a:solidFill>
            <a:srgbClr val="013E7F"/>
          </a:solidFill>
        </a:ln>
      </dgm:spPr>
      <dgm:t>
        <a:bodyPr/>
        <a:lstStyle/>
        <a:p>
          <a:r>
            <a:rPr lang="en-US" sz="2800" dirty="0">
              <a:solidFill>
                <a:schemeClr val="tx1"/>
              </a:solidFill>
            </a:rPr>
            <a:t>Hospital-Based Presumptive Eligibility Overview</a:t>
          </a:r>
        </a:p>
      </dgm:t>
      <dgm:extLst>
        <a:ext uri="{E40237B7-FDA0-4F09-8148-C483321AD2D9}">
          <dgm14:cNvPr xmlns:dgm14="http://schemas.microsoft.com/office/drawing/2010/diagram" id="0" name="" descr="Text showing PE presentation session topics. This section (section 1) is highlighted."/>
        </a:ext>
      </dgm:extLst>
    </dgm:pt>
    <dgm:pt modelId="{4F3B96CF-DE5C-4B87-9213-BA9CD3DFBFD5}" type="parTrans" cxnId="{14FF4168-E09A-40C5-B00C-9C16F5E7C08B}">
      <dgm:prSet/>
      <dgm:spPr/>
      <dgm:t>
        <a:bodyPr/>
        <a:lstStyle/>
        <a:p>
          <a:endParaRPr lang="en-US"/>
        </a:p>
      </dgm:t>
    </dgm:pt>
    <dgm:pt modelId="{F2C094AA-CCAB-4DDC-BF08-BAE371CDC931}" type="sibTrans" cxnId="{14FF4168-E09A-40C5-B00C-9C16F5E7C08B}">
      <dgm:prSet/>
      <dgm:spPr>
        <a:ln>
          <a:solidFill>
            <a:srgbClr val="013E7F"/>
          </a:solidFill>
        </a:ln>
      </dgm:spPr>
      <dgm:t>
        <a:bodyPr/>
        <a:lstStyle/>
        <a:p>
          <a:endParaRPr lang="en-US"/>
        </a:p>
      </dgm:t>
    </dgm:pt>
    <dgm:pt modelId="{8B46C6C4-1D00-4600-8644-E79970B7A5CE}">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Becoming a Qualified Hospital PE Provider and Maintaining that Status</a:t>
          </a:r>
        </a:p>
      </dgm:t>
      <dgm:extLst>
        <a:ext uri="{E40237B7-FDA0-4F09-8148-C483321AD2D9}">
          <dgm14:cNvPr xmlns:dgm14="http://schemas.microsoft.com/office/drawing/2010/diagram" id="0" name="" descr="Text showing PE presentation session topics."/>
        </a:ext>
      </dgm:extLst>
    </dgm:pt>
    <dgm:pt modelId="{2234AF39-F636-4989-9B05-C34D5CDCCCC4}" type="parTrans" cxnId="{49192DF3-E2B9-4FAB-BE36-368F562A8645}">
      <dgm:prSet/>
      <dgm:spPr/>
      <dgm:t>
        <a:bodyPr/>
        <a:lstStyle/>
        <a:p>
          <a:endParaRPr lang="en-US"/>
        </a:p>
      </dgm:t>
    </dgm:pt>
    <dgm:pt modelId="{9A43FD26-675C-4E75-8DD3-14B55427FCB9}" type="sibTrans" cxnId="{49192DF3-E2B9-4FAB-BE36-368F562A8645}">
      <dgm:prSet/>
      <dgm:spPr/>
      <dgm:t>
        <a:bodyPr/>
        <a:lstStyle/>
        <a:p>
          <a:endParaRPr lang="en-US"/>
        </a:p>
      </dgm:t>
    </dgm:pt>
    <dgm:pt modelId="{8C03897C-EC37-499A-AB75-0F7434EE8039}">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Using COMPASS to Screen and Apply for PE </a:t>
          </a:r>
        </a:p>
      </dgm:t>
      <dgm:extLst>
        <a:ext uri="{E40237B7-FDA0-4F09-8148-C483321AD2D9}">
          <dgm14:cNvPr xmlns:dgm14="http://schemas.microsoft.com/office/drawing/2010/diagram" id="0" name="" descr="Text showing PE presentation session topics."/>
        </a:ext>
      </dgm:extLst>
    </dgm:pt>
    <dgm:pt modelId="{CD036AB3-AB73-4695-85CE-960AB432B9AF}" type="sibTrans" cxnId="{2AD7D18E-981E-487A-881C-2310E767A3AD}">
      <dgm:prSet/>
      <dgm:spPr/>
      <dgm:t>
        <a:bodyPr/>
        <a:lstStyle/>
        <a:p>
          <a:endParaRPr lang="en-US"/>
        </a:p>
      </dgm:t>
    </dgm:pt>
    <dgm:pt modelId="{03D257D8-6352-4CCA-A917-BB414CEEA521}" type="parTrans" cxnId="{2AD7D18E-981E-487A-881C-2310E767A3AD}">
      <dgm:prSet/>
      <dgm:spPr/>
      <dgm:t>
        <a:bodyPr/>
        <a:lstStyle/>
        <a:p>
          <a:endParaRPr lang="en-US"/>
        </a:p>
      </dgm:t>
    </dgm:pt>
    <dgm:pt modelId="{48BC159B-1FAE-4AD3-A192-91C78A6D303C}" type="pres">
      <dgm:prSet presAssocID="{0BFC8FEF-1E33-475F-9909-0B69BB3547B2}" presName="Name0" presStyleCnt="0">
        <dgm:presLayoutVars>
          <dgm:chMax val="7"/>
          <dgm:chPref val="7"/>
          <dgm:dir/>
        </dgm:presLayoutVars>
      </dgm:prSet>
      <dgm:spPr/>
    </dgm:pt>
    <dgm:pt modelId="{667FC9C4-2C6C-4EED-9411-B4731A7A4D35}" type="pres">
      <dgm:prSet presAssocID="{0BFC8FEF-1E33-475F-9909-0B69BB3547B2}" presName="Name1" presStyleCnt="0"/>
      <dgm:spPr/>
    </dgm:pt>
    <dgm:pt modelId="{F0254FD2-D199-4FF9-98AD-76C1B82959CF}" type="pres">
      <dgm:prSet presAssocID="{0BFC8FEF-1E33-475F-9909-0B69BB3547B2}" presName="cycle" presStyleCnt="0"/>
      <dgm:spPr/>
    </dgm:pt>
    <dgm:pt modelId="{A3FFCD7A-7EE3-4AD7-B3BA-09171420EDDD}" type="pres">
      <dgm:prSet presAssocID="{0BFC8FEF-1E33-475F-9909-0B69BB3547B2}" presName="srcNode" presStyleLbl="node1" presStyleIdx="0" presStyleCnt="3"/>
      <dgm:spPr/>
    </dgm:pt>
    <dgm:pt modelId="{754CBEDF-8055-438C-98DA-C143DBD44226}" type="pres">
      <dgm:prSet presAssocID="{0BFC8FEF-1E33-475F-9909-0B69BB3547B2}" presName="conn" presStyleLbl="parChTrans1D2" presStyleIdx="0" presStyleCnt="1"/>
      <dgm:spPr/>
    </dgm:pt>
    <dgm:pt modelId="{FE8406AE-C369-4FEA-A966-7F4856BC4D4F}" type="pres">
      <dgm:prSet presAssocID="{0BFC8FEF-1E33-475F-9909-0B69BB3547B2}" presName="extraNode" presStyleLbl="node1" presStyleIdx="0" presStyleCnt="3"/>
      <dgm:spPr/>
    </dgm:pt>
    <dgm:pt modelId="{2B4BB88C-EB2F-4110-A2AF-9333B6D6BA7D}" type="pres">
      <dgm:prSet presAssocID="{0BFC8FEF-1E33-475F-9909-0B69BB3547B2}" presName="dstNode" presStyleLbl="node1" presStyleIdx="0" presStyleCnt="3"/>
      <dgm:spPr/>
    </dgm:pt>
    <dgm:pt modelId="{61390B20-9535-4C0B-9387-B6FB0FDC999B}" type="pres">
      <dgm:prSet presAssocID="{7583C43C-BFCB-4E87-AEF2-7736901B5C28}" presName="text_1" presStyleLbl="node1" presStyleIdx="0" presStyleCnt="3">
        <dgm:presLayoutVars>
          <dgm:bulletEnabled val="1"/>
        </dgm:presLayoutVars>
      </dgm:prSet>
      <dgm:spPr/>
    </dgm:pt>
    <dgm:pt modelId="{7E8B31C9-19B2-4B6F-94DD-D4825F85FC58}" type="pres">
      <dgm:prSet presAssocID="{7583C43C-BFCB-4E87-AEF2-7736901B5C28}" presName="accent_1" presStyleCnt="0"/>
      <dgm:spPr/>
    </dgm:pt>
    <dgm:pt modelId="{F356AFCC-908D-4D5D-9B73-906256EE69B3}" type="pres">
      <dgm:prSet presAssocID="{7583C43C-BFCB-4E87-AEF2-7736901B5C28}" presName="accentRepeatNode" presStyleLbl="solidFgAcc1" presStyleIdx="0" presStyleCnt="3"/>
      <dgm:spPr>
        <a:solidFill>
          <a:srgbClr val="56A2D6"/>
        </a:solidFill>
        <a:ln w="38100">
          <a:solidFill>
            <a:srgbClr val="013E7F"/>
          </a:solidFill>
        </a:ln>
        <a:scene3d>
          <a:camera prst="orthographicFront"/>
          <a:lightRig rig="flat" dir="t"/>
        </a:scene3d>
        <a:sp3d z="190500" extrusionH="12700" prstMaterial="plastic">
          <a:bevelT w="88900" h="88900" prst="hardEdge"/>
          <a:bevelB w="88900" h="31750" prst="angle"/>
        </a:sp3d>
      </dgm:spPr>
    </dgm:pt>
    <dgm:pt modelId="{2339FBE8-21C9-453B-A8B4-4ACFCC2D93A1}" type="pres">
      <dgm:prSet presAssocID="{8C03897C-EC37-499A-AB75-0F7434EE8039}" presName="text_2" presStyleLbl="node1" presStyleIdx="1" presStyleCnt="3">
        <dgm:presLayoutVars>
          <dgm:bulletEnabled val="1"/>
        </dgm:presLayoutVars>
      </dgm:prSet>
      <dgm:spPr/>
    </dgm:pt>
    <dgm:pt modelId="{4191C335-F065-474D-855F-9DD9029279FE}" type="pres">
      <dgm:prSet presAssocID="{8C03897C-EC37-499A-AB75-0F7434EE8039}" presName="accent_2" presStyleCnt="0"/>
      <dgm:spPr/>
    </dgm:pt>
    <dgm:pt modelId="{40A0BE80-7747-4FA7-923A-DFC08C31A7B7}" type="pres">
      <dgm:prSet presAssocID="{8C03897C-EC37-499A-AB75-0F7434EE8039}" presName="accentRepeatNode" presStyleLbl="solidFgAcc1" presStyleIdx="1"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 modelId="{E1A93A71-10D0-4CEB-AD73-698FA2308B04}" type="pres">
      <dgm:prSet presAssocID="{8B46C6C4-1D00-4600-8644-E79970B7A5CE}" presName="text_3" presStyleLbl="node1" presStyleIdx="2" presStyleCnt="3">
        <dgm:presLayoutVars>
          <dgm:bulletEnabled val="1"/>
        </dgm:presLayoutVars>
      </dgm:prSet>
      <dgm:spPr/>
    </dgm:pt>
    <dgm:pt modelId="{0C970090-FE57-484D-906F-61F514F7ED0F}" type="pres">
      <dgm:prSet presAssocID="{8B46C6C4-1D00-4600-8644-E79970B7A5CE}" presName="accent_3" presStyleCnt="0"/>
      <dgm:spPr/>
    </dgm:pt>
    <dgm:pt modelId="{DC841851-D730-4DF9-A8C6-46A44724BFAD}" type="pres">
      <dgm:prSet presAssocID="{8B46C6C4-1D00-4600-8644-E79970B7A5CE}" presName="accentRepeatNode" presStyleLbl="solidFgAcc1" presStyleIdx="2"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Lst>
  <dgm:cxnLst>
    <dgm:cxn modelId="{82240E02-D508-4466-B6A5-2864268A740C}" type="presOf" srcId="{8C03897C-EC37-499A-AB75-0F7434EE8039}" destId="{2339FBE8-21C9-453B-A8B4-4ACFCC2D93A1}" srcOrd="0" destOrd="0" presId="urn:microsoft.com/office/officeart/2008/layout/VerticalCurvedList"/>
    <dgm:cxn modelId="{88CB211E-14E3-4E05-B8AF-49AEDE841698}" type="presOf" srcId="{F2C094AA-CCAB-4DDC-BF08-BAE371CDC931}" destId="{754CBEDF-8055-438C-98DA-C143DBD44226}" srcOrd="0" destOrd="0" presId="urn:microsoft.com/office/officeart/2008/layout/VerticalCurvedList"/>
    <dgm:cxn modelId="{14FF4168-E09A-40C5-B00C-9C16F5E7C08B}" srcId="{0BFC8FEF-1E33-475F-9909-0B69BB3547B2}" destId="{7583C43C-BFCB-4E87-AEF2-7736901B5C28}" srcOrd="0" destOrd="0" parTransId="{4F3B96CF-DE5C-4B87-9213-BA9CD3DFBFD5}" sibTransId="{F2C094AA-CCAB-4DDC-BF08-BAE371CDC931}"/>
    <dgm:cxn modelId="{01546B4C-42B7-4DEC-9C52-45BBF57C6CE4}" type="presOf" srcId="{8B46C6C4-1D00-4600-8644-E79970B7A5CE}" destId="{E1A93A71-10D0-4CEB-AD73-698FA2308B04}" srcOrd="0" destOrd="0" presId="urn:microsoft.com/office/officeart/2008/layout/VerticalCurvedList"/>
    <dgm:cxn modelId="{2AD7D18E-981E-487A-881C-2310E767A3AD}" srcId="{0BFC8FEF-1E33-475F-9909-0B69BB3547B2}" destId="{8C03897C-EC37-499A-AB75-0F7434EE8039}" srcOrd="1" destOrd="0" parTransId="{03D257D8-6352-4CCA-A917-BB414CEEA521}" sibTransId="{CD036AB3-AB73-4695-85CE-960AB432B9AF}"/>
    <dgm:cxn modelId="{571F85B5-6F8B-4107-983E-50F83138162F}" type="presOf" srcId="{0BFC8FEF-1E33-475F-9909-0B69BB3547B2}" destId="{48BC159B-1FAE-4AD3-A192-91C78A6D303C}" srcOrd="0" destOrd="0" presId="urn:microsoft.com/office/officeart/2008/layout/VerticalCurvedList"/>
    <dgm:cxn modelId="{B2EF1ACF-40AC-47AD-97C8-C9DD8F271C11}" type="presOf" srcId="{7583C43C-BFCB-4E87-AEF2-7736901B5C28}" destId="{61390B20-9535-4C0B-9387-B6FB0FDC999B}" srcOrd="0" destOrd="0" presId="urn:microsoft.com/office/officeart/2008/layout/VerticalCurvedList"/>
    <dgm:cxn modelId="{49192DF3-E2B9-4FAB-BE36-368F562A8645}" srcId="{0BFC8FEF-1E33-475F-9909-0B69BB3547B2}" destId="{8B46C6C4-1D00-4600-8644-E79970B7A5CE}" srcOrd="2" destOrd="0" parTransId="{2234AF39-F636-4989-9B05-C34D5CDCCCC4}" sibTransId="{9A43FD26-675C-4E75-8DD3-14B55427FCB9}"/>
    <dgm:cxn modelId="{C397F5F5-C21D-46D4-9B2E-5138CD62B46C}" type="presParOf" srcId="{48BC159B-1FAE-4AD3-A192-91C78A6D303C}" destId="{667FC9C4-2C6C-4EED-9411-B4731A7A4D35}" srcOrd="0" destOrd="0" presId="urn:microsoft.com/office/officeart/2008/layout/VerticalCurvedList"/>
    <dgm:cxn modelId="{4257B287-DB8C-4FE7-8AB0-A815E5AEDADB}" type="presParOf" srcId="{667FC9C4-2C6C-4EED-9411-B4731A7A4D35}" destId="{F0254FD2-D199-4FF9-98AD-76C1B82959CF}" srcOrd="0" destOrd="0" presId="urn:microsoft.com/office/officeart/2008/layout/VerticalCurvedList"/>
    <dgm:cxn modelId="{0F196B94-B1DA-463F-992B-86697802786C}" type="presParOf" srcId="{F0254FD2-D199-4FF9-98AD-76C1B82959CF}" destId="{A3FFCD7A-7EE3-4AD7-B3BA-09171420EDDD}" srcOrd="0" destOrd="0" presId="urn:microsoft.com/office/officeart/2008/layout/VerticalCurvedList"/>
    <dgm:cxn modelId="{6D293C58-5D9B-489F-9B7C-657C156F90D9}" type="presParOf" srcId="{F0254FD2-D199-4FF9-98AD-76C1B82959CF}" destId="{754CBEDF-8055-438C-98DA-C143DBD44226}" srcOrd="1" destOrd="0" presId="urn:microsoft.com/office/officeart/2008/layout/VerticalCurvedList"/>
    <dgm:cxn modelId="{76A687A1-1D42-463F-A73F-7353181DB979}" type="presParOf" srcId="{F0254FD2-D199-4FF9-98AD-76C1B82959CF}" destId="{FE8406AE-C369-4FEA-A966-7F4856BC4D4F}" srcOrd="2" destOrd="0" presId="urn:microsoft.com/office/officeart/2008/layout/VerticalCurvedList"/>
    <dgm:cxn modelId="{F10CD97D-D90E-4972-888D-BDEEACD5F3C9}" type="presParOf" srcId="{F0254FD2-D199-4FF9-98AD-76C1B82959CF}" destId="{2B4BB88C-EB2F-4110-A2AF-9333B6D6BA7D}" srcOrd="3" destOrd="0" presId="urn:microsoft.com/office/officeart/2008/layout/VerticalCurvedList"/>
    <dgm:cxn modelId="{D9958727-0802-43BC-A868-86023137C4CF}" type="presParOf" srcId="{667FC9C4-2C6C-4EED-9411-B4731A7A4D35}" destId="{61390B20-9535-4C0B-9387-B6FB0FDC999B}" srcOrd="1" destOrd="0" presId="urn:microsoft.com/office/officeart/2008/layout/VerticalCurvedList"/>
    <dgm:cxn modelId="{445637FA-48EA-4205-A269-D9316B50364C}" type="presParOf" srcId="{667FC9C4-2C6C-4EED-9411-B4731A7A4D35}" destId="{7E8B31C9-19B2-4B6F-94DD-D4825F85FC58}" srcOrd="2" destOrd="0" presId="urn:microsoft.com/office/officeart/2008/layout/VerticalCurvedList"/>
    <dgm:cxn modelId="{B3E63081-0AD2-498D-A589-18AD2F4E9E0B}" type="presParOf" srcId="{7E8B31C9-19B2-4B6F-94DD-D4825F85FC58}" destId="{F356AFCC-908D-4D5D-9B73-906256EE69B3}" srcOrd="0" destOrd="0" presId="urn:microsoft.com/office/officeart/2008/layout/VerticalCurvedList"/>
    <dgm:cxn modelId="{F100022B-F1B1-4BEB-B121-0159C2ECBA17}" type="presParOf" srcId="{667FC9C4-2C6C-4EED-9411-B4731A7A4D35}" destId="{2339FBE8-21C9-453B-A8B4-4ACFCC2D93A1}" srcOrd="3" destOrd="0" presId="urn:microsoft.com/office/officeart/2008/layout/VerticalCurvedList"/>
    <dgm:cxn modelId="{8DB9E5A8-A758-46D3-A4D7-439484C2335E}" type="presParOf" srcId="{667FC9C4-2C6C-4EED-9411-B4731A7A4D35}" destId="{4191C335-F065-474D-855F-9DD9029279FE}" srcOrd="4" destOrd="0" presId="urn:microsoft.com/office/officeart/2008/layout/VerticalCurvedList"/>
    <dgm:cxn modelId="{2662136B-BED6-4540-994A-6F9B233303D3}" type="presParOf" srcId="{4191C335-F065-474D-855F-9DD9029279FE}" destId="{40A0BE80-7747-4FA7-923A-DFC08C31A7B7}" srcOrd="0" destOrd="0" presId="urn:microsoft.com/office/officeart/2008/layout/VerticalCurvedList"/>
    <dgm:cxn modelId="{78D66F80-08A0-4D86-A205-9D32D44307B7}" type="presParOf" srcId="{667FC9C4-2C6C-4EED-9411-B4731A7A4D35}" destId="{E1A93A71-10D0-4CEB-AD73-698FA2308B04}" srcOrd="5" destOrd="0" presId="urn:microsoft.com/office/officeart/2008/layout/VerticalCurvedList"/>
    <dgm:cxn modelId="{FF3D4680-C426-45B7-A1C5-3B7B2490FABC}" type="presParOf" srcId="{667FC9C4-2C6C-4EED-9411-B4731A7A4D35}" destId="{0C970090-FE57-484D-906F-61F514F7ED0F}" srcOrd="6" destOrd="0" presId="urn:microsoft.com/office/officeart/2008/layout/VerticalCurvedList"/>
    <dgm:cxn modelId="{A49BDA82-1FC0-42CA-AC41-92C6C592FBCF}" type="presParOf" srcId="{0C970090-FE57-484D-906F-61F514F7ED0F}" destId="{DC841851-D730-4DF9-A8C6-46A44724BFAD}"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D9D9D9"/>
        </a:solidFill>
        <a:ln>
          <a:solidFill>
            <a:srgbClr val="A6A6A6"/>
          </a:solidFill>
        </a:ln>
      </dgm:spPr>
      <dgm:t>
        <a:bodyPr/>
        <a:lstStyle/>
        <a:p>
          <a:r>
            <a:rPr lang="en-US" sz="1700" spc="-15" dirty="0">
              <a:solidFill>
                <a:srgbClr val="A6A6A6"/>
              </a:solidFill>
              <a:latin typeface="Arial"/>
              <a:cs typeface="Arial"/>
            </a:rPr>
            <a:t>Read the</a:t>
          </a:r>
          <a:r>
            <a:rPr lang="en-US" sz="1700" spc="5" dirty="0">
              <a:solidFill>
                <a:srgbClr val="A6A6A6"/>
              </a:solidFill>
              <a:latin typeface="Arial"/>
              <a:cs typeface="Arial"/>
            </a:rPr>
            <a:t> </a:t>
          </a:r>
          <a:r>
            <a:rPr lang="en-US" sz="1700" spc="-20" dirty="0">
              <a:solidFill>
                <a:srgbClr val="A6A6A6"/>
              </a:solidFill>
              <a:latin typeface="Arial"/>
              <a:cs typeface="Arial"/>
            </a:rPr>
            <a:t>MA</a:t>
          </a:r>
          <a:r>
            <a:rPr lang="en-US" sz="1700" spc="-120" dirty="0">
              <a:solidFill>
                <a:srgbClr val="A6A6A6"/>
              </a:solidFill>
              <a:latin typeface="Arial"/>
              <a:cs typeface="Arial"/>
            </a:rPr>
            <a:t> </a:t>
          </a:r>
          <a:r>
            <a:rPr lang="en-US" sz="1700" spc="-10" dirty="0">
              <a:solidFill>
                <a:srgbClr val="A6A6A6"/>
              </a:solidFill>
              <a:latin typeface="Arial"/>
              <a:cs typeface="Arial"/>
            </a:rPr>
            <a:t>Bulletin </a:t>
          </a:r>
          <a:r>
            <a:rPr lang="en-US" sz="1700" spc="-15" dirty="0">
              <a:solidFill>
                <a:srgbClr val="A6A6A6"/>
              </a:solidFill>
              <a:latin typeface="Arial"/>
              <a:cs typeface="Arial"/>
            </a:rPr>
            <a:t>(MAB) 01-15-32.</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4A98CFA4-8F5F-4F11-AA72-0A5EDCC6F500}">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Review</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these</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ning</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materials.</a:t>
          </a:r>
          <a:endParaRPr lang="en-US" sz="1700" dirty="0">
            <a:solidFill>
              <a:schemeClr val="bg1">
                <a:lumMod val="65000"/>
              </a:schemeClr>
            </a:solidFill>
            <a:latin typeface="Times New Roman"/>
            <a:cs typeface="Times New Roman"/>
          </a:endParaRPr>
        </a:p>
      </dgm:t>
    </dgm:pt>
    <dgm:pt modelId="{45068A74-04F4-4401-A5A5-3ED1710FAE91}" type="parTrans" cxnId="{BFE640B4-6711-490A-B5F9-DB32D42B2D16}">
      <dgm:prSet/>
      <dgm:spPr/>
      <dgm:t>
        <a:bodyPr/>
        <a:lstStyle/>
        <a:p>
          <a:endParaRPr lang="en-US"/>
        </a:p>
      </dgm:t>
    </dgm:pt>
    <dgm:pt modelId="{C308B453-4C33-486E-8CDE-2FF242251556}" type="sibTrans" cxnId="{BFE640B4-6711-490A-B5F9-DB32D42B2D16}">
      <dgm:prSet/>
      <dgm:spPr>
        <a:solidFill>
          <a:schemeClr val="bg1">
            <a:lumMod val="50000"/>
            <a:alpha val="90000"/>
          </a:schemeClr>
        </a:solidFill>
        <a:ln>
          <a:solidFill>
            <a:schemeClr val="bg1">
              <a:alpha val="90000"/>
            </a:schemeClr>
          </a:solidFill>
        </a:ln>
      </dgm:spPr>
      <dgm:t>
        <a:bodyPr/>
        <a:lstStyle/>
        <a:p>
          <a:endParaRPr lang="en-US" dirty="0"/>
        </a:p>
      </dgm:t>
    </dgm:pt>
    <dgm:pt modelId="{691154E7-34D4-4A35-9A17-53D05DB13868}">
      <dgm:prSet custT="1"/>
      <dgm:spPr>
        <a:solidFill>
          <a:srgbClr val="4F81BC"/>
        </a:solidFill>
        <a:ln>
          <a:solidFill>
            <a:srgbClr val="4F81BC"/>
          </a:solidFill>
        </a:ln>
      </dgm:spPr>
      <dgm:t>
        <a:bodyPr/>
        <a:lstStyle/>
        <a:p>
          <a:r>
            <a:rPr lang="en-US" sz="1700" spc="-10" dirty="0">
              <a:solidFill>
                <a:schemeClr val="bg1"/>
              </a:solidFill>
              <a:latin typeface="Arial"/>
              <a:cs typeface="Arial"/>
            </a:rPr>
            <a:t>Require all hospital staff making PE determinations to take th</a:t>
          </a:r>
          <a:r>
            <a:rPr lang="en-US" sz="1700" dirty="0">
              <a:solidFill>
                <a:schemeClr val="bg1"/>
              </a:solidFill>
              <a:latin typeface="Arial"/>
              <a:cs typeface="Arial"/>
            </a:rPr>
            <a:t>i</a:t>
          </a:r>
          <a:r>
            <a:rPr lang="en-US" sz="1700" spc="-15" dirty="0">
              <a:solidFill>
                <a:schemeClr val="bg1"/>
              </a:solidFill>
              <a:latin typeface="Arial"/>
              <a:cs typeface="Arial"/>
            </a:rPr>
            <a:t>s</a:t>
          </a:r>
          <a:r>
            <a:rPr lang="en-US" sz="1700" spc="-45" dirty="0">
              <a:solidFill>
                <a:schemeClr val="bg1"/>
              </a:solidFill>
              <a:latin typeface="Arial"/>
              <a:cs typeface="Arial"/>
            </a:rPr>
            <a:t> </a:t>
          </a:r>
          <a:r>
            <a:rPr lang="en-US" sz="1700" spc="-100" dirty="0">
              <a:solidFill>
                <a:schemeClr val="bg1"/>
              </a:solidFill>
              <a:latin typeface="Arial"/>
              <a:cs typeface="Arial"/>
            </a:rPr>
            <a:t>t</a:t>
          </a:r>
          <a:r>
            <a:rPr lang="en-US" sz="1700" spc="-10" dirty="0">
              <a:solidFill>
                <a:schemeClr val="bg1"/>
              </a:solidFill>
              <a:latin typeface="Arial"/>
              <a:cs typeface="Arial"/>
            </a:rPr>
            <a:t>ra</a:t>
          </a:r>
          <a:r>
            <a:rPr lang="en-US" sz="1700" dirty="0">
              <a:solidFill>
                <a:schemeClr val="bg1"/>
              </a:solidFill>
              <a:latin typeface="Arial"/>
              <a:cs typeface="Arial"/>
            </a:rPr>
            <a:t>i</a:t>
          </a:r>
          <a:r>
            <a:rPr lang="en-US" sz="1700" spc="-10" dirty="0">
              <a:solidFill>
                <a:schemeClr val="bg1"/>
              </a:solidFill>
              <a:latin typeface="Arial"/>
              <a:cs typeface="Arial"/>
            </a:rPr>
            <a:t>ning.</a:t>
          </a:r>
          <a:endParaRPr lang="en-US" sz="1700" dirty="0">
            <a:solidFill>
              <a:schemeClr val="bg1"/>
            </a:solidFill>
            <a:latin typeface="Times New Roman"/>
            <a:cs typeface="Times New Roman"/>
          </a:endParaRPr>
        </a:p>
      </dgm:t>
    </dgm:pt>
    <dgm:pt modelId="{AF9B85D3-A271-4B29-A45D-4606F8FBE11C}" type="parTrans" cxnId="{A68FB47E-4BE6-4055-B411-C8E51D7E70D2}">
      <dgm:prSet/>
      <dgm:spPr/>
      <dgm:t>
        <a:bodyPr/>
        <a:lstStyle/>
        <a:p>
          <a:endParaRPr lang="en-US"/>
        </a:p>
      </dgm:t>
    </dgm:pt>
    <dgm:pt modelId="{A8CA2A21-AA2F-47CF-9772-B4F6FFA61ADB}" type="sibTrans" cxnId="{A68FB47E-4BE6-4055-B411-C8E51D7E70D2}">
      <dgm:prSet/>
      <dgm:spPr>
        <a:solidFill>
          <a:schemeClr val="bg1">
            <a:lumMod val="50000"/>
            <a:alpha val="90000"/>
          </a:schemeClr>
        </a:solidFill>
        <a:ln>
          <a:solidFill>
            <a:schemeClr val="bg1">
              <a:alpha val="90000"/>
            </a:schemeClr>
          </a:solidFill>
        </a:ln>
      </dgm:spPr>
      <dgm:t>
        <a:bodyPr/>
        <a:lstStyle/>
        <a:p>
          <a:endParaRPr lang="en-US" dirty="0"/>
        </a:p>
      </dgm:t>
    </dgm:pt>
    <dgm:pt modelId="{771BE679-7CA7-48B7-A966-4C0EC7C346C6}">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staff to print, </a:t>
          </a:r>
          <a:r>
            <a:rPr lang="en-US" sz="1700" spc="-15" dirty="0">
              <a:solidFill>
                <a:schemeClr val="bg1">
                  <a:lumMod val="65000"/>
                </a:schemeClr>
              </a:solidFill>
              <a:latin typeface="Arial"/>
              <a:cs typeface="Arial"/>
            </a:rPr>
            <a:t>s</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gn,</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and</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return</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to</a:t>
          </a:r>
          <a:r>
            <a:rPr lang="en-US" sz="1700" spc="-15" dirty="0">
              <a:solidFill>
                <a:schemeClr val="bg1">
                  <a:lumMod val="65000"/>
                </a:schemeClr>
              </a:solidFill>
              <a:latin typeface="Arial"/>
              <a:cs typeface="Arial"/>
            </a:rPr>
            <a:t> ho</a:t>
          </a:r>
          <a:r>
            <a:rPr lang="en-US" sz="1700" spc="-10" dirty="0">
              <a:solidFill>
                <a:schemeClr val="bg1">
                  <a:lumMod val="65000"/>
                </a:schemeClr>
              </a:solidFill>
              <a:latin typeface="Arial"/>
              <a:cs typeface="Arial"/>
            </a:rPr>
            <a:t>spital </a:t>
          </a:r>
          <a:r>
            <a:rPr lang="en-US" sz="1700" spc="-15" dirty="0">
              <a:solidFill>
                <a:schemeClr val="bg1">
                  <a:lumMod val="65000"/>
                </a:schemeClr>
              </a:solidFill>
              <a:latin typeface="Arial"/>
              <a:cs typeface="Arial"/>
            </a:rPr>
            <a:t>admi</a:t>
          </a:r>
          <a:r>
            <a:rPr lang="en-US" sz="1700" spc="-10" dirty="0">
              <a:solidFill>
                <a:schemeClr val="bg1">
                  <a:lumMod val="65000"/>
                </a:schemeClr>
              </a:solidFill>
              <a:latin typeface="Arial"/>
              <a:cs typeface="Arial"/>
            </a:rPr>
            <a:t>n</a:t>
          </a:r>
          <a:r>
            <a:rPr lang="en-US" sz="1700" spc="-5"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stration </a:t>
          </a:r>
          <a:r>
            <a:rPr lang="en-US" sz="1700" spc="-15" dirty="0">
              <a:solidFill>
                <a:schemeClr val="bg1">
                  <a:lumMod val="65000"/>
                </a:schemeClr>
              </a:solidFill>
              <a:latin typeface="Arial"/>
              <a:cs typeface="Arial"/>
            </a:rPr>
            <a:t>a</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c</a:t>
          </a:r>
          <a:r>
            <a:rPr lang="en-US" sz="1700" spc="-15" dirty="0">
              <a:solidFill>
                <a:schemeClr val="bg1">
                  <a:lumMod val="65000"/>
                </a:schemeClr>
              </a:solidFill>
              <a:latin typeface="Arial"/>
              <a:cs typeface="Arial"/>
            </a:rPr>
            <a:t>opy</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of</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spc="-10" dirty="0">
              <a:solidFill>
                <a:schemeClr val="bg1">
                  <a:lumMod val="65000"/>
                </a:schemeClr>
              </a:solidFill>
              <a:latin typeface="Arial"/>
              <a:cs typeface="Arial"/>
            </a:rPr>
            <a:t> training</a:t>
          </a:r>
          <a:r>
            <a:rPr lang="en-US" sz="1700" spc="-5" dirty="0">
              <a:solidFill>
                <a:schemeClr val="bg1">
                  <a:lumMod val="65000"/>
                </a:schemeClr>
              </a:solidFill>
              <a:latin typeface="Arial"/>
              <a:cs typeface="Arial"/>
            </a:rPr>
            <a:t> </a:t>
          </a:r>
          <a:r>
            <a:rPr lang="en-US" sz="1700" i="1" spc="-10" dirty="0">
              <a:solidFill>
                <a:schemeClr val="bg1">
                  <a:lumMod val="65000"/>
                </a:schemeClr>
              </a:solidFill>
              <a:latin typeface="Arial"/>
              <a:cs typeface="Arial"/>
            </a:rPr>
            <a:t>Certif</a:t>
          </a:r>
          <a:r>
            <a:rPr lang="en-US" sz="1700" i="1" dirty="0">
              <a:solidFill>
                <a:schemeClr val="bg1">
                  <a:lumMod val="65000"/>
                </a:schemeClr>
              </a:solidFill>
              <a:latin typeface="Arial"/>
              <a:cs typeface="Arial"/>
            </a:rPr>
            <a:t>i</a:t>
          </a:r>
          <a:r>
            <a:rPr lang="en-US" sz="1700" i="1" spc="-15" dirty="0">
              <a:solidFill>
                <a:schemeClr val="bg1">
                  <a:lumMod val="65000"/>
                </a:schemeClr>
              </a:solidFill>
              <a:latin typeface="Arial"/>
              <a:cs typeface="Arial"/>
            </a:rPr>
            <a:t>cate</a:t>
          </a:r>
          <a:r>
            <a:rPr lang="en-US" sz="1700" i="1" spc="-10" dirty="0">
              <a:solidFill>
                <a:schemeClr val="bg1">
                  <a:lumMod val="65000"/>
                </a:schemeClr>
              </a:solidFill>
              <a:latin typeface="Arial"/>
              <a:cs typeface="Arial"/>
            </a:rPr>
            <a:t> of</a:t>
          </a:r>
          <a:r>
            <a:rPr lang="en-US" sz="1700" i="1" spc="-5" dirty="0">
              <a:solidFill>
                <a:schemeClr val="bg1">
                  <a:lumMod val="65000"/>
                </a:schemeClr>
              </a:solidFill>
              <a:latin typeface="Arial"/>
              <a:cs typeface="Arial"/>
            </a:rPr>
            <a:t> </a:t>
          </a:r>
          <a:r>
            <a:rPr lang="en-US" sz="1700" i="1" spc="-15" dirty="0">
              <a:solidFill>
                <a:schemeClr val="bg1">
                  <a:lumMod val="65000"/>
                </a:schemeClr>
              </a:solidFill>
              <a:latin typeface="Arial"/>
              <a:cs typeface="Arial"/>
            </a:rPr>
            <a:t>Co</a:t>
          </a:r>
          <a:r>
            <a:rPr lang="en-US" sz="1700" i="1" spc="-40" dirty="0">
              <a:solidFill>
                <a:schemeClr val="bg1">
                  <a:lumMod val="65000"/>
                </a:schemeClr>
              </a:solidFill>
              <a:latin typeface="Arial"/>
              <a:cs typeface="Arial"/>
            </a:rPr>
            <a:t>m</a:t>
          </a:r>
          <a:r>
            <a:rPr lang="en-US" sz="1700" i="1" spc="-10" dirty="0">
              <a:solidFill>
                <a:schemeClr val="bg1">
                  <a:lumMod val="65000"/>
                </a:schemeClr>
              </a:solidFill>
              <a:latin typeface="Arial"/>
              <a:cs typeface="Arial"/>
            </a:rPr>
            <a:t>pletion,</a:t>
          </a:r>
          <a:r>
            <a:rPr lang="en-US" sz="1700" i="1" spc="20" dirty="0">
              <a:solidFill>
                <a:schemeClr val="bg1">
                  <a:lumMod val="65000"/>
                </a:schemeClr>
              </a:solidFill>
              <a:latin typeface="Arial"/>
              <a:cs typeface="Arial"/>
            </a:rPr>
            <a:t> </a:t>
          </a:r>
          <a:r>
            <a:rPr lang="en-US" sz="1700" i="0" spc="20" dirty="0">
              <a:solidFill>
                <a:schemeClr val="bg1">
                  <a:lumMod val="65000"/>
                </a:schemeClr>
              </a:solidFill>
              <a:latin typeface="Arial"/>
              <a:cs typeface="Arial"/>
            </a:rPr>
            <a:t>which can be </a:t>
          </a:r>
          <a:r>
            <a:rPr lang="en-US" sz="1700" spc="-15" dirty="0">
              <a:solidFill>
                <a:schemeClr val="bg1">
                  <a:lumMod val="65000"/>
                </a:schemeClr>
              </a:solidFill>
              <a:latin typeface="Arial"/>
              <a:cs typeface="Arial"/>
            </a:rPr>
            <a:t>found</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at</a:t>
          </a:r>
          <a:r>
            <a:rPr lang="en-US" sz="1700" spc="-5"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end</a:t>
          </a:r>
          <a:r>
            <a:rPr lang="en-US" sz="1700" spc="-10" dirty="0">
              <a:solidFill>
                <a:schemeClr val="bg1">
                  <a:lumMod val="65000"/>
                </a:schemeClr>
              </a:solidFill>
              <a:latin typeface="Arial"/>
              <a:cs typeface="Arial"/>
            </a:rPr>
            <a:t> of</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this presentation.</a:t>
          </a:r>
          <a:endParaRPr lang="en-US" sz="1700" dirty="0">
            <a:solidFill>
              <a:schemeClr val="bg1">
                <a:lumMod val="65000"/>
              </a:schemeClr>
            </a:solidFill>
            <a:latin typeface="Times New Roman"/>
            <a:cs typeface="Times New Roman"/>
          </a:endParaRPr>
        </a:p>
      </dgm:t>
    </dgm:pt>
    <dgm:pt modelId="{5DEA362D-30D5-4AB7-991A-FB6535F81A48}" type="parTrans" cxnId="{3D7544A9-58BD-4AA7-BFA5-36499A5805CA}">
      <dgm:prSet/>
      <dgm:spPr/>
      <dgm:t>
        <a:bodyPr/>
        <a:lstStyle/>
        <a:p>
          <a:endParaRPr lang="en-US"/>
        </a:p>
      </dgm:t>
    </dgm:pt>
    <dgm:pt modelId="{EDBD1E47-F7BF-4C9D-9029-F1DE7068C9E2}" type="sibTrans" cxnId="{3D7544A9-58BD-4AA7-BFA5-36499A5805CA}">
      <dgm:prSet/>
      <dgm:spPr>
        <a:solidFill>
          <a:schemeClr val="bg1">
            <a:lumMod val="50000"/>
            <a:alpha val="90000"/>
          </a:schemeClr>
        </a:solidFill>
        <a:ln>
          <a:solidFill>
            <a:schemeClr val="bg1">
              <a:alpha val="90000"/>
            </a:schemeClr>
          </a:solidFill>
        </a:ln>
      </dgm:spPr>
      <dgm:t>
        <a:bodyPr/>
        <a:lstStyle/>
        <a:p>
          <a:endParaRPr lang="en-US" dirty="0"/>
        </a:p>
      </dgm:t>
    </dgm:pt>
    <dgm:pt modelId="{C3C4DBA1-A83E-41BC-BB35-6AEFA830DE6E}">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Complete, sign, and submit the PE Addendum, which is attached to the MAB, to DHS.</a:t>
          </a:r>
          <a:endParaRPr lang="en-US" sz="1700" dirty="0">
            <a:solidFill>
              <a:schemeClr val="bg1">
                <a:lumMod val="65000"/>
              </a:schemeClr>
            </a:solidFill>
            <a:latin typeface="Arial"/>
            <a:cs typeface="Arial"/>
          </a:endParaRPr>
        </a:p>
      </dgm:t>
    </dgm:pt>
    <dgm:pt modelId="{4F269B84-FF87-4A78-AAED-D1D438EB7BE2}" type="parTrans" cxnId="{F1EA4CB6-2709-4647-9952-6DB8851DA1D0}">
      <dgm:prSet/>
      <dgm:spPr/>
      <dgm:t>
        <a:bodyPr/>
        <a:lstStyle/>
        <a:p>
          <a:endParaRPr lang="en-US"/>
        </a:p>
      </dgm:t>
    </dgm:pt>
    <dgm:pt modelId="{F36A4844-A26A-463C-9B04-DBE4A4F483DB}" type="sibTrans" cxnId="{F1EA4CB6-2709-4647-9952-6DB8851DA1D0}">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02BA330E-886B-405D-9031-50857BB24AAB}" type="presOf" srcId="{C308B453-4C33-486E-8CDE-2FF242251556}" destId="{29026BF7-CF7C-4235-8EE2-C42706FE6062}" srcOrd="0" destOrd="0" presId="urn:microsoft.com/office/officeart/2005/8/layout/vProcess5"/>
    <dgm:cxn modelId="{AE4CBB0F-8247-4CB1-94D0-DE8A50E9591E}" type="presOf" srcId="{771BE679-7CA7-48B7-A966-4C0EC7C346C6}" destId="{33D1860C-A28C-479F-89BF-D941B1FA3B06}" srcOrd="1" destOrd="0" presId="urn:microsoft.com/office/officeart/2005/8/layout/vProcess5"/>
    <dgm:cxn modelId="{53489920-9154-4407-851D-45139BDA563C}" type="presOf" srcId="{C3C4DBA1-A83E-41BC-BB35-6AEFA830DE6E}" destId="{4E491EC3-33B0-4376-8E6B-B44120B3D810}" srcOrd="1" destOrd="0" presId="urn:microsoft.com/office/officeart/2005/8/layout/vProcess5"/>
    <dgm:cxn modelId="{D9E9C049-2999-41F7-8EC5-BAD7C563626A}" type="presOf" srcId="{4A98CFA4-8F5F-4F11-AA72-0A5EDCC6F500}" destId="{9AFF9E58-E22E-44B7-A4CE-EA5069EA9BCC}" srcOrd="1" destOrd="0" presId="urn:microsoft.com/office/officeart/2005/8/layout/vProcess5"/>
    <dgm:cxn modelId="{4EA80E52-B0F0-47F0-A999-D2DD44DC5240}" type="presOf" srcId="{C3C4DBA1-A83E-41BC-BB35-6AEFA830DE6E}" destId="{5A52411D-CE1D-4C05-B391-42414BABA343}" srcOrd="0" destOrd="0" presId="urn:microsoft.com/office/officeart/2005/8/layout/vProcess5"/>
    <dgm:cxn modelId="{4F819078-00DE-4393-8753-48F584701978}" type="presOf" srcId="{691154E7-34D4-4A35-9A17-53D05DB13868}" destId="{7F567736-D6FF-4529-8E53-4CE5D9851D5D}" srcOrd="1" destOrd="0" presId="urn:microsoft.com/office/officeart/2005/8/layout/vProcess5"/>
    <dgm:cxn modelId="{A68FB47E-4BE6-4055-B411-C8E51D7E70D2}" srcId="{522C565A-BDC7-4068-B398-A8CC6F664731}" destId="{691154E7-34D4-4A35-9A17-53D05DB13868}" srcOrd="2" destOrd="0" parTransId="{AF9B85D3-A271-4B29-A45D-4606F8FBE11C}" sibTransId="{A8CA2A21-AA2F-47CF-9772-B4F6FFA61ADB}"/>
    <dgm:cxn modelId="{027F5F83-3821-4EEB-9CCE-A66047AC5BFF}" type="presOf" srcId="{64AC242C-FCF4-4D52-B534-EDC2DEBCDC0F}" destId="{52A0C784-0D49-48D5-B439-61421FFF7968}" srcOrd="1" destOrd="0" presId="urn:microsoft.com/office/officeart/2005/8/layout/vProcess5"/>
    <dgm:cxn modelId="{36F7369E-11D8-40F0-A618-025497F57DC3}" type="presOf" srcId="{64AC242C-FCF4-4D52-B534-EDC2DEBCDC0F}" destId="{D98DEAE6-5ABB-4852-A049-E207CC09F3D9}" srcOrd="0" destOrd="0" presId="urn:microsoft.com/office/officeart/2005/8/layout/vProcess5"/>
    <dgm:cxn modelId="{289B109F-46F8-4433-B8DA-8A181D3AA884}" type="presOf" srcId="{691154E7-34D4-4A35-9A17-53D05DB13868}" destId="{B328D894-D84A-4CFF-9304-D397F7E13F74}" srcOrd="0" destOrd="0" presId="urn:microsoft.com/office/officeart/2005/8/layout/vProcess5"/>
    <dgm:cxn modelId="{3D7544A9-58BD-4AA7-BFA5-36499A5805CA}" srcId="{522C565A-BDC7-4068-B398-A8CC6F664731}" destId="{771BE679-7CA7-48B7-A966-4C0EC7C346C6}" srcOrd="3" destOrd="0" parTransId="{5DEA362D-30D5-4AB7-991A-FB6535F81A48}" sibTransId="{EDBD1E47-F7BF-4C9D-9029-F1DE7068C9E2}"/>
    <dgm:cxn modelId="{3AB672AA-43E4-463C-9BAA-9150DFA461DB}" type="presOf" srcId="{522C565A-BDC7-4068-B398-A8CC6F664731}" destId="{DD0F6DD6-98B3-457F-AA1E-65247A263ED7}" srcOrd="0" destOrd="0" presId="urn:microsoft.com/office/officeart/2005/8/layout/vProcess5"/>
    <dgm:cxn modelId="{9B4870AC-9E06-484E-9CFD-CD2E340E82EF}" type="presOf" srcId="{A8CA2A21-AA2F-47CF-9772-B4F6FFA61ADB}" destId="{DA296695-A372-4F47-89D0-F62E875B639F}" srcOrd="0" destOrd="0" presId="urn:microsoft.com/office/officeart/2005/8/layout/vProcess5"/>
    <dgm:cxn modelId="{BFE640B4-6711-490A-B5F9-DB32D42B2D16}" srcId="{522C565A-BDC7-4068-B398-A8CC6F664731}" destId="{4A98CFA4-8F5F-4F11-AA72-0A5EDCC6F500}" srcOrd="1" destOrd="0" parTransId="{45068A74-04F4-4401-A5A5-3ED1710FAE91}" sibTransId="{C308B453-4C33-486E-8CDE-2FF242251556}"/>
    <dgm:cxn modelId="{F1EA4CB6-2709-4647-9952-6DB8851DA1D0}" srcId="{522C565A-BDC7-4068-B398-A8CC6F664731}" destId="{C3C4DBA1-A83E-41BC-BB35-6AEFA830DE6E}" srcOrd="4" destOrd="0" parTransId="{4F269B84-FF87-4A78-AAED-D1D438EB7BE2}" sibTransId="{F36A4844-A26A-463C-9B04-DBE4A4F483DB}"/>
    <dgm:cxn modelId="{8F3EE0D3-09A6-403A-BBDB-24309EBD0093}" type="presOf" srcId="{B006E36F-F99D-4666-901A-467366D05DFC}" destId="{393E4C26-5595-4A49-BDD1-AF1446694DE3}" srcOrd="0" destOrd="0" presId="urn:microsoft.com/office/officeart/2005/8/layout/vProcess5"/>
    <dgm:cxn modelId="{D9E2ACD7-4AE5-4FCC-921A-EDAC8E5684BD}" type="presOf" srcId="{EDBD1E47-F7BF-4C9D-9029-F1DE7068C9E2}" destId="{145222D9-26D0-42DB-BAC0-3154C5E1A6E6}" srcOrd="0"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423785EA-553C-49C2-8901-270A299EAD46}" type="presOf" srcId="{771BE679-7CA7-48B7-A966-4C0EC7C346C6}" destId="{2901148D-9CC6-4F87-97C6-4C3755244A91}" srcOrd="0" destOrd="0" presId="urn:microsoft.com/office/officeart/2005/8/layout/vProcess5"/>
    <dgm:cxn modelId="{E53683FF-D065-47E9-B0A7-B639D1B287AE}" type="presOf" srcId="{4A98CFA4-8F5F-4F11-AA72-0A5EDCC6F500}" destId="{BC01937F-E36D-4F8D-9BF8-D27B2BC9EABA}" srcOrd="0" destOrd="0" presId="urn:microsoft.com/office/officeart/2005/8/layout/vProcess5"/>
    <dgm:cxn modelId="{0CF07AC8-CA99-492D-B54D-5BE0BCEA973E}" type="presParOf" srcId="{DD0F6DD6-98B3-457F-AA1E-65247A263ED7}" destId="{2DB6F22A-C146-4E8E-9093-B39C431C4168}" srcOrd="0" destOrd="0" presId="urn:microsoft.com/office/officeart/2005/8/layout/vProcess5"/>
    <dgm:cxn modelId="{DA2E0D5E-B687-419B-8FE8-6851360DB04A}" type="presParOf" srcId="{DD0F6DD6-98B3-457F-AA1E-65247A263ED7}" destId="{D98DEAE6-5ABB-4852-A049-E207CC09F3D9}" srcOrd="1" destOrd="0" presId="urn:microsoft.com/office/officeart/2005/8/layout/vProcess5"/>
    <dgm:cxn modelId="{799B1970-13EB-4360-BA6E-34CAE41DA183}" type="presParOf" srcId="{DD0F6DD6-98B3-457F-AA1E-65247A263ED7}" destId="{BC01937F-E36D-4F8D-9BF8-D27B2BC9EABA}" srcOrd="2" destOrd="0" presId="urn:microsoft.com/office/officeart/2005/8/layout/vProcess5"/>
    <dgm:cxn modelId="{00A57B7C-3151-4378-864A-AD421156014A}" type="presParOf" srcId="{DD0F6DD6-98B3-457F-AA1E-65247A263ED7}" destId="{B328D894-D84A-4CFF-9304-D397F7E13F74}" srcOrd="3" destOrd="0" presId="urn:microsoft.com/office/officeart/2005/8/layout/vProcess5"/>
    <dgm:cxn modelId="{56619E16-98FB-43D4-BEDC-6EA7350A1D1A}" type="presParOf" srcId="{DD0F6DD6-98B3-457F-AA1E-65247A263ED7}" destId="{2901148D-9CC6-4F87-97C6-4C3755244A91}" srcOrd="4" destOrd="0" presId="urn:microsoft.com/office/officeart/2005/8/layout/vProcess5"/>
    <dgm:cxn modelId="{75C98065-E256-4AB6-840A-718D5476D0EF}" type="presParOf" srcId="{DD0F6DD6-98B3-457F-AA1E-65247A263ED7}" destId="{5A52411D-CE1D-4C05-B391-42414BABA343}" srcOrd="5" destOrd="0" presId="urn:microsoft.com/office/officeart/2005/8/layout/vProcess5"/>
    <dgm:cxn modelId="{2416AB25-12B0-4242-8235-1E28FD761015}" type="presParOf" srcId="{DD0F6DD6-98B3-457F-AA1E-65247A263ED7}" destId="{393E4C26-5595-4A49-BDD1-AF1446694DE3}" srcOrd="6" destOrd="0" presId="urn:microsoft.com/office/officeart/2005/8/layout/vProcess5"/>
    <dgm:cxn modelId="{870D80E9-6CD1-4667-A46E-509579336D4C}" type="presParOf" srcId="{DD0F6DD6-98B3-457F-AA1E-65247A263ED7}" destId="{29026BF7-CF7C-4235-8EE2-C42706FE6062}" srcOrd="7" destOrd="0" presId="urn:microsoft.com/office/officeart/2005/8/layout/vProcess5"/>
    <dgm:cxn modelId="{886D11EF-9265-4B52-BA7D-5921D0E942BF}" type="presParOf" srcId="{DD0F6DD6-98B3-457F-AA1E-65247A263ED7}" destId="{DA296695-A372-4F47-89D0-F62E875B639F}" srcOrd="8" destOrd="0" presId="urn:microsoft.com/office/officeart/2005/8/layout/vProcess5"/>
    <dgm:cxn modelId="{41E74324-9FB4-4180-8B3A-18439820C1C8}" type="presParOf" srcId="{DD0F6DD6-98B3-457F-AA1E-65247A263ED7}" destId="{145222D9-26D0-42DB-BAC0-3154C5E1A6E6}" srcOrd="9" destOrd="0" presId="urn:microsoft.com/office/officeart/2005/8/layout/vProcess5"/>
    <dgm:cxn modelId="{535945C4-5DC5-4DB0-B8E3-B96E2235A7BE}" type="presParOf" srcId="{DD0F6DD6-98B3-457F-AA1E-65247A263ED7}" destId="{52A0C784-0D49-48D5-B439-61421FFF7968}" srcOrd="10" destOrd="0" presId="urn:microsoft.com/office/officeart/2005/8/layout/vProcess5"/>
    <dgm:cxn modelId="{716F1E15-C281-412C-93BC-DA8AD004CEAD}" type="presParOf" srcId="{DD0F6DD6-98B3-457F-AA1E-65247A263ED7}" destId="{9AFF9E58-E22E-44B7-A4CE-EA5069EA9BCC}" srcOrd="11" destOrd="0" presId="urn:microsoft.com/office/officeart/2005/8/layout/vProcess5"/>
    <dgm:cxn modelId="{83843466-23A7-4E4D-9ECC-289B2024956F}" type="presParOf" srcId="{DD0F6DD6-98B3-457F-AA1E-65247A263ED7}" destId="{7F567736-D6FF-4529-8E53-4CE5D9851D5D}" srcOrd="12" destOrd="0" presId="urn:microsoft.com/office/officeart/2005/8/layout/vProcess5"/>
    <dgm:cxn modelId="{FAEFBE12-F233-48BF-B756-1ABD55163BDD}" type="presParOf" srcId="{DD0F6DD6-98B3-457F-AA1E-65247A263ED7}" destId="{33D1860C-A28C-479F-89BF-D941B1FA3B06}" srcOrd="13" destOrd="0" presId="urn:microsoft.com/office/officeart/2005/8/layout/vProcess5"/>
    <dgm:cxn modelId="{25AF1800-98C0-43F8-A274-2605F70D06AF}"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D9D9D9"/>
        </a:solidFill>
        <a:ln>
          <a:solidFill>
            <a:srgbClr val="A6A6A6"/>
          </a:solidFill>
        </a:ln>
      </dgm:spPr>
      <dgm:t>
        <a:bodyPr/>
        <a:lstStyle/>
        <a:p>
          <a:r>
            <a:rPr lang="en-US" sz="1700" spc="-15" dirty="0">
              <a:solidFill>
                <a:srgbClr val="A6A6A6"/>
              </a:solidFill>
              <a:latin typeface="Arial"/>
              <a:cs typeface="Arial"/>
            </a:rPr>
            <a:t>Read the</a:t>
          </a:r>
          <a:r>
            <a:rPr lang="en-US" sz="1700" spc="5" dirty="0">
              <a:solidFill>
                <a:srgbClr val="A6A6A6"/>
              </a:solidFill>
              <a:latin typeface="Arial"/>
              <a:cs typeface="Arial"/>
            </a:rPr>
            <a:t> </a:t>
          </a:r>
          <a:r>
            <a:rPr lang="en-US" sz="1700" spc="-20" dirty="0">
              <a:solidFill>
                <a:srgbClr val="A6A6A6"/>
              </a:solidFill>
              <a:latin typeface="Arial"/>
              <a:cs typeface="Arial"/>
            </a:rPr>
            <a:t>MA</a:t>
          </a:r>
          <a:r>
            <a:rPr lang="en-US" sz="1700" spc="-120" dirty="0">
              <a:solidFill>
                <a:srgbClr val="A6A6A6"/>
              </a:solidFill>
              <a:latin typeface="Arial"/>
              <a:cs typeface="Arial"/>
            </a:rPr>
            <a:t> </a:t>
          </a:r>
          <a:r>
            <a:rPr lang="en-US" sz="1700" spc="-10" dirty="0">
              <a:solidFill>
                <a:srgbClr val="A6A6A6"/>
              </a:solidFill>
              <a:latin typeface="Arial"/>
              <a:cs typeface="Arial"/>
            </a:rPr>
            <a:t>Bulletin </a:t>
          </a:r>
          <a:r>
            <a:rPr lang="en-US" sz="1700" spc="-15" dirty="0">
              <a:solidFill>
                <a:srgbClr val="A6A6A6"/>
              </a:solidFill>
              <a:latin typeface="Arial"/>
              <a:cs typeface="Arial"/>
            </a:rPr>
            <a:t>(MAB) 01-15-32.</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4A98CFA4-8F5F-4F11-AA72-0A5EDCC6F500}">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Review</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these</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ning</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materials.</a:t>
          </a:r>
          <a:endParaRPr lang="en-US" sz="1700" dirty="0">
            <a:solidFill>
              <a:schemeClr val="bg1">
                <a:lumMod val="65000"/>
              </a:schemeClr>
            </a:solidFill>
            <a:latin typeface="Times New Roman"/>
            <a:cs typeface="Times New Roman"/>
          </a:endParaRPr>
        </a:p>
      </dgm:t>
    </dgm:pt>
    <dgm:pt modelId="{45068A74-04F4-4401-A5A5-3ED1710FAE91}" type="parTrans" cxnId="{BFE640B4-6711-490A-B5F9-DB32D42B2D16}">
      <dgm:prSet/>
      <dgm:spPr/>
      <dgm:t>
        <a:bodyPr/>
        <a:lstStyle/>
        <a:p>
          <a:endParaRPr lang="en-US"/>
        </a:p>
      </dgm:t>
    </dgm:pt>
    <dgm:pt modelId="{C308B453-4C33-486E-8CDE-2FF242251556}" type="sibTrans" cxnId="{BFE640B4-6711-490A-B5F9-DB32D42B2D16}">
      <dgm:prSet/>
      <dgm:spPr>
        <a:solidFill>
          <a:schemeClr val="bg1">
            <a:lumMod val="50000"/>
            <a:alpha val="90000"/>
          </a:schemeClr>
        </a:solidFill>
        <a:ln>
          <a:solidFill>
            <a:schemeClr val="bg1">
              <a:alpha val="90000"/>
            </a:schemeClr>
          </a:solidFill>
        </a:ln>
      </dgm:spPr>
      <dgm:t>
        <a:bodyPr/>
        <a:lstStyle/>
        <a:p>
          <a:endParaRPr lang="en-US" dirty="0"/>
        </a:p>
      </dgm:t>
    </dgm:pt>
    <dgm:pt modelId="{691154E7-34D4-4A35-9A17-53D05DB13868}">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all hospital staff making PE determinations to take th</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s</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ning.</a:t>
          </a:r>
          <a:endParaRPr lang="en-US" sz="1700" dirty="0">
            <a:solidFill>
              <a:schemeClr val="bg1">
                <a:lumMod val="65000"/>
              </a:schemeClr>
            </a:solidFill>
            <a:latin typeface="Times New Roman"/>
            <a:cs typeface="Times New Roman"/>
          </a:endParaRPr>
        </a:p>
      </dgm:t>
    </dgm:pt>
    <dgm:pt modelId="{AF9B85D3-A271-4B29-A45D-4606F8FBE11C}" type="parTrans" cxnId="{A68FB47E-4BE6-4055-B411-C8E51D7E70D2}">
      <dgm:prSet/>
      <dgm:spPr/>
      <dgm:t>
        <a:bodyPr/>
        <a:lstStyle/>
        <a:p>
          <a:endParaRPr lang="en-US"/>
        </a:p>
      </dgm:t>
    </dgm:pt>
    <dgm:pt modelId="{A8CA2A21-AA2F-47CF-9772-B4F6FFA61ADB}" type="sibTrans" cxnId="{A68FB47E-4BE6-4055-B411-C8E51D7E70D2}">
      <dgm:prSet/>
      <dgm:spPr>
        <a:solidFill>
          <a:schemeClr val="bg1">
            <a:lumMod val="50000"/>
            <a:alpha val="90000"/>
          </a:schemeClr>
        </a:solidFill>
        <a:ln>
          <a:solidFill>
            <a:schemeClr val="bg1">
              <a:alpha val="90000"/>
            </a:schemeClr>
          </a:solidFill>
        </a:ln>
      </dgm:spPr>
      <dgm:t>
        <a:bodyPr/>
        <a:lstStyle/>
        <a:p>
          <a:endParaRPr lang="en-US" dirty="0"/>
        </a:p>
      </dgm:t>
    </dgm:pt>
    <dgm:pt modelId="{771BE679-7CA7-48B7-A966-4C0EC7C346C6}">
      <dgm:prSet custT="1"/>
      <dgm:spPr>
        <a:solidFill>
          <a:srgbClr val="4F81BC"/>
        </a:solidFill>
        <a:ln>
          <a:solidFill>
            <a:srgbClr val="4F81BC"/>
          </a:solidFill>
        </a:ln>
      </dgm:spPr>
      <dgm:t>
        <a:bodyPr/>
        <a:lstStyle/>
        <a:p>
          <a:r>
            <a:rPr lang="en-US" sz="1700" spc="-10" dirty="0">
              <a:solidFill>
                <a:schemeClr val="bg1"/>
              </a:solidFill>
              <a:latin typeface="Arial"/>
              <a:cs typeface="Arial"/>
            </a:rPr>
            <a:t>Require staff to print, </a:t>
          </a:r>
          <a:r>
            <a:rPr lang="en-US" sz="1700" spc="-15" dirty="0">
              <a:solidFill>
                <a:schemeClr val="bg1"/>
              </a:solidFill>
              <a:latin typeface="Arial"/>
              <a:cs typeface="Arial"/>
            </a:rPr>
            <a:t>s</a:t>
          </a:r>
          <a:r>
            <a:rPr lang="en-US" sz="1700" dirty="0">
              <a:solidFill>
                <a:schemeClr val="bg1"/>
              </a:solidFill>
              <a:latin typeface="Arial"/>
              <a:cs typeface="Arial"/>
            </a:rPr>
            <a:t>i</a:t>
          </a:r>
          <a:r>
            <a:rPr lang="en-US" sz="1700" spc="-15" dirty="0">
              <a:solidFill>
                <a:schemeClr val="bg1"/>
              </a:solidFill>
              <a:latin typeface="Arial"/>
              <a:cs typeface="Arial"/>
            </a:rPr>
            <a:t>gn,</a:t>
          </a:r>
          <a:r>
            <a:rPr lang="en-US" sz="1700" spc="-10" dirty="0">
              <a:solidFill>
                <a:schemeClr val="bg1"/>
              </a:solidFill>
              <a:latin typeface="Arial"/>
              <a:cs typeface="Arial"/>
            </a:rPr>
            <a:t> </a:t>
          </a:r>
          <a:r>
            <a:rPr lang="en-US" sz="1700" spc="-15" dirty="0">
              <a:solidFill>
                <a:schemeClr val="bg1"/>
              </a:solidFill>
              <a:latin typeface="Arial"/>
              <a:cs typeface="Arial"/>
            </a:rPr>
            <a:t>and</a:t>
          </a:r>
          <a:r>
            <a:rPr lang="en-US" sz="1700" spc="5" dirty="0">
              <a:solidFill>
                <a:schemeClr val="bg1"/>
              </a:solidFill>
              <a:latin typeface="Arial"/>
              <a:cs typeface="Arial"/>
            </a:rPr>
            <a:t> </a:t>
          </a:r>
          <a:r>
            <a:rPr lang="en-US" sz="1700" spc="-10" dirty="0">
              <a:solidFill>
                <a:schemeClr val="bg1"/>
              </a:solidFill>
              <a:latin typeface="Arial"/>
              <a:cs typeface="Arial"/>
            </a:rPr>
            <a:t>return</a:t>
          </a:r>
          <a:r>
            <a:rPr lang="en-US" sz="1700" dirty="0">
              <a:solidFill>
                <a:schemeClr val="bg1"/>
              </a:solidFill>
              <a:latin typeface="Arial"/>
              <a:cs typeface="Arial"/>
            </a:rPr>
            <a:t> </a:t>
          </a:r>
          <a:r>
            <a:rPr lang="en-US" sz="1700" spc="-10" dirty="0">
              <a:solidFill>
                <a:schemeClr val="bg1"/>
              </a:solidFill>
              <a:latin typeface="Arial"/>
              <a:cs typeface="Arial"/>
            </a:rPr>
            <a:t>to</a:t>
          </a:r>
          <a:r>
            <a:rPr lang="en-US" sz="1700" spc="-15" dirty="0">
              <a:solidFill>
                <a:schemeClr val="bg1"/>
              </a:solidFill>
              <a:latin typeface="Arial"/>
              <a:cs typeface="Arial"/>
            </a:rPr>
            <a:t> ho</a:t>
          </a:r>
          <a:r>
            <a:rPr lang="en-US" sz="1700" spc="-10" dirty="0">
              <a:solidFill>
                <a:schemeClr val="bg1"/>
              </a:solidFill>
              <a:latin typeface="Arial"/>
              <a:cs typeface="Arial"/>
            </a:rPr>
            <a:t>spital </a:t>
          </a:r>
          <a:r>
            <a:rPr lang="en-US" sz="1700" spc="-15" dirty="0">
              <a:solidFill>
                <a:schemeClr val="bg1"/>
              </a:solidFill>
              <a:latin typeface="Arial"/>
              <a:cs typeface="Arial"/>
            </a:rPr>
            <a:t>admi</a:t>
          </a:r>
          <a:r>
            <a:rPr lang="en-US" sz="1700" spc="-10" dirty="0">
              <a:solidFill>
                <a:schemeClr val="bg1"/>
              </a:solidFill>
              <a:latin typeface="Arial"/>
              <a:cs typeface="Arial"/>
            </a:rPr>
            <a:t>n</a:t>
          </a:r>
          <a:r>
            <a:rPr lang="en-US" sz="1700" spc="-5" dirty="0">
              <a:solidFill>
                <a:schemeClr val="bg1"/>
              </a:solidFill>
              <a:latin typeface="Arial"/>
              <a:cs typeface="Arial"/>
            </a:rPr>
            <a:t>i</a:t>
          </a:r>
          <a:r>
            <a:rPr lang="en-US" sz="1700" spc="-10" dirty="0">
              <a:solidFill>
                <a:schemeClr val="bg1"/>
              </a:solidFill>
              <a:latin typeface="Arial"/>
              <a:cs typeface="Arial"/>
            </a:rPr>
            <a:t>stration </a:t>
          </a:r>
          <a:r>
            <a:rPr lang="en-US" sz="1700" spc="-15" dirty="0">
              <a:solidFill>
                <a:schemeClr val="bg1"/>
              </a:solidFill>
              <a:latin typeface="Arial"/>
              <a:cs typeface="Arial"/>
            </a:rPr>
            <a:t>a</a:t>
          </a:r>
          <a:r>
            <a:rPr lang="en-US" sz="1700" spc="-5" dirty="0">
              <a:solidFill>
                <a:schemeClr val="bg1"/>
              </a:solidFill>
              <a:latin typeface="Arial"/>
              <a:cs typeface="Arial"/>
            </a:rPr>
            <a:t> </a:t>
          </a:r>
          <a:r>
            <a:rPr lang="en-US" sz="1700" spc="-10" dirty="0">
              <a:solidFill>
                <a:schemeClr val="bg1"/>
              </a:solidFill>
              <a:latin typeface="Arial"/>
              <a:cs typeface="Arial"/>
            </a:rPr>
            <a:t>c</a:t>
          </a:r>
          <a:r>
            <a:rPr lang="en-US" sz="1700" spc="-15" dirty="0">
              <a:solidFill>
                <a:schemeClr val="bg1"/>
              </a:solidFill>
              <a:latin typeface="Arial"/>
              <a:cs typeface="Arial"/>
            </a:rPr>
            <a:t>opy</a:t>
          </a:r>
          <a:r>
            <a:rPr lang="en-US" sz="1700" spc="-5" dirty="0">
              <a:solidFill>
                <a:schemeClr val="bg1"/>
              </a:solidFill>
              <a:latin typeface="Arial"/>
              <a:cs typeface="Arial"/>
            </a:rPr>
            <a:t> </a:t>
          </a:r>
          <a:r>
            <a:rPr lang="en-US" sz="1700" spc="-10" dirty="0">
              <a:solidFill>
                <a:schemeClr val="bg1"/>
              </a:solidFill>
              <a:latin typeface="Arial"/>
              <a:cs typeface="Arial"/>
            </a:rPr>
            <a:t>of</a:t>
          </a:r>
          <a:r>
            <a:rPr lang="en-US" sz="1700" dirty="0">
              <a:solidFill>
                <a:schemeClr val="bg1"/>
              </a:solidFill>
              <a:latin typeface="Arial"/>
              <a:cs typeface="Arial"/>
            </a:rPr>
            <a:t> </a:t>
          </a:r>
          <a:r>
            <a:rPr lang="en-US" sz="1700" spc="-15" dirty="0">
              <a:solidFill>
                <a:schemeClr val="bg1"/>
              </a:solidFill>
              <a:latin typeface="Arial"/>
              <a:cs typeface="Arial"/>
            </a:rPr>
            <a:t>the</a:t>
          </a:r>
          <a:r>
            <a:rPr lang="en-US" sz="1700" spc="-10" dirty="0">
              <a:solidFill>
                <a:schemeClr val="bg1"/>
              </a:solidFill>
              <a:latin typeface="Arial"/>
              <a:cs typeface="Arial"/>
            </a:rPr>
            <a:t> training</a:t>
          </a:r>
          <a:r>
            <a:rPr lang="en-US" sz="1700" spc="-5" dirty="0">
              <a:solidFill>
                <a:schemeClr val="bg1"/>
              </a:solidFill>
              <a:latin typeface="Arial"/>
              <a:cs typeface="Arial"/>
            </a:rPr>
            <a:t> </a:t>
          </a:r>
          <a:r>
            <a:rPr lang="en-US" sz="1700" i="1" spc="-10" dirty="0">
              <a:solidFill>
                <a:schemeClr val="bg1"/>
              </a:solidFill>
              <a:latin typeface="Arial"/>
              <a:cs typeface="Arial"/>
            </a:rPr>
            <a:t>Certif</a:t>
          </a:r>
          <a:r>
            <a:rPr lang="en-US" sz="1700" i="1" dirty="0">
              <a:solidFill>
                <a:schemeClr val="bg1"/>
              </a:solidFill>
              <a:latin typeface="Arial"/>
              <a:cs typeface="Arial"/>
            </a:rPr>
            <a:t>i</a:t>
          </a:r>
          <a:r>
            <a:rPr lang="en-US" sz="1700" i="1" spc="-15" dirty="0">
              <a:solidFill>
                <a:schemeClr val="bg1"/>
              </a:solidFill>
              <a:latin typeface="Arial"/>
              <a:cs typeface="Arial"/>
            </a:rPr>
            <a:t>cate</a:t>
          </a:r>
          <a:r>
            <a:rPr lang="en-US" sz="1700" i="1" spc="-10" dirty="0">
              <a:solidFill>
                <a:schemeClr val="bg1"/>
              </a:solidFill>
              <a:latin typeface="Arial"/>
              <a:cs typeface="Arial"/>
            </a:rPr>
            <a:t> of</a:t>
          </a:r>
          <a:r>
            <a:rPr lang="en-US" sz="1700" i="1" spc="-5" dirty="0">
              <a:solidFill>
                <a:schemeClr val="bg1"/>
              </a:solidFill>
              <a:latin typeface="Arial"/>
              <a:cs typeface="Arial"/>
            </a:rPr>
            <a:t> </a:t>
          </a:r>
          <a:r>
            <a:rPr lang="en-US" sz="1700" i="1" spc="-15" dirty="0">
              <a:solidFill>
                <a:schemeClr val="bg1"/>
              </a:solidFill>
              <a:latin typeface="Arial"/>
              <a:cs typeface="Arial"/>
            </a:rPr>
            <a:t>Co</a:t>
          </a:r>
          <a:r>
            <a:rPr lang="en-US" sz="1700" i="1" spc="-40" dirty="0">
              <a:solidFill>
                <a:schemeClr val="bg1"/>
              </a:solidFill>
              <a:latin typeface="Arial"/>
              <a:cs typeface="Arial"/>
            </a:rPr>
            <a:t>m</a:t>
          </a:r>
          <a:r>
            <a:rPr lang="en-US" sz="1700" i="1" spc="-10" dirty="0">
              <a:solidFill>
                <a:schemeClr val="bg1"/>
              </a:solidFill>
              <a:latin typeface="Arial"/>
              <a:cs typeface="Arial"/>
            </a:rPr>
            <a:t>pletion,</a:t>
          </a:r>
          <a:r>
            <a:rPr lang="en-US" sz="1700" i="1" spc="20" dirty="0">
              <a:solidFill>
                <a:schemeClr val="bg1"/>
              </a:solidFill>
              <a:latin typeface="Arial"/>
              <a:cs typeface="Arial"/>
            </a:rPr>
            <a:t> </a:t>
          </a:r>
          <a:r>
            <a:rPr lang="en-US" sz="1700" i="0" spc="20" dirty="0">
              <a:solidFill>
                <a:schemeClr val="bg1"/>
              </a:solidFill>
              <a:latin typeface="Arial"/>
              <a:cs typeface="Arial"/>
            </a:rPr>
            <a:t>which can be </a:t>
          </a:r>
          <a:r>
            <a:rPr lang="en-US" sz="1700" spc="-15" dirty="0">
              <a:solidFill>
                <a:schemeClr val="bg1"/>
              </a:solidFill>
              <a:latin typeface="Arial"/>
              <a:cs typeface="Arial"/>
            </a:rPr>
            <a:t>found</a:t>
          </a:r>
          <a:r>
            <a:rPr lang="en-US" sz="1700" dirty="0">
              <a:solidFill>
                <a:schemeClr val="bg1"/>
              </a:solidFill>
              <a:latin typeface="Arial"/>
              <a:cs typeface="Arial"/>
            </a:rPr>
            <a:t> </a:t>
          </a:r>
          <a:r>
            <a:rPr lang="en-US" sz="1700" spc="-10" dirty="0">
              <a:solidFill>
                <a:schemeClr val="bg1"/>
              </a:solidFill>
              <a:latin typeface="Arial"/>
              <a:cs typeface="Arial"/>
            </a:rPr>
            <a:t>at</a:t>
          </a:r>
          <a:r>
            <a:rPr lang="en-US" sz="1700" spc="-5" dirty="0">
              <a:solidFill>
                <a:schemeClr val="bg1"/>
              </a:solidFill>
              <a:latin typeface="Arial"/>
              <a:cs typeface="Arial"/>
            </a:rPr>
            <a:t> </a:t>
          </a:r>
          <a:r>
            <a:rPr lang="en-US" sz="1700" spc="-15" dirty="0">
              <a:solidFill>
                <a:schemeClr val="bg1"/>
              </a:solidFill>
              <a:latin typeface="Arial"/>
              <a:cs typeface="Arial"/>
            </a:rPr>
            <a:t>the</a:t>
          </a:r>
          <a:r>
            <a:rPr lang="en-US" sz="1700" dirty="0">
              <a:solidFill>
                <a:schemeClr val="bg1"/>
              </a:solidFill>
              <a:latin typeface="Arial"/>
              <a:cs typeface="Arial"/>
            </a:rPr>
            <a:t> </a:t>
          </a:r>
          <a:r>
            <a:rPr lang="en-US" sz="1700" spc="-15" dirty="0">
              <a:solidFill>
                <a:schemeClr val="bg1"/>
              </a:solidFill>
              <a:latin typeface="Arial"/>
              <a:cs typeface="Arial"/>
            </a:rPr>
            <a:t>end</a:t>
          </a:r>
          <a:r>
            <a:rPr lang="en-US" sz="1700" spc="-10" dirty="0">
              <a:solidFill>
                <a:schemeClr val="bg1"/>
              </a:solidFill>
              <a:latin typeface="Arial"/>
              <a:cs typeface="Arial"/>
            </a:rPr>
            <a:t> of</a:t>
          </a:r>
          <a:r>
            <a:rPr lang="en-US" sz="1700" spc="-5" dirty="0">
              <a:solidFill>
                <a:schemeClr val="bg1"/>
              </a:solidFill>
              <a:latin typeface="Arial"/>
              <a:cs typeface="Arial"/>
            </a:rPr>
            <a:t> </a:t>
          </a:r>
          <a:r>
            <a:rPr lang="en-US" sz="1700" spc="-10" dirty="0">
              <a:solidFill>
                <a:schemeClr val="bg1"/>
              </a:solidFill>
              <a:latin typeface="Arial"/>
              <a:cs typeface="Arial"/>
            </a:rPr>
            <a:t>this presentation.</a:t>
          </a:r>
          <a:endParaRPr lang="en-US" sz="1700" dirty="0">
            <a:solidFill>
              <a:schemeClr val="bg1"/>
            </a:solidFill>
            <a:latin typeface="Times New Roman"/>
            <a:cs typeface="Times New Roman"/>
          </a:endParaRPr>
        </a:p>
      </dgm:t>
    </dgm:pt>
    <dgm:pt modelId="{5DEA362D-30D5-4AB7-991A-FB6535F81A48}" type="parTrans" cxnId="{3D7544A9-58BD-4AA7-BFA5-36499A5805CA}">
      <dgm:prSet/>
      <dgm:spPr/>
      <dgm:t>
        <a:bodyPr/>
        <a:lstStyle/>
        <a:p>
          <a:endParaRPr lang="en-US"/>
        </a:p>
      </dgm:t>
    </dgm:pt>
    <dgm:pt modelId="{EDBD1E47-F7BF-4C9D-9029-F1DE7068C9E2}" type="sibTrans" cxnId="{3D7544A9-58BD-4AA7-BFA5-36499A5805CA}">
      <dgm:prSet/>
      <dgm:spPr>
        <a:solidFill>
          <a:schemeClr val="bg1">
            <a:lumMod val="50000"/>
            <a:alpha val="90000"/>
          </a:schemeClr>
        </a:solidFill>
        <a:ln>
          <a:solidFill>
            <a:schemeClr val="bg1">
              <a:alpha val="90000"/>
            </a:schemeClr>
          </a:solidFill>
        </a:ln>
      </dgm:spPr>
      <dgm:t>
        <a:bodyPr/>
        <a:lstStyle/>
        <a:p>
          <a:endParaRPr lang="en-US" dirty="0"/>
        </a:p>
      </dgm:t>
    </dgm:pt>
    <dgm:pt modelId="{C3C4DBA1-A83E-41BC-BB35-6AEFA830DE6E}">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Complete, sign, and submit the PE Addendum, which is attached to the MAB, to DHS.</a:t>
          </a:r>
        </a:p>
      </dgm:t>
    </dgm:pt>
    <dgm:pt modelId="{4F269B84-FF87-4A78-AAED-D1D438EB7BE2}" type="parTrans" cxnId="{F1EA4CB6-2709-4647-9952-6DB8851DA1D0}">
      <dgm:prSet/>
      <dgm:spPr/>
      <dgm:t>
        <a:bodyPr/>
        <a:lstStyle/>
        <a:p>
          <a:endParaRPr lang="en-US"/>
        </a:p>
      </dgm:t>
    </dgm:pt>
    <dgm:pt modelId="{F36A4844-A26A-463C-9B04-DBE4A4F483DB}" type="sibTrans" cxnId="{F1EA4CB6-2709-4647-9952-6DB8851DA1D0}">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13812301-9D8E-432C-9992-7DC1A724CFFD}" type="presOf" srcId="{771BE679-7CA7-48B7-A966-4C0EC7C346C6}" destId="{33D1860C-A28C-479F-89BF-D941B1FA3B06}" srcOrd="1" destOrd="0" presId="urn:microsoft.com/office/officeart/2005/8/layout/vProcess5"/>
    <dgm:cxn modelId="{E7076902-1457-4776-B792-AA41CA0A2B6A}" type="presOf" srcId="{A8CA2A21-AA2F-47CF-9772-B4F6FFA61ADB}" destId="{DA296695-A372-4F47-89D0-F62E875B639F}" srcOrd="0" destOrd="0" presId="urn:microsoft.com/office/officeart/2005/8/layout/vProcess5"/>
    <dgm:cxn modelId="{AF5E1D26-834A-44D4-A343-58F37F7F3CB0}" type="presOf" srcId="{691154E7-34D4-4A35-9A17-53D05DB13868}" destId="{7F567736-D6FF-4529-8E53-4CE5D9851D5D}" srcOrd="1" destOrd="0" presId="urn:microsoft.com/office/officeart/2005/8/layout/vProcess5"/>
    <dgm:cxn modelId="{16F9722A-89C9-4760-A520-228843699F0F}" type="presOf" srcId="{771BE679-7CA7-48B7-A966-4C0EC7C346C6}" destId="{2901148D-9CC6-4F87-97C6-4C3755244A91}" srcOrd="0" destOrd="0" presId="urn:microsoft.com/office/officeart/2005/8/layout/vProcess5"/>
    <dgm:cxn modelId="{1D237463-67BD-42D7-AB3F-713546D99889}" type="presOf" srcId="{691154E7-34D4-4A35-9A17-53D05DB13868}" destId="{B328D894-D84A-4CFF-9304-D397F7E13F74}" srcOrd="0" destOrd="0" presId="urn:microsoft.com/office/officeart/2005/8/layout/vProcess5"/>
    <dgm:cxn modelId="{61903070-FDA9-435F-A121-1ABB9DD03049}" type="presOf" srcId="{522C565A-BDC7-4068-B398-A8CC6F664731}" destId="{DD0F6DD6-98B3-457F-AA1E-65247A263ED7}" srcOrd="0" destOrd="0" presId="urn:microsoft.com/office/officeart/2005/8/layout/vProcess5"/>
    <dgm:cxn modelId="{C2D7AE7D-D8AD-4E95-8613-7711CC813BEC}" type="presOf" srcId="{EDBD1E47-F7BF-4C9D-9029-F1DE7068C9E2}" destId="{145222D9-26D0-42DB-BAC0-3154C5E1A6E6}" srcOrd="0" destOrd="0" presId="urn:microsoft.com/office/officeart/2005/8/layout/vProcess5"/>
    <dgm:cxn modelId="{A68FB47E-4BE6-4055-B411-C8E51D7E70D2}" srcId="{522C565A-BDC7-4068-B398-A8CC6F664731}" destId="{691154E7-34D4-4A35-9A17-53D05DB13868}" srcOrd="2" destOrd="0" parTransId="{AF9B85D3-A271-4B29-A45D-4606F8FBE11C}" sibTransId="{A8CA2A21-AA2F-47CF-9772-B4F6FFA61ADB}"/>
    <dgm:cxn modelId="{5AE16197-A54F-436D-B16E-06E73BE489E8}" type="presOf" srcId="{B006E36F-F99D-4666-901A-467366D05DFC}" destId="{393E4C26-5595-4A49-BDD1-AF1446694DE3}" srcOrd="0" destOrd="0" presId="urn:microsoft.com/office/officeart/2005/8/layout/vProcess5"/>
    <dgm:cxn modelId="{23A18199-DCB8-4F47-A8EB-56EF1C7479AF}" type="presOf" srcId="{4A98CFA4-8F5F-4F11-AA72-0A5EDCC6F500}" destId="{9AFF9E58-E22E-44B7-A4CE-EA5069EA9BCC}" srcOrd="1" destOrd="0" presId="urn:microsoft.com/office/officeart/2005/8/layout/vProcess5"/>
    <dgm:cxn modelId="{C23BDE9E-8115-44C5-9ACB-0ACCE935A49C}" type="presOf" srcId="{64AC242C-FCF4-4D52-B534-EDC2DEBCDC0F}" destId="{D98DEAE6-5ABB-4852-A049-E207CC09F3D9}" srcOrd="0" destOrd="0" presId="urn:microsoft.com/office/officeart/2005/8/layout/vProcess5"/>
    <dgm:cxn modelId="{3D7544A9-58BD-4AA7-BFA5-36499A5805CA}" srcId="{522C565A-BDC7-4068-B398-A8CC6F664731}" destId="{771BE679-7CA7-48B7-A966-4C0EC7C346C6}" srcOrd="3" destOrd="0" parTransId="{5DEA362D-30D5-4AB7-991A-FB6535F81A48}" sibTransId="{EDBD1E47-F7BF-4C9D-9029-F1DE7068C9E2}"/>
    <dgm:cxn modelId="{BFE640B4-6711-490A-B5F9-DB32D42B2D16}" srcId="{522C565A-BDC7-4068-B398-A8CC6F664731}" destId="{4A98CFA4-8F5F-4F11-AA72-0A5EDCC6F500}" srcOrd="1" destOrd="0" parTransId="{45068A74-04F4-4401-A5A5-3ED1710FAE91}" sibTransId="{C308B453-4C33-486E-8CDE-2FF242251556}"/>
    <dgm:cxn modelId="{F1EA4CB6-2709-4647-9952-6DB8851DA1D0}" srcId="{522C565A-BDC7-4068-B398-A8CC6F664731}" destId="{C3C4DBA1-A83E-41BC-BB35-6AEFA830DE6E}" srcOrd="4" destOrd="0" parTransId="{4F269B84-FF87-4A78-AAED-D1D438EB7BE2}" sibTransId="{F36A4844-A26A-463C-9B04-DBE4A4F483DB}"/>
    <dgm:cxn modelId="{B96584C1-7158-4876-96D8-7023275701CC}" type="presOf" srcId="{C3C4DBA1-A83E-41BC-BB35-6AEFA830DE6E}" destId="{4E491EC3-33B0-4376-8E6B-B44120B3D810}" srcOrd="1" destOrd="0" presId="urn:microsoft.com/office/officeart/2005/8/layout/vProcess5"/>
    <dgm:cxn modelId="{177B4ECA-9C8C-4C2B-A7C3-CF5BBB77126A}" type="presOf" srcId="{4A98CFA4-8F5F-4F11-AA72-0A5EDCC6F500}" destId="{BC01937F-E36D-4F8D-9BF8-D27B2BC9EABA}" srcOrd="0"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4FF5BFE5-27AF-44BE-AC8B-76EC36B8C67D}" type="presOf" srcId="{C3C4DBA1-A83E-41BC-BB35-6AEFA830DE6E}" destId="{5A52411D-CE1D-4C05-B391-42414BABA343}" srcOrd="0" destOrd="0" presId="urn:microsoft.com/office/officeart/2005/8/layout/vProcess5"/>
    <dgm:cxn modelId="{EAD22FE8-087F-44A1-913B-69CD42EDED6A}" type="presOf" srcId="{C308B453-4C33-486E-8CDE-2FF242251556}" destId="{29026BF7-CF7C-4235-8EE2-C42706FE6062}" srcOrd="0" destOrd="0" presId="urn:microsoft.com/office/officeart/2005/8/layout/vProcess5"/>
    <dgm:cxn modelId="{AAB1A2E8-423F-4607-8C4B-1955B8DD6247}" type="presOf" srcId="{64AC242C-FCF4-4D52-B534-EDC2DEBCDC0F}" destId="{52A0C784-0D49-48D5-B439-61421FFF7968}" srcOrd="1" destOrd="0" presId="urn:microsoft.com/office/officeart/2005/8/layout/vProcess5"/>
    <dgm:cxn modelId="{077D874B-1DD0-479A-AC7A-19EC3E5DCDE8}" type="presParOf" srcId="{DD0F6DD6-98B3-457F-AA1E-65247A263ED7}" destId="{2DB6F22A-C146-4E8E-9093-B39C431C4168}" srcOrd="0" destOrd="0" presId="urn:microsoft.com/office/officeart/2005/8/layout/vProcess5"/>
    <dgm:cxn modelId="{18168579-1FA6-4B6F-AA06-BA8B6AA35B57}" type="presParOf" srcId="{DD0F6DD6-98B3-457F-AA1E-65247A263ED7}" destId="{D98DEAE6-5ABB-4852-A049-E207CC09F3D9}" srcOrd="1" destOrd="0" presId="urn:microsoft.com/office/officeart/2005/8/layout/vProcess5"/>
    <dgm:cxn modelId="{B5988E75-0197-4A2E-8EEE-A3F3EE20BF03}" type="presParOf" srcId="{DD0F6DD6-98B3-457F-AA1E-65247A263ED7}" destId="{BC01937F-E36D-4F8D-9BF8-D27B2BC9EABA}" srcOrd="2" destOrd="0" presId="urn:microsoft.com/office/officeart/2005/8/layout/vProcess5"/>
    <dgm:cxn modelId="{2F3C4675-0B65-4BFE-B12D-0E71575CD847}" type="presParOf" srcId="{DD0F6DD6-98B3-457F-AA1E-65247A263ED7}" destId="{B328D894-D84A-4CFF-9304-D397F7E13F74}" srcOrd="3" destOrd="0" presId="urn:microsoft.com/office/officeart/2005/8/layout/vProcess5"/>
    <dgm:cxn modelId="{10853C8D-DD31-4443-824B-7F3942D71252}" type="presParOf" srcId="{DD0F6DD6-98B3-457F-AA1E-65247A263ED7}" destId="{2901148D-9CC6-4F87-97C6-4C3755244A91}" srcOrd="4" destOrd="0" presId="urn:microsoft.com/office/officeart/2005/8/layout/vProcess5"/>
    <dgm:cxn modelId="{D1615A6E-1D48-478F-B7DB-E2BF1337D2D0}" type="presParOf" srcId="{DD0F6DD6-98B3-457F-AA1E-65247A263ED7}" destId="{5A52411D-CE1D-4C05-B391-42414BABA343}" srcOrd="5" destOrd="0" presId="urn:microsoft.com/office/officeart/2005/8/layout/vProcess5"/>
    <dgm:cxn modelId="{2BC7F63B-D083-4A32-91F7-A42C3DAA16AA}" type="presParOf" srcId="{DD0F6DD6-98B3-457F-AA1E-65247A263ED7}" destId="{393E4C26-5595-4A49-BDD1-AF1446694DE3}" srcOrd="6" destOrd="0" presId="urn:microsoft.com/office/officeart/2005/8/layout/vProcess5"/>
    <dgm:cxn modelId="{C7324AA9-2411-4C3A-9845-D7A96F36D037}" type="presParOf" srcId="{DD0F6DD6-98B3-457F-AA1E-65247A263ED7}" destId="{29026BF7-CF7C-4235-8EE2-C42706FE6062}" srcOrd="7" destOrd="0" presId="urn:microsoft.com/office/officeart/2005/8/layout/vProcess5"/>
    <dgm:cxn modelId="{0F571933-BFD8-4691-8B21-8B4FC54261A3}" type="presParOf" srcId="{DD0F6DD6-98B3-457F-AA1E-65247A263ED7}" destId="{DA296695-A372-4F47-89D0-F62E875B639F}" srcOrd="8" destOrd="0" presId="urn:microsoft.com/office/officeart/2005/8/layout/vProcess5"/>
    <dgm:cxn modelId="{6606F933-DE97-48C4-9009-970AD062B8C0}" type="presParOf" srcId="{DD0F6DD6-98B3-457F-AA1E-65247A263ED7}" destId="{145222D9-26D0-42DB-BAC0-3154C5E1A6E6}" srcOrd="9" destOrd="0" presId="urn:microsoft.com/office/officeart/2005/8/layout/vProcess5"/>
    <dgm:cxn modelId="{ADBC41E4-CBDB-4FA2-B6BF-F0C7683E4F96}" type="presParOf" srcId="{DD0F6DD6-98B3-457F-AA1E-65247A263ED7}" destId="{52A0C784-0D49-48D5-B439-61421FFF7968}" srcOrd="10" destOrd="0" presId="urn:microsoft.com/office/officeart/2005/8/layout/vProcess5"/>
    <dgm:cxn modelId="{A9FF1E53-8BFD-4C99-A3DA-87AAAF501D8F}" type="presParOf" srcId="{DD0F6DD6-98B3-457F-AA1E-65247A263ED7}" destId="{9AFF9E58-E22E-44B7-A4CE-EA5069EA9BCC}" srcOrd="11" destOrd="0" presId="urn:microsoft.com/office/officeart/2005/8/layout/vProcess5"/>
    <dgm:cxn modelId="{B6A2D587-FA3B-4E77-91DD-F9EFECAB53B0}" type="presParOf" srcId="{DD0F6DD6-98B3-457F-AA1E-65247A263ED7}" destId="{7F567736-D6FF-4529-8E53-4CE5D9851D5D}" srcOrd="12" destOrd="0" presId="urn:microsoft.com/office/officeart/2005/8/layout/vProcess5"/>
    <dgm:cxn modelId="{1D432C84-FE96-49D8-8E06-335E9F153523}" type="presParOf" srcId="{DD0F6DD6-98B3-457F-AA1E-65247A263ED7}" destId="{33D1860C-A28C-479F-89BF-D941B1FA3B06}" srcOrd="13" destOrd="0" presId="urn:microsoft.com/office/officeart/2005/8/layout/vProcess5"/>
    <dgm:cxn modelId="{DE211D9A-4EB6-405C-A7CF-51BD1BD25A95}"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D9D9D9"/>
        </a:solidFill>
        <a:ln>
          <a:solidFill>
            <a:srgbClr val="A6A6A6"/>
          </a:solidFill>
        </a:ln>
      </dgm:spPr>
      <dgm:t>
        <a:bodyPr/>
        <a:lstStyle/>
        <a:p>
          <a:r>
            <a:rPr lang="en-US" sz="1700" spc="-15" dirty="0">
              <a:solidFill>
                <a:srgbClr val="A6A6A6"/>
              </a:solidFill>
              <a:latin typeface="Arial"/>
              <a:cs typeface="Arial"/>
            </a:rPr>
            <a:t>Read the</a:t>
          </a:r>
          <a:r>
            <a:rPr lang="en-US" sz="1700" spc="5" dirty="0">
              <a:solidFill>
                <a:srgbClr val="A6A6A6"/>
              </a:solidFill>
              <a:latin typeface="Arial"/>
              <a:cs typeface="Arial"/>
            </a:rPr>
            <a:t> </a:t>
          </a:r>
          <a:r>
            <a:rPr lang="en-US" sz="1700" spc="-20" dirty="0">
              <a:solidFill>
                <a:srgbClr val="A6A6A6"/>
              </a:solidFill>
              <a:latin typeface="Arial"/>
              <a:cs typeface="Arial"/>
            </a:rPr>
            <a:t>MA</a:t>
          </a:r>
          <a:r>
            <a:rPr lang="en-US" sz="1700" spc="-120" dirty="0">
              <a:solidFill>
                <a:srgbClr val="A6A6A6"/>
              </a:solidFill>
              <a:latin typeface="Arial"/>
              <a:cs typeface="Arial"/>
            </a:rPr>
            <a:t> </a:t>
          </a:r>
          <a:r>
            <a:rPr lang="en-US" sz="1700" spc="-10" dirty="0">
              <a:solidFill>
                <a:srgbClr val="A6A6A6"/>
              </a:solidFill>
              <a:latin typeface="Arial"/>
              <a:cs typeface="Arial"/>
            </a:rPr>
            <a:t>Bulletin </a:t>
          </a:r>
          <a:r>
            <a:rPr lang="en-US" sz="1700" spc="-15" dirty="0">
              <a:solidFill>
                <a:srgbClr val="A6A6A6"/>
              </a:solidFill>
              <a:latin typeface="Arial"/>
              <a:cs typeface="Arial"/>
            </a:rPr>
            <a:t>(MAB) 01-15-32.</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4A98CFA4-8F5F-4F11-AA72-0A5EDCC6F500}">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Review</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these</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ning</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materials.</a:t>
          </a:r>
          <a:endParaRPr lang="en-US" sz="1700" dirty="0">
            <a:solidFill>
              <a:schemeClr val="bg1">
                <a:lumMod val="65000"/>
              </a:schemeClr>
            </a:solidFill>
            <a:latin typeface="Times New Roman"/>
            <a:cs typeface="Times New Roman"/>
          </a:endParaRPr>
        </a:p>
      </dgm:t>
    </dgm:pt>
    <dgm:pt modelId="{45068A74-04F4-4401-A5A5-3ED1710FAE91}" type="parTrans" cxnId="{BFE640B4-6711-490A-B5F9-DB32D42B2D16}">
      <dgm:prSet/>
      <dgm:spPr/>
      <dgm:t>
        <a:bodyPr/>
        <a:lstStyle/>
        <a:p>
          <a:endParaRPr lang="en-US"/>
        </a:p>
      </dgm:t>
    </dgm:pt>
    <dgm:pt modelId="{C308B453-4C33-486E-8CDE-2FF242251556}" type="sibTrans" cxnId="{BFE640B4-6711-490A-B5F9-DB32D42B2D16}">
      <dgm:prSet/>
      <dgm:spPr>
        <a:solidFill>
          <a:schemeClr val="bg1">
            <a:lumMod val="50000"/>
            <a:alpha val="90000"/>
          </a:schemeClr>
        </a:solidFill>
        <a:ln>
          <a:solidFill>
            <a:schemeClr val="bg1">
              <a:alpha val="90000"/>
            </a:schemeClr>
          </a:solidFill>
        </a:ln>
      </dgm:spPr>
      <dgm:t>
        <a:bodyPr/>
        <a:lstStyle/>
        <a:p>
          <a:endParaRPr lang="en-US" dirty="0"/>
        </a:p>
      </dgm:t>
    </dgm:pt>
    <dgm:pt modelId="{691154E7-34D4-4A35-9A17-53D05DB13868}">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all hospital staff making PE determinations to take th</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s</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ning.</a:t>
          </a:r>
          <a:endParaRPr lang="en-US" sz="1700" dirty="0">
            <a:solidFill>
              <a:schemeClr val="bg1">
                <a:lumMod val="65000"/>
              </a:schemeClr>
            </a:solidFill>
            <a:latin typeface="Times New Roman"/>
            <a:cs typeface="Times New Roman"/>
          </a:endParaRPr>
        </a:p>
      </dgm:t>
    </dgm:pt>
    <dgm:pt modelId="{AF9B85D3-A271-4B29-A45D-4606F8FBE11C}" type="parTrans" cxnId="{A68FB47E-4BE6-4055-B411-C8E51D7E70D2}">
      <dgm:prSet/>
      <dgm:spPr/>
      <dgm:t>
        <a:bodyPr/>
        <a:lstStyle/>
        <a:p>
          <a:endParaRPr lang="en-US"/>
        </a:p>
      </dgm:t>
    </dgm:pt>
    <dgm:pt modelId="{A8CA2A21-AA2F-47CF-9772-B4F6FFA61ADB}" type="sibTrans" cxnId="{A68FB47E-4BE6-4055-B411-C8E51D7E70D2}">
      <dgm:prSet/>
      <dgm:spPr>
        <a:solidFill>
          <a:schemeClr val="bg1">
            <a:lumMod val="50000"/>
            <a:alpha val="90000"/>
          </a:schemeClr>
        </a:solidFill>
        <a:ln>
          <a:solidFill>
            <a:schemeClr val="bg1">
              <a:alpha val="90000"/>
            </a:schemeClr>
          </a:solidFill>
        </a:ln>
      </dgm:spPr>
      <dgm:t>
        <a:bodyPr/>
        <a:lstStyle/>
        <a:p>
          <a:endParaRPr lang="en-US" dirty="0"/>
        </a:p>
      </dgm:t>
    </dgm:pt>
    <dgm:pt modelId="{771BE679-7CA7-48B7-A966-4C0EC7C346C6}">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staff to print, </a:t>
          </a:r>
          <a:r>
            <a:rPr lang="en-US" sz="1700" spc="-15" dirty="0">
              <a:solidFill>
                <a:schemeClr val="bg1">
                  <a:lumMod val="65000"/>
                </a:schemeClr>
              </a:solidFill>
              <a:latin typeface="Arial"/>
              <a:cs typeface="Arial"/>
            </a:rPr>
            <a:t>s</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gn,</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and</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return</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to</a:t>
          </a:r>
          <a:r>
            <a:rPr lang="en-US" sz="1700" spc="-15" dirty="0">
              <a:solidFill>
                <a:schemeClr val="bg1">
                  <a:lumMod val="65000"/>
                </a:schemeClr>
              </a:solidFill>
              <a:latin typeface="Arial"/>
              <a:cs typeface="Arial"/>
            </a:rPr>
            <a:t> ho</a:t>
          </a:r>
          <a:r>
            <a:rPr lang="en-US" sz="1700" spc="-10" dirty="0">
              <a:solidFill>
                <a:schemeClr val="bg1">
                  <a:lumMod val="65000"/>
                </a:schemeClr>
              </a:solidFill>
              <a:latin typeface="Arial"/>
              <a:cs typeface="Arial"/>
            </a:rPr>
            <a:t>spital </a:t>
          </a:r>
          <a:r>
            <a:rPr lang="en-US" sz="1700" spc="-15" dirty="0">
              <a:solidFill>
                <a:schemeClr val="bg1">
                  <a:lumMod val="65000"/>
                </a:schemeClr>
              </a:solidFill>
              <a:latin typeface="Arial"/>
              <a:cs typeface="Arial"/>
            </a:rPr>
            <a:t>admi</a:t>
          </a:r>
          <a:r>
            <a:rPr lang="en-US" sz="1700" spc="-10" dirty="0">
              <a:solidFill>
                <a:schemeClr val="bg1">
                  <a:lumMod val="65000"/>
                </a:schemeClr>
              </a:solidFill>
              <a:latin typeface="Arial"/>
              <a:cs typeface="Arial"/>
            </a:rPr>
            <a:t>n</a:t>
          </a:r>
          <a:r>
            <a:rPr lang="en-US" sz="1700" spc="-5"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stration </a:t>
          </a:r>
          <a:r>
            <a:rPr lang="en-US" sz="1700" spc="-15" dirty="0">
              <a:solidFill>
                <a:schemeClr val="bg1">
                  <a:lumMod val="65000"/>
                </a:schemeClr>
              </a:solidFill>
              <a:latin typeface="Arial"/>
              <a:cs typeface="Arial"/>
            </a:rPr>
            <a:t>a</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c</a:t>
          </a:r>
          <a:r>
            <a:rPr lang="en-US" sz="1700" spc="-15" dirty="0">
              <a:solidFill>
                <a:schemeClr val="bg1">
                  <a:lumMod val="65000"/>
                </a:schemeClr>
              </a:solidFill>
              <a:latin typeface="Arial"/>
              <a:cs typeface="Arial"/>
            </a:rPr>
            <a:t>opy</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of</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spc="-10" dirty="0">
              <a:solidFill>
                <a:schemeClr val="bg1">
                  <a:lumMod val="65000"/>
                </a:schemeClr>
              </a:solidFill>
              <a:latin typeface="Arial"/>
              <a:cs typeface="Arial"/>
            </a:rPr>
            <a:t> training</a:t>
          </a:r>
          <a:r>
            <a:rPr lang="en-US" sz="1700" spc="-5" dirty="0">
              <a:solidFill>
                <a:schemeClr val="bg1">
                  <a:lumMod val="65000"/>
                </a:schemeClr>
              </a:solidFill>
              <a:latin typeface="Arial"/>
              <a:cs typeface="Arial"/>
            </a:rPr>
            <a:t> </a:t>
          </a:r>
          <a:r>
            <a:rPr lang="en-US" sz="1700" i="1" spc="-10" dirty="0">
              <a:solidFill>
                <a:schemeClr val="bg1">
                  <a:lumMod val="65000"/>
                </a:schemeClr>
              </a:solidFill>
              <a:latin typeface="Arial"/>
              <a:cs typeface="Arial"/>
            </a:rPr>
            <a:t>Certif</a:t>
          </a:r>
          <a:r>
            <a:rPr lang="en-US" sz="1700" i="1" dirty="0">
              <a:solidFill>
                <a:schemeClr val="bg1">
                  <a:lumMod val="65000"/>
                </a:schemeClr>
              </a:solidFill>
              <a:latin typeface="Arial"/>
              <a:cs typeface="Arial"/>
            </a:rPr>
            <a:t>i</a:t>
          </a:r>
          <a:r>
            <a:rPr lang="en-US" sz="1700" i="1" spc="-15" dirty="0">
              <a:solidFill>
                <a:schemeClr val="bg1">
                  <a:lumMod val="65000"/>
                </a:schemeClr>
              </a:solidFill>
              <a:latin typeface="Arial"/>
              <a:cs typeface="Arial"/>
            </a:rPr>
            <a:t>cate</a:t>
          </a:r>
          <a:r>
            <a:rPr lang="en-US" sz="1700" i="1" spc="-10" dirty="0">
              <a:solidFill>
                <a:schemeClr val="bg1">
                  <a:lumMod val="65000"/>
                </a:schemeClr>
              </a:solidFill>
              <a:latin typeface="Arial"/>
              <a:cs typeface="Arial"/>
            </a:rPr>
            <a:t> of</a:t>
          </a:r>
          <a:r>
            <a:rPr lang="en-US" sz="1700" i="1" spc="-5" dirty="0">
              <a:solidFill>
                <a:schemeClr val="bg1">
                  <a:lumMod val="65000"/>
                </a:schemeClr>
              </a:solidFill>
              <a:latin typeface="Arial"/>
              <a:cs typeface="Arial"/>
            </a:rPr>
            <a:t> </a:t>
          </a:r>
          <a:r>
            <a:rPr lang="en-US" sz="1700" i="1" spc="-15" dirty="0">
              <a:solidFill>
                <a:schemeClr val="bg1">
                  <a:lumMod val="65000"/>
                </a:schemeClr>
              </a:solidFill>
              <a:latin typeface="Arial"/>
              <a:cs typeface="Arial"/>
            </a:rPr>
            <a:t>Co</a:t>
          </a:r>
          <a:r>
            <a:rPr lang="en-US" sz="1700" i="1" spc="-40" dirty="0">
              <a:solidFill>
                <a:schemeClr val="bg1">
                  <a:lumMod val="65000"/>
                </a:schemeClr>
              </a:solidFill>
              <a:latin typeface="Arial"/>
              <a:cs typeface="Arial"/>
            </a:rPr>
            <a:t>m</a:t>
          </a:r>
          <a:r>
            <a:rPr lang="en-US" sz="1700" i="1" spc="-10" dirty="0">
              <a:solidFill>
                <a:schemeClr val="bg1">
                  <a:lumMod val="65000"/>
                </a:schemeClr>
              </a:solidFill>
              <a:latin typeface="Arial"/>
              <a:cs typeface="Arial"/>
            </a:rPr>
            <a:t>pletion,</a:t>
          </a:r>
          <a:r>
            <a:rPr lang="en-US" sz="1700" i="1" spc="20" dirty="0">
              <a:solidFill>
                <a:schemeClr val="bg1">
                  <a:lumMod val="65000"/>
                </a:schemeClr>
              </a:solidFill>
              <a:latin typeface="Arial"/>
              <a:cs typeface="Arial"/>
            </a:rPr>
            <a:t> </a:t>
          </a:r>
          <a:r>
            <a:rPr lang="en-US" sz="1700" i="0" spc="20" dirty="0">
              <a:solidFill>
                <a:schemeClr val="bg1">
                  <a:lumMod val="65000"/>
                </a:schemeClr>
              </a:solidFill>
              <a:latin typeface="Arial"/>
              <a:cs typeface="Arial"/>
            </a:rPr>
            <a:t>which can be </a:t>
          </a:r>
          <a:r>
            <a:rPr lang="en-US" sz="1700" spc="-15" dirty="0">
              <a:solidFill>
                <a:schemeClr val="bg1">
                  <a:lumMod val="65000"/>
                </a:schemeClr>
              </a:solidFill>
              <a:latin typeface="Arial"/>
              <a:cs typeface="Arial"/>
            </a:rPr>
            <a:t>found</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at</a:t>
          </a:r>
          <a:r>
            <a:rPr lang="en-US" sz="1700" spc="-5"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end</a:t>
          </a:r>
          <a:r>
            <a:rPr lang="en-US" sz="1700" spc="-10" dirty="0">
              <a:solidFill>
                <a:schemeClr val="bg1">
                  <a:lumMod val="65000"/>
                </a:schemeClr>
              </a:solidFill>
              <a:latin typeface="Arial"/>
              <a:cs typeface="Arial"/>
            </a:rPr>
            <a:t> of</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this presentation.</a:t>
          </a:r>
          <a:endParaRPr lang="en-US" sz="1700" dirty="0">
            <a:solidFill>
              <a:schemeClr val="bg1">
                <a:lumMod val="65000"/>
              </a:schemeClr>
            </a:solidFill>
            <a:latin typeface="Times New Roman"/>
            <a:cs typeface="Times New Roman"/>
          </a:endParaRPr>
        </a:p>
      </dgm:t>
    </dgm:pt>
    <dgm:pt modelId="{5DEA362D-30D5-4AB7-991A-FB6535F81A48}" type="parTrans" cxnId="{3D7544A9-58BD-4AA7-BFA5-36499A5805CA}">
      <dgm:prSet/>
      <dgm:spPr/>
      <dgm:t>
        <a:bodyPr/>
        <a:lstStyle/>
        <a:p>
          <a:endParaRPr lang="en-US"/>
        </a:p>
      </dgm:t>
    </dgm:pt>
    <dgm:pt modelId="{EDBD1E47-F7BF-4C9D-9029-F1DE7068C9E2}" type="sibTrans" cxnId="{3D7544A9-58BD-4AA7-BFA5-36499A5805CA}">
      <dgm:prSet/>
      <dgm:spPr>
        <a:solidFill>
          <a:schemeClr val="bg1">
            <a:lumMod val="50000"/>
            <a:alpha val="90000"/>
          </a:schemeClr>
        </a:solidFill>
        <a:ln>
          <a:solidFill>
            <a:schemeClr val="bg1">
              <a:alpha val="90000"/>
            </a:schemeClr>
          </a:solidFill>
        </a:ln>
      </dgm:spPr>
      <dgm:t>
        <a:bodyPr/>
        <a:lstStyle/>
        <a:p>
          <a:endParaRPr lang="en-US" dirty="0"/>
        </a:p>
      </dgm:t>
    </dgm:pt>
    <dgm:pt modelId="{C3C4DBA1-A83E-41BC-BB35-6AEFA830DE6E}">
      <dgm:prSet custT="1"/>
      <dgm:spPr>
        <a:solidFill>
          <a:srgbClr val="4F81BC"/>
        </a:solidFill>
        <a:ln>
          <a:solidFill>
            <a:srgbClr val="4F81BC"/>
          </a:solidFill>
        </a:ln>
      </dgm:spPr>
      <dgm:t>
        <a:bodyPr/>
        <a:lstStyle/>
        <a:p>
          <a:r>
            <a:rPr lang="en-US" sz="1700" spc="-15" dirty="0">
              <a:solidFill>
                <a:schemeClr val="bg1"/>
              </a:solidFill>
              <a:latin typeface="Arial"/>
              <a:cs typeface="Arial"/>
            </a:rPr>
            <a:t>Complete, sign, and submit the PE Addendum, which is attached to the MAB, to DHS.</a:t>
          </a:r>
          <a:endParaRPr lang="en-US" sz="1700" dirty="0">
            <a:solidFill>
              <a:schemeClr val="bg1"/>
            </a:solidFill>
            <a:latin typeface="Arial"/>
            <a:cs typeface="Arial"/>
          </a:endParaRPr>
        </a:p>
      </dgm:t>
    </dgm:pt>
    <dgm:pt modelId="{4F269B84-FF87-4A78-AAED-D1D438EB7BE2}" type="parTrans" cxnId="{F1EA4CB6-2709-4647-9952-6DB8851DA1D0}">
      <dgm:prSet/>
      <dgm:spPr/>
      <dgm:t>
        <a:bodyPr/>
        <a:lstStyle/>
        <a:p>
          <a:endParaRPr lang="en-US"/>
        </a:p>
      </dgm:t>
    </dgm:pt>
    <dgm:pt modelId="{F36A4844-A26A-463C-9B04-DBE4A4F483DB}" type="sibTrans" cxnId="{F1EA4CB6-2709-4647-9952-6DB8851DA1D0}">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09606A22-EA2D-437C-9DFD-D93F3F0524F7}" type="presOf" srcId="{771BE679-7CA7-48B7-A966-4C0EC7C346C6}" destId="{33D1860C-A28C-479F-89BF-D941B1FA3B06}" srcOrd="1" destOrd="0" presId="urn:microsoft.com/office/officeart/2005/8/layout/vProcess5"/>
    <dgm:cxn modelId="{AE9EEE3E-7280-4355-BB8F-E2D7249583BD}" type="presOf" srcId="{B006E36F-F99D-4666-901A-467366D05DFC}" destId="{393E4C26-5595-4A49-BDD1-AF1446694DE3}" srcOrd="0" destOrd="0" presId="urn:microsoft.com/office/officeart/2005/8/layout/vProcess5"/>
    <dgm:cxn modelId="{7DBE8A5C-6E55-4C24-A48D-3C68A08B3228}" type="presOf" srcId="{522C565A-BDC7-4068-B398-A8CC6F664731}" destId="{DD0F6DD6-98B3-457F-AA1E-65247A263ED7}" srcOrd="0" destOrd="0" presId="urn:microsoft.com/office/officeart/2005/8/layout/vProcess5"/>
    <dgm:cxn modelId="{279E2E5E-2048-4FDC-9EB6-471FC9F848F5}" type="presOf" srcId="{4A98CFA4-8F5F-4F11-AA72-0A5EDCC6F500}" destId="{9AFF9E58-E22E-44B7-A4CE-EA5069EA9BCC}" srcOrd="1" destOrd="0" presId="urn:microsoft.com/office/officeart/2005/8/layout/vProcess5"/>
    <dgm:cxn modelId="{3753C660-9F41-4070-AC17-0925092F5B85}" type="presOf" srcId="{C3C4DBA1-A83E-41BC-BB35-6AEFA830DE6E}" destId="{5A52411D-CE1D-4C05-B391-42414BABA343}" srcOrd="0" destOrd="0" presId="urn:microsoft.com/office/officeart/2005/8/layout/vProcess5"/>
    <dgm:cxn modelId="{C23DFC4A-3692-4567-BB5A-786664F0202E}" type="presOf" srcId="{64AC242C-FCF4-4D52-B534-EDC2DEBCDC0F}" destId="{52A0C784-0D49-48D5-B439-61421FFF7968}" srcOrd="1" destOrd="0" presId="urn:microsoft.com/office/officeart/2005/8/layout/vProcess5"/>
    <dgm:cxn modelId="{22ADF56F-4E02-42C2-A72D-99897376EBCF}" type="presOf" srcId="{C308B453-4C33-486E-8CDE-2FF242251556}" destId="{29026BF7-CF7C-4235-8EE2-C42706FE6062}" srcOrd="0" destOrd="0" presId="urn:microsoft.com/office/officeart/2005/8/layout/vProcess5"/>
    <dgm:cxn modelId="{620E977B-867C-49FC-9941-3849771D4820}" type="presOf" srcId="{A8CA2A21-AA2F-47CF-9772-B4F6FFA61ADB}" destId="{DA296695-A372-4F47-89D0-F62E875B639F}" srcOrd="0" destOrd="0" presId="urn:microsoft.com/office/officeart/2005/8/layout/vProcess5"/>
    <dgm:cxn modelId="{63B2717E-CB46-42C3-9FDA-3F254BB7F97E}" type="presOf" srcId="{64AC242C-FCF4-4D52-B534-EDC2DEBCDC0F}" destId="{D98DEAE6-5ABB-4852-A049-E207CC09F3D9}" srcOrd="0" destOrd="0" presId="urn:microsoft.com/office/officeart/2005/8/layout/vProcess5"/>
    <dgm:cxn modelId="{A68FB47E-4BE6-4055-B411-C8E51D7E70D2}" srcId="{522C565A-BDC7-4068-B398-A8CC6F664731}" destId="{691154E7-34D4-4A35-9A17-53D05DB13868}" srcOrd="2" destOrd="0" parTransId="{AF9B85D3-A271-4B29-A45D-4606F8FBE11C}" sibTransId="{A8CA2A21-AA2F-47CF-9772-B4F6FFA61ADB}"/>
    <dgm:cxn modelId="{CD37CE8A-AF79-43DB-A64C-E4F0338EF1DE}" type="presOf" srcId="{691154E7-34D4-4A35-9A17-53D05DB13868}" destId="{B328D894-D84A-4CFF-9304-D397F7E13F74}" srcOrd="0" destOrd="0" presId="urn:microsoft.com/office/officeart/2005/8/layout/vProcess5"/>
    <dgm:cxn modelId="{92B3579D-ECA8-4E23-89CE-A30C639EA882}" type="presOf" srcId="{EDBD1E47-F7BF-4C9D-9029-F1DE7068C9E2}" destId="{145222D9-26D0-42DB-BAC0-3154C5E1A6E6}" srcOrd="0" destOrd="0" presId="urn:microsoft.com/office/officeart/2005/8/layout/vProcess5"/>
    <dgm:cxn modelId="{3D7544A9-58BD-4AA7-BFA5-36499A5805CA}" srcId="{522C565A-BDC7-4068-B398-A8CC6F664731}" destId="{771BE679-7CA7-48B7-A966-4C0EC7C346C6}" srcOrd="3" destOrd="0" parTransId="{5DEA362D-30D5-4AB7-991A-FB6535F81A48}" sibTransId="{EDBD1E47-F7BF-4C9D-9029-F1DE7068C9E2}"/>
    <dgm:cxn modelId="{BFE640B4-6711-490A-B5F9-DB32D42B2D16}" srcId="{522C565A-BDC7-4068-B398-A8CC6F664731}" destId="{4A98CFA4-8F5F-4F11-AA72-0A5EDCC6F500}" srcOrd="1" destOrd="0" parTransId="{45068A74-04F4-4401-A5A5-3ED1710FAE91}" sibTransId="{C308B453-4C33-486E-8CDE-2FF242251556}"/>
    <dgm:cxn modelId="{F1EA4CB6-2709-4647-9952-6DB8851DA1D0}" srcId="{522C565A-BDC7-4068-B398-A8CC6F664731}" destId="{C3C4DBA1-A83E-41BC-BB35-6AEFA830DE6E}" srcOrd="4" destOrd="0" parTransId="{4F269B84-FF87-4A78-AAED-D1D438EB7BE2}" sibTransId="{F36A4844-A26A-463C-9B04-DBE4A4F483DB}"/>
    <dgm:cxn modelId="{B309B3C0-FC0B-461F-BAF1-CCA50F7DC4E2}" type="presOf" srcId="{4A98CFA4-8F5F-4F11-AA72-0A5EDCC6F500}" destId="{BC01937F-E36D-4F8D-9BF8-D27B2BC9EABA}" srcOrd="0" destOrd="0" presId="urn:microsoft.com/office/officeart/2005/8/layout/vProcess5"/>
    <dgm:cxn modelId="{C2ABD2CF-F345-41B4-B6C1-315F03A0F43E}" type="presOf" srcId="{C3C4DBA1-A83E-41BC-BB35-6AEFA830DE6E}" destId="{4E491EC3-33B0-4376-8E6B-B44120B3D810}" srcOrd="1"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D7D484E1-47D7-48CD-B75F-6249EF871CD9}" type="presOf" srcId="{691154E7-34D4-4A35-9A17-53D05DB13868}" destId="{7F567736-D6FF-4529-8E53-4CE5D9851D5D}" srcOrd="1" destOrd="0" presId="urn:microsoft.com/office/officeart/2005/8/layout/vProcess5"/>
    <dgm:cxn modelId="{3B71FBE2-936E-4CFC-BD73-8FF01F776733}" type="presOf" srcId="{771BE679-7CA7-48B7-A966-4C0EC7C346C6}" destId="{2901148D-9CC6-4F87-97C6-4C3755244A91}" srcOrd="0" destOrd="0" presId="urn:microsoft.com/office/officeart/2005/8/layout/vProcess5"/>
    <dgm:cxn modelId="{BE9BA0CA-1BAD-422E-8B15-53275D787C3F}" type="presParOf" srcId="{DD0F6DD6-98B3-457F-AA1E-65247A263ED7}" destId="{2DB6F22A-C146-4E8E-9093-B39C431C4168}" srcOrd="0" destOrd="0" presId="urn:microsoft.com/office/officeart/2005/8/layout/vProcess5"/>
    <dgm:cxn modelId="{C4FE0D2F-521D-4396-B6F9-AA4103894521}" type="presParOf" srcId="{DD0F6DD6-98B3-457F-AA1E-65247A263ED7}" destId="{D98DEAE6-5ABB-4852-A049-E207CC09F3D9}" srcOrd="1" destOrd="0" presId="urn:microsoft.com/office/officeart/2005/8/layout/vProcess5"/>
    <dgm:cxn modelId="{BF7E521B-350B-4CF8-8B30-55358682CDCF}" type="presParOf" srcId="{DD0F6DD6-98B3-457F-AA1E-65247A263ED7}" destId="{BC01937F-E36D-4F8D-9BF8-D27B2BC9EABA}" srcOrd="2" destOrd="0" presId="urn:microsoft.com/office/officeart/2005/8/layout/vProcess5"/>
    <dgm:cxn modelId="{5CBA76AC-FC3D-4388-880F-E92473DFC6CC}" type="presParOf" srcId="{DD0F6DD6-98B3-457F-AA1E-65247A263ED7}" destId="{B328D894-D84A-4CFF-9304-D397F7E13F74}" srcOrd="3" destOrd="0" presId="urn:microsoft.com/office/officeart/2005/8/layout/vProcess5"/>
    <dgm:cxn modelId="{A9CA7332-24EA-4AAA-9A86-4F2D21A28CE3}" type="presParOf" srcId="{DD0F6DD6-98B3-457F-AA1E-65247A263ED7}" destId="{2901148D-9CC6-4F87-97C6-4C3755244A91}" srcOrd="4" destOrd="0" presId="urn:microsoft.com/office/officeart/2005/8/layout/vProcess5"/>
    <dgm:cxn modelId="{93E0B3B7-6093-440B-AF9D-8415C85B746F}" type="presParOf" srcId="{DD0F6DD6-98B3-457F-AA1E-65247A263ED7}" destId="{5A52411D-CE1D-4C05-B391-42414BABA343}" srcOrd="5" destOrd="0" presId="urn:microsoft.com/office/officeart/2005/8/layout/vProcess5"/>
    <dgm:cxn modelId="{5C8EF6F1-E13E-4950-A147-3ECAB2D1B4FA}" type="presParOf" srcId="{DD0F6DD6-98B3-457F-AA1E-65247A263ED7}" destId="{393E4C26-5595-4A49-BDD1-AF1446694DE3}" srcOrd="6" destOrd="0" presId="urn:microsoft.com/office/officeart/2005/8/layout/vProcess5"/>
    <dgm:cxn modelId="{ABAAEFE0-D9BE-45E2-A48C-D439D138DF7F}" type="presParOf" srcId="{DD0F6DD6-98B3-457F-AA1E-65247A263ED7}" destId="{29026BF7-CF7C-4235-8EE2-C42706FE6062}" srcOrd="7" destOrd="0" presId="urn:microsoft.com/office/officeart/2005/8/layout/vProcess5"/>
    <dgm:cxn modelId="{CFBF289C-D042-458B-AFAE-4A9E22C85FB3}" type="presParOf" srcId="{DD0F6DD6-98B3-457F-AA1E-65247A263ED7}" destId="{DA296695-A372-4F47-89D0-F62E875B639F}" srcOrd="8" destOrd="0" presId="urn:microsoft.com/office/officeart/2005/8/layout/vProcess5"/>
    <dgm:cxn modelId="{5843EB97-39D7-44F8-A71C-13E3C90C7BFC}" type="presParOf" srcId="{DD0F6DD6-98B3-457F-AA1E-65247A263ED7}" destId="{145222D9-26D0-42DB-BAC0-3154C5E1A6E6}" srcOrd="9" destOrd="0" presId="urn:microsoft.com/office/officeart/2005/8/layout/vProcess5"/>
    <dgm:cxn modelId="{2483BEC8-E652-4F8D-A24F-DA58BB65C104}" type="presParOf" srcId="{DD0F6DD6-98B3-457F-AA1E-65247A263ED7}" destId="{52A0C784-0D49-48D5-B439-61421FFF7968}" srcOrd="10" destOrd="0" presId="urn:microsoft.com/office/officeart/2005/8/layout/vProcess5"/>
    <dgm:cxn modelId="{058A562F-0D3D-4643-A3D0-20C03FE47C8D}" type="presParOf" srcId="{DD0F6DD6-98B3-457F-AA1E-65247A263ED7}" destId="{9AFF9E58-E22E-44B7-A4CE-EA5069EA9BCC}" srcOrd="11" destOrd="0" presId="urn:microsoft.com/office/officeart/2005/8/layout/vProcess5"/>
    <dgm:cxn modelId="{ED9776FD-4CB8-4DD3-96C9-ACA5ABC3A30A}" type="presParOf" srcId="{DD0F6DD6-98B3-457F-AA1E-65247A263ED7}" destId="{7F567736-D6FF-4529-8E53-4CE5D9851D5D}" srcOrd="12" destOrd="0" presId="urn:microsoft.com/office/officeart/2005/8/layout/vProcess5"/>
    <dgm:cxn modelId="{4D00BF9F-E282-4836-86B7-273C41DDB19D}" type="presParOf" srcId="{DD0F6DD6-98B3-457F-AA1E-65247A263ED7}" destId="{33D1860C-A28C-479F-89BF-D941B1FA3B06}" srcOrd="13" destOrd="0" presId="urn:microsoft.com/office/officeart/2005/8/layout/vProcess5"/>
    <dgm:cxn modelId="{DFD02641-7A59-49E2-9741-D3F43955C3DA}"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C5264F5-CA87-4B10-9355-AE3FB820B98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C7190F51-053E-48AA-B1AE-5E0D39A3719F}">
      <dgm:prSet phldrT="[Text]"/>
      <dgm:spPr>
        <a:solidFill>
          <a:srgbClr val="4F81BC"/>
        </a:solidFill>
        <a:ln>
          <a:solidFill>
            <a:srgbClr val="4F81BC"/>
          </a:solidFill>
        </a:ln>
      </dgm:spPr>
      <dgm:t>
        <a:bodyPr/>
        <a:lstStyle/>
        <a:p>
          <a:r>
            <a:rPr lang="en-US" dirty="0"/>
            <a:t>15</a:t>
          </a:r>
          <a:r>
            <a:rPr lang="en-US" baseline="30000" dirty="0"/>
            <a:t>th</a:t>
          </a:r>
          <a:r>
            <a:rPr lang="en-US" dirty="0"/>
            <a:t> of the prior month</a:t>
          </a:r>
        </a:p>
      </dgm:t>
    </dgm:pt>
    <dgm:pt modelId="{1AE97B92-BB8F-4942-B1D8-88D95104E3E2}" type="parTrans" cxnId="{4A34D348-45DC-4BEA-B8D1-7DCADC3120A3}">
      <dgm:prSet/>
      <dgm:spPr/>
      <dgm:t>
        <a:bodyPr/>
        <a:lstStyle/>
        <a:p>
          <a:endParaRPr lang="en-US"/>
        </a:p>
      </dgm:t>
    </dgm:pt>
    <dgm:pt modelId="{BCBAF2EE-7F61-480B-9F45-48F2D902544C}" type="sibTrans" cxnId="{4A34D348-45DC-4BEA-B8D1-7DCADC3120A3}">
      <dgm:prSet/>
      <dgm:spPr/>
      <dgm:t>
        <a:bodyPr/>
        <a:lstStyle/>
        <a:p>
          <a:endParaRPr lang="en-US"/>
        </a:p>
      </dgm:t>
    </dgm:pt>
    <dgm:pt modelId="{779FA4C8-E0F5-45CC-A9B6-7B16E6B9D490}">
      <dgm:prSet phldrT="[Text]"/>
      <dgm:spPr>
        <a:solidFill>
          <a:srgbClr val="4F81BC"/>
        </a:solidFill>
        <a:ln>
          <a:solidFill>
            <a:srgbClr val="4F81BC"/>
          </a:solidFill>
        </a:ln>
      </dgm:spPr>
      <dgm:t>
        <a:bodyPr/>
        <a:lstStyle/>
        <a:p>
          <a:r>
            <a:rPr lang="en-US" dirty="0"/>
            <a:t>1</a:t>
          </a:r>
          <a:r>
            <a:rPr lang="en-US" baseline="30000" dirty="0"/>
            <a:t>st</a:t>
          </a:r>
          <a:r>
            <a:rPr lang="en-US" dirty="0"/>
            <a:t> of the month</a:t>
          </a:r>
        </a:p>
      </dgm:t>
    </dgm:pt>
    <dgm:pt modelId="{6AD379AF-6F40-4EED-AF3E-10BB137467A8}" type="parTrans" cxnId="{EF5D17F5-3B46-480F-9C1F-256E33448A79}">
      <dgm:prSet/>
      <dgm:spPr/>
      <dgm:t>
        <a:bodyPr/>
        <a:lstStyle/>
        <a:p>
          <a:endParaRPr lang="en-US"/>
        </a:p>
      </dgm:t>
    </dgm:pt>
    <dgm:pt modelId="{C5468906-3EC6-4BF7-87EB-434D677E4DAD}" type="sibTrans" cxnId="{EF5D17F5-3B46-480F-9C1F-256E33448A79}">
      <dgm:prSet/>
      <dgm:spPr/>
      <dgm:t>
        <a:bodyPr/>
        <a:lstStyle/>
        <a:p>
          <a:endParaRPr lang="en-US"/>
        </a:p>
      </dgm:t>
    </dgm:pt>
    <dgm:pt modelId="{C32438BD-9282-43EA-83FB-8118CEC6323A}">
      <dgm:prSet phldrT="[Text]"/>
      <dgm:spPr>
        <a:ln>
          <a:solidFill>
            <a:srgbClr val="4F81BC"/>
          </a:solidFill>
        </a:ln>
      </dgm:spPr>
      <dgm:t>
        <a:bodyPr/>
        <a:lstStyle/>
        <a:p>
          <a:endParaRPr lang="en-US" dirty="0"/>
        </a:p>
      </dgm:t>
    </dgm:pt>
    <dgm:pt modelId="{E895210C-9EC6-4B59-9D38-2C77921709D2}" type="parTrans" cxnId="{55A95942-1CC4-4FEE-88B4-7CCB4B127E6F}">
      <dgm:prSet/>
      <dgm:spPr/>
      <dgm:t>
        <a:bodyPr/>
        <a:lstStyle/>
        <a:p>
          <a:endParaRPr lang="en-US"/>
        </a:p>
      </dgm:t>
    </dgm:pt>
    <dgm:pt modelId="{DE85EC68-758D-43DE-85ED-46A08A97BB85}" type="sibTrans" cxnId="{55A95942-1CC4-4FEE-88B4-7CCB4B127E6F}">
      <dgm:prSet/>
      <dgm:spPr/>
      <dgm:t>
        <a:bodyPr/>
        <a:lstStyle/>
        <a:p>
          <a:endParaRPr lang="en-US"/>
        </a:p>
      </dgm:t>
    </dgm:pt>
    <dgm:pt modelId="{C6C103B2-F93C-4F84-8E53-2A836F31AD5D}" type="pres">
      <dgm:prSet presAssocID="{7C5264F5-CA87-4B10-9355-AE3FB820B980}" presName="linearFlow" presStyleCnt="0">
        <dgm:presLayoutVars>
          <dgm:dir/>
          <dgm:animLvl val="lvl"/>
          <dgm:resizeHandles val="exact"/>
        </dgm:presLayoutVars>
      </dgm:prSet>
      <dgm:spPr/>
    </dgm:pt>
    <dgm:pt modelId="{6AFC6C89-07E9-4DAB-AB42-B37EF4832E25}" type="pres">
      <dgm:prSet presAssocID="{C7190F51-053E-48AA-B1AE-5E0D39A3719F}" presName="composite" presStyleCnt="0"/>
      <dgm:spPr/>
    </dgm:pt>
    <dgm:pt modelId="{2180AFAA-51F3-4676-B2F1-0AA3F48F5BEB}" type="pres">
      <dgm:prSet presAssocID="{C7190F51-053E-48AA-B1AE-5E0D39A3719F}" presName="parentText" presStyleLbl="alignNode1" presStyleIdx="0" presStyleCnt="2">
        <dgm:presLayoutVars>
          <dgm:chMax val="1"/>
          <dgm:bulletEnabled val="1"/>
        </dgm:presLayoutVars>
      </dgm:prSet>
      <dgm:spPr/>
    </dgm:pt>
    <dgm:pt modelId="{38887581-E4A7-4BA1-95E6-B83B21E71B8D}" type="pres">
      <dgm:prSet presAssocID="{C7190F51-053E-48AA-B1AE-5E0D39A3719F}" presName="descendantText" presStyleLbl="alignAcc1" presStyleIdx="0" presStyleCnt="2">
        <dgm:presLayoutVars>
          <dgm:bulletEnabled val="1"/>
        </dgm:presLayoutVars>
      </dgm:prSet>
      <dgm:spPr>
        <a:ln>
          <a:solidFill>
            <a:srgbClr val="4F81BC"/>
          </a:solidFill>
        </a:ln>
      </dgm:spPr>
    </dgm:pt>
    <dgm:pt modelId="{2D8FA30A-9AED-4E38-9BF8-616CC31CD5D6}" type="pres">
      <dgm:prSet presAssocID="{BCBAF2EE-7F61-480B-9F45-48F2D902544C}" presName="sp" presStyleCnt="0"/>
      <dgm:spPr/>
    </dgm:pt>
    <dgm:pt modelId="{DEBD5200-0033-4585-B4EB-BD9A89F1863F}" type="pres">
      <dgm:prSet presAssocID="{779FA4C8-E0F5-45CC-A9B6-7B16E6B9D490}" presName="composite" presStyleCnt="0"/>
      <dgm:spPr/>
    </dgm:pt>
    <dgm:pt modelId="{57FF7909-B234-4883-92B3-45346589E521}" type="pres">
      <dgm:prSet presAssocID="{779FA4C8-E0F5-45CC-A9B6-7B16E6B9D490}" presName="parentText" presStyleLbl="alignNode1" presStyleIdx="1" presStyleCnt="2">
        <dgm:presLayoutVars>
          <dgm:chMax val="1"/>
          <dgm:bulletEnabled val="1"/>
        </dgm:presLayoutVars>
      </dgm:prSet>
      <dgm:spPr/>
    </dgm:pt>
    <dgm:pt modelId="{93ECE7AC-E7A1-4470-9706-A7CEF3CF1225}" type="pres">
      <dgm:prSet presAssocID="{779FA4C8-E0F5-45CC-A9B6-7B16E6B9D490}" presName="descendantText" presStyleLbl="alignAcc1" presStyleIdx="1" presStyleCnt="2">
        <dgm:presLayoutVars>
          <dgm:bulletEnabled val="1"/>
        </dgm:presLayoutVars>
      </dgm:prSet>
      <dgm:spPr/>
    </dgm:pt>
  </dgm:ptLst>
  <dgm:cxnLst>
    <dgm:cxn modelId="{4F256A1D-FD55-4C91-9192-5F311DB9727B}" type="presOf" srcId="{779FA4C8-E0F5-45CC-A9B6-7B16E6B9D490}" destId="{57FF7909-B234-4883-92B3-45346589E521}" srcOrd="0" destOrd="0" presId="urn:microsoft.com/office/officeart/2005/8/layout/chevron2"/>
    <dgm:cxn modelId="{55A95942-1CC4-4FEE-88B4-7CCB4B127E6F}" srcId="{779FA4C8-E0F5-45CC-A9B6-7B16E6B9D490}" destId="{C32438BD-9282-43EA-83FB-8118CEC6323A}" srcOrd="0" destOrd="0" parTransId="{E895210C-9EC6-4B59-9D38-2C77921709D2}" sibTransId="{DE85EC68-758D-43DE-85ED-46A08A97BB85}"/>
    <dgm:cxn modelId="{4A34D348-45DC-4BEA-B8D1-7DCADC3120A3}" srcId="{7C5264F5-CA87-4B10-9355-AE3FB820B980}" destId="{C7190F51-053E-48AA-B1AE-5E0D39A3719F}" srcOrd="0" destOrd="0" parTransId="{1AE97B92-BB8F-4942-B1D8-88D95104E3E2}" sibTransId="{BCBAF2EE-7F61-480B-9F45-48F2D902544C}"/>
    <dgm:cxn modelId="{33001DD6-779A-486E-B26F-D1903F360AF9}" type="presOf" srcId="{C7190F51-053E-48AA-B1AE-5E0D39A3719F}" destId="{2180AFAA-51F3-4676-B2F1-0AA3F48F5BEB}" srcOrd="0" destOrd="0" presId="urn:microsoft.com/office/officeart/2005/8/layout/chevron2"/>
    <dgm:cxn modelId="{65FF11E9-BEC1-4EAA-80C8-57D29149A13B}" type="presOf" srcId="{7C5264F5-CA87-4B10-9355-AE3FB820B980}" destId="{C6C103B2-F93C-4F84-8E53-2A836F31AD5D}" srcOrd="0" destOrd="0" presId="urn:microsoft.com/office/officeart/2005/8/layout/chevron2"/>
    <dgm:cxn modelId="{94B91DEC-B657-475D-AAAE-416A24C12C3E}" type="presOf" srcId="{C32438BD-9282-43EA-83FB-8118CEC6323A}" destId="{93ECE7AC-E7A1-4470-9706-A7CEF3CF1225}" srcOrd="0" destOrd="0" presId="urn:microsoft.com/office/officeart/2005/8/layout/chevron2"/>
    <dgm:cxn modelId="{EF5D17F5-3B46-480F-9C1F-256E33448A79}" srcId="{7C5264F5-CA87-4B10-9355-AE3FB820B980}" destId="{779FA4C8-E0F5-45CC-A9B6-7B16E6B9D490}" srcOrd="1" destOrd="0" parTransId="{6AD379AF-6F40-4EED-AF3E-10BB137467A8}" sibTransId="{C5468906-3EC6-4BF7-87EB-434D677E4DAD}"/>
    <dgm:cxn modelId="{46F6C8A9-F377-465C-828C-45F8D39EBCEE}" type="presParOf" srcId="{C6C103B2-F93C-4F84-8E53-2A836F31AD5D}" destId="{6AFC6C89-07E9-4DAB-AB42-B37EF4832E25}" srcOrd="0" destOrd="0" presId="urn:microsoft.com/office/officeart/2005/8/layout/chevron2"/>
    <dgm:cxn modelId="{728A70E8-5F3A-466C-9263-FDC30753C507}" type="presParOf" srcId="{6AFC6C89-07E9-4DAB-AB42-B37EF4832E25}" destId="{2180AFAA-51F3-4676-B2F1-0AA3F48F5BEB}" srcOrd="0" destOrd="0" presId="urn:microsoft.com/office/officeart/2005/8/layout/chevron2"/>
    <dgm:cxn modelId="{DDE1F2CA-55D1-426D-8E4D-921B15B02933}" type="presParOf" srcId="{6AFC6C89-07E9-4DAB-AB42-B37EF4832E25}" destId="{38887581-E4A7-4BA1-95E6-B83B21E71B8D}" srcOrd="1" destOrd="0" presId="urn:microsoft.com/office/officeart/2005/8/layout/chevron2"/>
    <dgm:cxn modelId="{5CB617C8-577D-43A1-8D42-B00BFA326A56}" type="presParOf" srcId="{C6C103B2-F93C-4F84-8E53-2A836F31AD5D}" destId="{2D8FA30A-9AED-4E38-9BF8-616CC31CD5D6}" srcOrd="1" destOrd="0" presId="urn:microsoft.com/office/officeart/2005/8/layout/chevron2"/>
    <dgm:cxn modelId="{43A94C7F-1E1B-4317-A686-A1B2ACD342C5}" type="presParOf" srcId="{C6C103B2-F93C-4F84-8E53-2A836F31AD5D}" destId="{DEBD5200-0033-4585-B4EB-BD9A89F1863F}" srcOrd="2" destOrd="0" presId="urn:microsoft.com/office/officeart/2005/8/layout/chevron2"/>
    <dgm:cxn modelId="{8F2741F6-3BB7-480C-B931-85C372FDFCFF}" type="presParOf" srcId="{DEBD5200-0033-4585-B4EB-BD9A89F1863F}" destId="{57FF7909-B234-4883-92B3-45346589E521}" srcOrd="0" destOrd="0" presId="urn:microsoft.com/office/officeart/2005/8/layout/chevron2"/>
    <dgm:cxn modelId="{86C4A8A5-EDC0-42B1-A9D8-90F30BFE5682}" type="presParOf" srcId="{DEBD5200-0033-4585-B4EB-BD9A89F1863F}" destId="{93ECE7AC-E7A1-4470-9706-A7CEF3CF1225}" srcOrd="1" destOrd="0" presId="urn:microsoft.com/office/officeart/2005/8/layout/chevron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F3E867F-0403-4052-B687-E977F0C6824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85553BA-D811-4624-92ED-A6416A5B9CC1}">
      <dgm:prSet phldrT="[Text]" custT="1"/>
      <dgm:spPr>
        <a:solidFill>
          <a:srgbClr val="4F81BC"/>
        </a:solidFill>
        <a:ln>
          <a:solidFill>
            <a:srgbClr val="4F81BC"/>
          </a:solidFill>
        </a:ln>
      </dgm:spPr>
      <dgm:t>
        <a:bodyPr/>
        <a:lstStyle/>
        <a:p>
          <a:r>
            <a:rPr lang="en-US" sz="1800" dirty="0"/>
            <a:t>Providers must maintain 100% compliance with all requirements established in the MAB and these training materials.</a:t>
          </a:r>
        </a:p>
      </dgm:t>
    </dgm:pt>
    <dgm:pt modelId="{1C52A970-E109-4EF8-A145-CC8751BECC81}" type="parTrans" cxnId="{A53CBA5F-F008-4CD1-8CC1-ED21550892E1}">
      <dgm:prSet/>
      <dgm:spPr/>
      <dgm:t>
        <a:bodyPr/>
        <a:lstStyle/>
        <a:p>
          <a:endParaRPr lang="en-US"/>
        </a:p>
      </dgm:t>
    </dgm:pt>
    <dgm:pt modelId="{018A65C2-B15A-42B0-9A56-7DB79035A8D0}" type="sibTrans" cxnId="{A53CBA5F-F008-4CD1-8CC1-ED21550892E1}">
      <dgm:prSet/>
      <dgm:spPr/>
      <dgm:t>
        <a:bodyPr/>
        <a:lstStyle/>
        <a:p>
          <a:endParaRPr lang="en-US"/>
        </a:p>
      </dgm:t>
    </dgm:pt>
    <dgm:pt modelId="{8111DA28-6927-4252-BCC5-738E7F7782E7}">
      <dgm:prSet phldrT="[Text]" custT="1"/>
      <dgm:spPr>
        <a:ln>
          <a:solidFill>
            <a:srgbClr val="4F81BC"/>
          </a:solidFill>
        </a:ln>
      </dgm:spPr>
      <dgm:t>
        <a:bodyPr/>
        <a:lstStyle/>
        <a:p>
          <a:r>
            <a:rPr lang="en-US" sz="1800" spc="-5" dirty="0">
              <a:latin typeface="Arial"/>
              <a:cs typeface="Arial"/>
            </a:rPr>
            <a:t>M</a:t>
          </a:r>
          <a:r>
            <a:rPr lang="en-US" sz="1800" dirty="0">
              <a:latin typeface="Arial"/>
              <a:cs typeface="Arial"/>
            </a:rPr>
            <a:t>aintain</a:t>
          </a:r>
          <a:r>
            <a:rPr lang="en-US" sz="1800" spc="-10" dirty="0">
              <a:latin typeface="Arial"/>
              <a:cs typeface="Arial"/>
            </a:rPr>
            <a:t> </a:t>
          </a:r>
          <a:r>
            <a:rPr lang="en-US" sz="1800" dirty="0">
              <a:latin typeface="Arial"/>
              <a:cs typeface="Arial"/>
            </a:rPr>
            <a:t>a</a:t>
          </a:r>
          <a:r>
            <a:rPr lang="en-US" sz="1800" spc="-10" dirty="0">
              <a:latin typeface="Arial"/>
              <a:cs typeface="Arial"/>
            </a:rPr>
            <a:t> </a:t>
          </a:r>
          <a:r>
            <a:rPr lang="en-US" sz="1800" dirty="0">
              <a:latin typeface="Arial"/>
              <a:cs typeface="Arial"/>
            </a:rPr>
            <a:t>l</a:t>
          </a:r>
          <a:r>
            <a:rPr lang="en-US" sz="1800" spc="-5" dirty="0">
              <a:latin typeface="Arial"/>
              <a:cs typeface="Arial"/>
            </a:rPr>
            <a:t>i</a:t>
          </a:r>
          <a:r>
            <a:rPr lang="en-US" sz="1800" dirty="0">
              <a:latin typeface="Arial"/>
              <a:cs typeface="Arial"/>
            </a:rPr>
            <a:t>st of</a:t>
          </a:r>
          <a:r>
            <a:rPr lang="en-US" sz="1800" spc="-10" dirty="0">
              <a:latin typeface="Arial"/>
              <a:cs typeface="Arial"/>
            </a:rPr>
            <a:t> </a:t>
          </a:r>
          <a:r>
            <a:rPr lang="en-US" sz="1800" dirty="0">
              <a:latin typeface="Arial"/>
              <a:cs typeface="Arial"/>
            </a:rPr>
            <a:t>e</a:t>
          </a:r>
          <a:r>
            <a:rPr lang="en-US" sz="1800" spc="5" dirty="0">
              <a:latin typeface="Arial"/>
              <a:cs typeface="Arial"/>
            </a:rPr>
            <a:t>m</a:t>
          </a:r>
          <a:r>
            <a:rPr lang="en-US" sz="1800" dirty="0">
              <a:latin typeface="Arial"/>
              <a:cs typeface="Arial"/>
            </a:rPr>
            <a:t>plo</a:t>
          </a:r>
          <a:r>
            <a:rPr lang="en-US" sz="1800" spc="-10" dirty="0">
              <a:latin typeface="Arial"/>
              <a:cs typeface="Arial"/>
            </a:rPr>
            <a:t>y</a:t>
          </a:r>
          <a:r>
            <a:rPr lang="en-US" sz="1800" dirty="0">
              <a:latin typeface="Arial"/>
              <a:cs typeface="Arial"/>
            </a:rPr>
            <a:t>ees</a:t>
          </a:r>
          <a:r>
            <a:rPr lang="en-US" sz="1800" spc="-10" dirty="0">
              <a:latin typeface="Arial"/>
              <a:cs typeface="Arial"/>
            </a:rPr>
            <a:t> </a:t>
          </a:r>
          <a:r>
            <a:rPr lang="en-US" sz="1800" spc="-15" dirty="0">
              <a:latin typeface="Arial"/>
              <a:cs typeface="Arial"/>
            </a:rPr>
            <a:t>w</a:t>
          </a:r>
          <a:r>
            <a:rPr lang="en-US" sz="1800" dirty="0">
              <a:latin typeface="Arial"/>
              <a:cs typeface="Arial"/>
            </a:rPr>
            <a:t>ho </a:t>
          </a:r>
          <a:r>
            <a:rPr lang="en-US" sz="1800" spc="5" dirty="0">
              <a:latin typeface="Arial"/>
              <a:cs typeface="Arial"/>
            </a:rPr>
            <a:t>a</a:t>
          </a:r>
          <a:r>
            <a:rPr lang="en-US" sz="1800" dirty="0">
              <a:latin typeface="Arial"/>
              <a:cs typeface="Arial"/>
            </a:rPr>
            <a:t>re</a:t>
          </a:r>
          <a:r>
            <a:rPr lang="en-US" sz="1800" spc="-10" dirty="0">
              <a:latin typeface="Arial"/>
              <a:cs typeface="Arial"/>
            </a:rPr>
            <a:t> </a:t>
          </a:r>
          <a:r>
            <a:rPr lang="en-US" sz="1800" dirty="0">
              <a:latin typeface="Arial"/>
              <a:cs typeface="Arial"/>
            </a:rPr>
            <a:t>trained</a:t>
          </a:r>
          <a:r>
            <a:rPr lang="en-US" sz="1800" spc="-10" dirty="0">
              <a:latin typeface="Arial"/>
              <a:cs typeface="Arial"/>
            </a:rPr>
            <a:t> </a:t>
          </a:r>
          <a:r>
            <a:rPr lang="en-US" sz="1800" dirty="0">
              <a:latin typeface="Arial"/>
              <a:cs typeface="Arial"/>
            </a:rPr>
            <a:t>and</a:t>
          </a:r>
          <a:r>
            <a:rPr lang="en-US" sz="1800" spc="-10" dirty="0">
              <a:latin typeface="Arial"/>
              <a:cs typeface="Arial"/>
            </a:rPr>
            <a:t> </a:t>
          </a:r>
          <a:r>
            <a:rPr lang="en-US" sz="1800" dirty="0">
              <a:latin typeface="Arial"/>
              <a:cs typeface="Arial"/>
            </a:rPr>
            <a:t>able</a:t>
          </a:r>
          <a:r>
            <a:rPr lang="en-US" sz="1800" spc="-10" dirty="0">
              <a:latin typeface="Arial"/>
              <a:cs typeface="Arial"/>
            </a:rPr>
            <a:t> </a:t>
          </a:r>
          <a:r>
            <a:rPr lang="en-US" sz="1800" dirty="0">
              <a:latin typeface="Arial"/>
              <a:cs typeface="Arial"/>
            </a:rPr>
            <a:t>to</a:t>
          </a:r>
          <a:r>
            <a:rPr lang="en-US" sz="1800" spc="-5" dirty="0">
              <a:latin typeface="Arial"/>
              <a:cs typeface="Arial"/>
            </a:rPr>
            <a:t> </a:t>
          </a:r>
          <a:r>
            <a:rPr lang="en-US" sz="1800" spc="5" dirty="0">
              <a:latin typeface="Arial"/>
              <a:cs typeface="Arial"/>
            </a:rPr>
            <a:t>m</a:t>
          </a:r>
          <a:r>
            <a:rPr lang="en-US" sz="1800" dirty="0">
              <a:latin typeface="Arial"/>
              <a:cs typeface="Arial"/>
            </a:rPr>
            <a:t>ake</a:t>
          </a:r>
          <a:r>
            <a:rPr lang="en-US" sz="1800" spc="-20" dirty="0">
              <a:latin typeface="Arial"/>
              <a:cs typeface="Arial"/>
            </a:rPr>
            <a:t> </a:t>
          </a:r>
          <a:r>
            <a:rPr lang="en-US" sz="1800" dirty="0">
              <a:latin typeface="Arial"/>
              <a:cs typeface="Arial"/>
            </a:rPr>
            <a:t>PE</a:t>
          </a:r>
          <a:r>
            <a:rPr lang="en-US" sz="1800" spc="-10" dirty="0">
              <a:latin typeface="Arial"/>
              <a:cs typeface="Arial"/>
            </a:rPr>
            <a:t> </a:t>
          </a:r>
          <a:r>
            <a:rPr lang="en-US" sz="1800" dirty="0">
              <a:latin typeface="Arial"/>
              <a:cs typeface="Arial"/>
            </a:rPr>
            <a:t>det</a:t>
          </a:r>
          <a:r>
            <a:rPr lang="en-US" sz="1800" spc="5" dirty="0">
              <a:latin typeface="Arial"/>
              <a:cs typeface="Arial"/>
            </a:rPr>
            <a:t>e</a:t>
          </a:r>
          <a:r>
            <a:rPr lang="en-US" sz="1800" dirty="0">
              <a:latin typeface="Arial"/>
              <a:cs typeface="Arial"/>
            </a:rPr>
            <a:t>rmin</a:t>
          </a:r>
          <a:r>
            <a:rPr lang="en-US" sz="1800" spc="5" dirty="0">
              <a:latin typeface="Arial"/>
              <a:cs typeface="Arial"/>
            </a:rPr>
            <a:t>a</a:t>
          </a:r>
          <a:r>
            <a:rPr lang="en-US" sz="1800" dirty="0">
              <a:latin typeface="Arial"/>
              <a:cs typeface="Arial"/>
            </a:rPr>
            <a:t>tions,</a:t>
          </a:r>
          <a:r>
            <a:rPr lang="en-US" sz="1800" spc="-35" dirty="0">
              <a:latin typeface="Arial"/>
              <a:cs typeface="Arial"/>
            </a:rPr>
            <a:t> </a:t>
          </a:r>
          <a:r>
            <a:rPr lang="en-US" sz="1800" dirty="0">
              <a:latin typeface="Arial"/>
              <a:cs typeface="Arial"/>
            </a:rPr>
            <a:t>updat</a:t>
          </a:r>
          <a:r>
            <a:rPr lang="en-US" sz="1800" spc="5" dirty="0">
              <a:latin typeface="Arial"/>
              <a:cs typeface="Arial"/>
            </a:rPr>
            <a:t>e</a:t>
          </a:r>
          <a:r>
            <a:rPr lang="en-US" sz="1800" dirty="0">
              <a:latin typeface="Arial"/>
              <a:cs typeface="Arial"/>
            </a:rPr>
            <a:t>d</a:t>
          </a:r>
          <a:r>
            <a:rPr lang="en-US" sz="1800" spc="-30" dirty="0">
              <a:latin typeface="Arial"/>
              <a:cs typeface="Arial"/>
            </a:rPr>
            <a:t> </a:t>
          </a:r>
          <a:r>
            <a:rPr lang="en-US" sz="1800" dirty="0">
              <a:latin typeface="Arial"/>
              <a:cs typeface="Arial"/>
            </a:rPr>
            <a:t>as </a:t>
          </a:r>
          <a:r>
            <a:rPr lang="en-US" sz="1800" dirty="0"/>
            <a:t>needed</a:t>
          </a:r>
        </a:p>
      </dgm:t>
      <dgm:extLst>
        <a:ext uri="{E40237B7-FDA0-4F09-8148-C483321AD2D9}">
          <dgm14:cNvPr xmlns:dgm14="http://schemas.microsoft.com/office/drawing/2010/diagram" id="0" name="" descr="Smart art showing performance standards that PE providers must maintain."/>
        </a:ext>
      </dgm:extLst>
    </dgm:pt>
    <dgm:pt modelId="{4B686F47-B6A4-4CF5-85F4-BF1179202023}" type="parTrans" cxnId="{628FF136-24E1-46E0-BFCA-BBD9578B15D9}">
      <dgm:prSet/>
      <dgm:spPr/>
      <dgm:t>
        <a:bodyPr/>
        <a:lstStyle/>
        <a:p>
          <a:endParaRPr lang="en-US"/>
        </a:p>
      </dgm:t>
    </dgm:pt>
    <dgm:pt modelId="{E309E581-96FD-4932-A6A5-F16E06DED1E0}" type="sibTrans" cxnId="{628FF136-24E1-46E0-BFCA-BBD9578B15D9}">
      <dgm:prSet/>
      <dgm:spPr/>
      <dgm:t>
        <a:bodyPr/>
        <a:lstStyle/>
        <a:p>
          <a:endParaRPr lang="en-US"/>
        </a:p>
      </dgm:t>
    </dgm:pt>
    <dgm:pt modelId="{CA320E7A-98D1-4816-A9FA-DED134425E74}">
      <dgm:prSet custT="1"/>
      <dgm:spPr>
        <a:ln>
          <a:solidFill>
            <a:srgbClr val="4F81BC"/>
          </a:solidFill>
        </a:ln>
      </dgm:spPr>
      <dgm:t>
        <a:bodyPr/>
        <a:lstStyle/>
        <a:p>
          <a:r>
            <a:rPr lang="en-US" sz="1800" spc="-5" dirty="0">
              <a:latin typeface="Arial"/>
              <a:cs typeface="Arial"/>
            </a:rPr>
            <a:t>M</a:t>
          </a:r>
          <a:r>
            <a:rPr lang="en-US" sz="1800" dirty="0">
              <a:latin typeface="Arial"/>
              <a:cs typeface="Arial"/>
            </a:rPr>
            <a:t>aintain</a:t>
          </a:r>
          <a:r>
            <a:rPr lang="en-US" sz="1800" spc="-10" dirty="0">
              <a:latin typeface="Arial"/>
              <a:cs typeface="Arial"/>
            </a:rPr>
            <a:t> </a:t>
          </a:r>
          <a:r>
            <a:rPr lang="en-US" sz="1800" dirty="0">
              <a:latin typeface="Arial"/>
              <a:cs typeface="Arial"/>
            </a:rPr>
            <a:t>a</a:t>
          </a:r>
          <a:r>
            <a:rPr lang="en-US" sz="1800" spc="-10" dirty="0">
              <a:latin typeface="Arial"/>
              <a:cs typeface="Arial"/>
            </a:rPr>
            <a:t> </a:t>
          </a:r>
          <a:r>
            <a:rPr lang="en-US" sz="1800" spc="10" dirty="0">
              <a:latin typeface="Arial"/>
              <a:cs typeface="Arial"/>
            </a:rPr>
            <a:t>f</a:t>
          </a:r>
          <a:r>
            <a:rPr lang="en-US" sz="1800" dirty="0">
              <a:latin typeface="Arial"/>
              <a:cs typeface="Arial"/>
            </a:rPr>
            <a:t>i</a:t>
          </a:r>
          <a:r>
            <a:rPr lang="en-US" sz="1800" spc="-5" dirty="0">
              <a:latin typeface="Arial"/>
              <a:cs typeface="Arial"/>
            </a:rPr>
            <a:t>l</a:t>
          </a:r>
          <a:r>
            <a:rPr lang="en-US" sz="1800" dirty="0">
              <a:latin typeface="Arial"/>
              <a:cs typeface="Arial"/>
            </a:rPr>
            <a:t>e</a:t>
          </a:r>
          <a:r>
            <a:rPr lang="en-US" sz="1800" spc="-10" dirty="0">
              <a:latin typeface="Arial"/>
              <a:cs typeface="Arial"/>
            </a:rPr>
            <a:t> </a:t>
          </a:r>
          <a:r>
            <a:rPr lang="en-US" sz="1800" spc="-15" dirty="0">
              <a:latin typeface="Arial"/>
              <a:cs typeface="Arial"/>
            </a:rPr>
            <a:t>w</a:t>
          </a:r>
          <a:r>
            <a:rPr lang="en-US" sz="1800" dirty="0">
              <a:latin typeface="Arial"/>
              <a:cs typeface="Arial"/>
            </a:rPr>
            <a:t>ith </a:t>
          </a:r>
          <a:r>
            <a:rPr lang="en-US" sz="1800" spc="5" dirty="0">
              <a:latin typeface="Arial"/>
              <a:cs typeface="Arial"/>
            </a:rPr>
            <a:t>a</a:t>
          </a:r>
          <a:r>
            <a:rPr lang="en-US" sz="1800" dirty="0">
              <a:latin typeface="Arial"/>
              <a:cs typeface="Arial"/>
            </a:rPr>
            <a:t>ll</a:t>
          </a:r>
          <a:r>
            <a:rPr lang="en-US" sz="1800" spc="-5" dirty="0">
              <a:latin typeface="Arial"/>
              <a:cs typeface="Arial"/>
            </a:rPr>
            <a:t> </a:t>
          </a:r>
          <a:r>
            <a:rPr lang="en-US" sz="1800" dirty="0">
              <a:latin typeface="Arial"/>
              <a:cs typeface="Arial"/>
            </a:rPr>
            <a:t>si</a:t>
          </a:r>
          <a:r>
            <a:rPr lang="en-US" sz="1800" spc="-10" dirty="0">
              <a:latin typeface="Arial"/>
              <a:cs typeface="Arial"/>
            </a:rPr>
            <a:t>g</a:t>
          </a:r>
          <a:r>
            <a:rPr lang="en-US" sz="1800" dirty="0">
              <a:latin typeface="Arial"/>
              <a:cs typeface="Arial"/>
            </a:rPr>
            <a:t>ned </a:t>
          </a:r>
          <a:r>
            <a:rPr lang="en-US" sz="1800" spc="5" dirty="0">
              <a:latin typeface="Arial"/>
              <a:cs typeface="Arial"/>
            </a:rPr>
            <a:t>a</a:t>
          </a:r>
          <a:r>
            <a:rPr lang="en-US" sz="1800" dirty="0">
              <a:latin typeface="Arial"/>
              <a:cs typeface="Arial"/>
            </a:rPr>
            <a:t>nd</a:t>
          </a:r>
          <a:r>
            <a:rPr lang="en-US" sz="1800" spc="-20" dirty="0">
              <a:latin typeface="Arial"/>
              <a:cs typeface="Arial"/>
            </a:rPr>
            <a:t> </a:t>
          </a:r>
          <a:r>
            <a:rPr lang="en-US" sz="1800" dirty="0">
              <a:latin typeface="Arial"/>
              <a:cs typeface="Arial"/>
            </a:rPr>
            <a:t>dat</a:t>
          </a:r>
          <a:r>
            <a:rPr lang="en-US" sz="1800" spc="5" dirty="0">
              <a:latin typeface="Arial"/>
              <a:cs typeface="Arial"/>
            </a:rPr>
            <a:t>e</a:t>
          </a:r>
          <a:r>
            <a:rPr lang="en-US" sz="1800" dirty="0">
              <a:latin typeface="Arial"/>
              <a:cs typeface="Arial"/>
            </a:rPr>
            <a:t>d</a:t>
          </a:r>
          <a:r>
            <a:rPr lang="en-US" sz="1800" spc="-10" dirty="0">
              <a:latin typeface="Arial"/>
              <a:cs typeface="Arial"/>
            </a:rPr>
            <a:t> </a:t>
          </a:r>
          <a:r>
            <a:rPr lang="en-US" sz="1800" dirty="0">
              <a:latin typeface="Arial"/>
              <a:cs typeface="Arial"/>
            </a:rPr>
            <a:t>training</a:t>
          </a:r>
          <a:r>
            <a:rPr lang="en-US" sz="1800" spc="-15" dirty="0">
              <a:latin typeface="Arial"/>
              <a:cs typeface="Arial"/>
            </a:rPr>
            <a:t> </a:t>
          </a:r>
          <a:r>
            <a:rPr lang="en-US" sz="1800" dirty="0">
              <a:latin typeface="Arial"/>
              <a:cs typeface="Arial"/>
            </a:rPr>
            <a:t>certi</a:t>
          </a:r>
          <a:r>
            <a:rPr lang="en-US" sz="1800" spc="5" dirty="0">
              <a:latin typeface="Arial"/>
              <a:cs typeface="Arial"/>
            </a:rPr>
            <a:t>f</a:t>
          </a:r>
          <a:r>
            <a:rPr lang="en-US" sz="1800" dirty="0">
              <a:latin typeface="Arial"/>
              <a:cs typeface="Arial"/>
            </a:rPr>
            <a:t>icatio</a:t>
          </a:r>
          <a:r>
            <a:rPr lang="en-US" sz="1800" spc="5" dirty="0">
              <a:latin typeface="Arial"/>
              <a:cs typeface="Arial"/>
            </a:rPr>
            <a:t>n</a:t>
          </a:r>
          <a:r>
            <a:rPr lang="en-US" sz="1800" dirty="0">
              <a:latin typeface="Arial"/>
              <a:cs typeface="Arial"/>
            </a:rPr>
            <a:t>s</a:t>
          </a:r>
          <a:r>
            <a:rPr lang="en-US" sz="1800" spc="-25" dirty="0">
              <a:latin typeface="Arial"/>
              <a:cs typeface="Arial"/>
            </a:rPr>
            <a:t> </a:t>
          </a:r>
          <a:r>
            <a:rPr lang="en-US" sz="1800" spc="10" dirty="0">
              <a:latin typeface="Arial"/>
              <a:cs typeface="Arial"/>
            </a:rPr>
            <a:t>f</a:t>
          </a:r>
          <a:r>
            <a:rPr lang="en-US" sz="1800" dirty="0">
              <a:latin typeface="Arial"/>
              <a:cs typeface="Arial"/>
            </a:rPr>
            <a:t>or</a:t>
          </a:r>
          <a:r>
            <a:rPr lang="en-US" sz="1800" spc="-30" dirty="0">
              <a:latin typeface="Arial"/>
              <a:cs typeface="Arial"/>
            </a:rPr>
            <a:t> </a:t>
          </a:r>
          <a:r>
            <a:rPr lang="en-US" sz="1800" dirty="0">
              <a:latin typeface="Arial"/>
              <a:cs typeface="Arial"/>
            </a:rPr>
            <a:t>all</a:t>
          </a:r>
          <a:r>
            <a:rPr lang="en-US" sz="1800" spc="-5" dirty="0">
              <a:latin typeface="Arial"/>
              <a:cs typeface="Arial"/>
            </a:rPr>
            <a:t> </a:t>
          </a:r>
          <a:r>
            <a:rPr lang="en-US" sz="1800" spc="5" dirty="0">
              <a:latin typeface="Arial"/>
              <a:cs typeface="Arial"/>
            </a:rPr>
            <a:t>a</a:t>
          </a:r>
          <a:r>
            <a:rPr lang="en-US" sz="1800" dirty="0">
              <a:latin typeface="Arial"/>
              <a:cs typeface="Arial"/>
            </a:rPr>
            <a:t>cti</a:t>
          </a:r>
          <a:r>
            <a:rPr lang="en-US" sz="1800" spc="-15" dirty="0">
              <a:latin typeface="Arial"/>
              <a:cs typeface="Arial"/>
            </a:rPr>
            <a:t>v</a:t>
          </a:r>
          <a:r>
            <a:rPr lang="en-US" sz="1800" dirty="0">
              <a:latin typeface="Arial"/>
              <a:cs typeface="Arial"/>
            </a:rPr>
            <a:t>e </a:t>
          </a:r>
          <a:r>
            <a:rPr lang="en-US" sz="1800" spc="5" dirty="0">
              <a:latin typeface="Arial"/>
              <a:cs typeface="Arial"/>
            </a:rPr>
            <a:t>em</a:t>
          </a:r>
          <a:r>
            <a:rPr lang="en-US" sz="1800" dirty="0">
              <a:latin typeface="Arial"/>
              <a:cs typeface="Arial"/>
            </a:rPr>
            <a:t>plo</a:t>
          </a:r>
          <a:r>
            <a:rPr lang="en-US" sz="1800" spc="-10" dirty="0">
              <a:latin typeface="Arial"/>
              <a:cs typeface="Arial"/>
            </a:rPr>
            <a:t>y</a:t>
          </a:r>
          <a:r>
            <a:rPr lang="en-US" sz="1800" dirty="0">
              <a:latin typeface="Arial"/>
              <a:cs typeface="Arial"/>
            </a:rPr>
            <a:t>ees</a:t>
          </a:r>
          <a:r>
            <a:rPr lang="en-US" sz="1800" spc="-10" dirty="0">
              <a:latin typeface="Arial"/>
              <a:cs typeface="Arial"/>
            </a:rPr>
            <a:t> </a:t>
          </a:r>
          <a:r>
            <a:rPr lang="en-US" sz="1800" spc="-15" dirty="0">
              <a:latin typeface="Arial"/>
              <a:cs typeface="Arial"/>
            </a:rPr>
            <a:t>w</a:t>
          </a:r>
          <a:r>
            <a:rPr lang="en-US" sz="1800" dirty="0">
              <a:latin typeface="Arial"/>
              <a:cs typeface="Arial"/>
            </a:rPr>
            <a:t>ho </a:t>
          </a:r>
          <a:r>
            <a:rPr lang="en-US" sz="1800" spc="5" dirty="0">
              <a:latin typeface="Arial"/>
              <a:cs typeface="Arial"/>
            </a:rPr>
            <a:t>a</a:t>
          </a:r>
          <a:r>
            <a:rPr lang="en-US" sz="1800" dirty="0">
              <a:latin typeface="Arial"/>
              <a:cs typeface="Arial"/>
            </a:rPr>
            <a:t>re</a:t>
          </a:r>
          <a:r>
            <a:rPr lang="en-US" sz="1800" spc="-10" dirty="0">
              <a:latin typeface="Arial"/>
              <a:cs typeface="Arial"/>
            </a:rPr>
            <a:t> </a:t>
          </a:r>
          <a:r>
            <a:rPr lang="en-US" sz="1800" dirty="0">
              <a:latin typeface="Arial"/>
              <a:cs typeface="Arial"/>
            </a:rPr>
            <a:t>able</a:t>
          </a:r>
          <a:r>
            <a:rPr lang="en-US" sz="1800" spc="-10" dirty="0">
              <a:latin typeface="Arial"/>
              <a:cs typeface="Arial"/>
            </a:rPr>
            <a:t> </a:t>
          </a:r>
          <a:r>
            <a:rPr lang="en-US" sz="1800" dirty="0">
              <a:latin typeface="Arial"/>
              <a:cs typeface="Arial"/>
            </a:rPr>
            <a:t>to </a:t>
          </a:r>
          <a:r>
            <a:rPr lang="en-US" sz="1800" spc="5" dirty="0">
              <a:latin typeface="Arial"/>
              <a:cs typeface="Arial"/>
            </a:rPr>
            <a:t>m</a:t>
          </a:r>
          <a:r>
            <a:rPr lang="en-US" sz="1800" dirty="0">
              <a:latin typeface="Arial"/>
              <a:cs typeface="Arial"/>
            </a:rPr>
            <a:t>ake</a:t>
          </a:r>
          <a:r>
            <a:rPr lang="en-US" sz="1800" spc="-20" dirty="0">
              <a:latin typeface="Arial"/>
              <a:cs typeface="Arial"/>
            </a:rPr>
            <a:t> </a:t>
          </a:r>
          <a:r>
            <a:rPr lang="en-US" sz="1800" dirty="0">
              <a:latin typeface="Arial"/>
              <a:cs typeface="Arial"/>
            </a:rPr>
            <a:t>PE </a:t>
          </a:r>
          <a:r>
            <a:rPr lang="en-US" sz="1800" spc="5" dirty="0">
              <a:latin typeface="Arial"/>
              <a:cs typeface="Arial"/>
            </a:rPr>
            <a:t>d</a:t>
          </a:r>
          <a:r>
            <a:rPr lang="en-US" sz="1800" dirty="0">
              <a:latin typeface="Arial"/>
              <a:cs typeface="Arial"/>
            </a:rPr>
            <a:t>et</a:t>
          </a:r>
          <a:r>
            <a:rPr lang="en-US" sz="1800" spc="5" dirty="0">
              <a:latin typeface="Arial"/>
              <a:cs typeface="Arial"/>
            </a:rPr>
            <a:t>e</a:t>
          </a:r>
          <a:r>
            <a:rPr lang="en-US" sz="1800" dirty="0">
              <a:latin typeface="Arial"/>
              <a:cs typeface="Arial"/>
            </a:rPr>
            <a:t>rmin</a:t>
          </a:r>
          <a:r>
            <a:rPr lang="en-US" sz="1800" spc="5" dirty="0">
              <a:latin typeface="Arial"/>
              <a:cs typeface="Arial"/>
            </a:rPr>
            <a:t>a</a:t>
          </a:r>
          <a:r>
            <a:rPr lang="en-US" sz="1800" dirty="0">
              <a:latin typeface="Arial"/>
              <a:cs typeface="Arial"/>
            </a:rPr>
            <a:t>tions</a:t>
          </a:r>
        </a:p>
      </dgm:t>
    </dgm:pt>
    <dgm:pt modelId="{8F764EB3-1AFC-4D4B-B98A-EEA18BF87C9D}" type="parTrans" cxnId="{51BF446B-9D91-4E22-900E-D2A65CCA4C8F}">
      <dgm:prSet/>
      <dgm:spPr/>
      <dgm:t>
        <a:bodyPr/>
        <a:lstStyle/>
        <a:p>
          <a:endParaRPr lang="en-US"/>
        </a:p>
      </dgm:t>
    </dgm:pt>
    <dgm:pt modelId="{7A4B5FE4-4319-4F97-9532-B954DC04F018}" type="sibTrans" cxnId="{51BF446B-9D91-4E22-900E-D2A65CCA4C8F}">
      <dgm:prSet/>
      <dgm:spPr/>
      <dgm:t>
        <a:bodyPr/>
        <a:lstStyle/>
        <a:p>
          <a:endParaRPr lang="en-US"/>
        </a:p>
      </dgm:t>
    </dgm:pt>
    <dgm:pt modelId="{3967A50D-BA21-4C58-9DF6-CD709D849205}">
      <dgm:prSet custT="1"/>
      <dgm:spPr>
        <a:ln>
          <a:solidFill>
            <a:srgbClr val="4F81BC"/>
          </a:solidFill>
        </a:ln>
      </dgm:spPr>
      <dgm:t>
        <a:bodyPr/>
        <a:lstStyle/>
        <a:p>
          <a:r>
            <a:rPr lang="en-US" sz="1800" spc="-10" dirty="0">
              <a:latin typeface="Arial"/>
              <a:cs typeface="Arial"/>
            </a:rPr>
            <a:t>M</a:t>
          </a:r>
          <a:r>
            <a:rPr lang="en-US" sz="1800" dirty="0">
              <a:latin typeface="Arial"/>
              <a:cs typeface="Arial"/>
            </a:rPr>
            <a:t>aintain</a:t>
          </a:r>
          <a:r>
            <a:rPr lang="en-US" sz="1800" spc="-10" dirty="0">
              <a:latin typeface="Arial"/>
              <a:cs typeface="Arial"/>
            </a:rPr>
            <a:t> </a:t>
          </a:r>
          <a:r>
            <a:rPr lang="en-US" sz="1800" dirty="0">
              <a:latin typeface="Arial"/>
              <a:cs typeface="Arial"/>
            </a:rPr>
            <a:t>copies</a:t>
          </a:r>
          <a:r>
            <a:rPr lang="en-US" sz="1800" spc="-15" dirty="0">
              <a:latin typeface="Arial"/>
              <a:cs typeface="Arial"/>
            </a:rPr>
            <a:t> </a:t>
          </a:r>
          <a:r>
            <a:rPr lang="en-US" sz="1800" dirty="0">
              <a:latin typeface="Arial"/>
              <a:cs typeface="Arial"/>
            </a:rPr>
            <a:t>of</a:t>
          </a:r>
          <a:r>
            <a:rPr lang="en-US" sz="1800" spc="-10" dirty="0">
              <a:latin typeface="Arial"/>
              <a:cs typeface="Arial"/>
            </a:rPr>
            <a:t> </a:t>
          </a:r>
          <a:r>
            <a:rPr lang="en-US" sz="1800" dirty="0">
              <a:latin typeface="Arial"/>
              <a:cs typeface="Arial"/>
            </a:rPr>
            <a:t>e</a:t>
          </a:r>
          <a:r>
            <a:rPr lang="en-US" sz="1800" spc="5" dirty="0">
              <a:latin typeface="Arial"/>
              <a:cs typeface="Arial"/>
            </a:rPr>
            <a:t>a</a:t>
          </a:r>
          <a:r>
            <a:rPr lang="en-US" sz="1800" dirty="0">
              <a:latin typeface="Arial"/>
              <a:cs typeface="Arial"/>
            </a:rPr>
            <a:t>ch</a:t>
          </a:r>
          <a:r>
            <a:rPr lang="en-US" sz="1800" spc="-10" dirty="0">
              <a:latin typeface="Arial"/>
              <a:cs typeface="Arial"/>
            </a:rPr>
            <a:t> </a:t>
          </a:r>
          <a:r>
            <a:rPr lang="en-US" sz="1800" dirty="0">
              <a:latin typeface="Arial"/>
              <a:cs typeface="Arial"/>
            </a:rPr>
            <a:t>PE</a:t>
          </a:r>
          <a:r>
            <a:rPr lang="en-US" sz="1800" spc="-10" dirty="0">
              <a:latin typeface="Arial"/>
              <a:cs typeface="Arial"/>
            </a:rPr>
            <a:t> </a:t>
          </a:r>
          <a:r>
            <a:rPr lang="en-US" sz="1800" dirty="0">
              <a:latin typeface="Arial"/>
              <a:cs typeface="Arial"/>
            </a:rPr>
            <a:t>workshe</a:t>
          </a:r>
          <a:r>
            <a:rPr lang="en-US" sz="1800" spc="-5" dirty="0">
              <a:latin typeface="Arial"/>
              <a:cs typeface="Arial"/>
            </a:rPr>
            <a:t>e</a:t>
          </a:r>
          <a:r>
            <a:rPr lang="en-US" sz="1800" dirty="0">
              <a:latin typeface="Arial"/>
              <a:cs typeface="Arial"/>
            </a:rPr>
            <a:t>t,</a:t>
          </a:r>
          <a:r>
            <a:rPr lang="en-US" sz="1800" spc="-35" dirty="0">
              <a:latin typeface="Arial"/>
              <a:cs typeface="Arial"/>
            </a:rPr>
            <a:t> </a:t>
          </a:r>
          <a:r>
            <a:rPr lang="en-US" sz="1800" dirty="0">
              <a:latin typeface="Arial"/>
              <a:cs typeface="Arial"/>
            </a:rPr>
            <a:t>a</a:t>
          </a:r>
          <a:r>
            <a:rPr lang="en-US" sz="1800" spc="5" dirty="0">
              <a:latin typeface="Arial"/>
              <a:cs typeface="Arial"/>
            </a:rPr>
            <a:t>n</a:t>
          </a:r>
          <a:r>
            <a:rPr lang="en-US" sz="1800" dirty="0">
              <a:latin typeface="Arial"/>
              <a:cs typeface="Arial"/>
            </a:rPr>
            <a:t>d</a:t>
          </a:r>
          <a:r>
            <a:rPr lang="en-US" sz="1800" spc="-20" dirty="0">
              <a:latin typeface="Arial"/>
              <a:cs typeface="Arial"/>
            </a:rPr>
            <a:t> </a:t>
          </a:r>
          <a:r>
            <a:rPr lang="en-US" sz="1800" dirty="0">
              <a:latin typeface="Arial"/>
              <a:cs typeface="Arial"/>
            </a:rPr>
            <a:t>all additional</a:t>
          </a:r>
          <a:r>
            <a:rPr lang="en-US" sz="1800" spc="-25" dirty="0">
              <a:latin typeface="Arial"/>
              <a:cs typeface="Arial"/>
            </a:rPr>
            <a:t> </a:t>
          </a:r>
          <a:r>
            <a:rPr lang="en-US" sz="1800" dirty="0">
              <a:latin typeface="Arial"/>
              <a:cs typeface="Arial"/>
            </a:rPr>
            <a:t>sou</a:t>
          </a:r>
          <a:r>
            <a:rPr lang="en-US" sz="1800" spc="-5" dirty="0">
              <a:latin typeface="Arial"/>
              <a:cs typeface="Arial"/>
            </a:rPr>
            <a:t>r</a:t>
          </a:r>
          <a:r>
            <a:rPr lang="en-US" sz="1800" dirty="0">
              <a:latin typeface="Arial"/>
              <a:cs typeface="Arial"/>
            </a:rPr>
            <a:t>ce</a:t>
          </a:r>
          <a:r>
            <a:rPr lang="en-US" sz="1800" spc="-10" dirty="0">
              <a:latin typeface="Arial"/>
              <a:cs typeface="Arial"/>
            </a:rPr>
            <a:t> </a:t>
          </a:r>
          <a:r>
            <a:rPr lang="en-US" sz="1800" dirty="0">
              <a:latin typeface="Arial"/>
              <a:cs typeface="Arial"/>
            </a:rPr>
            <a:t>d</a:t>
          </a:r>
          <a:r>
            <a:rPr lang="en-US" sz="1800" spc="5" dirty="0">
              <a:latin typeface="Arial"/>
              <a:cs typeface="Arial"/>
            </a:rPr>
            <a:t>o</a:t>
          </a:r>
          <a:r>
            <a:rPr lang="en-US" sz="1800" dirty="0">
              <a:latin typeface="Arial"/>
              <a:cs typeface="Arial"/>
            </a:rPr>
            <a:t>cu</a:t>
          </a:r>
          <a:r>
            <a:rPr lang="en-US" sz="1800" spc="5" dirty="0">
              <a:latin typeface="Arial"/>
              <a:cs typeface="Arial"/>
            </a:rPr>
            <a:t>m</a:t>
          </a:r>
          <a:r>
            <a:rPr lang="en-US" sz="1800" dirty="0">
              <a:latin typeface="Arial"/>
              <a:cs typeface="Arial"/>
            </a:rPr>
            <a:t>e</a:t>
          </a:r>
          <a:r>
            <a:rPr lang="en-US" sz="1800" spc="5" dirty="0">
              <a:latin typeface="Arial"/>
              <a:cs typeface="Arial"/>
            </a:rPr>
            <a:t>n</a:t>
          </a:r>
          <a:r>
            <a:rPr lang="en-US" sz="1800" dirty="0">
              <a:latin typeface="Arial"/>
              <a:cs typeface="Arial"/>
            </a:rPr>
            <a:t>ts,</a:t>
          </a:r>
          <a:r>
            <a:rPr lang="en-US" sz="1800" spc="-35" dirty="0">
              <a:latin typeface="Arial"/>
              <a:cs typeface="Arial"/>
            </a:rPr>
            <a:t> </a:t>
          </a:r>
          <a:r>
            <a:rPr lang="en-US" sz="1800" dirty="0">
              <a:latin typeface="Arial"/>
              <a:cs typeface="Arial"/>
            </a:rPr>
            <a:t>in</a:t>
          </a:r>
          <a:r>
            <a:rPr lang="en-US" sz="1800" spc="-10" dirty="0">
              <a:latin typeface="Arial"/>
              <a:cs typeface="Arial"/>
            </a:rPr>
            <a:t> </a:t>
          </a:r>
          <a:r>
            <a:rPr lang="en-US" sz="1800" dirty="0">
              <a:latin typeface="Arial"/>
              <a:cs typeface="Arial"/>
            </a:rPr>
            <a:t>the</a:t>
          </a:r>
          <a:r>
            <a:rPr lang="en-US" sz="1800" spc="-10" dirty="0">
              <a:latin typeface="Arial"/>
              <a:cs typeface="Arial"/>
            </a:rPr>
            <a:t> </a:t>
          </a:r>
          <a:r>
            <a:rPr lang="en-US" sz="1800" dirty="0">
              <a:latin typeface="Arial"/>
              <a:cs typeface="Arial"/>
            </a:rPr>
            <a:t>beneficiary</a:t>
          </a:r>
          <a:r>
            <a:rPr lang="en-US" sz="1800" spc="-30" dirty="0">
              <a:latin typeface="Arial"/>
              <a:cs typeface="Arial"/>
            </a:rPr>
            <a:t>’</a:t>
          </a:r>
          <a:r>
            <a:rPr lang="en-US" sz="1800" dirty="0">
              <a:latin typeface="Arial"/>
              <a:cs typeface="Arial"/>
            </a:rPr>
            <a:t>s</a:t>
          </a:r>
          <a:r>
            <a:rPr lang="en-US" sz="1800" spc="-15" dirty="0">
              <a:latin typeface="Arial"/>
              <a:cs typeface="Arial"/>
            </a:rPr>
            <a:t> </a:t>
          </a:r>
          <a:r>
            <a:rPr lang="en-US" sz="1800" dirty="0">
              <a:latin typeface="Arial"/>
              <a:cs typeface="Arial"/>
            </a:rPr>
            <a:t>h</a:t>
          </a:r>
          <a:r>
            <a:rPr lang="en-US" sz="1800" spc="5" dirty="0">
              <a:latin typeface="Arial"/>
              <a:cs typeface="Arial"/>
            </a:rPr>
            <a:t>o</a:t>
          </a:r>
          <a:r>
            <a:rPr lang="en-US" sz="1800" dirty="0">
              <a:latin typeface="Arial"/>
              <a:cs typeface="Arial"/>
            </a:rPr>
            <a:t>spital </a:t>
          </a:r>
          <a:r>
            <a:rPr lang="en-US" sz="1800" spc="10" dirty="0">
              <a:latin typeface="Arial"/>
              <a:cs typeface="Arial"/>
            </a:rPr>
            <a:t>f</a:t>
          </a:r>
          <a:r>
            <a:rPr lang="en-US" sz="1800" dirty="0">
              <a:latin typeface="Arial"/>
              <a:cs typeface="Arial"/>
            </a:rPr>
            <a:t>i</a:t>
          </a:r>
          <a:r>
            <a:rPr lang="en-US" sz="1800" spc="-5" dirty="0">
              <a:latin typeface="Arial"/>
              <a:cs typeface="Arial"/>
            </a:rPr>
            <a:t>l</a:t>
          </a:r>
          <a:r>
            <a:rPr lang="en-US" sz="1800" dirty="0">
              <a:latin typeface="Arial"/>
              <a:cs typeface="Arial"/>
            </a:rPr>
            <a:t>e</a:t>
          </a:r>
          <a:r>
            <a:rPr lang="en-US" sz="1800" spc="-10" dirty="0">
              <a:latin typeface="Arial"/>
              <a:cs typeface="Arial"/>
            </a:rPr>
            <a:t> </a:t>
          </a:r>
          <a:r>
            <a:rPr lang="en-US" sz="1800" spc="10" dirty="0">
              <a:latin typeface="Arial"/>
              <a:cs typeface="Arial"/>
            </a:rPr>
            <a:t>f</a:t>
          </a:r>
          <a:r>
            <a:rPr lang="en-US" sz="1800" dirty="0">
              <a:latin typeface="Arial"/>
              <a:cs typeface="Arial"/>
            </a:rPr>
            <a:t>or</a:t>
          </a:r>
          <a:r>
            <a:rPr lang="en-US" sz="1800" spc="-30" dirty="0">
              <a:latin typeface="Arial"/>
              <a:cs typeface="Arial"/>
            </a:rPr>
            <a:t> </a:t>
          </a:r>
          <a:r>
            <a:rPr lang="en-US" sz="1800" dirty="0">
              <a:latin typeface="Arial"/>
              <a:cs typeface="Arial"/>
            </a:rPr>
            <a:t>a </a:t>
          </a:r>
          <a:r>
            <a:rPr lang="en-US" sz="1800" spc="5" dirty="0">
              <a:latin typeface="Arial"/>
              <a:cs typeface="Arial"/>
            </a:rPr>
            <a:t>p</a:t>
          </a:r>
          <a:r>
            <a:rPr lang="en-US" sz="1800" dirty="0">
              <a:latin typeface="Arial"/>
              <a:cs typeface="Arial"/>
            </a:rPr>
            <a:t>er</a:t>
          </a:r>
          <a:r>
            <a:rPr lang="en-US" sz="1800" spc="-10" dirty="0">
              <a:latin typeface="Arial"/>
              <a:cs typeface="Arial"/>
            </a:rPr>
            <a:t>i</a:t>
          </a:r>
          <a:r>
            <a:rPr lang="en-US" sz="1800" dirty="0">
              <a:latin typeface="Arial"/>
              <a:cs typeface="Arial"/>
            </a:rPr>
            <a:t>od</a:t>
          </a:r>
          <a:r>
            <a:rPr lang="en-US" sz="1800" spc="-20" dirty="0">
              <a:latin typeface="Arial"/>
              <a:cs typeface="Arial"/>
            </a:rPr>
            <a:t> </a:t>
          </a:r>
          <a:r>
            <a:rPr lang="en-US" sz="1800" dirty="0">
              <a:latin typeface="Arial"/>
              <a:cs typeface="Arial"/>
            </a:rPr>
            <a:t>of six</a:t>
          </a:r>
          <a:r>
            <a:rPr lang="en-US" sz="1800" spc="-5" dirty="0">
              <a:latin typeface="Arial"/>
              <a:cs typeface="Arial"/>
            </a:rPr>
            <a:t> </a:t>
          </a:r>
          <a:r>
            <a:rPr lang="en-US" sz="1800" spc="10" dirty="0">
              <a:latin typeface="Arial"/>
              <a:cs typeface="Arial"/>
            </a:rPr>
            <a:t>f</a:t>
          </a:r>
          <a:r>
            <a:rPr lang="en-US" sz="1800" dirty="0">
              <a:latin typeface="Arial"/>
              <a:cs typeface="Arial"/>
            </a:rPr>
            <a:t>ull</a:t>
          </a:r>
          <a:r>
            <a:rPr lang="en-US" sz="1800" spc="-30" dirty="0">
              <a:latin typeface="Arial"/>
              <a:cs typeface="Arial"/>
            </a:rPr>
            <a:t> </a:t>
          </a:r>
          <a:r>
            <a:rPr lang="en-US" sz="1800" spc="-15" dirty="0">
              <a:latin typeface="Arial"/>
              <a:cs typeface="Arial"/>
            </a:rPr>
            <a:t>y</a:t>
          </a:r>
          <a:r>
            <a:rPr lang="en-US" sz="1800" dirty="0">
              <a:latin typeface="Arial"/>
              <a:cs typeface="Arial"/>
            </a:rPr>
            <a:t>ears</a:t>
          </a:r>
        </a:p>
      </dgm:t>
    </dgm:pt>
    <dgm:pt modelId="{D21259F0-9DB0-4CBF-B364-036475144692}" type="parTrans" cxnId="{FE53020C-BB94-4078-99C1-A934D8E51547}">
      <dgm:prSet/>
      <dgm:spPr/>
      <dgm:t>
        <a:bodyPr/>
        <a:lstStyle/>
        <a:p>
          <a:endParaRPr lang="en-US"/>
        </a:p>
      </dgm:t>
    </dgm:pt>
    <dgm:pt modelId="{DA5A1C46-C2A7-498D-9E79-FDD8AC7563D2}" type="sibTrans" cxnId="{FE53020C-BB94-4078-99C1-A934D8E51547}">
      <dgm:prSet/>
      <dgm:spPr/>
      <dgm:t>
        <a:bodyPr/>
        <a:lstStyle/>
        <a:p>
          <a:endParaRPr lang="en-US"/>
        </a:p>
      </dgm:t>
    </dgm:pt>
    <dgm:pt modelId="{2BEEE15E-DDE5-4040-843B-7A6839042B73}">
      <dgm:prSet custT="1"/>
      <dgm:spPr>
        <a:ln>
          <a:solidFill>
            <a:srgbClr val="4F81BC"/>
          </a:solidFill>
        </a:ln>
      </dgm:spPr>
      <dgm:t>
        <a:bodyPr/>
        <a:lstStyle/>
        <a:p>
          <a:r>
            <a:rPr lang="en-US" sz="1800" dirty="0">
              <a:latin typeface="Arial"/>
              <a:cs typeface="Arial"/>
            </a:rPr>
            <a:t>Sub</a:t>
          </a:r>
          <a:r>
            <a:rPr lang="en-US" sz="1800" spc="5" dirty="0">
              <a:latin typeface="Arial"/>
              <a:cs typeface="Arial"/>
            </a:rPr>
            <a:t>m</a:t>
          </a:r>
          <a:r>
            <a:rPr lang="en-US" sz="1800" dirty="0">
              <a:latin typeface="Arial"/>
              <a:cs typeface="Arial"/>
            </a:rPr>
            <a:t>it</a:t>
          </a:r>
          <a:r>
            <a:rPr lang="en-US" sz="1800" spc="-25" dirty="0">
              <a:latin typeface="Arial"/>
              <a:cs typeface="Arial"/>
            </a:rPr>
            <a:t> </a:t>
          </a:r>
          <a:r>
            <a:rPr lang="en-US" sz="1800" dirty="0">
              <a:latin typeface="Arial"/>
              <a:cs typeface="Arial"/>
            </a:rPr>
            <a:t>all</a:t>
          </a:r>
          <a:r>
            <a:rPr lang="en-US" sz="1800" spc="-5" dirty="0">
              <a:latin typeface="Arial"/>
              <a:cs typeface="Arial"/>
            </a:rPr>
            <a:t> </a:t>
          </a:r>
          <a:r>
            <a:rPr lang="en-US" sz="1800" dirty="0">
              <a:latin typeface="Arial"/>
              <a:cs typeface="Arial"/>
            </a:rPr>
            <a:t>PE</a:t>
          </a:r>
          <a:r>
            <a:rPr lang="en-US" sz="1800" spc="-10" dirty="0">
              <a:latin typeface="Arial"/>
              <a:cs typeface="Arial"/>
            </a:rPr>
            <a:t> </a:t>
          </a:r>
          <a:r>
            <a:rPr lang="en-US" sz="1800" dirty="0">
              <a:latin typeface="Arial"/>
              <a:cs typeface="Arial"/>
            </a:rPr>
            <a:t>appl</a:t>
          </a:r>
          <a:r>
            <a:rPr lang="en-US" sz="1800" spc="-5" dirty="0">
              <a:latin typeface="Arial"/>
              <a:cs typeface="Arial"/>
            </a:rPr>
            <a:t>i</a:t>
          </a:r>
          <a:r>
            <a:rPr lang="en-US" sz="1800" dirty="0">
              <a:latin typeface="Arial"/>
              <a:cs typeface="Arial"/>
            </a:rPr>
            <a:t>cations</a:t>
          </a:r>
          <a:r>
            <a:rPr lang="en-US" sz="1800" spc="-25" dirty="0">
              <a:latin typeface="Arial"/>
              <a:cs typeface="Arial"/>
            </a:rPr>
            <a:t> </a:t>
          </a:r>
          <a:r>
            <a:rPr lang="en-US" sz="1800" dirty="0">
              <a:latin typeface="Arial"/>
              <a:cs typeface="Arial"/>
            </a:rPr>
            <a:t>t</a:t>
          </a:r>
          <a:r>
            <a:rPr lang="en-US" sz="1800" spc="5" dirty="0">
              <a:latin typeface="Arial"/>
              <a:cs typeface="Arial"/>
            </a:rPr>
            <a:t>h</a:t>
          </a:r>
          <a:r>
            <a:rPr lang="en-US" sz="1800" dirty="0">
              <a:latin typeface="Arial"/>
              <a:cs typeface="Arial"/>
            </a:rPr>
            <a:t>rou</a:t>
          </a:r>
          <a:r>
            <a:rPr lang="en-US" sz="1800" spc="-10" dirty="0">
              <a:latin typeface="Arial"/>
              <a:cs typeface="Arial"/>
            </a:rPr>
            <a:t>g</a:t>
          </a:r>
          <a:r>
            <a:rPr lang="en-US" sz="1800" dirty="0">
              <a:latin typeface="Arial"/>
              <a:cs typeface="Arial"/>
            </a:rPr>
            <a:t>h</a:t>
          </a:r>
          <a:r>
            <a:rPr lang="en-US" sz="1800" spc="-10" dirty="0">
              <a:latin typeface="Arial"/>
              <a:cs typeface="Arial"/>
            </a:rPr>
            <a:t> </a:t>
          </a:r>
          <a:r>
            <a:rPr lang="en-US" sz="1800" dirty="0">
              <a:latin typeface="Arial"/>
              <a:cs typeface="Arial"/>
            </a:rPr>
            <a:t>CO</a:t>
          </a:r>
          <a:r>
            <a:rPr lang="en-US" sz="1800" spc="-5" dirty="0">
              <a:latin typeface="Arial"/>
              <a:cs typeface="Arial"/>
            </a:rPr>
            <a:t>M</a:t>
          </a:r>
          <a:r>
            <a:rPr lang="en-US" sz="1800" spc="-85" dirty="0">
              <a:latin typeface="Arial"/>
              <a:cs typeface="Arial"/>
            </a:rPr>
            <a:t>P</a:t>
          </a:r>
          <a:r>
            <a:rPr lang="en-US" sz="1800" dirty="0">
              <a:latin typeface="Arial"/>
              <a:cs typeface="Arial"/>
            </a:rPr>
            <a:t>ASS</a:t>
          </a:r>
          <a:r>
            <a:rPr lang="en-US" sz="1800" spc="-10" dirty="0">
              <a:latin typeface="Arial"/>
              <a:cs typeface="Arial"/>
            </a:rPr>
            <a:t> </a:t>
          </a:r>
          <a:r>
            <a:rPr lang="en-US" sz="1800" spc="-15" dirty="0">
              <a:latin typeface="Arial"/>
              <a:cs typeface="Arial"/>
            </a:rPr>
            <a:t>w</a:t>
          </a:r>
          <a:r>
            <a:rPr lang="en-US" sz="1800" dirty="0">
              <a:latin typeface="Arial"/>
              <a:cs typeface="Arial"/>
            </a:rPr>
            <a:t>ithin </a:t>
          </a:r>
          <a:r>
            <a:rPr lang="en-US" sz="1800" spc="10" dirty="0">
              <a:latin typeface="Arial"/>
              <a:cs typeface="Arial"/>
            </a:rPr>
            <a:t>f</a:t>
          </a:r>
          <a:r>
            <a:rPr lang="en-US" sz="1800" dirty="0">
              <a:latin typeface="Arial"/>
              <a:cs typeface="Arial"/>
            </a:rPr>
            <a:t>i</a:t>
          </a:r>
          <a:r>
            <a:rPr lang="en-US" sz="1800" spc="-15" dirty="0">
              <a:latin typeface="Arial"/>
              <a:cs typeface="Arial"/>
            </a:rPr>
            <a:t>v</a:t>
          </a:r>
          <a:r>
            <a:rPr lang="en-US" sz="1800" dirty="0">
              <a:latin typeface="Arial"/>
              <a:cs typeface="Arial"/>
            </a:rPr>
            <a:t>e</a:t>
          </a:r>
          <a:r>
            <a:rPr lang="en-US" sz="1800" spc="-10" dirty="0">
              <a:latin typeface="Arial"/>
              <a:cs typeface="Arial"/>
            </a:rPr>
            <a:t> </a:t>
          </a:r>
          <a:r>
            <a:rPr lang="en-US" sz="1800" dirty="0">
              <a:latin typeface="Arial"/>
              <a:cs typeface="Arial"/>
            </a:rPr>
            <a:t>busin</a:t>
          </a:r>
          <a:r>
            <a:rPr lang="en-US" sz="1800" spc="5" dirty="0">
              <a:latin typeface="Arial"/>
              <a:cs typeface="Arial"/>
            </a:rPr>
            <a:t>e</a:t>
          </a:r>
          <a:r>
            <a:rPr lang="en-US" sz="1800" dirty="0">
              <a:latin typeface="Arial"/>
              <a:cs typeface="Arial"/>
            </a:rPr>
            <a:t>ss</a:t>
          </a:r>
          <a:r>
            <a:rPr lang="en-US" sz="1800" spc="-10" dirty="0">
              <a:latin typeface="Arial"/>
              <a:cs typeface="Arial"/>
            </a:rPr>
            <a:t> </a:t>
          </a:r>
          <a:r>
            <a:rPr lang="en-US" sz="1800" dirty="0">
              <a:latin typeface="Arial"/>
              <a:cs typeface="Arial"/>
            </a:rPr>
            <a:t>da</a:t>
          </a:r>
          <a:r>
            <a:rPr lang="en-US" sz="1800" spc="-15" dirty="0">
              <a:latin typeface="Arial"/>
              <a:cs typeface="Arial"/>
            </a:rPr>
            <a:t>y</a:t>
          </a:r>
          <a:r>
            <a:rPr lang="en-US" sz="1800" dirty="0">
              <a:latin typeface="Arial"/>
              <a:cs typeface="Arial"/>
            </a:rPr>
            <a:t>s </a:t>
          </a:r>
          <a:r>
            <a:rPr lang="en-US" sz="1800" spc="5" dirty="0">
              <a:latin typeface="Arial"/>
              <a:cs typeface="Arial"/>
            </a:rPr>
            <a:t>o</a:t>
          </a:r>
          <a:r>
            <a:rPr lang="en-US" sz="1800" dirty="0">
              <a:latin typeface="Arial"/>
              <a:cs typeface="Arial"/>
            </a:rPr>
            <a:t>f</a:t>
          </a:r>
          <a:r>
            <a:rPr lang="en-US" sz="1800" spc="-10" dirty="0">
              <a:latin typeface="Arial"/>
              <a:cs typeface="Arial"/>
            </a:rPr>
            <a:t> </a:t>
          </a:r>
          <a:r>
            <a:rPr lang="en-US" sz="1800" dirty="0">
              <a:latin typeface="Arial"/>
              <a:cs typeface="Arial"/>
            </a:rPr>
            <a:t>t</a:t>
          </a:r>
          <a:r>
            <a:rPr lang="en-US" sz="1800" spc="5" dirty="0">
              <a:latin typeface="Arial"/>
              <a:cs typeface="Arial"/>
            </a:rPr>
            <a:t>h</a:t>
          </a:r>
          <a:r>
            <a:rPr lang="en-US" sz="1800" dirty="0">
              <a:latin typeface="Arial"/>
              <a:cs typeface="Arial"/>
            </a:rPr>
            <a:t>e</a:t>
          </a:r>
          <a:r>
            <a:rPr lang="en-US" sz="1800" spc="-10" dirty="0">
              <a:latin typeface="Arial"/>
              <a:cs typeface="Arial"/>
            </a:rPr>
            <a:t> </a:t>
          </a:r>
          <a:r>
            <a:rPr lang="en-US" sz="1800" dirty="0">
              <a:latin typeface="Arial"/>
              <a:cs typeface="Arial"/>
            </a:rPr>
            <a:t>PE</a:t>
          </a:r>
          <a:r>
            <a:rPr lang="en-US" sz="1800" spc="-10" dirty="0">
              <a:latin typeface="Arial"/>
              <a:cs typeface="Arial"/>
            </a:rPr>
            <a:t> </a:t>
          </a:r>
          <a:r>
            <a:rPr lang="en-US" sz="1800" dirty="0">
              <a:latin typeface="Arial"/>
              <a:cs typeface="Arial"/>
            </a:rPr>
            <a:t>det</a:t>
          </a:r>
          <a:r>
            <a:rPr lang="en-US" sz="1800" spc="5" dirty="0">
              <a:latin typeface="Arial"/>
              <a:cs typeface="Arial"/>
            </a:rPr>
            <a:t>e</a:t>
          </a:r>
          <a:r>
            <a:rPr lang="en-US" sz="1800" dirty="0">
              <a:latin typeface="Arial"/>
              <a:cs typeface="Arial"/>
            </a:rPr>
            <a:t>rmin</a:t>
          </a:r>
          <a:r>
            <a:rPr lang="en-US" sz="1800" spc="5" dirty="0">
              <a:latin typeface="Arial"/>
              <a:cs typeface="Arial"/>
            </a:rPr>
            <a:t>a</a:t>
          </a:r>
          <a:r>
            <a:rPr lang="en-US" sz="1800" dirty="0">
              <a:latin typeface="Arial"/>
              <a:cs typeface="Arial"/>
            </a:rPr>
            <a:t>tion</a:t>
          </a:r>
        </a:p>
      </dgm:t>
    </dgm:pt>
    <dgm:pt modelId="{7AD5880D-BC5A-46B9-8876-6D5A424490CD}" type="parTrans" cxnId="{90A235F0-3E6B-4B86-B3A7-B85EFCC4A641}">
      <dgm:prSet/>
      <dgm:spPr/>
      <dgm:t>
        <a:bodyPr/>
        <a:lstStyle/>
        <a:p>
          <a:endParaRPr lang="en-US"/>
        </a:p>
      </dgm:t>
    </dgm:pt>
    <dgm:pt modelId="{7EF2C988-3D10-4CCB-BCDE-D28290475607}" type="sibTrans" cxnId="{90A235F0-3E6B-4B86-B3A7-B85EFCC4A641}">
      <dgm:prSet/>
      <dgm:spPr/>
      <dgm:t>
        <a:bodyPr/>
        <a:lstStyle/>
        <a:p>
          <a:endParaRPr lang="en-US"/>
        </a:p>
      </dgm:t>
    </dgm:pt>
    <dgm:pt modelId="{67B01FF4-B9C1-4F6A-BB79-CB2F4B666EF2}" type="pres">
      <dgm:prSet presAssocID="{5F3E867F-0403-4052-B687-E977F0C68240}" presName="linear" presStyleCnt="0">
        <dgm:presLayoutVars>
          <dgm:dir/>
          <dgm:animLvl val="lvl"/>
          <dgm:resizeHandles val="exact"/>
        </dgm:presLayoutVars>
      </dgm:prSet>
      <dgm:spPr/>
    </dgm:pt>
    <dgm:pt modelId="{3EC66756-4739-4742-AC69-13B68B5C66C9}" type="pres">
      <dgm:prSet presAssocID="{585553BA-D811-4624-92ED-A6416A5B9CC1}" presName="parentLin" presStyleCnt="0"/>
      <dgm:spPr/>
    </dgm:pt>
    <dgm:pt modelId="{493DAC97-A8C3-4429-B2B5-5A0C5B7F9FCC}" type="pres">
      <dgm:prSet presAssocID="{585553BA-D811-4624-92ED-A6416A5B9CC1}" presName="parentLeftMargin" presStyleLbl="node1" presStyleIdx="0" presStyleCnt="1"/>
      <dgm:spPr/>
    </dgm:pt>
    <dgm:pt modelId="{031D41FE-61EA-4506-93C3-0F88E2415683}" type="pres">
      <dgm:prSet presAssocID="{585553BA-D811-4624-92ED-A6416A5B9CC1}" presName="parentText" presStyleLbl="node1" presStyleIdx="0" presStyleCnt="1" custScaleY="68111" custLinFactNeighborX="-51083">
        <dgm:presLayoutVars>
          <dgm:chMax val="0"/>
          <dgm:bulletEnabled val="1"/>
        </dgm:presLayoutVars>
      </dgm:prSet>
      <dgm:spPr/>
    </dgm:pt>
    <dgm:pt modelId="{E6EEB0D1-3B63-44F9-8C5B-37A7E7727AA7}" type="pres">
      <dgm:prSet presAssocID="{585553BA-D811-4624-92ED-A6416A5B9CC1}" presName="negativeSpace" presStyleCnt="0"/>
      <dgm:spPr/>
    </dgm:pt>
    <dgm:pt modelId="{BF16C90C-5661-4C1D-8CE7-0134F5942FA7}" type="pres">
      <dgm:prSet presAssocID="{585553BA-D811-4624-92ED-A6416A5B9CC1}" presName="childText" presStyleLbl="conFgAcc1" presStyleIdx="0" presStyleCnt="1" custLinFactNeighborY="1155">
        <dgm:presLayoutVars>
          <dgm:bulletEnabled val="1"/>
        </dgm:presLayoutVars>
      </dgm:prSet>
      <dgm:spPr/>
    </dgm:pt>
  </dgm:ptLst>
  <dgm:cxnLst>
    <dgm:cxn modelId="{FE53020C-BB94-4078-99C1-A934D8E51547}" srcId="{585553BA-D811-4624-92ED-A6416A5B9CC1}" destId="{3967A50D-BA21-4C58-9DF6-CD709D849205}" srcOrd="2" destOrd="0" parTransId="{D21259F0-9DB0-4CBF-B364-036475144692}" sibTransId="{DA5A1C46-C2A7-498D-9E79-FDD8AC7563D2}"/>
    <dgm:cxn modelId="{19F35A1F-C6DA-4DB1-80F4-2776286E844E}" type="presOf" srcId="{585553BA-D811-4624-92ED-A6416A5B9CC1}" destId="{031D41FE-61EA-4506-93C3-0F88E2415683}" srcOrd="1" destOrd="0" presId="urn:microsoft.com/office/officeart/2005/8/layout/list1"/>
    <dgm:cxn modelId="{628FF136-24E1-46E0-BFCA-BBD9578B15D9}" srcId="{585553BA-D811-4624-92ED-A6416A5B9CC1}" destId="{8111DA28-6927-4252-BCC5-738E7F7782E7}" srcOrd="0" destOrd="0" parTransId="{4B686F47-B6A4-4CF5-85F4-BF1179202023}" sibTransId="{E309E581-96FD-4932-A6A5-F16E06DED1E0}"/>
    <dgm:cxn modelId="{A53CBA5F-F008-4CD1-8CC1-ED21550892E1}" srcId="{5F3E867F-0403-4052-B687-E977F0C68240}" destId="{585553BA-D811-4624-92ED-A6416A5B9CC1}" srcOrd="0" destOrd="0" parTransId="{1C52A970-E109-4EF8-A145-CC8751BECC81}" sibTransId="{018A65C2-B15A-42B0-9A56-7DB79035A8D0}"/>
    <dgm:cxn modelId="{2E837768-A9A1-4E35-B69B-3B0FD50F8D7D}" type="presOf" srcId="{8111DA28-6927-4252-BCC5-738E7F7782E7}" destId="{BF16C90C-5661-4C1D-8CE7-0134F5942FA7}" srcOrd="0" destOrd="0" presId="urn:microsoft.com/office/officeart/2005/8/layout/list1"/>
    <dgm:cxn modelId="{51BF446B-9D91-4E22-900E-D2A65CCA4C8F}" srcId="{585553BA-D811-4624-92ED-A6416A5B9CC1}" destId="{CA320E7A-98D1-4816-A9FA-DED134425E74}" srcOrd="1" destOrd="0" parTransId="{8F764EB3-1AFC-4D4B-B98A-EEA18BF87C9D}" sibTransId="{7A4B5FE4-4319-4F97-9532-B954DC04F018}"/>
    <dgm:cxn modelId="{D7CF176C-F6D5-4C1B-98E9-451CB018CADE}" type="presOf" srcId="{5F3E867F-0403-4052-B687-E977F0C68240}" destId="{67B01FF4-B9C1-4F6A-BB79-CB2F4B666EF2}" srcOrd="0" destOrd="0" presId="urn:microsoft.com/office/officeart/2005/8/layout/list1"/>
    <dgm:cxn modelId="{9BDF4E97-9FE6-45EF-97DE-7BC3450166BD}" type="presOf" srcId="{585553BA-D811-4624-92ED-A6416A5B9CC1}" destId="{493DAC97-A8C3-4429-B2B5-5A0C5B7F9FCC}" srcOrd="0" destOrd="0" presId="urn:microsoft.com/office/officeart/2005/8/layout/list1"/>
    <dgm:cxn modelId="{B470B5AF-207B-4F65-90C3-1C9DA8EC6E0C}" type="presOf" srcId="{3967A50D-BA21-4C58-9DF6-CD709D849205}" destId="{BF16C90C-5661-4C1D-8CE7-0134F5942FA7}" srcOrd="0" destOrd="2" presId="urn:microsoft.com/office/officeart/2005/8/layout/list1"/>
    <dgm:cxn modelId="{F6C4BACD-A288-4038-9F17-5F3A0D374363}" type="presOf" srcId="{2BEEE15E-DDE5-4040-843B-7A6839042B73}" destId="{BF16C90C-5661-4C1D-8CE7-0134F5942FA7}" srcOrd="0" destOrd="3" presId="urn:microsoft.com/office/officeart/2005/8/layout/list1"/>
    <dgm:cxn modelId="{CB6631DE-9922-4BC2-8DA7-0F94D0FB1430}" type="presOf" srcId="{CA320E7A-98D1-4816-A9FA-DED134425E74}" destId="{BF16C90C-5661-4C1D-8CE7-0134F5942FA7}" srcOrd="0" destOrd="1" presId="urn:microsoft.com/office/officeart/2005/8/layout/list1"/>
    <dgm:cxn modelId="{90A235F0-3E6B-4B86-B3A7-B85EFCC4A641}" srcId="{585553BA-D811-4624-92ED-A6416A5B9CC1}" destId="{2BEEE15E-DDE5-4040-843B-7A6839042B73}" srcOrd="3" destOrd="0" parTransId="{7AD5880D-BC5A-46B9-8876-6D5A424490CD}" sibTransId="{7EF2C988-3D10-4CCB-BCDE-D28290475607}"/>
    <dgm:cxn modelId="{B115CA58-38F8-4A3D-89C3-E37D2FAF7AA1}" type="presParOf" srcId="{67B01FF4-B9C1-4F6A-BB79-CB2F4B666EF2}" destId="{3EC66756-4739-4742-AC69-13B68B5C66C9}" srcOrd="0" destOrd="0" presId="urn:microsoft.com/office/officeart/2005/8/layout/list1"/>
    <dgm:cxn modelId="{EA83A71D-22AE-4145-B107-52E99734E045}" type="presParOf" srcId="{3EC66756-4739-4742-AC69-13B68B5C66C9}" destId="{493DAC97-A8C3-4429-B2B5-5A0C5B7F9FCC}" srcOrd="0" destOrd="0" presId="urn:microsoft.com/office/officeart/2005/8/layout/list1"/>
    <dgm:cxn modelId="{AA11CEED-7136-4439-B715-3559EBEA235D}" type="presParOf" srcId="{3EC66756-4739-4742-AC69-13B68B5C66C9}" destId="{031D41FE-61EA-4506-93C3-0F88E2415683}" srcOrd="1" destOrd="0" presId="urn:microsoft.com/office/officeart/2005/8/layout/list1"/>
    <dgm:cxn modelId="{87D9303E-7DA3-4F8C-915F-C181E902804A}" type="presParOf" srcId="{67B01FF4-B9C1-4F6A-BB79-CB2F4B666EF2}" destId="{E6EEB0D1-3B63-44F9-8C5B-37A7E7727AA7}" srcOrd="1" destOrd="0" presId="urn:microsoft.com/office/officeart/2005/8/layout/list1"/>
    <dgm:cxn modelId="{2AE66BC4-5554-4601-9D24-89CA2D42398A}" type="presParOf" srcId="{67B01FF4-B9C1-4F6A-BB79-CB2F4B666EF2}" destId="{BF16C90C-5661-4C1D-8CE7-0134F5942FA7}"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F3E867F-0403-4052-B687-E977F0C6824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85553BA-D811-4624-92ED-A6416A5B9CC1}">
      <dgm:prSet phldrT="[Text]" custT="1"/>
      <dgm:spPr>
        <a:solidFill>
          <a:srgbClr val="4F81BC"/>
        </a:solidFill>
        <a:ln>
          <a:solidFill>
            <a:srgbClr val="4F81BC"/>
          </a:solidFill>
        </a:ln>
      </dgm:spPr>
      <dgm:t>
        <a:bodyPr/>
        <a:lstStyle/>
        <a:p>
          <a:r>
            <a:rPr lang="en-US" sz="1800" dirty="0"/>
            <a:t>Providers must complete monthly Quality Assurance (QA) reviews of at least 10% of all PE determinations completed in that month.</a:t>
          </a:r>
        </a:p>
      </dgm:t>
    </dgm:pt>
    <dgm:pt modelId="{1C52A970-E109-4EF8-A145-CC8751BECC81}" type="parTrans" cxnId="{A53CBA5F-F008-4CD1-8CC1-ED21550892E1}">
      <dgm:prSet/>
      <dgm:spPr/>
      <dgm:t>
        <a:bodyPr/>
        <a:lstStyle/>
        <a:p>
          <a:endParaRPr lang="en-US"/>
        </a:p>
      </dgm:t>
    </dgm:pt>
    <dgm:pt modelId="{018A65C2-B15A-42B0-9A56-7DB79035A8D0}" type="sibTrans" cxnId="{A53CBA5F-F008-4CD1-8CC1-ED21550892E1}">
      <dgm:prSet/>
      <dgm:spPr/>
      <dgm:t>
        <a:bodyPr/>
        <a:lstStyle/>
        <a:p>
          <a:endParaRPr lang="en-US"/>
        </a:p>
      </dgm:t>
    </dgm:pt>
    <dgm:pt modelId="{8111DA28-6927-4252-BCC5-738E7F7782E7}">
      <dgm:prSet phldrT="[Text]" custT="1"/>
      <dgm:spPr>
        <a:ln>
          <a:solidFill>
            <a:srgbClr val="4F81BC"/>
          </a:solidFill>
        </a:ln>
      </dgm:spPr>
      <dgm:t>
        <a:bodyPr/>
        <a:lstStyle/>
        <a:p>
          <a:r>
            <a:rPr lang="en-US" sz="1800" dirty="0"/>
            <a:t>This review will consist of a determination of the correctness of all eligibility factors as well as timeliness of actions.</a:t>
          </a:r>
        </a:p>
      </dgm:t>
      <dgm:extLst>
        <a:ext uri="{E40237B7-FDA0-4F09-8148-C483321AD2D9}">
          <dgm14:cNvPr xmlns:dgm14="http://schemas.microsoft.com/office/drawing/2010/diagram" id="0" name="" descr="Smart art showing performance standards that PE providers must also maintain."/>
        </a:ext>
      </dgm:extLst>
    </dgm:pt>
    <dgm:pt modelId="{4B686F47-B6A4-4CF5-85F4-BF1179202023}" type="parTrans" cxnId="{628FF136-24E1-46E0-BFCA-BBD9578B15D9}">
      <dgm:prSet/>
      <dgm:spPr/>
      <dgm:t>
        <a:bodyPr/>
        <a:lstStyle/>
        <a:p>
          <a:endParaRPr lang="en-US"/>
        </a:p>
      </dgm:t>
    </dgm:pt>
    <dgm:pt modelId="{E309E581-96FD-4932-A6A5-F16E06DED1E0}" type="sibTrans" cxnId="{628FF136-24E1-46E0-BFCA-BBD9578B15D9}">
      <dgm:prSet/>
      <dgm:spPr/>
      <dgm:t>
        <a:bodyPr/>
        <a:lstStyle/>
        <a:p>
          <a:endParaRPr lang="en-US"/>
        </a:p>
      </dgm:t>
    </dgm:pt>
    <dgm:pt modelId="{B05768D5-E7D0-4937-AE8D-14461EB66164}">
      <dgm:prSet custT="1"/>
      <dgm:spPr>
        <a:ln>
          <a:solidFill>
            <a:srgbClr val="4F81BC"/>
          </a:solidFill>
        </a:ln>
      </dgm:spPr>
      <dgm:t>
        <a:bodyPr/>
        <a:lstStyle/>
        <a:p>
          <a:r>
            <a:rPr lang="en-US" sz="1800" dirty="0"/>
            <a:t>Paper and/or electronic copies of each monthly QA review must be retained for a period of six full years.</a:t>
          </a:r>
        </a:p>
      </dgm:t>
    </dgm:pt>
    <dgm:pt modelId="{4127E4B0-D22E-477F-AAB1-811505F743AB}" type="parTrans" cxnId="{AB18A622-6CE5-4EC3-8E2C-858271E2149F}">
      <dgm:prSet/>
      <dgm:spPr/>
      <dgm:t>
        <a:bodyPr/>
        <a:lstStyle/>
        <a:p>
          <a:endParaRPr lang="en-US"/>
        </a:p>
      </dgm:t>
    </dgm:pt>
    <dgm:pt modelId="{267550BA-228C-405D-B00D-D69FF525454B}" type="sibTrans" cxnId="{AB18A622-6CE5-4EC3-8E2C-858271E2149F}">
      <dgm:prSet/>
      <dgm:spPr/>
      <dgm:t>
        <a:bodyPr/>
        <a:lstStyle/>
        <a:p>
          <a:endParaRPr lang="en-US"/>
        </a:p>
      </dgm:t>
    </dgm:pt>
    <dgm:pt modelId="{67B01FF4-B9C1-4F6A-BB79-CB2F4B666EF2}" type="pres">
      <dgm:prSet presAssocID="{5F3E867F-0403-4052-B687-E977F0C68240}" presName="linear" presStyleCnt="0">
        <dgm:presLayoutVars>
          <dgm:dir/>
          <dgm:animLvl val="lvl"/>
          <dgm:resizeHandles val="exact"/>
        </dgm:presLayoutVars>
      </dgm:prSet>
      <dgm:spPr/>
    </dgm:pt>
    <dgm:pt modelId="{3EC66756-4739-4742-AC69-13B68B5C66C9}" type="pres">
      <dgm:prSet presAssocID="{585553BA-D811-4624-92ED-A6416A5B9CC1}" presName="parentLin" presStyleCnt="0"/>
      <dgm:spPr/>
    </dgm:pt>
    <dgm:pt modelId="{493DAC97-A8C3-4429-B2B5-5A0C5B7F9FCC}" type="pres">
      <dgm:prSet presAssocID="{585553BA-D811-4624-92ED-A6416A5B9CC1}" presName="parentLeftMargin" presStyleLbl="node1" presStyleIdx="0" presStyleCnt="1"/>
      <dgm:spPr/>
    </dgm:pt>
    <dgm:pt modelId="{031D41FE-61EA-4506-93C3-0F88E2415683}" type="pres">
      <dgm:prSet presAssocID="{585553BA-D811-4624-92ED-A6416A5B9CC1}" presName="parentText" presStyleLbl="node1" presStyleIdx="0" presStyleCnt="1" custScaleY="72198" custLinFactNeighborX="-51083">
        <dgm:presLayoutVars>
          <dgm:chMax val="0"/>
          <dgm:bulletEnabled val="1"/>
        </dgm:presLayoutVars>
      </dgm:prSet>
      <dgm:spPr/>
    </dgm:pt>
    <dgm:pt modelId="{E6EEB0D1-3B63-44F9-8C5B-37A7E7727AA7}" type="pres">
      <dgm:prSet presAssocID="{585553BA-D811-4624-92ED-A6416A5B9CC1}" presName="negativeSpace" presStyleCnt="0"/>
      <dgm:spPr/>
    </dgm:pt>
    <dgm:pt modelId="{BF16C90C-5661-4C1D-8CE7-0134F5942FA7}" type="pres">
      <dgm:prSet presAssocID="{585553BA-D811-4624-92ED-A6416A5B9CC1}" presName="childText" presStyleLbl="conFgAcc1" presStyleIdx="0" presStyleCnt="1">
        <dgm:presLayoutVars>
          <dgm:bulletEnabled val="1"/>
        </dgm:presLayoutVars>
      </dgm:prSet>
      <dgm:spPr/>
    </dgm:pt>
  </dgm:ptLst>
  <dgm:cxnLst>
    <dgm:cxn modelId="{D330431C-ED7B-4D7D-BE34-99490A57C9A8}" type="presOf" srcId="{B05768D5-E7D0-4937-AE8D-14461EB66164}" destId="{BF16C90C-5661-4C1D-8CE7-0134F5942FA7}" srcOrd="0" destOrd="1" presId="urn:microsoft.com/office/officeart/2005/8/layout/list1"/>
    <dgm:cxn modelId="{AB18A622-6CE5-4EC3-8E2C-858271E2149F}" srcId="{585553BA-D811-4624-92ED-A6416A5B9CC1}" destId="{B05768D5-E7D0-4937-AE8D-14461EB66164}" srcOrd="1" destOrd="0" parTransId="{4127E4B0-D22E-477F-AAB1-811505F743AB}" sibTransId="{267550BA-228C-405D-B00D-D69FF525454B}"/>
    <dgm:cxn modelId="{A79D6A36-3241-45F1-BEFF-8B5DFCE32C12}" type="presOf" srcId="{585553BA-D811-4624-92ED-A6416A5B9CC1}" destId="{031D41FE-61EA-4506-93C3-0F88E2415683}" srcOrd="1" destOrd="0" presId="urn:microsoft.com/office/officeart/2005/8/layout/list1"/>
    <dgm:cxn modelId="{628FF136-24E1-46E0-BFCA-BBD9578B15D9}" srcId="{585553BA-D811-4624-92ED-A6416A5B9CC1}" destId="{8111DA28-6927-4252-BCC5-738E7F7782E7}" srcOrd="0" destOrd="0" parTransId="{4B686F47-B6A4-4CF5-85F4-BF1179202023}" sibTransId="{E309E581-96FD-4932-A6A5-F16E06DED1E0}"/>
    <dgm:cxn modelId="{13D22C3F-0D42-4E31-8B48-562551734390}" type="presOf" srcId="{5F3E867F-0403-4052-B687-E977F0C68240}" destId="{67B01FF4-B9C1-4F6A-BB79-CB2F4B666EF2}" srcOrd="0" destOrd="0" presId="urn:microsoft.com/office/officeart/2005/8/layout/list1"/>
    <dgm:cxn modelId="{A53CBA5F-F008-4CD1-8CC1-ED21550892E1}" srcId="{5F3E867F-0403-4052-B687-E977F0C68240}" destId="{585553BA-D811-4624-92ED-A6416A5B9CC1}" srcOrd="0" destOrd="0" parTransId="{1C52A970-E109-4EF8-A145-CC8751BECC81}" sibTransId="{018A65C2-B15A-42B0-9A56-7DB79035A8D0}"/>
    <dgm:cxn modelId="{0D4F057E-492F-4F8A-97CE-605380D94C53}" type="presOf" srcId="{585553BA-D811-4624-92ED-A6416A5B9CC1}" destId="{493DAC97-A8C3-4429-B2B5-5A0C5B7F9FCC}" srcOrd="0" destOrd="0" presId="urn:microsoft.com/office/officeart/2005/8/layout/list1"/>
    <dgm:cxn modelId="{E7946AAC-AE10-4DAB-9D90-E8D5A056AC01}" type="presOf" srcId="{8111DA28-6927-4252-BCC5-738E7F7782E7}" destId="{BF16C90C-5661-4C1D-8CE7-0134F5942FA7}" srcOrd="0" destOrd="0" presId="urn:microsoft.com/office/officeart/2005/8/layout/list1"/>
    <dgm:cxn modelId="{75304BCC-1394-4718-9AEB-B69E7061B7E9}" type="presParOf" srcId="{67B01FF4-B9C1-4F6A-BB79-CB2F4B666EF2}" destId="{3EC66756-4739-4742-AC69-13B68B5C66C9}" srcOrd="0" destOrd="0" presId="urn:microsoft.com/office/officeart/2005/8/layout/list1"/>
    <dgm:cxn modelId="{9FFBE743-3B04-4254-AEDB-983751C09295}" type="presParOf" srcId="{3EC66756-4739-4742-AC69-13B68B5C66C9}" destId="{493DAC97-A8C3-4429-B2B5-5A0C5B7F9FCC}" srcOrd="0" destOrd="0" presId="urn:microsoft.com/office/officeart/2005/8/layout/list1"/>
    <dgm:cxn modelId="{1459F98B-96FB-4AF0-9CB3-46B986139DEF}" type="presParOf" srcId="{3EC66756-4739-4742-AC69-13B68B5C66C9}" destId="{031D41FE-61EA-4506-93C3-0F88E2415683}" srcOrd="1" destOrd="0" presId="urn:microsoft.com/office/officeart/2005/8/layout/list1"/>
    <dgm:cxn modelId="{5289C89B-7E6F-403D-A257-2882F0A62CFF}" type="presParOf" srcId="{67B01FF4-B9C1-4F6A-BB79-CB2F4B666EF2}" destId="{E6EEB0D1-3B63-44F9-8C5B-37A7E7727AA7}" srcOrd="1" destOrd="0" presId="urn:microsoft.com/office/officeart/2005/8/layout/list1"/>
    <dgm:cxn modelId="{614DA0C5-3E8D-42E5-B10F-FF4A88580312}" type="presParOf" srcId="{67B01FF4-B9C1-4F6A-BB79-CB2F4B666EF2}" destId="{BF16C90C-5661-4C1D-8CE7-0134F5942FA7}"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4F81BC"/>
        </a:solidFill>
        <a:ln>
          <a:solidFill>
            <a:srgbClr val="4F81BC"/>
          </a:solidFill>
        </a:ln>
      </dgm:spPr>
      <dgm:t>
        <a:bodyPr/>
        <a:lstStyle/>
        <a:p>
          <a:r>
            <a:rPr lang="en-US" sz="1700" b="1" spc="-10" dirty="0">
              <a:solidFill>
                <a:srgbClr val="FFFFFF"/>
              </a:solidFill>
              <a:latin typeface="Arial"/>
              <a:cs typeface="Arial"/>
            </a:rPr>
            <a:t>Day</a:t>
          </a:r>
          <a:r>
            <a:rPr lang="en-US" sz="1700" b="1" spc="0" dirty="0">
              <a:solidFill>
                <a:srgbClr val="FFFFFF"/>
              </a:solidFill>
              <a:latin typeface="Arial"/>
              <a:cs typeface="Arial"/>
            </a:rPr>
            <a:t> </a:t>
          </a:r>
          <a:r>
            <a:rPr lang="en-US" sz="1700" b="1" spc="-10" dirty="0">
              <a:solidFill>
                <a:srgbClr val="FFFFFF"/>
              </a:solidFill>
              <a:latin typeface="Arial"/>
              <a:cs typeface="Arial"/>
            </a:rPr>
            <a:t>1 (all</a:t>
          </a:r>
          <a:r>
            <a:rPr lang="en-US" sz="1700" b="1" dirty="0">
              <a:solidFill>
                <a:srgbClr val="FFFFFF"/>
              </a:solidFill>
              <a:latin typeface="Arial"/>
              <a:cs typeface="Arial"/>
            </a:rPr>
            <a:t> </a:t>
          </a:r>
          <a:r>
            <a:rPr lang="en-US" sz="1700" b="1" spc="-10" dirty="0">
              <a:solidFill>
                <a:srgbClr val="FFFFFF"/>
              </a:solidFill>
              <a:latin typeface="Arial"/>
              <a:cs typeface="Arial"/>
            </a:rPr>
            <a:t>day measureme</a:t>
          </a:r>
          <a:r>
            <a:rPr lang="en-US" sz="1700" b="1" spc="-20" dirty="0">
              <a:solidFill>
                <a:srgbClr val="FFFFFF"/>
              </a:solidFill>
              <a:latin typeface="Arial"/>
              <a:cs typeface="Arial"/>
            </a:rPr>
            <a:t>n</a:t>
          </a:r>
          <a:r>
            <a:rPr lang="en-US" sz="1700" b="1" spc="-10" dirty="0">
              <a:solidFill>
                <a:srgbClr val="FFFFFF"/>
              </a:solidFill>
              <a:latin typeface="Arial"/>
              <a:cs typeface="Arial"/>
            </a:rPr>
            <a:t>ts</a:t>
          </a:r>
          <a:r>
            <a:rPr lang="en-US" sz="1700" b="1" spc="30" dirty="0">
              <a:solidFill>
                <a:srgbClr val="FFFFFF"/>
              </a:solidFill>
              <a:latin typeface="Arial"/>
              <a:cs typeface="Arial"/>
            </a:rPr>
            <a:t> </a:t>
          </a:r>
          <a:r>
            <a:rPr lang="en-US" sz="1700" b="1" spc="-10" dirty="0">
              <a:solidFill>
                <a:srgbClr val="FFFFFF"/>
              </a:solidFill>
              <a:latin typeface="Arial"/>
              <a:cs typeface="Arial"/>
            </a:rPr>
            <a:t>are from</a:t>
          </a:r>
          <a:r>
            <a:rPr lang="en-US" sz="1700" b="1" dirty="0">
              <a:solidFill>
                <a:srgbClr val="FFFFFF"/>
              </a:solidFill>
              <a:latin typeface="Arial"/>
              <a:cs typeface="Arial"/>
            </a:rPr>
            <a:t> </a:t>
          </a:r>
          <a:r>
            <a:rPr lang="en-US" sz="1700" b="1" spc="-10" dirty="0">
              <a:solidFill>
                <a:srgbClr val="FFFFFF"/>
              </a:solidFill>
              <a:latin typeface="Arial"/>
              <a:cs typeface="Arial"/>
            </a:rPr>
            <a:t>t</a:t>
          </a:r>
          <a:r>
            <a:rPr lang="en-US" sz="1700" b="1" spc="-20" dirty="0">
              <a:solidFill>
                <a:srgbClr val="FFFFFF"/>
              </a:solidFill>
              <a:latin typeface="Arial"/>
              <a:cs typeface="Arial"/>
            </a:rPr>
            <a:t>h</a:t>
          </a:r>
          <a:r>
            <a:rPr lang="en-US" sz="1700" b="1" spc="-10" dirty="0">
              <a:solidFill>
                <a:srgbClr val="FFFFFF"/>
              </a:solidFill>
              <a:latin typeface="Arial"/>
              <a:cs typeface="Arial"/>
            </a:rPr>
            <a:t>e</a:t>
          </a:r>
          <a:r>
            <a:rPr lang="en-US" sz="1700" b="1" spc="0" dirty="0">
              <a:solidFill>
                <a:srgbClr val="FFFFFF"/>
              </a:solidFill>
              <a:latin typeface="Arial"/>
              <a:cs typeface="Arial"/>
            </a:rPr>
            <a:t> </a:t>
          </a:r>
          <a:r>
            <a:rPr lang="en-US" sz="1700" b="1" spc="-10" dirty="0">
              <a:solidFill>
                <a:srgbClr val="FFFFFF"/>
              </a:solidFill>
              <a:latin typeface="Arial"/>
              <a:cs typeface="Arial"/>
            </a:rPr>
            <a:t>first</a:t>
          </a:r>
          <a:r>
            <a:rPr lang="en-US" sz="1700" b="1" dirty="0">
              <a:solidFill>
                <a:srgbClr val="FFFFFF"/>
              </a:solidFill>
              <a:latin typeface="Arial"/>
              <a:cs typeface="Arial"/>
            </a:rPr>
            <a:t> </a:t>
          </a:r>
          <a:r>
            <a:rPr lang="en-US" sz="1700" b="1" spc="-10" dirty="0">
              <a:solidFill>
                <a:srgbClr val="FFFFFF"/>
              </a:solidFill>
              <a:latin typeface="Arial"/>
              <a:cs typeface="Arial"/>
            </a:rPr>
            <a:t>day</a:t>
          </a:r>
          <a:r>
            <a:rPr lang="en-US" sz="1700" b="1" dirty="0">
              <a:solidFill>
                <a:srgbClr val="FFFFFF"/>
              </a:solidFill>
              <a:latin typeface="Arial"/>
              <a:cs typeface="Arial"/>
            </a:rPr>
            <a:t> </a:t>
          </a:r>
          <a:r>
            <a:rPr lang="en-US" sz="1700" b="1" spc="-10" dirty="0">
              <a:solidFill>
                <a:srgbClr val="FFFFFF"/>
              </a:solidFill>
              <a:latin typeface="Arial"/>
              <a:cs typeface="Arial"/>
            </a:rPr>
            <a:t>of</a:t>
          </a:r>
          <a:r>
            <a:rPr lang="en-US" sz="1700" b="1" spc="-5" dirty="0">
              <a:solidFill>
                <a:srgbClr val="FFFFFF"/>
              </a:solidFill>
              <a:latin typeface="Arial"/>
              <a:cs typeface="Arial"/>
            </a:rPr>
            <a:t> </a:t>
          </a:r>
          <a:r>
            <a:rPr lang="en-US" sz="1700" b="1" spc="-10" dirty="0">
              <a:solidFill>
                <a:srgbClr val="FFFFFF"/>
              </a:solidFill>
              <a:latin typeface="Arial"/>
              <a:cs typeface="Arial"/>
            </a:rPr>
            <a:t>t</a:t>
          </a:r>
          <a:r>
            <a:rPr lang="en-US" sz="1700" b="1" spc="-20" dirty="0">
              <a:solidFill>
                <a:srgbClr val="FFFFFF"/>
              </a:solidFill>
              <a:latin typeface="Arial"/>
              <a:cs typeface="Arial"/>
            </a:rPr>
            <a:t>h</a:t>
          </a:r>
          <a:r>
            <a:rPr lang="en-US" sz="1700" b="1" spc="-10" dirty="0">
              <a:solidFill>
                <a:srgbClr val="FFFFFF"/>
              </a:solidFill>
              <a:latin typeface="Arial"/>
              <a:cs typeface="Arial"/>
            </a:rPr>
            <a:t>e</a:t>
          </a:r>
          <a:r>
            <a:rPr lang="en-US" sz="1700" b="1" spc="0" dirty="0">
              <a:solidFill>
                <a:srgbClr val="FFFFFF"/>
              </a:solidFill>
              <a:latin typeface="Arial"/>
              <a:cs typeface="Arial"/>
            </a:rPr>
            <a:t> </a:t>
          </a:r>
          <a:r>
            <a:rPr lang="en-US" sz="1700" b="1" spc="-10" dirty="0">
              <a:solidFill>
                <a:srgbClr val="FFFFFF"/>
              </a:solidFill>
              <a:latin typeface="Arial"/>
              <a:cs typeface="Arial"/>
            </a:rPr>
            <a:t>current</a:t>
          </a:r>
          <a:r>
            <a:rPr lang="en-US" sz="1700" b="1" spc="10" dirty="0">
              <a:solidFill>
                <a:srgbClr val="FFFFFF"/>
              </a:solidFill>
              <a:latin typeface="Arial"/>
              <a:cs typeface="Arial"/>
            </a:rPr>
            <a:t> </a:t>
          </a:r>
          <a:r>
            <a:rPr lang="en-US" sz="1700" b="1" spc="-15" dirty="0">
              <a:solidFill>
                <a:srgbClr val="FFFFFF"/>
              </a:solidFill>
              <a:latin typeface="Arial"/>
              <a:cs typeface="Arial"/>
            </a:rPr>
            <a:t>m</a:t>
          </a:r>
          <a:r>
            <a:rPr lang="en-US" sz="1700" b="1" spc="-20" dirty="0">
              <a:solidFill>
                <a:srgbClr val="FFFFFF"/>
              </a:solidFill>
              <a:latin typeface="Arial"/>
              <a:cs typeface="Arial"/>
            </a:rPr>
            <a:t>o</a:t>
          </a:r>
          <a:r>
            <a:rPr lang="en-US" sz="1700" b="1" spc="-10" dirty="0">
              <a:solidFill>
                <a:srgbClr val="FFFFFF"/>
              </a:solidFill>
              <a:latin typeface="Arial"/>
              <a:cs typeface="Arial"/>
            </a:rPr>
            <a:t>ni</a:t>
          </a:r>
          <a:r>
            <a:rPr lang="en-US" sz="1700" b="1" spc="-20" dirty="0">
              <a:solidFill>
                <a:srgbClr val="FFFFFF"/>
              </a:solidFill>
              <a:latin typeface="Arial"/>
              <a:cs typeface="Arial"/>
            </a:rPr>
            <a:t>t</a:t>
          </a:r>
          <a:r>
            <a:rPr lang="en-US" sz="1700" b="1" spc="-10" dirty="0">
              <a:solidFill>
                <a:srgbClr val="FFFFFF"/>
              </a:solidFill>
              <a:latin typeface="Arial"/>
              <a:cs typeface="Arial"/>
            </a:rPr>
            <a:t>oring</a:t>
          </a:r>
          <a:r>
            <a:rPr lang="en-US" sz="1700" b="1" spc="20" dirty="0">
              <a:solidFill>
                <a:srgbClr val="FFFFFF"/>
              </a:solidFill>
              <a:latin typeface="Arial"/>
              <a:cs typeface="Arial"/>
            </a:rPr>
            <a:t> </a:t>
          </a:r>
          <a:r>
            <a:rPr lang="en-US" sz="1700" b="1" spc="-10" dirty="0">
              <a:solidFill>
                <a:srgbClr val="FFFFFF"/>
              </a:solidFill>
              <a:latin typeface="Arial"/>
              <a:cs typeface="Arial"/>
            </a:rPr>
            <a:t>session)</a:t>
          </a:r>
          <a:r>
            <a:rPr lang="en-US" sz="1700" spc="-5" dirty="0">
              <a:solidFill>
                <a:srgbClr val="FFFFFF"/>
              </a:solidFill>
              <a:latin typeface="Arial"/>
              <a:cs typeface="Arial"/>
            </a:rPr>
            <a:t>:</a:t>
          </a:r>
          <a:r>
            <a:rPr lang="en-US" sz="1700" spc="20" dirty="0">
              <a:solidFill>
                <a:srgbClr val="FFFFFF"/>
              </a:solidFill>
              <a:latin typeface="Arial"/>
              <a:cs typeface="Arial"/>
            </a:rPr>
            <a:t> </a:t>
          </a:r>
          <a:r>
            <a:rPr lang="en-US" sz="1700" spc="-15" dirty="0">
              <a:solidFill>
                <a:srgbClr val="FFFFFF"/>
              </a:solidFill>
              <a:latin typeface="Arial"/>
              <a:cs typeface="Arial"/>
            </a:rPr>
            <a:t>DHS</a:t>
          </a:r>
          <a:r>
            <a:rPr lang="en-US" sz="1700" spc="-5" dirty="0">
              <a:solidFill>
                <a:srgbClr val="FFFFFF"/>
              </a:solidFill>
              <a:latin typeface="Arial"/>
              <a:cs typeface="Arial"/>
            </a:rPr>
            <a:t> s</a:t>
          </a:r>
          <a:r>
            <a:rPr lang="en-US" sz="1700" spc="-10" dirty="0">
              <a:solidFill>
                <a:srgbClr val="FFFFFF"/>
              </a:solidFill>
              <a:latin typeface="Arial"/>
              <a:cs typeface="Arial"/>
            </a:rPr>
            <a:t>elects</a:t>
          </a:r>
          <a:r>
            <a:rPr lang="en-US" sz="1700" dirty="0">
              <a:solidFill>
                <a:srgbClr val="FFFFFF"/>
              </a:solidFill>
              <a:latin typeface="Arial"/>
              <a:cs typeface="Arial"/>
            </a:rPr>
            <a:t> </a:t>
          </a:r>
          <a:r>
            <a:rPr lang="en-US" sz="1700" spc="-10" dirty="0">
              <a:solidFill>
                <a:srgbClr val="FFFFFF"/>
              </a:solidFill>
              <a:latin typeface="Arial"/>
              <a:cs typeface="Arial"/>
            </a:rPr>
            <a:t>a statistically</a:t>
          </a:r>
          <a:r>
            <a:rPr lang="en-US" sz="1700" spc="-20" dirty="0">
              <a:solidFill>
                <a:srgbClr val="FFFFFF"/>
              </a:solidFill>
              <a:latin typeface="Arial"/>
              <a:cs typeface="Arial"/>
            </a:rPr>
            <a:t> </a:t>
          </a:r>
          <a:r>
            <a:rPr lang="en-US" sz="1700" spc="-10" dirty="0">
              <a:solidFill>
                <a:srgbClr val="FFFFFF"/>
              </a:solidFill>
              <a:latin typeface="Arial"/>
              <a:cs typeface="Arial"/>
            </a:rPr>
            <a:t>valid</a:t>
          </a:r>
          <a:r>
            <a:rPr lang="en-US" sz="1700" spc="-15" dirty="0">
              <a:solidFill>
                <a:srgbClr val="FFFFFF"/>
              </a:solidFill>
              <a:latin typeface="Arial"/>
              <a:cs typeface="Arial"/>
            </a:rPr>
            <a:t> </a:t>
          </a:r>
          <a:r>
            <a:rPr lang="en-US" sz="1700" spc="-10" dirty="0">
              <a:solidFill>
                <a:srgbClr val="FFFFFF"/>
              </a:solidFill>
              <a:latin typeface="Arial"/>
              <a:cs typeface="Arial"/>
            </a:rPr>
            <a:t>random</a:t>
          </a:r>
          <a:r>
            <a:rPr lang="en-US" sz="1700" spc="10" dirty="0">
              <a:solidFill>
                <a:srgbClr val="FFFFFF"/>
              </a:solidFill>
              <a:latin typeface="Arial"/>
              <a:cs typeface="Arial"/>
            </a:rPr>
            <a:t> </a:t>
          </a:r>
          <a:r>
            <a:rPr lang="en-US" sz="1700" spc="-10" dirty="0">
              <a:solidFill>
                <a:srgbClr val="FFFFFF"/>
              </a:solidFill>
              <a:latin typeface="Arial"/>
              <a:cs typeface="Arial"/>
            </a:rPr>
            <a:t>samp</a:t>
          </a:r>
          <a:r>
            <a:rPr lang="en-US" sz="1700" dirty="0">
              <a:solidFill>
                <a:srgbClr val="FFFFFF"/>
              </a:solidFill>
              <a:latin typeface="Arial"/>
              <a:cs typeface="Arial"/>
            </a:rPr>
            <a:t>l</a:t>
          </a:r>
          <a:r>
            <a:rPr lang="en-US" sz="1700" spc="-10" dirty="0">
              <a:solidFill>
                <a:srgbClr val="FFFFFF"/>
              </a:solidFill>
              <a:latin typeface="Arial"/>
              <a:cs typeface="Arial"/>
            </a:rPr>
            <a:t>e</a:t>
          </a:r>
          <a:r>
            <a:rPr lang="en-US" sz="1700" spc="-5" dirty="0">
              <a:solidFill>
                <a:srgbClr val="FFFFFF"/>
              </a:solidFill>
              <a:latin typeface="Arial"/>
              <a:cs typeface="Arial"/>
            </a:rPr>
            <a:t> </a:t>
          </a:r>
          <a:r>
            <a:rPr lang="en-US" sz="1700" spc="-10" dirty="0">
              <a:solidFill>
                <a:srgbClr val="FFFFFF"/>
              </a:solidFill>
              <a:latin typeface="Arial"/>
              <a:cs typeface="Arial"/>
            </a:rPr>
            <a:t>of</a:t>
          </a:r>
          <a:r>
            <a:rPr lang="en-US" sz="1700" spc="-5" dirty="0">
              <a:solidFill>
                <a:srgbClr val="FFFFFF"/>
              </a:solidFill>
              <a:latin typeface="Arial"/>
              <a:cs typeface="Arial"/>
            </a:rPr>
            <a:t> </a:t>
          </a:r>
          <a:r>
            <a:rPr lang="en-US" sz="1700" spc="-10" dirty="0">
              <a:solidFill>
                <a:srgbClr val="FFFFFF"/>
              </a:solidFill>
              <a:latin typeface="Arial"/>
              <a:cs typeface="Arial"/>
            </a:rPr>
            <a:t>Qual</a:t>
          </a:r>
          <a:r>
            <a:rPr lang="en-US" sz="1700" dirty="0">
              <a:solidFill>
                <a:srgbClr val="FFFFFF"/>
              </a:solidFill>
              <a:latin typeface="Arial"/>
              <a:cs typeface="Arial"/>
            </a:rPr>
            <a:t>i</a:t>
          </a:r>
          <a:r>
            <a:rPr lang="en-US" sz="1700" spc="-10" dirty="0">
              <a:solidFill>
                <a:srgbClr val="FFFFFF"/>
              </a:solidFill>
              <a:latin typeface="Arial"/>
              <a:cs typeface="Arial"/>
            </a:rPr>
            <a:t>fied</a:t>
          </a:r>
          <a:r>
            <a:rPr lang="en-US" sz="1700" spc="10" dirty="0">
              <a:solidFill>
                <a:srgbClr val="FFFFFF"/>
              </a:solidFill>
              <a:latin typeface="Arial"/>
              <a:cs typeface="Arial"/>
            </a:rPr>
            <a:t> </a:t>
          </a:r>
          <a:r>
            <a:rPr lang="en-US" sz="1700" spc="-15" dirty="0">
              <a:solidFill>
                <a:srgbClr val="FFFFFF"/>
              </a:solidFill>
              <a:latin typeface="Arial"/>
              <a:cs typeface="Arial"/>
            </a:rPr>
            <a:t>PE</a:t>
          </a:r>
          <a:r>
            <a:rPr lang="en-US" sz="1700" spc="-10" dirty="0">
              <a:solidFill>
                <a:srgbClr val="FFFFFF"/>
              </a:solidFill>
              <a:latin typeface="Arial"/>
              <a:cs typeface="Arial"/>
            </a:rPr>
            <a:t> Providers.</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244B1E22-07D7-4B5B-8E03-67E9D91A295C}">
      <dgm:prSe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40</a:t>
          </a:r>
          <a:r>
            <a:rPr lang="en-US" sz="1700" spc="-5" dirty="0">
              <a:solidFill>
                <a:srgbClr val="FFFFFF"/>
              </a:solidFill>
              <a:latin typeface="Arial"/>
              <a:cs typeface="Arial"/>
            </a:rPr>
            <a:t>:</a:t>
          </a:r>
          <a:r>
            <a:rPr lang="en-US" sz="1700" spc="10" dirty="0">
              <a:solidFill>
                <a:srgbClr val="FFFFFF"/>
              </a:solidFill>
              <a:latin typeface="Arial"/>
              <a:cs typeface="Arial"/>
            </a:rPr>
            <a:t> </a:t>
          </a:r>
          <a:r>
            <a:rPr lang="en-US" sz="1700" spc="-15" dirty="0">
              <a:solidFill>
                <a:srgbClr val="FFFFFF"/>
              </a:solidFill>
              <a:latin typeface="Arial"/>
              <a:cs typeface="Arial"/>
            </a:rPr>
            <a:t>DHS</a:t>
          </a:r>
          <a:r>
            <a:rPr lang="en-US" sz="1700" spc="-5" dirty="0">
              <a:solidFill>
                <a:srgbClr val="FFFFFF"/>
              </a:solidFill>
              <a:latin typeface="Arial"/>
              <a:cs typeface="Arial"/>
            </a:rPr>
            <a:t> </a:t>
          </a:r>
          <a:r>
            <a:rPr lang="en-US" sz="1700" dirty="0">
              <a:solidFill>
                <a:srgbClr val="FFFFFF"/>
              </a:solidFill>
              <a:latin typeface="Arial"/>
              <a:cs typeface="Arial"/>
            </a:rPr>
            <a:t>i</a:t>
          </a:r>
          <a:r>
            <a:rPr lang="en-US" sz="1700" spc="-10" dirty="0">
              <a:solidFill>
                <a:srgbClr val="FFFFFF"/>
              </a:solidFill>
              <a:latin typeface="Arial"/>
              <a:cs typeface="Arial"/>
            </a:rPr>
            <a:t>ssues </a:t>
          </a:r>
          <a:r>
            <a:rPr lang="en-US" sz="1700" spc="-30" dirty="0">
              <a:solidFill>
                <a:srgbClr val="FFFFFF"/>
              </a:solidFill>
              <a:latin typeface="Arial"/>
              <a:cs typeface="Arial"/>
            </a:rPr>
            <a:t>w</a:t>
          </a:r>
          <a:r>
            <a:rPr lang="en-US" sz="1700" spc="-10" dirty="0">
              <a:solidFill>
                <a:srgbClr val="FFFFFF"/>
              </a:solidFill>
              <a:latin typeface="Arial"/>
              <a:cs typeface="Arial"/>
            </a:rPr>
            <a:t>ritten</a:t>
          </a:r>
          <a:r>
            <a:rPr lang="en-US" sz="1700" spc="25" dirty="0">
              <a:solidFill>
                <a:srgbClr val="FFFFFF"/>
              </a:solidFill>
              <a:latin typeface="Arial"/>
              <a:cs typeface="Arial"/>
            </a:rPr>
            <a:t> </a:t>
          </a:r>
          <a:r>
            <a:rPr lang="en-US" sz="1700" spc="-15" dirty="0">
              <a:solidFill>
                <a:srgbClr val="FFFFFF"/>
              </a:solidFill>
              <a:latin typeface="Arial"/>
              <a:cs typeface="Arial"/>
            </a:rPr>
            <a:t>PE</a:t>
          </a:r>
          <a:r>
            <a:rPr lang="en-US" sz="1700" dirty="0">
              <a:solidFill>
                <a:srgbClr val="FFFFFF"/>
              </a:solidFill>
              <a:latin typeface="Arial"/>
              <a:cs typeface="Arial"/>
            </a:rPr>
            <a:t> </a:t>
          </a:r>
          <a:r>
            <a:rPr lang="en-US" sz="1700" spc="-15" dirty="0">
              <a:solidFill>
                <a:srgbClr val="FFFFFF"/>
              </a:solidFill>
              <a:latin typeface="Arial"/>
              <a:cs typeface="Arial"/>
            </a:rPr>
            <a:t>mon</a:t>
          </a:r>
          <a:r>
            <a:rPr lang="en-US" sz="1700" dirty="0">
              <a:solidFill>
                <a:srgbClr val="FFFFFF"/>
              </a:solidFill>
              <a:latin typeface="Arial"/>
              <a:cs typeface="Arial"/>
            </a:rPr>
            <a:t>i</a:t>
          </a:r>
          <a:r>
            <a:rPr lang="en-US" sz="1700" spc="-10" dirty="0">
              <a:solidFill>
                <a:srgbClr val="FFFFFF"/>
              </a:solidFill>
              <a:latin typeface="Arial"/>
              <a:cs typeface="Arial"/>
            </a:rPr>
            <a:t>toring</a:t>
          </a:r>
          <a:r>
            <a:rPr lang="en-US" sz="1700" spc="-5" dirty="0">
              <a:solidFill>
                <a:srgbClr val="FFFFFF"/>
              </a:solidFill>
              <a:latin typeface="Arial"/>
              <a:cs typeface="Arial"/>
            </a:rPr>
            <a:t> </a:t>
          </a:r>
          <a:r>
            <a:rPr lang="en-US" sz="1700" spc="-10" dirty="0">
              <a:solidFill>
                <a:srgbClr val="FFFFFF"/>
              </a:solidFill>
              <a:latin typeface="Arial"/>
              <a:cs typeface="Arial"/>
            </a:rPr>
            <a:t>findings</a:t>
          </a:r>
          <a:r>
            <a:rPr lang="en-US" sz="1700" spc="-5" dirty="0">
              <a:solidFill>
                <a:srgbClr val="FFFFFF"/>
              </a:solidFill>
              <a:latin typeface="Arial"/>
              <a:cs typeface="Arial"/>
            </a:rPr>
            <a:t> </a:t>
          </a:r>
          <a:r>
            <a:rPr lang="en-US" sz="1700" spc="-30" dirty="0">
              <a:solidFill>
                <a:srgbClr val="FFFFFF"/>
              </a:solidFill>
              <a:latin typeface="Arial"/>
              <a:cs typeface="Arial"/>
            </a:rPr>
            <a:t>w</a:t>
          </a:r>
          <a:r>
            <a:rPr lang="en-US" sz="1700" spc="-10" dirty="0">
              <a:solidFill>
                <a:srgbClr val="FFFFFF"/>
              </a:solidFill>
              <a:latin typeface="Arial"/>
              <a:cs typeface="Arial"/>
            </a:rPr>
            <a:t>ithin</a:t>
          </a:r>
          <a:r>
            <a:rPr lang="en-US" sz="1700" spc="10" dirty="0">
              <a:solidFill>
                <a:srgbClr val="FFFFFF"/>
              </a:solidFill>
              <a:latin typeface="Arial"/>
              <a:cs typeface="Arial"/>
            </a:rPr>
            <a:t> </a:t>
          </a:r>
          <a:r>
            <a:rPr lang="en-US" sz="1700" spc="-10" dirty="0">
              <a:solidFill>
                <a:srgbClr val="FFFFFF"/>
              </a:solidFill>
              <a:latin typeface="Arial"/>
              <a:cs typeface="Arial"/>
            </a:rPr>
            <a:t>40</a:t>
          </a:r>
          <a:r>
            <a:rPr lang="en-US" sz="1700" spc="-5" dirty="0">
              <a:solidFill>
                <a:srgbClr val="FFFFFF"/>
              </a:solidFill>
              <a:latin typeface="Arial"/>
              <a:cs typeface="Arial"/>
            </a:rPr>
            <a:t> </a:t>
          </a:r>
          <a:r>
            <a:rPr lang="en-US" sz="1700" spc="-10" dirty="0">
              <a:solidFill>
                <a:srgbClr val="FFFFFF"/>
              </a:solidFill>
              <a:latin typeface="Arial"/>
              <a:cs typeface="Arial"/>
            </a:rPr>
            <a:t>da</a:t>
          </a:r>
          <a:r>
            <a:rPr lang="en-US" sz="1700" spc="-30" dirty="0">
              <a:solidFill>
                <a:srgbClr val="FFFFFF"/>
              </a:solidFill>
              <a:latin typeface="Arial"/>
              <a:cs typeface="Arial"/>
            </a:rPr>
            <a:t>y</a:t>
          </a:r>
          <a:r>
            <a:rPr lang="en-US" sz="1700" spc="-10" dirty="0">
              <a:solidFill>
                <a:srgbClr val="FFFFFF"/>
              </a:solidFill>
              <a:latin typeface="Arial"/>
              <a:cs typeface="Arial"/>
            </a:rPr>
            <a:t>s</a:t>
          </a:r>
          <a:r>
            <a:rPr lang="en-US" sz="1700" spc="25" dirty="0">
              <a:solidFill>
                <a:srgbClr val="FFFFFF"/>
              </a:solidFill>
              <a:latin typeface="Arial"/>
              <a:cs typeface="Arial"/>
            </a:rPr>
            <a:t> </a:t>
          </a:r>
          <a:r>
            <a:rPr lang="en-US" sz="1700" spc="-10" dirty="0">
              <a:solidFill>
                <a:srgbClr val="FFFFFF"/>
              </a:solidFill>
              <a:latin typeface="Arial"/>
              <a:cs typeface="Arial"/>
            </a:rPr>
            <a:t>of</a:t>
          </a:r>
          <a:r>
            <a:rPr lang="en-US" sz="1700" spc="-5" dirty="0">
              <a:solidFill>
                <a:srgbClr val="FFFFFF"/>
              </a:solidFill>
              <a:latin typeface="Arial"/>
              <a:cs typeface="Arial"/>
            </a:rPr>
            <a:t> s</a:t>
          </a:r>
          <a:r>
            <a:rPr lang="en-US" sz="1700" spc="-15" dirty="0">
              <a:solidFill>
                <a:srgbClr val="FFFFFF"/>
              </a:solidFill>
              <a:latin typeface="Arial"/>
              <a:cs typeface="Arial"/>
            </a:rPr>
            <a:t>amp</a:t>
          </a:r>
          <a:r>
            <a:rPr lang="en-US" sz="1700" dirty="0">
              <a:solidFill>
                <a:srgbClr val="FFFFFF"/>
              </a:solidFill>
              <a:latin typeface="Arial"/>
              <a:cs typeface="Arial"/>
            </a:rPr>
            <a:t>l</a:t>
          </a:r>
          <a:r>
            <a:rPr lang="en-US" sz="1700" spc="-10" dirty="0">
              <a:solidFill>
                <a:srgbClr val="FFFFFF"/>
              </a:solidFill>
              <a:latin typeface="Arial"/>
              <a:cs typeface="Arial"/>
            </a:rPr>
            <a:t>e</a:t>
          </a:r>
          <a:r>
            <a:rPr lang="en-US" sz="1700" spc="-5" dirty="0">
              <a:solidFill>
                <a:srgbClr val="FFFFFF"/>
              </a:solidFill>
              <a:latin typeface="Arial"/>
              <a:cs typeface="Arial"/>
            </a:rPr>
            <a:t> </a:t>
          </a:r>
          <a:r>
            <a:rPr lang="en-US" sz="1700" spc="-10" dirty="0">
              <a:solidFill>
                <a:srgbClr val="FFFFFF"/>
              </a:solidFill>
              <a:latin typeface="Arial"/>
              <a:cs typeface="Arial"/>
            </a:rPr>
            <a:t>selection.</a:t>
          </a:r>
          <a:endParaRPr lang="en-US" sz="1700" dirty="0">
            <a:latin typeface="Times New Roman"/>
            <a:cs typeface="Times New Roman"/>
          </a:endParaRPr>
        </a:p>
      </dgm:t>
    </dgm:pt>
    <dgm:pt modelId="{DCCB5619-AA52-4CD0-8F6E-11157C3618F3}" type="parTrans" cxnId="{243D9841-FEA6-4888-A3F8-69181B68A661}">
      <dgm:prSet/>
      <dgm:spPr/>
      <dgm:t>
        <a:bodyPr/>
        <a:lstStyle/>
        <a:p>
          <a:endParaRPr lang="en-US"/>
        </a:p>
      </dgm:t>
    </dgm:pt>
    <dgm:pt modelId="{797F5635-73A3-4F84-8455-1A3C0013B252}" type="sibTrans" cxnId="{243D9841-FEA6-4888-A3F8-69181B68A661}">
      <dgm:prSet/>
      <dgm:spPr>
        <a:solidFill>
          <a:schemeClr val="bg1">
            <a:lumMod val="50000"/>
            <a:alpha val="90000"/>
          </a:schemeClr>
        </a:solidFill>
        <a:ln>
          <a:solidFill>
            <a:schemeClr val="bg1">
              <a:alpha val="90000"/>
            </a:schemeClr>
          </a:solidFill>
        </a:ln>
      </dgm:spPr>
      <dgm:t>
        <a:bodyPr/>
        <a:lstStyle/>
        <a:p>
          <a:endParaRPr lang="en-US" dirty="0"/>
        </a:p>
      </dgm:t>
    </dgm:pt>
    <dgm:pt modelId="{27B7925B-15E7-416C-B715-0BB331EF4724}">
      <dgm:prSe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55</a:t>
          </a:r>
          <a:r>
            <a:rPr lang="en-US" sz="1700" spc="-5" dirty="0">
              <a:solidFill>
                <a:srgbClr val="FFFFFF"/>
              </a:solidFill>
              <a:latin typeface="Arial"/>
              <a:cs typeface="Arial"/>
            </a:rPr>
            <a:t>:</a:t>
          </a:r>
          <a:r>
            <a:rPr lang="en-US" sz="1700" spc="-25" dirty="0">
              <a:solidFill>
                <a:srgbClr val="FFFFFF"/>
              </a:solidFill>
              <a:latin typeface="Arial"/>
              <a:cs typeface="Arial"/>
            </a:rPr>
            <a:t> </a:t>
          </a:r>
          <a:r>
            <a:rPr lang="en-US" sz="1700" spc="-10" dirty="0">
              <a:solidFill>
                <a:srgbClr val="FFFFFF"/>
              </a:solidFill>
              <a:latin typeface="Arial"/>
              <a:cs typeface="Arial"/>
            </a:rPr>
            <a:t>The</a:t>
          </a:r>
          <a:r>
            <a:rPr lang="en-US" sz="1700" spc="5" dirty="0">
              <a:solidFill>
                <a:srgbClr val="FFFFFF"/>
              </a:solidFill>
              <a:latin typeface="Arial"/>
              <a:cs typeface="Arial"/>
            </a:rPr>
            <a:t> </a:t>
          </a:r>
          <a:r>
            <a:rPr lang="en-US" sz="1700" spc="-15" dirty="0">
              <a:solidFill>
                <a:srgbClr val="FFFFFF"/>
              </a:solidFill>
              <a:latin typeface="Arial"/>
              <a:cs typeface="Arial"/>
            </a:rPr>
            <a:t>PE</a:t>
          </a:r>
          <a:r>
            <a:rPr lang="en-US" sz="1700" dirty="0">
              <a:solidFill>
                <a:srgbClr val="FFFFFF"/>
              </a:solidFill>
              <a:latin typeface="Arial"/>
              <a:cs typeface="Arial"/>
            </a:rPr>
            <a:t> </a:t>
          </a:r>
          <a:r>
            <a:rPr lang="en-US" sz="1700" spc="-10" dirty="0">
              <a:solidFill>
                <a:srgbClr val="FFFFFF"/>
              </a:solidFill>
              <a:latin typeface="Arial"/>
              <a:cs typeface="Arial"/>
            </a:rPr>
            <a:t>prov</a:t>
          </a:r>
          <a:r>
            <a:rPr lang="en-US" sz="1700" dirty="0">
              <a:solidFill>
                <a:srgbClr val="FFFFFF"/>
              </a:solidFill>
              <a:latin typeface="Arial"/>
              <a:cs typeface="Arial"/>
            </a:rPr>
            <a:t>i</a:t>
          </a:r>
          <a:r>
            <a:rPr lang="en-US" sz="1700" spc="-10" dirty="0">
              <a:solidFill>
                <a:srgbClr val="FFFFFF"/>
              </a:solidFill>
              <a:latin typeface="Arial"/>
              <a:cs typeface="Arial"/>
            </a:rPr>
            <a:t>der</a:t>
          </a:r>
          <a:r>
            <a:rPr lang="en-US" sz="1700" spc="5" dirty="0">
              <a:solidFill>
                <a:srgbClr val="FFFFFF"/>
              </a:solidFill>
              <a:latin typeface="Arial"/>
              <a:cs typeface="Arial"/>
            </a:rPr>
            <a:t> </a:t>
          </a:r>
          <a:r>
            <a:rPr lang="en-US" sz="1700" spc="-30" dirty="0">
              <a:solidFill>
                <a:srgbClr val="FFFFFF"/>
              </a:solidFill>
              <a:latin typeface="Arial"/>
              <a:cs typeface="Arial"/>
            </a:rPr>
            <a:t>w</a:t>
          </a:r>
          <a:r>
            <a:rPr lang="en-US" sz="1700" spc="-5" dirty="0">
              <a:solidFill>
                <a:srgbClr val="FFFFFF"/>
              </a:solidFill>
              <a:latin typeface="Arial"/>
              <a:cs typeface="Arial"/>
            </a:rPr>
            <a:t>ill</a:t>
          </a:r>
          <a:r>
            <a:rPr lang="en-US" sz="1700" dirty="0">
              <a:solidFill>
                <a:srgbClr val="FFFFFF"/>
              </a:solidFill>
              <a:latin typeface="Arial"/>
              <a:cs typeface="Arial"/>
            </a:rPr>
            <a:t> </a:t>
          </a:r>
          <a:r>
            <a:rPr lang="en-US" sz="1700" spc="-10" dirty="0">
              <a:solidFill>
                <a:srgbClr val="FFFFFF"/>
              </a:solidFill>
              <a:latin typeface="Arial"/>
              <a:cs typeface="Arial"/>
            </a:rPr>
            <a:t>agree</a:t>
          </a:r>
          <a:r>
            <a:rPr lang="en-US" sz="1700" spc="5" dirty="0">
              <a:solidFill>
                <a:srgbClr val="FFFFFF"/>
              </a:solidFill>
              <a:latin typeface="Arial"/>
              <a:cs typeface="Arial"/>
            </a:rPr>
            <a:t> </a:t>
          </a:r>
          <a:r>
            <a:rPr lang="en-US" sz="1700" spc="-10" dirty="0">
              <a:solidFill>
                <a:srgbClr val="FFFFFF"/>
              </a:solidFill>
              <a:latin typeface="Arial"/>
              <a:cs typeface="Arial"/>
            </a:rPr>
            <a:t>or</a:t>
          </a:r>
          <a:r>
            <a:rPr lang="en-US" sz="1700" spc="5" dirty="0">
              <a:solidFill>
                <a:srgbClr val="FFFFFF"/>
              </a:solidFill>
              <a:latin typeface="Arial"/>
              <a:cs typeface="Arial"/>
            </a:rPr>
            <a:t> </a:t>
          </a:r>
          <a:r>
            <a:rPr lang="en-US" sz="1700" spc="-10" dirty="0">
              <a:solidFill>
                <a:srgbClr val="FFFFFF"/>
              </a:solidFill>
              <a:latin typeface="Arial"/>
              <a:cs typeface="Arial"/>
            </a:rPr>
            <a:t>disagree</a:t>
          </a:r>
          <a:r>
            <a:rPr lang="en-US" sz="1700" spc="-5" dirty="0">
              <a:solidFill>
                <a:srgbClr val="FFFFFF"/>
              </a:solidFill>
              <a:latin typeface="Arial"/>
              <a:cs typeface="Arial"/>
            </a:rPr>
            <a:t> </a:t>
          </a:r>
          <a:r>
            <a:rPr lang="en-US" sz="1700" spc="-30" dirty="0">
              <a:solidFill>
                <a:srgbClr val="FFFFFF"/>
              </a:solidFill>
              <a:latin typeface="Arial"/>
              <a:cs typeface="Arial"/>
            </a:rPr>
            <a:t>w</a:t>
          </a:r>
          <a:r>
            <a:rPr lang="en-US" sz="1700" spc="-10" dirty="0">
              <a:solidFill>
                <a:srgbClr val="FFFFFF"/>
              </a:solidFill>
              <a:latin typeface="Arial"/>
              <a:cs typeface="Arial"/>
            </a:rPr>
            <a:t>ith PE</a:t>
          </a:r>
          <a:r>
            <a:rPr lang="en-US" sz="1700" dirty="0">
              <a:solidFill>
                <a:srgbClr val="FFFFFF"/>
              </a:solidFill>
              <a:latin typeface="Arial"/>
              <a:cs typeface="Arial"/>
            </a:rPr>
            <a:t> </a:t>
          </a:r>
          <a:r>
            <a:rPr lang="en-US" sz="1700" spc="-15" dirty="0">
              <a:solidFill>
                <a:srgbClr val="FFFFFF"/>
              </a:solidFill>
              <a:latin typeface="Arial"/>
              <a:cs typeface="Arial"/>
            </a:rPr>
            <a:t>mon</a:t>
          </a:r>
          <a:r>
            <a:rPr lang="en-US" sz="1700" dirty="0">
              <a:solidFill>
                <a:srgbClr val="FFFFFF"/>
              </a:solidFill>
              <a:latin typeface="Arial"/>
              <a:cs typeface="Arial"/>
            </a:rPr>
            <a:t>i</a:t>
          </a:r>
          <a:r>
            <a:rPr lang="en-US" sz="1700" spc="-10" dirty="0">
              <a:solidFill>
                <a:srgbClr val="FFFFFF"/>
              </a:solidFill>
              <a:latin typeface="Arial"/>
              <a:cs typeface="Arial"/>
            </a:rPr>
            <a:t>toring</a:t>
          </a:r>
          <a:r>
            <a:rPr lang="en-US" sz="1700" spc="10" dirty="0">
              <a:solidFill>
                <a:srgbClr val="FFFFFF"/>
              </a:solidFill>
              <a:latin typeface="Arial"/>
              <a:cs typeface="Arial"/>
            </a:rPr>
            <a:t> </a:t>
          </a:r>
          <a:r>
            <a:rPr lang="en-US" sz="1700" spc="-10" dirty="0">
              <a:solidFill>
                <a:srgbClr val="FFFFFF"/>
              </a:solidFill>
              <a:latin typeface="Arial"/>
              <a:cs typeface="Arial"/>
            </a:rPr>
            <a:t>findings in</a:t>
          </a:r>
          <a:r>
            <a:rPr lang="en-US" sz="1700" spc="-5" dirty="0">
              <a:solidFill>
                <a:srgbClr val="FFFFFF"/>
              </a:solidFill>
              <a:latin typeface="Arial"/>
              <a:cs typeface="Arial"/>
            </a:rPr>
            <a:t> </a:t>
          </a:r>
          <a:r>
            <a:rPr lang="en-US" sz="1700" spc="-30" dirty="0">
              <a:solidFill>
                <a:srgbClr val="FFFFFF"/>
              </a:solidFill>
              <a:latin typeface="Arial"/>
              <a:cs typeface="Arial"/>
            </a:rPr>
            <a:t>w</a:t>
          </a:r>
          <a:r>
            <a:rPr lang="en-US" sz="1700" spc="-5" dirty="0">
              <a:solidFill>
                <a:srgbClr val="FFFFFF"/>
              </a:solidFill>
              <a:latin typeface="Arial"/>
              <a:cs typeface="Arial"/>
            </a:rPr>
            <a:t>rit</a:t>
          </a:r>
          <a:r>
            <a:rPr lang="en-US" sz="1700" dirty="0">
              <a:solidFill>
                <a:srgbClr val="FFFFFF"/>
              </a:solidFill>
              <a:latin typeface="Arial"/>
              <a:cs typeface="Arial"/>
            </a:rPr>
            <a:t>i</a:t>
          </a:r>
          <a:r>
            <a:rPr lang="en-US" sz="1700" spc="-10" dirty="0">
              <a:solidFill>
                <a:srgbClr val="FFFFFF"/>
              </a:solidFill>
              <a:latin typeface="Arial"/>
              <a:cs typeface="Arial"/>
            </a:rPr>
            <a:t>ng</a:t>
          </a:r>
          <a:r>
            <a:rPr lang="en-US" sz="1700" spc="10" dirty="0">
              <a:solidFill>
                <a:srgbClr val="FFFFFF"/>
              </a:solidFill>
              <a:latin typeface="Arial"/>
              <a:cs typeface="Arial"/>
            </a:rPr>
            <a:t> </a:t>
          </a:r>
          <a:r>
            <a:rPr lang="en-US" sz="1700" spc="-10" dirty="0">
              <a:solidFill>
                <a:srgbClr val="FFFFFF"/>
              </a:solidFill>
              <a:latin typeface="Arial"/>
              <a:cs typeface="Arial"/>
            </a:rPr>
            <a:t>after</a:t>
          </a:r>
          <a:r>
            <a:rPr lang="en-US" sz="1700" spc="5" dirty="0">
              <a:solidFill>
                <a:srgbClr val="FFFFFF"/>
              </a:solidFill>
              <a:latin typeface="Arial"/>
              <a:cs typeface="Arial"/>
            </a:rPr>
            <a:t> </a:t>
          </a:r>
          <a:r>
            <a:rPr lang="en-US" sz="1700" spc="-10" dirty="0">
              <a:solidFill>
                <a:srgbClr val="FFFFFF"/>
              </a:solidFill>
              <a:latin typeface="Arial"/>
              <a:cs typeface="Arial"/>
            </a:rPr>
            <a:t>discussions about disputed</a:t>
          </a:r>
          <a:r>
            <a:rPr lang="en-US" sz="1700" spc="-5" dirty="0">
              <a:solidFill>
                <a:srgbClr val="FFFFFF"/>
              </a:solidFill>
              <a:latin typeface="Arial"/>
              <a:cs typeface="Arial"/>
            </a:rPr>
            <a:t> f</a:t>
          </a:r>
          <a:r>
            <a:rPr lang="en-US" sz="1700" dirty="0">
              <a:solidFill>
                <a:srgbClr val="FFFFFF"/>
              </a:solidFill>
              <a:latin typeface="Arial"/>
              <a:cs typeface="Arial"/>
            </a:rPr>
            <a:t>i</a:t>
          </a:r>
          <a:r>
            <a:rPr lang="en-US" sz="1700" spc="-10" dirty="0">
              <a:solidFill>
                <a:srgbClr val="FFFFFF"/>
              </a:solidFill>
              <a:latin typeface="Arial"/>
              <a:cs typeface="Arial"/>
            </a:rPr>
            <a:t>ndings</a:t>
          </a:r>
          <a:r>
            <a:rPr lang="en-US" sz="1700" spc="5" dirty="0">
              <a:solidFill>
                <a:srgbClr val="FFFFFF"/>
              </a:solidFill>
              <a:latin typeface="Arial"/>
              <a:cs typeface="Arial"/>
            </a:rPr>
            <a:t> </a:t>
          </a:r>
          <a:r>
            <a:rPr lang="en-US" sz="1700" spc="-10" dirty="0">
              <a:solidFill>
                <a:srgbClr val="FFFFFF"/>
              </a:solidFill>
              <a:latin typeface="Arial"/>
              <a:cs typeface="Arial"/>
            </a:rPr>
            <a:t>ha</a:t>
          </a:r>
          <a:r>
            <a:rPr lang="en-US" sz="1700" spc="-5" dirty="0">
              <a:solidFill>
                <a:srgbClr val="FFFFFF"/>
              </a:solidFill>
              <a:latin typeface="Arial"/>
              <a:cs typeface="Arial"/>
            </a:rPr>
            <a:t>v</a:t>
          </a:r>
          <a:r>
            <a:rPr lang="en-US" sz="1700" spc="-10" dirty="0">
              <a:solidFill>
                <a:srgbClr val="FFFFFF"/>
              </a:solidFill>
              <a:latin typeface="Arial"/>
              <a:cs typeface="Arial"/>
            </a:rPr>
            <a:t>e</a:t>
          </a:r>
          <a:r>
            <a:rPr lang="en-US" sz="1700" spc="-5" dirty="0">
              <a:solidFill>
                <a:srgbClr val="FFFFFF"/>
              </a:solidFill>
              <a:latin typeface="Arial"/>
              <a:cs typeface="Arial"/>
            </a:rPr>
            <a:t> </a:t>
          </a:r>
          <a:r>
            <a:rPr lang="en-US" sz="1700" spc="-10" dirty="0">
              <a:solidFill>
                <a:srgbClr val="FFFFFF"/>
              </a:solidFill>
              <a:latin typeface="Arial"/>
              <a:cs typeface="Arial"/>
            </a:rPr>
            <a:t>been</a:t>
          </a:r>
          <a:r>
            <a:rPr lang="en-US" sz="1700" spc="10" dirty="0">
              <a:solidFill>
                <a:srgbClr val="FFFFFF"/>
              </a:solidFill>
              <a:latin typeface="Arial"/>
              <a:cs typeface="Arial"/>
            </a:rPr>
            <a:t> </a:t>
          </a:r>
          <a:r>
            <a:rPr lang="en-US" sz="1700" spc="-10" dirty="0">
              <a:solidFill>
                <a:srgbClr val="FFFFFF"/>
              </a:solidFill>
              <a:latin typeface="Arial"/>
              <a:cs typeface="Arial"/>
            </a:rPr>
            <a:t>comp</a:t>
          </a:r>
          <a:r>
            <a:rPr lang="en-US" sz="1700" dirty="0">
              <a:solidFill>
                <a:srgbClr val="FFFFFF"/>
              </a:solidFill>
              <a:latin typeface="Arial"/>
              <a:cs typeface="Arial"/>
            </a:rPr>
            <a:t>l</a:t>
          </a:r>
          <a:r>
            <a:rPr lang="en-US" sz="1700" spc="-10" dirty="0">
              <a:solidFill>
                <a:srgbClr val="FFFFFF"/>
              </a:solidFill>
              <a:latin typeface="Arial"/>
              <a:cs typeface="Arial"/>
            </a:rPr>
            <a:t>eted.</a:t>
          </a:r>
          <a:endParaRPr lang="en-US" sz="1700" dirty="0">
            <a:latin typeface="Times New Roman"/>
            <a:cs typeface="Times New Roman"/>
          </a:endParaRPr>
        </a:p>
      </dgm:t>
    </dgm:pt>
    <dgm:pt modelId="{0A3DD606-88D7-4003-BE09-6250AB3918E9}" type="parTrans" cxnId="{0345504D-B290-4EB7-9898-A4F5B602FD73}">
      <dgm:prSet/>
      <dgm:spPr/>
      <dgm:t>
        <a:bodyPr/>
        <a:lstStyle/>
        <a:p>
          <a:endParaRPr lang="en-US"/>
        </a:p>
      </dgm:t>
    </dgm:pt>
    <dgm:pt modelId="{37020E01-44A6-4F5F-AE16-EF00EE35A52F}" type="sibTrans" cxnId="{0345504D-B290-4EB7-9898-A4F5B602FD73}">
      <dgm:prSet/>
      <dgm:spPr>
        <a:solidFill>
          <a:schemeClr val="bg1">
            <a:lumMod val="50000"/>
            <a:alpha val="90000"/>
          </a:schemeClr>
        </a:solidFill>
        <a:ln>
          <a:solidFill>
            <a:schemeClr val="bg1">
              <a:alpha val="90000"/>
            </a:schemeClr>
          </a:solidFill>
        </a:ln>
      </dgm:spPr>
      <dgm:t>
        <a:bodyPr/>
        <a:lstStyle/>
        <a:p>
          <a:endParaRPr lang="en-US" dirty="0"/>
        </a:p>
      </dgm:t>
    </dgm:pt>
    <dgm:pt modelId="{BC5B2CC4-1750-4850-9A80-3002EA49C6DD}">
      <dgm:prSe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60</a:t>
          </a:r>
          <a:r>
            <a:rPr lang="en-US" sz="1700" spc="-5" dirty="0">
              <a:solidFill>
                <a:srgbClr val="FFFFFF"/>
              </a:solidFill>
              <a:latin typeface="Arial"/>
              <a:cs typeface="Arial"/>
            </a:rPr>
            <a:t>:</a:t>
          </a:r>
          <a:r>
            <a:rPr lang="en-US" sz="1700" spc="10" dirty="0">
              <a:solidFill>
                <a:srgbClr val="FFFFFF"/>
              </a:solidFill>
              <a:latin typeface="Arial"/>
              <a:cs typeface="Arial"/>
            </a:rPr>
            <a:t> </a:t>
          </a:r>
          <a:r>
            <a:rPr lang="en-US" sz="1700" spc="-10" dirty="0">
              <a:solidFill>
                <a:srgbClr val="FFFFFF"/>
              </a:solidFill>
              <a:latin typeface="Arial"/>
              <a:cs typeface="Arial"/>
            </a:rPr>
            <a:t>Final</a:t>
          </a:r>
          <a:r>
            <a:rPr lang="en-US" sz="1700" spc="5" dirty="0">
              <a:solidFill>
                <a:srgbClr val="FFFFFF"/>
              </a:solidFill>
              <a:latin typeface="Arial"/>
              <a:cs typeface="Arial"/>
            </a:rPr>
            <a:t> </a:t>
          </a:r>
          <a:r>
            <a:rPr lang="en-US" sz="1700" spc="-10" dirty="0">
              <a:solidFill>
                <a:srgbClr val="FFFFFF"/>
              </a:solidFill>
              <a:latin typeface="Arial"/>
              <a:cs typeface="Arial"/>
            </a:rPr>
            <a:t>de</a:t>
          </a:r>
          <a:r>
            <a:rPr lang="en-US" sz="1700" spc="-5" dirty="0">
              <a:solidFill>
                <a:srgbClr val="FFFFFF"/>
              </a:solidFill>
              <a:latin typeface="Arial"/>
              <a:cs typeface="Arial"/>
            </a:rPr>
            <a:t>c</a:t>
          </a:r>
          <a:r>
            <a:rPr lang="en-US" sz="1700" spc="-10" dirty="0">
              <a:solidFill>
                <a:srgbClr val="FFFFFF"/>
              </a:solidFill>
              <a:latin typeface="Arial"/>
              <a:cs typeface="Arial"/>
            </a:rPr>
            <a:t>isions on</a:t>
          </a:r>
          <a:r>
            <a:rPr lang="en-US" sz="1700" spc="-5" dirty="0">
              <a:solidFill>
                <a:srgbClr val="FFFFFF"/>
              </a:solidFill>
              <a:latin typeface="Arial"/>
              <a:cs typeface="Arial"/>
            </a:rPr>
            <a:t> </a:t>
          </a:r>
          <a:r>
            <a:rPr lang="en-US" sz="1700" spc="-10" dirty="0">
              <a:solidFill>
                <a:srgbClr val="FFFFFF"/>
              </a:solidFill>
              <a:latin typeface="Arial"/>
              <a:cs typeface="Arial"/>
            </a:rPr>
            <a:t>d</a:t>
          </a:r>
          <a:r>
            <a:rPr lang="en-US" sz="1700" dirty="0">
              <a:solidFill>
                <a:srgbClr val="FFFFFF"/>
              </a:solidFill>
              <a:latin typeface="Arial"/>
              <a:cs typeface="Arial"/>
            </a:rPr>
            <a:t>i</a:t>
          </a:r>
          <a:r>
            <a:rPr lang="en-US" sz="1700" spc="-10" dirty="0">
              <a:solidFill>
                <a:srgbClr val="FFFFFF"/>
              </a:solidFill>
              <a:latin typeface="Arial"/>
              <a:cs typeface="Arial"/>
            </a:rPr>
            <a:t>sputed</a:t>
          </a:r>
          <a:r>
            <a:rPr lang="en-US" sz="1700" spc="-5" dirty="0">
              <a:solidFill>
                <a:srgbClr val="FFFFFF"/>
              </a:solidFill>
              <a:latin typeface="Arial"/>
              <a:cs typeface="Arial"/>
            </a:rPr>
            <a:t> f</a:t>
          </a:r>
          <a:r>
            <a:rPr lang="en-US" sz="1700" dirty="0">
              <a:solidFill>
                <a:srgbClr val="FFFFFF"/>
              </a:solidFill>
              <a:latin typeface="Arial"/>
              <a:cs typeface="Arial"/>
            </a:rPr>
            <a:t>i</a:t>
          </a:r>
          <a:r>
            <a:rPr lang="en-US" sz="1700" spc="-10" dirty="0">
              <a:solidFill>
                <a:srgbClr val="FFFFFF"/>
              </a:solidFill>
              <a:latin typeface="Arial"/>
              <a:cs typeface="Arial"/>
            </a:rPr>
            <a:t>ndings</a:t>
          </a:r>
          <a:r>
            <a:rPr lang="en-US" sz="1700" spc="5" dirty="0">
              <a:solidFill>
                <a:srgbClr val="FFFFFF"/>
              </a:solidFill>
              <a:latin typeface="Arial"/>
              <a:cs typeface="Arial"/>
            </a:rPr>
            <a:t> </a:t>
          </a:r>
          <a:r>
            <a:rPr lang="en-US" sz="1700" spc="-10" dirty="0">
              <a:solidFill>
                <a:srgbClr val="FFFFFF"/>
              </a:solidFill>
              <a:latin typeface="Arial"/>
              <a:cs typeface="Arial"/>
            </a:rPr>
            <a:t>for</a:t>
          </a:r>
          <a:r>
            <a:rPr lang="en-US" sz="1700" spc="5" dirty="0">
              <a:solidFill>
                <a:srgbClr val="FFFFFF"/>
              </a:solidFill>
              <a:latin typeface="Arial"/>
              <a:cs typeface="Arial"/>
            </a:rPr>
            <a:t> </a:t>
          </a:r>
          <a:r>
            <a:rPr lang="en-US" sz="1700" spc="-10" dirty="0">
              <a:solidFill>
                <a:srgbClr val="FFFFFF"/>
              </a:solidFill>
              <a:latin typeface="Arial"/>
              <a:cs typeface="Arial"/>
            </a:rPr>
            <a:t>the samp</a:t>
          </a:r>
          <a:r>
            <a:rPr lang="en-US" sz="1700" dirty="0">
              <a:solidFill>
                <a:srgbClr val="FFFFFF"/>
              </a:solidFill>
              <a:latin typeface="Arial"/>
              <a:cs typeface="Arial"/>
            </a:rPr>
            <a:t>l</a:t>
          </a:r>
          <a:r>
            <a:rPr lang="en-US" sz="1700" spc="-10" dirty="0">
              <a:solidFill>
                <a:srgbClr val="FFFFFF"/>
              </a:solidFill>
              <a:latin typeface="Arial"/>
              <a:cs typeface="Arial"/>
            </a:rPr>
            <a:t>e</a:t>
          </a:r>
          <a:r>
            <a:rPr lang="en-US" sz="1700" spc="-5" dirty="0">
              <a:solidFill>
                <a:srgbClr val="FFFFFF"/>
              </a:solidFill>
              <a:latin typeface="Arial"/>
              <a:cs typeface="Arial"/>
            </a:rPr>
            <a:t> </a:t>
          </a:r>
          <a:r>
            <a:rPr lang="en-US" sz="1700" spc="-10" dirty="0">
              <a:solidFill>
                <a:srgbClr val="FFFFFF"/>
              </a:solidFill>
              <a:latin typeface="Arial"/>
              <a:cs typeface="Arial"/>
            </a:rPr>
            <a:t>month</a:t>
          </a:r>
          <a:r>
            <a:rPr lang="en-US" sz="1700" spc="10" dirty="0">
              <a:solidFill>
                <a:srgbClr val="FFFFFF"/>
              </a:solidFill>
              <a:latin typeface="Arial"/>
              <a:cs typeface="Arial"/>
            </a:rPr>
            <a:t> </a:t>
          </a:r>
          <a:r>
            <a:rPr lang="en-US" sz="1700" spc="-30" dirty="0">
              <a:solidFill>
                <a:srgbClr val="FFFFFF"/>
              </a:solidFill>
              <a:latin typeface="Arial"/>
              <a:cs typeface="Arial"/>
            </a:rPr>
            <a:t>w</a:t>
          </a:r>
          <a:r>
            <a:rPr lang="en-US" sz="1700" spc="-5" dirty="0">
              <a:solidFill>
                <a:srgbClr val="FFFFFF"/>
              </a:solidFill>
              <a:latin typeface="Arial"/>
              <a:cs typeface="Arial"/>
            </a:rPr>
            <a:t>ill</a:t>
          </a:r>
          <a:r>
            <a:rPr lang="en-US" sz="1700" dirty="0">
              <a:solidFill>
                <a:srgbClr val="FFFFFF"/>
              </a:solidFill>
              <a:latin typeface="Arial"/>
              <a:cs typeface="Arial"/>
            </a:rPr>
            <a:t> </a:t>
          </a:r>
          <a:r>
            <a:rPr lang="en-US" sz="1700" spc="-10" dirty="0">
              <a:solidFill>
                <a:srgbClr val="FFFFFF"/>
              </a:solidFill>
              <a:latin typeface="Arial"/>
              <a:cs typeface="Arial"/>
            </a:rPr>
            <a:t>be</a:t>
          </a:r>
          <a:r>
            <a:rPr lang="en-US" sz="1700" spc="-5" dirty="0">
              <a:solidFill>
                <a:srgbClr val="FFFFFF"/>
              </a:solidFill>
              <a:latin typeface="Arial"/>
              <a:cs typeface="Arial"/>
            </a:rPr>
            <a:t> c</a:t>
          </a:r>
          <a:r>
            <a:rPr lang="en-US" sz="1700" spc="-15" dirty="0">
              <a:solidFill>
                <a:srgbClr val="FFFFFF"/>
              </a:solidFill>
              <a:latin typeface="Arial"/>
              <a:cs typeface="Arial"/>
            </a:rPr>
            <a:t>omp</a:t>
          </a:r>
          <a:r>
            <a:rPr lang="en-US" sz="1700" dirty="0">
              <a:solidFill>
                <a:srgbClr val="FFFFFF"/>
              </a:solidFill>
              <a:latin typeface="Arial"/>
              <a:cs typeface="Arial"/>
            </a:rPr>
            <a:t>l</a:t>
          </a:r>
          <a:r>
            <a:rPr lang="en-US" sz="1700" spc="-10" dirty="0">
              <a:solidFill>
                <a:srgbClr val="FFFFFF"/>
              </a:solidFill>
              <a:latin typeface="Arial"/>
              <a:cs typeface="Arial"/>
            </a:rPr>
            <a:t>ete.</a:t>
          </a:r>
          <a:r>
            <a:rPr lang="en-US" sz="1700" spc="-5" dirty="0">
              <a:solidFill>
                <a:srgbClr val="FFFFFF"/>
              </a:solidFill>
              <a:latin typeface="Arial"/>
              <a:cs typeface="Arial"/>
            </a:rPr>
            <a:t> </a:t>
          </a:r>
          <a:r>
            <a:rPr lang="en-US" sz="1700" spc="-10" dirty="0">
              <a:solidFill>
                <a:srgbClr val="FFFFFF"/>
              </a:solidFill>
              <a:latin typeface="Arial"/>
              <a:cs typeface="Arial"/>
            </a:rPr>
            <a:t>Final</a:t>
          </a:r>
          <a:r>
            <a:rPr lang="en-US" sz="1700" dirty="0">
              <a:solidFill>
                <a:srgbClr val="FFFFFF"/>
              </a:solidFill>
              <a:latin typeface="Arial"/>
              <a:cs typeface="Arial"/>
            </a:rPr>
            <a:t> </a:t>
          </a:r>
          <a:r>
            <a:rPr lang="en-US" sz="1700" spc="-10" dirty="0">
              <a:solidFill>
                <a:srgbClr val="FFFFFF"/>
              </a:solidFill>
              <a:latin typeface="Arial"/>
              <a:cs typeface="Arial"/>
            </a:rPr>
            <a:t>de</a:t>
          </a:r>
          <a:r>
            <a:rPr lang="en-US" sz="1700" spc="-5" dirty="0">
              <a:solidFill>
                <a:srgbClr val="FFFFFF"/>
              </a:solidFill>
              <a:latin typeface="Arial"/>
              <a:cs typeface="Arial"/>
            </a:rPr>
            <a:t>c</a:t>
          </a:r>
          <a:r>
            <a:rPr lang="en-US" sz="1700" spc="-10" dirty="0">
              <a:solidFill>
                <a:srgbClr val="FFFFFF"/>
              </a:solidFill>
              <a:latin typeface="Arial"/>
              <a:cs typeface="Arial"/>
            </a:rPr>
            <a:t>isions rega</a:t>
          </a:r>
          <a:r>
            <a:rPr lang="en-US" sz="1700" spc="-15" dirty="0">
              <a:solidFill>
                <a:srgbClr val="FFFFFF"/>
              </a:solidFill>
              <a:latin typeface="Arial"/>
              <a:cs typeface="Arial"/>
            </a:rPr>
            <a:t>r</a:t>
          </a:r>
          <a:r>
            <a:rPr lang="en-US" sz="1700" spc="-10" dirty="0">
              <a:solidFill>
                <a:srgbClr val="FFFFFF"/>
              </a:solidFill>
              <a:latin typeface="Arial"/>
              <a:cs typeface="Arial"/>
            </a:rPr>
            <a:t>ding</a:t>
          </a:r>
          <a:r>
            <a:rPr lang="en-US" sz="1700" spc="10" dirty="0">
              <a:solidFill>
                <a:srgbClr val="FFFFFF"/>
              </a:solidFill>
              <a:latin typeface="Arial"/>
              <a:cs typeface="Arial"/>
            </a:rPr>
            <a:t> </a:t>
          </a:r>
          <a:r>
            <a:rPr lang="en-US" sz="1700" spc="-10" dirty="0">
              <a:solidFill>
                <a:srgbClr val="FFFFFF"/>
              </a:solidFill>
              <a:latin typeface="Arial"/>
              <a:cs typeface="Arial"/>
            </a:rPr>
            <a:t>the</a:t>
          </a:r>
          <a:r>
            <a:rPr lang="en-US" sz="1700" spc="10" dirty="0">
              <a:solidFill>
                <a:srgbClr val="FFFFFF"/>
              </a:solidFill>
              <a:latin typeface="Arial"/>
              <a:cs typeface="Arial"/>
            </a:rPr>
            <a:t> </a:t>
          </a:r>
          <a:r>
            <a:rPr lang="en-US" sz="1700" spc="-10" dirty="0">
              <a:solidFill>
                <a:srgbClr val="FFFFFF"/>
              </a:solidFill>
              <a:latin typeface="Arial"/>
              <a:cs typeface="Arial"/>
            </a:rPr>
            <a:t>adjudication</a:t>
          </a:r>
          <a:r>
            <a:rPr lang="en-US" sz="1700" spc="-5" dirty="0">
              <a:solidFill>
                <a:srgbClr val="FFFFFF"/>
              </a:solidFill>
              <a:latin typeface="Arial"/>
              <a:cs typeface="Arial"/>
            </a:rPr>
            <a:t> </a:t>
          </a:r>
          <a:r>
            <a:rPr lang="en-US" sz="1700" spc="-10" dirty="0">
              <a:solidFill>
                <a:srgbClr val="FFFFFF"/>
              </a:solidFill>
              <a:latin typeface="Arial"/>
              <a:cs typeface="Arial"/>
            </a:rPr>
            <a:t>of</a:t>
          </a:r>
          <a:r>
            <a:rPr lang="en-US" sz="1700" spc="-5" dirty="0">
              <a:solidFill>
                <a:srgbClr val="FFFFFF"/>
              </a:solidFill>
              <a:latin typeface="Arial"/>
              <a:cs typeface="Arial"/>
            </a:rPr>
            <a:t> f</a:t>
          </a:r>
          <a:r>
            <a:rPr lang="en-US" sz="1700" dirty="0">
              <a:solidFill>
                <a:srgbClr val="FFFFFF"/>
              </a:solidFill>
              <a:latin typeface="Arial"/>
              <a:cs typeface="Arial"/>
            </a:rPr>
            <a:t>i</a:t>
          </a:r>
          <a:r>
            <a:rPr lang="en-US" sz="1700" spc="-10" dirty="0">
              <a:solidFill>
                <a:srgbClr val="FFFFFF"/>
              </a:solidFill>
              <a:latin typeface="Arial"/>
              <a:cs typeface="Arial"/>
            </a:rPr>
            <a:t>ndings</a:t>
          </a:r>
          <a:r>
            <a:rPr lang="en-US" sz="1700" spc="5" dirty="0">
              <a:solidFill>
                <a:srgbClr val="FFFFFF"/>
              </a:solidFill>
              <a:latin typeface="Arial"/>
              <a:cs typeface="Arial"/>
            </a:rPr>
            <a:t> </a:t>
          </a:r>
          <a:r>
            <a:rPr lang="en-US" sz="1700" spc="-10" dirty="0">
              <a:solidFill>
                <a:srgbClr val="FFFFFF"/>
              </a:solidFill>
              <a:latin typeface="Arial"/>
              <a:cs typeface="Arial"/>
            </a:rPr>
            <a:t>rest</a:t>
          </a:r>
          <a:r>
            <a:rPr lang="en-US" sz="1700" spc="-5" dirty="0">
              <a:solidFill>
                <a:srgbClr val="FFFFFF"/>
              </a:solidFill>
              <a:latin typeface="Arial"/>
              <a:cs typeface="Arial"/>
            </a:rPr>
            <a:t> </a:t>
          </a:r>
          <a:r>
            <a:rPr lang="en-US" sz="1700" spc="-25" dirty="0">
              <a:solidFill>
                <a:srgbClr val="FFFFFF"/>
              </a:solidFill>
              <a:latin typeface="Arial"/>
              <a:cs typeface="Arial"/>
            </a:rPr>
            <a:t>w</a:t>
          </a:r>
          <a:r>
            <a:rPr lang="en-US" sz="1700" spc="-10" dirty="0">
              <a:solidFill>
                <a:srgbClr val="FFFFFF"/>
              </a:solidFill>
              <a:latin typeface="Arial"/>
              <a:cs typeface="Arial"/>
            </a:rPr>
            <a:t>ith</a:t>
          </a:r>
          <a:r>
            <a:rPr lang="en-US" sz="1700" spc="10" dirty="0">
              <a:solidFill>
                <a:srgbClr val="FFFFFF"/>
              </a:solidFill>
              <a:latin typeface="Arial"/>
              <a:cs typeface="Arial"/>
            </a:rPr>
            <a:t> </a:t>
          </a:r>
          <a:r>
            <a:rPr lang="en-US" sz="1700" spc="-10" dirty="0">
              <a:solidFill>
                <a:srgbClr val="FFFFFF"/>
              </a:solidFill>
              <a:latin typeface="Arial"/>
              <a:cs typeface="Arial"/>
            </a:rPr>
            <a:t>BPE.</a:t>
          </a:r>
          <a:endParaRPr lang="en-US" sz="1700" dirty="0">
            <a:latin typeface="Times New Roman"/>
            <a:cs typeface="Times New Roman"/>
          </a:endParaRPr>
        </a:p>
      </dgm:t>
    </dgm:pt>
    <dgm:pt modelId="{2C21B137-A0EC-4066-BF56-1D015ED28767}" type="parTrans" cxnId="{16732D3B-3B93-41BF-9DE3-A0278F412163}">
      <dgm:prSet/>
      <dgm:spPr/>
      <dgm:t>
        <a:bodyPr/>
        <a:lstStyle/>
        <a:p>
          <a:endParaRPr lang="en-US"/>
        </a:p>
      </dgm:t>
    </dgm:pt>
    <dgm:pt modelId="{BE7428AD-42CF-4E31-A824-0027B89003B8}" type="sibTrans" cxnId="{16732D3B-3B93-41BF-9DE3-A0278F412163}">
      <dgm:prSet/>
      <dgm:spPr>
        <a:solidFill>
          <a:schemeClr val="bg1">
            <a:lumMod val="50000"/>
            <a:alpha val="90000"/>
          </a:schemeClr>
        </a:solidFill>
      </dgm:spPr>
      <dgm:t>
        <a:bodyPr/>
        <a:lstStyle/>
        <a:p>
          <a:endParaRPr lang="en-US" dirty="0"/>
        </a:p>
      </dgm:t>
    </dgm:pt>
    <dgm:pt modelId="{C6CC9CC6-C4F7-4756-873E-2BA0936C2EC7}">
      <dgm:prSet custT="1"/>
      <dgm:spPr>
        <a:solidFill>
          <a:srgbClr val="4F81BC"/>
        </a:solidFill>
        <a:ln w="28575">
          <a:solidFill>
            <a:schemeClr val="bg1"/>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7</a:t>
          </a:r>
          <a:r>
            <a:rPr lang="en-US" sz="1700" b="1" spc="-5" dirty="0">
              <a:solidFill>
                <a:srgbClr val="FFFFFF"/>
              </a:solidFill>
              <a:latin typeface="Arial"/>
              <a:cs typeface="Arial"/>
            </a:rPr>
            <a:t>5</a:t>
          </a:r>
          <a:r>
            <a:rPr lang="en-US" sz="1700" spc="-5" dirty="0">
              <a:solidFill>
                <a:srgbClr val="FFFFFF"/>
              </a:solidFill>
              <a:latin typeface="Arial"/>
              <a:cs typeface="Arial"/>
            </a:rPr>
            <a:t>:</a:t>
          </a:r>
          <a:r>
            <a:rPr lang="en-US" sz="1700" spc="-85" dirty="0">
              <a:solidFill>
                <a:srgbClr val="FFFFFF"/>
              </a:solidFill>
              <a:latin typeface="Arial"/>
              <a:cs typeface="Arial"/>
            </a:rPr>
            <a:t> </a:t>
          </a:r>
          <a:r>
            <a:rPr lang="en-US" sz="1700" spc="-15" dirty="0">
              <a:solidFill>
                <a:srgbClr val="FFFFFF"/>
              </a:solidFill>
              <a:latin typeface="Arial"/>
              <a:cs typeface="Arial"/>
            </a:rPr>
            <a:t>A</a:t>
          </a:r>
          <a:r>
            <a:rPr lang="en-US" sz="1700" dirty="0">
              <a:solidFill>
                <a:srgbClr val="FFFFFF"/>
              </a:solidFill>
              <a:latin typeface="Arial"/>
              <a:cs typeface="Arial"/>
            </a:rPr>
            <a:t>l</a:t>
          </a:r>
          <a:r>
            <a:rPr lang="en-US" sz="1700" spc="-5" dirty="0">
              <a:solidFill>
                <a:srgbClr val="FFFFFF"/>
              </a:solidFill>
              <a:latin typeface="Arial"/>
              <a:cs typeface="Arial"/>
            </a:rPr>
            <a:t>l</a:t>
          </a:r>
          <a:r>
            <a:rPr lang="en-US" sz="1700" spc="-10" dirty="0">
              <a:solidFill>
                <a:srgbClr val="FFFFFF"/>
              </a:solidFill>
              <a:latin typeface="Arial"/>
              <a:cs typeface="Arial"/>
            </a:rPr>
            <a:t> EPPs</a:t>
          </a:r>
          <a:r>
            <a:rPr lang="en-US" sz="1700" spc="5" dirty="0">
              <a:solidFill>
                <a:srgbClr val="FFFFFF"/>
              </a:solidFill>
              <a:latin typeface="Arial"/>
              <a:cs typeface="Arial"/>
            </a:rPr>
            <a:t> </a:t>
          </a:r>
          <a:r>
            <a:rPr lang="en-US" sz="1700" spc="-10" dirty="0">
              <a:solidFill>
                <a:srgbClr val="FFFFFF"/>
              </a:solidFill>
              <a:latin typeface="Arial"/>
              <a:cs typeface="Arial"/>
            </a:rPr>
            <a:t>for</a:t>
          </a:r>
          <a:r>
            <a:rPr lang="en-US" sz="1700" spc="5" dirty="0">
              <a:solidFill>
                <a:srgbClr val="FFFFFF"/>
              </a:solidFill>
              <a:latin typeface="Arial"/>
              <a:cs typeface="Arial"/>
            </a:rPr>
            <a:t> </a:t>
          </a:r>
          <a:r>
            <a:rPr lang="en-US" sz="1700" spc="-10" dirty="0">
              <a:solidFill>
                <a:srgbClr val="FFFFFF"/>
              </a:solidFill>
              <a:latin typeface="Arial"/>
              <a:cs typeface="Arial"/>
            </a:rPr>
            <a:t>the</a:t>
          </a:r>
          <a:r>
            <a:rPr lang="en-US" sz="1700" spc="-5" dirty="0">
              <a:solidFill>
                <a:srgbClr val="FFFFFF"/>
              </a:solidFill>
              <a:latin typeface="Arial"/>
              <a:cs typeface="Arial"/>
            </a:rPr>
            <a:t> s</a:t>
          </a:r>
          <a:r>
            <a:rPr lang="en-US" sz="1700" spc="-15" dirty="0">
              <a:solidFill>
                <a:srgbClr val="FFFFFF"/>
              </a:solidFill>
              <a:latin typeface="Arial"/>
              <a:cs typeface="Arial"/>
            </a:rPr>
            <a:t>amp</a:t>
          </a:r>
          <a:r>
            <a:rPr lang="en-US" sz="1700" dirty="0">
              <a:solidFill>
                <a:srgbClr val="FFFFFF"/>
              </a:solidFill>
              <a:latin typeface="Arial"/>
              <a:cs typeface="Arial"/>
            </a:rPr>
            <a:t>l</a:t>
          </a:r>
          <a:r>
            <a:rPr lang="en-US" sz="1700" spc="-10" dirty="0">
              <a:solidFill>
                <a:srgbClr val="FFFFFF"/>
              </a:solidFill>
              <a:latin typeface="Arial"/>
              <a:cs typeface="Arial"/>
            </a:rPr>
            <a:t>e</a:t>
          </a:r>
          <a:r>
            <a:rPr lang="en-US" sz="1700" spc="-5" dirty="0">
              <a:solidFill>
                <a:srgbClr val="FFFFFF"/>
              </a:solidFill>
              <a:latin typeface="Arial"/>
              <a:cs typeface="Arial"/>
            </a:rPr>
            <a:t> </a:t>
          </a:r>
          <a:r>
            <a:rPr lang="en-US" sz="1700" spc="-10" dirty="0">
              <a:solidFill>
                <a:srgbClr val="FFFFFF"/>
              </a:solidFill>
              <a:latin typeface="Arial"/>
              <a:cs typeface="Arial"/>
            </a:rPr>
            <a:t>month</a:t>
          </a:r>
          <a:r>
            <a:rPr lang="en-US" sz="1700" spc="10" dirty="0">
              <a:solidFill>
                <a:srgbClr val="FFFFFF"/>
              </a:solidFill>
              <a:latin typeface="Arial"/>
              <a:cs typeface="Arial"/>
            </a:rPr>
            <a:t> </a:t>
          </a:r>
          <a:r>
            <a:rPr lang="en-US" sz="1700" spc="-10" dirty="0">
              <a:solidFill>
                <a:srgbClr val="FFFFFF"/>
              </a:solidFill>
              <a:latin typeface="Arial"/>
              <a:cs typeface="Arial"/>
            </a:rPr>
            <a:t>are</a:t>
          </a:r>
          <a:r>
            <a:rPr lang="en-US" sz="1700" spc="-5" dirty="0">
              <a:solidFill>
                <a:srgbClr val="FFFFFF"/>
              </a:solidFill>
              <a:latin typeface="Arial"/>
              <a:cs typeface="Arial"/>
            </a:rPr>
            <a:t> </a:t>
          </a:r>
          <a:r>
            <a:rPr lang="en-US" sz="1700" spc="-10" dirty="0">
              <a:solidFill>
                <a:srgbClr val="FFFFFF"/>
              </a:solidFill>
              <a:latin typeface="Arial"/>
              <a:cs typeface="Arial"/>
            </a:rPr>
            <a:t>due</a:t>
          </a:r>
          <a:r>
            <a:rPr lang="en-US" sz="1700" spc="10" dirty="0">
              <a:solidFill>
                <a:srgbClr val="FFFFFF"/>
              </a:solidFill>
              <a:latin typeface="Arial"/>
              <a:cs typeface="Arial"/>
            </a:rPr>
            <a:t> </a:t>
          </a:r>
          <a:r>
            <a:rPr lang="en-US" sz="1700" spc="-10" dirty="0">
              <a:solidFill>
                <a:srgbClr val="FFFFFF"/>
              </a:solidFill>
              <a:latin typeface="Arial"/>
              <a:cs typeface="Arial"/>
            </a:rPr>
            <a:t>to DCA.</a:t>
          </a:r>
          <a:endParaRPr lang="en-US" sz="1700" dirty="0">
            <a:latin typeface="Times New Roman"/>
            <a:cs typeface="Times New Roman"/>
          </a:endParaRPr>
        </a:p>
      </dgm:t>
    </dgm:pt>
    <dgm:pt modelId="{EEDB668A-3824-41DD-88A4-A961BD79CFD5}" type="parTrans" cxnId="{D5E3B482-2E94-4433-9EB6-2938C4D0776D}">
      <dgm:prSet/>
      <dgm:spPr/>
      <dgm:t>
        <a:bodyPr/>
        <a:lstStyle/>
        <a:p>
          <a:endParaRPr lang="en-US"/>
        </a:p>
      </dgm:t>
    </dgm:pt>
    <dgm:pt modelId="{64CC79F2-3EDD-4434-AF1E-159E0448A3E3}" type="sibTrans" cxnId="{D5E3B482-2E94-4433-9EB6-2938C4D0776D}">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F069AA10-213F-4BD0-B2EC-59FC42553138}" type="presOf" srcId="{64AC242C-FCF4-4D52-B534-EDC2DEBCDC0F}" destId="{D98DEAE6-5ABB-4852-A049-E207CC09F3D9}" srcOrd="0" destOrd="0" presId="urn:microsoft.com/office/officeart/2005/8/layout/vProcess5"/>
    <dgm:cxn modelId="{FF401E13-164B-4A7B-A870-A0E74B5FD793}" type="presOf" srcId="{B006E36F-F99D-4666-901A-467366D05DFC}" destId="{393E4C26-5595-4A49-BDD1-AF1446694DE3}" srcOrd="0" destOrd="0" presId="urn:microsoft.com/office/officeart/2005/8/layout/vProcess5"/>
    <dgm:cxn modelId="{16732D3B-3B93-41BF-9DE3-A0278F412163}" srcId="{522C565A-BDC7-4068-B398-A8CC6F664731}" destId="{BC5B2CC4-1750-4850-9A80-3002EA49C6DD}" srcOrd="3" destOrd="0" parTransId="{2C21B137-A0EC-4066-BF56-1D015ED28767}" sibTransId="{BE7428AD-42CF-4E31-A824-0027B89003B8}"/>
    <dgm:cxn modelId="{0457A03D-6F26-4C0C-8E48-113A8C0E3DA8}" type="presOf" srcId="{27B7925B-15E7-416C-B715-0BB331EF4724}" destId="{7F567736-D6FF-4529-8E53-4CE5D9851D5D}" srcOrd="1" destOrd="0" presId="urn:microsoft.com/office/officeart/2005/8/layout/vProcess5"/>
    <dgm:cxn modelId="{243D9841-FEA6-4888-A3F8-69181B68A661}" srcId="{522C565A-BDC7-4068-B398-A8CC6F664731}" destId="{244B1E22-07D7-4B5B-8E03-67E9D91A295C}" srcOrd="1" destOrd="0" parTransId="{DCCB5619-AA52-4CD0-8F6E-11157C3618F3}" sibTransId="{797F5635-73A3-4F84-8455-1A3C0013B252}"/>
    <dgm:cxn modelId="{4790C364-2AD4-4E1A-949E-81F0A5876B71}" type="presOf" srcId="{C6CC9CC6-C4F7-4756-873E-2BA0936C2EC7}" destId="{5A52411D-CE1D-4C05-B391-42414BABA343}" srcOrd="0" destOrd="0" presId="urn:microsoft.com/office/officeart/2005/8/layout/vProcess5"/>
    <dgm:cxn modelId="{5A85A347-46DC-40FC-B190-F968612C4DFC}" type="presOf" srcId="{BE7428AD-42CF-4E31-A824-0027B89003B8}" destId="{145222D9-26D0-42DB-BAC0-3154C5E1A6E6}" srcOrd="0" destOrd="0" presId="urn:microsoft.com/office/officeart/2005/8/layout/vProcess5"/>
    <dgm:cxn modelId="{16B89F6B-BFAC-4AA8-9DBF-48CB33E705AB}" type="presOf" srcId="{64AC242C-FCF4-4D52-B534-EDC2DEBCDC0F}" destId="{52A0C784-0D49-48D5-B439-61421FFF7968}" srcOrd="1" destOrd="0" presId="urn:microsoft.com/office/officeart/2005/8/layout/vProcess5"/>
    <dgm:cxn modelId="{0345504D-B290-4EB7-9898-A4F5B602FD73}" srcId="{522C565A-BDC7-4068-B398-A8CC6F664731}" destId="{27B7925B-15E7-416C-B715-0BB331EF4724}" srcOrd="2" destOrd="0" parTransId="{0A3DD606-88D7-4003-BE09-6250AB3918E9}" sibTransId="{37020E01-44A6-4F5F-AE16-EF00EE35A52F}"/>
    <dgm:cxn modelId="{D0D7724F-4E29-4B89-B239-30803780CA03}" type="presOf" srcId="{BC5B2CC4-1750-4850-9A80-3002EA49C6DD}" destId="{33D1860C-A28C-479F-89BF-D941B1FA3B06}" srcOrd="1" destOrd="0" presId="urn:microsoft.com/office/officeart/2005/8/layout/vProcess5"/>
    <dgm:cxn modelId="{0F3E967B-BD07-4FB0-B2AC-7D8D0B345EED}" type="presOf" srcId="{27B7925B-15E7-416C-B715-0BB331EF4724}" destId="{B328D894-D84A-4CFF-9304-D397F7E13F74}" srcOrd="0" destOrd="0" presId="urn:microsoft.com/office/officeart/2005/8/layout/vProcess5"/>
    <dgm:cxn modelId="{27295D82-E24B-4EFD-95A8-86F5ACC929B8}" type="presOf" srcId="{522C565A-BDC7-4068-B398-A8CC6F664731}" destId="{DD0F6DD6-98B3-457F-AA1E-65247A263ED7}" srcOrd="0" destOrd="0" presId="urn:microsoft.com/office/officeart/2005/8/layout/vProcess5"/>
    <dgm:cxn modelId="{D5E3B482-2E94-4433-9EB6-2938C4D0776D}" srcId="{522C565A-BDC7-4068-B398-A8CC6F664731}" destId="{C6CC9CC6-C4F7-4756-873E-2BA0936C2EC7}" srcOrd="4" destOrd="0" parTransId="{EEDB668A-3824-41DD-88A4-A961BD79CFD5}" sibTransId="{64CC79F2-3EDD-4434-AF1E-159E0448A3E3}"/>
    <dgm:cxn modelId="{758B53AF-5229-4796-89C4-C6698D3D8DE2}" type="presOf" srcId="{C6CC9CC6-C4F7-4756-873E-2BA0936C2EC7}" destId="{4E491EC3-33B0-4376-8E6B-B44120B3D810}" srcOrd="1" destOrd="0" presId="urn:microsoft.com/office/officeart/2005/8/layout/vProcess5"/>
    <dgm:cxn modelId="{3C1608BF-2801-4321-9673-E72CC0A3A04C}" type="presOf" srcId="{244B1E22-07D7-4B5B-8E03-67E9D91A295C}" destId="{BC01937F-E36D-4F8D-9BF8-D27B2BC9EABA}" srcOrd="0" destOrd="0" presId="urn:microsoft.com/office/officeart/2005/8/layout/vProcess5"/>
    <dgm:cxn modelId="{CC5998D2-CF55-4CA0-A8D9-4D8C2AB7DDD5}" type="presOf" srcId="{BC5B2CC4-1750-4850-9A80-3002EA49C6DD}" destId="{2901148D-9CC6-4F87-97C6-4C3755244A91}" srcOrd="0" destOrd="0" presId="urn:microsoft.com/office/officeart/2005/8/layout/vProcess5"/>
    <dgm:cxn modelId="{B855EBD4-608B-4761-AB26-26155F3D3DFF}" type="presOf" srcId="{37020E01-44A6-4F5F-AE16-EF00EE35A52F}" destId="{DA296695-A372-4F47-89D0-F62E875B639F}" srcOrd="0" destOrd="0" presId="urn:microsoft.com/office/officeart/2005/8/layout/vProcess5"/>
    <dgm:cxn modelId="{AF4325D5-61D3-498E-A4B6-B6E4519783CB}" type="presOf" srcId="{244B1E22-07D7-4B5B-8E03-67E9D91A295C}" destId="{9AFF9E58-E22E-44B7-A4CE-EA5069EA9BCC}" srcOrd="1"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56682EF7-CCB8-4BD6-A2BF-9CFE1E7C348B}" type="presOf" srcId="{797F5635-73A3-4F84-8455-1A3C0013B252}" destId="{29026BF7-CF7C-4235-8EE2-C42706FE6062}" srcOrd="0" destOrd="0" presId="urn:microsoft.com/office/officeart/2005/8/layout/vProcess5"/>
    <dgm:cxn modelId="{60373470-56F8-438F-AFF3-C1D78DCFC358}" type="presParOf" srcId="{DD0F6DD6-98B3-457F-AA1E-65247A263ED7}" destId="{2DB6F22A-C146-4E8E-9093-B39C431C4168}" srcOrd="0" destOrd="0" presId="urn:microsoft.com/office/officeart/2005/8/layout/vProcess5"/>
    <dgm:cxn modelId="{0ECEBB88-CDAB-475C-8055-87CFE60D4728}" type="presParOf" srcId="{DD0F6DD6-98B3-457F-AA1E-65247A263ED7}" destId="{D98DEAE6-5ABB-4852-A049-E207CC09F3D9}" srcOrd="1" destOrd="0" presId="urn:microsoft.com/office/officeart/2005/8/layout/vProcess5"/>
    <dgm:cxn modelId="{631B3577-62DD-4BBE-B049-03642CEEE41F}" type="presParOf" srcId="{DD0F6DD6-98B3-457F-AA1E-65247A263ED7}" destId="{BC01937F-E36D-4F8D-9BF8-D27B2BC9EABA}" srcOrd="2" destOrd="0" presId="urn:microsoft.com/office/officeart/2005/8/layout/vProcess5"/>
    <dgm:cxn modelId="{710F0225-A9A0-4EA5-BF30-6E3180332856}" type="presParOf" srcId="{DD0F6DD6-98B3-457F-AA1E-65247A263ED7}" destId="{B328D894-D84A-4CFF-9304-D397F7E13F74}" srcOrd="3" destOrd="0" presId="urn:microsoft.com/office/officeart/2005/8/layout/vProcess5"/>
    <dgm:cxn modelId="{5A75A082-FE57-4AB0-84B1-D296C2893CCE}" type="presParOf" srcId="{DD0F6DD6-98B3-457F-AA1E-65247A263ED7}" destId="{2901148D-9CC6-4F87-97C6-4C3755244A91}" srcOrd="4" destOrd="0" presId="urn:microsoft.com/office/officeart/2005/8/layout/vProcess5"/>
    <dgm:cxn modelId="{1F569F8F-DFAE-45D9-AB67-D24485579930}" type="presParOf" srcId="{DD0F6DD6-98B3-457F-AA1E-65247A263ED7}" destId="{5A52411D-CE1D-4C05-B391-42414BABA343}" srcOrd="5" destOrd="0" presId="urn:microsoft.com/office/officeart/2005/8/layout/vProcess5"/>
    <dgm:cxn modelId="{4791A44D-2C8B-40D0-9E81-487EEE1DE3F1}" type="presParOf" srcId="{DD0F6DD6-98B3-457F-AA1E-65247A263ED7}" destId="{393E4C26-5595-4A49-BDD1-AF1446694DE3}" srcOrd="6" destOrd="0" presId="urn:microsoft.com/office/officeart/2005/8/layout/vProcess5"/>
    <dgm:cxn modelId="{676FD3EE-5FB3-4E44-B60F-974DE32926D1}" type="presParOf" srcId="{DD0F6DD6-98B3-457F-AA1E-65247A263ED7}" destId="{29026BF7-CF7C-4235-8EE2-C42706FE6062}" srcOrd="7" destOrd="0" presId="urn:microsoft.com/office/officeart/2005/8/layout/vProcess5"/>
    <dgm:cxn modelId="{09983551-49B9-49B0-AF8C-7A456647A59A}" type="presParOf" srcId="{DD0F6DD6-98B3-457F-AA1E-65247A263ED7}" destId="{DA296695-A372-4F47-89D0-F62E875B639F}" srcOrd="8" destOrd="0" presId="urn:microsoft.com/office/officeart/2005/8/layout/vProcess5"/>
    <dgm:cxn modelId="{2AD67C1F-B91B-4FC2-A2A5-42D62858B747}" type="presParOf" srcId="{DD0F6DD6-98B3-457F-AA1E-65247A263ED7}" destId="{145222D9-26D0-42DB-BAC0-3154C5E1A6E6}" srcOrd="9" destOrd="0" presId="urn:microsoft.com/office/officeart/2005/8/layout/vProcess5"/>
    <dgm:cxn modelId="{0C59C7D3-B5E4-4AD5-8069-A3EB23B08CA4}" type="presParOf" srcId="{DD0F6DD6-98B3-457F-AA1E-65247A263ED7}" destId="{52A0C784-0D49-48D5-B439-61421FFF7968}" srcOrd="10" destOrd="0" presId="urn:microsoft.com/office/officeart/2005/8/layout/vProcess5"/>
    <dgm:cxn modelId="{108BCD1A-D43A-434D-9FFF-927C74A3B5F5}" type="presParOf" srcId="{DD0F6DD6-98B3-457F-AA1E-65247A263ED7}" destId="{9AFF9E58-E22E-44B7-A4CE-EA5069EA9BCC}" srcOrd="11" destOrd="0" presId="urn:microsoft.com/office/officeart/2005/8/layout/vProcess5"/>
    <dgm:cxn modelId="{B95F85B2-7190-4799-8E6B-037C5C7DB6AB}" type="presParOf" srcId="{DD0F6DD6-98B3-457F-AA1E-65247A263ED7}" destId="{7F567736-D6FF-4529-8E53-4CE5D9851D5D}" srcOrd="12" destOrd="0" presId="urn:microsoft.com/office/officeart/2005/8/layout/vProcess5"/>
    <dgm:cxn modelId="{C821A1FD-A443-422C-BA50-5213DC6F2DD6}" type="presParOf" srcId="{DD0F6DD6-98B3-457F-AA1E-65247A263ED7}" destId="{33D1860C-A28C-479F-89BF-D941B1FA3B06}" srcOrd="13" destOrd="0" presId="urn:microsoft.com/office/officeart/2005/8/layout/vProcess5"/>
    <dgm:cxn modelId="{FEDA7086-7F57-4337-B771-8D4070F8AD5E}"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90,</a:t>
          </a:r>
          <a:r>
            <a:rPr lang="en-US" sz="1700" b="1" spc="0" dirty="0">
              <a:solidFill>
                <a:srgbClr val="FFFFFF"/>
              </a:solidFill>
              <a:latin typeface="Arial"/>
              <a:cs typeface="Arial"/>
            </a:rPr>
            <a:t> </a:t>
          </a:r>
          <a:r>
            <a:rPr lang="en-US" sz="1700" b="1" spc="-10" dirty="0">
              <a:solidFill>
                <a:srgbClr val="FFFFFF"/>
              </a:solidFill>
              <a:latin typeface="Arial"/>
              <a:cs typeface="Arial"/>
            </a:rPr>
            <a:t>or </a:t>
          </a:r>
          <a:r>
            <a:rPr lang="en-US" sz="1700" b="1" spc="25" dirty="0">
              <a:solidFill>
                <a:srgbClr val="FFFFFF"/>
              </a:solidFill>
              <a:latin typeface="Arial"/>
              <a:cs typeface="Arial"/>
            </a:rPr>
            <a:t>w</a:t>
          </a:r>
          <a:r>
            <a:rPr lang="en-US" sz="1700" b="1" spc="-5" dirty="0">
              <a:solidFill>
                <a:srgbClr val="FFFFFF"/>
              </a:solidFill>
              <a:latin typeface="Arial"/>
              <a:cs typeface="Arial"/>
            </a:rPr>
            <a:t>it</a:t>
          </a:r>
          <a:r>
            <a:rPr lang="en-US" sz="1700" b="1" spc="-20" dirty="0">
              <a:solidFill>
                <a:srgbClr val="FFFFFF"/>
              </a:solidFill>
              <a:latin typeface="Arial"/>
              <a:cs typeface="Arial"/>
            </a:rPr>
            <a:t>h</a:t>
          </a:r>
          <a:r>
            <a:rPr lang="en-US" sz="1700" b="1" spc="-10" dirty="0">
              <a:solidFill>
                <a:srgbClr val="FFFFFF"/>
              </a:solidFill>
              <a:latin typeface="Arial"/>
              <a:cs typeface="Arial"/>
            </a:rPr>
            <a:t>in</a:t>
          </a:r>
          <a:r>
            <a:rPr lang="en-US" sz="1700" b="1" spc="-35" dirty="0">
              <a:solidFill>
                <a:srgbClr val="FFFFFF"/>
              </a:solidFill>
              <a:latin typeface="Arial"/>
              <a:cs typeface="Arial"/>
            </a:rPr>
            <a:t> </a:t>
          </a:r>
          <a:r>
            <a:rPr lang="en-US" sz="1700" b="1" spc="-10" dirty="0">
              <a:solidFill>
                <a:srgbClr val="FFFFFF"/>
              </a:solidFill>
              <a:latin typeface="Arial"/>
              <a:cs typeface="Arial"/>
            </a:rPr>
            <a:t>15</a:t>
          </a:r>
          <a:r>
            <a:rPr lang="en-US" sz="1700" b="1" spc="0" dirty="0">
              <a:solidFill>
                <a:srgbClr val="FFFFFF"/>
              </a:solidFill>
              <a:latin typeface="Arial"/>
              <a:cs typeface="Arial"/>
            </a:rPr>
            <a:t> </a:t>
          </a:r>
          <a:r>
            <a:rPr lang="en-US" sz="1700" b="1" spc="-10" dirty="0">
              <a:solidFill>
                <a:srgbClr val="FFFFFF"/>
              </a:solidFill>
              <a:latin typeface="Arial"/>
              <a:cs typeface="Arial"/>
            </a:rPr>
            <a:t>da</a:t>
          </a:r>
          <a:r>
            <a:rPr lang="en-US" sz="1700" b="1" spc="-50" dirty="0">
              <a:solidFill>
                <a:srgbClr val="FFFFFF"/>
              </a:solidFill>
              <a:latin typeface="Arial"/>
              <a:cs typeface="Arial"/>
            </a:rPr>
            <a:t>y</a:t>
          </a:r>
          <a:r>
            <a:rPr lang="en-US" sz="1700" b="1" spc="-10" dirty="0">
              <a:solidFill>
                <a:srgbClr val="FFFFFF"/>
              </a:solidFill>
              <a:latin typeface="Arial"/>
              <a:cs typeface="Arial"/>
            </a:rPr>
            <a:t>s</a:t>
          </a:r>
          <a:r>
            <a:rPr lang="en-US" sz="1700" b="1" spc="35" dirty="0">
              <a:solidFill>
                <a:srgbClr val="FFFFFF"/>
              </a:solidFill>
              <a:latin typeface="Arial"/>
              <a:cs typeface="Arial"/>
            </a:rPr>
            <a:t> </a:t>
          </a:r>
          <a:r>
            <a:rPr lang="en-US" sz="1700" b="1" spc="-10" dirty="0">
              <a:solidFill>
                <a:srgbClr val="FFFFFF"/>
              </a:solidFill>
              <a:latin typeface="Arial"/>
              <a:cs typeface="Arial"/>
            </a:rPr>
            <a:t>of</a:t>
          </a:r>
          <a:r>
            <a:rPr lang="en-US" sz="1700" b="1" spc="-15" dirty="0">
              <a:solidFill>
                <a:srgbClr val="FFFFFF"/>
              </a:solidFill>
              <a:latin typeface="Arial"/>
              <a:cs typeface="Arial"/>
            </a:rPr>
            <a:t> </a:t>
          </a:r>
          <a:r>
            <a:rPr lang="en-US" sz="1700" b="1" spc="-10" dirty="0">
              <a:solidFill>
                <a:srgbClr val="FFFFFF"/>
              </a:solidFill>
              <a:latin typeface="Arial"/>
              <a:cs typeface="Arial"/>
            </a:rPr>
            <a:t>receipt</a:t>
          </a:r>
          <a:r>
            <a:rPr lang="en-US" sz="1700" b="1" spc="5" dirty="0">
              <a:solidFill>
                <a:srgbClr val="FFFFFF"/>
              </a:solidFill>
              <a:latin typeface="Arial"/>
              <a:cs typeface="Arial"/>
            </a:rPr>
            <a:t> </a:t>
          </a:r>
          <a:r>
            <a:rPr lang="en-US" sz="1700" b="1" spc="-10" dirty="0">
              <a:solidFill>
                <a:srgbClr val="FFFFFF"/>
              </a:solidFill>
              <a:latin typeface="Arial"/>
              <a:cs typeface="Arial"/>
            </a:rPr>
            <a:t>of EP</a:t>
          </a:r>
          <a:r>
            <a:rPr lang="en-US" sz="1700" b="1" spc="-220" dirty="0">
              <a:solidFill>
                <a:srgbClr val="FFFFFF"/>
              </a:solidFill>
              <a:latin typeface="Arial"/>
              <a:cs typeface="Arial"/>
            </a:rPr>
            <a:t>P</a:t>
          </a:r>
          <a:r>
            <a:rPr lang="en-US" sz="1700" b="1" spc="-5" dirty="0">
              <a:solidFill>
                <a:srgbClr val="FFFFFF"/>
              </a:solidFill>
              <a:latin typeface="Arial"/>
              <a:cs typeface="Arial"/>
            </a:rPr>
            <a:t>, </a:t>
          </a:r>
          <a:r>
            <a:rPr lang="en-US" sz="1700" b="1" spc="25" dirty="0">
              <a:solidFill>
                <a:srgbClr val="FFFFFF"/>
              </a:solidFill>
              <a:latin typeface="Arial"/>
              <a:cs typeface="Arial"/>
            </a:rPr>
            <a:t>w</a:t>
          </a:r>
          <a:r>
            <a:rPr lang="en-US" sz="1700" b="1" spc="-10" dirty="0">
              <a:solidFill>
                <a:srgbClr val="FFFFFF"/>
              </a:solidFill>
              <a:latin typeface="Arial"/>
              <a:cs typeface="Arial"/>
            </a:rPr>
            <a:t>hic</a:t>
          </a:r>
          <a:r>
            <a:rPr lang="en-US" sz="1700" b="1" spc="-15" dirty="0">
              <a:solidFill>
                <a:srgbClr val="FFFFFF"/>
              </a:solidFill>
              <a:latin typeface="Arial"/>
              <a:cs typeface="Arial"/>
            </a:rPr>
            <a:t>h</a:t>
          </a:r>
          <a:r>
            <a:rPr lang="en-US" sz="1700" b="1" spc="-10" dirty="0">
              <a:solidFill>
                <a:srgbClr val="FFFFFF"/>
              </a:solidFill>
              <a:latin typeface="Arial"/>
              <a:cs typeface="Arial"/>
            </a:rPr>
            <a:t>e</a:t>
          </a:r>
          <a:r>
            <a:rPr lang="en-US" sz="1700" b="1" spc="-50" dirty="0">
              <a:solidFill>
                <a:srgbClr val="FFFFFF"/>
              </a:solidFill>
              <a:latin typeface="Arial"/>
              <a:cs typeface="Arial"/>
            </a:rPr>
            <a:t>v</a:t>
          </a:r>
          <a:r>
            <a:rPr lang="en-US" sz="1700" b="1" spc="-10" dirty="0">
              <a:solidFill>
                <a:srgbClr val="FFFFFF"/>
              </a:solidFill>
              <a:latin typeface="Arial"/>
              <a:cs typeface="Arial"/>
            </a:rPr>
            <a:t>er</a:t>
          </a:r>
          <a:r>
            <a:rPr lang="en-US" sz="1700" b="1" spc="0" dirty="0">
              <a:solidFill>
                <a:srgbClr val="FFFFFF"/>
              </a:solidFill>
              <a:latin typeface="Arial"/>
              <a:cs typeface="Arial"/>
            </a:rPr>
            <a:t> </a:t>
          </a:r>
          <a:r>
            <a:rPr lang="en-US" sz="1700" b="1" spc="-10" dirty="0">
              <a:solidFill>
                <a:srgbClr val="FFFFFF"/>
              </a:solidFill>
              <a:latin typeface="Arial"/>
              <a:cs typeface="Arial"/>
            </a:rPr>
            <a:t>is earlie</a:t>
          </a:r>
          <a:r>
            <a:rPr lang="en-US" sz="1700" b="1" spc="-5" dirty="0">
              <a:solidFill>
                <a:srgbClr val="FFFFFF"/>
              </a:solidFill>
              <a:latin typeface="Arial"/>
              <a:cs typeface="Arial"/>
            </a:rPr>
            <a:t>r</a:t>
          </a:r>
          <a:r>
            <a:rPr lang="en-US" sz="1700" spc="-5" dirty="0">
              <a:solidFill>
                <a:srgbClr val="FFFFFF"/>
              </a:solidFill>
              <a:latin typeface="Arial"/>
              <a:cs typeface="Arial"/>
            </a:rPr>
            <a:t>:</a:t>
          </a:r>
          <a:r>
            <a:rPr lang="en-US" sz="1700" spc="10" dirty="0">
              <a:solidFill>
                <a:srgbClr val="FFFFFF"/>
              </a:solidFill>
              <a:latin typeface="Arial"/>
              <a:cs typeface="Arial"/>
            </a:rPr>
            <a:t> </a:t>
          </a:r>
          <a:r>
            <a:rPr lang="en-US" sz="1700" spc="-15" dirty="0">
              <a:solidFill>
                <a:srgbClr val="FFFFFF"/>
              </a:solidFill>
              <a:latin typeface="Arial"/>
              <a:cs typeface="Arial"/>
            </a:rPr>
            <a:t>DCA</a:t>
          </a:r>
          <a:r>
            <a:rPr lang="en-US" sz="1700" spc="-85" dirty="0">
              <a:solidFill>
                <a:srgbClr val="FFFFFF"/>
              </a:solidFill>
              <a:latin typeface="Arial"/>
              <a:cs typeface="Arial"/>
            </a:rPr>
            <a:t> </a:t>
          </a:r>
          <a:r>
            <a:rPr lang="en-US" sz="1700" spc="-30" dirty="0">
              <a:solidFill>
                <a:srgbClr val="FFFFFF"/>
              </a:solidFill>
              <a:latin typeface="Arial"/>
              <a:cs typeface="Arial"/>
            </a:rPr>
            <a:t>w</a:t>
          </a:r>
          <a:r>
            <a:rPr lang="en-US" sz="1700" spc="-5" dirty="0">
              <a:solidFill>
                <a:srgbClr val="FFFFFF"/>
              </a:solidFill>
              <a:latin typeface="Arial"/>
              <a:cs typeface="Arial"/>
            </a:rPr>
            <a:t>ill</a:t>
          </a:r>
          <a:r>
            <a:rPr lang="en-US" sz="1700" dirty="0">
              <a:solidFill>
                <a:srgbClr val="FFFFFF"/>
              </a:solidFill>
              <a:latin typeface="Arial"/>
              <a:cs typeface="Arial"/>
            </a:rPr>
            <a:t> </a:t>
          </a:r>
          <a:r>
            <a:rPr lang="en-US" sz="1700" spc="-10" dirty="0">
              <a:solidFill>
                <a:srgbClr val="FFFFFF"/>
              </a:solidFill>
              <a:latin typeface="Arial"/>
              <a:cs typeface="Arial"/>
            </a:rPr>
            <a:t>rev</a:t>
          </a:r>
          <a:r>
            <a:rPr lang="en-US" sz="1700" dirty="0">
              <a:solidFill>
                <a:srgbClr val="FFFFFF"/>
              </a:solidFill>
              <a:latin typeface="Arial"/>
              <a:cs typeface="Arial"/>
            </a:rPr>
            <a:t>i</a:t>
          </a:r>
          <a:r>
            <a:rPr lang="en-US" sz="1700" spc="-15" dirty="0">
              <a:solidFill>
                <a:srgbClr val="FFFFFF"/>
              </a:solidFill>
              <a:latin typeface="Arial"/>
              <a:cs typeface="Arial"/>
            </a:rPr>
            <a:t>ew</a:t>
          </a:r>
          <a:r>
            <a:rPr lang="en-US" sz="1700" spc="10" dirty="0">
              <a:solidFill>
                <a:srgbClr val="FFFFFF"/>
              </a:solidFill>
              <a:latin typeface="Arial"/>
              <a:cs typeface="Arial"/>
            </a:rPr>
            <a:t> </a:t>
          </a:r>
          <a:r>
            <a:rPr lang="en-US" sz="1700" spc="-10" dirty="0">
              <a:solidFill>
                <a:srgbClr val="FFFFFF"/>
              </a:solidFill>
              <a:latin typeface="Arial"/>
              <a:cs typeface="Arial"/>
            </a:rPr>
            <a:t>and</a:t>
          </a:r>
          <a:r>
            <a:rPr lang="en-US" sz="1700" spc="-5" dirty="0">
              <a:solidFill>
                <a:srgbClr val="FFFFFF"/>
              </a:solidFill>
              <a:latin typeface="Arial"/>
              <a:cs typeface="Arial"/>
            </a:rPr>
            <a:t> </a:t>
          </a:r>
          <a:r>
            <a:rPr lang="en-US" sz="1700" spc="-10" dirty="0">
              <a:solidFill>
                <a:srgbClr val="FFFFFF"/>
              </a:solidFill>
              <a:latin typeface="Arial"/>
              <a:cs typeface="Arial"/>
            </a:rPr>
            <a:t>not</a:t>
          </a:r>
          <a:r>
            <a:rPr lang="en-US" sz="1700" dirty="0">
              <a:solidFill>
                <a:srgbClr val="FFFFFF"/>
              </a:solidFill>
              <a:latin typeface="Arial"/>
              <a:cs typeface="Arial"/>
            </a:rPr>
            <a:t>i</a:t>
          </a:r>
          <a:r>
            <a:rPr lang="en-US" sz="1700" spc="-10" dirty="0">
              <a:solidFill>
                <a:srgbClr val="FFFFFF"/>
              </a:solidFill>
              <a:latin typeface="Arial"/>
              <a:cs typeface="Arial"/>
            </a:rPr>
            <a:t>fy</a:t>
          </a:r>
          <a:r>
            <a:rPr lang="en-US" sz="1700" dirty="0">
              <a:solidFill>
                <a:srgbClr val="FFFFFF"/>
              </a:solidFill>
              <a:latin typeface="Arial"/>
              <a:cs typeface="Arial"/>
            </a:rPr>
            <a:t> </a:t>
          </a:r>
          <a:r>
            <a:rPr lang="en-US" sz="1700" spc="-15" dirty="0">
              <a:solidFill>
                <a:srgbClr val="FFFFFF"/>
              </a:solidFill>
              <a:latin typeface="Arial"/>
              <a:cs typeface="Arial"/>
            </a:rPr>
            <a:t>PE</a:t>
          </a:r>
          <a:r>
            <a:rPr lang="en-US" sz="1700" spc="-10" dirty="0">
              <a:solidFill>
                <a:srgbClr val="FFFFFF"/>
              </a:solidFill>
              <a:latin typeface="Arial"/>
              <a:cs typeface="Arial"/>
            </a:rPr>
            <a:t> prov</a:t>
          </a:r>
          <a:r>
            <a:rPr lang="en-US" sz="1700" dirty="0">
              <a:solidFill>
                <a:srgbClr val="FFFFFF"/>
              </a:solidFill>
              <a:latin typeface="Arial"/>
              <a:cs typeface="Arial"/>
            </a:rPr>
            <a:t>i</a:t>
          </a:r>
          <a:r>
            <a:rPr lang="en-US" sz="1700" spc="-10" dirty="0">
              <a:solidFill>
                <a:srgbClr val="FFFFFF"/>
              </a:solidFill>
              <a:latin typeface="Arial"/>
              <a:cs typeface="Arial"/>
            </a:rPr>
            <a:t>der</a:t>
          </a:r>
          <a:r>
            <a:rPr lang="en-US" sz="1700" spc="5" dirty="0">
              <a:solidFill>
                <a:srgbClr val="FFFFFF"/>
              </a:solidFill>
              <a:latin typeface="Arial"/>
              <a:cs typeface="Arial"/>
            </a:rPr>
            <a:t> </a:t>
          </a:r>
          <a:r>
            <a:rPr lang="en-US" sz="1700" spc="-10" dirty="0">
              <a:solidFill>
                <a:srgbClr val="FFFFFF"/>
              </a:solidFill>
              <a:latin typeface="Arial"/>
              <a:cs typeface="Arial"/>
            </a:rPr>
            <a:t>of</a:t>
          </a:r>
          <a:r>
            <a:rPr lang="en-US" sz="1700" spc="-5" dirty="0">
              <a:solidFill>
                <a:srgbClr val="FFFFFF"/>
              </a:solidFill>
              <a:latin typeface="Arial"/>
              <a:cs typeface="Arial"/>
            </a:rPr>
            <a:t> </a:t>
          </a:r>
          <a:r>
            <a:rPr lang="en-US" sz="1700" spc="-10" dirty="0">
              <a:solidFill>
                <a:srgbClr val="FFFFFF"/>
              </a:solidFill>
              <a:latin typeface="Arial"/>
              <a:cs typeface="Arial"/>
            </a:rPr>
            <a:t>approval/disapproval</a:t>
          </a:r>
          <a:r>
            <a:rPr lang="en-US" sz="1700" spc="10" dirty="0">
              <a:solidFill>
                <a:srgbClr val="FFFFFF"/>
              </a:solidFill>
              <a:latin typeface="Arial"/>
              <a:cs typeface="Arial"/>
            </a:rPr>
            <a:t> </a:t>
          </a:r>
          <a:r>
            <a:rPr lang="en-US" sz="1700" spc="-10" dirty="0">
              <a:solidFill>
                <a:srgbClr val="FFFFFF"/>
              </a:solidFill>
              <a:latin typeface="Arial"/>
              <a:cs typeface="Arial"/>
            </a:rPr>
            <a:t>of</a:t>
          </a:r>
          <a:r>
            <a:rPr lang="en-US" sz="1700" spc="-5" dirty="0">
              <a:solidFill>
                <a:srgbClr val="FFFFFF"/>
              </a:solidFill>
              <a:latin typeface="Arial"/>
              <a:cs typeface="Arial"/>
            </a:rPr>
            <a:t> </a:t>
          </a:r>
          <a:r>
            <a:rPr lang="en-US" sz="1700" spc="-10" dirty="0">
              <a:solidFill>
                <a:srgbClr val="FFFFFF"/>
              </a:solidFill>
              <a:latin typeface="Arial"/>
              <a:cs typeface="Arial"/>
            </a:rPr>
            <a:t>the</a:t>
          </a:r>
          <a:r>
            <a:rPr lang="en-US" sz="1700" spc="-5" dirty="0">
              <a:solidFill>
                <a:srgbClr val="FFFFFF"/>
              </a:solidFill>
              <a:latin typeface="Arial"/>
              <a:cs typeface="Arial"/>
            </a:rPr>
            <a:t> </a:t>
          </a:r>
          <a:r>
            <a:rPr lang="en-US" sz="1700" spc="-15" dirty="0">
              <a:solidFill>
                <a:srgbClr val="FFFFFF"/>
              </a:solidFill>
              <a:latin typeface="Arial"/>
              <a:cs typeface="Arial"/>
            </a:rPr>
            <a:t>EP</a:t>
          </a:r>
          <a:r>
            <a:rPr lang="en-US" sz="1700" spc="-215" dirty="0">
              <a:solidFill>
                <a:srgbClr val="FFFFFF"/>
              </a:solidFill>
              <a:latin typeface="Arial"/>
              <a:cs typeface="Arial"/>
            </a:rPr>
            <a:t>P</a:t>
          </a:r>
          <a:r>
            <a:rPr lang="en-US" sz="1700" spc="-5" dirty="0">
              <a:solidFill>
                <a:srgbClr val="FFFFFF"/>
              </a:solidFill>
              <a:latin typeface="Arial"/>
              <a:cs typeface="Arial"/>
            </a:rPr>
            <a:t>.</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6C9902F5-72B1-4481-BC21-96C12B87B1D0}">
      <dgm:prSe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95,</a:t>
          </a:r>
          <a:r>
            <a:rPr lang="en-US" sz="1700" b="1" spc="0" dirty="0">
              <a:solidFill>
                <a:srgbClr val="FFFFFF"/>
              </a:solidFill>
              <a:latin typeface="Arial"/>
              <a:cs typeface="Arial"/>
            </a:rPr>
            <a:t> </a:t>
          </a:r>
          <a:r>
            <a:rPr lang="en-US" sz="1700" b="1" spc="-10" dirty="0">
              <a:solidFill>
                <a:srgbClr val="FFFFFF"/>
              </a:solidFill>
              <a:latin typeface="Arial"/>
              <a:cs typeface="Arial"/>
            </a:rPr>
            <a:t>or </a:t>
          </a:r>
          <a:r>
            <a:rPr lang="en-US" sz="1700" b="1" spc="25" dirty="0">
              <a:solidFill>
                <a:srgbClr val="FFFFFF"/>
              </a:solidFill>
              <a:latin typeface="Arial"/>
              <a:cs typeface="Arial"/>
            </a:rPr>
            <a:t>w</a:t>
          </a:r>
          <a:r>
            <a:rPr lang="en-US" sz="1700" b="1" spc="-5" dirty="0">
              <a:solidFill>
                <a:srgbClr val="FFFFFF"/>
              </a:solidFill>
              <a:latin typeface="Arial"/>
              <a:cs typeface="Arial"/>
            </a:rPr>
            <a:t>it</a:t>
          </a:r>
          <a:r>
            <a:rPr lang="en-US" sz="1700" b="1" spc="-20" dirty="0">
              <a:solidFill>
                <a:srgbClr val="FFFFFF"/>
              </a:solidFill>
              <a:latin typeface="Arial"/>
              <a:cs typeface="Arial"/>
            </a:rPr>
            <a:t>h</a:t>
          </a:r>
          <a:r>
            <a:rPr lang="en-US" sz="1700" b="1" spc="-10" dirty="0">
              <a:solidFill>
                <a:srgbClr val="FFFFFF"/>
              </a:solidFill>
              <a:latin typeface="Arial"/>
              <a:cs typeface="Arial"/>
            </a:rPr>
            <a:t>in</a:t>
          </a:r>
          <a:r>
            <a:rPr lang="en-US" sz="1700" b="1" spc="-35" dirty="0">
              <a:solidFill>
                <a:srgbClr val="FFFFFF"/>
              </a:solidFill>
              <a:latin typeface="Arial"/>
              <a:cs typeface="Arial"/>
            </a:rPr>
            <a:t> </a:t>
          </a:r>
          <a:r>
            <a:rPr lang="en-US" sz="1700" b="1" spc="-5" dirty="0">
              <a:solidFill>
                <a:srgbClr val="FFFFFF"/>
              </a:solidFill>
              <a:latin typeface="Arial"/>
              <a:cs typeface="Arial"/>
            </a:rPr>
            <a:t>fi</a:t>
          </a:r>
          <a:r>
            <a:rPr lang="en-US" sz="1700" b="1" spc="-50" dirty="0">
              <a:solidFill>
                <a:srgbClr val="FFFFFF"/>
              </a:solidFill>
              <a:latin typeface="Arial"/>
              <a:cs typeface="Arial"/>
            </a:rPr>
            <a:t>v</a:t>
          </a:r>
          <a:r>
            <a:rPr lang="en-US" sz="1700" b="1" spc="-10" dirty="0">
              <a:solidFill>
                <a:srgbClr val="FFFFFF"/>
              </a:solidFill>
              <a:latin typeface="Arial"/>
              <a:cs typeface="Arial"/>
            </a:rPr>
            <a:t>e</a:t>
          </a:r>
          <a:r>
            <a:rPr lang="en-US" sz="1700" b="1" spc="35" dirty="0">
              <a:solidFill>
                <a:srgbClr val="FFFFFF"/>
              </a:solidFill>
              <a:latin typeface="Arial"/>
              <a:cs typeface="Arial"/>
            </a:rPr>
            <a:t> </a:t>
          </a:r>
          <a:r>
            <a:rPr lang="en-US" sz="1700" b="1" spc="-10" dirty="0">
              <a:solidFill>
                <a:srgbClr val="FFFFFF"/>
              </a:solidFill>
              <a:latin typeface="Arial"/>
              <a:cs typeface="Arial"/>
            </a:rPr>
            <a:t>b</a:t>
          </a:r>
          <a:r>
            <a:rPr lang="en-US" sz="1700" b="1" spc="-20" dirty="0">
              <a:solidFill>
                <a:srgbClr val="FFFFFF"/>
              </a:solidFill>
              <a:latin typeface="Arial"/>
              <a:cs typeface="Arial"/>
            </a:rPr>
            <a:t>u</a:t>
          </a:r>
          <a:r>
            <a:rPr lang="en-US" sz="1700" b="1" spc="-10" dirty="0">
              <a:solidFill>
                <a:srgbClr val="FFFFFF"/>
              </a:solidFill>
              <a:latin typeface="Arial"/>
              <a:cs typeface="Arial"/>
            </a:rPr>
            <a:t>siness</a:t>
          </a:r>
          <a:r>
            <a:rPr lang="en-US" sz="1700" b="1" spc="10" dirty="0">
              <a:solidFill>
                <a:srgbClr val="FFFFFF"/>
              </a:solidFill>
              <a:latin typeface="Arial"/>
              <a:cs typeface="Arial"/>
            </a:rPr>
            <a:t> </a:t>
          </a:r>
          <a:r>
            <a:rPr lang="en-US" sz="1700" b="1" spc="-10" dirty="0">
              <a:solidFill>
                <a:srgbClr val="FFFFFF"/>
              </a:solidFill>
              <a:latin typeface="Arial"/>
              <a:cs typeface="Arial"/>
            </a:rPr>
            <a:t>da</a:t>
          </a:r>
          <a:r>
            <a:rPr lang="en-US" sz="1700" b="1" spc="-50" dirty="0">
              <a:solidFill>
                <a:srgbClr val="FFFFFF"/>
              </a:solidFill>
              <a:latin typeface="Arial"/>
              <a:cs typeface="Arial"/>
            </a:rPr>
            <a:t>y</a:t>
          </a:r>
          <a:r>
            <a:rPr lang="en-US" sz="1700" b="1" spc="-10" dirty="0">
              <a:solidFill>
                <a:srgbClr val="FFFFFF"/>
              </a:solidFill>
              <a:latin typeface="Arial"/>
              <a:cs typeface="Arial"/>
            </a:rPr>
            <a:t>s</a:t>
          </a:r>
          <a:r>
            <a:rPr lang="en-US" sz="1700" b="1" spc="35" dirty="0">
              <a:solidFill>
                <a:srgbClr val="FFFFFF"/>
              </a:solidFill>
              <a:latin typeface="Arial"/>
              <a:cs typeface="Arial"/>
            </a:rPr>
            <a:t> </a:t>
          </a:r>
          <a:r>
            <a:rPr lang="en-US" sz="1700" b="1" spc="-10" dirty="0">
              <a:solidFill>
                <a:srgbClr val="FFFFFF"/>
              </a:solidFill>
              <a:latin typeface="Arial"/>
              <a:cs typeface="Arial"/>
            </a:rPr>
            <a:t>of n</a:t>
          </a:r>
          <a:r>
            <a:rPr lang="en-US" sz="1700" b="1" spc="-20" dirty="0">
              <a:solidFill>
                <a:srgbClr val="FFFFFF"/>
              </a:solidFill>
              <a:latin typeface="Arial"/>
              <a:cs typeface="Arial"/>
            </a:rPr>
            <a:t>o</a:t>
          </a:r>
          <a:r>
            <a:rPr lang="en-US" sz="1700" b="1" spc="-10" dirty="0">
              <a:solidFill>
                <a:srgbClr val="FFFFFF"/>
              </a:solidFill>
              <a:latin typeface="Arial"/>
              <a:cs typeface="Arial"/>
            </a:rPr>
            <a:t>tice</a:t>
          </a:r>
          <a:r>
            <a:rPr lang="en-US" sz="1700" b="1" spc="10" dirty="0">
              <a:solidFill>
                <a:srgbClr val="FFFFFF"/>
              </a:solidFill>
              <a:latin typeface="Arial"/>
              <a:cs typeface="Arial"/>
            </a:rPr>
            <a:t> </a:t>
          </a:r>
          <a:r>
            <a:rPr lang="en-US" sz="1700" b="1" spc="-10" dirty="0">
              <a:solidFill>
                <a:srgbClr val="FFFFFF"/>
              </a:solidFill>
              <a:latin typeface="Arial"/>
              <a:cs typeface="Arial"/>
            </a:rPr>
            <a:t>of</a:t>
          </a:r>
          <a:r>
            <a:rPr lang="en-US" sz="1700" b="1" spc="-5" dirty="0">
              <a:solidFill>
                <a:srgbClr val="FFFFFF"/>
              </a:solidFill>
              <a:latin typeface="Arial"/>
              <a:cs typeface="Arial"/>
            </a:rPr>
            <a:t> </a:t>
          </a:r>
          <a:r>
            <a:rPr lang="en-US" sz="1700" b="1" spc="-10" dirty="0">
              <a:solidFill>
                <a:srgbClr val="FFFFFF"/>
              </a:solidFill>
              <a:latin typeface="Arial"/>
              <a:cs typeface="Arial"/>
            </a:rPr>
            <a:t>disap</a:t>
          </a:r>
          <a:r>
            <a:rPr lang="en-US" sz="1700" b="1" spc="-20" dirty="0">
              <a:solidFill>
                <a:srgbClr val="FFFFFF"/>
              </a:solidFill>
              <a:latin typeface="Arial"/>
              <a:cs typeface="Arial"/>
            </a:rPr>
            <a:t>p</a:t>
          </a:r>
          <a:r>
            <a:rPr lang="en-US" sz="1700" b="1" spc="-10" dirty="0">
              <a:solidFill>
                <a:srgbClr val="FFFFFF"/>
              </a:solidFill>
              <a:latin typeface="Arial"/>
              <a:cs typeface="Arial"/>
            </a:rPr>
            <a:t>ro</a:t>
          </a:r>
          <a:r>
            <a:rPr lang="en-US" sz="1700" b="1" spc="-50" dirty="0">
              <a:solidFill>
                <a:srgbClr val="FFFFFF"/>
              </a:solidFill>
              <a:latin typeface="Arial"/>
              <a:cs typeface="Arial"/>
            </a:rPr>
            <a:t>v</a:t>
          </a:r>
          <a:r>
            <a:rPr lang="en-US" sz="1700" b="1" dirty="0">
              <a:solidFill>
                <a:srgbClr val="FFFFFF"/>
              </a:solidFill>
              <a:latin typeface="Arial"/>
              <a:cs typeface="Arial"/>
            </a:rPr>
            <a:t>e</a:t>
          </a:r>
          <a:r>
            <a:rPr lang="en-US" sz="1700" b="1" spc="-10" dirty="0">
              <a:solidFill>
                <a:srgbClr val="FFFFFF"/>
              </a:solidFill>
              <a:latin typeface="Arial"/>
              <a:cs typeface="Arial"/>
            </a:rPr>
            <a:t>d</a:t>
          </a:r>
          <a:r>
            <a:rPr lang="en-US" sz="1700" b="1" spc="50" dirty="0">
              <a:solidFill>
                <a:srgbClr val="FFFFFF"/>
              </a:solidFill>
              <a:latin typeface="Arial"/>
              <a:cs typeface="Arial"/>
            </a:rPr>
            <a:t> </a:t>
          </a:r>
          <a:r>
            <a:rPr lang="en-US" sz="1700" b="1" spc="-15" dirty="0">
              <a:solidFill>
                <a:srgbClr val="FFFFFF"/>
              </a:solidFill>
              <a:latin typeface="Arial"/>
              <a:cs typeface="Arial"/>
            </a:rPr>
            <a:t>EP</a:t>
          </a:r>
          <a:r>
            <a:rPr lang="en-US" sz="1700" b="1" spc="-220" dirty="0">
              <a:solidFill>
                <a:srgbClr val="FFFFFF"/>
              </a:solidFill>
              <a:latin typeface="Arial"/>
              <a:cs typeface="Arial"/>
            </a:rPr>
            <a:t>P</a:t>
          </a:r>
          <a:r>
            <a:rPr lang="en-US" sz="1700" b="1" spc="-5" dirty="0">
              <a:solidFill>
                <a:srgbClr val="FFFFFF"/>
              </a:solidFill>
              <a:latin typeface="Arial"/>
              <a:cs typeface="Arial"/>
            </a:rPr>
            <a:t>, </a:t>
          </a:r>
          <a:r>
            <a:rPr lang="en-US" sz="1700" b="1" spc="10" dirty="0">
              <a:solidFill>
                <a:srgbClr val="FFFFFF"/>
              </a:solidFill>
              <a:latin typeface="Arial"/>
              <a:cs typeface="Arial"/>
            </a:rPr>
            <a:t>w</a:t>
          </a:r>
          <a:r>
            <a:rPr lang="en-US" sz="1700" b="1" spc="-10" dirty="0">
              <a:solidFill>
                <a:srgbClr val="FFFFFF"/>
              </a:solidFill>
              <a:latin typeface="Arial"/>
              <a:cs typeface="Arial"/>
            </a:rPr>
            <a:t>hic</a:t>
          </a:r>
          <a:r>
            <a:rPr lang="en-US" sz="1700" b="1" spc="-15" dirty="0">
              <a:solidFill>
                <a:srgbClr val="FFFFFF"/>
              </a:solidFill>
              <a:latin typeface="Arial"/>
              <a:cs typeface="Arial"/>
            </a:rPr>
            <a:t>h</a:t>
          </a:r>
          <a:r>
            <a:rPr lang="en-US" sz="1700" b="1" spc="-10" dirty="0">
              <a:solidFill>
                <a:srgbClr val="FFFFFF"/>
              </a:solidFill>
              <a:latin typeface="Arial"/>
              <a:cs typeface="Arial"/>
            </a:rPr>
            <a:t>e</a:t>
          </a:r>
          <a:r>
            <a:rPr lang="en-US" sz="1700" b="1" spc="-50" dirty="0">
              <a:solidFill>
                <a:srgbClr val="FFFFFF"/>
              </a:solidFill>
              <a:latin typeface="Arial"/>
              <a:cs typeface="Arial"/>
            </a:rPr>
            <a:t>v</a:t>
          </a:r>
          <a:r>
            <a:rPr lang="en-US" sz="1700" b="1" spc="-10" dirty="0">
              <a:solidFill>
                <a:srgbClr val="FFFFFF"/>
              </a:solidFill>
              <a:latin typeface="Arial"/>
              <a:cs typeface="Arial"/>
            </a:rPr>
            <a:t>er</a:t>
          </a:r>
          <a:r>
            <a:rPr lang="en-US" sz="1700" b="1" spc="20" dirty="0">
              <a:solidFill>
                <a:srgbClr val="FFFFFF"/>
              </a:solidFill>
              <a:latin typeface="Arial"/>
              <a:cs typeface="Arial"/>
            </a:rPr>
            <a:t> </a:t>
          </a:r>
          <a:r>
            <a:rPr lang="en-US" sz="1700" b="1" spc="-10" dirty="0">
              <a:solidFill>
                <a:srgbClr val="FFFFFF"/>
              </a:solidFill>
              <a:latin typeface="Arial"/>
              <a:cs typeface="Arial"/>
            </a:rPr>
            <a:t>is earlie</a:t>
          </a:r>
          <a:r>
            <a:rPr lang="en-US" sz="1700" b="1" spc="0" dirty="0">
              <a:solidFill>
                <a:srgbClr val="FFFFFF"/>
              </a:solidFill>
              <a:latin typeface="Arial"/>
              <a:cs typeface="Arial"/>
            </a:rPr>
            <a:t>r</a:t>
          </a:r>
          <a:r>
            <a:rPr lang="en-US" sz="1700" spc="-10" dirty="0">
              <a:solidFill>
                <a:srgbClr val="FFFFFF"/>
              </a:solidFill>
              <a:latin typeface="Arial"/>
              <a:cs typeface="Arial"/>
            </a:rPr>
            <a:t>: Revised/</a:t>
          </a:r>
          <a:r>
            <a:rPr lang="en-US" sz="1700" spc="-5" dirty="0">
              <a:solidFill>
                <a:srgbClr val="FFFFFF"/>
              </a:solidFill>
              <a:latin typeface="Arial"/>
              <a:cs typeface="Arial"/>
            </a:rPr>
            <a:t>c</a:t>
          </a:r>
          <a:r>
            <a:rPr lang="en-US" sz="1700" spc="-10" dirty="0">
              <a:solidFill>
                <a:srgbClr val="FFFFFF"/>
              </a:solidFill>
              <a:latin typeface="Arial"/>
              <a:cs typeface="Arial"/>
            </a:rPr>
            <a:t>or</a:t>
          </a:r>
          <a:r>
            <a:rPr lang="en-US" sz="1700" spc="-20" dirty="0">
              <a:solidFill>
                <a:srgbClr val="FFFFFF"/>
              </a:solidFill>
              <a:latin typeface="Arial"/>
              <a:cs typeface="Arial"/>
            </a:rPr>
            <a:t>r</a:t>
          </a:r>
          <a:r>
            <a:rPr lang="en-US" sz="1700" spc="-10" dirty="0">
              <a:solidFill>
                <a:srgbClr val="FFFFFF"/>
              </a:solidFill>
              <a:latin typeface="Arial"/>
              <a:cs typeface="Arial"/>
            </a:rPr>
            <a:t>ected</a:t>
          </a:r>
          <a:r>
            <a:rPr lang="en-US" sz="1700" spc="10" dirty="0">
              <a:solidFill>
                <a:srgbClr val="FFFFFF"/>
              </a:solidFill>
              <a:latin typeface="Arial"/>
              <a:cs typeface="Arial"/>
            </a:rPr>
            <a:t> </a:t>
          </a:r>
          <a:r>
            <a:rPr lang="en-US" sz="1700" spc="-10" dirty="0">
              <a:solidFill>
                <a:srgbClr val="FFFFFF"/>
              </a:solidFill>
              <a:latin typeface="Arial"/>
              <a:cs typeface="Arial"/>
            </a:rPr>
            <a:t>EPPs</a:t>
          </a:r>
          <a:r>
            <a:rPr lang="en-US" sz="1700" spc="-5" dirty="0">
              <a:solidFill>
                <a:srgbClr val="FFFFFF"/>
              </a:solidFill>
              <a:latin typeface="Arial"/>
              <a:cs typeface="Arial"/>
            </a:rPr>
            <a:t> </a:t>
          </a:r>
          <a:r>
            <a:rPr lang="en-US" sz="1700" spc="-10" dirty="0">
              <a:solidFill>
                <a:srgbClr val="FFFFFF"/>
              </a:solidFill>
              <a:latin typeface="Arial"/>
              <a:cs typeface="Arial"/>
            </a:rPr>
            <a:t>are</a:t>
          </a:r>
          <a:r>
            <a:rPr lang="en-US" sz="1700" spc="5" dirty="0">
              <a:solidFill>
                <a:srgbClr val="FFFFFF"/>
              </a:solidFill>
              <a:latin typeface="Arial"/>
              <a:cs typeface="Arial"/>
            </a:rPr>
            <a:t> </a:t>
          </a:r>
          <a:r>
            <a:rPr lang="en-US" sz="1700" spc="-10" dirty="0">
              <a:solidFill>
                <a:srgbClr val="FFFFFF"/>
              </a:solidFill>
              <a:latin typeface="Arial"/>
              <a:cs typeface="Arial"/>
            </a:rPr>
            <a:t>due</a:t>
          </a:r>
          <a:r>
            <a:rPr lang="en-US" sz="1700" spc="10" dirty="0">
              <a:solidFill>
                <a:srgbClr val="FFFFFF"/>
              </a:solidFill>
              <a:latin typeface="Arial"/>
              <a:cs typeface="Arial"/>
            </a:rPr>
            <a:t> </a:t>
          </a:r>
          <a:r>
            <a:rPr lang="en-US" sz="1700" spc="-10" dirty="0">
              <a:solidFill>
                <a:srgbClr val="FFFFFF"/>
              </a:solidFill>
              <a:latin typeface="Arial"/>
              <a:cs typeface="Arial"/>
            </a:rPr>
            <a:t>to</a:t>
          </a:r>
          <a:r>
            <a:rPr lang="en-US" sz="1700" spc="-5" dirty="0">
              <a:solidFill>
                <a:srgbClr val="FFFFFF"/>
              </a:solidFill>
              <a:latin typeface="Arial"/>
              <a:cs typeface="Arial"/>
            </a:rPr>
            <a:t> </a:t>
          </a:r>
          <a:r>
            <a:rPr lang="en-US" sz="1700" spc="-10" dirty="0">
              <a:solidFill>
                <a:srgbClr val="FFFFFF"/>
              </a:solidFill>
              <a:latin typeface="Arial"/>
              <a:cs typeface="Arial"/>
            </a:rPr>
            <a:t>DCA.</a:t>
          </a:r>
          <a:endParaRPr lang="en-US" sz="1700" dirty="0">
            <a:latin typeface="Times New Roman"/>
            <a:cs typeface="Times New Roman"/>
          </a:endParaRPr>
        </a:p>
      </dgm:t>
    </dgm:pt>
    <dgm:pt modelId="{CDA664E7-BA2D-4568-9E6C-C81248C23D34}" type="parTrans" cxnId="{9FC3F684-DE52-4446-B649-9BB5C6675503}">
      <dgm:prSet/>
      <dgm:spPr/>
      <dgm:t>
        <a:bodyPr/>
        <a:lstStyle/>
        <a:p>
          <a:endParaRPr lang="en-US"/>
        </a:p>
      </dgm:t>
    </dgm:pt>
    <dgm:pt modelId="{F35718A9-677C-435F-A960-85727C57B2DB}" type="sibTrans" cxnId="{9FC3F684-DE52-4446-B649-9BB5C6675503}">
      <dgm:prSet/>
      <dgm:spPr>
        <a:solidFill>
          <a:schemeClr val="bg1">
            <a:lumMod val="50000"/>
            <a:alpha val="90000"/>
          </a:schemeClr>
        </a:solidFill>
      </dgm:spPr>
      <dgm:t>
        <a:bodyPr/>
        <a:lstStyle/>
        <a:p>
          <a:endParaRPr lang="en-US" dirty="0"/>
        </a:p>
      </dgm:t>
    </dgm:pt>
    <dgm:pt modelId="{4120EACF-406F-4B1C-B825-30D3609ECA70}">
      <dgm:prSet custT="1"/>
      <dgm:spPr>
        <a:solidFill>
          <a:srgbClr val="4F81BC"/>
        </a:solidFill>
        <a:ln>
          <a:solidFill>
            <a:srgbClr val="4F81BC"/>
          </a:solidFill>
        </a:ln>
      </dgm:spPr>
      <dgm:t>
        <a:bodyPr/>
        <a:lstStyle/>
        <a:p>
          <a:r>
            <a:rPr lang="en-US" sz="1700" b="1" spc="-10" dirty="0">
              <a:solidFill>
                <a:srgbClr val="FFFFFF"/>
              </a:solidFill>
              <a:latin typeface="Arial"/>
              <a:cs typeface="Arial"/>
            </a:rPr>
            <a:t>By Day</a:t>
          </a:r>
          <a:r>
            <a:rPr lang="en-US" sz="1700" b="1" spc="0" dirty="0">
              <a:solidFill>
                <a:srgbClr val="FFFFFF"/>
              </a:solidFill>
              <a:latin typeface="Arial"/>
              <a:cs typeface="Arial"/>
            </a:rPr>
            <a:t> </a:t>
          </a:r>
          <a:r>
            <a:rPr lang="en-US" sz="1700" b="1" spc="-10" dirty="0">
              <a:solidFill>
                <a:srgbClr val="FFFFFF"/>
              </a:solidFill>
              <a:latin typeface="Arial"/>
              <a:cs typeface="Arial"/>
            </a:rPr>
            <a:t>125,</a:t>
          </a:r>
          <a:r>
            <a:rPr lang="en-US" sz="1700" b="1" spc="0" dirty="0">
              <a:solidFill>
                <a:srgbClr val="FFFFFF"/>
              </a:solidFill>
              <a:latin typeface="Arial"/>
              <a:cs typeface="Arial"/>
            </a:rPr>
            <a:t> </a:t>
          </a:r>
          <a:r>
            <a:rPr lang="en-US" sz="1700" b="1" spc="-10" dirty="0">
              <a:solidFill>
                <a:srgbClr val="FFFFFF"/>
              </a:solidFill>
              <a:latin typeface="Arial"/>
              <a:cs typeface="Arial"/>
            </a:rPr>
            <a:t>or </a:t>
          </a:r>
          <a:r>
            <a:rPr lang="en-US" sz="1700" b="1" spc="25" dirty="0">
              <a:solidFill>
                <a:srgbClr val="FFFFFF"/>
              </a:solidFill>
              <a:latin typeface="Arial"/>
              <a:cs typeface="Arial"/>
            </a:rPr>
            <a:t>w</a:t>
          </a:r>
          <a:r>
            <a:rPr lang="en-US" sz="1700" b="1" spc="-5" dirty="0">
              <a:solidFill>
                <a:srgbClr val="FFFFFF"/>
              </a:solidFill>
              <a:latin typeface="Arial"/>
              <a:cs typeface="Arial"/>
            </a:rPr>
            <a:t>it</a:t>
          </a:r>
          <a:r>
            <a:rPr lang="en-US" sz="1700" b="1" spc="-20" dirty="0">
              <a:solidFill>
                <a:srgbClr val="FFFFFF"/>
              </a:solidFill>
              <a:latin typeface="Arial"/>
              <a:cs typeface="Arial"/>
            </a:rPr>
            <a:t>h</a:t>
          </a:r>
          <a:r>
            <a:rPr lang="en-US" sz="1700" b="1" spc="-10" dirty="0">
              <a:solidFill>
                <a:srgbClr val="FFFFFF"/>
              </a:solidFill>
              <a:latin typeface="Arial"/>
              <a:cs typeface="Arial"/>
            </a:rPr>
            <a:t>in</a:t>
          </a:r>
          <a:r>
            <a:rPr lang="en-US" sz="1700" b="1" spc="-35" dirty="0">
              <a:solidFill>
                <a:srgbClr val="FFFFFF"/>
              </a:solidFill>
              <a:latin typeface="Arial"/>
              <a:cs typeface="Arial"/>
            </a:rPr>
            <a:t> </a:t>
          </a:r>
          <a:r>
            <a:rPr lang="en-US" sz="1700" b="1" spc="-10" dirty="0">
              <a:solidFill>
                <a:srgbClr val="FFFFFF"/>
              </a:solidFill>
              <a:latin typeface="Arial"/>
              <a:cs typeface="Arial"/>
            </a:rPr>
            <a:t>30</a:t>
          </a:r>
          <a:r>
            <a:rPr lang="en-US" sz="1700" b="1" spc="0" dirty="0">
              <a:solidFill>
                <a:srgbClr val="FFFFFF"/>
              </a:solidFill>
              <a:latin typeface="Arial"/>
              <a:cs typeface="Arial"/>
            </a:rPr>
            <a:t> </a:t>
          </a:r>
          <a:r>
            <a:rPr lang="en-US" sz="1700" b="1" spc="-10" dirty="0">
              <a:solidFill>
                <a:srgbClr val="FFFFFF"/>
              </a:solidFill>
              <a:latin typeface="Arial"/>
              <a:cs typeface="Arial"/>
            </a:rPr>
            <a:t>da</a:t>
          </a:r>
          <a:r>
            <a:rPr lang="en-US" sz="1700" b="1" spc="-50" dirty="0">
              <a:solidFill>
                <a:srgbClr val="FFFFFF"/>
              </a:solidFill>
              <a:latin typeface="Arial"/>
              <a:cs typeface="Arial"/>
            </a:rPr>
            <a:t>y</a:t>
          </a:r>
          <a:r>
            <a:rPr lang="en-US" sz="1700" b="1" spc="-10" dirty="0">
              <a:solidFill>
                <a:srgbClr val="FFFFFF"/>
              </a:solidFill>
              <a:latin typeface="Arial"/>
              <a:cs typeface="Arial"/>
            </a:rPr>
            <a:t>s</a:t>
          </a:r>
          <a:r>
            <a:rPr lang="en-US" sz="1700" b="1" spc="35" dirty="0">
              <a:solidFill>
                <a:srgbClr val="FFFFFF"/>
              </a:solidFill>
              <a:latin typeface="Arial"/>
              <a:cs typeface="Arial"/>
            </a:rPr>
            <a:t> </a:t>
          </a:r>
          <a:r>
            <a:rPr lang="en-US" sz="1700" b="1" spc="-10" dirty="0">
              <a:solidFill>
                <a:srgbClr val="FFFFFF"/>
              </a:solidFill>
              <a:latin typeface="Arial"/>
              <a:cs typeface="Arial"/>
            </a:rPr>
            <a:t>of an ap</a:t>
          </a:r>
          <a:r>
            <a:rPr lang="en-US" sz="1700" b="1" spc="-20" dirty="0">
              <a:solidFill>
                <a:srgbClr val="FFFFFF"/>
              </a:solidFill>
              <a:latin typeface="Arial"/>
              <a:cs typeface="Arial"/>
            </a:rPr>
            <a:t>p</a:t>
          </a:r>
          <a:r>
            <a:rPr lang="en-US" sz="1700" b="1" spc="-10" dirty="0">
              <a:solidFill>
                <a:srgbClr val="FFFFFF"/>
              </a:solidFill>
              <a:latin typeface="Arial"/>
              <a:cs typeface="Arial"/>
            </a:rPr>
            <a:t>ro</a:t>
          </a:r>
          <a:r>
            <a:rPr lang="en-US" sz="1700" b="1" spc="-50" dirty="0">
              <a:solidFill>
                <a:srgbClr val="FFFFFF"/>
              </a:solidFill>
              <a:latin typeface="Arial"/>
              <a:cs typeface="Arial"/>
            </a:rPr>
            <a:t>v</a:t>
          </a:r>
          <a:r>
            <a:rPr lang="en-US" sz="1700" b="1" spc="-10" dirty="0">
              <a:solidFill>
                <a:srgbClr val="FFFFFF"/>
              </a:solidFill>
              <a:latin typeface="Arial"/>
              <a:cs typeface="Arial"/>
            </a:rPr>
            <a:t>ed</a:t>
          </a:r>
          <a:r>
            <a:rPr lang="en-US" sz="1700" b="1" spc="55" dirty="0">
              <a:solidFill>
                <a:srgbClr val="FFFFFF"/>
              </a:solidFill>
              <a:latin typeface="Arial"/>
              <a:cs typeface="Arial"/>
            </a:rPr>
            <a:t> </a:t>
          </a:r>
          <a:r>
            <a:rPr lang="en-US" sz="1700" b="1" spc="-15" dirty="0">
              <a:solidFill>
                <a:srgbClr val="FFFFFF"/>
              </a:solidFill>
              <a:latin typeface="Arial"/>
              <a:cs typeface="Arial"/>
            </a:rPr>
            <a:t>EP</a:t>
          </a:r>
          <a:r>
            <a:rPr lang="en-US" sz="1700" b="1" spc="-220" dirty="0">
              <a:solidFill>
                <a:srgbClr val="FFFFFF"/>
              </a:solidFill>
              <a:latin typeface="Arial"/>
              <a:cs typeface="Arial"/>
            </a:rPr>
            <a:t>P</a:t>
          </a:r>
          <a:r>
            <a:rPr lang="en-US" sz="1700" b="1" spc="-5" dirty="0">
              <a:solidFill>
                <a:srgbClr val="FFFFFF"/>
              </a:solidFill>
              <a:latin typeface="Arial"/>
              <a:cs typeface="Arial"/>
            </a:rPr>
            <a:t>, </a:t>
          </a:r>
          <a:r>
            <a:rPr lang="en-US" sz="1700" b="1" spc="25" dirty="0">
              <a:solidFill>
                <a:srgbClr val="FFFFFF"/>
              </a:solidFill>
              <a:latin typeface="Arial"/>
              <a:cs typeface="Arial"/>
            </a:rPr>
            <a:t>w</a:t>
          </a:r>
          <a:r>
            <a:rPr lang="en-US" sz="1700" b="1" spc="-10" dirty="0">
              <a:solidFill>
                <a:srgbClr val="FFFFFF"/>
              </a:solidFill>
              <a:latin typeface="Arial"/>
              <a:cs typeface="Arial"/>
            </a:rPr>
            <a:t>hic</a:t>
          </a:r>
          <a:r>
            <a:rPr lang="en-US" sz="1700" b="1" spc="-15" dirty="0">
              <a:solidFill>
                <a:srgbClr val="FFFFFF"/>
              </a:solidFill>
              <a:latin typeface="Arial"/>
              <a:cs typeface="Arial"/>
            </a:rPr>
            <a:t>h</a:t>
          </a:r>
          <a:r>
            <a:rPr lang="en-US" sz="1700" b="1" spc="-10" dirty="0">
              <a:solidFill>
                <a:srgbClr val="FFFFFF"/>
              </a:solidFill>
              <a:latin typeface="Arial"/>
              <a:cs typeface="Arial"/>
            </a:rPr>
            <a:t>e</a:t>
          </a:r>
          <a:r>
            <a:rPr lang="en-US" sz="1700" b="1" spc="-50" dirty="0">
              <a:solidFill>
                <a:srgbClr val="FFFFFF"/>
              </a:solidFill>
              <a:latin typeface="Arial"/>
              <a:cs typeface="Arial"/>
            </a:rPr>
            <a:t>v</a:t>
          </a:r>
          <a:r>
            <a:rPr lang="en-US" sz="1700" b="1" spc="-10" dirty="0">
              <a:solidFill>
                <a:srgbClr val="FFFFFF"/>
              </a:solidFill>
              <a:latin typeface="Arial"/>
              <a:cs typeface="Arial"/>
            </a:rPr>
            <a:t>er</a:t>
          </a:r>
          <a:r>
            <a:rPr lang="en-US" sz="1700" b="1" spc="0" dirty="0">
              <a:solidFill>
                <a:srgbClr val="FFFFFF"/>
              </a:solidFill>
              <a:latin typeface="Arial"/>
              <a:cs typeface="Arial"/>
            </a:rPr>
            <a:t> </a:t>
          </a:r>
          <a:r>
            <a:rPr lang="en-US" sz="1700" b="1" spc="-10" dirty="0">
              <a:solidFill>
                <a:srgbClr val="FFFFFF"/>
              </a:solidFill>
              <a:latin typeface="Arial"/>
              <a:cs typeface="Arial"/>
            </a:rPr>
            <a:t>is earlie</a:t>
          </a:r>
          <a:r>
            <a:rPr lang="en-US" sz="1700" b="1" dirty="0">
              <a:solidFill>
                <a:srgbClr val="FFFFFF"/>
              </a:solidFill>
              <a:latin typeface="Arial"/>
              <a:cs typeface="Arial"/>
            </a:rPr>
            <a:t>r</a:t>
          </a:r>
          <a:r>
            <a:rPr lang="en-US" sz="1700" spc="-5" dirty="0">
              <a:solidFill>
                <a:srgbClr val="FFFFFF"/>
              </a:solidFill>
              <a:latin typeface="Arial"/>
              <a:cs typeface="Arial"/>
            </a:rPr>
            <a:t>:</a:t>
          </a:r>
          <a:r>
            <a:rPr lang="en-US" sz="1700" spc="10" dirty="0">
              <a:solidFill>
                <a:srgbClr val="FFFFFF"/>
              </a:solidFill>
              <a:latin typeface="Arial"/>
              <a:cs typeface="Arial"/>
            </a:rPr>
            <a:t> </a:t>
          </a:r>
          <a:r>
            <a:rPr lang="en-US" sz="1700" spc="-15" dirty="0">
              <a:solidFill>
                <a:srgbClr val="FFFFFF"/>
              </a:solidFill>
              <a:latin typeface="Arial"/>
              <a:cs typeface="Arial"/>
            </a:rPr>
            <a:t>BPE</a:t>
          </a:r>
          <a:r>
            <a:rPr lang="en-US" sz="1700" spc="-5" dirty="0">
              <a:solidFill>
                <a:srgbClr val="FFFFFF"/>
              </a:solidFill>
              <a:latin typeface="Arial"/>
              <a:cs typeface="Arial"/>
            </a:rPr>
            <a:t> </a:t>
          </a:r>
          <a:r>
            <a:rPr lang="en-US" sz="1700" spc="-25" dirty="0">
              <a:solidFill>
                <a:srgbClr val="FFFFFF"/>
              </a:solidFill>
              <a:latin typeface="Arial"/>
              <a:cs typeface="Arial"/>
            </a:rPr>
            <a:t>w</a:t>
          </a:r>
          <a:r>
            <a:rPr lang="en-US" sz="1700" spc="-5" dirty="0">
              <a:solidFill>
                <a:srgbClr val="FFFFFF"/>
              </a:solidFill>
              <a:latin typeface="Arial"/>
              <a:cs typeface="Arial"/>
            </a:rPr>
            <a:t>ill</a:t>
          </a:r>
          <a:r>
            <a:rPr lang="en-US" sz="1700" dirty="0">
              <a:solidFill>
                <a:srgbClr val="FFFFFF"/>
              </a:solidFill>
              <a:latin typeface="Arial"/>
              <a:cs typeface="Arial"/>
            </a:rPr>
            <a:t> </a:t>
          </a:r>
          <a:r>
            <a:rPr lang="en-US" sz="1700" spc="-10" dirty="0">
              <a:solidFill>
                <a:srgbClr val="FFFFFF"/>
              </a:solidFill>
              <a:latin typeface="Arial"/>
              <a:cs typeface="Arial"/>
            </a:rPr>
            <a:t>conta</a:t>
          </a:r>
          <a:r>
            <a:rPr lang="en-US" sz="1700" spc="-5" dirty="0">
              <a:solidFill>
                <a:srgbClr val="FFFFFF"/>
              </a:solidFill>
              <a:latin typeface="Arial"/>
              <a:cs typeface="Arial"/>
            </a:rPr>
            <a:t>ct </a:t>
          </a:r>
          <a:r>
            <a:rPr lang="en-US" sz="1700" spc="-10" dirty="0">
              <a:solidFill>
                <a:srgbClr val="FFFFFF"/>
              </a:solidFill>
              <a:latin typeface="Arial"/>
              <a:cs typeface="Arial"/>
            </a:rPr>
            <a:t>the</a:t>
          </a:r>
          <a:r>
            <a:rPr lang="en-US" sz="1700" spc="-5" dirty="0">
              <a:solidFill>
                <a:srgbClr val="FFFFFF"/>
              </a:solidFill>
              <a:latin typeface="Arial"/>
              <a:cs typeface="Arial"/>
            </a:rPr>
            <a:t> </a:t>
          </a:r>
          <a:r>
            <a:rPr lang="en-US" sz="1700" spc="-10" dirty="0">
              <a:solidFill>
                <a:srgbClr val="FFFFFF"/>
              </a:solidFill>
              <a:latin typeface="Arial"/>
              <a:cs typeface="Arial"/>
            </a:rPr>
            <a:t>provider</a:t>
          </a:r>
          <a:r>
            <a:rPr lang="en-US" sz="1700" spc="5" dirty="0">
              <a:solidFill>
                <a:srgbClr val="FFFFFF"/>
              </a:solidFill>
              <a:latin typeface="Arial"/>
              <a:cs typeface="Arial"/>
            </a:rPr>
            <a:t> </a:t>
          </a:r>
          <a:r>
            <a:rPr lang="en-US" sz="1700" spc="-10" dirty="0">
              <a:solidFill>
                <a:srgbClr val="FFFFFF"/>
              </a:solidFill>
              <a:latin typeface="Arial"/>
              <a:cs typeface="Arial"/>
            </a:rPr>
            <a:t>and follow</a:t>
          </a:r>
          <a:r>
            <a:rPr lang="en-US" sz="1700" spc="-5" dirty="0">
              <a:solidFill>
                <a:srgbClr val="FFFFFF"/>
              </a:solidFill>
              <a:latin typeface="Arial"/>
              <a:cs typeface="Arial"/>
            </a:rPr>
            <a:t> </a:t>
          </a:r>
          <a:r>
            <a:rPr lang="en-US" sz="1700" spc="-10" dirty="0">
              <a:solidFill>
                <a:srgbClr val="FFFFFF"/>
              </a:solidFill>
              <a:latin typeface="Arial"/>
              <a:cs typeface="Arial"/>
            </a:rPr>
            <a:t>up</a:t>
          </a:r>
          <a:r>
            <a:rPr lang="en-US" sz="1700" spc="-5" dirty="0">
              <a:solidFill>
                <a:srgbClr val="FFFFFF"/>
              </a:solidFill>
              <a:latin typeface="Arial"/>
              <a:cs typeface="Arial"/>
            </a:rPr>
            <a:t> </a:t>
          </a:r>
          <a:r>
            <a:rPr lang="en-US" sz="1700" spc="-10" dirty="0">
              <a:solidFill>
                <a:srgbClr val="FFFFFF"/>
              </a:solidFill>
              <a:latin typeface="Arial"/>
              <a:cs typeface="Arial"/>
            </a:rPr>
            <a:t>on</a:t>
          </a:r>
          <a:r>
            <a:rPr lang="en-US" sz="1700" spc="10" dirty="0">
              <a:solidFill>
                <a:srgbClr val="FFFFFF"/>
              </a:solidFill>
              <a:latin typeface="Arial"/>
              <a:cs typeface="Arial"/>
            </a:rPr>
            <a:t> </a:t>
          </a:r>
          <a:r>
            <a:rPr lang="en-US" sz="1700" spc="-15" dirty="0">
              <a:solidFill>
                <a:srgbClr val="FFFFFF"/>
              </a:solidFill>
              <a:latin typeface="Arial"/>
              <a:cs typeface="Arial"/>
            </a:rPr>
            <a:t>EPP</a:t>
          </a:r>
          <a:r>
            <a:rPr lang="en-US" sz="1700" spc="-35" dirty="0">
              <a:solidFill>
                <a:srgbClr val="FFFFFF"/>
              </a:solidFill>
              <a:latin typeface="Arial"/>
              <a:cs typeface="Arial"/>
            </a:rPr>
            <a:t> </a:t>
          </a:r>
          <a:r>
            <a:rPr lang="en-US" sz="1700" spc="-10" dirty="0">
              <a:solidFill>
                <a:srgbClr val="FFFFFF"/>
              </a:solidFill>
              <a:latin typeface="Arial"/>
              <a:cs typeface="Arial"/>
            </a:rPr>
            <a:t>statu</a:t>
          </a:r>
          <a:r>
            <a:rPr lang="en-US" sz="1700" spc="-5" dirty="0">
              <a:solidFill>
                <a:srgbClr val="FFFFFF"/>
              </a:solidFill>
              <a:latin typeface="Arial"/>
              <a:cs typeface="Arial"/>
            </a:rPr>
            <a:t>s.</a:t>
          </a:r>
          <a:endParaRPr lang="en-US" sz="1700" dirty="0">
            <a:latin typeface="Times New Roman"/>
            <a:cs typeface="Times New Roman"/>
          </a:endParaRPr>
        </a:p>
      </dgm:t>
    </dgm:pt>
    <dgm:pt modelId="{F1EA452D-9260-438C-9A88-CC1D6616A58D}" type="parTrans" cxnId="{F5440CEC-00B0-41F6-96B5-A7BDDE7D7716}">
      <dgm:prSet/>
      <dgm:spPr/>
      <dgm:t>
        <a:bodyPr/>
        <a:lstStyle/>
        <a:p>
          <a:endParaRPr lang="en-US"/>
        </a:p>
      </dgm:t>
    </dgm:pt>
    <dgm:pt modelId="{6254FE81-5B46-4C06-B19C-4E23496C1D41}" type="sibTrans" cxnId="{F5440CEC-00B0-41F6-96B5-A7BDDE7D7716}">
      <dgm:prSet/>
      <dgm:spPr>
        <a:solidFill>
          <a:schemeClr val="bg1">
            <a:lumMod val="50000"/>
            <a:alpha val="90000"/>
          </a:schemeClr>
        </a:solidFill>
      </dgm:spPr>
      <dgm:t>
        <a:bodyPr/>
        <a:lstStyle/>
        <a:p>
          <a:endParaRPr lang="en-US" dirty="0"/>
        </a:p>
      </dgm:t>
    </dgm:pt>
    <dgm:pt modelId="{30497B73-2C30-42BF-8B04-B8F32E098F81}">
      <dgm:prSet custT="1"/>
      <dgm:spPr>
        <a:solidFill>
          <a:srgbClr val="4F81BC"/>
        </a:solidFill>
        <a:ln>
          <a:solidFill>
            <a:srgbClr val="4F81BC"/>
          </a:solidFill>
        </a:ln>
      </dgm:spPr>
      <dgm:t>
        <a:bodyPr/>
        <a:lstStyle/>
        <a:p>
          <a:r>
            <a:rPr lang="en-US" sz="1700" b="1" spc="-50" dirty="0">
              <a:solidFill>
                <a:srgbClr val="FFFFFF"/>
              </a:solidFill>
              <a:latin typeface="Arial"/>
              <a:cs typeface="Arial"/>
            </a:rPr>
            <a:t>Not later than six months from EPP approval</a:t>
          </a:r>
          <a:r>
            <a:rPr lang="en-US" sz="1700" spc="-50" dirty="0">
              <a:solidFill>
                <a:srgbClr val="FFFFFF"/>
              </a:solidFill>
              <a:latin typeface="Arial"/>
              <a:cs typeface="Arial"/>
            </a:rPr>
            <a:t>: DCA will contact the provider, review the current/new findings, and determine if EPP is still applicable or needs to be amended</a:t>
          </a:r>
          <a:r>
            <a:rPr lang="en-US" sz="1700" spc="-10" dirty="0">
              <a:solidFill>
                <a:srgbClr val="FFFFFF"/>
              </a:solidFill>
              <a:latin typeface="Arial"/>
              <a:cs typeface="Arial"/>
            </a:rPr>
            <a:t>.</a:t>
          </a:r>
          <a:endParaRPr lang="en-US" sz="1700" dirty="0">
            <a:latin typeface="Times New Roman"/>
            <a:cs typeface="Times New Roman"/>
          </a:endParaRPr>
        </a:p>
      </dgm:t>
    </dgm:pt>
    <dgm:pt modelId="{76836095-966B-4FEA-BB29-9DCB459E65D6}" type="parTrans" cxnId="{49837B2B-2CFF-413B-BC62-FB21279428CF}">
      <dgm:prSet/>
      <dgm:spPr/>
      <dgm:t>
        <a:bodyPr/>
        <a:lstStyle/>
        <a:p>
          <a:endParaRPr lang="en-US"/>
        </a:p>
      </dgm:t>
    </dgm:pt>
    <dgm:pt modelId="{B0293BC0-C398-4C15-BB7D-04FC93A7F3DA}" type="sibTrans" cxnId="{49837B2B-2CFF-413B-BC62-FB21279428CF}">
      <dgm:prSet/>
      <dgm:spPr>
        <a:solidFill>
          <a:schemeClr val="bg1">
            <a:lumMod val="50000"/>
            <a:alpha val="90000"/>
          </a:schemeClr>
        </a:solidFill>
      </dgm:spPr>
      <dgm:t>
        <a:bodyPr/>
        <a:lstStyle/>
        <a:p>
          <a:endParaRPr lang="en-US" dirty="0"/>
        </a:p>
      </dgm:t>
    </dgm:pt>
    <dgm:pt modelId="{BB48736C-D2AD-4795-BCFF-CE3D59D30905}">
      <dgm:prSet custT="1"/>
      <dgm:spPr>
        <a:solidFill>
          <a:srgbClr val="4F81BC"/>
        </a:solidFill>
        <a:ln w="28575">
          <a:solidFill>
            <a:schemeClr val="bg1"/>
          </a:solidFill>
        </a:ln>
      </dgm:spPr>
      <dgm:t>
        <a:bodyPr/>
        <a:lstStyle/>
        <a:p>
          <a:r>
            <a:rPr lang="en-US" sz="1700" b="1" spc="-10" dirty="0">
              <a:solidFill>
                <a:srgbClr val="FFFFFF"/>
              </a:solidFill>
              <a:latin typeface="Arial"/>
              <a:cs typeface="Arial"/>
            </a:rPr>
            <a:t>Not later</a:t>
          </a:r>
          <a:r>
            <a:rPr lang="en-US" sz="1700" b="1" spc="0" dirty="0">
              <a:solidFill>
                <a:srgbClr val="FFFFFF"/>
              </a:solidFill>
              <a:latin typeface="Arial"/>
              <a:cs typeface="Arial"/>
            </a:rPr>
            <a:t> </a:t>
          </a:r>
          <a:r>
            <a:rPr lang="en-US" sz="1700" b="1" spc="-10" dirty="0">
              <a:solidFill>
                <a:srgbClr val="FFFFFF"/>
              </a:solidFill>
              <a:latin typeface="Arial"/>
              <a:cs typeface="Arial"/>
            </a:rPr>
            <a:t>t</a:t>
          </a:r>
          <a:r>
            <a:rPr lang="en-US" sz="1700" b="1" spc="-20" dirty="0">
              <a:solidFill>
                <a:srgbClr val="FFFFFF"/>
              </a:solidFill>
              <a:latin typeface="Arial"/>
              <a:cs typeface="Arial"/>
            </a:rPr>
            <a:t>h</a:t>
          </a:r>
          <a:r>
            <a:rPr lang="en-US" sz="1700" b="1" spc="-10" dirty="0">
              <a:solidFill>
                <a:srgbClr val="FFFFFF"/>
              </a:solidFill>
              <a:latin typeface="Arial"/>
              <a:cs typeface="Arial"/>
            </a:rPr>
            <a:t>an</a:t>
          </a:r>
          <a:r>
            <a:rPr lang="en-US" sz="1700" b="1" dirty="0">
              <a:solidFill>
                <a:srgbClr val="FFFFFF"/>
              </a:solidFill>
              <a:latin typeface="Arial"/>
              <a:cs typeface="Arial"/>
            </a:rPr>
            <a:t> </a:t>
          </a:r>
          <a:r>
            <a:rPr lang="en-US" sz="1700" b="1" spc="-10" dirty="0">
              <a:solidFill>
                <a:srgbClr val="FFFFFF"/>
              </a:solidFill>
              <a:latin typeface="Arial"/>
              <a:cs typeface="Arial"/>
            </a:rPr>
            <a:t>12</a:t>
          </a:r>
          <a:r>
            <a:rPr lang="en-US" sz="1700" b="1" spc="0" dirty="0">
              <a:solidFill>
                <a:srgbClr val="FFFFFF"/>
              </a:solidFill>
              <a:latin typeface="Arial"/>
              <a:cs typeface="Arial"/>
            </a:rPr>
            <a:t> </a:t>
          </a:r>
          <a:r>
            <a:rPr lang="en-US" sz="1700" b="1" spc="-15" dirty="0">
              <a:solidFill>
                <a:srgbClr val="FFFFFF"/>
              </a:solidFill>
              <a:latin typeface="Arial"/>
              <a:cs typeface="Arial"/>
            </a:rPr>
            <a:t>m</a:t>
          </a:r>
          <a:r>
            <a:rPr lang="en-US" sz="1700" b="1" spc="-20" dirty="0">
              <a:solidFill>
                <a:srgbClr val="FFFFFF"/>
              </a:solidFill>
              <a:latin typeface="Arial"/>
              <a:cs typeface="Arial"/>
            </a:rPr>
            <a:t>o</a:t>
          </a:r>
          <a:r>
            <a:rPr lang="en-US" sz="1700" b="1" spc="-10" dirty="0">
              <a:solidFill>
                <a:srgbClr val="FFFFFF"/>
              </a:solidFill>
              <a:latin typeface="Arial"/>
              <a:cs typeface="Arial"/>
            </a:rPr>
            <a:t>n</a:t>
          </a:r>
          <a:r>
            <a:rPr lang="en-US" sz="1700" b="1" spc="-20" dirty="0">
              <a:solidFill>
                <a:srgbClr val="FFFFFF"/>
              </a:solidFill>
              <a:latin typeface="Arial"/>
              <a:cs typeface="Arial"/>
            </a:rPr>
            <a:t>t</a:t>
          </a:r>
          <a:r>
            <a:rPr lang="en-US" sz="1700" b="1" spc="-10" dirty="0">
              <a:solidFill>
                <a:srgbClr val="FFFFFF"/>
              </a:solidFill>
              <a:latin typeface="Arial"/>
              <a:cs typeface="Arial"/>
            </a:rPr>
            <a:t>hs</a:t>
          </a:r>
          <a:r>
            <a:rPr lang="en-US" sz="1700" b="1" spc="10" dirty="0">
              <a:solidFill>
                <a:srgbClr val="FFFFFF"/>
              </a:solidFill>
              <a:latin typeface="Arial"/>
              <a:cs typeface="Arial"/>
            </a:rPr>
            <a:t> </a:t>
          </a:r>
          <a:r>
            <a:rPr lang="en-US" sz="1700" b="1" spc="-10" dirty="0">
              <a:solidFill>
                <a:srgbClr val="FFFFFF"/>
              </a:solidFill>
              <a:latin typeface="Arial"/>
              <a:cs typeface="Arial"/>
            </a:rPr>
            <a:t>from</a:t>
          </a:r>
          <a:r>
            <a:rPr lang="en-US" sz="1700" b="1" spc="5" dirty="0">
              <a:solidFill>
                <a:srgbClr val="FFFFFF"/>
              </a:solidFill>
              <a:latin typeface="Arial"/>
              <a:cs typeface="Arial"/>
            </a:rPr>
            <a:t> </a:t>
          </a:r>
          <a:r>
            <a:rPr lang="en-US" sz="1700" b="1" spc="-15" dirty="0">
              <a:solidFill>
                <a:srgbClr val="FFFFFF"/>
              </a:solidFill>
              <a:latin typeface="Arial"/>
              <a:cs typeface="Arial"/>
            </a:rPr>
            <a:t>EPP</a:t>
          </a:r>
          <a:r>
            <a:rPr lang="en-US" sz="1700" b="1" spc="-40" dirty="0">
              <a:solidFill>
                <a:srgbClr val="FFFFFF"/>
              </a:solidFill>
              <a:latin typeface="Arial"/>
              <a:cs typeface="Arial"/>
            </a:rPr>
            <a:t> </a:t>
          </a:r>
          <a:r>
            <a:rPr lang="en-US" sz="1700" b="1" spc="-10" dirty="0">
              <a:solidFill>
                <a:srgbClr val="FFFFFF"/>
              </a:solidFill>
              <a:latin typeface="Arial"/>
              <a:cs typeface="Arial"/>
            </a:rPr>
            <a:t>ap</a:t>
          </a:r>
          <a:r>
            <a:rPr lang="en-US" sz="1700" b="1" spc="-20" dirty="0">
              <a:solidFill>
                <a:srgbClr val="FFFFFF"/>
              </a:solidFill>
              <a:latin typeface="Arial"/>
              <a:cs typeface="Arial"/>
            </a:rPr>
            <a:t>p</a:t>
          </a:r>
          <a:r>
            <a:rPr lang="en-US" sz="1700" b="1" spc="-10" dirty="0">
              <a:solidFill>
                <a:srgbClr val="FFFFFF"/>
              </a:solidFill>
              <a:latin typeface="Arial"/>
              <a:cs typeface="Arial"/>
            </a:rPr>
            <a:t>ro</a:t>
          </a:r>
          <a:r>
            <a:rPr lang="en-US" sz="1700" b="1" spc="-50" dirty="0">
              <a:solidFill>
                <a:srgbClr val="FFFFFF"/>
              </a:solidFill>
              <a:latin typeface="Arial"/>
              <a:cs typeface="Arial"/>
            </a:rPr>
            <a:t>v</a:t>
          </a:r>
          <a:r>
            <a:rPr lang="en-US" sz="1700" b="1" spc="-10" dirty="0">
              <a:solidFill>
                <a:srgbClr val="FFFFFF"/>
              </a:solidFill>
              <a:latin typeface="Arial"/>
              <a:cs typeface="Arial"/>
            </a:rPr>
            <a:t>a</a:t>
          </a:r>
          <a:r>
            <a:rPr lang="en-US" sz="1700" b="1" spc="5" dirty="0">
              <a:solidFill>
                <a:srgbClr val="FFFFFF"/>
              </a:solidFill>
              <a:latin typeface="Arial"/>
              <a:cs typeface="Arial"/>
            </a:rPr>
            <a:t>l</a:t>
          </a:r>
          <a:r>
            <a:rPr lang="en-US" sz="1700" spc="-5" dirty="0">
              <a:solidFill>
                <a:srgbClr val="FFFFFF"/>
              </a:solidFill>
              <a:latin typeface="Arial"/>
              <a:cs typeface="Arial"/>
            </a:rPr>
            <a:t>:</a:t>
          </a:r>
          <a:r>
            <a:rPr lang="en-US" sz="1700" spc="55" dirty="0">
              <a:solidFill>
                <a:srgbClr val="FFFFFF"/>
              </a:solidFill>
              <a:latin typeface="Arial"/>
              <a:cs typeface="Arial"/>
            </a:rPr>
            <a:t> </a:t>
          </a:r>
          <a:r>
            <a:rPr lang="en-US" sz="1700" spc="-15" dirty="0">
              <a:solidFill>
                <a:srgbClr val="FFFFFF"/>
              </a:solidFill>
              <a:latin typeface="Arial"/>
              <a:cs typeface="Arial"/>
            </a:rPr>
            <a:t>DCA</a:t>
          </a:r>
          <a:r>
            <a:rPr lang="en-US" sz="1700" spc="-5" dirty="0">
              <a:solidFill>
                <a:srgbClr val="FFFFFF"/>
              </a:solidFill>
              <a:latin typeface="Arial"/>
              <a:cs typeface="Arial"/>
            </a:rPr>
            <a:t> </a:t>
          </a:r>
          <a:r>
            <a:rPr lang="en-US" sz="1700" spc="-30" dirty="0">
              <a:solidFill>
                <a:srgbClr val="FFFFFF"/>
              </a:solidFill>
              <a:latin typeface="Arial"/>
              <a:cs typeface="Arial"/>
            </a:rPr>
            <a:t>w</a:t>
          </a:r>
          <a:r>
            <a:rPr lang="en-US" sz="1700" spc="-5" dirty="0">
              <a:solidFill>
                <a:srgbClr val="FFFFFF"/>
              </a:solidFill>
              <a:latin typeface="Arial"/>
              <a:cs typeface="Arial"/>
            </a:rPr>
            <a:t>ill</a:t>
          </a:r>
          <a:r>
            <a:rPr lang="en-US" sz="1700" dirty="0">
              <a:solidFill>
                <a:srgbClr val="FFFFFF"/>
              </a:solidFill>
              <a:latin typeface="Arial"/>
              <a:cs typeface="Arial"/>
            </a:rPr>
            <a:t> </a:t>
          </a:r>
          <a:r>
            <a:rPr lang="en-US" sz="1700" spc="-10" dirty="0">
              <a:solidFill>
                <a:srgbClr val="FFFFFF"/>
              </a:solidFill>
              <a:latin typeface="Arial"/>
              <a:cs typeface="Arial"/>
            </a:rPr>
            <a:t>dete</a:t>
          </a:r>
          <a:r>
            <a:rPr lang="en-US" sz="1700" spc="-20" dirty="0">
              <a:solidFill>
                <a:srgbClr val="FFFFFF"/>
              </a:solidFill>
              <a:latin typeface="Arial"/>
              <a:cs typeface="Arial"/>
            </a:rPr>
            <a:t>r</a:t>
          </a:r>
          <a:r>
            <a:rPr lang="en-US" sz="1700" spc="-10" dirty="0">
              <a:solidFill>
                <a:srgbClr val="FFFFFF"/>
              </a:solidFill>
              <a:latin typeface="Arial"/>
              <a:cs typeface="Arial"/>
            </a:rPr>
            <a:t>mine</a:t>
          </a:r>
          <a:r>
            <a:rPr lang="en-US" sz="1700" spc="5" dirty="0">
              <a:solidFill>
                <a:srgbClr val="FFFFFF"/>
              </a:solidFill>
              <a:latin typeface="Arial"/>
              <a:cs typeface="Arial"/>
            </a:rPr>
            <a:t> </a:t>
          </a:r>
          <a:r>
            <a:rPr lang="en-US" sz="1700" spc="-5" dirty="0">
              <a:solidFill>
                <a:srgbClr val="FFFFFF"/>
              </a:solidFill>
              <a:latin typeface="Arial"/>
              <a:cs typeface="Arial"/>
            </a:rPr>
            <a:t>if </a:t>
          </a:r>
          <a:r>
            <a:rPr lang="en-US" sz="1700" spc="-10" dirty="0">
              <a:solidFill>
                <a:srgbClr val="FFFFFF"/>
              </a:solidFill>
              <a:latin typeface="Arial"/>
              <a:cs typeface="Arial"/>
            </a:rPr>
            <a:t>cor</a:t>
          </a:r>
          <a:r>
            <a:rPr lang="en-US" sz="1700" spc="-15" dirty="0">
              <a:solidFill>
                <a:srgbClr val="FFFFFF"/>
              </a:solidFill>
              <a:latin typeface="Arial"/>
              <a:cs typeface="Arial"/>
            </a:rPr>
            <a:t>r</a:t>
          </a:r>
          <a:r>
            <a:rPr lang="en-US" sz="1700" spc="-10" dirty="0">
              <a:solidFill>
                <a:srgbClr val="FFFFFF"/>
              </a:solidFill>
              <a:latin typeface="Arial"/>
              <a:cs typeface="Arial"/>
            </a:rPr>
            <a:t>ect</a:t>
          </a:r>
          <a:r>
            <a:rPr lang="en-US" sz="1700" dirty="0">
              <a:solidFill>
                <a:srgbClr val="FFFFFF"/>
              </a:solidFill>
              <a:latin typeface="Arial"/>
              <a:cs typeface="Arial"/>
            </a:rPr>
            <a:t>i</a:t>
          </a:r>
          <a:r>
            <a:rPr lang="en-US" sz="1700" spc="-10" dirty="0">
              <a:solidFill>
                <a:srgbClr val="FFFFFF"/>
              </a:solidFill>
              <a:latin typeface="Arial"/>
              <a:cs typeface="Arial"/>
            </a:rPr>
            <a:t>ve</a:t>
          </a:r>
          <a:r>
            <a:rPr lang="en-US" sz="1700" spc="-5" dirty="0">
              <a:solidFill>
                <a:srgbClr val="FFFFFF"/>
              </a:solidFill>
              <a:latin typeface="Arial"/>
              <a:cs typeface="Arial"/>
            </a:rPr>
            <a:t> </a:t>
          </a:r>
          <a:r>
            <a:rPr lang="en-US" sz="1700" spc="-10" dirty="0">
              <a:solidFill>
                <a:srgbClr val="FFFFFF"/>
              </a:solidFill>
              <a:latin typeface="Arial"/>
              <a:cs typeface="Arial"/>
            </a:rPr>
            <a:t>act</a:t>
          </a:r>
          <a:r>
            <a:rPr lang="en-US" sz="1700" dirty="0">
              <a:solidFill>
                <a:srgbClr val="FFFFFF"/>
              </a:solidFill>
              <a:latin typeface="Arial"/>
              <a:cs typeface="Arial"/>
            </a:rPr>
            <a:t>i</a:t>
          </a:r>
          <a:r>
            <a:rPr lang="en-US" sz="1700" spc="-10" dirty="0">
              <a:solidFill>
                <a:srgbClr val="FFFFFF"/>
              </a:solidFill>
              <a:latin typeface="Arial"/>
              <a:cs typeface="Arial"/>
            </a:rPr>
            <a:t>on</a:t>
          </a:r>
          <a:r>
            <a:rPr lang="en-US" sz="1700" spc="-5" dirty="0">
              <a:solidFill>
                <a:srgbClr val="FFFFFF"/>
              </a:solidFill>
              <a:latin typeface="Arial"/>
              <a:cs typeface="Arial"/>
            </a:rPr>
            <a:t> </a:t>
          </a:r>
          <a:r>
            <a:rPr lang="en-US" sz="1700" spc="-35" dirty="0">
              <a:solidFill>
                <a:srgbClr val="FFFFFF"/>
              </a:solidFill>
              <a:latin typeface="Arial"/>
              <a:cs typeface="Arial"/>
            </a:rPr>
            <a:t>w</a:t>
          </a:r>
          <a:r>
            <a:rPr lang="en-US" sz="1700" spc="-10" dirty="0">
              <a:solidFill>
                <a:srgbClr val="FFFFFF"/>
              </a:solidFill>
              <a:latin typeface="Arial"/>
              <a:cs typeface="Arial"/>
            </a:rPr>
            <a:t>as</a:t>
          </a:r>
          <a:r>
            <a:rPr lang="en-US" sz="1700" spc="10" dirty="0">
              <a:solidFill>
                <a:srgbClr val="FFFFFF"/>
              </a:solidFill>
              <a:latin typeface="Arial"/>
              <a:cs typeface="Arial"/>
            </a:rPr>
            <a:t> </a:t>
          </a:r>
          <a:r>
            <a:rPr lang="en-US" sz="1700" spc="-10" dirty="0">
              <a:solidFill>
                <a:srgbClr val="FFFFFF"/>
              </a:solidFill>
              <a:latin typeface="Arial"/>
              <a:cs typeface="Arial"/>
            </a:rPr>
            <a:t>e</a:t>
          </a:r>
          <a:r>
            <a:rPr lang="en-US" sz="1700" spc="-35" dirty="0">
              <a:solidFill>
                <a:srgbClr val="FFFFFF"/>
              </a:solidFill>
              <a:latin typeface="Arial"/>
              <a:cs typeface="Arial"/>
            </a:rPr>
            <a:t>f</a:t>
          </a:r>
          <a:r>
            <a:rPr lang="en-US" sz="1700" spc="-10" dirty="0">
              <a:solidFill>
                <a:srgbClr val="FFFFFF"/>
              </a:solidFill>
              <a:latin typeface="Arial"/>
              <a:cs typeface="Arial"/>
            </a:rPr>
            <a:t>fect</a:t>
          </a:r>
          <a:r>
            <a:rPr lang="en-US" sz="1700" dirty="0">
              <a:solidFill>
                <a:srgbClr val="FFFFFF"/>
              </a:solidFill>
              <a:latin typeface="Arial"/>
              <a:cs typeface="Arial"/>
            </a:rPr>
            <a:t>i</a:t>
          </a:r>
          <a:r>
            <a:rPr lang="en-US" sz="1700" spc="-10" dirty="0">
              <a:solidFill>
                <a:srgbClr val="FFFFFF"/>
              </a:solidFill>
              <a:latin typeface="Arial"/>
              <a:cs typeface="Arial"/>
            </a:rPr>
            <a:t>ve</a:t>
          </a:r>
          <a:r>
            <a:rPr lang="en-US" sz="1700" spc="-15" dirty="0">
              <a:solidFill>
                <a:srgbClr val="FFFFFF"/>
              </a:solidFill>
              <a:latin typeface="Arial"/>
              <a:cs typeface="Arial"/>
            </a:rPr>
            <a:t> </a:t>
          </a:r>
          <a:r>
            <a:rPr lang="en-US" sz="1700" spc="-10" dirty="0">
              <a:solidFill>
                <a:srgbClr val="FFFFFF"/>
              </a:solidFill>
              <a:latin typeface="Arial"/>
              <a:cs typeface="Arial"/>
            </a:rPr>
            <a:t>(</a:t>
          </a:r>
          <a:r>
            <a:rPr lang="en-US" sz="1700" spc="-15" dirty="0">
              <a:solidFill>
                <a:srgbClr val="FFFFFF"/>
              </a:solidFill>
              <a:latin typeface="Arial"/>
              <a:cs typeface="Arial"/>
            </a:rPr>
            <a:t>n</a:t>
          </a:r>
          <a:r>
            <a:rPr lang="en-US" sz="1700" spc="-10" dirty="0">
              <a:solidFill>
                <a:srgbClr val="FFFFFF"/>
              </a:solidFill>
              <a:latin typeface="Arial"/>
              <a:cs typeface="Arial"/>
            </a:rPr>
            <a:t>o repeated</a:t>
          </a:r>
          <a:r>
            <a:rPr lang="en-US" sz="1700" spc="10" dirty="0">
              <a:solidFill>
                <a:srgbClr val="FFFFFF"/>
              </a:solidFill>
              <a:latin typeface="Arial"/>
              <a:cs typeface="Arial"/>
            </a:rPr>
            <a:t> </a:t>
          </a:r>
          <a:r>
            <a:rPr lang="en-US" sz="1700" spc="-10" dirty="0">
              <a:solidFill>
                <a:srgbClr val="FFFFFF"/>
              </a:solidFill>
              <a:latin typeface="Arial"/>
              <a:cs typeface="Arial"/>
            </a:rPr>
            <a:t>findings</a:t>
          </a:r>
          <a:r>
            <a:rPr lang="en-US" sz="1700" spc="5" dirty="0">
              <a:solidFill>
                <a:srgbClr val="FFFFFF"/>
              </a:solidFill>
              <a:latin typeface="Arial"/>
              <a:cs typeface="Arial"/>
            </a:rPr>
            <a:t> </a:t>
          </a:r>
          <a:r>
            <a:rPr lang="en-US" sz="1700" spc="-10" dirty="0">
              <a:solidFill>
                <a:srgbClr val="FFFFFF"/>
              </a:solidFill>
              <a:latin typeface="Arial"/>
              <a:cs typeface="Arial"/>
            </a:rPr>
            <a:t>for</a:t>
          </a:r>
          <a:r>
            <a:rPr lang="en-US" sz="1700" spc="5" dirty="0">
              <a:solidFill>
                <a:srgbClr val="FFFFFF"/>
              </a:solidFill>
              <a:latin typeface="Arial"/>
              <a:cs typeface="Arial"/>
            </a:rPr>
            <a:t> </a:t>
          </a:r>
          <a:r>
            <a:rPr lang="en-US" sz="1700" spc="-10" dirty="0">
              <a:solidFill>
                <a:srgbClr val="FFFFFF"/>
              </a:solidFill>
              <a:latin typeface="Arial"/>
              <a:cs typeface="Arial"/>
            </a:rPr>
            <a:t>the</a:t>
          </a:r>
          <a:r>
            <a:rPr lang="en-US" sz="1700" spc="-5" dirty="0">
              <a:solidFill>
                <a:srgbClr val="FFFFFF"/>
              </a:solidFill>
              <a:latin typeface="Arial"/>
              <a:cs typeface="Arial"/>
            </a:rPr>
            <a:t> </a:t>
          </a:r>
          <a:r>
            <a:rPr lang="en-US" sz="1700" spc="-10" dirty="0">
              <a:solidFill>
                <a:srgbClr val="FFFFFF"/>
              </a:solidFill>
              <a:latin typeface="Arial"/>
              <a:cs typeface="Arial"/>
            </a:rPr>
            <a:t>original</a:t>
          </a:r>
          <a:r>
            <a:rPr lang="en-US" sz="1700" dirty="0">
              <a:solidFill>
                <a:srgbClr val="FFFFFF"/>
              </a:solidFill>
              <a:latin typeface="Arial"/>
              <a:cs typeface="Arial"/>
            </a:rPr>
            <a:t> </a:t>
          </a:r>
          <a:r>
            <a:rPr lang="en-US" sz="1700" spc="-10" dirty="0">
              <a:solidFill>
                <a:srgbClr val="FFFFFF"/>
              </a:solidFill>
              <a:latin typeface="Arial"/>
              <a:cs typeface="Arial"/>
            </a:rPr>
            <a:t>er</a:t>
          </a:r>
          <a:r>
            <a:rPr lang="en-US" sz="1700" spc="-20" dirty="0">
              <a:solidFill>
                <a:srgbClr val="FFFFFF"/>
              </a:solidFill>
              <a:latin typeface="Arial"/>
              <a:cs typeface="Arial"/>
            </a:rPr>
            <a:t>r</a:t>
          </a:r>
          <a:r>
            <a:rPr lang="en-US" sz="1700" spc="-10" dirty="0">
              <a:solidFill>
                <a:srgbClr val="FFFFFF"/>
              </a:solidFill>
              <a:latin typeface="Arial"/>
              <a:cs typeface="Arial"/>
            </a:rPr>
            <a:t>or</a:t>
          </a:r>
          <a:r>
            <a:rPr lang="en-US" sz="1700" spc="15" dirty="0">
              <a:solidFill>
                <a:srgbClr val="FFFFFF"/>
              </a:solidFill>
              <a:latin typeface="Arial"/>
              <a:cs typeface="Arial"/>
            </a:rPr>
            <a:t> </a:t>
          </a:r>
          <a:r>
            <a:rPr lang="en-US" sz="1700" spc="-10" dirty="0">
              <a:solidFill>
                <a:srgbClr val="FFFFFF"/>
              </a:solidFill>
              <a:latin typeface="Arial"/>
              <a:cs typeface="Arial"/>
            </a:rPr>
            <a:t>finding).</a:t>
          </a:r>
          <a:endParaRPr lang="en-US" sz="1700" dirty="0">
            <a:latin typeface="Times New Roman"/>
            <a:cs typeface="Times New Roman"/>
          </a:endParaRPr>
        </a:p>
      </dgm:t>
    </dgm:pt>
    <dgm:pt modelId="{0DE9C4AA-6B37-46BD-A925-EE7EAA16A623}" type="parTrans" cxnId="{27E7ECE4-BD8F-42DB-9643-674FA80E2A46}">
      <dgm:prSet/>
      <dgm:spPr/>
      <dgm:t>
        <a:bodyPr/>
        <a:lstStyle/>
        <a:p>
          <a:endParaRPr lang="en-US"/>
        </a:p>
      </dgm:t>
    </dgm:pt>
    <dgm:pt modelId="{D4880E37-D1A2-4C61-93F7-EDD13EB7921B}" type="sibTrans" cxnId="{27E7ECE4-BD8F-42DB-9643-674FA80E2A46}">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C660480D-4D6E-43A6-B903-96608433A3AB}" type="presOf" srcId="{4120EACF-406F-4B1C-B825-30D3609ECA70}" destId="{B328D894-D84A-4CFF-9304-D397F7E13F74}" srcOrd="0" destOrd="0" presId="urn:microsoft.com/office/officeart/2005/8/layout/vProcess5"/>
    <dgm:cxn modelId="{88B7F310-2916-43D1-B199-35CF523E4CB5}" type="presOf" srcId="{F35718A9-677C-435F-A960-85727C57B2DB}" destId="{29026BF7-CF7C-4235-8EE2-C42706FE6062}" srcOrd="0" destOrd="0" presId="urn:microsoft.com/office/officeart/2005/8/layout/vProcess5"/>
    <dgm:cxn modelId="{F52E4628-1BF8-40AE-9E51-3C85E16DAB36}" type="presOf" srcId="{6C9902F5-72B1-4481-BC21-96C12B87B1D0}" destId="{BC01937F-E36D-4F8D-9BF8-D27B2BC9EABA}" srcOrd="0" destOrd="0" presId="urn:microsoft.com/office/officeart/2005/8/layout/vProcess5"/>
    <dgm:cxn modelId="{49837B2B-2CFF-413B-BC62-FB21279428CF}" srcId="{522C565A-BDC7-4068-B398-A8CC6F664731}" destId="{30497B73-2C30-42BF-8B04-B8F32E098F81}" srcOrd="3" destOrd="0" parTransId="{76836095-966B-4FEA-BB29-9DCB459E65D6}" sibTransId="{B0293BC0-C398-4C15-BB7D-04FC93A7F3DA}"/>
    <dgm:cxn modelId="{ACC08F30-97B6-4BF4-B18E-E58721E8C204}" type="presOf" srcId="{64AC242C-FCF4-4D52-B534-EDC2DEBCDC0F}" destId="{D98DEAE6-5ABB-4852-A049-E207CC09F3D9}" srcOrd="0" destOrd="0" presId="urn:microsoft.com/office/officeart/2005/8/layout/vProcess5"/>
    <dgm:cxn modelId="{9A24833C-8DF5-4239-A736-12EAA65E9A3E}" type="presOf" srcId="{522C565A-BDC7-4068-B398-A8CC6F664731}" destId="{DD0F6DD6-98B3-457F-AA1E-65247A263ED7}" srcOrd="0" destOrd="0" presId="urn:microsoft.com/office/officeart/2005/8/layout/vProcess5"/>
    <dgm:cxn modelId="{A5A0AD71-8BA7-42AA-AA0A-D45317CB058B}" type="presOf" srcId="{30497B73-2C30-42BF-8B04-B8F32E098F81}" destId="{33D1860C-A28C-479F-89BF-D941B1FA3B06}" srcOrd="1" destOrd="0" presId="urn:microsoft.com/office/officeart/2005/8/layout/vProcess5"/>
    <dgm:cxn modelId="{77970779-F310-4AFD-A2C1-C91E0E86AF7F}" type="presOf" srcId="{4120EACF-406F-4B1C-B825-30D3609ECA70}" destId="{7F567736-D6FF-4529-8E53-4CE5D9851D5D}" srcOrd="1" destOrd="0" presId="urn:microsoft.com/office/officeart/2005/8/layout/vProcess5"/>
    <dgm:cxn modelId="{0EE2B179-2768-4E31-A196-57A28BEE4B91}" type="presOf" srcId="{6C9902F5-72B1-4481-BC21-96C12B87B1D0}" destId="{9AFF9E58-E22E-44B7-A4CE-EA5069EA9BCC}" srcOrd="1" destOrd="0" presId="urn:microsoft.com/office/officeart/2005/8/layout/vProcess5"/>
    <dgm:cxn modelId="{9FC3F684-DE52-4446-B649-9BB5C6675503}" srcId="{522C565A-BDC7-4068-B398-A8CC6F664731}" destId="{6C9902F5-72B1-4481-BC21-96C12B87B1D0}" srcOrd="1" destOrd="0" parTransId="{CDA664E7-BA2D-4568-9E6C-C81248C23D34}" sibTransId="{F35718A9-677C-435F-A960-85727C57B2DB}"/>
    <dgm:cxn modelId="{FE8F3894-EF7E-4C3A-B4A7-D15B92F29B45}" type="presOf" srcId="{B006E36F-F99D-4666-901A-467366D05DFC}" destId="{393E4C26-5595-4A49-BDD1-AF1446694DE3}" srcOrd="0" destOrd="0" presId="urn:microsoft.com/office/officeart/2005/8/layout/vProcess5"/>
    <dgm:cxn modelId="{266658A8-9479-4637-8EBE-9B3F95867E4D}" type="presOf" srcId="{B0293BC0-C398-4C15-BB7D-04FC93A7F3DA}" destId="{145222D9-26D0-42DB-BAC0-3154C5E1A6E6}" srcOrd="0" destOrd="0" presId="urn:microsoft.com/office/officeart/2005/8/layout/vProcess5"/>
    <dgm:cxn modelId="{2C3FD3AF-5F90-4100-9FBF-61FF749023E8}" type="presOf" srcId="{BB48736C-D2AD-4795-BCFF-CE3D59D30905}" destId="{5A52411D-CE1D-4C05-B391-42414BABA343}" srcOrd="0" destOrd="0" presId="urn:microsoft.com/office/officeart/2005/8/layout/vProcess5"/>
    <dgm:cxn modelId="{30A492B1-5446-4A7F-82E4-0AC472990566}" type="presOf" srcId="{BB48736C-D2AD-4795-BCFF-CE3D59D30905}" destId="{4E491EC3-33B0-4376-8E6B-B44120B3D810}" srcOrd="1" destOrd="0" presId="urn:microsoft.com/office/officeart/2005/8/layout/vProcess5"/>
    <dgm:cxn modelId="{DA023DB6-7F78-4B3C-8B99-AEEA6E89A240}" type="presOf" srcId="{30497B73-2C30-42BF-8B04-B8F32E098F81}" destId="{2901148D-9CC6-4F87-97C6-4C3755244A91}" srcOrd="0"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27E7ECE4-BD8F-42DB-9643-674FA80E2A46}" srcId="{522C565A-BDC7-4068-B398-A8CC6F664731}" destId="{BB48736C-D2AD-4795-BCFF-CE3D59D30905}" srcOrd="4" destOrd="0" parTransId="{0DE9C4AA-6B37-46BD-A925-EE7EAA16A623}" sibTransId="{D4880E37-D1A2-4C61-93F7-EDD13EB7921B}"/>
    <dgm:cxn modelId="{166931E7-90F7-4867-8677-40ACA488A28B}" type="presOf" srcId="{6254FE81-5B46-4C06-B19C-4E23496C1D41}" destId="{DA296695-A372-4F47-89D0-F62E875B639F}" srcOrd="0" destOrd="0" presId="urn:microsoft.com/office/officeart/2005/8/layout/vProcess5"/>
    <dgm:cxn modelId="{F5440CEC-00B0-41F6-96B5-A7BDDE7D7716}" srcId="{522C565A-BDC7-4068-B398-A8CC6F664731}" destId="{4120EACF-406F-4B1C-B825-30D3609ECA70}" srcOrd="2" destOrd="0" parTransId="{F1EA452D-9260-438C-9A88-CC1D6616A58D}" sibTransId="{6254FE81-5B46-4C06-B19C-4E23496C1D41}"/>
    <dgm:cxn modelId="{920DEEED-39B4-45D2-AF78-9B72000F2D5B}" type="presOf" srcId="{64AC242C-FCF4-4D52-B534-EDC2DEBCDC0F}" destId="{52A0C784-0D49-48D5-B439-61421FFF7968}" srcOrd="1" destOrd="0" presId="urn:microsoft.com/office/officeart/2005/8/layout/vProcess5"/>
    <dgm:cxn modelId="{BBCFCC1A-DF03-4BCC-A222-5BBBFE951034}" type="presParOf" srcId="{DD0F6DD6-98B3-457F-AA1E-65247A263ED7}" destId="{2DB6F22A-C146-4E8E-9093-B39C431C4168}" srcOrd="0" destOrd="0" presId="urn:microsoft.com/office/officeart/2005/8/layout/vProcess5"/>
    <dgm:cxn modelId="{4C8F593D-BF5A-4C84-96D3-C3AB1D180FEA}" type="presParOf" srcId="{DD0F6DD6-98B3-457F-AA1E-65247A263ED7}" destId="{D98DEAE6-5ABB-4852-A049-E207CC09F3D9}" srcOrd="1" destOrd="0" presId="urn:microsoft.com/office/officeart/2005/8/layout/vProcess5"/>
    <dgm:cxn modelId="{FFA33DBF-DA9A-4D46-ADCC-3FD34BE06404}" type="presParOf" srcId="{DD0F6DD6-98B3-457F-AA1E-65247A263ED7}" destId="{BC01937F-E36D-4F8D-9BF8-D27B2BC9EABA}" srcOrd="2" destOrd="0" presId="urn:microsoft.com/office/officeart/2005/8/layout/vProcess5"/>
    <dgm:cxn modelId="{3CD984DC-57B9-4099-886F-3C352DBC7315}" type="presParOf" srcId="{DD0F6DD6-98B3-457F-AA1E-65247A263ED7}" destId="{B328D894-D84A-4CFF-9304-D397F7E13F74}" srcOrd="3" destOrd="0" presId="urn:microsoft.com/office/officeart/2005/8/layout/vProcess5"/>
    <dgm:cxn modelId="{F6269277-F479-4950-B5C9-F53863AFBAC6}" type="presParOf" srcId="{DD0F6DD6-98B3-457F-AA1E-65247A263ED7}" destId="{2901148D-9CC6-4F87-97C6-4C3755244A91}" srcOrd="4" destOrd="0" presId="urn:microsoft.com/office/officeart/2005/8/layout/vProcess5"/>
    <dgm:cxn modelId="{B1C26533-7A78-4812-B8FF-C99FF186363B}" type="presParOf" srcId="{DD0F6DD6-98B3-457F-AA1E-65247A263ED7}" destId="{5A52411D-CE1D-4C05-B391-42414BABA343}" srcOrd="5" destOrd="0" presId="urn:microsoft.com/office/officeart/2005/8/layout/vProcess5"/>
    <dgm:cxn modelId="{69CAB0A7-C9EF-4596-B1C3-7A42ED4A8029}" type="presParOf" srcId="{DD0F6DD6-98B3-457F-AA1E-65247A263ED7}" destId="{393E4C26-5595-4A49-BDD1-AF1446694DE3}" srcOrd="6" destOrd="0" presId="urn:microsoft.com/office/officeart/2005/8/layout/vProcess5"/>
    <dgm:cxn modelId="{48CE02C1-FCAC-4608-B11E-A8662D00E30B}" type="presParOf" srcId="{DD0F6DD6-98B3-457F-AA1E-65247A263ED7}" destId="{29026BF7-CF7C-4235-8EE2-C42706FE6062}" srcOrd="7" destOrd="0" presId="urn:microsoft.com/office/officeart/2005/8/layout/vProcess5"/>
    <dgm:cxn modelId="{8BC79209-467F-4740-B2DF-482B84D3F2CA}" type="presParOf" srcId="{DD0F6DD6-98B3-457F-AA1E-65247A263ED7}" destId="{DA296695-A372-4F47-89D0-F62E875B639F}" srcOrd="8" destOrd="0" presId="urn:microsoft.com/office/officeart/2005/8/layout/vProcess5"/>
    <dgm:cxn modelId="{D8B3E688-7329-4290-8FEA-C75794C2B00E}" type="presParOf" srcId="{DD0F6DD6-98B3-457F-AA1E-65247A263ED7}" destId="{145222D9-26D0-42DB-BAC0-3154C5E1A6E6}" srcOrd="9" destOrd="0" presId="urn:microsoft.com/office/officeart/2005/8/layout/vProcess5"/>
    <dgm:cxn modelId="{AD871455-9E68-4F4C-B53C-2A49D041A602}" type="presParOf" srcId="{DD0F6DD6-98B3-457F-AA1E-65247A263ED7}" destId="{52A0C784-0D49-48D5-B439-61421FFF7968}" srcOrd="10" destOrd="0" presId="urn:microsoft.com/office/officeart/2005/8/layout/vProcess5"/>
    <dgm:cxn modelId="{B1E6556B-C434-41C2-BE55-0A7703A5C03C}" type="presParOf" srcId="{DD0F6DD6-98B3-457F-AA1E-65247A263ED7}" destId="{9AFF9E58-E22E-44B7-A4CE-EA5069EA9BCC}" srcOrd="11" destOrd="0" presId="urn:microsoft.com/office/officeart/2005/8/layout/vProcess5"/>
    <dgm:cxn modelId="{9328564A-E5F9-4865-BDC6-3FA90AE338C0}" type="presParOf" srcId="{DD0F6DD6-98B3-457F-AA1E-65247A263ED7}" destId="{7F567736-D6FF-4529-8E53-4CE5D9851D5D}" srcOrd="12" destOrd="0" presId="urn:microsoft.com/office/officeart/2005/8/layout/vProcess5"/>
    <dgm:cxn modelId="{187BDAFA-D390-44C4-AE38-90B911A47831}" type="presParOf" srcId="{DD0F6DD6-98B3-457F-AA1E-65247A263ED7}" destId="{33D1860C-A28C-479F-89BF-D941B1FA3B06}" srcOrd="13" destOrd="0" presId="urn:microsoft.com/office/officeart/2005/8/layout/vProcess5"/>
    <dgm:cxn modelId="{DBB324A1-3C6C-4C0F-81D1-10F6ACE712EC}"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3404D0-D98A-4285-AB55-1FC0F774A5E2}"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23E24BE-615D-44BB-9E28-FBBFFFC2FC24}">
      <dgm:prSet phldrT="[Text]" custT="1"/>
      <dgm:spPr>
        <a:solidFill>
          <a:srgbClr val="C0CFDF"/>
        </a:solidFill>
        <a:ln>
          <a:solidFill>
            <a:schemeClr val="bg1"/>
          </a:solidFill>
        </a:ln>
      </dgm:spPr>
      <dgm:t>
        <a:bodyPr/>
        <a:lstStyle/>
        <a:p>
          <a:r>
            <a:rPr lang="en-US" sz="2000" b="1" dirty="0">
              <a:solidFill>
                <a:schemeClr val="tx1"/>
              </a:solidFill>
            </a:rPr>
            <a:t>Self-Attested Criteria</a:t>
          </a:r>
        </a:p>
      </dgm:t>
    </dgm:pt>
    <dgm:pt modelId="{6F9D2C23-0582-49C3-81EF-8420AA74E6C9}" type="parTrans" cxnId="{8B1D3B3E-9E63-4AF0-9B5F-CA835300E3A8}">
      <dgm:prSet/>
      <dgm:spPr/>
      <dgm:t>
        <a:bodyPr/>
        <a:lstStyle/>
        <a:p>
          <a:endParaRPr lang="en-US"/>
        </a:p>
      </dgm:t>
    </dgm:pt>
    <dgm:pt modelId="{0FE832A3-B86D-4EA5-9B23-5D07BFF29719}" type="sibTrans" cxnId="{8B1D3B3E-9E63-4AF0-9B5F-CA835300E3A8}">
      <dgm:prSet/>
      <dgm:spPr/>
      <dgm:t>
        <a:bodyPr/>
        <a:lstStyle/>
        <a:p>
          <a:endParaRPr lang="en-US"/>
        </a:p>
      </dgm:t>
    </dgm:pt>
    <dgm:pt modelId="{FB9BB89E-48B0-4CCF-A2B0-1353382DAB57}">
      <dgm:prSet phldrT="[Text]" custT="1"/>
      <dgm:spPr>
        <a:solidFill>
          <a:srgbClr val="C0CFDF"/>
        </a:solidFill>
        <a:ln>
          <a:solidFill>
            <a:schemeClr val="bg1"/>
          </a:solidFill>
        </a:ln>
      </dgm:spPr>
      <dgm:t>
        <a:bodyPr/>
        <a:lstStyle/>
        <a:p>
          <a:r>
            <a:rPr lang="en-US" sz="1800" spc="-100" baseline="0" dirty="0"/>
            <a:t>Citizenship</a:t>
          </a:r>
        </a:p>
      </dgm:t>
    </dgm:pt>
    <dgm:pt modelId="{A872B30B-281A-48AC-96DC-9E1785D5AF4F}" type="parTrans" cxnId="{0DBBBBEB-D2F9-478F-9852-03A3009FE58D}">
      <dgm:prSet/>
      <dgm:spPr/>
      <dgm:t>
        <a:bodyPr/>
        <a:lstStyle/>
        <a:p>
          <a:endParaRPr lang="en-US"/>
        </a:p>
      </dgm:t>
    </dgm:pt>
    <dgm:pt modelId="{7DD1561A-7E1D-40D8-A762-9DF143456FAC}" type="sibTrans" cxnId="{0DBBBBEB-D2F9-478F-9852-03A3009FE58D}">
      <dgm:prSet/>
      <dgm:spPr/>
      <dgm:t>
        <a:bodyPr/>
        <a:lstStyle/>
        <a:p>
          <a:endParaRPr lang="en-US"/>
        </a:p>
      </dgm:t>
    </dgm:pt>
    <dgm:pt modelId="{AB729851-FCFE-4FAF-AA1C-A6CDFBADF6DF}">
      <dgm:prSet phldrT="[Text]" custT="1"/>
      <dgm:spPr>
        <a:solidFill>
          <a:srgbClr val="C0CFDF"/>
        </a:solidFill>
        <a:ln>
          <a:solidFill>
            <a:schemeClr val="bg1"/>
          </a:solidFill>
        </a:ln>
      </dgm:spPr>
      <dgm:t>
        <a:bodyPr/>
        <a:lstStyle/>
        <a:p>
          <a:r>
            <a:rPr lang="en-US" sz="1800" spc="-100" baseline="0" dirty="0"/>
            <a:t>PA Residency</a:t>
          </a:r>
        </a:p>
      </dgm:t>
    </dgm:pt>
    <dgm:pt modelId="{2F22FC62-F7D8-4317-9381-91D71B4D8F17}" type="parTrans" cxnId="{F3621939-B85D-4E35-AF43-C5D439BB3424}">
      <dgm:prSet/>
      <dgm:spPr/>
      <dgm:t>
        <a:bodyPr/>
        <a:lstStyle/>
        <a:p>
          <a:endParaRPr lang="en-US"/>
        </a:p>
      </dgm:t>
    </dgm:pt>
    <dgm:pt modelId="{C2FD8983-C591-4F8D-A665-9E574A4E7CF8}" type="sibTrans" cxnId="{F3621939-B85D-4E35-AF43-C5D439BB3424}">
      <dgm:prSet/>
      <dgm:spPr/>
      <dgm:t>
        <a:bodyPr/>
        <a:lstStyle/>
        <a:p>
          <a:endParaRPr lang="en-US"/>
        </a:p>
      </dgm:t>
    </dgm:pt>
    <dgm:pt modelId="{ECE23987-D97E-4730-A492-F51BC5419360}">
      <dgm:prSet phldrT="[Text]" custT="1"/>
      <dgm:spPr>
        <a:solidFill>
          <a:srgbClr val="C0CFDF"/>
        </a:solidFill>
        <a:ln>
          <a:solidFill>
            <a:schemeClr val="bg1"/>
          </a:solidFill>
        </a:ln>
      </dgm:spPr>
      <dgm:t>
        <a:bodyPr/>
        <a:lstStyle/>
        <a:p>
          <a:r>
            <a:rPr lang="en-US" sz="1800" spc="-100" baseline="0" dirty="0"/>
            <a:t>Identity</a:t>
          </a:r>
        </a:p>
      </dgm:t>
    </dgm:pt>
    <dgm:pt modelId="{3DB9BBB5-8895-4F62-9573-E3FABFB35DB9}" type="parTrans" cxnId="{6904A186-5809-40E1-92FB-C12DAE71F2AC}">
      <dgm:prSet/>
      <dgm:spPr/>
      <dgm:t>
        <a:bodyPr/>
        <a:lstStyle/>
        <a:p>
          <a:endParaRPr lang="en-US"/>
        </a:p>
      </dgm:t>
    </dgm:pt>
    <dgm:pt modelId="{F0CC283D-8D62-431D-90FB-E061B9D91F96}" type="sibTrans" cxnId="{6904A186-5809-40E1-92FB-C12DAE71F2AC}">
      <dgm:prSet/>
      <dgm:spPr/>
      <dgm:t>
        <a:bodyPr/>
        <a:lstStyle/>
        <a:p>
          <a:endParaRPr lang="en-US"/>
        </a:p>
      </dgm:t>
    </dgm:pt>
    <dgm:pt modelId="{9F505A3F-2A4C-4F14-8647-97632B47DFCD}">
      <dgm:prSet phldrT="[Text]" custT="1"/>
      <dgm:spPr>
        <a:solidFill>
          <a:srgbClr val="C0CFDF"/>
        </a:solidFill>
        <a:ln>
          <a:solidFill>
            <a:schemeClr val="bg1"/>
          </a:solidFill>
        </a:ln>
      </dgm:spPr>
      <dgm:t>
        <a:bodyPr/>
        <a:lstStyle/>
        <a:p>
          <a:r>
            <a:rPr lang="en-US" sz="1800" spc="-100" baseline="0" dirty="0"/>
            <a:t>Income</a:t>
          </a:r>
        </a:p>
      </dgm:t>
    </dgm:pt>
    <dgm:pt modelId="{7E003D76-8B46-431B-8AF5-12979D7205D3}" type="parTrans" cxnId="{FE515092-6BAC-4B8A-83FC-D26A427CD9EE}">
      <dgm:prSet/>
      <dgm:spPr/>
      <dgm:t>
        <a:bodyPr/>
        <a:lstStyle/>
        <a:p>
          <a:endParaRPr lang="en-US"/>
        </a:p>
      </dgm:t>
    </dgm:pt>
    <dgm:pt modelId="{7D4AE53B-B34E-432B-9240-3822B87AD17E}" type="sibTrans" cxnId="{FE515092-6BAC-4B8A-83FC-D26A427CD9EE}">
      <dgm:prSet/>
      <dgm:spPr/>
      <dgm:t>
        <a:bodyPr/>
        <a:lstStyle/>
        <a:p>
          <a:endParaRPr lang="en-US"/>
        </a:p>
      </dgm:t>
    </dgm:pt>
    <dgm:pt modelId="{29D680DE-8186-4239-948F-168BFBB7A6E6}" type="pres">
      <dgm:prSet presAssocID="{9C3404D0-D98A-4285-AB55-1FC0F774A5E2}" presName="composite" presStyleCnt="0">
        <dgm:presLayoutVars>
          <dgm:chMax val="1"/>
          <dgm:dir/>
          <dgm:resizeHandles val="exact"/>
        </dgm:presLayoutVars>
      </dgm:prSet>
      <dgm:spPr/>
    </dgm:pt>
    <dgm:pt modelId="{187B98F1-D448-48A9-A906-136D65C965E7}" type="pres">
      <dgm:prSet presAssocID="{9C3404D0-D98A-4285-AB55-1FC0F774A5E2}" presName="radial" presStyleCnt="0">
        <dgm:presLayoutVars>
          <dgm:animLvl val="ctr"/>
        </dgm:presLayoutVars>
      </dgm:prSet>
      <dgm:spPr/>
    </dgm:pt>
    <dgm:pt modelId="{4102D65C-4713-4344-A3DC-782EF7BB3CBA}" type="pres">
      <dgm:prSet presAssocID="{723E24BE-615D-44BB-9E28-FBBFFFC2FC24}" presName="centerShape" presStyleLbl="vennNode1" presStyleIdx="0" presStyleCnt="5"/>
      <dgm:spPr/>
    </dgm:pt>
    <dgm:pt modelId="{3D8D8DEC-D7E7-4862-922E-7458E53CADC3}" type="pres">
      <dgm:prSet presAssocID="{FB9BB89E-48B0-4CCF-A2B0-1353382DAB57}" presName="node" presStyleLbl="vennNode1" presStyleIdx="1" presStyleCnt="5" custScaleX="127584" custScaleY="127584">
        <dgm:presLayoutVars>
          <dgm:bulletEnabled val="1"/>
        </dgm:presLayoutVars>
      </dgm:prSet>
      <dgm:spPr/>
    </dgm:pt>
    <dgm:pt modelId="{27C4B0D7-E42C-4FAC-A547-009D94F5AB2A}" type="pres">
      <dgm:prSet presAssocID="{AB729851-FCFE-4FAF-AA1C-A6CDFBADF6DF}" presName="node" presStyleLbl="vennNode1" presStyleIdx="2" presStyleCnt="5" custScaleX="127584" custScaleY="127584">
        <dgm:presLayoutVars>
          <dgm:bulletEnabled val="1"/>
        </dgm:presLayoutVars>
      </dgm:prSet>
      <dgm:spPr/>
    </dgm:pt>
    <dgm:pt modelId="{DC221B76-1F84-45B1-B1B3-ED24FCC0D47E}" type="pres">
      <dgm:prSet presAssocID="{ECE23987-D97E-4730-A492-F51BC5419360}" presName="node" presStyleLbl="vennNode1" presStyleIdx="3" presStyleCnt="5" custScaleX="127584" custScaleY="127584">
        <dgm:presLayoutVars>
          <dgm:bulletEnabled val="1"/>
        </dgm:presLayoutVars>
      </dgm:prSet>
      <dgm:spPr/>
    </dgm:pt>
    <dgm:pt modelId="{72C589C5-975D-4B69-A849-983187B511F7}" type="pres">
      <dgm:prSet presAssocID="{9F505A3F-2A4C-4F14-8647-97632B47DFCD}" presName="node" presStyleLbl="vennNode1" presStyleIdx="4" presStyleCnt="5" custScaleX="127584" custScaleY="127584">
        <dgm:presLayoutVars>
          <dgm:bulletEnabled val="1"/>
        </dgm:presLayoutVars>
      </dgm:prSet>
      <dgm:spPr/>
    </dgm:pt>
  </dgm:ptLst>
  <dgm:cxnLst>
    <dgm:cxn modelId="{F3621939-B85D-4E35-AF43-C5D439BB3424}" srcId="{723E24BE-615D-44BB-9E28-FBBFFFC2FC24}" destId="{AB729851-FCFE-4FAF-AA1C-A6CDFBADF6DF}" srcOrd="1" destOrd="0" parTransId="{2F22FC62-F7D8-4317-9381-91D71B4D8F17}" sibTransId="{C2FD8983-C591-4F8D-A665-9E574A4E7CF8}"/>
    <dgm:cxn modelId="{8B1D3B3E-9E63-4AF0-9B5F-CA835300E3A8}" srcId="{9C3404D0-D98A-4285-AB55-1FC0F774A5E2}" destId="{723E24BE-615D-44BB-9E28-FBBFFFC2FC24}" srcOrd="0" destOrd="0" parTransId="{6F9D2C23-0582-49C3-81EF-8420AA74E6C9}" sibTransId="{0FE832A3-B86D-4EA5-9B23-5D07BFF29719}"/>
    <dgm:cxn modelId="{630C0268-9BEF-44EF-B688-C145CA60B662}" type="presOf" srcId="{723E24BE-615D-44BB-9E28-FBBFFFC2FC24}" destId="{4102D65C-4713-4344-A3DC-782EF7BB3CBA}" srcOrd="0" destOrd="0" presId="urn:microsoft.com/office/officeart/2005/8/layout/radial3"/>
    <dgm:cxn modelId="{925FAC6B-11D9-470C-9596-2739610E6CC8}" type="presOf" srcId="{ECE23987-D97E-4730-A492-F51BC5419360}" destId="{DC221B76-1F84-45B1-B1B3-ED24FCC0D47E}" srcOrd="0" destOrd="0" presId="urn:microsoft.com/office/officeart/2005/8/layout/radial3"/>
    <dgm:cxn modelId="{6FF8AC4D-FA5D-4C7C-930C-E465D9EEDCE9}" type="presOf" srcId="{AB729851-FCFE-4FAF-AA1C-A6CDFBADF6DF}" destId="{27C4B0D7-E42C-4FAC-A547-009D94F5AB2A}" srcOrd="0" destOrd="0" presId="urn:microsoft.com/office/officeart/2005/8/layout/radial3"/>
    <dgm:cxn modelId="{8814FA81-8845-449C-B2D8-D3F01A9F7AFC}" type="presOf" srcId="{FB9BB89E-48B0-4CCF-A2B0-1353382DAB57}" destId="{3D8D8DEC-D7E7-4862-922E-7458E53CADC3}" srcOrd="0" destOrd="0" presId="urn:microsoft.com/office/officeart/2005/8/layout/radial3"/>
    <dgm:cxn modelId="{6904A186-5809-40E1-92FB-C12DAE71F2AC}" srcId="{723E24BE-615D-44BB-9E28-FBBFFFC2FC24}" destId="{ECE23987-D97E-4730-A492-F51BC5419360}" srcOrd="2" destOrd="0" parTransId="{3DB9BBB5-8895-4F62-9573-E3FABFB35DB9}" sibTransId="{F0CC283D-8D62-431D-90FB-E061B9D91F96}"/>
    <dgm:cxn modelId="{FE515092-6BAC-4B8A-83FC-D26A427CD9EE}" srcId="{723E24BE-615D-44BB-9E28-FBBFFFC2FC24}" destId="{9F505A3F-2A4C-4F14-8647-97632B47DFCD}" srcOrd="3" destOrd="0" parTransId="{7E003D76-8B46-431B-8AF5-12979D7205D3}" sibTransId="{7D4AE53B-B34E-432B-9240-3822B87AD17E}"/>
    <dgm:cxn modelId="{AADEC2A3-12FD-447F-9514-6B552D139866}" type="presOf" srcId="{9F505A3F-2A4C-4F14-8647-97632B47DFCD}" destId="{72C589C5-975D-4B69-A849-983187B511F7}" srcOrd="0" destOrd="0" presId="urn:microsoft.com/office/officeart/2005/8/layout/radial3"/>
    <dgm:cxn modelId="{0DBBBBEB-D2F9-478F-9852-03A3009FE58D}" srcId="{723E24BE-615D-44BB-9E28-FBBFFFC2FC24}" destId="{FB9BB89E-48B0-4CCF-A2B0-1353382DAB57}" srcOrd="0" destOrd="0" parTransId="{A872B30B-281A-48AC-96DC-9E1785D5AF4F}" sibTransId="{7DD1561A-7E1D-40D8-A762-9DF143456FAC}"/>
    <dgm:cxn modelId="{4ED001EE-84C9-4016-863B-E6B3F415CF70}" type="presOf" srcId="{9C3404D0-D98A-4285-AB55-1FC0F774A5E2}" destId="{29D680DE-8186-4239-948F-168BFBB7A6E6}" srcOrd="0" destOrd="0" presId="urn:microsoft.com/office/officeart/2005/8/layout/radial3"/>
    <dgm:cxn modelId="{EB88D3CC-7236-42EC-B52B-E6B80064D585}" type="presParOf" srcId="{29D680DE-8186-4239-948F-168BFBB7A6E6}" destId="{187B98F1-D448-48A9-A906-136D65C965E7}" srcOrd="0" destOrd="0" presId="urn:microsoft.com/office/officeart/2005/8/layout/radial3"/>
    <dgm:cxn modelId="{791AB111-D09C-4F46-AC30-F60541456E87}" type="presParOf" srcId="{187B98F1-D448-48A9-A906-136D65C965E7}" destId="{4102D65C-4713-4344-A3DC-782EF7BB3CBA}" srcOrd="0" destOrd="0" presId="urn:microsoft.com/office/officeart/2005/8/layout/radial3"/>
    <dgm:cxn modelId="{EEAAA4D6-2D24-47F0-92CB-6386F3C25EA3}" type="presParOf" srcId="{187B98F1-D448-48A9-A906-136D65C965E7}" destId="{3D8D8DEC-D7E7-4862-922E-7458E53CADC3}" srcOrd="1" destOrd="0" presId="urn:microsoft.com/office/officeart/2005/8/layout/radial3"/>
    <dgm:cxn modelId="{F3500DF1-DACE-4FEA-B489-0981D1EB730B}" type="presParOf" srcId="{187B98F1-D448-48A9-A906-136D65C965E7}" destId="{27C4B0D7-E42C-4FAC-A547-009D94F5AB2A}" srcOrd="2" destOrd="0" presId="urn:microsoft.com/office/officeart/2005/8/layout/radial3"/>
    <dgm:cxn modelId="{E8FBC936-857D-4923-84C0-B398EE70C136}" type="presParOf" srcId="{187B98F1-D448-48A9-A906-136D65C965E7}" destId="{DC221B76-1F84-45B1-B1B3-ED24FCC0D47E}" srcOrd="3" destOrd="0" presId="urn:microsoft.com/office/officeart/2005/8/layout/radial3"/>
    <dgm:cxn modelId="{52B628CC-272B-416A-ADCF-1170FE567DB8}" type="presParOf" srcId="{187B98F1-D448-48A9-A906-136D65C965E7}" destId="{72C589C5-975D-4B69-A849-983187B511F7}" srcOrd="4" destOrd="0" presId="urn:microsoft.com/office/officeart/2005/8/layout/radial3"/>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8FF40D-E26C-47A0-B28E-C16F2F2CE0C9}"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3B8E82F0-A804-4072-9417-C935507A3740}">
      <dgm:prSet phldrT="[Text]" custT="1"/>
      <dgm:spPr>
        <a:solidFill>
          <a:srgbClr val="013E7F"/>
        </a:solidFill>
      </dgm:spPr>
      <dgm:t>
        <a:bodyPr/>
        <a:lstStyle/>
        <a:p>
          <a:pPr>
            <a:lnSpc>
              <a:spcPct val="100000"/>
            </a:lnSpc>
            <a:spcAft>
              <a:spcPts val="0"/>
            </a:spcAft>
          </a:pPr>
          <a:r>
            <a:rPr lang="en-US" sz="2200" b="1" dirty="0"/>
            <a:t>Certified Inpatient Acute Care Hospitals (Provider Type-PT 01 and Provider Specialty-PS 010)</a:t>
          </a:r>
        </a:p>
      </dgm:t>
      <dgm:extLst>
        <a:ext uri="{E40237B7-FDA0-4F09-8148-C483321AD2D9}">
          <dgm14:cNvPr xmlns:dgm14="http://schemas.microsoft.com/office/drawing/2010/diagram" id="0" name="" descr="Table showing Hospital PE Provider Rules"/>
        </a:ext>
      </dgm:extLst>
    </dgm:pt>
    <dgm:pt modelId="{DB5FD903-72DC-4DE0-A97C-4F6CCC1D6789}" type="parTrans" cxnId="{E7E6138D-ACC2-437C-A915-E55F44F5E629}">
      <dgm:prSet/>
      <dgm:spPr/>
      <dgm:t>
        <a:bodyPr/>
        <a:lstStyle/>
        <a:p>
          <a:endParaRPr lang="en-US"/>
        </a:p>
      </dgm:t>
    </dgm:pt>
    <dgm:pt modelId="{09CBB25C-C376-4C03-BE2F-CE01A747429A}" type="sibTrans" cxnId="{E7E6138D-ACC2-437C-A915-E55F44F5E629}">
      <dgm:prSet/>
      <dgm:spPr/>
      <dgm:t>
        <a:bodyPr/>
        <a:lstStyle/>
        <a:p>
          <a:endParaRPr lang="en-US"/>
        </a:p>
      </dgm:t>
    </dgm:pt>
    <dgm:pt modelId="{CF99325B-5753-45E1-B3FB-1932C5EC3B51}">
      <dgm:prSet phldrT="[Text]" custT="1"/>
      <dgm:spPr>
        <a:solidFill>
          <a:srgbClr val="C0CFDF"/>
        </a:solidFill>
      </dgm:spPr>
      <dgm:t>
        <a:bodyPr/>
        <a:lstStyle/>
        <a:p>
          <a:r>
            <a:rPr lang="en-US" sz="2200" dirty="0">
              <a:solidFill>
                <a:schemeClr val="tx1"/>
              </a:solidFill>
            </a:rPr>
            <a:t>Providers must participate in formal opt-in program</a:t>
          </a:r>
        </a:p>
      </dgm:t>
    </dgm:pt>
    <dgm:pt modelId="{CE3004DC-4CCA-4D8E-9C29-54F119C1FE91}" type="parTrans" cxnId="{05DE14D8-F994-443A-B01A-155A390044D5}">
      <dgm:prSet/>
      <dgm:spPr/>
      <dgm:t>
        <a:bodyPr/>
        <a:lstStyle/>
        <a:p>
          <a:endParaRPr lang="en-US"/>
        </a:p>
      </dgm:t>
    </dgm:pt>
    <dgm:pt modelId="{03358B9E-6911-4DD1-BAF2-81AFBF0D9510}" type="sibTrans" cxnId="{05DE14D8-F994-443A-B01A-155A390044D5}">
      <dgm:prSet/>
      <dgm:spPr/>
      <dgm:t>
        <a:bodyPr/>
        <a:lstStyle/>
        <a:p>
          <a:endParaRPr lang="en-US"/>
        </a:p>
      </dgm:t>
    </dgm:pt>
    <dgm:pt modelId="{DD8A3D06-C467-4DB2-9E02-37B75F62A119}">
      <dgm:prSet phldrT="[Text]" custT="1"/>
      <dgm:spPr>
        <a:solidFill>
          <a:srgbClr val="C0CFDF"/>
        </a:solidFill>
      </dgm:spPr>
      <dgm:t>
        <a:bodyPr/>
        <a:lstStyle/>
        <a:p>
          <a:r>
            <a:rPr lang="en-US" sz="2200" dirty="0">
              <a:solidFill>
                <a:schemeClr val="tx1"/>
              </a:solidFill>
            </a:rPr>
            <a:t>Hospitals are responsible for any eligibility determination made by a third party</a:t>
          </a:r>
        </a:p>
      </dgm:t>
    </dgm:pt>
    <dgm:pt modelId="{320ADDCA-F656-4F2E-9A36-747E74E92699}" type="parTrans" cxnId="{4C68FBAB-E53B-449D-93AE-5D786443EAD1}">
      <dgm:prSet/>
      <dgm:spPr/>
      <dgm:t>
        <a:bodyPr/>
        <a:lstStyle/>
        <a:p>
          <a:endParaRPr lang="en-US"/>
        </a:p>
      </dgm:t>
    </dgm:pt>
    <dgm:pt modelId="{3E6D21DC-3B09-44D2-BC95-F2F7B39DCFD2}" type="sibTrans" cxnId="{4C68FBAB-E53B-449D-93AE-5D786443EAD1}">
      <dgm:prSet/>
      <dgm:spPr/>
      <dgm:t>
        <a:bodyPr/>
        <a:lstStyle/>
        <a:p>
          <a:endParaRPr lang="en-US"/>
        </a:p>
      </dgm:t>
    </dgm:pt>
    <dgm:pt modelId="{D9FC5305-AA25-4BBD-977C-61D56769C57D}">
      <dgm:prSet phldrT="[Text]" custT="1"/>
      <dgm:spPr>
        <a:solidFill>
          <a:srgbClr val="C0CFDF"/>
        </a:solidFill>
      </dgm:spPr>
      <dgm:t>
        <a:bodyPr/>
        <a:lstStyle/>
        <a:p>
          <a:r>
            <a:rPr lang="en-US" sz="2200" dirty="0">
              <a:solidFill>
                <a:schemeClr val="tx1"/>
              </a:solidFill>
            </a:rPr>
            <a:t>Providers must meet performance measures and monitoring expectations</a:t>
          </a:r>
        </a:p>
      </dgm:t>
    </dgm:pt>
    <dgm:pt modelId="{6A5F1CF8-4D5D-4A1E-A71C-DFD09A793D20}" type="parTrans" cxnId="{A57ECC32-657D-4D65-BC2D-46293E4CEB68}">
      <dgm:prSet/>
      <dgm:spPr/>
      <dgm:t>
        <a:bodyPr/>
        <a:lstStyle/>
        <a:p>
          <a:endParaRPr lang="en-US"/>
        </a:p>
      </dgm:t>
    </dgm:pt>
    <dgm:pt modelId="{82A160C3-21D1-4C6C-8404-3CBE062011A1}" type="sibTrans" cxnId="{A57ECC32-657D-4D65-BC2D-46293E4CEB68}">
      <dgm:prSet/>
      <dgm:spPr/>
      <dgm:t>
        <a:bodyPr/>
        <a:lstStyle/>
        <a:p>
          <a:endParaRPr lang="en-US"/>
        </a:p>
      </dgm:t>
    </dgm:pt>
    <dgm:pt modelId="{C46F5A6A-F7A4-43FB-A893-948DFEAECB9D}" type="pres">
      <dgm:prSet presAssocID="{428FF40D-E26C-47A0-B28E-C16F2F2CE0C9}" presName="composite" presStyleCnt="0">
        <dgm:presLayoutVars>
          <dgm:chMax val="1"/>
          <dgm:dir/>
          <dgm:resizeHandles val="exact"/>
        </dgm:presLayoutVars>
      </dgm:prSet>
      <dgm:spPr/>
    </dgm:pt>
    <dgm:pt modelId="{0CCEE06F-85BB-43A6-A7D1-0C83A311B79F}" type="pres">
      <dgm:prSet presAssocID="{3B8E82F0-A804-4072-9417-C935507A3740}" presName="roof" presStyleLbl="dkBgShp" presStyleIdx="0" presStyleCnt="2"/>
      <dgm:spPr/>
    </dgm:pt>
    <dgm:pt modelId="{FF67875F-919B-421E-863A-5AC28A15AD15}" type="pres">
      <dgm:prSet presAssocID="{3B8E82F0-A804-4072-9417-C935507A3740}" presName="pillars" presStyleCnt="0"/>
      <dgm:spPr/>
    </dgm:pt>
    <dgm:pt modelId="{D9F710B8-B30B-4A1F-90FB-3B8CF7551ABB}" type="pres">
      <dgm:prSet presAssocID="{3B8E82F0-A804-4072-9417-C935507A3740}" presName="pillar1" presStyleLbl="node1" presStyleIdx="0" presStyleCnt="3">
        <dgm:presLayoutVars>
          <dgm:bulletEnabled val="1"/>
        </dgm:presLayoutVars>
      </dgm:prSet>
      <dgm:spPr/>
    </dgm:pt>
    <dgm:pt modelId="{2B84D3E7-2A69-4F68-9A80-A64C10C2C938}" type="pres">
      <dgm:prSet presAssocID="{DD8A3D06-C467-4DB2-9E02-37B75F62A119}" presName="pillarX" presStyleLbl="node1" presStyleIdx="1" presStyleCnt="3">
        <dgm:presLayoutVars>
          <dgm:bulletEnabled val="1"/>
        </dgm:presLayoutVars>
      </dgm:prSet>
      <dgm:spPr/>
    </dgm:pt>
    <dgm:pt modelId="{4773D496-0DCF-4B32-93BD-6E6A1F839366}" type="pres">
      <dgm:prSet presAssocID="{D9FC5305-AA25-4BBD-977C-61D56769C57D}" presName="pillarX" presStyleLbl="node1" presStyleIdx="2" presStyleCnt="3">
        <dgm:presLayoutVars>
          <dgm:bulletEnabled val="1"/>
        </dgm:presLayoutVars>
      </dgm:prSet>
      <dgm:spPr/>
    </dgm:pt>
    <dgm:pt modelId="{BE94B24C-9B7B-4E88-8F6E-BB840791156B}" type="pres">
      <dgm:prSet presAssocID="{3B8E82F0-A804-4072-9417-C935507A3740}" presName="base" presStyleLbl="dkBgShp" presStyleIdx="1" presStyleCnt="2"/>
      <dgm:spPr>
        <a:solidFill>
          <a:srgbClr val="013E7F"/>
        </a:solidFill>
      </dgm:spPr>
    </dgm:pt>
  </dgm:ptLst>
  <dgm:cxnLst>
    <dgm:cxn modelId="{9F3CF71D-2664-4704-AECD-19C14B33322F}" type="presOf" srcId="{3B8E82F0-A804-4072-9417-C935507A3740}" destId="{0CCEE06F-85BB-43A6-A7D1-0C83A311B79F}" srcOrd="0" destOrd="0" presId="urn:microsoft.com/office/officeart/2005/8/layout/hList3"/>
    <dgm:cxn modelId="{A57ECC32-657D-4D65-BC2D-46293E4CEB68}" srcId="{3B8E82F0-A804-4072-9417-C935507A3740}" destId="{D9FC5305-AA25-4BBD-977C-61D56769C57D}" srcOrd="2" destOrd="0" parTransId="{6A5F1CF8-4D5D-4A1E-A71C-DFD09A793D20}" sibTransId="{82A160C3-21D1-4C6C-8404-3CBE062011A1}"/>
    <dgm:cxn modelId="{6F494859-8F0E-4FE4-A349-D67ACB721F46}" type="presOf" srcId="{CF99325B-5753-45E1-B3FB-1932C5EC3B51}" destId="{D9F710B8-B30B-4A1F-90FB-3B8CF7551ABB}" srcOrd="0" destOrd="0" presId="urn:microsoft.com/office/officeart/2005/8/layout/hList3"/>
    <dgm:cxn modelId="{FE0CAE89-102C-40E1-885B-D3AB39B31305}" type="presOf" srcId="{428FF40D-E26C-47A0-B28E-C16F2F2CE0C9}" destId="{C46F5A6A-F7A4-43FB-A893-948DFEAECB9D}" srcOrd="0" destOrd="0" presId="urn:microsoft.com/office/officeart/2005/8/layout/hList3"/>
    <dgm:cxn modelId="{E7E6138D-ACC2-437C-A915-E55F44F5E629}" srcId="{428FF40D-E26C-47A0-B28E-C16F2F2CE0C9}" destId="{3B8E82F0-A804-4072-9417-C935507A3740}" srcOrd="0" destOrd="0" parTransId="{DB5FD903-72DC-4DE0-A97C-4F6CCC1D6789}" sibTransId="{09CBB25C-C376-4C03-BE2F-CE01A747429A}"/>
    <dgm:cxn modelId="{4C68FBAB-E53B-449D-93AE-5D786443EAD1}" srcId="{3B8E82F0-A804-4072-9417-C935507A3740}" destId="{DD8A3D06-C467-4DB2-9E02-37B75F62A119}" srcOrd="1" destOrd="0" parTransId="{320ADDCA-F656-4F2E-9A36-747E74E92699}" sibTransId="{3E6D21DC-3B09-44D2-BC95-F2F7B39DCFD2}"/>
    <dgm:cxn modelId="{0E8EC8AC-268B-46C7-858D-E339624EAD59}" type="presOf" srcId="{DD8A3D06-C467-4DB2-9E02-37B75F62A119}" destId="{2B84D3E7-2A69-4F68-9A80-A64C10C2C938}" srcOrd="0" destOrd="0" presId="urn:microsoft.com/office/officeart/2005/8/layout/hList3"/>
    <dgm:cxn modelId="{05DE14D8-F994-443A-B01A-155A390044D5}" srcId="{3B8E82F0-A804-4072-9417-C935507A3740}" destId="{CF99325B-5753-45E1-B3FB-1932C5EC3B51}" srcOrd="0" destOrd="0" parTransId="{CE3004DC-4CCA-4D8E-9C29-54F119C1FE91}" sibTransId="{03358B9E-6911-4DD1-BAF2-81AFBF0D9510}"/>
    <dgm:cxn modelId="{BCBCD0E6-D773-4BE2-8DC7-A2EE83A81D4B}" type="presOf" srcId="{D9FC5305-AA25-4BBD-977C-61D56769C57D}" destId="{4773D496-0DCF-4B32-93BD-6E6A1F839366}" srcOrd="0" destOrd="0" presId="urn:microsoft.com/office/officeart/2005/8/layout/hList3"/>
    <dgm:cxn modelId="{3980BE4E-AAB3-498C-A05C-3FB8DCFA5E25}" type="presParOf" srcId="{C46F5A6A-F7A4-43FB-A893-948DFEAECB9D}" destId="{0CCEE06F-85BB-43A6-A7D1-0C83A311B79F}" srcOrd="0" destOrd="0" presId="urn:microsoft.com/office/officeart/2005/8/layout/hList3"/>
    <dgm:cxn modelId="{A1292F0D-75D8-449D-A49A-6FC6B3C9A094}" type="presParOf" srcId="{C46F5A6A-F7A4-43FB-A893-948DFEAECB9D}" destId="{FF67875F-919B-421E-863A-5AC28A15AD15}" srcOrd="1" destOrd="0" presId="urn:microsoft.com/office/officeart/2005/8/layout/hList3"/>
    <dgm:cxn modelId="{D919F1B7-6E07-427A-B37D-820F44E5C273}" type="presParOf" srcId="{FF67875F-919B-421E-863A-5AC28A15AD15}" destId="{D9F710B8-B30B-4A1F-90FB-3B8CF7551ABB}" srcOrd="0" destOrd="0" presId="urn:microsoft.com/office/officeart/2005/8/layout/hList3"/>
    <dgm:cxn modelId="{8FC267A3-E5AF-4A4E-BF17-03294E9C5FE4}" type="presParOf" srcId="{FF67875F-919B-421E-863A-5AC28A15AD15}" destId="{2B84D3E7-2A69-4F68-9A80-A64C10C2C938}" srcOrd="1" destOrd="0" presId="urn:microsoft.com/office/officeart/2005/8/layout/hList3"/>
    <dgm:cxn modelId="{BB0B629C-3FB7-42F6-BB9F-2F26D14D1488}" type="presParOf" srcId="{FF67875F-919B-421E-863A-5AC28A15AD15}" destId="{4773D496-0DCF-4B32-93BD-6E6A1F839366}" srcOrd="2" destOrd="0" presId="urn:microsoft.com/office/officeart/2005/8/layout/hList3"/>
    <dgm:cxn modelId="{480DF708-EA4D-49BF-81B7-3D22A83330F1}" type="presParOf" srcId="{C46F5A6A-F7A4-43FB-A893-948DFEAECB9D}" destId="{BE94B24C-9B7B-4E88-8F6E-BB840791156B}" srcOrd="2" destOrd="0" presId="urn:microsoft.com/office/officeart/2005/8/layout/hList3"/>
  </dgm:cxnLst>
  <dgm:bg>
    <a:solidFill>
      <a:srgbClr val="809EBF"/>
    </a:solidFill>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B29E8841-F315-4609-BA4F-25E9C5681D1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4165A71D-CC76-48DC-8EEF-82C8570E53F9}">
      <dgm:prSet phldrT="[Text]" custT="1"/>
      <dgm:spPr>
        <a:solidFill>
          <a:srgbClr val="C0CFDF"/>
        </a:solidFill>
      </dgm:spPr>
      <dgm:t>
        <a:bodyPr/>
        <a:lstStyle/>
        <a:p>
          <a:r>
            <a:rPr lang="en-US" sz="2200" dirty="0"/>
            <a:t>PE</a:t>
          </a:r>
        </a:p>
      </dgm:t>
    </dgm:pt>
    <dgm:pt modelId="{A66618FF-A656-42E4-A5A7-482FAAEED35C}" type="parTrans" cxnId="{18DA85AB-6779-4342-96D5-EB0734DD3E22}">
      <dgm:prSet/>
      <dgm:spPr/>
      <dgm:t>
        <a:bodyPr/>
        <a:lstStyle/>
        <a:p>
          <a:endParaRPr lang="en-US"/>
        </a:p>
      </dgm:t>
    </dgm:pt>
    <dgm:pt modelId="{B525FD9C-2A90-47EA-8A16-DD379E7FA6FC}" type="sibTrans" cxnId="{18DA85AB-6779-4342-96D5-EB0734DD3E22}">
      <dgm:prSet/>
      <dgm:spPr/>
      <dgm:t>
        <a:bodyPr/>
        <a:lstStyle/>
        <a:p>
          <a:endParaRPr lang="en-US"/>
        </a:p>
      </dgm:t>
    </dgm:pt>
    <dgm:pt modelId="{0E2D49A1-C923-4FB8-AE6D-66524E2CE1D3}">
      <dgm:prSet phldrT="[Text]" custT="1"/>
      <dgm:spPr>
        <a:solidFill>
          <a:srgbClr val="013E7F"/>
        </a:solidFill>
      </dgm:spPr>
      <dgm:t>
        <a:bodyPr anchor="t"/>
        <a:lstStyle/>
        <a:p>
          <a:r>
            <a:rPr lang="en-US" sz="2000" dirty="0"/>
            <a:t>Effective from date of PE eligibility determination through last day of following month or until ongoing MA eligibility is determined</a:t>
          </a:r>
        </a:p>
      </dgm:t>
      <dgm:extLst>
        <a:ext uri="{E40237B7-FDA0-4F09-8148-C483321AD2D9}">
          <dgm14:cNvPr xmlns:dgm14="http://schemas.microsoft.com/office/drawing/2010/diagram" id="0" name="" descr="Smart art showing PE guidelines."/>
        </a:ext>
      </dgm:extLst>
    </dgm:pt>
    <dgm:pt modelId="{4DD1D5D3-DA90-4FF4-9FD3-520AFEE45A9F}" type="parTrans" cxnId="{DF2B2AD1-8318-439B-8935-4E223FA9CAE1}">
      <dgm:prSet/>
      <dgm:spPr/>
      <dgm:t>
        <a:bodyPr/>
        <a:lstStyle/>
        <a:p>
          <a:endParaRPr lang="en-US"/>
        </a:p>
      </dgm:t>
    </dgm:pt>
    <dgm:pt modelId="{65BFC81A-531B-4FE4-91A1-64AA13DE24F9}" type="sibTrans" cxnId="{DF2B2AD1-8318-439B-8935-4E223FA9CAE1}">
      <dgm:prSet/>
      <dgm:spPr/>
      <dgm:t>
        <a:bodyPr/>
        <a:lstStyle/>
        <a:p>
          <a:endParaRPr lang="en-US"/>
        </a:p>
      </dgm:t>
    </dgm:pt>
    <dgm:pt modelId="{3FD4CC9A-8450-4E1B-9B09-C84DD67B27EC}">
      <dgm:prSet phldrT="[Text]" custT="1"/>
      <dgm:spPr>
        <a:solidFill>
          <a:srgbClr val="013E7F"/>
        </a:solidFill>
      </dgm:spPr>
      <dgm:t>
        <a:bodyPr/>
        <a:lstStyle/>
        <a:p>
          <a:r>
            <a:rPr lang="en-US" sz="2000" dirty="0"/>
            <a:t>Only one PE period authorized per 12-month period or per pregnancy</a:t>
          </a:r>
        </a:p>
      </dgm:t>
    </dgm:pt>
    <dgm:pt modelId="{C2201B51-24CF-4217-B2D2-741A049C58C4}" type="parTrans" cxnId="{1D105B72-F695-4ACC-9FB6-67D53CA225FD}">
      <dgm:prSet/>
      <dgm:spPr/>
      <dgm:t>
        <a:bodyPr/>
        <a:lstStyle/>
        <a:p>
          <a:endParaRPr lang="en-US"/>
        </a:p>
      </dgm:t>
    </dgm:pt>
    <dgm:pt modelId="{0590B9C3-A39F-45F1-AFFD-C2B7ED544856}" type="sibTrans" cxnId="{1D105B72-F695-4ACC-9FB6-67D53CA225FD}">
      <dgm:prSet/>
      <dgm:spPr/>
      <dgm:t>
        <a:bodyPr/>
        <a:lstStyle/>
        <a:p>
          <a:endParaRPr lang="en-US"/>
        </a:p>
      </dgm:t>
    </dgm:pt>
    <dgm:pt modelId="{35F9DEFA-A00B-46F9-A5FE-250932E6026A}">
      <dgm:prSet phldrT="[Text]" custT="1"/>
      <dgm:spPr>
        <a:solidFill>
          <a:srgbClr val="013E7F"/>
        </a:solidFill>
      </dgm:spPr>
      <dgm:t>
        <a:bodyPr/>
        <a:lstStyle/>
        <a:p>
          <a:r>
            <a:rPr lang="en-US" sz="2000" dirty="0"/>
            <a:t>If PE application taken for individual – qualified PE provider informs of choice to apply for PE only or PE/MA</a:t>
          </a:r>
        </a:p>
      </dgm:t>
    </dgm:pt>
    <dgm:pt modelId="{56260A54-570D-4493-B069-B9A0A117AC66}" type="parTrans" cxnId="{A187F235-B171-40F5-9B95-B64F31D24C63}">
      <dgm:prSet/>
      <dgm:spPr/>
      <dgm:t>
        <a:bodyPr/>
        <a:lstStyle/>
        <a:p>
          <a:endParaRPr lang="en-US"/>
        </a:p>
      </dgm:t>
    </dgm:pt>
    <dgm:pt modelId="{0D7C5079-8D46-4E1B-8EA8-B4C63B24F22A}" type="sibTrans" cxnId="{A187F235-B171-40F5-9B95-B64F31D24C63}">
      <dgm:prSet/>
      <dgm:spPr/>
      <dgm:t>
        <a:bodyPr/>
        <a:lstStyle/>
        <a:p>
          <a:endParaRPr lang="en-US"/>
        </a:p>
      </dgm:t>
    </dgm:pt>
    <dgm:pt modelId="{B74BD555-D3FD-4987-BEA7-571569CEF5E9}">
      <dgm:prSet phldrT="[Text]" custT="1"/>
      <dgm:spPr>
        <a:solidFill>
          <a:srgbClr val="013E7F"/>
        </a:solidFill>
      </dgm:spPr>
      <dgm:t>
        <a:bodyPr/>
        <a:lstStyle/>
        <a:p>
          <a:r>
            <a:rPr lang="en-US" sz="2000" dirty="0"/>
            <a:t>Patient cannot appeal PE decision</a:t>
          </a:r>
        </a:p>
      </dgm:t>
    </dgm:pt>
    <dgm:pt modelId="{AD2C7940-CCF0-4817-BF30-3AA506AFEB10}" type="parTrans" cxnId="{332070B8-DF33-41A1-ADF2-F0C3F5A7F5BF}">
      <dgm:prSet/>
      <dgm:spPr/>
      <dgm:t>
        <a:bodyPr/>
        <a:lstStyle/>
        <a:p>
          <a:endParaRPr lang="en-US"/>
        </a:p>
      </dgm:t>
    </dgm:pt>
    <dgm:pt modelId="{89CDB5EB-4A8C-42E2-A4AC-C0A5E7063C76}" type="sibTrans" cxnId="{332070B8-DF33-41A1-ADF2-F0C3F5A7F5BF}">
      <dgm:prSet/>
      <dgm:spPr/>
      <dgm:t>
        <a:bodyPr/>
        <a:lstStyle/>
        <a:p>
          <a:endParaRPr lang="en-US"/>
        </a:p>
      </dgm:t>
    </dgm:pt>
    <dgm:pt modelId="{96777C8F-0EB5-4604-B230-933802E55A88}" type="pres">
      <dgm:prSet presAssocID="{B29E8841-F315-4609-BA4F-25E9C5681D18}" presName="diagram" presStyleCnt="0">
        <dgm:presLayoutVars>
          <dgm:chMax val="1"/>
          <dgm:dir/>
          <dgm:animLvl val="ctr"/>
          <dgm:resizeHandles val="exact"/>
        </dgm:presLayoutVars>
      </dgm:prSet>
      <dgm:spPr/>
    </dgm:pt>
    <dgm:pt modelId="{10CEF15F-6132-431A-B7B8-57B79589E49C}" type="pres">
      <dgm:prSet presAssocID="{B29E8841-F315-4609-BA4F-25E9C5681D18}" presName="matrix" presStyleCnt="0"/>
      <dgm:spPr/>
    </dgm:pt>
    <dgm:pt modelId="{A1742954-831D-4F45-ADEC-10EDD2D8B70C}" type="pres">
      <dgm:prSet presAssocID="{B29E8841-F315-4609-BA4F-25E9C5681D18}" presName="tile1" presStyleLbl="node1" presStyleIdx="0" presStyleCnt="4"/>
      <dgm:spPr/>
    </dgm:pt>
    <dgm:pt modelId="{7F8EBEF0-C107-4F84-B72B-DEA867AD9340}" type="pres">
      <dgm:prSet presAssocID="{B29E8841-F315-4609-BA4F-25E9C5681D18}" presName="tile1text" presStyleLbl="node1" presStyleIdx="0" presStyleCnt="4">
        <dgm:presLayoutVars>
          <dgm:chMax val="0"/>
          <dgm:chPref val="0"/>
          <dgm:bulletEnabled val="1"/>
        </dgm:presLayoutVars>
      </dgm:prSet>
      <dgm:spPr/>
    </dgm:pt>
    <dgm:pt modelId="{61D0D7C6-4B78-4895-97B0-999E6A028B67}" type="pres">
      <dgm:prSet presAssocID="{B29E8841-F315-4609-BA4F-25E9C5681D18}" presName="tile2" presStyleLbl="node1" presStyleIdx="1" presStyleCnt="4"/>
      <dgm:spPr/>
    </dgm:pt>
    <dgm:pt modelId="{6EE9AC17-56CA-42E5-9AC1-87153C61D872}" type="pres">
      <dgm:prSet presAssocID="{B29E8841-F315-4609-BA4F-25E9C5681D18}" presName="tile2text" presStyleLbl="node1" presStyleIdx="1" presStyleCnt="4">
        <dgm:presLayoutVars>
          <dgm:chMax val="0"/>
          <dgm:chPref val="0"/>
          <dgm:bulletEnabled val="1"/>
        </dgm:presLayoutVars>
      </dgm:prSet>
      <dgm:spPr/>
    </dgm:pt>
    <dgm:pt modelId="{BAAC3F6A-DF1D-4A69-9406-E192CD4D7596}" type="pres">
      <dgm:prSet presAssocID="{B29E8841-F315-4609-BA4F-25E9C5681D18}" presName="tile3" presStyleLbl="node1" presStyleIdx="2" presStyleCnt="4"/>
      <dgm:spPr/>
    </dgm:pt>
    <dgm:pt modelId="{D8764593-06B7-48B3-9266-1D7619709DEC}" type="pres">
      <dgm:prSet presAssocID="{B29E8841-F315-4609-BA4F-25E9C5681D18}" presName="tile3text" presStyleLbl="node1" presStyleIdx="2" presStyleCnt="4">
        <dgm:presLayoutVars>
          <dgm:chMax val="0"/>
          <dgm:chPref val="0"/>
          <dgm:bulletEnabled val="1"/>
        </dgm:presLayoutVars>
      </dgm:prSet>
      <dgm:spPr/>
    </dgm:pt>
    <dgm:pt modelId="{598D7019-328A-4A83-812E-2AED1956BE0C}" type="pres">
      <dgm:prSet presAssocID="{B29E8841-F315-4609-BA4F-25E9C5681D18}" presName="tile4" presStyleLbl="node1" presStyleIdx="3" presStyleCnt="4"/>
      <dgm:spPr/>
    </dgm:pt>
    <dgm:pt modelId="{D19750F9-983B-4246-B6F6-430CA8BEDA3A}" type="pres">
      <dgm:prSet presAssocID="{B29E8841-F315-4609-BA4F-25E9C5681D18}" presName="tile4text" presStyleLbl="node1" presStyleIdx="3" presStyleCnt="4">
        <dgm:presLayoutVars>
          <dgm:chMax val="0"/>
          <dgm:chPref val="0"/>
          <dgm:bulletEnabled val="1"/>
        </dgm:presLayoutVars>
      </dgm:prSet>
      <dgm:spPr/>
    </dgm:pt>
    <dgm:pt modelId="{8902D060-06C0-497C-A6AA-5BCF37763423}" type="pres">
      <dgm:prSet presAssocID="{B29E8841-F315-4609-BA4F-25E9C5681D18}" presName="centerTile" presStyleLbl="fgShp" presStyleIdx="0" presStyleCnt="1" custScaleX="83333" custScaleY="75000">
        <dgm:presLayoutVars>
          <dgm:chMax val="0"/>
          <dgm:chPref val="0"/>
        </dgm:presLayoutVars>
      </dgm:prSet>
      <dgm:spPr/>
    </dgm:pt>
  </dgm:ptLst>
  <dgm:cxnLst>
    <dgm:cxn modelId="{3A70E922-666F-4A0F-99B9-68AC182C75D2}" type="presOf" srcId="{0E2D49A1-C923-4FB8-AE6D-66524E2CE1D3}" destId="{A1742954-831D-4F45-ADEC-10EDD2D8B70C}" srcOrd="0" destOrd="0" presId="urn:microsoft.com/office/officeart/2005/8/layout/matrix1"/>
    <dgm:cxn modelId="{3B32F32F-B818-4089-B397-8DA04F8303E7}" type="presOf" srcId="{0E2D49A1-C923-4FB8-AE6D-66524E2CE1D3}" destId="{7F8EBEF0-C107-4F84-B72B-DEA867AD9340}" srcOrd="1" destOrd="0" presId="urn:microsoft.com/office/officeart/2005/8/layout/matrix1"/>
    <dgm:cxn modelId="{A187F235-B171-40F5-9B95-B64F31D24C63}" srcId="{4165A71D-CC76-48DC-8EEF-82C8570E53F9}" destId="{35F9DEFA-A00B-46F9-A5FE-250932E6026A}" srcOrd="2" destOrd="0" parTransId="{56260A54-570D-4493-B069-B9A0A117AC66}" sibTransId="{0D7C5079-8D46-4E1B-8EA8-B4C63B24F22A}"/>
    <dgm:cxn modelId="{516F0736-EC88-4DF4-B2C0-C44804AFC56A}" type="presOf" srcId="{4165A71D-CC76-48DC-8EEF-82C8570E53F9}" destId="{8902D060-06C0-497C-A6AA-5BCF37763423}" srcOrd="0" destOrd="0" presId="urn:microsoft.com/office/officeart/2005/8/layout/matrix1"/>
    <dgm:cxn modelId="{DA2E6F6B-2C38-4DEA-8AF3-13C33A30DDF9}" type="presOf" srcId="{35F9DEFA-A00B-46F9-A5FE-250932E6026A}" destId="{BAAC3F6A-DF1D-4A69-9406-E192CD4D7596}" srcOrd="0" destOrd="0" presId="urn:microsoft.com/office/officeart/2005/8/layout/matrix1"/>
    <dgm:cxn modelId="{1D105B72-F695-4ACC-9FB6-67D53CA225FD}" srcId="{4165A71D-CC76-48DC-8EEF-82C8570E53F9}" destId="{3FD4CC9A-8450-4E1B-9B09-C84DD67B27EC}" srcOrd="1" destOrd="0" parTransId="{C2201B51-24CF-4217-B2D2-741A049C58C4}" sibTransId="{0590B9C3-A39F-45F1-AFFD-C2B7ED544856}"/>
    <dgm:cxn modelId="{68BFCC8C-9FA1-4F7A-998A-DC48C8173175}" type="presOf" srcId="{B74BD555-D3FD-4987-BEA7-571569CEF5E9}" destId="{598D7019-328A-4A83-812E-2AED1956BE0C}" srcOrd="0" destOrd="0" presId="urn:microsoft.com/office/officeart/2005/8/layout/matrix1"/>
    <dgm:cxn modelId="{FC373692-9593-486C-9DDE-6616B630B6EE}" type="presOf" srcId="{35F9DEFA-A00B-46F9-A5FE-250932E6026A}" destId="{D8764593-06B7-48B3-9266-1D7619709DEC}" srcOrd="1" destOrd="0" presId="urn:microsoft.com/office/officeart/2005/8/layout/matrix1"/>
    <dgm:cxn modelId="{D0026492-2BBB-4A03-963B-CA157775B044}" type="presOf" srcId="{3FD4CC9A-8450-4E1B-9B09-C84DD67B27EC}" destId="{6EE9AC17-56CA-42E5-9AC1-87153C61D872}" srcOrd="1" destOrd="0" presId="urn:microsoft.com/office/officeart/2005/8/layout/matrix1"/>
    <dgm:cxn modelId="{0575B7A6-59C9-4348-99BD-9B49BF72C94F}" type="presOf" srcId="{B74BD555-D3FD-4987-BEA7-571569CEF5E9}" destId="{D19750F9-983B-4246-B6F6-430CA8BEDA3A}" srcOrd="1" destOrd="0" presId="urn:microsoft.com/office/officeart/2005/8/layout/matrix1"/>
    <dgm:cxn modelId="{18DA85AB-6779-4342-96D5-EB0734DD3E22}" srcId="{B29E8841-F315-4609-BA4F-25E9C5681D18}" destId="{4165A71D-CC76-48DC-8EEF-82C8570E53F9}" srcOrd="0" destOrd="0" parTransId="{A66618FF-A656-42E4-A5A7-482FAAEED35C}" sibTransId="{B525FD9C-2A90-47EA-8A16-DD379E7FA6FC}"/>
    <dgm:cxn modelId="{332070B8-DF33-41A1-ADF2-F0C3F5A7F5BF}" srcId="{4165A71D-CC76-48DC-8EEF-82C8570E53F9}" destId="{B74BD555-D3FD-4987-BEA7-571569CEF5E9}" srcOrd="3" destOrd="0" parTransId="{AD2C7940-CCF0-4817-BF30-3AA506AFEB10}" sibTransId="{89CDB5EB-4A8C-42E2-A4AC-C0A5E7063C76}"/>
    <dgm:cxn modelId="{46430ACA-7768-4F80-BC95-FB311DE6BA16}" type="presOf" srcId="{3FD4CC9A-8450-4E1B-9B09-C84DD67B27EC}" destId="{61D0D7C6-4B78-4895-97B0-999E6A028B67}" srcOrd="0" destOrd="0" presId="urn:microsoft.com/office/officeart/2005/8/layout/matrix1"/>
    <dgm:cxn modelId="{DF2B2AD1-8318-439B-8935-4E223FA9CAE1}" srcId="{4165A71D-CC76-48DC-8EEF-82C8570E53F9}" destId="{0E2D49A1-C923-4FB8-AE6D-66524E2CE1D3}" srcOrd="0" destOrd="0" parTransId="{4DD1D5D3-DA90-4FF4-9FD3-520AFEE45A9F}" sibTransId="{65BFC81A-531B-4FE4-91A1-64AA13DE24F9}"/>
    <dgm:cxn modelId="{05BFC6F1-ED2F-46FF-9958-25A13FCE7593}" type="presOf" srcId="{B29E8841-F315-4609-BA4F-25E9C5681D18}" destId="{96777C8F-0EB5-4604-B230-933802E55A88}" srcOrd="0" destOrd="0" presId="urn:microsoft.com/office/officeart/2005/8/layout/matrix1"/>
    <dgm:cxn modelId="{D92BD1CC-F664-4862-8BDF-4A357115C3A2}" type="presParOf" srcId="{96777C8F-0EB5-4604-B230-933802E55A88}" destId="{10CEF15F-6132-431A-B7B8-57B79589E49C}" srcOrd="0" destOrd="0" presId="urn:microsoft.com/office/officeart/2005/8/layout/matrix1"/>
    <dgm:cxn modelId="{4DED7911-86DD-41AA-9764-71E2D49B00B0}" type="presParOf" srcId="{10CEF15F-6132-431A-B7B8-57B79589E49C}" destId="{A1742954-831D-4F45-ADEC-10EDD2D8B70C}" srcOrd="0" destOrd="0" presId="urn:microsoft.com/office/officeart/2005/8/layout/matrix1"/>
    <dgm:cxn modelId="{66A3C1F7-D963-4308-BB8D-60AD41E80857}" type="presParOf" srcId="{10CEF15F-6132-431A-B7B8-57B79589E49C}" destId="{7F8EBEF0-C107-4F84-B72B-DEA867AD9340}" srcOrd="1" destOrd="0" presId="urn:microsoft.com/office/officeart/2005/8/layout/matrix1"/>
    <dgm:cxn modelId="{143F5701-BB29-4F19-809F-8691BD1686C5}" type="presParOf" srcId="{10CEF15F-6132-431A-B7B8-57B79589E49C}" destId="{61D0D7C6-4B78-4895-97B0-999E6A028B67}" srcOrd="2" destOrd="0" presId="urn:microsoft.com/office/officeart/2005/8/layout/matrix1"/>
    <dgm:cxn modelId="{F05027B0-5F27-4E2C-AC13-7B27AEE0574F}" type="presParOf" srcId="{10CEF15F-6132-431A-B7B8-57B79589E49C}" destId="{6EE9AC17-56CA-42E5-9AC1-87153C61D872}" srcOrd="3" destOrd="0" presId="urn:microsoft.com/office/officeart/2005/8/layout/matrix1"/>
    <dgm:cxn modelId="{58AD51B1-65A6-4753-B553-4133B75534A3}" type="presParOf" srcId="{10CEF15F-6132-431A-B7B8-57B79589E49C}" destId="{BAAC3F6A-DF1D-4A69-9406-E192CD4D7596}" srcOrd="4" destOrd="0" presId="urn:microsoft.com/office/officeart/2005/8/layout/matrix1"/>
    <dgm:cxn modelId="{1802BAE2-0C67-48B6-8F61-C0F3191C7BEA}" type="presParOf" srcId="{10CEF15F-6132-431A-B7B8-57B79589E49C}" destId="{D8764593-06B7-48B3-9266-1D7619709DEC}" srcOrd="5" destOrd="0" presId="urn:microsoft.com/office/officeart/2005/8/layout/matrix1"/>
    <dgm:cxn modelId="{1133A354-0E6C-4C5B-A601-824D93B4EF60}" type="presParOf" srcId="{10CEF15F-6132-431A-B7B8-57B79589E49C}" destId="{598D7019-328A-4A83-812E-2AED1956BE0C}" srcOrd="6" destOrd="0" presId="urn:microsoft.com/office/officeart/2005/8/layout/matrix1"/>
    <dgm:cxn modelId="{BB9F4721-9230-452B-8AF1-54F05478CE4D}" type="presParOf" srcId="{10CEF15F-6132-431A-B7B8-57B79589E49C}" destId="{D19750F9-983B-4246-B6F6-430CA8BEDA3A}" srcOrd="7" destOrd="0" presId="urn:microsoft.com/office/officeart/2005/8/layout/matrix1"/>
    <dgm:cxn modelId="{CC9560B2-8740-4C8B-B000-A922B8D23E17}" type="presParOf" srcId="{96777C8F-0EB5-4604-B230-933802E55A88}" destId="{8902D060-06C0-497C-A6AA-5BCF37763423}" srcOrd="1" destOrd="0" presId="urn:microsoft.com/office/officeart/2005/8/layout/matrix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BFC8FEF-1E33-475F-9909-0B69BB3547B2}" type="doc">
      <dgm:prSet loTypeId="urn:microsoft.com/office/officeart/2008/layout/VerticalCurvedList" loCatId="list" qsTypeId="urn:microsoft.com/office/officeart/2005/8/quickstyle/3d1" qsCatId="3D" csTypeId="urn:microsoft.com/office/officeart/2005/8/colors/accent1_2" csCatId="accent1" phldr="1"/>
      <dgm:spPr/>
      <dgm:t>
        <a:bodyPr/>
        <a:lstStyle/>
        <a:p>
          <a:endParaRPr lang="en-US"/>
        </a:p>
      </dgm:t>
    </dgm:pt>
    <dgm:pt modelId="{7583C43C-BFCB-4E87-AEF2-7736901B5C28}">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Hospital-Based Presumptive Eligibility Overview</a:t>
          </a:r>
        </a:p>
      </dgm:t>
      <dgm:extLst>
        <a:ext uri="{E40237B7-FDA0-4F09-8148-C483321AD2D9}">
          <dgm14:cNvPr xmlns:dgm14="http://schemas.microsoft.com/office/drawing/2010/diagram" id="0" name="" descr="Text showing PE presentation session topics."/>
        </a:ext>
      </dgm:extLst>
    </dgm:pt>
    <dgm:pt modelId="{4F3B96CF-DE5C-4B87-9213-BA9CD3DFBFD5}" type="parTrans" cxnId="{14FF4168-E09A-40C5-B00C-9C16F5E7C08B}">
      <dgm:prSet/>
      <dgm:spPr/>
      <dgm:t>
        <a:bodyPr/>
        <a:lstStyle/>
        <a:p>
          <a:endParaRPr lang="en-US"/>
        </a:p>
      </dgm:t>
    </dgm:pt>
    <dgm:pt modelId="{F2C094AA-CCAB-4DDC-BF08-BAE371CDC931}" type="sibTrans" cxnId="{14FF4168-E09A-40C5-B00C-9C16F5E7C08B}">
      <dgm:prSet/>
      <dgm:spPr>
        <a:ln>
          <a:solidFill>
            <a:srgbClr val="013E7F"/>
          </a:solidFill>
        </a:ln>
      </dgm:spPr>
      <dgm:t>
        <a:bodyPr/>
        <a:lstStyle/>
        <a:p>
          <a:endParaRPr lang="en-US"/>
        </a:p>
      </dgm:t>
    </dgm:pt>
    <dgm:pt modelId="{8C03897C-EC37-499A-AB75-0F7434EE8039}">
      <dgm:prSet phldrT="[Text]" custT="1"/>
      <dgm:spPr>
        <a:solidFill>
          <a:schemeClr val="bg1"/>
        </a:solidFill>
        <a:ln w="38100">
          <a:solidFill>
            <a:srgbClr val="013E7F"/>
          </a:solidFill>
        </a:ln>
      </dgm:spPr>
      <dgm:t>
        <a:bodyPr/>
        <a:lstStyle/>
        <a:p>
          <a:r>
            <a:rPr lang="en-US" sz="2800" dirty="0">
              <a:solidFill>
                <a:schemeClr val="tx1"/>
              </a:solidFill>
            </a:rPr>
            <a:t>Using COMPASS to Screen and Apply for PE </a:t>
          </a:r>
        </a:p>
      </dgm:t>
      <dgm:extLst>
        <a:ext uri="{E40237B7-FDA0-4F09-8148-C483321AD2D9}">
          <dgm14:cNvPr xmlns:dgm14="http://schemas.microsoft.com/office/drawing/2010/diagram" id="0" name="" descr="Text showing PE presentation session topics. This section (section 2) is highlighted."/>
        </a:ext>
      </dgm:extLst>
    </dgm:pt>
    <dgm:pt modelId="{03D257D8-6352-4CCA-A917-BB414CEEA521}" type="parTrans" cxnId="{2AD7D18E-981E-487A-881C-2310E767A3AD}">
      <dgm:prSet/>
      <dgm:spPr/>
      <dgm:t>
        <a:bodyPr/>
        <a:lstStyle/>
        <a:p>
          <a:endParaRPr lang="en-US"/>
        </a:p>
      </dgm:t>
    </dgm:pt>
    <dgm:pt modelId="{CD036AB3-AB73-4695-85CE-960AB432B9AF}" type="sibTrans" cxnId="{2AD7D18E-981E-487A-881C-2310E767A3AD}">
      <dgm:prSet/>
      <dgm:spPr/>
      <dgm:t>
        <a:bodyPr/>
        <a:lstStyle/>
        <a:p>
          <a:endParaRPr lang="en-US"/>
        </a:p>
      </dgm:t>
    </dgm:pt>
    <dgm:pt modelId="{8B46C6C4-1D00-4600-8644-E79970B7A5CE}">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Becoming a Qualified Hospital PE Provider and Maintaining that Status</a:t>
          </a:r>
        </a:p>
      </dgm:t>
      <dgm:extLst>
        <a:ext uri="{E40237B7-FDA0-4F09-8148-C483321AD2D9}">
          <dgm14:cNvPr xmlns:dgm14="http://schemas.microsoft.com/office/drawing/2010/diagram" id="0" name="" descr="Text showing PE presentation session topics."/>
        </a:ext>
      </dgm:extLst>
    </dgm:pt>
    <dgm:pt modelId="{2234AF39-F636-4989-9B05-C34D5CDCCCC4}" type="parTrans" cxnId="{49192DF3-E2B9-4FAB-BE36-368F562A8645}">
      <dgm:prSet/>
      <dgm:spPr/>
      <dgm:t>
        <a:bodyPr/>
        <a:lstStyle/>
        <a:p>
          <a:endParaRPr lang="en-US"/>
        </a:p>
      </dgm:t>
    </dgm:pt>
    <dgm:pt modelId="{9A43FD26-675C-4E75-8DD3-14B55427FCB9}" type="sibTrans" cxnId="{49192DF3-E2B9-4FAB-BE36-368F562A8645}">
      <dgm:prSet/>
      <dgm:spPr/>
      <dgm:t>
        <a:bodyPr/>
        <a:lstStyle/>
        <a:p>
          <a:endParaRPr lang="en-US"/>
        </a:p>
      </dgm:t>
    </dgm:pt>
    <dgm:pt modelId="{48BC159B-1FAE-4AD3-A192-91C78A6D303C}" type="pres">
      <dgm:prSet presAssocID="{0BFC8FEF-1E33-475F-9909-0B69BB3547B2}" presName="Name0" presStyleCnt="0">
        <dgm:presLayoutVars>
          <dgm:chMax val="7"/>
          <dgm:chPref val="7"/>
          <dgm:dir/>
        </dgm:presLayoutVars>
      </dgm:prSet>
      <dgm:spPr/>
    </dgm:pt>
    <dgm:pt modelId="{667FC9C4-2C6C-4EED-9411-B4731A7A4D35}" type="pres">
      <dgm:prSet presAssocID="{0BFC8FEF-1E33-475F-9909-0B69BB3547B2}" presName="Name1" presStyleCnt="0"/>
      <dgm:spPr/>
    </dgm:pt>
    <dgm:pt modelId="{F0254FD2-D199-4FF9-98AD-76C1B82959CF}" type="pres">
      <dgm:prSet presAssocID="{0BFC8FEF-1E33-475F-9909-0B69BB3547B2}" presName="cycle" presStyleCnt="0"/>
      <dgm:spPr/>
    </dgm:pt>
    <dgm:pt modelId="{A3FFCD7A-7EE3-4AD7-B3BA-09171420EDDD}" type="pres">
      <dgm:prSet presAssocID="{0BFC8FEF-1E33-475F-9909-0B69BB3547B2}" presName="srcNode" presStyleLbl="node1" presStyleIdx="0" presStyleCnt="3"/>
      <dgm:spPr/>
    </dgm:pt>
    <dgm:pt modelId="{754CBEDF-8055-438C-98DA-C143DBD44226}" type="pres">
      <dgm:prSet presAssocID="{0BFC8FEF-1E33-475F-9909-0B69BB3547B2}" presName="conn" presStyleLbl="parChTrans1D2" presStyleIdx="0" presStyleCnt="1"/>
      <dgm:spPr/>
    </dgm:pt>
    <dgm:pt modelId="{FE8406AE-C369-4FEA-A966-7F4856BC4D4F}" type="pres">
      <dgm:prSet presAssocID="{0BFC8FEF-1E33-475F-9909-0B69BB3547B2}" presName="extraNode" presStyleLbl="node1" presStyleIdx="0" presStyleCnt="3"/>
      <dgm:spPr/>
    </dgm:pt>
    <dgm:pt modelId="{2B4BB88C-EB2F-4110-A2AF-9333B6D6BA7D}" type="pres">
      <dgm:prSet presAssocID="{0BFC8FEF-1E33-475F-9909-0B69BB3547B2}" presName="dstNode" presStyleLbl="node1" presStyleIdx="0" presStyleCnt="3"/>
      <dgm:spPr/>
    </dgm:pt>
    <dgm:pt modelId="{61390B20-9535-4C0B-9387-B6FB0FDC999B}" type="pres">
      <dgm:prSet presAssocID="{7583C43C-BFCB-4E87-AEF2-7736901B5C28}" presName="text_1" presStyleLbl="node1" presStyleIdx="0" presStyleCnt="3">
        <dgm:presLayoutVars>
          <dgm:bulletEnabled val="1"/>
        </dgm:presLayoutVars>
      </dgm:prSet>
      <dgm:spPr/>
    </dgm:pt>
    <dgm:pt modelId="{7E8B31C9-19B2-4B6F-94DD-D4825F85FC58}" type="pres">
      <dgm:prSet presAssocID="{7583C43C-BFCB-4E87-AEF2-7736901B5C28}" presName="accent_1" presStyleCnt="0"/>
      <dgm:spPr/>
    </dgm:pt>
    <dgm:pt modelId="{F356AFCC-908D-4D5D-9B73-906256EE69B3}" type="pres">
      <dgm:prSet presAssocID="{7583C43C-BFCB-4E87-AEF2-7736901B5C28}" presName="accentRepeatNode" presStyleLbl="solidFgAcc1" presStyleIdx="0"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 modelId="{2339FBE8-21C9-453B-A8B4-4ACFCC2D93A1}" type="pres">
      <dgm:prSet presAssocID="{8C03897C-EC37-499A-AB75-0F7434EE8039}" presName="text_2" presStyleLbl="node1" presStyleIdx="1" presStyleCnt="3">
        <dgm:presLayoutVars>
          <dgm:bulletEnabled val="1"/>
        </dgm:presLayoutVars>
      </dgm:prSet>
      <dgm:spPr/>
    </dgm:pt>
    <dgm:pt modelId="{4191C335-F065-474D-855F-9DD9029279FE}" type="pres">
      <dgm:prSet presAssocID="{8C03897C-EC37-499A-AB75-0F7434EE8039}" presName="accent_2" presStyleCnt="0"/>
      <dgm:spPr/>
    </dgm:pt>
    <dgm:pt modelId="{40A0BE80-7747-4FA7-923A-DFC08C31A7B7}" type="pres">
      <dgm:prSet presAssocID="{8C03897C-EC37-499A-AB75-0F7434EE8039}" presName="accentRepeatNode" presStyleLbl="solidFgAcc1" presStyleIdx="1" presStyleCnt="3"/>
      <dgm:spPr>
        <a:solidFill>
          <a:srgbClr val="56A2D6"/>
        </a:solidFill>
        <a:ln w="38100">
          <a:solidFill>
            <a:srgbClr val="013E7F"/>
          </a:solidFill>
        </a:ln>
        <a:scene3d>
          <a:camera prst="orthographicFront"/>
          <a:lightRig rig="flat" dir="t"/>
        </a:scene3d>
        <a:sp3d z="190500" extrusionH="12700" prstMaterial="plastic">
          <a:bevelT w="88900" h="88900" prst="hardEdge"/>
          <a:bevelB w="88900" h="31750" prst="angle"/>
        </a:sp3d>
      </dgm:spPr>
    </dgm:pt>
    <dgm:pt modelId="{E1A93A71-10D0-4CEB-AD73-698FA2308B04}" type="pres">
      <dgm:prSet presAssocID="{8B46C6C4-1D00-4600-8644-E79970B7A5CE}" presName="text_3" presStyleLbl="node1" presStyleIdx="2" presStyleCnt="3">
        <dgm:presLayoutVars>
          <dgm:bulletEnabled val="1"/>
        </dgm:presLayoutVars>
      </dgm:prSet>
      <dgm:spPr/>
    </dgm:pt>
    <dgm:pt modelId="{0C970090-FE57-484D-906F-61F514F7ED0F}" type="pres">
      <dgm:prSet presAssocID="{8B46C6C4-1D00-4600-8644-E79970B7A5CE}" presName="accent_3" presStyleCnt="0"/>
      <dgm:spPr/>
    </dgm:pt>
    <dgm:pt modelId="{DC841851-D730-4DF9-A8C6-46A44724BFAD}" type="pres">
      <dgm:prSet presAssocID="{8B46C6C4-1D00-4600-8644-E79970B7A5CE}" presName="accentRepeatNode" presStyleLbl="solidFgAcc1" presStyleIdx="2"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Lst>
  <dgm:cxnLst>
    <dgm:cxn modelId="{38950534-8E2C-4AFA-A890-F9A0445F42CE}" type="presOf" srcId="{0BFC8FEF-1E33-475F-9909-0B69BB3547B2}" destId="{48BC159B-1FAE-4AD3-A192-91C78A6D303C}" srcOrd="0" destOrd="0" presId="urn:microsoft.com/office/officeart/2008/layout/VerticalCurvedList"/>
    <dgm:cxn modelId="{14DF103C-BB5D-4663-B33E-C6B4916A2F8B}" type="presOf" srcId="{F2C094AA-CCAB-4DDC-BF08-BAE371CDC931}" destId="{754CBEDF-8055-438C-98DA-C143DBD44226}" srcOrd="0" destOrd="0" presId="urn:microsoft.com/office/officeart/2008/layout/VerticalCurvedList"/>
    <dgm:cxn modelId="{1E476662-BC03-47A2-9E36-E08C9E6541B3}" type="presOf" srcId="{7583C43C-BFCB-4E87-AEF2-7736901B5C28}" destId="{61390B20-9535-4C0B-9387-B6FB0FDC999B}" srcOrd="0" destOrd="0" presId="urn:microsoft.com/office/officeart/2008/layout/VerticalCurvedList"/>
    <dgm:cxn modelId="{14FF4168-E09A-40C5-B00C-9C16F5E7C08B}" srcId="{0BFC8FEF-1E33-475F-9909-0B69BB3547B2}" destId="{7583C43C-BFCB-4E87-AEF2-7736901B5C28}" srcOrd="0" destOrd="0" parTransId="{4F3B96CF-DE5C-4B87-9213-BA9CD3DFBFD5}" sibTransId="{F2C094AA-CCAB-4DDC-BF08-BAE371CDC931}"/>
    <dgm:cxn modelId="{E891426C-D4B9-4C6A-9F16-BDE2BE0A7F11}" type="presOf" srcId="{8C03897C-EC37-499A-AB75-0F7434EE8039}" destId="{2339FBE8-21C9-453B-A8B4-4ACFCC2D93A1}" srcOrd="0" destOrd="0" presId="urn:microsoft.com/office/officeart/2008/layout/VerticalCurvedList"/>
    <dgm:cxn modelId="{2AD7D18E-981E-487A-881C-2310E767A3AD}" srcId="{0BFC8FEF-1E33-475F-9909-0B69BB3547B2}" destId="{8C03897C-EC37-499A-AB75-0F7434EE8039}" srcOrd="1" destOrd="0" parTransId="{03D257D8-6352-4CCA-A917-BB414CEEA521}" sibTransId="{CD036AB3-AB73-4695-85CE-960AB432B9AF}"/>
    <dgm:cxn modelId="{E36B33BB-CB9D-4325-97B2-AE3CE5EA3B4F}" type="presOf" srcId="{8B46C6C4-1D00-4600-8644-E79970B7A5CE}" destId="{E1A93A71-10D0-4CEB-AD73-698FA2308B04}" srcOrd="0" destOrd="0" presId="urn:microsoft.com/office/officeart/2008/layout/VerticalCurvedList"/>
    <dgm:cxn modelId="{49192DF3-E2B9-4FAB-BE36-368F562A8645}" srcId="{0BFC8FEF-1E33-475F-9909-0B69BB3547B2}" destId="{8B46C6C4-1D00-4600-8644-E79970B7A5CE}" srcOrd="2" destOrd="0" parTransId="{2234AF39-F636-4989-9B05-C34D5CDCCCC4}" sibTransId="{9A43FD26-675C-4E75-8DD3-14B55427FCB9}"/>
    <dgm:cxn modelId="{601A1FAF-4727-464C-BF1B-79A912D3A679}" type="presParOf" srcId="{48BC159B-1FAE-4AD3-A192-91C78A6D303C}" destId="{667FC9C4-2C6C-4EED-9411-B4731A7A4D35}" srcOrd="0" destOrd="0" presId="urn:microsoft.com/office/officeart/2008/layout/VerticalCurvedList"/>
    <dgm:cxn modelId="{901AF2AB-D623-4748-9D64-1223DD21C21D}" type="presParOf" srcId="{667FC9C4-2C6C-4EED-9411-B4731A7A4D35}" destId="{F0254FD2-D199-4FF9-98AD-76C1B82959CF}" srcOrd="0" destOrd="0" presId="urn:microsoft.com/office/officeart/2008/layout/VerticalCurvedList"/>
    <dgm:cxn modelId="{CC8C3019-30E7-4C80-95AF-5971A0A5A107}" type="presParOf" srcId="{F0254FD2-D199-4FF9-98AD-76C1B82959CF}" destId="{A3FFCD7A-7EE3-4AD7-B3BA-09171420EDDD}" srcOrd="0" destOrd="0" presId="urn:microsoft.com/office/officeart/2008/layout/VerticalCurvedList"/>
    <dgm:cxn modelId="{27C3AD51-E14F-4717-878B-68AE97140861}" type="presParOf" srcId="{F0254FD2-D199-4FF9-98AD-76C1B82959CF}" destId="{754CBEDF-8055-438C-98DA-C143DBD44226}" srcOrd="1" destOrd="0" presId="urn:microsoft.com/office/officeart/2008/layout/VerticalCurvedList"/>
    <dgm:cxn modelId="{BFD1DF7C-85A2-40D2-8EB2-3D4BA31513F3}" type="presParOf" srcId="{F0254FD2-D199-4FF9-98AD-76C1B82959CF}" destId="{FE8406AE-C369-4FEA-A966-7F4856BC4D4F}" srcOrd="2" destOrd="0" presId="urn:microsoft.com/office/officeart/2008/layout/VerticalCurvedList"/>
    <dgm:cxn modelId="{30D7195D-4411-41FC-9124-2336994DED5D}" type="presParOf" srcId="{F0254FD2-D199-4FF9-98AD-76C1B82959CF}" destId="{2B4BB88C-EB2F-4110-A2AF-9333B6D6BA7D}" srcOrd="3" destOrd="0" presId="urn:microsoft.com/office/officeart/2008/layout/VerticalCurvedList"/>
    <dgm:cxn modelId="{52E6B4B2-43CF-4367-93B8-4860F78420F9}" type="presParOf" srcId="{667FC9C4-2C6C-4EED-9411-B4731A7A4D35}" destId="{61390B20-9535-4C0B-9387-B6FB0FDC999B}" srcOrd="1" destOrd="0" presId="urn:microsoft.com/office/officeart/2008/layout/VerticalCurvedList"/>
    <dgm:cxn modelId="{99B28A98-2123-4583-B221-78D8A85E0F94}" type="presParOf" srcId="{667FC9C4-2C6C-4EED-9411-B4731A7A4D35}" destId="{7E8B31C9-19B2-4B6F-94DD-D4825F85FC58}" srcOrd="2" destOrd="0" presId="urn:microsoft.com/office/officeart/2008/layout/VerticalCurvedList"/>
    <dgm:cxn modelId="{C21679B8-CAC1-4F83-B541-55EEA212DC32}" type="presParOf" srcId="{7E8B31C9-19B2-4B6F-94DD-D4825F85FC58}" destId="{F356AFCC-908D-4D5D-9B73-906256EE69B3}" srcOrd="0" destOrd="0" presId="urn:microsoft.com/office/officeart/2008/layout/VerticalCurvedList"/>
    <dgm:cxn modelId="{FC624D6F-D194-4AC2-A88A-493F7F12084B}" type="presParOf" srcId="{667FC9C4-2C6C-4EED-9411-B4731A7A4D35}" destId="{2339FBE8-21C9-453B-A8B4-4ACFCC2D93A1}" srcOrd="3" destOrd="0" presId="urn:microsoft.com/office/officeart/2008/layout/VerticalCurvedList"/>
    <dgm:cxn modelId="{DCFDF14B-B9A9-4BA9-ACFC-0E2D7EDF7863}" type="presParOf" srcId="{667FC9C4-2C6C-4EED-9411-B4731A7A4D35}" destId="{4191C335-F065-474D-855F-9DD9029279FE}" srcOrd="4" destOrd="0" presId="urn:microsoft.com/office/officeart/2008/layout/VerticalCurvedList"/>
    <dgm:cxn modelId="{22A0DE89-DA34-4BA6-B51A-0614D119DA2E}" type="presParOf" srcId="{4191C335-F065-474D-855F-9DD9029279FE}" destId="{40A0BE80-7747-4FA7-923A-DFC08C31A7B7}" srcOrd="0" destOrd="0" presId="urn:microsoft.com/office/officeart/2008/layout/VerticalCurvedList"/>
    <dgm:cxn modelId="{21DAAD2E-693E-40FA-ADE6-57986CB90C66}" type="presParOf" srcId="{667FC9C4-2C6C-4EED-9411-B4731A7A4D35}" destId="{E1A93A71-10D0-4CEB-AD73-698FA2308B04}" srcOrd="5" destOrd="0" presId="urn:microsoft.com/office/officeart/2008/layout/VerticalCurvedList"/>
    <dgm:cxn modelId="{35A49124-8864-4676-9A54-95DE3BCF282A}" type="presParOf" srcId="{667FC9C4-2C6C-4EED-9411-B4731A7A4D35}" destId="{0C970090-FE57-484D-906F-61F514F7ED0F}" srcOrd="6" destOrd="0" presId="urn:microsoft.com/office/officeart/2008/layout/VerticalCurvedList"/>
    <dgm:cxn modelId="{172AE269-4E8A-49BD-8DFF-320DA979D4DD}" type="presParOf" srcId="{0C970090-FE57-484D-906F-61F514F7ED0F}" destId="{DC841851-D730-4DF9-A8C6-46A44724BFAD}"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715205-5C07-4C0F-A3FC-4B7A7443835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0DD2B0B-7E98-46AC-B1FA-0516A2AEB366}">
      <dgm:prSet phldrT="[Text]" custT="1"/>
      <dgm:spPr>
        <a:solidFill>
          <a:srgbClr val="4F81BC"/>
        </a:solidFill>
        <a:ln>
          <a:solidFill>
            <a:srgbClr val="4F81BC"/>
          </a:solidFill>
        </a:ln>
      </dgm:spPr>
      <dgm:t>
        <a:bodyPr/>
        <a:lstStyle/>
        <a:p>
          <a:r>
            <a:rPr lang="en-US" sz="1800" dirty="0"/>
            <a:t>Citizenship</a:t>
          </a:r>
        </a:p>
      </dgm:t>
    </dgm:pt>
    <dgm:pt modelId="{B260080A-2CE9-4E4A-9C9C-3A1E1D44A0A2}" type="parTrans" cxnId="{9912CD7A-EF96-4055-95CF-3EB7B3A130A5}">
      <dgm:prSet/>
      <dgm:spPr/>
      <dgm:t>
        <a:bodyPr/>
        <a:lstStyle/>
        <a:p>
          <a:endParaRPr lang="en-US"/>
        </a:p>
      </dgm:t>
    </dgm:pt>
    <dgm:pt modelId="{C027F9E1-E9FA-4C73-BF03-989B68DF9925}" type="sibTrans" cxnId="{9912CD7A-EF96-4055-95CF-3EB7B3A130A5}">
      <dgm:prSet/>
      <dgm:spPr/>
      <dgm:t>
        <a:bodyPr/>
        <a:lstStyle/>
        <a:p>
          <a:endParaRPr lang="en-US"/>
        </a:p>
      </dgm:t>
    </dgm:pt>
    <dgm:pt modelId="{AF456CC4-E3F6-4F23-8CFC-DCBED1E63C0B}">
      <dgm:prSet phldrT="[Text]" custT="1"/>
      <dgm:spPr>
        <a:ln>
          <a:solidFill>
            <a:srgbClr val="4F81BC"/>
          </a:solidFill>
        </a:ln>
      </dgm:spPr>
      <dgm:t>
        <a:bodyPr/>
        <a:lstStyle/>
        <a:p>
          <a:r>
            <a:rPr lang="en-US" sz="1200" kern="0" spc="0" baseline="0" dirty="0">
              <a:solidFill>
                <a:srgbClr val="000000"/>
              </a:solidFill>
              <a:latin typeface="Arial"/>
              <a:cs typeface="Arial"/>
            </a:rPr>
            <a:t>U.S. Birth Certificate</a:t>
          </a:r>
          <a:endParaRPr lang="en-US" sz="1200" kern="0" spc="0" baseline="0" dirty="0"/>
        </a:p>
      </dgm:t>
      <dgm:extLst>
        <a:ext uri="{E40237B7-FDA0-4F09-8148-C483321AD2D9}">
          <dgm14:cNvPr xmlns:dgm14="http://schemas.microsoft.com/office/drawing/2010/diagram" id="0" name="" descr="Smart art showing supporting documentation needed for citizenship, residency, and identity."/>
        </a:ext>
      </dgm:extLst>
    </dgm:pt>
    <dgm:pt modelId="{2EB11D2F-C4F0-459B-B7D5-7FAC129DDBE2}" type="parTrans" cxnId="{E61DF05B-7BB6-40D9-B8F2-50E16264DC0F}">
      <dgm:prSet/>
      <dgm:spPr/>
      <dgm:t>
        <a:bodyPr/>
        <a:lstStyle/>
        <a:p>
          <a:endParaRPr lang="en-US"/>
        </a:p>
      </dgm:t>
    </dgm:pt>
    <dgm:pt modelId="{EB77AA50-39ED-493E-8D0B-CB6D51A1ADFB}" type="sibTrans" cxnId="{E61DF05B-7BB6-40D9-B8F2-50E16264DC0F}">
      <dgm:prSet/>
      <dgm:spPr/>
      <dgm:t>
        <a:bodyPr/>
        <a:lstStyle/>
        <a:p>
          <a:endParaRPr lang="en-US"/>
        </a:p>
      </dgm:t>
    </dgm:pt>
    <dgm:pt modelId="{8F232028-6391-4EE3-92A6-6FD2DD5DC985}">
      <dgm:prSet phldrT="[Text]" custT="1"/>
      <dgm:spPr>
        <a:solidFill>
          <a:srgbClr val="4F81BC"/>
        </a:solidFill>
        <a:ln>
          <a:solidFill>
            <a:srgbClr val="4F81BC"/>
          </a:solidFill>
        </a:ln>
      </dgm:spPr>
      <dgm:t>
        <a:bodyPr/>
        <a:lstStyle/>
        <a:p>
          <a:r>
            <a:rPr lang="en-US" sz="1800" dirty="0"/>
            <a:t>Residency</a:t>
          </a:r>
        </a:p>
      </dgm:t>
    </dgm:pt>
    <dgm:pt modelId="{42BB6F7B-7CE0-4E59-8B32-A4E7E14AAC3B}" type="parTrans" cxnId="{376F2560-B483-4066-B285-C54E519A886E}">
      <dgm:prSet/>
      <dgm:spPr/>
      <dgm:t>
        <a:bodyPr/>
        <a:lstStyle/>
        <a:p>
          <a:endParaRPr lang="en-US"/>
        </a:p>
      </dgm:t>
    </dgm:pt>
    <dgm:pt modelId="{8B5789DC-87C6-4DD8-A566-CC24ED4B09C1}" type="sibTrans" cxnId="{376F2560-B483-4066-B285-C54E519A886E}">
      <dgm:prSet/>
      <dgm:spPr/>
      <dgm:t>
        <a:bodyPr/>
        <a:lstStyle/>
        <a:p>
          <a:endParaRPr lang="en-US"/>
        </a:p>
      </dgm:t>
    </dgm:pt>
    <dgm:pt modelId="{BF1AE204-D60E-487E-BDEC-866A950381D0}">
      <dgm:prSet custT="1"/>
      <dgm:spPr>
        <a:ln>
          <a:solidFill>
            <a:srgbClr val="4F81BC"/>
          </a:solidFill>
        </a:ln>
      </dgm:spPr>
      <dgm:t>
        <a:bodyPr/>
        <a:lstStyle/>
        <a:p>
          <a:r>
            <a:rPr lang="en-US" sz="1200" kern="0" spc="0" baseline="0" dirty="0">
              <a:solidFill>
                <a:srgbClr val="000000"/>
              </a:solidFill>
              <a:latin typeface="Arial"/>
              <a:cs typeface="Arial"/>
            </a:rPr>
            <a:t>U.S. Passport</a:t>
          </a:r>
        </a:p>
      </dgm:t>
    </dgm:pt>
    <dgm:pt modelId="{F16C7F3F-B681-43D6-852A-34D2B4285820}" type="parTrans" cxnId="{87D00A04-66D0-4422-8732-43019BA4FAFD}">
      <dgm:prSet/>
      <dgm:spPr/>
      <dgm:t>
        <a:bodyPr/>
        <a:lstStyle/>
        <a:p>
          <a:endParaRPr lang="en-US"/>
        </a:p>
      </dgm:t>
    </dgm:pt>
    <dgm:pt modelId="{D0571AB9-A28F-4F00-8CF3-D786C1FEF0CF}" type="sibTrans" cxnId="{87D00A04-66D0-4422-8732-43019BA4FAFD}">
      <dgm:prSet/>
      <dgm:spPr/>
      <dgm:t>
        <a:bodyPr/>
        <a:lstStyle/>
        <a:p>
          <a:endParaRPr lang="en-US"/>
        </a:p>
      </dgm:t>
    </dgm:pt>
    <dgm:pt modelId="{3DE9FEC8-CB45-4768-9B39-833D081E48D5}">
      <dgm:prSet custT="1"/>
      <dgm:spPr>
        <a:ln>
          <a:solidFill>
            <a:srgbClr val="4F81BC"/>
          </a:solidFill>
        </a:ln>
      </dgm:spPr>
      <dgm:t>
        <a:bodyPr/>
        <a:lstStyle/>
        <a:p>
          <a:r>
            <a:rPr lang="en-US" sz="1200" kern="0" spc="0" baseline="0" dirty="0">
              <a:solidFill>
                <a:srgbClr val="000000"/>
              </a:solidFill>
              <a:latin typeface="Arial"/>
              <a:cs typeface="Arial"/>
            </a:rPr>
            <a:t>Certificate of Naturalization</a:t>
          </a:r>
        </a:p>
      </dgm:t>
    </dgm:pt>
    <dgm:pt modelId="{006DE28C-BEE4-4728-B471-FB16CA8CD897}" type="parTrans" cxnId="{E1825D5C-AF2D-4D93-8ACC-1706F45B3A85}">
      <dgm:prSet/>
      <dgm:spPr/>
      <dgm:t>
        <a:bodyPr/>
        <a:lstStyle/>
        <a:p>
          <a:endParaRPr lang="en-US"/>
        </a:p>
      </dgm:t>
    </dgm:pt>
    <dgm:pt modelId="{0555E5DC-7748-44B6-B050-B9BCE886B9EC}" type="sibTrans" cxnId="{E1825D5C-AF2D-4D93-8ACC-1706F45B3A85}">
      <dgm:prSet/>
      <dgm:spPr/>
      <dgm:t>
        <a:bodyPr/>
        <a:lstStyle/>
        <a:p>
          <a:endParaRPr lang="en-US"/>
        </a:p>
      </dgm:t>
    </dgm:pt>
    <dgm:pt modelId="{55572B20-7702-4A23-ABEA-D72E9A2E7143}">
      <dgm:prSet custT="1"/>
      <dgm:spPr>
        <a:ln>
          <a:solidFill>
            <a:srgbClr val="4F81BC"/>
          </a:solidFill>
        </a:ln>
      </dgm:spPr>
      <dgm:t>
        <a:bodyPr/>
        <a:lstStyle/>
        <a:p>
          <a:r>
            <a:rPr lang="en-US" sz="1200" kern="0" spc="0" baseline="0" dirty="0">
              <a:solidFill>
                <a:srgbClr val="000000"/>
              </a:solidFill>
              <a:latin typeface="Arial"/>
              <a:cs typeface="Arial"/>
            </a:rPr>
            <a:t>Tribal Enrollment or Membership Documents Issued by a Federally-Recognized Indian Tribe</a:t>
          </a:r>
        </a:p>
      </dgm:t>
    </dgm:pt>
    <dgm:pt modelId="{CAC8A0AF-26C2-4EBD-B73E-8F5D5D46CCEA}" type="parTrans" cxnId="{13330D8E-A880-4C94-A612-D105A239986E}">
      <dgm:prSet/>
      <dgm:spPr/>
      <dgm:t>
        <a:bodyPr/>
        <a:lstStyle/>
        <a:p>
          <a:endParaRPr lang="en-US"/>
        </a:p>
      </dgm:t>
    </dgm:pt>
    <dgm:pt modelId="{B1F9C904-FEE4-45A5-9864-9D516E824C98}" type="sibTrans" cxnId="{13330D8E-A880-4C94-A612-D105A239986E}">
      <dgm:prSet/>
      <dgm:spPr/>
      <dgm:t>
        <a:bodyPr/>
        <a:lstStyle/>
        <a:p>
          <a:endParaRPr lang="en-US"/>
        </a:p>
      </dgm:t>
    </dgm:pt>
    <dgm:pt modelId="{08B2C869-D88C-4D9C-A156-2B4B1C1530E3}">
      <dgm:prSet custT="1"/>
      <dgm:spPr>
        <a:ln>
          <a:solidFill>
            <a:srgbClr val="4F81BC"/>
          </a:solidFill>
        </a:ln>
      </dgm:spPr>
      <dgm:t>
        <a:bodyPr/>
        <a:lstStyle/>
        <a:p>
          <a:r>
            <a:rPr lang="en-US" sz="1200" kern="0" spc="0" baseline="0" dirty="0">
              <a:solidFill>
                <a:srgbClr val="000000"/>
              </a:solidFill>
              <a:latin typeface="Arial"/>
              <a:cs typeface="Arial"/>
            </a:rPr>
            <a:t>Permanent Resident card (Green Card)</a:t>
          </a:r>
        </a:p>
      </dgm:t>
    </dgm:pt>
    <dgm:pt modelId="{7EDFC398-4EDE-4D49-B653-E136FE3EFFAC}" type="parTrans" cxnId="{2940CAEF-11F5-45F0-9F10-EA1F14286259}">
      <dgm:prSet/>
      <dgm:spPr/>
      <dgm:t>
        <a:bodyPr/>
        <a:lstStyle/>
        <a:p>
          <a:endParaRPr lang="en-US"/>
        </a:p>
      </dgm:t>
    </dgm:pt>
    <dgm:pt modelId="{68B524DA-8DA8-47DA-96E7-BD5EE02ADE40}" type="sibTrans" cxnId="{2940CAEF-11F5-45F0-9F10-EA1F14286259}">
      <dgm:prSet/>
      <dgm:spPr/>
      <dgm:t>
        <a:bodyPr/>
        <a:lstStyle/>
        <a:p>
          <a:endParaRPr lang="en-US"/>
        </a:p>
      </dgm:t>
    </dgm:pt>
    <dgm:pt modelId="{03861AA4-5A77-465F-8793-D507BB8C563E}">
      <dgm:prSet custT="1"/>
      <dgm:spPr>
        <a:ln>
          <a:solidFill>
            <a:srgbClr val="4F81BC"/>
          </a:solidFill>
        </a:ln>
      </dgm:spPr>
      <dgm:t>
        <a:bodyPr/>
        <a:lstStyle/>
        <a:p>
          <a:r>
            <a:rPr lang="en-US" sz="1200" kern="0" spc="0" baseline="0" dirty="0">
              <a:solidFill>
                <a:srgbClr val="000000"/>
              </a:solidFill>
              <a:latin typeface="Arial"/>
              <a:cs typeface="Arial"/>
            </a:rPr>
            <a:t>Visa</a:t>
          </a:r>
        </a:p>
      </dgm:t>
    </dgm:pt>
    <dgm:pt modelId="{A16EB257-F95C-4DC1-9C8C-EF649D212975}" type="parTrans" cxnId="{5B5C6A3D-B20E-4B1E-B6C0-E332ADF0E9B5}">
      <dgm:prSet/>
      <dgm:spPr/>
      <dgm:t>
        <a:bodyPr/>
        <a:lstStyle/>
        <a:p>
          <a:endParaRPr lang="en-US"/>
        </a:p>
      </dgm:t>
    </dgm:pt>
    <dgm:pt modelId="{F5D888E9-ECE1-437E-9B4C-DD123390308B}" type="sibTrans" cxnId="{5B5C6A3D-B20E-4B1E-B6C0-E332ADF0E9B5}">
      <dgm:prSet/>
      <dgm:spPr/>
      <dgm:t>
        <a:bodyPr/>
        <a:lstStyle/>
        <a:p>
          <a:endParaRPr lang="en-US"/>
        </a:p>
      </dgm:t>
    </dgm:pt>
    <dgm:pt modelId="{F9D73453-D38D-4E16-AB49-6D44E17F80E0}">
      <dgm:prSet custT="1"/>
      <dgm:spPr>
        <a:ln>
          <a:solidFill>
            <a:srgbClr val="4F81BC"/>
          </a:solidFill>
        </a:ln>
      </dgm:spPr>
      <dgm:t>
        <a:bodyPr/>
        <a:lstStyle/>
        <a:p>
          <a:r>
            <a:rPr lang="en-US" sz="1200" kern="0" spc="0" baseline="0" dirty="0">
              <a:solidFill>
                <a:srgbClr val="000000"/>
              </a:solidFill>
              <a:latin typeface="Arial"/>
              <a:cs typeface="Arial"/>
            </a:rPr>
            <a:t>I-555</a:t>
          </a:r>
        </a:p>
      </dgm:t>
    </dgm:pt>
    <dgm:pt modelId="{E78D622D-33C4-406B-9EEF-BDB4B0947C2C}" type="parTrans" cxnId="{9EAF518C-E240-43B6-BE49-17294A719645}">
      <dgm:prSet/>
      <dgm:spPr/>
      <dgm:t>
        <a:bodyPr/>
        <a:lstStyle/>
        <a:p>
          <a:endParaRPr lang="en-US"/>
        </a:p>
      </dgm:t>
    </dgm:pt>
    <dgm:pt modelId="{C549441A-1740-4CD1-A960-E430FE1BD283}" type="sibTrans" cxnId="{9EAF518C-E240-43B6-BE49-17294A719645}">
      <dgm:prSet/>
      <dgm:spPr/>
      <dgm:t>
        <a:bodyPr/>
        <a:lstStyle/>
        <a:p>
          <a:endParaRPr lang="en-US"/>
        </a:p>
      </dgm:t>
    </dgm:pt>
    <dgm:pt modelId="{4F2D914A-79D2-41C2-B174-E3E8A66132A1}">
      <dgm:prSet phldrT="[Text]" custT="1"/>
      <dgm:spPr>
        <a:ln>
          <a:solidFill>
            <a:srgbClr val="4F81BC"/>
          </a:solidFill>
        </a:ln>
      </dgm:spPr>
      <dgm:t>
        <a:bodyPr/>
        <a:lstStyle/>
        <a:p>
          <a:r>
            <a:rPr lang="en-US" sz="1200" kern="0" spc="0" baseline="0" dirty="0">
              <a:solidFill>
                <a:srgbClr val="000000"/>
              </a:solidFill>
              <a:latin typeface="Arial"/>
              <a:cs typeface="Arial"/>
            </a:rPr>
            <a:t>Valid PA Driver’s License</a:t>
          </a:r>
          <a:endParaRPr lang="en-US" sz="1200" kern="0" spc="0" baseline="0" dirty="0"/>
        </a:p>
      </dgm:t>
    </dgm:pt>
    <dgm:pt modelId="{B36A23BD-CB52-4CF2-BF67-D4A341B4002B}" type="parTrans" cxnId="{4BA088F8-8EF1-402E-A7C3-A883603554FC}">
      <dgm:prSet/>
      <dgm:spPr/>
      <dgm:t>
        <a:bodyPr/>
        <a:lstStyle/>
        <a:p>
          <a:endParaRPr lang="en-US"/>
        </a:p>
      </dgm:t>
    </dgm:pt>
    <dgm:pt modelId="{97854060-5984-4106-9AA9-CE85B0CC398A}" type="sibTrans" cxnId="{4BA088F8-8EF1-402E-A7C3-A883603554FC}">
      <dgm:prSet/>
      <dgm:spPr/>
      <dgm:t>
        <a:bodyPr/>
        <a:lstStyle/>
        <a:p>
          <a:endParaRPr lang="en-US"/>
        </a:p>
      </dgm:t>
    </dgm:pt>
    <dgm:pt modelId="{4FB67A8F-954B-4E88-A2BB-6E2B8BFA283F}">
      <dgm:prSet custT="1"/>
      <dgm:spPr>
        <a:ln>
          <a:solidFill>
            <a:srgbClr val="4F81BC"/>
          </a:solidFill>
        </a:ln>
      </dgm:spPr>
      <dgm:t>
        <a:bodyPr/>
        <a:lstStyle/>
        <a:p>
          <a:r>
            <a:rPr lang="en-US" sz="1200" kern="0" spc="0" baseline="0" dirty="0">
              <a:solidFill>
                <a:srgbClr val="000000"/>
              </a:solidFill>
              <a:latin typeface="Arial"/>
              <a:cs typeface="Arial"/>
            </a:rPr>
            <a:t>Rent Receipt</a:t>
          </a:r>
        </a:p>
      </dgm:t>
    </dgm:pt>
    <dgm:pt modelId="{68AA1C4C-F859-411F-A8FA-8960B4124905}" type="parTrans" cxnId="{0D5F9E2D-C1D1-468D-A29D-F9C852562DB5}">
      <dgm:prSet/>
      <dgm:spPr/>
      <dgm:t>
        <a:bodyPr/>
        <a:lstStyle/>
        <a:p>
          <a:endParaRPr lang="en-US"/>
        </a:p>
      </dgm:t>
    </dgm:pt>
    <dgm:pt modelId="{44546BBE-A62C-4006-A5B6-920048F52ED2}" type="sibTrans" cxnId="{0D5F9E2D-C1D1-468D-A29D-F9C852562DB5}">
      <dgm:prSet/>
      <dgm:spPr/>
      <dgm:t>
        <a:bodyPr/>
        <a:lstStyle/>
        <a:p>
          <a:endParaRPr lang="en-US"/>
        </a:p>
      </dgm:t>
    </dgm:pt>
    <dgm:pt modelId="{24077B3C-12A5-4C1E-A9C1-548B9340BB6E}">
      <dgm:prSet custT="1"/>
      <dgm:spPr>
        <a:ln>
          <a:solidFill>
            <a:srgbClr val="4F81BC"/>
          </a:solidFill>
        </a:ln>
      </dgm:spPr>
      <dgm:t>
        <a:bodyPr/>
        <a:lstStyle/>
        <a:p>
          <a:r>
            <a:rPr lang="en-US" sz="1200" kern="0" spc="0" baseline="0" dirty="0">
              <a:solidFill>
                <a:srgbClr val="000000"/>
              </a:solidFill>
              <a:latin typeface="Arial"/>
              <a:cs typeface="Arial"/>
            </a:rPr>
            <a:t>Mortgage Statement</a:t>
          </a:r>
        </a:p>
      </dgm:t>
    </dgm:pt>
    <dgm:pt modelId="{72F98A8D-DBCF-4CEB-89BC-3FCB8947B70E}" type="parTrans" cxnId="{207F3CBF-9FE3-4D9C-8515-F0E780E36F5A}">
      <dgm:prSet/>
      <dgm:spPr/>
      <dgm:t>
        <a:bodyPr/>
        <a:lstStyle/>
        <a:p>
          <a:endParaRPr lang="en-US"/>
        </a:p>
      </dgm:t>
    </dgm:pt>
    <dgm:pt modelId="{3911AEF0-A05A-4D5D-BFF0-9106F4A27F44}" type="sibTrans" cxnId="{207F3CBF-9FE3-4D9C-8515-F0E780E36F5A}">
      <dgm:prSet/>
      <dgm:spPr/>
      <dgm:t>
        <a:bodyPr/>
        <a:lstStyle/>
        <a:p>
          <a:endParaRPr lang="en-US"/>
        </a:p>
      </dgm:t>
    </dgm:pt>
    <dgm:pt modelId="{C7F2CF6F-FB4A-4284-A93A-69A74ABC1AA8}">
      <dgm:prSet custT="1"/>
      <dgm:spPr>
        <a:ln>
          <a:solidFill>
            <a:srgbClr val="4F81BC"/>
          </a:solidFill>
        </a:ln>
      </dgm:spPr>
      <dgm:t>
        <a:bodyPr/>
        <a:lstStyle/>
        <a:p>
          <a:r>
            <a:rPr lang="en-US" sz="1200" kern="0" spc="0" baseline="0" dirty="0">
              <a:solidFill>
                <a:srgbClr val="000000"/>
              </a:solidFill>
              <a:latin typeface="Arial"/>
              <a:cs typeface="Arial"/>
            </a:rPr>
            <a:t>Utility Bill</a:t>
          </a:r>
        </a:p>
      </dgm:t>
    </dgm:pt>
    <dgm:pt modelId="{D880D595-8FBE-4589-AD45-DACB5E2225EA}" type="parTrans" cxnId="{37D775E7-10D4-4861-AE8B-CF11C6AC2C6B}">
      <dgm:prSet/>
      <dgm:spPr/>
      <dgm:t>
        <a:bodyPr/>
        <a:lstStyle/>
        <a:p>
          <a:endParaRPr lang="en-US"/>
        </a:p>
      </dgm:t>
    </dgm:pt>
    <dgm:pt modelId="{05CD1A4D-C265-4DC5-9F11-B85AC683DF56}" type="sibTrans" cxnId="{37D775E7-10D4-4861-AE8B-CF11C6AC2C6B}">
      <dgm:prSet/>
      <dgm:spPr/>
      <dgm:t>
        <a:bodyPr/>
        <a:lstStyle/>
        <a:p>
          <a:endParaRPr lang="en-US"/>
        </a:p>
      </dgm:t>
    </dgm:pt>
    <dgm:pt modelId="{4108D623-BC06-4126-95F3-A020D0280317}">
      <dgm:prSet custT="1"/>
      <dgm:spPr>
        <a:ln>
          <a:solidFill>
            <a:srgbClr val="4F81BC"/>
          </a:solidFill>
        </a:ln>
      </dgm:spPr>
      <dgm:t>
        <a:bodyPr/>
        <a:lstStyle/>
        <a:p>
          <a:r>
            <a:rPr lang="en-US" sz="1200" kern="0" spc="0" baseline="0" dirty="0">
              <a:solidFill>
                <a:srgbClr val="000000"/>
              </a:solidFill>
              <a:latin typeface="Arial"/>
              <a:cs typeface="Arial"/>
            </a:rPr>
            <a:t>Tax Office Record</a:t>
          </a:r>
        </a:p>
      </dgm:t>
    </dgm:pt>
    <dgm:pt modelId="{96F55EE8-E8E0-4DE6-8006-7BE91E1C0A51}" type="parTrans" cxnId="{656531A6-5BA8-4C5F-9ED0-EE905471D5BC}">
      <dgm:prSet/>
      <dgm:spPr/>
      <dgm:t>
        <a:bodyPr/>
        <a:lstStyle/>
        <a:p>
          <a:endParaRPr lang="en-US"/>
        </a:p>
      </dgm:t>
    </dgm:pt>
    <dgm:pt modelId="{DCA480CA-8E79-46B1-93CF-85A9C9BFA4D8}" type="sibTrans" cxnId="{656531A6-5BA8-4C5F-9ED0-EE905471D5BC}">
      <dgm:prSet/>
      <dgm:spPr/>
      <dgm:t>
        <a:bodyPr/>
        <a:lstStyle/>
        <a:p>
          <a:endParaRPr lang="en-US"/>
        </a:p>
      </dgm:t>
    </dgm:pt>
    <dgm:pt modelId="{B33D97E3-85FF-4936-A558-81CF485E644C}">
      <dgm:prSet custT="1"/>
      <dgm:spPr>
        <a:ln>
          <a:solidFill>
            <a:srgbClr val="4F81BC"/>
          </a:solidFill>
        </a:ln>
      </dgm:spPr>
      <dgm:t>
        <a:bodyPr/>
        <a:lstStyle/>
        <a:p>
          <a:r>
            <a:rPr lang="en-US" sz="1200" kern="0" spc="0" baseline="0" dirty="0">
              <a:solidFill>
                <a:srgbClr val="000000"/>
              </a:solidFill>
              <a:latin typeface="Arial"/>
              <a:cs typeface="Arial"/>
            </a:rPr>
            <a:t>Voter Registration</a:t>
          </a:r>
        </a:p>
      </dgm:t>
    </dgm:pt>
    <dgm:pt modelId="{E3525107-A34D-46A9-B719-EE636AB4FED7}" type="parTrans" cxnId="{43AE75D5-DA9D-4EDB-AA43-9FF8FB270891}">
      <dgm:prSet/>
      <dgm:spPr/>
      <dgm:t>
        <a:bodyPr/>
        <a:lstStyle/>
        <a:p>
          <a:endParaRPr lang="en-US"/>
        </a:p>
      </dgm:t>
    </dgm:pt>
    <dgm:pt modelId="{07BCBD41-7C4C-46CA-B3A3-28DA24F57F8A}" type="sibTrans" cxnId="{43AE75D5-DA9D-4EDB-AA43-9FF8FB270891}">
      <dgm:prSet/>
      <dgm:spPr/>
      <dgm:t>
        <a:bodyPr/>
        <a:lstStyle/>
        <a:p>
          <a:endParaRPr lang="en-US"/>
        </a:p>
      </dgm:t>
    </dgm:pt>
    <dgm:pt modelId="{4CC2D71C-1EF2-4EB9-B4DC-BDC8896C322F}">
      <dgm:prSet custT="1"/>
      <dgm:spPr>
        <a:ln>
          <a:solidFill>
            <a:srgbClr val="4F81BC"/>
          </a:solidFill>
        </a:ln>
      </dgm:spPr>
      <dgm:t>
        <a:bodyPr/>
        <a:lstStyle/>
        <a:p>
          <a:r>
            <a:rPr lang="en-US" sz="1200" kern="0" spc="0" baseline="0" dirty="0">
              <a:solidFill>
                <a:srgbClr val="000000"/>
              </a:solidFill>
              <a:latin typeface="Arial"/>
              <a:cs typeface="Arial"/>
            </a:rPr>
            <a:t>A Collateral Contact</a:t>
          </a:r>
        </a:p>
      </dgm:t>
    </dgm:pt>
    <dgm:pt modelId="{D454C145-8BBB-47CA-B9D2-4F9B439E9D36}" type="parTrans" cxnId="{1FDC46A0-95EB-4BEC-A5B7-0C21B57D92B6}">
      <dgm:prSet/>
      <dgm:spPr/>
      <dgm:t>
        <a:bodyPr/>
        <a:lstStyle/>
        <a:p>
          <a:endParaRPr lang="en-US"/>
        </a:p>
      </dgm:t>
    </dgm:pt>
    <dgm:pt modelId="{0F87AE45-F664-440A-A1C7-318B1E7A9CEB}" type="sibTrans" cxnId="{1FDC46A0-95EB-4BEC-A5B7-0C21B57D92B6}">
      <dgm:prSet/>
      <dgm:spPr/>
      <dgm:t>
        <a:bodyPr/>
        <a:lstStyle/>
        <a:p>
          <a:endParaRPr lang="en-US"/>
        </a:p>
      </dgm:t>
    </dgm:pt>
    <dgm:pt modelId="{ED34D09F-02CD-49D8-B2E7-46C6C23FB58C}">
      <dgm:prSet custT="1"/>
      <dgm:spPr>
        <a:ln>
          <a:solidFill>
            <a:srgbClr val="4F81BC"/>
          </a:solidFill>
        </a:ln>
      </dgm:spPr>
      <dgm:t>
        <a:bodyPr/>
        <a:lstStyle/>
        <a:p>
          <a:r>
            <a:rPr lang="en-US" sz="1200" kern="0" spc="0" baseline="0" dirty="0">
              <a:solidFill>
                <a:srgbClr val="000000"/>
              </a:solidFill>
              <a:latin typeface="Arial"/>
              <a:cs typeface="Arial"/>
            </a:rPr>
            <a:t>PA or Out-of-State Driver’s License</a:t>
          </a:r>
        </a:p>
      </dgm:t>
    </dgm:pt>
    <dgm:pt modelId="{FBE0BF93-1DC7-4CA8-9E3F-411FDAEEE2D1}" type="parTrans" cxnId="{72844C83-30E6-4513-866E-759671B9EA2D}">
      <dgm:prSet/>
      <dgm:spPr/>
      <dgm:t>
        <a:bodyPr/>
        <a:lstStyle/>
        <a:p>
          <a:endParaRPr lang="en-US"/>
        </a:p>
      </dgm:t>
    </dgm:pt>
    <dgm:pt modelId="{B9F11D3A-4F6D-4A5B-A1B7-4B7874634E0D}" type="sibTrans" cxnId="{72844C83-30E6-4513-866E-759671B9EA2D}">
      <dgm:prSet/>
      <dgm:spPr/>
      <dgm:t>
        <a:bodyPr/>
        <a:lstStyle/>
        <a:p>
          <a:endParaRPr lang="en-US"/>
        </a:p>
      </dgm:t>
    </dgm:pt>
    <dgm:pt modelId="{E7BBAEAD-844E-4E74-B429-590D5057B4AD}">
      <dgm:prSet custT="1"/>
      <dgm:spPr>
        <a:solidFill>
          <a:srgbClr val="4F81BC"/>
        </a:solidFill>
        <a:ln>
          <a:solidFill>
            <a:srgbClr val="4F81BC"/>
          </a:solidFill>
        </a:ln>
      </dgm:spPr>
      <dgm:t>
        <a:bodyPr/>
        <a:lstStyle/>
        <a:p>
          <a:r>
            <a:rPr lang="en-US" sz="1800" dirty="0">
              <a:solidFill>
                <a:schemeClr val="bg1"/>
              </a:solidFill>
              <a:latin typeface="Arial"/>
              <a:cs typeface="Arial"/>
            </a:rPr>
            <a:t>Identity</a:t>
          </a:r>
        </a:p>
      </dgm:t>
    </dgm:pt>
    <dgm:pt modelId="{0BB09850-568C-4B92-BF9E-A04DF2CC0BAD}" type="parTrans" cxnId="{243B6D8D-638E-4381-A474-78CEAC70342E}">
      <dgm:prSet/>
      <dgm:spPr/>
      <dgm:t>
        <a:bodyPr/>
        <a:lstStyle/>
        <a:p>
          <a:endParaRPr lang="en-US"/>
        </a:p>
      </dgm:t>
    </dgm:pt>
    <dgm:pt modelId="{5C65A67E-A08F-43CE-BF81-B71CA897FE73}" type="sibTrans" cxnId="{243B6D8D-638E-4381-A474-78CEAC70342E}">
      <dgm:prSet/>
      <dgm:spPr/>
      <dgm:t>
        <a:bodyPr/>
        <a:lstStyle/>
        <a:p>
          <a:endParaRPr lang="en-US"/>
        </a:p>
      </dgm:t>
    </dgm:pt>
    <dgm:pt modelId="{E35235C1-E7FC-418E-9EAC-E9A023A4AF4A}">
      <dgm:prSet custT="1"/>
      <dgm:spPr>
        <a:ln>
          <a:solidFill>
            <a:srgbClr val="4F81BC"/>
          </a:solidFill>
        </a:ln>
      </dgm:spPr>
      <dgm:t>
        <a:bodyPr/>
        <a:lstStyle/>
        <a:p>
          <a:r>
            <a:rPr lang="en-US" sz="1200" kern="0" spc="0" baseline="0" dirty="0">
              <a:solidFill>
                <a:srgbClr val="000000"/>
              </a:solidFill>
              <a:latin typeface="Arial"/>
              <a:cs typeface="Arial"/>
            </a:rPr>
            <a:t>PA or Out-of-State ID Card</a:t>
          </a:r>
        </a:p>
      </dgm:t>
    </dgm:pt>
    <dgm:pt modelId="{8D300BBA-4A03-4A08-B368-4E00CAE2CF71}" type="parTrans" cxnId="{FE3706E9-CECE-4FCE-8561-F7F6134AC27C}">
      <dgm:prSet/>
      <dgm:spPr/>
      <dgm:t>
        <a:bodyPr/>
        <a:lstStyle/>
        <a:p>
          <a:endParaRPr lang="en-US"/>
        </a:p>
      </dgm:t>
    </dgm:pt>
    <dgm:pt modelId="{5B39E0C8-5424-457C-9E64-3CA1A0A49458}" type="sibTrans" cxnId="{FE3706E9-CECE-4FCE-8561-F7F6134AC27C}">
      <dgm:prSet/>
      <dgm:spPr/>
      <dgm:t>
        <a:bodyPr/>
        <a:lstStyle/>
        <a:p>
          <a:endParaRPr lang="en-US"/>
        </a:p>
      </dgm:t>
    </dgm:pt>
    <dgm:pt modelId="{90DAFC66-F2AB-44E9-A1A7-8653832A92D9}">
      <dgm:prSet custT="1"/>
      <dgm:spPr>
        <a:ln>
          <a:solidFill>
            <a:srgbClr val="4F81BC"/>
          </a:solidFill>
        </a:ln>
      </dgm:spPr>
      <dgm:t>
        <a:bodyPr/>
        <a:lstStyle/>
        <a:p>
          <a:r>
            <a:rPr lang="en-US" sz="1200" kern="0" spc="0" baseline="0" dirty="0">
              <a:solidFill>
                <a:srgbClr val="000000"/>
              </a:solidFill>
              <a:latin typeface="Arial"/>
              <a:cs typeface="Arial"/>
            </a:rPr>
            <a:t>U.S. Military ID</a:t>
          </a:r>
        </a:p>
      </dgm:t>
    </dgm:pt>
    <dgm:pt modelId="{8A56BB59-EAFB-4A9A-9B9D-56F63231AEA2}" type="parTrans" cxnId="{933808BC-72DC-46E0-9D12-A04C151757B8}">
      <dgm:prSet/>
      <dgm:spPr/>
      <dgm:t>
        <a:bodyPr/>
        <a:lstStyle/>
        <a:p>
          <a:endParaRPr lang="en-US"/>
        </a:p>
      </dgm:t>
    </dgm:pt>
    <dgm:pt modelId="{DCE31CA3-041B-4090-BCDD-4CBA647ADFE5}" type="sibTrans" cxnId="{933808BC-72DC-46E0-9D12-A04C151757B8}">
      <dgm:prSet/>
      <dgm:spPr/>
      <dgm:t>
        <a:bodyPr/>
        <a:lstStyle/>
        <a:p>
          <a:endParaRPr lang="en-US"/>
        </a:p>
      </dgm:t>
    </dgm:pt>
    <dgm:pt modelId="{081733A6-90C1-4FA5-B5B6-8A06F9494648}">
      <dgm:prSet custT="1"/>
      <dgm:spPr>
        <a:ln>
          <a:solidFill>
            <a:srgbClr val="4F81BC"/>
          </a:solidFill>
        </a:ln>
      </dgm:spPr>
      <dgm:t>
        <a:bodyPr/>
        <a:lstStyle/>
        <a:p>
          <a:r>
            <a:rPr lang="en-US" sz="1200" kern="0" spc="0" baseline="0" dirty="0">
              <a:solidFill>
                <a:srgbClr val="000000"/>
              </a:solidFill>
              <a:latin typeface="Arial"/>
              <a:cs typeface="Arial"/>
            </a:rPr>
            <a:t>U.S. Passport</a:t>
          </a:r>
        </a:p>
      </dgm:t>
    </dgm:pt>
    <dgm:pt modelId="{FCDDEE29-E2CA-4706-8977-203BF58802F3}" type="parTrans" cxnId="{723CC158-C9AC-4992-B3F4-EA89300083AA}">
      <dgm:prSet/>
      <dgm:spPr/>
      <dgm:t>
        <a:bodyPr/>
        <a:lstStyle/>
        <a:p>
          <a:endParaRPr lang="en-US"/>
        </a:p>
      </dgm:t>
    </dgm:pt>
    <dgm:pt modelId="{8034D38E-E099-4CE7-AD41-F9D4F2D659D4}" type="sibTrans" cxnId="{723CC158-C9AC-4992-B3F4-EA89300083AA}">
      <dgm:prSet/>
      <dgm:spPr/>
      <dgm:t>
        <a:bodyPr/>
        <a:lstStyle/>
        <a:p>
          <a:endParaRPr lang="en-US"/>
        </a:p>
      </dgm:t>
    </dgm:pt>
    <dgm:pt modelId="{4AA6C897-9877-439B-97CB-1EBAA26A89D6}">
      <dgm:prSet custT="1"/>
      <dgm:spPr>
        <a:ln>
          <a:solidFill>
            <a:srgbClr val="4F81BC"/>
          </a:solidFill>
        </a:ln>
      </dgm:spPr>
      <dgm:t>
        <a:bodyPr/>
        <a:lstStyle/>
        <a:p>
          <a:r>
            <a:rPr lang="en-US" sz="1200" kern="0" spc="0" baseline="0" dirty="0">
              <a:solidFill>
                <a:srgbClr val="000000"/>
              </a:solidFill>
              <a:latin typeface="Arial"/>
              <a:cs typeface="Arial"/>
            </a:rPr>
            <a:t>Certificate of Naturalization</a:t>
          </a:r>
        </a:p>
      </dgm:t>
    </dgm:pt>
    <dgm:pt modelId="{891362D8-99FC-43D4-BFD0-175ACAA64D14}" type="parTrans" cxnId="{7D8C70BB-E46D-4E84-83BF-E76FAD1FC419}">
      <dgm:prSet/>
      <dgm:spPr/>
      <dgm:t>
        <a:bodyPr/>
        <a:lstStyle/>
        <a:p>
          <a:endParaRPr lang="en-US"/>
        </a:p>
      </dgm:t>
    </dgm:pt>
    <dgm:pt modelId="{AD3113AC-0144-44E1-9A70-DCD6E417FFD8}" type="sibTrans" cxnId="{7D8C70BB-E46D-4E84-83BF-E76FAD1FC419}">
      <dgm:prSet/>
      <dgm:spPr/>
      <dgm:t>
        <a:bodyPr/>
        <a:lstStyle/>
        <a:p>
          <a:endParaRPr lang="en-US"/>
        </a:p>
      </dgm:t>
    </dgm:pt>
    <dgm:pt modelId="{4C517BCB-E509-40F7-9B59-3255CFD6BE59}">
      <dgm:prSet custT="1"/>
      <dgm:spPr>
        <a:ln>
          <a:solidFill>
            <a:srgbClr val="4F81BC"/>
          </a:solidFill>
        </a:ln>
      </dgm:spPr>
      <dgm:t>
        <a:bodyPr/>
        <a:lstStyle/>
        <a:p>
          <a:r>
            <a:rPr lang="en-US" sz="1200" kern="0" spc="0" baseline="0" dirty="0">
              <a:solidFill>
                <a:srgbClr val="000000"/>
              </a:solidFill>
              <a:latin typeface="Arial"/>
              <a:cs typeface="Arial"/>
            </a:rPr>
            <a:t>Certificate of U.S. Citizenship</a:t>
          </a:r>
        </a:p>
      </dgm:t>
    </dgm:pt>
    <dgm:pt modelId="{C655B620-D16E-4C97-988F-FCB6FAE5DF25}" type="parTrans" cxnId="{8A2D9E60-8872-4BD1-B7B2-B9EB281A4643}">
      <dgm:prSet/>
      <dgm:spPr/>
      <dgm:t>
        <a:bodyPr/>
        <a:lstStyle/>
        <a:p>
          <a:endParaRPr lang="en-US"/>
        </a:p>
      </dgm:t>
    </dgm:pt>
    <dgm:pt modelId="{22EB5A01-CA58-4EF3-9009-5494FA113223}" type="sibTrans" cxnId="{8A2D9E60-8872-4BD1-B7B2-B9EB281A4643}">
      <dgm:prSet/>
      <dgm:spPr/>
      <dgm:t>
        <a:bodyPr/>
        <a:lstStyle/>
        <a:p>
          <a:endParaRPr lang="en-US"/>
        </a:p>
      </dgm:t>
    </dgm:pt>
    <dgm:pt modelId="{A635E8F9-80F8-4CCD-B517-175ED901F88F}" type="pres">
      <dgm:prSet presAssocID="{67715205-5C07-4C0F-A3FC-4B7A7443835B}" presName="linear" presStyleCnt="0">
        <dgm:presLayoutVars>
          <dgm:dir/>
          <dgm:animLvl val="lvl"/>
          <dgm:resizeHandles val="exact"/>
        </dgm:presLayoutVars>
      </dgm:prSet>
      <dgm:spPr/>
    </dgm:pt>
    <dgm:pt modelId="{C132C4C2-23B3-4E8B-8F4D-09D87547C051}" type="pres">
      <dgm:prSet presAssocID="{70DD2B0B-7E98-46AC-B1FA-0516A2AEB366}" presName="parentLin" presStyleCnt="0"/>
      <dgm:spPr/>
    </dgm:pt>
    <dgm:pt modelId="{5D1B34E6-4676-4D80-B142-E944F294BF44}" type="pres">
      <dgm:prSet presAssocID="{70DD2B0B-7E98-46AC-B1FA-0516A2AEB366}" presName="parentLeftMargin" presStyleLbl="node1" presStyleIdx="0" presStyleCnt="3"/>
      <dgm:spPr/>
    </dgm:pt>
    <dgm:pt modelId="{CB54B9DC-81E6-4EA5-8B45-D532D91B9846}" type="pres">
      <dgm:prSet presAssocID="{70DD2B0B-7E98-46AC-B1FA-0516A2AEB366}" presName="parentText" presStyleLbl="node1" presStyleIdx="0" presStyleCnt="3" custLinFactNeighborX="-51083">
        <dgm:presLayoutVars>
          <dgm:chMax val="0"/>
          <dgm:bulletEnabled val="1"/>
        </dgm:presLayoutVars>
      </dgm:prSet>
      <dgm:spPr/>
    </dgm:pt>
    <dgm:pt modelId="{46A64719-CDDC-4E20-A8B5-91BA1DF40850}" type="pres">
      <dgm:prSet presAssocID="{70DD2B0B-7E98-46AC-B1FA-0516A2AEB366}" presName="negativeSpace" presStyleCnt="0"/>
      <dgm:spPr/>
    </dgm:pt>
    <dgm:pt modelId="{FF18BD6F-70F3-4EA8-9097-0519E4F9A9E0}" type="pres">
      <dgm:prSet presAssocID="{70DD2B0B-7E98-46AC-B1FA-0516A2AEB366}" presName="childText" presStyleLbl="conFgAcc1" presStyleIdx="0" presStyleCnt="3">
        <dgm:presLayoutVars>
          <dgm:bulletEnabled val="1"/>
        </dgm:presLayoutVars>
      </dgm:prSet>
      <dgm:spPr/>
    </dgm:pt>
    <dgm:pt modelId="{9D1F5583-66CA-48F2-9163-09E4BFED743D}" type="pres">
      <dgm:prSet presAssocID="{C027F9E1-E9FA-4C73-BF03-989B68DF9925}" presName="spaceBetweenRectangles" presStyleCnt="0"/>
      <dgm:spPr/>
    </dgm:pt>
    <dgm:pt modelId="{A5C82249-1C28-46A5-A9FF-4ED5E13D1E59}" type="pres">
      <dgm:prSet presAssocID="{8F232028-6391-4EE3-92A6-6FD2DD5DC985}" presName="parentLin" presStyleCnt="0"/>
      <dgm:spPr/>
    </dgm:pt>
    <dgm:pt modelId="{1A10D785-9885-4C55-9C9E-7034F8946540}" type="pres">
      <dgm:prSet presAssocID="{8F232028-6391-4EE3-92A6-6FD2DD5DC985}" presName="parentLeftMargin" presStyleLbl="node1" presStyleIdx="0" presStyleCnt="3"/>
      <dgm:spPr/>
    </dgm:pt>
    <dgm:pt modelId="{194FA49C-1A8B-463F-998B-B55AA1A489D3}" type="pres">
      <dgm:prSet presAssocID="{8F232028-6391-4EE3-92A6-6FD2DD5DC985}" presName="parentText" presStyleLbl="node1" presStyleIdx="1" presStyleCnt="3" custLinFactNeighborX="-51083">
        <dgm:presLayoutVars>
          <dgm:chMax val="0"/>
          <dgm:bulletEnabled val="1"/>
        </dgm:presLayoutVars>
      </dgm:prSet>
      <dgm:spPr/>
    </dgm:pt>
    <dgm:pt modelId="{496B67A3-2445-4A2D-B41F-8C79DB77D060}" type="pres">
      <dgm:prSet presAssocID="{8F232028-6391-4EE3-92A6-6FD2DD5DC985}" presName="negativeSpace" presStyleCnt="0"/>
      <dgm:spPr/>
    </dgm:pt>
    <dgm:pt modelId="{A30AEBBC-1377-4B63-B108-0D657AFDAB48}" type="pres">
      <dgm:prSet presAssocID="{8F232028-6391-4EE3-92A6-6FD2DD5DC985}" presName="childText" presStyleLbl="conFgAcc1" presStyleIdx="1" presStyleCnt="3">
        <dgm:presLayoutVars>
          <dgm:bulletEnabled val="1"/>
        </dgm:presLayoutVars>
      </dgm:prSet>
      <dgm:spPr/>
    </dgm:pt>
    <dgm:pt modelId="{B892739F-C881-4281-8DB3-C9251449A336}" type="pres">
      <dgm:prSet presAssocID="{8B5789DC-87C6-4DD8-A566-CC24ED4B09C1}" presName="spaceBetweenRectangles" presStyleCnt="0"/>
      <dgm:spPr/>
    </dgm:pt>
    <dgm:pt modelId="{4D6B278A-82AD-4463-9C8F-27B990642FE7}" type="pres">
      <dgm:prSet presAssocID="{E7BBAEAD-844E-4E74-B429-590D5057B4AD}" presName="parentLin" presStyleCnt="0"/>
      <dgm:spPr/>
    </dgm:pt>
    <dgm:pt modelId="{BC905E0C-16DF-45D2-82B3-29C581A634FA}" type="pres">
      <dgm:prSet presAssocID="{E7BBAEAD-844E-4E74-B429-590D5057B4AD}" presName="parentLeftMargin" presStyleLbl="node1" presStyleIdx="1" presStyleCnt="3"/>
      <dgm:spPr/>
    </dgm:pt>
    <dgm:pt modelId="{36123BDD-CB60-47D7-B3F5-1A9794A21759}" type="pres">
      <dgm:prSet presAssocID="{E7BBAEAD-844E-4E74-B429-590D5057B4AD}" presName="parentText" presStyleLbl="node1" presStyleIdx="2" presStyleCnt="3" custLinFactNeighborX="-51083">
        <dgm:presLayoutVars>
          <dgm:chMax val="0"/>
          <dgm:bulletEnabled val="1"/>
        </dgm:presLayoutVars>
      </dgm:prSet>
      <dgm:spPr/>
    </dgm:pt>
    <dgm:pt modelId="{D5431521-99D4-407C-A46A-257EB50F90DE}" type="pres">
      <dgm:prSet presAssocID="{E7BBAEAD-844E-4E74-B429-590D5057B4AD}" presName="negativeSpace" presStyleCnt="0"/>
      <dgm:spPr/>
    </dgm:pt>
    <dgm:pt modelId="{FEF37A09-CEB2-4949-9562-671E8E2FA15A}" type="pres">
      <dgm:prSet presAssocID="{E7BBAEAD-844E-4E74-B429-590D5057B4AD}" presName="childText" presStyleLbl="conFgAcc1" presStyleIdx="2" presStyleCnt="3">
        <dgm:presLayoutVars>
          <dgm:bulletEnabled val="1"/>
        </dgm:presLayoutVars>
      </dgm:prSet>
      <dgm:spPr/>
    </dgm:pt>
  </dgm:ptLst>
  <dgm:cxnLst>
    <dgm:cxn modelId="{87D00A04-66D0-4422-8732-43019BA4FAFD}" srcId="{70DD2B0B-7E98-46AC-B1FA-0516A2AEB366}" destId="{BF1AE204-D60E-487E-BDEC-866A950381D0}" srcOrd="1" destOrd="0" parTransId="{F16C7F3F-B681-43D6-852A-34D2B4285820}" sibTransId="{D0571AB9-A28F-4F00-8CF3-D786C1FEF0CF}"/>
    <dgm:cxn modelId="{605D6217-B9D2-4CEB-A78B-4E28CF1113DD}" type="presOf" srcId="{8F232028-6391-4EE3-92A6-6FD2DD5DC985}" destId="{194FA49C-1A8B-463F-998B-B55AA1A489D3}" srcOrd="1" destOrd="0" presId="urn:microsoft.com/office/officeart/2005/8/layout/list1"/>
    <dgm:cxn modelId="{37805B2D-4DA6-483D-96C9-C1EDB54576CD}" type="presOf" srcId="{AF456CC4-E3F6-4F23-8CFC-DCBED1E63C0B}" destId="{FF18BD6F-70F3-4EA8-9097-0519E4F9A9E0}" srcOrd="0" destOrd="0" presId="urn:microsoft.com/office/officeart/2005/8/layout/list1"/>
    <dgm:cxn modelId="{0D5F9E2D-C1D1-468D-A29D-F9C852562DB5}" srcId="{8F232028-6391-4EE3-92A6-6FD2DD5DC985}" destId="{4FB67A8F-954B-4E88-A2BB-6E2B8BFA283F}" srcOrd="1" destOrd="0" parTransId="{68AA1C4C-F859-411F-A8FA-8960B4124905}" sibTransId="{44546BBE-A62C-4006-A5B6-920048F52ED2}"/>
    <dgm:cxn modelId="{B4E4AD2E-0D89-4623-B5AB-778952D81255}" type="presOf" srcId="{4CC2D71C-1EF2-4EB9-B4DC-BDC8896C322F}" destId="{A30AEBBC-1377-4B63-B108-0D657AFDAB48}" srcOrd="0" destOrd="6" presId="urn:microsoft.com/office/officeart/2005/8/layout/list1"/>
    <dgm:cxn modelId="{A5F7D82F-2B22-45E4-BFB0-B23463249ED8}" type="presOf" srcId="{70DD2B0B-7E98-46AC-B1FA-0516A2AEB366}" destId="{CB54B9DC-81E6-4EA5-8B45-D532D91B9846}" srcOrd="1" destOrd="0" presId="urn:microsoft.com/office/officeart/2005/8/layout/list1"/>
    <dgm:cxn modelId="{E27BC530-91FB-44CD-88DB-82DF1869C5BB}" type="presOf" srcId="{4F2D914A-79D2-41C2-B174-E3E8A66132A1}" destId="{A30AEBBC-1377-4B63-B108-0D657AFDAB48}" srcOrd="0" destOrd="0" presId="urn:microsoft.com/office/officeart/2005/8/layout/list1"/>
    <dgm:cxn modelId="{5B5C6A3D-B20E-4B1E-B6C0-E332ADF0E9B5}" srcId="{70DD2B0B-7E98-46AC-B1FA-0516A2AEB366}" destId="{03861AA4-5A77-465F-8793-D507BB8C563E}" srcOrd="5" destOrd="0" parTransId="{A16EB257-F95C-4DC1-9C8C-EF649D212975}" sibTransId="{F5D888E9-ECE1-437E-9B4C-DD123390308B}"/>
    <dgm:cxn modelId="{E61DF05B-7BB6-40D9-B8F2-50E16264DC0F}" srcId="{70DD2B0B-7E98-46AC-B1FA-0516A2AEB366}" destId="{AF456CC4-E3F6-4F23-8CFC-DCBED1E63C0B}" srcOrd="0" destOrd="0" parTransId="{2EB11D2F-C4F0-459B-B7D5-7FAC129DDBE2}" sibTransId="{EB77AA50-39ED-493E-8D0B-CB6D51A1ADFB}"/>
    <dgm:cxn modelId="{E1825D5C-AF2D-4D93-8ACC-1706F45B3A85}" srcId="{70DD2B0B-7E98-46AC-B1FA-0516A2AEB366}" destId="{3DE9FEC8-CB45-4768-9B39-833D081E48D5}" srcOrd="2" destOrd="0" parTransId="{006DE28C-BEE4-4728-B471-FB16CA8CD897}" sibTransId="{0555E5DC-7748-44B6-B050-B9BCE886B9EC}"/>
    <dgm:cxn modelId="{376F2560-B483-4066-B285-C54E519A886E}" srcId="{67715205-5C07-4C0F-A3FC-4B7A7443835B}" destId="{8F232028-6391-4EE3-92A6-6FD2DD5DC985}" srcOrd="1" destOrd="0" parTransId="{42BB6F7B-7CE0-4E59-8B32-A4E7E14AAC3B}" sibTransId="{8B5789DC-87C6-4DD8-A566-CC24ED4B09C1}"/>
    <dgm:cxn modelId="{8A2D9E60-8872-4BD1-B7B2-B9EB281A4643}" srcId="{E7BBAEAD-844E-4E74-B429-590D5057B4AD}" destId="{4C517BCB-E509-40F7-9B59-3255CFD6BE59}" srcOrd="5" destOrd="0" parTransId="{C655B620-D16E-4C97-988F-FCB6FAE5DF25}" sibTransId="{22EB5A01-CA58-4EF3-9009-5494FA113223}"/>
    <dgm:cxn modelId="{7A6F7865-067B-437F-9A83-740E0C3FC1B4}" type="presOf" srcId="{E35235C1-E7FC-418E-9EAC-E9A023A4AF4A}" destId="{FEF37A09-CEB2-4949-9562-671E8E2FA15A}" srcOrd="0" destOrd="1" presId="urn:microsoft.com/office/officeart/2005/8/layout/list1"/>
    <dgm:cxn modelId="{C0A65F48-6D5F-4156-9474-1DC1B6A66DE2}" type="presOf" srcId="{081733A6-90C1-4FA5-B5B6-8A06F9494648}" destId="{FEF37A09-CEB2-4949-9562-671E8E2FA15A}" srcOrd="0" destOrd="3" presId="urn:microsoft.com/office/officeart/2005/8/layout/list1"/>
    <dgm:cxn modelId="{224DED4D-F376-424B-A1C5-650D7686215D}" type="presOf" srcId="{E7BBAEAD-844E-4E74-B429-590D5057B4AD}" destId="{36123BDD-CB60-47D7-B3F5-1A9794A21759}" srcOrd="1" destOrd="0" presId="urn:microsoft.com/office/officeart/2005/8/layout/list1"/>
    <dgm:cxn modelId="{A3EA2272-FF1D-4F6F-8528-44C7C6DE0BD5}" type="presOf" srcId="{3DE9FEC8-CB45-4768-9B39-833D081E48D5}" destId="{FF18BD6F-70F3-4EA8-9097-0519E4F9A9E0}" srcOrd="0" destOrd="2" presId="urn:microsoft.com/office/officeart/2005/8/layout/list1"/>
    <dgm:cxn modelId="{7F3C7654-D6AE-4071-9F94-63C5DD7E7C0C}" type="presOf" srcId="{4AA6C897-9877-439B-97CB-1EBAA26A89D6}" destId="{FEF37A09-CEB2-4949-9562-671E8E2FA15A}" srcOrd="0" destOrd="4" presId="urn:microsoft.com/office/officeart/2005/8/layout/list1"/>
    <dgm:cxn modelId="{171C7C54-7384-4371-8D7C-DF1726A2D591}" type="presOf" srcId="{BF1AE204-D60E-487E-BDEC-866A950381D0}" destId="{FF18BD6F-70F3-4EA8-9097-0519E4F9A9E0}" srcOrd="0" destOrd="1" presId="urn:microsoft.com/office/officeart/2005/8/layout/list1"/>
    <dgm:cxn modelId="{723CC158-C9AC-4992-B3F4-EA89300083AA}" srcId="{E7BBAEAD-844E-4E74-B429-590D5057B4AD}" destId="{081733A6-90C1-4FA5-B5B6-8A06F9494648}" srcOrd="3" destOrd="0" parTransId="{FCDDEE29-E2CA-4706-8977-203BF58802F3}" sibTransId="{8034D38E-E099-4CE7-AD41-F9D4F2D659D4}"/>
    <dgm:cxn modelId="{9912CD7A-EF96-4055-95CF-3EB7B3A130A5}" srcId="{67715205-5C07-4C0F-A3FC-4B7A7443835B}" destId="{70DD2B0B-7E98-46AC-B1FA-0516A2AEB366}" srcOrd="0" destOrd="0" parTransId="{B260080A-2CE9-4E4A-9C9C-3A1E1D44A0A2}" sibTransId="{C027F9E1-E9FA-4C73-BF03-989B68DF9925}"/>
    <dgm:cxn modelId="{2BA16283-7925-4F5A-89E7-AA872CB03263}" type="presOf" srcId="{ED34D09F-02CD-49D8-B2E7-46C6C23FB58C}" destId="{FEF37A09-CEB2-4949-9562-671E8E2FA15A}" srcOrd="0" destOrd="0" presId="urn:microsoft.com/office/officeart/2005/8/layout/list1"/>
    <dgm:cxn modelId="{72844C83-30E6-4513-866E-759671B9EA2D}" srcId="{E7BBAEAD-844E-4E74-B429-590D5057B4AD}" destId="{ED34D09F-02CD-49D8-B2E7-46C6C23FB58C}" srcOrd="0" destOrd="0" parTransId="{FBE0BF93-1DC7-4CA8-9E3F-411FDAEEE2D1}" sibTransId="{B9F11D3A-4F6D-4A5B-A1B7-4B7874634E0D}"/>
    <dgm:cxn modelId="{BA046784-8BB4-447C-BBF1-5CA0A6105D39}" type="presOf" srcId="{67715205-5C07-4C0F-A3FC-4B7A7443835B}" destId="{A635E8F9-80F8-4CCD-B517-175ED901F88F}" srcOrd="0" destOrd="0" presId="urn:microsoft.com/office/officeart/2005/8/layout/list1"/>
    <dgm:cxn modelId="{46F67F85-25BA-43FF-9AAF-EC26FD173574}" type="presOf" srcId="{F9D73453-D38D-4E16-AB49-6D44E17F80E0}" destId="{FF18BD6F-70F3-4EA8-9097-0519E4F9A9E0}" srcOrd="0" destOrd="6" presId="urn:microsoft.com/office/officeart/2005/8/layout/list1"/>
    <dgm:cxn modelId="{FEEC3F8B-EB9C-4B09-A561-304E82A2EFFA}" type="presOf" srcId="{8F232028-6391-4EE3-92A6-6FD2DD5DC985}" destId="{1A10D785-9885-4C55-9C9E-7034F8946540}" srcOrd="0" destOrd="0" presId="urn:microsoft.com/office/officeart/2005/8/layout/list1"/>
    <dgm:cxn modelId="{9EAF518C-E240-43B6-BE49-17294A719645}" srcId="{70DD2B0B-7E98-46AC-B1FA-0516A2AEB366}" destId="{F9D73453-D38D-4E16-AB49-6D44E17F80E0}" srcOrd="6" destOrd="0" parTransId="{E78D622D-33C4-406B-9EEF-BDB4B0947C2C}" sibTransId="{C549441A-1740-4CD1-A960-E430FE1BD283}"/>
    <dgm:cxn modelId="{243B6D8D-638E-4381-A474-78CEAC70342E}" srcId="{67715205-5C07-4C0F-A3FC-4B7A7443835B}" destId="{E7BBAEAD-844E-4E74-B429-590D5057B4AD}" srcOrd="2" destOrd="0" parTransId="{0BB09850-568C-4B92-BF9E-A04DF2CC0BAD}" sibTransId="{5C65A67E-A08F-43CE-BF81-B71CA897FE73}"/>
    <dgm:cxn modelId="{13330D8E-A880-4C94-A612-D105A239986E}" srcId="{70DD2B0B-7E98-46AC-B1FA-0516A2AEB366}" destId="{55572B20-7702-4A23-ABEA-D72E9A2E7143}" srcOrd="3" destOrd="0" parTransId="{CAC8A0AF-26C2-4EBD-B73E-8F5D5D46CCEA}" sibTransId="{B1F9C904-FEE4-45A5-9864-9D516E824C98}"/>
    <dgm:cxn modelId="{AB8F7895-32EF-41AF-AD4E-13D16D528853}" type="presOf" srcId="{C7F2CF6F-FB4A-4284-A93A-69A74ABC1AA8}" destId="{A30AEBBC-1377-4B63-B108-0D657AFDAB48}" srcOrd="0" destOrd="3" presId="urn:microsoft.com/office/officeart/2005/8/layout/list1"/>
    <dgm:cxn modelId="{1FDC46A0-95EB-4BEC-A5B7-0C21B57D92B6}" srcId="{8F232028-6391-4EE3-92A6-6FD2DD5DC985}" destId="{4CC2D71C-1EF2-4EB9-B4DC-BDC8896C322F}" srcOrd="6" destOrd="0" parTransId="{D454C145-8BBB-47CA-B9D2-4F9B439E9D36}" sibTransId="{0F87AE45-F664-440A-A1C7-318B1E7A9CEB}"/>
    <dgm:cxn modelId="{6EA357A4-AB69-43B4-B65A-A3986C5C69D5}" type="presOf" srcId="{55572B20-7702-4A23-ABEA-D72E9A2E7143}" destId="{FF18BD6F-70F3-4EA8-9097-0519E4F9A9E0}" srcOrd="0" destOrd="3" presId="urn:microsoft.com/office/officeart/2005/8/layout/list1"/>
    <dgm:cxn modelId="{656531A6-5BA8-4C5F-9ED0-EE905471D5BC}" srcId="{8F232028-6391-4EE3-92A6-6FD2DD5DC985}" destId="{4108D623-BC06-4126-95F3-A020D0280317}" srcOrd="4" destOrd="0" parTransId="{96F55EE8-E8E0-4DE6-8006-7BE91E1C0A51}" sibTransId="{DCA480CA-8E79-46B1-93CF-85A9C9BFA4D8}"/>
    <dgm:cxn modelId="{08FA12BA-D061-4544-92F1-50DE37CF21AC}" type="presOf" srcId="{03861AA4-5A77-465F-8793-D507BB8C563E}" destId="{FF18BD6F-70F3-4EA8-9097-0519E4F9A9E0}" srcOrd="0" destOrd="5" presId="urn:microsoft.com/office/officeart/2005/8/layout/list1"/>
    <dgm:cxn modelId="{F291E1BA-5A4D-4A39-BD77-B7A7AA5A44BE}" type="presOf" srcId="{70DD2B0B-7E98-46AC-B1FA-0516A2AEB366}" destId="{5D1B34E6-4676-4D80-B142-E944F294BF44}" srcOrd="0" destOrd="0" presId="urn:microsoft.com/office/officeart/2005/8/layout/list1"/>
    <dgm:cxn modelId="{7D8C70BB-E46D-4E84-83BF-E76FAD1FC419}" srcId="{E7BBAEAD-844E-4E74-B429-590D5057B4AD}" destId="{4AA6C897-9877-439B-97CB-1EBAA26A89D6}" srcOrd="4" destOrd="0" parTransId="{891362D8-99FC-43D4-BFD0-175ACAA64D14}" sibTransId="{AD3113AC-0144-44E1-9A70-DCD6E417FFD8}"/>
    <dgm:cxn modelId="{933808BC-72DC-46E0-9D12-A04C151757B8}" srcId="{E7BBAEAD-844E-4E74-B429-590D5057B4AD}" destId="{90DAFC66-F2AB-44E9-A1A7-8653832A92D9}" srcOrd="2" destOrd="0" parTransId="{8A56BB59-EAFB-4A9A-9B9D-56F63231AEA2}" sibTransId="{DCE31CA3-041B-4090-BCDD-4CBA647ADFE5}"/>
    <dgm:cxn modelId="{207F3CBF-9FE3-4D9C-8515-F0E780E36F5A}" srcId="{8F232028-6391-4EE3-92A6-6FD2DD5DC985}" destId="{24077B3C-12A5-4C1E-A9C1-548B9340BB6E}" srcOrd="2" destOrd="0" parTransId="{72F98A8D-DBCF-4CEB-89BC-3FCB8947B70E}" sibTransId="{3911AEF0-A05A-4D5D-BFF0-9106F4A27F44}"/>
    <dgm:cxn modelId="{F68554D4-3142-4A6E-8E9B-6409EEE0A64E}" type="presOf" srcId="{E7BBAEAD-844E-4E74-B429-590D5057B4AD}" destId="{BC905E0C-16DF-45D2-82B3-29C581A634FA}" srcOrd="0" destOrd="0" presId="urn:microsoft.com/office/officeart/2005/8/layout/list1"/>
    <dgm:cxn modelId="{43AE75D5-DA9D-4EDB-AA43-9FF8FB270891}" srcId="{8F232028-6391-4EE3-92A6-6FD2DD5DC985}" destId="{B33D97E3-85FF-4936-A558-81CF485E644C}" srcOrd="5" destOrd="0" parTransId="{E3525107-A34D-46A9-B719-EE636AB4FED7}" sibTransId="{07BCBD41-7C4C-46CA-B3A3-28DA24F57F8A}"/>
    <dgm:cxn modelId="{FBBD62DD-6912-4032-AB07-9545DF28804C}" type="presOf" srcId="{4C517BCB-E509-40F7-9B59-3255CFD6BE59}" destId="{FEF37A09-CEB2-4949-9562-671E8E2FA15A}" srcOrd="0" destOrd="5" presId="urn:microsoft.com/office/officeart/2005/8/layout/list1"/>
    <dgm:cxn modelId="{043110DE-81CA-47DE-992E-E40EC178A5B4}" type="presOf" srcId="{B33D97E3-85FF-4936-A558-81CF485E644C}" destId="{A30AEBBC-1377-4B63-B108-0D657AFDAB48}" srcOrd="0" destOrd="5" presId="urn:microsoft.com/office/officeart/2005/8/layout/list1"/>
    <dgm:cxn modelId="{A50E8EE4-1D17-4838-A29F-24D097F3DBE9}" type="presOf" srcId="{08B2C869-D88C-4D9C-A156-2B4B1C1530E3}" destId="{FF18BD6F-70F3-4EA8-9097-0519E4F9A9E0}" srcOrd="0" destOrd="4" presId="urn:microsoft.com/office/officeart/2005/8/layout/list1"/>
    <dgm:cxn modelId="{37D775E7-10D4-4861-AE8B-CF11C6AC2C6B}" srcId="{8F232028-6391-4EE3-92A6-6FD2DD5DC985}" destId="{C7F2CF6F-FB4A-4284-A93A-69A74ABC1AA8}" srcOrd="3" destOrd="0" parTransId="{D880D595-8FBE-4589-AD45-DACB5E2225EA}" sibTransId="{05CD1A4D-C265-4DC5-9F11-B85AC683DF56}"/>
    <dgm:cxn modelId="{FE3706E9-CECE-4FCE-8561-F7F6134AC27C}" srcId="{E7BBAEAD-844E-4E74-B429-590D5057B4AD}" destId="{E35235C1-E7FC-418E-9EAC-E9A023A4AF4A}" srcOrd="1" destOrd="0" parTransId="{8D300BBA-4A03-4A08-B368-4E00CAE2CF71}" sibTransId="{5B39E0C8-5424-457C-9E64-3CA1A0A49458}"/>
    <dgm:cxn modelId="{2940CAEF-11F5-45F0-9F10-EA1F14286259}" srcId="{70DD2B0B-7E98-46AC-B1FA-0516A2AEB366}" destId="{08B2C869-D88C-4D9C-A156-2B4B1C1530E3}" srcOrd="4" destOrd="0" parTransId="{7EDFC398-4EDE-4D49-B653-E136FE3EFFAC}" sibTransId="{68B524DA-8DA8-47DA-96E7-BD5EE02ADE40}"/>
    <dgm:cxn modelId="{5AACA8F2-56B0-4AD5-B3BD-A15CBD158762}" type="presOf" srcId="{90DAFC66-F2AB-44E9-A1A7-8653832A92D9}" destId="{FEF37A09-CEB2-4949-9562-671E8E2FA15A}" srcOrd="0" destOrd="2" presId="urn:microsoft.com/office/officeart/2005/8/layout/list1"/>
    <dgm:cxn modelId="{4BA088F8-8EF1-402E-A7C3-A883603554FC}" srcId="{8F232028-6391-4EE3-92A6-6FD2DD5DC985}" destId="{4F2D914A-79D2-41C2-B174-E3E8A66132A1}" srcOrd="0" destOrd="0" parTransId="{B36A23BD-CB52-4CF2-BF67-D4A341B4002B}" sibTransId="{97854060-5984-4106-9AA9-CE85B0CC398A}"/>
    <dgm:cxn modelId="{D8C867F9-C0AE-4C34-978C-A68ABE77B17D}" type="presOf" srcId="{24077B3C-12A5-4C1E-A9C1-548B9340BB6E}" destId="{A30AEBBC-1377-4B63-B108-0D657AFDAB48}" srcOrd="0" destOrd="2" presId="urn:microsoft.com/office/officeart/2005/8/layout/list1"/>
    <dgm:cxn modelId="{A288C1FE-36BA-4EE2-888D-A5E56A0A0888}" type="presOf" srcId="{4FB67A8F-954B-4E88-A2BB-6E2B8BFA283F}" destId="{A30AEBBC-1377-4B63-B108-0D657AFDAB48}" srcOrd="0" destOrd="1" presId="urn:microsoft.com/office/officeart/2005/8/layout/list1"/>
    <dgm:cxn modelId="{292561FF-08C2-4658-80DB-31D405D926DA}" type="presOf" srcId="{4108D623-BC06-4126-95F3-A020D0280317}" destId="{A30AEBBC-1377-4B63-B108-0D657AFDAB48}" srcOrd="0" destOrd="4" presId="urn:microsoft.com/office/officeart/2005/8/layout/list1"/>
    <dgm:cxn modelId="{27B42E19-BFD6-4356-B98F-1EA7741D1942}" type="presParOf" srcId="{A635E8F9-80F8-4CCD-B517-175ED901F88F}" destId="{C132C4C2-23B3-4E8B-8F4D-09D87547C051}" srcOrd="0" destOrd="0" presId="urn:microsoft.com/office/officeart/2005/8/layout/list1"/>
    <dgm:cxn modelId="{9CF26737-2BC0-41C6-B8B6-71046F7F9768}" type="presParOf" srcId="{C132C4C2-23B3-4E8B-8F4D-09D87547C051}" destId="{5D1B34E6-4676-4D80-B142-E944F294BF44}" srcOrd="0" destOrd="0" presId="urn:microsoft.com/office/officeart/2005/8/layout/list1"/>
    <dgm:cxn modelId="{487F8609-CAB1-47E4-AAE1-C5DB99928ACE}" type="presParOf" srcId="{C132C4C2-23B3-4E8B-8F4D-09D87547C051}" destId="{CB54B9DC-81E6-4EA5-8B45-D532D91B9846}" srcOrd="1" destOrd="0" presId="urn:microsoft.com/office/officeart/2005/8/layout/list1"/>
    <dgm:cxn modelId="{1CC4D22E-E467-4D0C-9A35-6420E7C2B6C6}" type="presParOf" srcId="{A635E8F9-80F8-4CCD-B517-175ED901F88F}" destId="{46A64719-CDDC-4E20-A8B5-91BA1DF40850}" srcOrd="1" destOrd="0" presId="urn:microsoft.com/office/officeart/2005/8/layout/list1"/>
    <dgm:cxn modelId="{1DB525BC-4965-4772-A9D8-53955D6AF7A9}" type="presParOf" srcId="{A635E8F9-80F8-4CCD-B517-175ED901F88F}" destId="{FF18BD6F-70F3-4EA8-9097-0519E4F9A9E0}" srcOrd="2" destOrd="0" presId="urn:microsoft.com/office/officeart/2005/8/layout/list1"/>
    <dgm:cxn modelId="{DCB159D1-0789-4FAF-8D1E-CEE3B1ECA30D}" type="presParOf" srcId="{A635E8F9-80F8-4CCD-B517-175ED901F88F}" destId="{9D1F5583-66CA-48F2-9163-09E4BFED743D}" srcOrd="3" destOrd="0" presId="urn:microsoft.com/office/officeart/2005/8/layout/list1"/>
    <dgm:cxn modelId="{FEFF6815-4AA1-4835-88C9-5C33F4547363}" type="presParOf" srcId="{A635E8F9-80F8-4CCD-B517-175ED901F88F}" destId="{A5C82249-1C28-46A5-A9FF-4ED5E13D1E59}" srcOrd="4" destOrd="0" presId="urn:microsoft.com/office/officeart/2005/8/layout/list1"/>
    <dgm:cxn modelId="{A430A31A-5457-4CE3-A283-B874D894CA95}" type="presParOf" srcId="{A5C82249-1C28-46A5-A9FF-4ED5E13D1E59}" destId="{1A10D785-9885-4C55-9C9E-7034F8946540}" srcOrd="0" destOrd="0" presId="urn:microsoft.com/office/officeart/2005/8/layout/list1"/>
    <dgm:cxn modelId="{98D3AF51-0884-44AD-96FA-28CBEFC032FA}" type="presParOf" srcId="{A5C82249-1C28-46A5-A9FF-4ED5E13D1E59}" destId="{194FA49C-1A8B-463F-998B-B55AA1A489D3}" srcOrd="1" destOrd="0" presId="urn:microsoft.com/office/officeart/2005/8/layout/list1"/>
    <dgm:cxn modelId="{04A3E5EE-DFB1-49ED-8288-C35C593CF344}" type="presParOf" srcId="{A635E8F9-80F8-4CCD-B517-175ED901F88F}" destId="{496B67A3-2445-4A2D-B41F-8C79DB77D060}" srcOrd="5" destOrd="0" presId="urn:microsoft.com/office/officeart/2005/8/layout/list1"/>
    <dgm:cxn modelId="{77A9E0EF-902A-421D-B7A3-2580640CD268}" type="presParOf" srcId="{A635E8F9-80F8-4CCD-B517-175ED901F88F}" destId="{A30AEBBC-1377-4B63-B108-0D657AFDAB48}" srcOrd="6" destOrd="0" presId="urn:microsoft.com/office/officeart/2005/8/layout/list1"/>
    <dgm:cxn modelId="{2AF4F4BD-4C68-4528-9A7E-4B051EA1D318}" type="presParOf" srcId="{A635E8F9-80F8-4CCD-B517-175ED901F88F}" destId="{B892739F-C881-4281-8DB3-C9251449A336}" srcOrd="7" destOrd="0" presId="urn:microsoft.com/office/officeart/2005/8/layout/list1"/>
    <dgm:cxn modelId="{E608F998-6AC6-4B6E-A1AC-441084EF7FD2}" type="presParOf" srcId="{A635E8F9-80F8-4CCD-B517-175ED901F88F}" destId="{4D6B278A-82AD-4463-9C8F-27B990642FE7}" srcOrd="8" destOrd="0" presId="urn:microsoft.com/office/officeart/2005/8/layout/list1"/>
    <dgm:cxn modelId="{5D7D0929-ED74-4428-A79B-F33C1B6F81B7}" type="presParOf" srcId="{4D6B278A-82AD-4463-9C8F-27B990642FE7}" destId="{BC905E0C-16DF-45D2-82B3-29C581A634FA}" srcOrd="0" destOrd="0" presId="urn:microsoft.com/office/officeart/2005/8/layout/list1"/>
    <dgm:cxn modelId="{0C7AC59D-9D3E-44BC-AF87-93BE23F58744}" type="presParOf" srcId="{4D6B278A-82AD-4463-9C8F-27B990642FE7}" destId="{36123BDD-CB60-47D7-B3F5-1A9794A21759}" srcOrd="1" destOrd="0" presId="urn:microsoft.com/office/officeart/2005/8/layout/list1"/>
    <dgm:cxn modelId="{8FF0BCCD-D52B-4FED-85FE-21A8BADC433D}" type="presParOf" srcId="{A635E8F9-80F8-4CCD-B517-175ED901F88F}" destId="{D5431521-99D4-407C-A46A-257EB50F90DE}" srcOrd="9" destOrd="0" presId="urn:microsoft.com/office/officeart/2005/8/layout/list1"/>
    <dgm:cxn modelId="{D34B2F6E-F7A3-4D3C-9E7E-B49EEDBF05E1}" type="presParOf" srcId="{A635E8F9-80F8-4CCD-B517-175ED901F88F}" destId="{FEF37A09-CEB2-4949-9562-671E8E2FA15A}"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BFC8FEF-1E33-475F-9909-0B69BB3547B2}" type="doc">
      <dgm:prSet loTypeId="urn:microsoft.com/office/officeart/2008/layout/VerticalCurvedList" loCatId="list" qsTypeId="urn:microsoft.com/office/officeart/2005/8/quickstyle/3d1" qsCatId="3D" csTypeId="urn:microsoft.com/office/officeart/2005/8/colors/accent1_2" csCatId="accent1" phldr="1"/>
      <dgm:spPr/>
      <dgm:t>
        <a:bodyPr/>
        <a:lstStyle/>
        <a:p>
          <a:endParaRPr lang="en-US"/>
        </a:p>
      </dgm:t>
    </dgm:pt>
    <dgm:pt modelId="{7583C43C-BFCB-4E87-AEF2-7736901B5C28}">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Hospital-Based Presumptive Eligibility Overview</a:t>
          </a:r>
        </a:p>
      </dgm:t>
      <dgm:extLst>
        <a:ext uri="{E40237B7-FDA0-4F09-8148-C483321AD2D9}">
          <dgm14:cNvPr xmlns:dgm14="http://schemas.microsoft.com/office/drawing/2010/diagram" id="0" name="" descr="Text showing PE presentation session topics."/>
        </a:ext>
      </dgm:extLst>
    </dgm:pt>
    <dgm:pt modelId="{4F3B96CF-DE5C-4B87-9213-BA9CD3DFBFD5}" type="parTrans" cxnId="{14FF4168-E09A-40C5-B00C-9C16F5E7C08B}">
      <dgm:prSet/>
      <dgm:spPr/>
      <dgm:t>
        <a:bodyPr/>
        <a:lstStyle/>
        <a:p>
          <a:endParaRPr lang="en-US"/>
        </a:p>
      </dgm:t>
    </dgm:pt>
    <dgm:pt modelId="{F2C094AA-CCAB-4DDC-BF08-BAE371CDC931}" type="sibTrans" cxnId="{14FF4168-E09A-40C5-B00C-9C16F5E7C08B}">
      <dgm:prSet/>
      <dgm:spPr>
        <a:ln>
          <a:solidFill>
            <a:srgbClr val="013E7F"/>
          </a:solidFill>
        </a:ln>
      </dgm:spPr>
      <dgm:t>
        <a:bodyPr/>
        <a:lstStyle/>
        <a:p>
          <a:endParaRPr lang="en-US"/>
        </a:p>
      </dgm:t>
    </dgm:pt>
    <dgm:pt modelId="{8C03897C-EC37-499A-AB75-0F7434EE8039}">
      <dgm:prSet phldrT="[Text]" custT="1"/>
      <dgm:spPr>
        <a:solidFill>
          <a:schemeClr val="bg1"/>
        </a:solidFill>
        <a:ln w="38100">
          <a:solidFill>
            <a:schemeClr val="bg1">
              <a:lumMod val="50000"/>
            </a:schemeClr>
          </a:solidFill>
        </a:ln>
      </dgm:spPr>
      <dgm:t>
        <a:bodyPr/>
        <a:lstStyle/>
        <a:p>
          <a:r>
            <a:rPr lang="en-US" sz="2800" dirty="0">
              <a:solidFill>
                <a:schemeClr val="bg1">
                  <a:lumMod val="50000"/>
                </a:schemeClr>
              </a:solidFill>
            </a:rPr>
            <a:t>Using COMPASS to Screen and Apply for PE </a:t>
          </a:r>
        </a:p>
      </dgm:t>
      <dgm:extLst>
        <a:ext uri="{E40237B7-FDA0-4F09-8148-C483321AD2D9}">
          <dgm14:cNvPr xmlns:dgm14="http://schemas.microsoft.com/office/drawing/2010/diagram" id="0" name="" descr="Text showing PE presentation session topics."/>
        </a:ext>
      </dgm:extLst>
    </dgm:pt>
    <dgm:pt modelId="{03D257D8-6352-4CCA-A917-BB414CEEA521}" type="parTrans" cxnId="{2AD7D18E-981E-487A-881C-2310E767A3AD}">
      <dgm:prSet/>
      <dgm:spPr/>
      <dgm:t>
        <a:bodyPr/>
        <a:lstStyle/>
        <a:p>
          <a:endParaRPr lang="en-US"/>
        </a:p>
      </dgm:t>
    </dgm:pt>
    <dgm:pt modelId="{CD036AB3-AB73-4695-85CE-960AB432B9AF}" type="sibTrans" cxnId="{2AD7D18E-981E-487A-881C-2310E767A3AD}">
      <dgm:prSet/>
      <dgm:spPr/>
      <dgm:t>
        <a:bodyPr/>
        <a:lstStyle/>
        <a:p>
          <a:endParaRPr lang="en-US"/>
        </a:p>
      </dgm:t>
    </dgm:pt>
    <dgm:pt modelId="{8B46C6C4-1D00-4600-8644-E79970B7A5CE}">
      <dgm:prSet phldrT="[Text]" custT="1"/>
      <dgm:spPr>
        <a:solidFill>
          <a:schemeClr val="bg1"/>
        </a:solidFill>
        <a:ln w="38100">
          <a:solidFill>
            <a:srgbClr val="013E7F"/>
          </a:solidFill>
        </a:ln>
      </dgm:spPr>
      <dgm:t>
        <a:bodyPr/>
        <a:lstStyle/>
        <a:p>
          <a:r>
            <a:rPr lang="en-US" sz="2800" dirty="0">
              <a:solidFill>
                <a:schemeClr val="bg1">
                  <a:lumMod val="50000"/>
                </a:schemeClr>
              </a:solidFill>
            </a:rPr>
            <a:t>Becoming a Qualified Hospital PE Provider and Maintaining that Status</a:t>
          </a:r>
          <a:endParaRPr lang="en-US" sz="2800" dirty="0">
            <a:solidFill>
              <a:schemeClr val="tx1"/>
            </a:solidFill>
          </a:endParaRPr>
        </a:p>
      </dgm:t>
      <dgm:extLst>
        <a:ext uri="{E40237B7-FDA0-4F09-8148-C483321AD2D9}">
          <dgm14:cNvPr xmlns:dgm14="http://schemas.microsoft.com/office/drawing/2010/diagram" id="0" name="" descr="Text showing PE presentation session topics. This section (section 3) is highlighted."/>
        </a:ext>
      </dgm:extLst>
    </dgm:pt>
    <dgm:pt modelId="{2234AF39-F636-4989-9B05-C34D5CDCCCC4}" type="parTrans" cxnId="{49192DF3-E2B9-4FAB-BE36-368F562A8645}">
      <dgm:prSet/>
      <dgm:spPr/>
      <dgm:t>
        <a:bodyPr/>
        <a:lstStyle/>
        <a:p>
          <a:endParaRPr lang="en-US"/>
        </a:p>
      </dgm:t>
    </dgm:pt>
    <dgm:pt modelId="{9A43FD26-675C-4E75-8DD3-14B55427FCB9}" type="sibTrans" cxnId="{49192DF3-E2B9-4FAB-BE36-368F562A8645}">
      <dgm:prSet/>
      <dgm:spPr/>
      <dgm:t>
        <a:bodyPr/>
        <a:lstStyle/>
        <a:p>
          <a:endParaRPr lang="en-US"/>
        </a:p>
      </dgm:t>
    </dgm:pt>
    <dgm:pt modelId="{48BC159B-1FAE-4AD3-A192-91C78A6D303C}" type="pres">
      <dgm:prSet presAssocID="{0BFC8FEF-1E33-475F-9909-0B69BB3547B2}" presName="Name0" presStyleCnt="0">
        <dgm:presLayoutVars>
          <dgm:chMax val="7"/>
          <dgm:chPref val="7"/>
          <dgm:dir/>
        </dgm:presLayoutVars>
      </dgm:prSet>
      <dgm:spPr/>
    </dgm:pt>
    <dgm:pt modelId="{667FC9C4-2C6C-4EED-9411-B4731A7A4D35}" type="pres">
      <dgm:prSet presAssocID="{0BFC8FEF-1E33-475F-9909-0B69BB3547B2}" presName="Name1" presStyleCnt="0"/>
      <dgm:spPr/>
    </dgm:pt>
    <dgm:pt modelId="{F0254FD2-D199-4FF9-98AD-76C1B82959CF}" type="pres">
      <dgm:prSet presAssocID="{0BFC8FEF-1E33-475F-9909-0B69BB3547B2}" presName="cycle" presStyleCnt="0"/>
      <dgm:spPr/>
    </dgm:pt>
    <dgm:pt modelId="{A3FFCD7A-7EE3-4AD7-B3BA-09171420EDDD}" type="pres">
      <dgm:prSet presAssocID="{0BFC8FEF-1E33-475F-9909-0B69BB3547B2}" presName="srcNode" presStyleLbl="node1" presStyleIdx="0" presStyleCnt="3"/>
      <dgm:spPr/>
    </dgm:pt>
    <dgm:pt modelId="{754CBEDF-8055-438C-98DA-C143DBD44226}" type="pres">
      <dgm:prSet presAssocID="{0BFC8FEF-1E33-475F-9909-0B69BB3547B2}" presName="conn" presStyleLbl="parChTrans1D2" presStyleIdx="0" presStyleCnt="1"/>
      <dgm:spPr/>
    </dgm:pt>
    <dgm:pt modelId="{FE8406AE-C369-4FEA-A966-7F4856BC4D4F}" type="pres">
      <dgm:prSet presAssocID="{0BFC8FEF-1E33-475F-9909-0B69BB3547B2}" presName="extraNode" presStyleLbl="node1" presStyleIdx="0" presStyleCnt="3"/>
      <dgm:spPr/>
    </dgm:pt>
    <dgm:pt modelId="{2B4BB88C-EB2F-4110-A2AF-9333B6D6BA7D}" type="pres">
      <dgm:prSet presAssocID="{0BFC8FEF-1E33-475F-9909-0B69BB3547B2}" presName="dstNode" presStyleLbl="node1" presStyleIdx="0" presStyleCnt="3"/>
      <dgm:spPr/>
    </dgm:pt>
    <dgm:pt modelId="{61390B20-9535-4C0B-9387-B6FB0FDC999B}" type="pres">
      <dgm:prSet presAssocID="{7583C43C-BFCB-4E87-AEF2-7736901B5C28}" presName="text_1" presStyleLbl="node1" presStyleIdx="0" presStyleCnt="3">
        <dgm:presLayoutVars>
          <dgm:bulletEnabled val="1"/>
        </dgm:presLayoutVars>
      </dgm:prSet>
      <dgm:spPr/>
    </dgm:pt>
    <dgm:pt modelId="{7E8B31C9-19B2-4B6F-94DD-D4825F85FC58}" type="pres">
      <dgm:prSet presAssocID="{7583C43C-BFCB-4E87-AEF2-7736901B5C28}" presName="accent_1" presStyleCnt="0"/>
      <dgm:spPr/>
    </dgm:pt>
    <dgm:pt modelId="{F356AFCC-908D-4D5D-9B73-906256EE69B3}" type="pres">
      <dgm:prSet presAssocID="{7583C43C-BFCB-4E87-AEF2-7736901B5C28}" presName="accentRepeatNode" presStyleLbl="solidFgAcc1" presStyleIdx="0"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 modelId="{2339FBE8-21C9-453B-A8B4-4ACFCC2D93A1}" type="pres">
      <dgm:prSet presAssocID="{8C03897C-EC37-499A-AB75-0F7434EE8039}" presName="text_2" presStyleLbl="node1" presStyleIdx="1" presStyleCnt="3">
        <dgm:presLayoutVars>
          <dgm:bulletEnabled val="1"/>
        </dgm:presLayoutVars>
      </dgm:prSet>
      <dgm:spPr/>
    </dgm:pt>
    <dgm:pt modelId="{4191C335-F065-474D-855F-9DD9029279FE}" type="pres">
      <dgm:prSet presAssocID="{8C03897C-EC37-499A-AB75-0F7434EE8039}" presName="accent_2" presStyleCnt="0"/>
      <dgm:spPr/>
    </dgm:pt>
    <dgm:pt modelId="{40A0BE80-7747-4FA7-923A-DFC08C31A7B7}" type="pres">
      <dgm:prSet presAssocID="{8C03897C-EC37-499A-AB75-0F7434EE8039}" presName="accentRepeatNode" presStyleLbl="solidFgAcc1" presStyleIdx="1" presStyleCnt="3"/>
      <dgm:spPr>
        <a:solidFill>
          <a:schemeClr val="bg1">
            <a:lumMod val="75000"/>
          </a:schemeClr>
        </a:solidFill>
        <a:ln w="38100">
          <a:solidFill>
            <a:schemeClr val="bg1">
              <a:lumMod val="50000"/>
            </a:schemeClr>
          </a:solidFill>
        </a:ln>
        <a:scene3d>
          <a:camera prst="orthographicFront"/>
          <a:lightRig rig="flat" dir="t"/>
        </a:scene3d>
        <a:sp3d z="190500" extrusionH="12700" prstMaterial="plastic">
          <a:bevelT w="88900" h="88900" prst="hardEdge"/>
          <a:bevelB w="88900" h="31750" prst="angle"/>
        </a:sp3d>
      </dgm:spPr>
    </dgm:pt>
    <dgm:pt modelId="{E1A93A71-10D0-4CEB-AD73-698FA2308B04}" type="pres">
      <dgm:prSet presAssocID="{8B46C6C4-1D00-4600-8644-E79970B7A5CE}" presName="text_3" presStyleLbl="node1" presStyleIdx="2" presStyleCnt="3">
        <dgm:presLayoutVars>
          <dgm:bulletEnabled val="1"/>
        </dgm:presLayoutVars>
      </dgm:prSet>
      <dgm:spPr/>
    </dgm:pt>
    <dgm:pt modelId="{0C970090-FE57-484D-906F-61F514F7ED0F}" type="pres">
      <dgm:prSet presAssocID="{8B46C6C4-1D00-4600-8644-E79970B7A5CE}" presName="accent_3" presStyleCnt="0"/>
      <dgm:spPr/>
    </dgm:pt>
    <dgm:pt modelId="{DC841851-D730-4DF9-A8C6-46A44724BFAD}" type="pres">
      <dgm:prSet presAssocID="{8B46C6C4-1D00-4600-8644-E79970B7A5CE}" presName="accentRepeatNode" presStyleLbl="solidFgAcc1" presStyleIdx="2" presStyleCnt="3"/>
      <dgm:spPr>
        <a:solidFill>
          <a:srgbClr val="56A2D6"/>
        </a:solidFill>
        <a:ln w="38100">
          <a:solidFill>
            <a:srgbClr val="013E7F"/>
          </a:solidFill>
        </a:ln>
        <a:scene3d>
          <a:camera prst="orthographicFront"/>
          <a:lightRig rig="flat" dir="t"/>
        </a:scene3d>
        <a:sp3d z="190500" extrusionH="12700" prstMaterial="plastic">
          <a:bevelT w="88900" h="88900" prst="hardEdge"/>
          <a:bevelB w="88900" h="31750" prst="angle"/>
        </a:sp3d>
      </dgm:spPr>
    </dgm:pt>
  </dgm:ptLst>
  <dgm:cxnLst>
    <dgm:cxn modelId="{D0232611-9C0C-4284-8853-BF731FF5091A}" type="presOf" srcId="{F2C094AA-CCAB-4DDC-BF08-BAE371CDC931}" destId="{754CBEDF-8055-438C-98DA-C143DBD44226}" srcOrd="0" destOrd="0" presId="urn:microsoft.com/office/officeart/2008/layout/VerticalCurvedList"/>
    <dgm:cxn modelId="{7D6A8F27-A4C3-479A-848B-5E26487AB979}" type="presOf" srcId="{8B46C6C4-1D00-4600-8644-E79970B7A5CE}" destId="{E1A93A71-10D0-4CEB-AD73-698FA2308B04}" srcOrd="0" destOrd="0" presId="urn:microsoft.com/office/officeart/2008/layout/VerticalCurvedList"/>
    <dgm:cxn modelId="{0B5ED031-6283-4805-BE7F-ADA82391B252}" type="presOf" srcId="{0BFC8FEF-1E33-475F-9909-0B69BB3547B2}" destId="{48BC159B-1FAE-4AD3-A192-91C78A6D303C}" srcOrd="0" destOrd="0" presId="urn:microsoft.com/office/officeart/2008/layout/VerticalCurvedList"/>
    <dgm:cxn modelId="{14FF4168-E09A-40C5-B00C-9C16F5E7C08B}" srcId="{0BFC8FEF-1E33-475F-9909-0B69BB3547B2}" destId="{7583C43C-BFCB-4E87-AEF2-7736901B5C28}" srcOrd="0" destOrd="0" parTransId="{4F3B96CF-DE5C-4B87-9213-BA9CD3DFBFD5}" sibTransId="{F2C094AA-CCAB-4DDC-BF08-BAE371CDC931}"/>
    <dgm:cxn modelId="{602DB172-AEA1-4F65-9441-6C37D7FE7EF7}" type="presOf" srcId="{8C03897C-EC37-499A-AB75-0F7434EE8039}" destId="{2339FBE8-21C9-453B-A8B4-4ACFCC2D93A1}" srcOrd="0" destOrd="0" presId="urn:microsoft.com/office/officeart/2008/layout/VerticalCurvedList"/>
    <dgm:cxn modelId="{2AD7D18E-981E-487A-881C-2310E767A3AD}" srcId="{0BFC8FEF-1E33-475F-9909-0B69BB3547B2}" destId="{8C03897C-EC37-499A-AB75-0F7434EE8039}" srcOrd="1" destOrd="0" parTransId="{03D257D8-6352-4CCA-A917-BB414CEEA521}" sibTransId="{CD036AB3-AB73-4695-85CE-960AB432B9AF}"/>
    <dgm:cxn modelId="{E9FD4AD8-DD2E-43D8-9845-2C923C486D22}" type="presOf" srcId="{7583C43C-BFCB-4E87-AEF2-7736901B5C28}" destId="{61390B20-9535-4C0B-9387-B6FB0FDC999B}" srcOrd="0" destOrd="0" presId="urn:microsoft.com/office/officeart/2008/layout/VerticalCurvedList"/>
    <dgm:cxn modelId="{49192DF3-E2B9-4FAB-BE36-368F562A8645}" srcId="{0BFC8FEF-1E33-475F-9909-0B69BB3547B2}" destId="{8B46C6C4-1D00-4600-8644-E79970B7A5CE}" srcOrd="2" destOrd="0" parTransId="{2234AF39-F636-4989-9B05-C34D5CDCCCC4}" sibTransId="{9A43FD26-675C-4E75-8DD3-14B55427FCB9}"/>
    <dgm:cxn modelId="{F583944C-655F-41EF-AADA-EA16D023BB31}" type="presParOf" srcId="{48BC159B-1FAE-4AD3-A192-91C78A6D303C}" destId="{667FC9C4-2C6C-4EED-9411-B4731A7A4D35}" srcOrd="0" destOrd="0" presId="urn:microsoft.com/office/officeart/2008/layout/VerticalCurvedList"/>
    <dgm:cxn modelId="{C2737BF8-666E-455D-9C6F-3BCD4D1A7CA0}" type="presParOf" srcId="{667FC9C4-2C6C-4EED-9411-B4731A7A4D35}" destId="{F0254FD2-D199-4FF9-98AD-76C1B82959CF}" srcOrd="0" destOrd="0" presId="urn:microsoft.com/office/officeart/2008/layout/VerticalCurvedList"/>
    <dgm:cxn modelId="{75380B5B-3673-4916-8B6D-EE02DE8F1DFA}" type="presParOf" srcId="{F0254FD2-D199-4FF9-98AD-76C1B82959CF}" destId="{A3FFCD7A-7EE3-4AD7-B3BA-09171420EDDD}" srcOrd="0" destOrd="0" presId="urn:microsoft.com/office/officeart/2008/layout/VerticalCurvedList"/>
    <dgm:cxn modelId="{3B19489C-C195-45DC-9296-7A05A350429E}" type="presParOf" srcId="{F0254FD2-D199-4FF9-98AD-76C1B82959CF}" destId="{754CBEDF-8055-438C-98DA-C143DBD44226}" srcOrd="1" destOrd="0" presId="urn:microsoft.com/office/officeart/2008/layout/VerticalCurvedList"/>
    <dgm:cxn modelId="{A81A35B3-6CBF-4185-B565-57A342889BCF}" type="presParOf" srcId="{F0254FD2-D199-4FF9-98AD-76C1B82959CF}" destId="{FE8406AE-C369-4FEA-A966-7F4856BC4D4F}" srcOrd="2" destOrd="0" presId="urn:microsoft.com/office/officeart/2008/layout/VerticalCurvedList"/>
    <dgm:cxn modelId="{04C4A7C6-6A62-46FE-BB02-C286248977B1}" type="presParOf" srcId="{F0254FD2-D199-4FF9-98AD-76C1B82959CF}" destId="{2B4BB88C-EB2F-4110-A2AF-9333B6D6BA7D}" srcOrd="3" destOrd="0" presId="urn:microsoft.com/office/officeart/2008/layout/VerticalCurvedList"/>
    <dgm:cxn modelId="{38D7E6D9-12FB-4364-AA0E-F871A58DB516}" type="presParOf" srcId="{667FC9C4-2C6C-4EED-9411-B4731A7A4D35}" destId="{61390B20-9535-4C0B-9387-B6FB0FDC999B}" srcOrd="1" destOrd="0" presId="urn:microsoft.com/office/officeart/2008/layout/VerticalCurvedList"/>
    <dgm:cxn modelId="{E966F3E7-CF88-4611-AFCE-C653A7D1CE01}" type="presParOf" srcId="{667FC9C4-2C6C-4EED-9411-B4731A7A4D35}" destId="{7E8B31C9-19B2-4B6F-94DD-D4825F85FC58}" srcOrd="2" destOrd="0" presId="urn:microsoft.com/office/officeart/2008/layout/VerticalCurvedList"/>
    <dgm:cxn modelId="{181EF6AF-EF2B-4D97-A8CE-5B09DEFBE48B}" type="presParOf" srcId="{7E8B31C9-19B2-4B6F-94DD-D4825F85FC58}" destId="{F356AFCC-908D-4D5D-9B73-906256EE69B3}" srcOrd="0" destOrd="0" presId="urn:microsoft.com/office/officeart/2008/layout/VerticalCurvedList"/>
    <dgm:cxn modelId="{E1B130CD-A5C3-439E-9EE4-41EBF48F7C7B}" type="presParOf" srcId="{667FC9C4-2C6C-4EED-9411-B4731A7A4D35}" destId="{2339FBE8-21C9-453B-A8B4-4ACFCC2D93A1}" srcOrd="3" destOrd="0" presId="urn:microsoft.com/office/officeart/2008/layout/VerticalCurvedList"/>
    <dgm:cxn modelId="{C790B1FB-F378-494D-9743-5891FC6F8D8D}" type="presParOf" srcId="{667FC9C4-2C6C-4EED-9411-B4731A7A4D35}" destId="{4191C335-F065-474D-855F-9DD9029279FE}" srcOrd="4" destOrd="0" presId="urn:microsoft.com/office/officeart/2008/layout/VerticalCurvedList"/>
    <dgm:cxn modelId="{489D5D60-FAD8-4EAE-AAAA-F18004C5543A}" type="presParOf" srcId="{4191C335-F065-474D-855F-9DD9029279FE}" destId="{40A0BE80-7747-4FA7-923A-DFC08C31A7B7}" srcOrd="0" destOrd="0" presId="urn:microsoft.com/office/officeart/2008/layout/VerticalCurvedList"/>
    <dgm:cxn modelId="{94EC797A-20A5-452B-BCEF-A66EACE24753}" type="presParOf" srcId="{667FC9C4-2C6C-4EED-9411-B4731A7A4D35}" destId="{E1A93A71-10D0-4CEB-AD73-698FA2308B04}" srcOrd="5" destOrd="0" presId="urn:microsoft.com/office/officeart/2008/layout/VerticalCurvedList"/>
    <dgm:cxn modelId="{A05316F6-3EFB-4005-9F69-DD6D9D781954}" type="presParOf" srcId="{667FC9C4-2C6C-4EED-9411-B4731A7A4D35}" destId="{0C970090-FE57-484D-906F-61F514F7ED0F}" srcOrd="6" destOrd="0" presId="urn:microsoft.com/office/officeart/2008/layout/VerticalCurvedList"/>
    <dgm:cxn modelId="{53C9B395-1A82-44BD-9DF0-D31D8D12BF24}" type="presParOf" srcId="{0C970090-FE57-484D-906F-61F514F7ED0F}" destId="{DC841851-D730-4DF9-A8C6-46A44724BFAD}"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4F81BC"/>
        </a:solidFill>
      </dgm:spPr>
      <dgm:t>
        <a:bodyPr/>
        <a:lstStyle/>
        <a:p>
          <a:r>
            <a:rPr lang="en-US" sz="1700" spc="-15" dirty="0">
              <a:solidFill>
                <a:schemeClr val="bg1"/>
              </a:solidFill>
              <a:latin typeface="Arial"/>
              <a:cs typeface="Arial"/>
            </a:rPr>
            <a:t>Read the</a:t>
          </a:r>
          <a:r>
            <a:rPr lang="en-US" sz="1700" spc="5" dirty="0">
              <a:solidFill>
                <a:schemeClr val="bg1"/>
              </a:solidFill>
              <a:latin typeface="Arial"/>
              <a:cs typeface="Arial"/>
            </a:rPr>
            <a:t> </a:t>
          </a:r>
          <a:r>
            <a:rPr lang="en-US" sz="1700" spc="-20" dirty="0">
              <a:solidFill>
                <a:schemeClr val="bg1"/>
              </a:solidFill>
              <a:latin typeface="Arial"/>
              <a:cs typeface="Arial"/>
            </a:rPr>
            <a:t>MA</a:t>
          </a:r>
          <a:r>
            <a:rPr lang="en-US" sz="1700" spc="-120" dirty="0">
              <a:solidFill>
                <a:schemeClr val="bg1"/>
              </a:solidFill>
              <a:latin typeface="Arial"/>
              <a:cs typeface="Arial"/>
            </a:rPr>
            <a:t> </a:t>
          </a:r>
          <a:r>
            <a:rPr lang="en-US" sz="1700" spc="-10" dirty="0">
              <a:solidFill>
                <a:schemeClr val="bg1"/>
              </a:solidFill>
              <a:latin typeface="Arial"/>
              <a:cs typeface="Arial"/>
            </a:rPr>
            <a:t>Bulletin </a:t>
          </a:r>
          <a:r>
            <a:rPr lang="en-US" sz="1700" spc="-15" dirty="0">
              <a:solidFill>
                <a:schemeClr val="bg1"/>
              </a:solidFill>
              <a:latin typeface="Arial"/>
              <a:cs typeface="Arial"/>
            </a:rPr>
            <a:t>(MAB) 01-15-32.</a:t>
          </a:r>
          <a:endParaRPr lang="en-US" sz="1700" dirty="0">
            <a:solidFill>
              <a:schemeClr val="bg1"/>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4A98CFA4-8F5F-4F11-AA72-0A5EDCC6F500}">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Review</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these</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ning</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materials.</a:t>
          </a:r>
          <a:endParaRPr lang="en-US" sz="1700" dirty="0">
            <a:solidFill>
              <a:schemeClr val="bg1">
                <a:lumMod val="65000"/>
              </a:schemeClr>
            </a:solidFill>
            <a:latin typeface="Times New Roman"/>
            <a:cs typeface="Times New Roman"/>
          </a:endParaRPr>
        </a:p>
      </dgm:t>
    </dgm:pt>
    <dgm:pt modelId="{45068A74-04F4-4401-A5A5-3ED1710FAE91}" type="parTrans" cxnId="{BFE640B4-6711-490A-B5F9-DB32D42B2D16}">
      <dgm:prSet/>
      <dgm:spPr/>
      <dgm:t>
        <a:bodyPr/>
        <a:lstStyle/>
        <a:p>
          <a:endParaRPr lang="en-US"/>
        </a:p>
      </dgm:t>
    </dgm:pt>
    <dgm:pt modelId="{C308B453-4C33-486E-8CDE-2FF242251556}" type="sibTrans" cxnId="{BFE640B4-6711-490A-B5F9-DB32D42B2D16}">
      <dgm:prSet/>
      <dgm:spPr>
        <a:solidFill>
          <a:schemeClr val="bg1">
            <a:lumMod val="50000"/>
            <a:alpha val="90000"/>
          </a:schemeClr>
        </a:solidFill>
        <a:ln>
          <a:solidFill>
            <a:schemeClr val="bg1">
              <a:alpha val="90000"/>
            </a:schemeClr>
          </a:solidFill>
        </a:ln>
      </dgm:spPr>
      <dgm:t>
        <a:bodyPr/>
        <a:lstStyle/>
        <a:p>
          <a:endParaRPr lang="en-US" dirty="0"/>
        </a:p>
      </dgm:t>
    </dgm:pt>
    <dgm:pt modelId="{691154E7-34D4-4A35-9A17-53D05DB13868}">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all hospital staff making PE determinations to take th</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s</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ning.</a:t>
          </a:r>
          <a:endParaRPr lang="en-US" sz="1700" dirty="0">
            <a:solidFill>
              <a:schemeClr val="bg1">
                <a:lumMod val="65000"/>
              </a:schemeClr>
            </a:solidFill>
            <a:latin typeface="Times New Roman"/>
            <a:cs typeface="Times New Roman"/>
          </a:endParaRPr>
        </a:p>
      </dgm:t>
    </dgm:pt>
    <dgm:pt modelId="{AF9B85D3-A271-4B29-A45D-4606F8FBE11C}" type="parTrans" cxnId="{A68FB47E-4BE6-4055-B411-C8E51D7E70D2}">
      <dgm:prSet/>
      <dgm:spPr/>
      <dgm:t>
        <a:bodyPr/>
        <a:lstStyle/>
        <a:p>
          <a:endParaRPr lang="en-US"/>
        </a:p>
      </dgm:t>
    </dgm:pt>
    <dgm:pt modelId="{A8CA2A21-AA2F-47CF-9772-B4F6FFA61ADB}" type="sibTrans" cxnId="{A68FB47E-4BE6-4055-B411-C8E51D7E70D2}">
      <dgm:prSet/>
      <dgm:spPr>
        <a:solidFill>
          <a:schemeClr val="bg1">
            <a:lumMod val="50000"/>
            <a:alpha val="90000"/>
          </a:schemeClr>
        </a:solidFill>
        <a:ln>
          <a:solidFill>
            <a:schemeClr val="bg1">
              <a:alpha val="90000"/>
            </a:schemeClr>
          </a:solidFill>
        </a:ln>
      </dgm:spPr>
      <dgm:t>
        <a:bodyPr/>
        <a:lstStyle/>
        <a:p>
          <a:endParaRPr lang="en-US" dirty="0"/>
        </a:p>
      </dgm:t>
    </dgm:pt>
    <dgm:pt modelId="{771BE679-7CA7-48B7-A966-4C0EC7C346C6}">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staff to print, </a:t>
          </a:r>
          <a:r>
            <a:rPr lang="en-US" sz="1700" spc="-15" dirty="0">
              <a:solidFill>
                <a:schemeClr val="bg1">
                  <a:lumMod val="65000"/>
                </a:schemeClr>
              </a:solidFill>
              <a:latin typeface="Arial"/>
              <a:cs typeface="Arial"/>
            </a:rPr>
            <a:t>s</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gn,</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and</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return</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to</a:t>
          </a:r>
          <a:r>
            <a:rPr lang="en-US" sz="1700" spc="-15" dirty="0">
              <a:solidFill>
                <a:schemeClr val="bg1">
                  <a:lumMod val="65000"/>
                </a:schemeClr>
              </a:solidFill>
              <a:latin typeface="Arial"/>
              <a:cs typeface="Arial"/>
            </a:rPr>
            <a:t> ho</a:t>
          </a:r>
          <a:r>
            <a:rPr lang="en-US" sz="1700" spc="-10" dirty="0">
              <a:solidFill>
                <a:schemeClr val="bg1">
                  <a:lumMod val="65000"/>
                </a:schemeClr>
              </a:solidFill>
              <a:latin typeface="Arial"/>
              <a:cs typeface="Arial"/>
            </a:rPr>
            <a:t>spital </a:t>
          </a:r>
          <a:r>
            <a:rPr lang="en-US" sz="1700" spc="-15" dirty="0">
              <a:solidFill>
                <a:schemeClr val="bg1">
                  <a:lumMod val="65000"/>
                </a:schemeClr>
              </a:solidFill>
              <a:latin typeface="Arial"/>
              <a:cs typeface="Arial"/>
            </a:rPr>
            <a:t>admi</a:t>
          </a:r>
          <a:r>
            <a:rPr lang="en-US" sz="1700" spc="-10" dirty="0">
              <a:solidFill>
                <a:schemeClr val="bg1">
                  <a:lumMod val="65000"/>
                </a:schemeClr>
              </a:solidFill>
              <a:latin typeface="Arial"/>
              <a:cs typeface="Arial"/>
            </a:rPr>
            <a:t>n</a:t>
          </a:r>
          <a:r>
            <a:rPr lang="en-US" sz="1700" spc="-5"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stration </a:t>
          </a:r>
          <a:r>
            <a:rPr lang="en-US" sz="1700" spc="-15" dirty="0">
              <a:solidFill>
                <a:schemeClr val="bg1">
                  <a:lumMod val="65000"/>
                </a:schemeClr>
              </a:solidFill>
              <a:latin typeface="Arial"/>
              <a:cs typeface="Arial"/>
            </a:rPr>
            <a:t>a</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c</a:t>
          </a:r>
          <a:r>
            <a:rPr lang="en-US" sz="1700" spc="-15" dirty="0">
              <a:solidFill>
                <a:schemeClr val="bg1">
                  <a:lumMod val="65000"/>
                </a:schemeClr>
              </a:solidFill>
              <a:latin typeface="Arial"/>
              <a:cs typeface="Arial"/>
            </a:rPr>
            <a:t>opy</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of</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spc="-10" dirty="0">
              <a:solidFill>
                <a:schemeClr val="bg1">
                  <a:lumMod val="65000"/>
                </a:schemeClr>
              </a:solidFill>
              <a:latin typeface="Arial"/>
              <a:cs typeface="Arial"/>
            </a:rPr>
            <a:t> training</a:t>
          </a:r>
          <a:r>
            <a:rPr lang="en-US" sz="1700" spc="-5" dirty="0">
              <a:solidFill>
                <a:schemeClr val="bg1">
                  <a:lumMod val="65000"/>
                </a:schemeClr>
              </a:solidFill>
              <a:latin typeface="Arial"/>
              <a:cs typeface="Arial"/>
            </a:rPr>
            <a:t> </a:t>
          </a:r>
          <a:r>
            <a:rPr lang="en-US" sz="1700" i="1" spc="-10" dirty="0">
              <a:solidFill>
                <a:schemeClr val="bg1">
                  <a:lumMod val="65000"/>
                </a:schemeClr>
              </a:solidFill>
              <a:latin typeface="Arial"/>
              <a:cs typeface="Arial"/>
            </a:rPr>
            <a:t>Certif</a:t>
          </a:r>
          <a:r>
            <a:rPr lang="en-US" sz="1700" i="1" dirty="0">
              <a:solidFill>
                <a:schemeClr val="bg1">
                  <a:lumMod val="65000"/>
                </a:schemeClr>
              </a:solidFill>
              <a:latin typeface="Arial"/>
              <a:cs typeface="Arial"/>
            </a:rPr>
            <a:t>i</a:t>
          </a:r>
          <a:r>
            <a:rPr lang="en-US" sz="1700" i="1" spc="-15" dirty="0">
              <a:solidFill>
                <a:schemeClr val="bg1">
                  <a:lumMod val="65000"/>
                </a:schemeClr>
              </a:solidFill>
              <a:latin typeface="Arial"/>
              <a:cs typeface="Arial"/>
            </a:rPr>
            <a:t>cate</a:t>
          </a:r>
          <a:r>
            <a:rPr lang="en-US" sz="1700" i="1" spc="-10" dirty="0">
              <a:solidFill>
                <a:schemeClr val="bg1">
                  <a:lumMod val="65000"/>
                </a:schemeClr>
              </a:solidFill>
              <a:latin typeface="Arial"/>
              <a:cs typeface="Arial"/>
            </a:rPr>
            <a:t> of</a:t>
          </a:r>
          <a:r>
            <a:rPr lang="en-US" sz="1700" i="1" spc="-5" dirty="0">
              <a:solidFill>
                <a:schemeClr val="bg1">
                  <a:lumMod val="65000"/>
                </a:schemeClr>
              </a:solidFill>
              <a:latin typeface="Arial"/>
              <a:cs typeface="Arial"/>
            </a:rPr>
            <a:t> </a:t>
          </a:r>
          <a:r>
            <a:rPr lang="en-US" sz="1700" i="1" spc="-15" dirty="0">
              <a:solidFill>
                <a:schemeClr val="bg1">
                  <a:lumMod val="65000"/>
                </a:schemeClr>
              </a:solidFill>
              <a:latin typeface="Arial"/>
              <a:cs typeface="Arial"/>
            </a:rPr>
            <a:t>Co</a:t>
          </a:r>
          <a:r>
            <a:rPr lang="en-US" sz="1700" i="1" spc="-40" dirty="0">
              <a:solidFill>
                <a:schemeClr val="bg1">
                  <a:lumMod val="65000"/>
                </a:schemeClr>
              </a:solidFill>
              <a:latin typeface="Arial"/>
              <a:cs typeface="Arial"/>
            </a:rPr>
            <a:t>m</a:t>
          </a:r>
          <a:r>
            <a:rPr lang="en-US" sz="1700" i="1" spc="-10" dirty="0">
              <a:solidFill>
                <a:schemeClr val="bg1">
                  <a:lumMod val="65000"/>
                </a:schemeClr>
              </a:solidFill>
              <a:latin typeface="Arial"/>
              <a:cs typeface="Arial"/>
            </a:rPr>
            <a:t>pletion,</a:t>
          </a:r>
          <a:r>
            <a:rPr lang="en-US" sz="1700" i="1" spc="20" dirty="0">
              <a:solidFill>
                <a:schemeClr val="bg1">
                  <a:lumMod val="65000"/>
                </a:schemeClr>
              </a:solidFill>
              <a:latin typeface="Arial"/>
              <a:cs typeface="Arial"/>
            </a:rPr>
            <a:t> </a:t>
          </a:r>
          <a:r>
            <a:rPr lang="en-US" sz="1700" i="0" spc="20" dirty="0">
              <a:solidFill>
                <a:schemeClr val="bg1">
                  <a:lumMod val="65000"/>
                </a:schemeClr>
              </a:solidFill>
              <a:latin typeface="Arial"/>
              <a:cs typeface="Arial"/>
            </a:rPr>
            <a:t>which can be </a:t>
          </a:r>
          <a:r>
            <a:rPr lang="en-US" sz="1700" spc="-15" dirty="0">
              <a:solidFill>
                <a:schemeClr val="bg1">
                  <a:lumMod val="65000"/>
                </a:schemeClr>
              </a:solidFill>
              <a:latin typeface="Arial"/>
              <a:cs typeface="Arial"/>
            </a:rPr>
            <a:t>found</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at</a:t>
          </a:r>
          <a:r>
            <a:rPr lang="en-US" sz="1700" spc="-5"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end</a:t>
          </a:r>
          <a:r>
            <a:rPr lang="en-US" sz="1700" spc="-10" dirty="0">
              <a:solidFill>
                <a:schemeClr val="bg1">
                  <a:lumMod val="65000"/>
                </a:schemeClr>
              </a:solidFill>
              <a:latin typeface="Arial"/>
              <a:cs typeface="Arial"/>
            </a:rPr>
            <a:t> of</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this presentation.</a:t>
          </a:r>
          <a:endParaRPr lang="en-US" sz="1700" dirty="0">
            <a:solidFill>
              <a:schemeClr val="bg1">
                <a:lumMod val="65000"/>
              </a:schemeClr>
            </a:solidFill>
            <a:latin typeface="Times New Roman"/>
            <a:cs typeface="Times New Roman"/>
          </a:endParaRPr>
        </a:p>
      </dgm:t>
    </dgm:pt>
    <dgm:pt modelId="{5DEA362D-30D5-4AB7-991A-FB6535F81A48}" type="parTrans" cxnId="{3D7544A9-58BD-4AA7-BFA5-36499A5805CA}">
      <dgm:prSet/>
      <dgm:spPr/>
      <dgm:t>
        <a:bodyPr/>
        <a:lstStyle/>
        <a:p>
          <a:endParaRPr lang="en-US"/>
        </a:p>
      </dgm:t>
    </dgm:pt>
    <dgm:pt modelId="{EDBD1E47-F7BF-4C9D-9029-F1DE7068C9E2}" type="sibTrans" cxnId="{3D7544A9-58BD-4AA7-BFA5-36499A5805CA}">
      <dgm:prSet/>
      <dgm:spPr>
        <a:solidFill>
          <a:schemeClr val="bg1">
            <a:lumMod val="50000"/>
            <a:alpha val="90000"/>
          </a:schemeClr>
        </a:solidFill>
        <a:ln>
          <a:solidFill>
            <a:schemeClr val="bg1">
              <a:alpha val="90000"/>
            </a:schemeClr>
          </a:solidFill>
        </a:ln>
      </dgm:spPr>
      <dgm:t>
        <a:bodyPr/>
        <a:lstStyle/>
        <a:p>
          <a:endParaRPr lang="en-US" dirty="0"/>
        </a:p>
      </dgm:t>
    </dgm:pt>
    <dgm:pt modelId="{C3C4DBA1-A83E-41BC-BB35-6AEFA830DE6E}">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Complete, sign, and submit the PE Addendum, which is attached to the MAB, to DHS.</a:t>
          </a:r>
          <a:endParaRPr lang="en-US" sz="1700" dirty="0">
            <a:solidFill>
              <a:schemeClr val="bg1">
                <a:lumMod val="65000"/>
              </a:schemeClr>
            </a:solidFill>
            <a:latin typeface="Arial"/>
            <a:cs typeface="Arial"/>
          </a:endParaRPr>
        </a:p>
      </dgm:t>
    </dgm:pt>
    <dgm:pt modelId="{4F269B84-FF87-4A78-AAED-D1D438EB7BE2}" type="parTrans" cxnId="{F1EA4CB6-2709-4647-9952-6DB8851DA1D0}">
      <dgm:prSet/>
      <dgm:spPr/>
      <dgm:t>
        <a:bodyPr/>
        <a:lstStyle/>
        <a:p>
          <a:endParaRPr lang="en-US"/>
        </a:p>
      </dgm:t>
    </dgm:pt>
    <dgm:pt modelId="{F36A4844-A26A-463C-9B04-DBE4A4F483DB}" type="sibTrans" cxnId="{F1EA4CB6-2709-4647-9952-6DB8851DA1D0}">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E5335903-20F9-4F9E-B4BF-9D187591C009}" type="presOf" srcId="{691154E7-34D4-4A35-9A17-53D05DB13868}" destId="{7F567736-D6FF-4529-8E53-4CE5D9851D5D}" srcOrd="1" destOrd="0" presId="urn:microsoft.com/office/officeart/2005/8/layout/vProcess5"/>
    <dgm:cxn modelId="{159C0412-99D9-4BCD-87D3-6837579BEFAD}" type="presOf" srcId="{B006E36F-F99D-4666-901A-467366D05DFC}" destId="{393E4C26-5595-4A49-BDD1-AF1446694DE3}" srcOrd="0" destOrd="0" presId="urn:microsoft.com/office/officeart/2005/8/layout/vProcess5"/>
    <dgm:cxn modelId="{1ED6D113-7E86-4AF2-B54D-8834D3DB71A2}" type="presOf" srcId="{C308B453-4C33-486E-8CDE-2FF242251556}" destId="{29026BF7-CF7C-4235-8EE2-C42706FE6062}" srcOrd="0" destOrd="0" presId="urn:microsoft.com/office/officeart/2005/8/layout/vProcess5"/>
    <dgm:cxn modelId="{9DD8A114-13DB-4D28-BC21-A31DB60F4C3C}" type="presOf" srcId="{522C565A-BDC7-4068-B398-A8CC6F664731}" destId="{DD0F6DD6-98B3-457F-AA1E-65247A263ED7}" srcOrd="0" destOrd="0" presId="urn:microsoft.com/office/officeart/2005/8/layout/vProcess5"/>
    <dgm:cxn modelId="{66009A18-ED38-41F3-AC84-9636C6008183}" type="presOf" srcId="{771BE679-7CA7-48B7-A966-4C0EC7C346C6}" destId="{2901148D-9CC6-4F87-97C6-4C3755244A91}" srcOrd="0" destOrd="0" presId="urn:microsoft.com/office/officeart/2005/8/layout/vProcess5"/>
    <dgm:cxn modelId="{6CFF605D-5F94-4416-A2E0-6E2427A224B4}" type="presOf" srcId="{4A98CFA4-8F5F-4F11-AA72-0A5EDCC6F500}" destId="{BC01937F-E36D-4F8D-9BF8-D27B2BC9EABA}" srcOrd="0" destOrd="0" presId="urn:microsoft.com/office/officeart/2005/8/layout/vProcess5"/>
    <dgm:cxn modelId="{6743B243-4859-4DA1-9116-4DC400584B6B}" type="presOf" srcId="{C3C4DBA1-A83E-41BC-BB35-6AEFA830DE6E}" destId="{5A52411D-CE1D-4C05-B391-42414BABA343}" srcOrd="0" destOrd="0" presId="urn:microsoft.com/office/officeart/2005/8/layout/vProcess5"/>
    <dgm:cxn modelId="{4FBA2A48-1E04-4F5F-AA0B-03DDE6A05211}" type="presOf" srcId="{A8CA2A21-AA2F-47CF-9772-B4F6FFA61ADB}" destId="{DA296695-A372-4F47-89D0-F62E875B639F}" srcOrd="0" destOrd="0" presId="urn:microsoft.com/office/officeart/2005/8/layout/vProcess5"/>
    <dgm:cxn modelId="{5F9D5B6D-8034-4D2F-820B-004D0A3890F0}" type="presOf" srcId="{EDBD1E47-F7BF-4C9D-9029-F1DE7068C9E2}" destId="{145222D9-26D0-42DB-BAC0-3154C5E1A6E6}" srcOrd="0" destOrd="0" presId="urn:microsoft.com/office/officeart/2005/8/layout/vProcess5"/>
    <dgm:cxn modelId="{4C44AA50-A1F1-4F39-AEFD-6A9768D404BA}" type="presOf" srcId="{C3C4DBA1-A83E-41BC-BB35-6AEFA830DE6E}" destId="{4E491EC3-33B0-4376-8E6B-B44120B3D810}" srcOrd="1" destOrd="0" presId="urn:microsoft.com/office/officeart/2005/8/layout/vProcess5"/>
    <dgm:cxn modelId="{A8AC3B59-D0BB-41B7-AEEF-CB09D1008ECC}" type="presOf" srcId="{771BE679-7CA7-48B7-A966-4C0EC7C346C6}" destId="{33D1860C-A28C-479F-89BF-D941B1FA3B06}" srcOrd="1" destOrd="0" presId="urn:microsoft.com/office/officeart/2005/8/layout/vProcess5"/>
    <dgm:cxn modelId="{A68FB47E-4BE6-4055-B411-C8E51D7E70D2}" srcId="{522C565A-BDC7-4068-B398-A8CC6F664731}" destId="{691154E7-34D4-4A35-9A17-53D05DB13868}" srcOrd="2" destOrd="0" parTransId="{AF9B85D3-A271-4B29-A45D-4606F8FBE11C}" sibTransId="{A8CA2A21-AA2F-47CF-9772-B4F6FFA61ADB}"/>
    <dgm:cxn modelId="{701B9BA7-D5E5-42B5-B916-31F62EE3A6BD}" type="presOf" srcId="{691154E7-34D4-4A35-9A17-53D05DB13868}" destId="{B328D894-D84A-4CFF-9304-D397F7E13F74}" srcOrd="0" destOrd="0" presId="urn:microsoft.com/office/officeart/2005/8/layout/vProcess5"/>
    <dgm:cxn modelId="{3D7544A9-58BD-4AA7-BFA5-36499A5805CA}" srcId="{522C565A-BDC7-4068-B398-A8CC6F664731}" destId="{771BE679-7CA7-48B7-A966-4C0EC7C346C6}" srcOrd="3" destOrd="0" parTransId="{5DEA362D-30D5-4AB7-991A-FB6535F81A48}" sibTransId="{EDBD1E47-F7BF-4C9D-9029-F1DE7068C9E2}"/>
    <dgm:cxn modelId="{BFE640B4-6711-490A-B5F9-DB32D42B2D16}" srcId="{522C565A-BDC7-4068-B398-A8CC6F664731}" destId="{4A98CFA4-8F5F-4F11-AA72-0A5EDCC6F500}" srcOrd="1" destOrd="0" parTransId="{45068A74-04F4-4401-A5A5-3ED1710FAE91}" sibTransId="{C308B453-4C33-486E-8CDE-2FF242251556}"/>
    <dgm:cxn modelId="{F1EA4CB6-2709-4647-9952-6DB8851DA1D0}" srcId="{522C565A-BDC7-4068-B398-A8CC6F664731}" destId="{C3C4DBA1-A83E-41BC-BB35-6AEFA830DE6E}" srcOrd="4" destOrd="0" parTransId="{4F269B84-FF87-4A78-AAED-D1D438EB7BE2}" sibTransId="{F36A4844-A26A-463C-9B04-DBE4A4F483DB}"/>
    <dgm:cxn modelId="{9B55DABF-B633-43A5-AC18-49DEDE6913D5}" type="presOf" srcId="{64AC242C-FCF4-4D52-B534-EDC2DEBCDC0F}" destId="{52A0C784-0D49-48D5-B439-61421FFF7968}" srcOrd="1" destOrd="0" presId="urn:microsoft.com/office/officeart/2005/8/layout/vProcess5"/>
    <dgm:cxn modelId="{548F71C3-A676-4218-96D7-872C2780121A}" type="presOf" srcId="{4A98CFA4-8F5F-4F11-AA72-0A5EDCC6F500}" destId="{9AFF9E58-E22E-44B7-A4CE-EA5069EA9BCC}" srcOrd="1"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2223C2E6-38C3-4A2F-99C8-26B56AE9356F}" type="presOf" srcId="{64AC242C-FCF4-4D52-B534-EDC2DEBCDC0F}" destId="{D98DEAE6-5ABB-4852-A049-E207CC09F3D9}" srcOrd="0" destOrd="0" presId="urn:microsoft.com/office/officeart/2005/8/layout/vProcess5"/>
    <dgm:cxn modelId="{31857C08-D2BA-4B9D-9524-F6D88E724BD5}" type="presParOf" srcId="{DD0F6DD6-98B3-457F-AA1E-65247A263ED7}" destId="{2DB6F22A-C146-4E8E-9093-B39C431C4168}" srcOrd="0" destOrd="0" presId="urn:microsoft.com/office/officeart/2005/8/layout/vProcess5"/>
    <dgm:cxn modelId="{F2CD442F-C2F2-4451-98E3-B17A601C5786}" type="presParOf" srcId="{DD0F6DD6-98B3-457F-AA1E-65247A263ED7}" destId="{D98DEAE6-5ABB-4852-A049-E207CC09F3D9}" srcOrd="1" destOrd="0" presId="urn:microsoft.com/office/officeart/2005/8/layout/vProcess5"/>
    <dgm:cxn modelId="{25E7B77A-CB9C-4B4B-A727-3E3C3B9BB5CF}" type="presParOf" srcId="{DD0F6DD6-98B3-457F-AA1E-65247A263ED7}" destId="{BC01937F-E36D-4F8D-9BF8-D27B2BC9EABA}" srcOrd="2" destOrd="0" presId="urn:microsoft.com/office/officeart/2005/8/layout/vProcess5"/>
    <dgm:cxn modelId="{9722CF83-C12E-420D-8172-C94AAAF20A9B}" type="presParOf" srcId="{DD0F6DD6-98B3-457F-AA1E-65247A263ED7}" destId="{B328D894-D84A-4CFF-9304-D397F7E13F74}" srcOrd="3" destOrd="0" presId="urn:microsoft.com/office/officeart/2005/8/layout/vProcess5"/>
    <dgm:cxn modelId="{394E14B7-EE98-402B-A0C8-329E5C80443E}" type="presParOf" srcId="{DD0F6DD6-98B3-457F-AA1E-65247A263ED7}" destId="{2901148D-9CC6-4F87-97C6-4C3755244A91}" srcOrd="4" destOrd="0" presId="urn:microsoft.com/office/officeart/2005/8/layout/vProcess5"/>
    <dgm:cxn modelId="{DB162EAE-A0AD-482B-99B4-B3FB78EBBA83}" type="presParOf" srcId="{DD0F6DD6-98B3-457F-AA1E-65247A263ED7}" destId="{5A52411D-CE1D-4C05-B391-42414BABA343}" srcOrd="5" destOrd="0" presId="urn:microsoft.com/office/officeart/2005/8/layout/vProcess5"/>
    <dgm:cxn modelId="{F31F9C12-F84A-4275-A4A8-0B9BD0DA8B6E}" type="presParOf" srcId="{DD0F6DD6-98B3-457F-AA1E-65247A263ED7}" destId="{393E4C26-5595-4A49-BDD1-AF1446694DE3}" srcOrd="6" destOrd="0" presId="urn:microsoft.com/office/officeart/2005/8/layout/vProcess5"/>
    <dgm:cxn modelId="{4ABF6D49-AAEA-45B0-8842-35E16DEE2B27}" type="presParOf" srcId="{DD0F6DD6-98B3-457F-AA1E-65247A263ED7}" destId="{29026BF7-CF7C-4235-8EE2-C42706FE6062}" srcOrd="7" destOrd="0" presId="urn:microsoft.com/office/officeart/2005/8/layout/vProcess5"/>
    <dgm:cxn modelId="{B0796CA2-181A-4346-B7AC-67C23FF86A68}" type="presParOf" srcId="{DD0F6DD6-98B3-457F-AA1E-65247A263ED7}" destId="{DA296695-A372-4F47-89D0-F62E875B639F}" srcOrd="8" destOrd="0" presId="urn:microsoft.com/office/officeart/2005/8/layout/vProcess5"/>
    <dgm:cxn modelId="{7680B775-99AD-44A3-A9A6-888B5DB6D03A}" type="presParOf" srcId="{DD0F6DD6-98B3-457F-AA1E-65247A263ED7}" destId="{145222D9-26D0-42DB-BAC0-3154C5E1A6E6}" srcOrd="9" destOrd="0" presId="urn:microsoft.com/office/officeart/2005/8/layout/vProcess5"/>
    <dgm:cxn modelId="{A82A18B1-4E40-4348-B2E0-5CBDF5E30378}" type="presParOf" srcId="{DD0F6DD6-98B3-457F-AA1E-65247A263ED7}" destId="{52A0C784-0D49-48D5-B439-61421FFF7968}" srcOrd="10" destOrd="0" presId="urn:microsoft.com/office/officeart/2005/8/layout/vProcess5"/>
    <dgm:cxn modelId="{60FF5C22-B068-4B28-A9C9-7EF8D369B4E6}" type="presParOf" srcId="{DD0F6DD6-98B3-457F-AA1E-65247A263ED7}" destId="{9AFF9E58-E22E-44B7-A4CE-EA5069EA9BCC}" srcOrd="11" destOrd="0" presId="urn:microsoft.com/office/officeart/2005/8/layout/vProcess5"/>
    <dgm:cxn modelId="{5FE59A55-4334-4087-956F-87D6F32A6162}" type="presParOf" srcId="{DD0F6DD6-98B3-457F-AA1E-65247A263ED7}" destId="{7F567736-D6FF-4529-8E53-4CE5D9851D5D}" srcOrd="12" destOrd="0" presId="urn:microsoft.com/office/officeart/2005/8/layout/vProcess5"/>
    <dgm:cxn modelId="{1978499E-CD6F-45FF-9769-EE7482EECB1C}" type="presParOf" srcId="{DD0F6DD6-98B3-457F-AA1E-65247A263ED7}" destId="{33D1860C-A28C-479F-89BF-D941B1FA3B06}" srcOrd="13" destOrd="0" presId="urn:microsoft.com/office/officeart/2005/8/layout/vProcess5"/>
    <dgm:cxn modelId="{BF7D922C-6C7A-4487-A787-25B0D8710A62}"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22C565A-BDC7-4068-B398-A8CC6F66473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64AC242C-FCF4-4D52-B534-EDC2DEBCDC0F}">
      <dgm:prSet phldrT="[Text]" custT="1"/>
      <dgm:spPr>
        <a:solidFill>
          <a:srgbClr val="D9D9D9"/>
        </a:solidFill>
        <a:ln>
          <a:solidFill>
            <a:srgbClr val="A6A6A6"/>
          </a:solidFill>
        </a:ln>
      </dgm:spPr>
      <dgm:t>
        <a:bodyPr/>
        <a:lstStyle/>
        <a:p>
          <a:r>
            <a:rPr lang="en-US" sz="1700" spc="-15" dirty="0">
              <a:solidFill>
                <a:srgbClr val="A6A6A6"/>
              </a:solidFill>
              <a:latin typeface="Arial"/>
              <a:cs typeface="Arial"/>
            </a:rPr>
            <a:t>Read the</a:t>
          </a:r>
          <a:r>
            <a:rPr lang="en-US" sz="1700" spc="5" dirty="0">
              <a:solidFill>
                <a:srgbClr val="A6A6A6"/>
              </a:solidFill>
              <a:latin typeface="Arial"/>
              <a:cs typeface="Arial"/>
            </a:rPr>
            <a:t> </a:t>
          </a:r>
          <a:r>
            <a:rPr lang="en-US" sz="1700" spc="-20" dirty="0">
              <a:solidFill>
                <a:srgbClr val="A6A6A6"/>
              </a:solidFill>
              <a:latin typeface="Arial"/>
              <a:cs typeface="Arial"/>
            </a:rPr>
            <a:t>MA</a:t>
          </a:r>
          <a:r>
            <a:rPr lang="en-US" sz="1700" spc="-120" dirty="0">
              <a:solidFill>
                <a:srgbClr val="A6A6A6"/>
              </a:solidFill>
              <a:latin typeface="Arial"/>
              <a:cs typeface="Arial"/>
            </a:rPr>
            <a:t> </a:t>
          </a:r>
          <a:r>
            <a:rPr lang="en-US" sz="1700" spc="-10" dirty="0">
              <a:solidFill>
                <a:srgbClr val="A6A6A6"/>
              </a:solidFill>
              <a:latin typeface="Arial"/>
              <a:cs typeface="Arial"/>
            </a:rPr>
            <a:t>Bulletin </a:t>
          </a:r>
          <a:r>
            <a:rPr lang="en-US" sz="1700" spc="-15" dirty="0">
              <a:solidFill>
                <a:srgbClr val="A6A6A6"/>
              </a:solidFill>
              <a:latin typeface="Arial"/>
              <a:cs typeface="Arial"/>
            </a:rPr>
            <a:t>(MAB) 01-15-32.</a:t>
          </a:r>
          <a:endParaRPr lang="en-US" sz="1700" dirty="0">
            <a:solidFill>
              <a:srgbClr val="A6A6A6"/>
            </a:solidFill>
          </a:endParaRPr>
        </a:p>
      </dgm:t>
    </dgm:pt>
    <dgm:pt modelId="{F0E40D92-4846-4923-AAFD-376FA95C1B73}" type="parTrans" cxnId="{88C42FE1-F6B5-4E02-AAD1-C6A7E1238E36}">
      <dgm:prSet/>
      <dgm:spPr/>
      <dgm:t>
        <a:bodyPr/>
        <a:lstStyle/>
        <a:p>
          <a:endParaRPr lang="en-US"/>
        </a:p>
      </dgm:t>
    </dgm:pt>
    <dgm:pt modelId="{B006E36F-F99D-4666-901A-467366D05DFC}" type="sibTrans" cxnId="{88C42FE1-F6B5-4E02-AAD1-C6A7E1238E36}">
      <dgm:prSet/>
      <dgm:spPr>
        <a:solidFill>
          <a:schemeClr val="bg1">
            <a:lumMod val="50000"/>
            <a:alpha val="90000"/>
          </a:schemeClr>
        </a:solidFill>
        <a:ln>
          <a:solidFill>
            <a:schemeClr val="bg1">
              <a:alpha val="90000"/>
            </a:schemeClr>
          </a:solidFill>
        </a:ln>
      </dgm:spPr>
      <dgm:t>
        <a:bodyPr/>
        <a:lstStyle/>
        <a:p>
          <a:endParaRPr lang="en-US" dirty="0"/>
        </a:p>
      </dgm:t>
    </dgm:pt>
    <dgm:pt modelId="{4A98CFA4-8F5F-4F11-AA72-0A5EDCC6F500}">
      <dgm:prSet custT="1"/>
      <dgm:spPr>
        <a:solidFill>
          <a:srgbClr val="4F81BC"/>
        </a:solidFill>
        <a:ln>
          <a:solidFill>
            <a:srgbClr val="4F81BC"/>
          </a:solidFill>
        </a:ln>
      </dgm:spPr>
      <dgm:t>
        <a:bodyPr/>
        <a:lstStyle/>
        <a:p>
          <a:r>
            <a:rPr lang="en-US" sz="1700" spc="-15" dirty="0">
              <a:solidFill>
                <a:schemeClr val="bg1"/>
              </a:solidFill>
              <a:latin typeface="Arial"/>
              <a:cs typeface="Arial"/>
            </a:rPr>
            <a:t>Review these training materials.</a:t>
          </a:r>
        </a:p>
      </dgm:t>
    </dgm:pt>
    <dgm:pt modelId="{45068A74-04F4-4401-A5A5-3ED1710FAE91}" type="parTrans" cxnId="{BFE640B4-6711-490A-B5F9-DB32D42B2D16}">
      <dgm:prSet/>
      <dgm:spPr/>
      <dgm:t>
        <a:bodyPr/>
        <a:lstStyle/>
        <a:p>
          <a:endParaRPr lang="en-US"/>
        </a:p>
      </dgm:t>
    </dgm:pt>
    <dgm:pt modelId="{C308B453-4C33-486E-8CDE-2FF242251556}" type="sibTrans" cxnId="{BFE640B4-6711-490A-B5F9-DB32D42B2D16}">
      <dgm:prSet/>
      <dgm:spPr>
        <a:solidFill>
          <a:schemeClr val="bg1">
            <a:lumMod val="50000"/>
            <a:alpha val="90000"/>
          </a:schemeClr>
        </a:solidFill>
        <a:ln>
          <a:solidFill>
            <a:schemeClr val="bg1">
              <a:alpha val="90000"/>
            </a:schemeClr>
          </a:solidFill>
        </a:ln>
      </dgm:spPr>
      <dgm:t>
        <a:bodyPr/>
        <a:lstStyle/>
        <a:p>
          <a:endParaRPr lang="en-US" dirty="0"/>
        </a:p>
      </dgm:t>
    </dgm:pt>
    <dgm:pt modelId="{691154E7-34D4-4A35-9A17-53D05DB13868}">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all hospital staff making PE determinations to take th</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s</a:t>
          </a:r>
          <a:r>
            <a:rPr lang="en-US" sz="1700" spc="-45" dirty="0">
              <a:solidFill>
                <a:schemeClr val="bg1">
                  <a:lumMod val="65000"/>
                </a:schemeClr>
              </a:solidFill>
              <a:latin typeface="Arial"/>
              <a:cs typeface="Arial"/>
            </a:rPr>
            <a:t> </a:t>
          </a:r>
          <a:r>
            <a:rPr lang="en-US" sz="1700" spc="-100" dirty="0">
              <a:solidFill>
                <a:schemeClr val="bg1">
                  <a:lumMod val="65000"/>
                </a:schemeClr>
              </a:solidFill>
              <a:latin typeface="Arial"/>
              <a:cs typeface="Arial"/>
            </a:rPr>
            <a:t>t</a:t>
          </a:r>
          <a:r>
            <a:rPr lang="en-US" sz="1700" spc="-10" dirty="0">
              <a:solidFill>
                <a:schemeClr val="bg1">
                  <a:lumMod val="65000"/>
                </a:schemeClr>
              </a:solidFill>
              <a:latin typeface="Arial"/>
              <a:cs typeface="Arial"/>
            </a:rPr>
            <a:t>ra</a:t>
          </a:r>
          <a:r>
            <a:rPr lang="en-US" sz="1700"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ning.</a:t>
          </a:r>
          <a:endParaRPr lang="en-US" sz="1700" dirty="0">
            <a:solidFill>
              <a:schemeClr val="bg1">
                <a:lumMod val="65000"/>
              </a:schemeClr>
            </a:solidFill>
            <a:latin typeface="Times New Roman"/>
            <a:cs typeface="Times New Roman"/>
          </a:endParaRPr>
        </a:p>
      </dgm:t>
    </dgm:pt>
    <dgm:pt modelId="{AF9B85D3-A271-4B29-A45D-4606F8FBE11C}" type="parTrans" cxnId="{A68FB47E-4BE6-4055-B411-C8E51D7E70D2}">
      <dgm:prSet/>
      <dgm:spPr/>
      <dgm:t>
        <a:bodyPr/>
        <a:lstStyle/>
        <a:p>
          <a:endParaRPr lang="en-US"/>
        </a:p>
      </dgm:t>
    </dgm:pt>
    <dgm:pt modelId="{A8CA2A21-AA2F-47CF-9772-B4F6FFA61ADB}" type="sibTrans" cxnId="{A68FB47E-4BE6-4055-B411-C8E51D7E70D2}">
      <dgm:prSet/>
      <dgm:spPr>
        <a:solidFill>
          <a:schemeClr val="bg1">
            <a:lumMod val="50000"/>
            <a:alpha val="90000"/>
          </a:schemeClr>
        </a:solidFill>
        <a:ln>
          <a:solidFill>
            <a:schemeClr val="bg1">
              <a:alpha val="90000"/>
            </a:schemeClr>
          </a:solidFill>
        </a:ln>
      </dgm:spPr>
      <dgm:t>
        <a:bodyPr/>
        <a:lstStyle/>
        <a:p>
          <a:endParaRPr lang="en-US" dirty="0"/>
        </a:p>
      </dgm:t>
    </dgm:pt>
    <dgm:pt modelId="{771BE679-7CA7-48B7-A966-4C0EC7C346C6}">
      <dgm:prSet custT="1"/>
      <dgm:spPr>
        <a:solidFill>
          <a:schemeClr val="bg1">
            <a:lumMod val="85000"/>
          </a:schemeClr>
        </a:solidFill>
        <a:ln>
          <a:solidFill>
            <a:schemeClr val="bg1">
              <a:lumMod val="65000"/>
            </a:schemeClr>
          </a:solidFill>
        </a:ln>
      </dgm:spPr>
      <dgm:t>
        <a:bodyPr/>
        <a:lstStyle/>
        <a:p>
          <a:r>
            <a:rPr lang="en-US" sz="1700" spc="-10" dirty="0">
              <a:solidFill>
                <a:schemeClr val="bg1">
                  <a:lumMod val="65000"/>
                </a:schemeClr>
              </a:solidFill>
              <a:latin typeface="Arial"/>
              <a:cs typeface="Arial"/>
            </a:rPr>
            <a:t>Require staff to print, </a:t>
          </a:r>
          <a:r>
            <a:rPr lang="en-US" sz="1700" spc="-15" dirty="0">
              <a:solidFill>
                <a:schemeClr val="bg1">
                  <a:lumMod val="65000"/>
                </a:schemeClr>
              </a:solidFill>
              <a:latin typeface="Arial"/>
              <a:cs typeface="Arial"/>
            </a:rPr>
            <a:t>s</a:t>
          </a:r>
          <a:r>
            <a:rPr lang="en-US" sz="1700" dirty="0">
              <a:solidFill>
                <a:schemeClr val="bg1">
                  <a:lumMod val="65000"/>
                </a:schemeClr>
              </a:solidFill>
              <a:latin typeface="Arial"/>
              <a:cs typeface="Arial"/>
            </a:rPr>
            <a:t>i</a:t>
          </a:r>
          <a:r>
            <a:rPr lang="en-US" sz="1700" spc="-15" dirty="0">
              <a:solidFill>
                <a:schemeClr val="bg1">
                  <a:lumMod val="65000"/>
                </a:schemeClr>
              </a:solidFill>
              <a:latin typeface="Arial"/>
              <a:cs typeface="Arial"/>
            </a:rPr>
            <a:t>gn,</a:t>
          </a:r>
          <a:r>
            <a:rPr lang="en-US" sz="1700" spc="-1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and</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return</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to</a:t>
          </a:r>
          <a:r>
            <a:rPr lang="en-US" sz="1700" spc="-15" dirty="0">
              <a:solidFill>
                <a:schemeClr val="bg1">
                  <a:lumMod val="65000"/>
                </a:schemeClr>
              </a:solidFill>
              <a:latin typeface="Arial"/>
              <a:cs typeface="Arial"/>
            </a:rPr>
            <a:t> ho</a:t>
          </a:r>
          <a:r>
            <a:rPr lang="en-US" sz="1700" spc="-10" dirty="0">
              <a:solidFill>
                <a:schemeClr val="bg1">
                  <a:lumMod val="65000"/>
                </a:schemeClr>
              </a:solidFill>
              <a:latin typeface="Arial"/>
              <a:cs typeface="Arial"/>
            </a:rPr>
            <a:t>spital </a:t>
          </a:r>
          <a:r>
            <a:rPr lang="en-US" sz="1700" spc="-15" dirty="0">
              <a:solidFill>
                <a:schemeClr val="bg1">
                  <a:lumMod val="65000"/>
                </a:schemeClr>
              </a:solidFill>
              <a:latin typeface="Arial"/>
              <a:cs typeface="Arial"/>
            </a:rPr>
            <a:t>admi</a:t>
          </a:r>
          <a:r>
            <a:rPr lang="en-US" sz="1700" spc="-10" dirty="0">
              <a:solidFill>
                <a:schemeClr val="bg1">
                  <a:lumMod val="65000"/>
                </a:schemeClr>
              </a:solidFill>
              <a:latin typeface="Arial"/>
              <a:cs typeface="Arial"/>
            </a:rPr>
            <a:t>n</a:t>
          </a:r>
          <a:r>
            <a:rPr lang="en-US" sz="1700" spc="-5" dirty="0">
              <a:solidFill>
                <a:schemeClr val="bg1">
                  <a:lumMod val="65000"/>
                </a:schemeClr>
              </a:solidFill>
              <a:latin typeface="Arial"/>
              <a:cs typeface="Arial"/>
            </a:rPr>
            <a:t>i</a:t>
          </a:r>
          <a:r>
            <a:rPr lang="en-US" sz="1700" spc="-10" dirty="0">
              <a:solidFill>
                <a:schemeClr val="bg1">
                  <a:lumMod val="65000"/>
                </a:schemeClr>
              </a:solidFill>
              <a:latin typeface="Arial"/>
              <a:cs typeface="Arial"/>
            </a:rPr>
            <a:t>stration </a:t>
          </a:r>
          <a:r>
            <a:rPr lang="en-US" sz="1700" spc="-15" dirty="0">
              <a:solidFill>
                <a:schemeClr val="bg1">
                  <a:lumMod val="65000"/>
                </a:schemeClr>
              </a:solidFill>
              <a:latin typeface="Arial"/>
              <a:cs typeface="Arial"/>
            </a:rPr>
            <a:t>a</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c</a:t>
          </a:r>
          <a:r>
            <a:rPr lang="en-US" sz="1700" spc="-15" dirty="0">
              <a:solidFill>
                <a:schemeClr val="bg1">
                  <a:lumMod val="65000"/>
                </a:schemeClr>
              </a:solidFill>
              <a:latin typeface="Arial"/>
              <a:cs typeface="Arial"/>
            </a:rPr>
            <a:t>opy</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of</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spc="-10" dirty="0">
              <a:solidFill>
                <a:schemeClr val="bg1">
                  <a:lumMod val="65000"/>
                </a:schemeClr>
              </a:solidFill>
              <a:latin typeface="Arial"/>
              <a:cs typeface="Arial"/>
            </a:rPr>
            <a:t> training</a:t>
          </a:r>
          <a:r>
            <a:rPr lang="en-US" sz="1700" spc="-5" dirty="0">
              <a:solidFill>
                <a:schemeClr val="bg1">
                  <a:lumMod val="65000"/>
                </a:schemeClr>
              </a:solidFill>
              <a:latin typeface="Arial"/>
              <a:cs typeface="Arial"/>
            </a:rPr>
            <a:t> </a:t>
          </a:r>
          <a:r>
            <a:rPr lang="en-US" sz="1700" i="1" spc="-10" dirty="0">
              <a:solidFill>
                <a:schemeClr val="bg1">
                  <a:lumMod val="65000"/>
                </a:schemeClr>
              </a:solidFill>
              <a:latin typeface="Arial"/>
              <a:cs typeface="Arial"/>
            </a:rPr>
            <a:t>Certif</a:t>
          </a:r>
          <a:r>
            <a:rPr lang="en-US" sz="1700" i="1" dirty="0">
              <a:solidFill>
                <a:schemeClr val="bg1">
                  <a:lumMod val="65000"/>
                </a:schemeClr>
              </a:solidFill>
              <a:latin typeface="Arial"/>
              <a:cs typeface="Arial"/>
            </a:rPr>
            <a:t>i</a:t>
          </a:r>
          <a:r>
            <a:rPr lang="en-US" sz="1700" i="1" spc="-15" dirty="0">
              <a:solidFill>
                <a:schemeClr val="bg1">
                  <a:lumMod val="65000"/>
                </a:schemeClr>
              </a:solidFill>
              <a:latin typeface="Arial"/>
              <a:cs typeface="Arial"/>
            </a:rPr>
            <a:t>cate</a:t>
          </a:r>
          <a:r>
            <a:rPr lang="en-US" sz="1700" i="1" spc="-10" dirty="0">
              <a:solidFill>
                <a:schemeClr val="bg1">
                  <a:lumMod val="65000"/>
                </a:schemeClr>
              </a:solidFill>
              <a:latin typeface="Arial"/>
              <a:cs typeface="Arial"/>
            </a:rPr>
            <a:t> of</a:t>
          </a:r>
          <a:r>
            <a:rPr lang="en-US" sz="1700" i="1" spc="-5" dirty="0">
              <a:solidFill>
                <a:schemeClr val="bg1">
                  <a:lumMod val="65000"/>
                </a:schemeClr>
              </a:solidFill>
              <a:latin typeface="Arial"/>
              <a:cs typeface="Arial"/>
            </a:rPr>
            <a:t> </a:t>
          </a:r>
          <a:r>
            <a:rPr lang="en-US" sz="1700" i="1" spc="-15" dirty="0">
              <a:solidFill>
                <a:schemeClr val="bg1">
                  <a:lumMod val="65000"/>
                </a:schemeClr>
              </a:solidFill>
              <a:latin typeface="Arial"/>
              <a:cs typeface="Arial"/>
            </a:rPr>
            <a:t>Co</a:t>
          </a:r>
          <a:r>
            <a:rPr lang="en-US" sz="1700" i="1" spc="-40" dirty="0">
              <a:solidFill>
                <a:schemeClr val="bg1">
                  <a:lumMod val="65000"/>
                </a:schemeClr>
              </a:solidFill>
              <a:latin typeface="Arial"/>
              <a:cs typeface="Arial"/>
            </a:rPr>
            <a:t>m</a:t>
          </a:r>
          <a:r>
            <a:rPr lang="en-US" sz="1700" i="1" spc="-10" dirty="0">
              <a:solidFill>
                <a:schemeClr val="bg1">
                  <a:lumMod val="65000"/>
                </a:schemeClr>
              </a:solidFill>
              <a:latin typeface="Arial"/>
              <a:cs typeface="Arial"/>
            </a:rPr>
            <a:t>pletion,</a:t>
          </a:r>
          <a:r>
            <a:rPr lang="en-US" sz="1700" i="1" spc="20" dirty="0">
              <a:solidFill>
                <a:schemeClr val="bg1">
                  <a:lumMod val="65000"/>
                </a:schemeClr>
              </a:solidFill>
              <a:latin typeface="Arial"/>
              <a:cs typeface="Arial"/>
            </a:rPr>
            <a:t> </a:t>
          </a:r>
          <a:r>
            <a:rPr lang="en-US" sz="1700" i="0" spc="20" dirty="0">
              <a:solidFill>
                <a:schemeClr val="bg1">
                  <a:lumMod val="65000"/>
                </a:schemeClr>
              </a:solidFill>
              <a:latin typeface="Arial"/>
              <a:cs typeface="Arial"/>
            </a:rPr>
            <a:t>which can be </a:t>
          </a:r>
          <a:r>
            <a:rPr lang="en-US" sz="1700" spc="-15" dirty="0">
              <a:solidFill>
                <a:schemeClr val="bg1">
                  <a:lumMod val="65000"/>
                </a:schemeClr>
              </a:solidFill>
              <a:latin typeface="Arial"/>
              <a:cs typeface="Arial"/>
            </a:rPr>
            <a:t>found</a:t>
          </a:r>
          <a:r>
            <a:rPr lang="en-US" sz="1700"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at</a:t>
          </a:r>
          <a:r>
            <a:rPr lang="en-US" sz="1700" spc="-5"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the</a:t>
          </a:r>
          <a:r>
            <a:rPr lang="en-US" sz="1700" dirty="0">
              <a:solidFill>
                <a:schemeClr val="bg1">
                  <a:lumMod val="65000"/>
                </a:schemeClr>
              </a:solidFill>
              <a:latin typeface="Arial"/>
              <a:cs typeface="Arial"/>
            </a:rPr>
            <a:t> </a:t>
          </a:r>
          <a:r>
            <a:rPr lang="en-US" sz="1700" spc="-15" dirty="0">
              <a:solidFill>
                <a:schemeClr val="bg1">
                  <a:lumMod val="65000"/>
                </a:schemeClr>
              </a:solidFill>
              <a:latin typeface="Arial"/>
              <a:cs typeface="Arial"/>
            </a:rPr>
            <a:t>end</a:t>
          </a:r>
          <a:r>
            <a:rPr lang="en-US" sz="1700" spc="-10" dirty="0">
              <a:solidFill>
                <a:schemeClr val="bg1">
                  <a:lumMod val="65000"/>
                </a:schemeClr>
              </a:solidFill>
              <a:latin typeface="Arial"/>
              <a:cs typeface="Arial"/>
            </a:rPr>
            <a:t> of</a:t>
          </a:r>
          <a:r>
            <a:rPr lang="en-US" sz="1700" spc="-5" dirty="0">
              <a:solidFill>
                <a:schemeClr val="bg1">
                  <a:lumMod val="65000"/>
                </a:schemeClr>
              </a:solidFill>
              <a:latin typeface="Arial"/>
              <a:cs typeface="Arial"/>
            </a:rPr>
            <a:t> </a:t>
          </a:r>
          <a:r>
            <a:rPr lang="en-US" sz="1700" spc="-10" dirty="0">
              <a:solidFill>
                <a:schemeClr val="bg1">
                  <a:lumMod val="65000"/>
                </a:schemeClr>
              </a:solidFill>
              <a:latin typeface="Arial"/>
              <a:cs typeface="Arial"/>
            </a:rPr>
            <a:t>this presentation.</a:t>
          </a:r>
          <a:endParaRPr lang="en-US" sz="1700" dirty="0">
            <a:solidFill>
              <a:schemeClr val="bg1">
                <a:lumMod val="65000"/>
              </a:schemeClr>
            </a:solidFill>
            <a:latin typeface="Times New Roman"/>
            <a:cs typeface="Times New Roman"/>
          </a:endParaRPr>
        </a:p>
      </dgm:t>
    </dgm:pt>
    <dgm:pt modelId="{5DEA362D-30D5-4AB7-991A-FB6535F81A48}" type="parTrans" cxnId="{3D7544A9-58BD-4AA7-BFA5-36499A5805CA}">
      <dgm:prSet/>
      <dgm:spPr/>
      <dgm:t>
        <a:bodyPr/>
        <a:lstStyle/>
        <a:p>
          <a:endParaRPr lang="en-US"/>
        </a:p>
      </dgm:t>
    </dgm:pt>
    <dgm:pt modelId="{EDBD1E47-F7BF-4C9D-9029-F1DE7068C9E2}" type="sibTrans" cxnId="{3D7544A9-58BD-4AA7-BFA5-36499A5805CA}">
      <dgm:prSet/>
      <dgm:spPr>
        <a:solidFill>
          <a:schemeClr val="bg1">
            <a:lumMod val="50000"/>
            <a:alpha val="90000"/>
          </a:schemeClr>
        </a:solidFill>
        <a:ln>
          <a:solidFill>
            <a:schemeClr val="bg1">
              <a:alpha val="90000"/>
            </a:schemeClr>
          </a:solidFill>
        </a:ln>
      </dgm:spPr>
      <dgm:t>
        <a:bodyPr/>
        <a:lstStyle/>
        <a:p>
          <a:endParaRPr lang="en-US" dirty="0"/>
        </a:p>
      </dgm:t>
    </dgm:pt>
    <dgm:pt modelId="{C3C4DBA1-A83E-41BC-BB35-6AEFA830DE6E}">
      <dgm:prSet custT="1"/>
      <dgm:spPr>
        <a:solidFill>
          <a:schemeClr val="bg1">
            <a:lumMod val="85000"/>
          </a:schemeClr>
        </a:solidFill>
        <a:ln>
          <a:solidFill>
            <a:schemeClr val="bg1">
              <a:lumMod val="65000"/>
            </a:schemeClr>
          </a:solidFill>
        </a:ln>
      </dgm:spPr>
      <dgm:t>
        <a:bodyPr/>
        <a:lstStyle/>
        <a:p>
          <a:r>
            <a:rPr lang="en-US" sz="1700" spc="-15" dirty="0">
              <a:solidFill>
                <a:schemeClr val="bg1">
                  <a:lumMod val="65000"/>
                </a:schemeClr>
              </a:solidFill>
              <a:latin typeface="Arial"/>
              <a:cs typeface="Arial"/>
            </a:rPr>
            <a:t>Complete, sign, and submit the PE Addendum, which is attached to the MAB, to DHS.</a:t>
          </a:r>
          <a:endParaRPr lang="en-US" sz="1700" dirty="0">
            <a:solidFill>
              <a:schemeClr val="bg1">
                <a:lumMod val="65000"/>
              </a:schemeClr>
            </a:solidFill>
            <a:latin typeface="Arial"/>
            <a:cs typeface="Arial"/>
          </a:endParaRPr>
        </a:p>
      </dgm:t>
    </dgm:pt>
    <dgm:pt modelId="{4F269B84-FF87-4A78-AAED-D1D438EB7BE2}" type="parTrans" cxnId="{F1EA4CB6-2709-4647-9952-6DB8851DA1D0}">
      <dgm:prSet/>
      <dgm:spPr/>
      <dgm:t>
        <a:bodyPr/>
        <a:lstStyle/>
        <a:p>
          <a:endParaRPr lang="en-US"/>
        </a:p>
      </dgm:t>
    </dgm:pt>
    <dgm:pt modelId="{F36A4844-A26A-463C-9B04-DBE4A4F483DB}" type="sibTrans" cxnId="{F1EA4CB6-2709-4647-9952-6DB8851DA1D0}">
      <dgm:prSet/>
      <dgm:spPr/>
      <dgm:t>
        <a:bodyPr/>
        <a:lstStyle/>
        <a:p>
          <a:endParaRPr lang="en-US"/>
        </a:p>
      </dgm:t>
    </dgm:pt>
    <dgm:pt modelId="{DD0F6DD6-98B3-457F-AA1E-65247A263ED7}" type="pres">
      <dgm:prSet presAssocID="{522C565A-BDC7-4068-B398-A8CC6F664731}" presName="outerComposite" presStyleCnt="0">
        <dgm:presLayoutVars>
          <dgm:chMax val="5"/>
          <dgm:dir/>
          <dgm:resizeHandles val="exact"/>
        </dgm:presLayoutVars>
      </dgm:prSet>
      <dgm:spPr/>
    </dgm:pt>
    <dgm:pt modelId="{2DB6F22A-C146-4E8E-9093-B39C431C4168}" type="pres">
      <dgm:prSet presAssocID="{522C565A-BDC7-4068-B398-A8CC6F664731}" presName="dummyMaxCanvas" presStyleCnt="0">
        <dgm:presLayoutVars/>
      </dgm:prSet>
      <dgm:spPr/>
    </dgm:pt>
    <dgm:pt modelId="{D98DEAE6-5ABB-4852-A049-E207CC09F3D9}" type="pres">
      <dgm:prSet presAssocID="{522C565A-BDC7-4068-B398-A8CC6F664731}" presName="FiveNodes_1" presStyleLbl="node1" presStyleIdx="0" presStyleCnt="5">
        <dgm:presLayoutVars>
          <dgm:bulletEnabled val="1"/>
        </dgm:presLayoutVars>
      </dgm:prSet>
      <dgm:spPr/>
    </dgm:pt>
    <dgm:pt modelId="{BC01937F-E36D-4F8D-9BF8-D27B2BC9EABA}" type="pres">
      <dgm:prSet presAssocID="{522C565A-BDC7-4068-B398-A8CC6F664731}" presName="FiveNodes_2" presStyleLbl="node1" presStyleIdx="1" presStyleCnt="5">
        <dgm:presLayoutVars>
          <dgm:bulletEnabled val="1"/>
        </dgm:presLayoutVars>
      </dgm:prSet>
      <dgm:spPr/>
    </dgm:pt>
    <dgm:pt modelId="{B328D894-D84A-4CFF-9304-D397F7E13F74}" type="pres">
      <dgm:prSet presAssocID="{522C565A-BDC7-4068-B398-A8CC6F664731}" presName="FiveNodes_3" presStyleLbl="node1" presStyleIdx="2" presStyleCnt="5">
        <dgm:presLayoutVars>
          <dgm:bulletEnabled val="1"/>
        </dgm:presLayoutVars>
      </dgm:prSet>
      <dgm:spPr/>
    </dgm:pt>
    <dgm:pt modelId="{2901148D-9CC6-4F87-97C6-4C3755244A91}" type="pres">
      <dgm:prSet presAssocID="{522C565A-BDC7-4068-B398-A8CC6F664731}" presName="FiveNodes_4" presStyleLbl="node1" presStyleIdx="3" presStyleCnt="5">
        <dgm:presLayoutVars>
          <dgm:bulletEnabled val="1"/>
        </dgm:presLayoutVars>
      </dgm:prSet>
      <dgm:spPr/>
    </dgm:pt>
    <dgm:pt modelId="{5A52411D-CE1D-4C05-B391-42414BABA343}" type="pres">
      <dgm:prSet presAssocID="{522C565A-BDC7-4068-B398-A8CC6F664731}" presName="FiveNodes_5" presStyleLbl="node1" presStyleIdx="4" presStyleCnt="5">
        <dgm:presLayoutVars>
          <dgm:bulletEnabled val="1"/>
        </dgm:presLayoutVars>
      </dgm:prSet>
      <dgm:spPr/>
    </dgm:pt>
    <dgm:pt modelId="{393E4C26-5595-4A49-BDD1-AF1446694DE3}" type="pres">
      <dgm:prSet presAssocID="{522C565A-BDC7-4068-B398-A8CC6F664731}" presName="FiveConn_1-2" presStyleLbl="fgAccFollowNode1" presStyleIdx="0" presStyleCnt="4">
        <dgm:presLayoutVars>
          <dgm:bulletEnabled val="1"/>
        </dgm:presLayoutVars>
      </dgm:prSet>
      <dgm:spPr/>
    </dgm:pt>
    <dgm:pt modelId="{29026BF7-CF7C-4235-8EE2-C42706FE6062}" type="pres">
      <dgm:prSet presAssocID="{522C565A-BDC7-4068-B398-A8CC6F664731}" presName="FiveConn_2-3" presStyleLbl="fgAccFollowNode1" presStyleIdx="1" presStyleCnt="4">
        <dgm:presLayoutVars>
          <dgm:bulletEnabled val="1"/>
        </dgm:presLayoutVars>
      </dgm:prSet>
      <dgm:spPr/>
    </dgm:pt>
    <dgm:pt modelId="{DA296695-A372-4F47-89D0-F62E875B639F}" type="pres">
      <dgm:prSet presAssocID="{522C565A-BDC7-4068-B398-A8CC6F664731}" presName="FiveConn_3-4" presStyleLbl="fgAccFollowNode1" presStyleIdx="2" presStyleCnt="4">
        <dgm:presLayoutVars>
          <dgm:bulletEnabled val="1"/>
        </dgm:presLayoutVars>
      </dgm:prSet>
      <dgm:spPr/>
    </dgm:pt>
    <dgm:pt modelId="{145222D9-26D0-42DB-BAC0-3154C5E1A6E6}" type="pres">
      <dgm:prSet presAssocID="{522C565A-BDC7-4068-B398-A8CC6F664731}" presName="FiveConn_4-5" presStyleLbl="fgAccFollowNode1" presStyleIdx="3" presStyleCnt="4">
        <dgm:presLayoutVars>
          <dgm:bulletEnabled val="1"/>
        </dgm:presLayoutVars>
      </dgm:prSet>
      <dgm:spPr/>
    </dgm:pt>
    <dgm:pt modelId="{52A0C784-0D49-48D5-B439-61421FFF7968}" type="pres">
      <dgm:prSet presAssocID="{522C565A-BDC7-4068-B398-A8CC6F664731}" presName="FiveNodes_1_text" presStyleLbl="node1" presStyleIdx="4" presStyleCnt="5">
        <dgm:presLayoutVars>
          <dgm:bulletEnabled val="1"/>
        </dgm:presLayoutVars>
      </dgm:prSet>
      <dgm:spPr/>
    </dgm:pt>
    <dgm:pt modelId="{9AFF9E58-E22E-44B7-A4CE-EA5069EA9BCC}" type="pres">
      <dgm:prSet presAssocID="{522C565A-BDC7-4068-B398-A8CC6F664731}" presName="FiveNodes_2_text" presStyleLbl="node1" presStyleIdx="4" presStyleCnt="5">
        <dgm:presLayoutVars>
          <dgm:bulletEnabled val="1"/>
        </dgm:presLayoutVars>
      </dgm:prSet>
      <dgm:spPr/>
    </dgm:pt>
    <dgm:pt modelId="{7F567736-D6FF-4529-8E53-4CE5D9851D5D}" type="pres">
      <dgm:prSet presAssocID="{522C565A-BDC7-4068-B398-A8CC6F664731}" presName="FiveNodes_3_text" presStyleLbl="node1" presStyleIdx="4" presStyleCnt="5">
        <dgm:presLayoutVars>
          <dgm:bulletEnabled val="1"/>
        </dgm:presLayoutVars>
      </dgm:prSet>
      <dgm:spPr/>
    </dgm:pt>
    <dgm:pt modelId="{33D1860C-A28C-479F-89BF-D941B1FA3B06}" type="pres">
      <dgm:prSet presAssocID="{522C565A-BDC7-4068-B398-A8CC6F664731}" presName="FiveNodes_4_text" presStyleLbl="node1" presStyleIdx="4" presStyleCnt="5">
        <dgm:presLayoutVars>
          <dgm:bulletEnabled val="1"/>
        </dgm:presLayoutVars>
      </dgm:prSet>
      <dgm:spPr/>
    </dgm:pt>
    <dgm:pt modelId="{4E491EC3-33B0-4376-8E6B-B44120B3D810}" type="pres">
      <dgm:prSet presAssocID="{522C565A-BDC7-4068-B398-A8CC6F664731}" presName="FiveNodes_5_text" presStyleLbl="node1" presStyleIdx="4" presStyleCnt="5">
        <dgm:presLayoutVars>
          <dgm:bulletEnabled val="1"/>
        </dgm:presLayoutVars>
      </dgm:prSet>
      <dgm:spPr/>
    </dgm:pt>
  </dgm:ptLst>
  <dgm:cxnLst>
    <dgm:cxn modelId="{71A8B102-6EB8-4C43-9B03-4A271EC4CE8F}" type="presOf" srcId="{B006E36F-F99D-4666-901A-467366D05DFC}" destId="{393E4C26-5595-4A49-BDD1-AF1446694DE3}" srcOrd="0" destOrd="0" presId="urn:microsoft.com/office/officeart/2005/8/layout/vProcess5"/>
    <dgm:cxn modelId="{6588990A-3447-4C4C-802D-74D9D9ED69A2}" type="presOf" srcId="{522C565A-BDC7-4068-B398-A8CC6F664731}" destId="{DD0F6DD6-98B3-457F-AA1E-65247A263ED7}" srcOrd="0" destOrd="0" presId="urn:microsoft.com/office/officeart/2005/8/layout/vProcess5"/>
    <dgm:cxn modelId="{C0507B21-A697-4AD6-A8CE-D5C2D44C92B9}" type="presOf" srcId="{64AC242C-FCF4-4D52-B534-EDC2DEBCDC0F}" destId="{52A0C784-0D49-48D5-B439-61421FFF7968}" srcOrd="1" destOrd="0" presId="urn:microsoft.com/office/officeart/2005/8/layout/vProcess5"/>
    <dgm:cxn modelId="{AE338B39-FC21-406A-BC81-81CB41E376E9}" type="presOf" srcId="{A8CA2A21-AA2F-47CF-9772-B4F6FFA61ADB}" destId="{DA296695-A372-4F47-89D0-F62E875B639F}" srcOrd="0" destOrd="0" presId="urn:microsoft.com/office/officeart/2005/8/layout/vProcess5"/>
    <dgm:cxn modelId="{232EE940-D413-40AC-9D1F-7F4C86CAB303}" type="presOf" srcId="{EDBD1E47-F7BF-4C9D-9029-F1DE7068C9E2}" destId="{145222D9-26D0-42DB-BAC0-3154C5E1A6E6}" srcOrd="0" destOrd="0" presId="urn:microsoft.com/office/officeart/2005/8/layout/vProcess5"/>
    <dgm:cxn modelId="{CFC9336D-96D3-4296-B8E5-3822A12620B8}" type="presOf" srcId="{691154E7-34D4-4A35-9A17-53D05DB13868}" destId="{7F567736-D6FF-4529-8E53-4CE5D9851D5D}" srcOrd="1" destOrd="0" presId="urn:microsoft.com/office/officeart/2005/8/layout/vProcess5"/>
    <dgm:cxn modelId="{8DE0A077-57C2-48A3-9A69-6F3096AB18FA}" type="presOf" srcId="{C3C4DBA1-A83E-41BC-BB35-6AEFA830DE6E}" destId="{4E491EC3-33B0-4376-8E6B-B44120B3D810}" srcOrd="1" destOrd="0" presId="urn:microsoft.com/office/officeart/2005/8/layout/vProcess5"/>
    <dgm:cxn modelId="{A68FB47E-4BE6-4055-B411-C8E51D7E70D2}" srcId="{522C565A-BDC7-4068-B398-A8CC6F664731}" destId="{691154E7-34D4-4A35-9A17-53D05DB13868}" srcOrd="2" destOrd="0" parTransId="{AF9B85D3-A271-4B29-A45D-4606F8FBE11C}" sibTransId="{A8CA2A21-AA2F-47CF-9772-B4F6FFA61ADB}"/>
    <dgm:cxn modelId="{FEC14281-E7ED-4066-A705-2E9B8A7FC7F9}" type="presOf" srcId="{64AC242C-FCF4-4D52-B534-EDC2DEBCDC0F}" destId="{D98DEAE6-5ABB-4852-A049-E207CC09F3D9}" srcOrd="0" destOrd="0" presId="urn:microsoft.com/office/officeart/2005/8/layout/vProcess5"/>
    <dgm:cxn modelId="{C690229F-A068-451F-A501-99BDC06CF412}" type="presOf" srcId="{C308B453-4C33-486E-8CDE-2FF242251556}" destId="{29026BF7-CF7C-4235-8EE2-C42706FE6062}" srcOrd="0" destOrd="0" presId="urn:microsoft.com/office/officeart/2005/8/layout/vProcess5"/>
    <dgm:cxn modelId="{3D7544A9-58BD-4AA7-BFA5-36499A5805CA}" srcId="{522C565A-BDC7-4068-B398-A8CC6F664731}" destId="{771BE679-7CA7-48B7-A966-4C0EC7C346C6}" srcOrd="3" destOrd="0" parTransId="{5DEA362D-30D5-4AB7-991A-FB6535F81A48}" sibTransId="{EDBD1E47-F7BF-4C9D-9029-F1DE7068C9E2}"/>
    <dgm:cxn modelId="{BFE640B4-6711-490A-B5F9-DB32D42B2D16}" srcId="{522C565A-BDC7-4068-B398-A8CC6F664731}" destId="{4A98CFA4-8F5F-4F11-AA72-0A5EDCC6F500}" srcOrd="1" destOrd="0" parTransId="{45068A74-04F4-4401-A5A5-3ED1710FAE91}" sibTransId="{C308B453-4C33-486E-8CDE-2FF242251556}"/>
    <dgm:cxn modelId="{5DCB8EB5-6E4A-4932-BCC0-D9D8E7E7C1B9}" type="presOf" srcId="{C3C4DBA1-A83E-41BC-BB35-6AEFA830DE6E}" destId="{5A52411D-CE1D-4C05-B391-42414BABA343}" srcOrd="0" destOrd="0" presId="urn:microsoft.com/office/officeart/2005/8/layout/vProcess5"/>
    <dgm:cxn modelId="{F1EA4CB6-2709-4647-9952-6DB8851DA1D0}" srcId="{522C565A-BDC7-4068-B398-A8CC6F664731}" destId="{C3C4DBA1-A83E-41BC-BB35-6AEFA830DE6E}" srcOrd="4" destOrd="0" parTransId="{4F269B84-FF87-4A78-AAED-D1D438EB7BE2}" sibTransId="{F36A4844-A26A-463C-9B04-DBE4A4F483DB}"/>
    <dgm:cxn modelId="{097747B7-7278-4279-865D-BEEB22E96BD0}" type="presOf" srcId="{691154E7-34D4-4A35-9A17-53D05DB13868}" destId="{B328D894-D84A-4CFF-9304-D397F7E13F74}" srcOrd="0" destOrd="0" presId="urn:microsoft.com/office/officeart/2005/8/layout/vProcess5"/>
    <dgm:cxn modelId="{DBED33BC-8267-4B5E-BAD3-4DCEB0FFBFB0}" type="presOf" srcId="{771BE679-7CA7-48B7-A966-4C0EC7C346C6}" destId="{2901148D-9CC6-4F87-97C6-4C3755244A91}" srcOrd="0" destOrd="0" presId="urn:microsoft.com/office/officeart/2005/8/layout/vProcess5"/>
    <dgm:cxn modelId="{067FCDC4-B405-4B6E-A37F-6DEDE68C6F94}" type="presOf" srcId="{4A98CFA4-8F5F-4F11-AA72-0A5EDCC6F500}" destId="{BC01937F-E36D-4F8D-9BF8-D27B2BC9EABA}" srcOrd="0" destOrd="0" presId="urn:microsoft.com/office/officeart/2005/8/layout/vProcess5"/>
    <dgm:cxn modelId="{D4635FDE-A6B7-48E1-A908-7D070CD6BCEB}" type="presOf" srcId="{771BE679-7CA7-48B7-A966-4C0EC7C346C6}" destId="{33D1860C-A28C-479F-89BF-D941B1FA3B06}" srcOrd="1" destOrd="0" presId="urn:microsoft.com/office/officeart/2005/8/layout/vProcess5"/>
    <dgm:cxn modelId="{88C42FE1-F6B5-4E02-AAD1-C6A7E1238E36}" srcId="{522C565A-BDC7-4068-B398-A8CC6F664731}" destId="{64AC242C-FCF4-4D52-B534-EDC2DEBCDC0F}" srcOrd="0" destOrd="0" parTransId="{F0E40D92-4846-4923-AAFD-376FA95C1B73}" sibTransId="{B006E36F-F99D-4666-901A-467366D05DFC}"/>
    <dgm:cxn modelId="{EA717EE8-759B-4C8F-B8B9-F8BAE28AC70D}" type="presOf" srcId="{4A98CFA4-8F5F-4F11-AA72-0A5EDCC6F500}" destId="{9AFF9E58-E22E-44B7-A4CE-EA5069EA9BCC}" srcOrd="1" destOrd="0" presId="urn:microsoft.com/office/officeart/2005/8/layout/vProcess5"/>
    <dgm:cxn modelId="{85E657E3-6468-408D-AC1E-01BAD1F711CF}" type="presParOf" srcId="{DD0F6DD6-98B3-457F-AA1E-65247A263ED7}" destId="{2DB6F22A-C146-4E8E-9093-B39C431C4168}" srcOrd="0" destOrd="0" presId="urn:microsoft.com/office/officeart/2005/8/layout/vProcess5"/>
    <dgm:cxn modelId="{AFE36DE0-5C5F-462D-810F-73604BD225DB}" type="presParOf" srcId="{DD0F6DD6-98B3-457F-AA1E-65247A263ED7}" destId="{D98DEAE6-5ABB-4852-A049-E207CC09F3D9}" srcOrd="1" destOrd="0" presId="urn:microsoft.com/office/officeart/2005/8/layout/vProcess5"/>
    <dgm:cxn modelId="{141AFE5C-C41A-4D4C-8343-CB39AE7951FC}" type="presParOf" srcId="{DD0F6DD6-98B3-457F-AA1E-65247A263ED7}" destId="{BC01937F-E36D-4F8D-9BF8-D27B2BC9EABA}" srcOrd="2" destOrd="0" presId="urn:microsoft.com/office/officeart/2005/8/layout/vProcess5"/>
    <dgm:cxn modelId="{481ABDB3-7CB6-4D5A-84C3-CABC06A6336C}" type="presParOf" srcId="{DD0F6DD6-98B3-457F-AA1E-65247A263ED7}" destId="{B328D894-D84A-4CFF-9304-D397F7E13F74}" srcOrd="3" destOrd="0" presId="urn:microsoft.com/office/officeart/2005/8/layout/vProcess5"/>
    <dgm:cxn modelId="{63662B55-9F73-4278-94A1-BCC0EEEE469E}" type="presParOf" srcId="{DD0F6DD6-98B3-457F-AA1E-65247A263ED7}" destId="{2901148D-9CC6-4F87-97C6-4C3755244A91}" srcOrd="4" destOrd="0" presId="urn:microsoft.com/office/officeart/2005/8/layout/vProcess5"/>
    <dgm:cxn modelId="{7BB81D60-85C5-4505-B64D-3DB137368E71}" type="presParOf" srcId="{DD0F6DD6-98B3-457F-AA1E-65247A263ED7}" destId="{5A52411D-CE1D-4C05-B391-42414BABA343}" srcOrd="5" destOrd="0" presId="urn:microsoft.com/office/officeart/2005/8/layout/vProcess5"/>
    <dgm:cxn modelId="{80519CCB-1679-4926-8112-76E0FFAC1857}" type="presParOf" srcId="{DD0F6DD6-98B3-457F-AA1E-65247A263ED7}" destId="{393E4C26-5595-4A49-BDD1-AF1446694DE3}" srcOrd="6" destOrd="0" presId="urn:microsoft.com/office/officeart/2005/8/layout/vProcess5"/>
    <dgm:cxn modelId="{BD2D123C-FDA6-40E4-9FDF-BCBBF66F2EFC}" type="presParOf" srcId="{DD0F6DD6-98B3-457F-AA1E-65247A263ED7}" destId="{29026BF7-CF7C-4235-8EE2-C42706FE6062}" srcOrd="7" destOrd="0" presId="urn:microsoft.com/office/officeart/2005/8/layout/vProcess5"/>
    <dgm:cxn modelId="{D9F97A10-14BB-4C98-972D-63A700B06859}" type="presParOf" srcId="{DD0F6DD6-98B3-457F-AA1E-65247A263ED7}" destId="{DA296695-A372-4F47-89D0-F62E875B639F}" srcOrd="8" destOrd="0" presId="urn:microsoft.com/office/officeart/2005/8/layout/vProcess5"/>
    <dgm:cxn modelId="{474BB16B-9B5C-42DE-81DC-FC004C25292F}" type="presParOf" srcId="{DD0F6DD6-98B3-457F-AA1E-65247A263ED7}" destId="{145222D9-26D0-42DB-BAC0-3154C5E1A6E6}" srcOrd="9" destOrd="0" presId="urn:microsoft.com/office/officeart/2005/8/layout/vProcess5"/>
    <dgm:cxn modelId="{1599EFA8-33CB-4264-B1CB-2FED40B90CFF}" type="presParOf" srcId="{DD0F6DD6-98B3-457F-AA1E-65247A263ED7}" destId="{52A0C784-0D49-48D5-B439-61421FFF7968}" srcOrd="10" destOrd="0" presId="urn:microsoft.com/office/officeart/2005/8/layout/vProcess5"/>
    <dgm:cxn modelId="{8C862030-057A-4DF4-8F80-62B0F8AE67D4}" type="presParOf" srcId="{DD0F6DD6-98B3-457F-AA1E-65247A263ED7}" destId="{9AFF9E58-E22E-44B7-A4CE-EA5069EA9BCC}" srcOrd="11" destOrd="0" presId="urn:microsoft.com/office/officeart/2005/8/layout/vProcess5"/>
    <dgm:cxn modelId="{0E739E9A-BAF8-4AB2-99D1-EAC1B07ED84A}" type="presParOf" srcId="{DD0F6DD6-98B3-457F-AA1E-65247A263ED7}" destId="{7F567736-D6FF-4529-8E53-4CE5D9851D5D}" srcOrd="12" destOrd="0" presId="urn:microsoft.com/office/officeart/2005/8/layout/vProcess5"/>
    <dgm:cxn modelId="{C3FEEAAD-893D-425F-BF72-206418CF215F}" type="presParOf" srcId="{DD0F6DD6-98B3-457F-AA1E-65247A263ED7}" destId="{33D1860C-A28C-479F-89BF-D941B1FA3B06}" srcOrd="13" destOrd="0" presId="urn:microsoft.com/office/officeart/2005/8/layout/vProcess5"/>
    <dgm:cxn modelId="{E826B503-BB85-4D6D-A1AD-FCE3F857DEDD}" type="presParOf" srcId="{DD0F6DD6-98B3-457F-AA1E-65247A263ED7}" destId="{4E491EC3-33B0-4376-8E6B-B44120B3D810}" srcOrd="14"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CBEDF-8055-438C-98DA-C143DBD44226}">
      <dsp:nvSpPr>
        <dsp:cNvPr id="0" name=""/>
        <dsp:cNvSpPr/>
      </dsp:nvSpPr>
      <dsp:spPr>
        <a:xfrm>
          <a:off x="-5599258" y="-857316"/>
          <a:ext cx="6667632" cy="6667632"/>
        </a:xfrm>
        <a:prstGeom prst="blockArc">
          <a:avLst>
            <a:gd name="adj1" fmla="val 18900000"/>
            <a:gd name="adj2" fmla="val 2700000"/>
            <a:gd name="adj3" fmla="val 324"/>
          </a:avLst>
        </a:prstGeom>
        <a:noFill/>
        <a:ln w="25400" cap="flat" cmpd="sng" algn="ctr">
          <a:solidFill>
            <a:srgbClr val="013E7F"/>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390B20-9535-4C0B-9387-B6FB0FDC999B}">
      <dsp:nvSpPr>
        <dsp:cNvPr id="0" name=""/>
        <dsp:cNvSpPr/>
      </dsp:nvSpPr>
      <dsp:spPr>
        <a:xfrm>
          <a:off x="687476" y="495300"/>
          <a:ext cx="7448372" cy="990600"/>
        </a:xfrm>
        <a:prstGeom prst="rect">
          <a:avLst/>
        </a:prstGeom>
        <a:solidFill>
          <a:schemeClr val="bg1"/>
        </a:solidFill>
        <a:ln w="38100">
          <a:solidFill>
            <a:srgbClr val="013E7F"/>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tx1"/>
              </a:solidFill>
            </a:rPr>
            <a:t>Hospital-Based Presumptive Eligibility Overview</a:t>
          </a:r>
        </a:p>
      </dsp:txBody>
      <dsp:txXfrm>
        <a:off x="687476" y="495300"/>
        <a:ext cx="7448372" cy="990600"/>
      </dsp:txXfrm>
    </dsp:sp>
    <dsp:sp modelId="{F356AFCC-908D-4D5D-9B73-906256EE69B3}">
      <dsp:nvSpPr>
        <dsp:cNvPr id="0" name=""/>
        <dsp:cNvSpPr/>
      </dsp:nvSpPr>
      <dsp:spPr>
        <a:xfrm>
          <a:off x="68351" y="371475"/>
          <a:ext cx="1238250" cy="1238250"/>
        </a:xfrm>
        <a:prstGeom prst="ellipse">
          <a:avLst/>
        </a:prstGeom>
        <a:solidFill>
          <a:srgbClr val="56A2D6"/>
        </a:solidFill>
        <a:ln w="38100" cap="flat" cmpd="sng" algn="ctr">
          <a:solidFill>
            <a:srgbClr val="013E7F"/>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2339FBE8-21C9-453B-A8B4-4ACFCC2D93A1}">
      <dsp:nvSpPr>
        <dsp:cNvPr id="0" name=""/>
        <dsp:cNvSpPr/>
      </dsp:nvSpPr>
      <dsp:spPr>
        <a:xfrm>
          <a:off x="1047559" y="1981200"/>
          <a:ext cx="7088289"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Using COMPASS to Screen and Apply for PE </a:t>
          </a:r>
        </a:p>
      </dsp:txBody>
      <dsp:txXfrm>
        <a:off x="1047559" y="1981200"/>
        <a:ext cx="7088289" cy="990600"/>
      </dsp:txXfrm>
    </dsp:sp>
    <dsp:sp modelId="{40A0BE80-7747-4FA7-923A-DFC08C31A7B7}">
      <dsp:nvSpPr>
        <dsp:cNvPr id="0" name=""/>
        <dsp:cNvSpPr/>
      </dsp:nvSpPr>
      <dsp:spPr>
        <a:xfrm>
          <a:off x="428434" y="18573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E1A93A71-10D0-4CEB-AD73-698FA2308B04}">
      <dsp:nvSpPr>
        <dsp:cNvPr id="0" name=""/>
        <dsp:cNvSpPr/>
      </dsp:nvSpPr>
      <dsp:spPr>
        <a:xfrm>
          <a:off x="687476" y="3467100"/>
          <a:ext cx="7448372"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Becoming a Qualified Hospital PE Provider and Maintaining that Status</a:t>
          </a:r>
        </a:p>
      </dsp:txBody>
      <dsp:txXfrm>
        <a:off x="687476" y="3467100"/>
        <a:ext cx="7448372" cy="990600"/>
      </dsp:txXfrm>
    </dsp:sp>
    <dsp:sp modelId="{DC841851-D730-4DF9-A8C6-46A44724BFAD}">
      <dsp:nvSpPr>
        <dsp:cNvPr id="0" name=""/>
        <dsp:cNvSpPr/>
      </dsp:nvSpPr>
      <dsp:spPr>
        <a:xfrm>
          <a:off x="68351" y="33432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D9D9D9"/>
        </a:solidFill>
        <a:ln w="25400" cap="flat" cmpd="sng" algn="ctr">
          <a:solidFill>
            <a:srgbClr val="A6A6A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rgbClr val="A6A6A6"/>
              </a:solidFill>
              <a:latin typeface="Arial"/>
              <a:cs typeface="Arial"/>
            </a:rPr>
            <a:t>Read the</a:t>
          </a:r>
          <a:r>
            <a:rPr lang="en-US" sz="1700" kern="1200" spc="5" dirty="0">
              <a:solidFill>
                <a:srgbClr val="A6A6A6"/>
              </a:solidFill>
              <a:latin typeface="Arial"/>
              <a:cs typeface="Arial"/>
            </a:rPr>
            <a:t> </a:t>
          </a:r>
          <a:r>
            <a:rPr lang="en-US" sz="1700" kern="1200" spc="-20" dirty="0">
              <a:solidFill>
                <a:srgbClr val="A6A6A6"/>
              </a:solidFill>
              <a:latin typeface="Arial"/>
              <a:cs typeface="Arial"/>
            </a:rPr>
            <a:t>MA</a:t>
          </a:r>
          <a:r>
            <a:rPr lang="en-US" sz="1700" kern="1200" spc="-120" dirty="0">
              <a:solidFill>
                <a:srgbClr val="A6A6A6"/>
              </a:solidFill>
              <a:latin typeface="Arial"/>
              <a:cs typeface="Arial"/>
            </a:rPr>
            <a:t> </a:t>
          </a:r>
          <a:r>
            <a:rPr lang="en-US" sz="1700" kern="1200" spc="-10" dirty="0">
              <a:solidFill>
                <a:srgbClr val="A6A6A6"/>
              </a:solidFill>
              <a:latin typeface="Arial"/>
              <a:cs typeface="Arial"/>
            </a:rPr>
            <a:t>Bulletin </a:t>
          </a:r>
          <a:r>
            <a:rPr lang="en-US" sz="1700" kern="1200" spc="-15" dirty="0">
              <a:solidFill>
                <a:srgbClr val="A6A6A6"/>
              </a:solidFill>
              <a:latin typeface="Arial"/>
              <a:cs typeface="Arial"/>
            </a:rPr>
            <a:t>(MAB) 01-15-32.</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Review</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these</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ning</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materials.</a:t>
          </a:r>
          <a:endParaRPr lang="en-US" sz="1700" kern="1200" dirty="0">
            <a:solidFill>
              <a:schemeClr val="bg1">
                <a:lumMod val="65000"/>
              </a:schemeClr>
            </a:solidFill>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solidFill>
              <a:latin typeface="Arial"/>
              <a:cs typeface="Arial"/>
            </a:rPr>
            <a:t>Require all hospital staff making PE determinations to take th</a:t>
          </a:r>
          <a:r>
            <a:rPr lang="en-US" sz="1700" kern="1200" dirty="0">
              <a:solidFill>
                <a:schemeClr val="bg1"/>
              </a:solidFill>
              <a:latin typeface="Arial"/>
              <a:cs typeface="Arial"/>
            </a:rPr>
            <a:t>i</a:t>
          </a:r>
          <a:r>
            <a:rPr lang="en-US" sz="1700" kern="1200" spc="-15" dirty="0">
              <a:solidFill>
                <a:schemeClr val="bg1"/>
              </a:solidFill>
              <a:latin typeface="Arial"/>
              <a:cs typeface="Arial"/>
            </a:rPr>
            <a:t>s</a:t>
          </a:r>
          <a:r>
            <a:rPr lang="en-US" sz="1700" kern="1200" spc="-45" dirty="0">
              <a:solidFill>
                <a:schemeClr val="bg1"/>
              </a:solidFill>
              <a:latin typeface="Arial"/>
              <a:cs typeface="Arial"/>
            </a:rPr>
            <a:t> </a:t>
          </a:r>
          <a:r>
            <a:rPr lang="en-US" sz="1700" kern="1200" spc="-100" dirty="0">
              <a:solidFill>
                <a:schemeClr val="bg1"/>
              </a:solidFill>
              <a:latin typeface="Arial"/>
              <a:cs typeface="Arial"/>
            </a:rPr>
            <a:t>t</a:t>
          </a:r>
          <a:r>
            <a:rPr lang="en-US" sz="1700" kern="1200" spc="-10" dirty="0">
              <a:solidFill>
                <a:schemeClr val="bg1"/>
              </a:solidFill>
              <a:latin typeface="Arial"/>
              <a:cs typeface="Arial"/>
            </a:rPr>
            <a:t>ra</a:t>
          </a:r>
          <a:r>
            <a:rPr lang="en-US" sz="1700" kern="1200" dirty="0">
              <a:solidFill>
                <a:schemeClr val="bg1"/>
              </a:solidFill>
              <a:latin typeface="Arial"/>
              <a:cs typeface="Arial"/>
            </a:rPr>
            <a:t>i</a:t>
          </a:r>
          <a:r>
            <a:rPr lang="en-US" sz="1700" kern="1200" spc="-10" dirty="0">
              <a:solidFill>
                <a:schemeClr val="bg1"/>
              </a:solidFill>
              <a:latin typeface="Arial"/>
              <a:cs typeface="Arial"/>
            </a:rPr>
            <a:t>ning.</a:t>
          </a:r>
          <a:endParaRPr lang="en-US" sz="1700" kern="1200" dirty="0">
            <a:solidFill>
              <a:schemeClr val="bg1"/>
            </a:solidFill>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staff to print, </a:t>
          </a:r>
          <a:r>
            <a:rPr lang="en-US" sz="1700" kern="1200" spc="-15" dirty="0">
              <a:solidFill>
                <a:schemeClr val="bg1">
                  <a:lumMod val="65000"/>
                </a:schemeClr>
              </a:solidFill>
              <a:latin typeface="Arial"/>
              <a:cs typeface="Arial"/>
            </a:rPr>
            <a:t>s</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gn,</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and</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return</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to</a:t>
          </a:r>
          <a:r>
            <a:rPr lang="en-US" sz="1700" kern="1200" spc="-15" dirty="0">
              <a:solidFill>
                <a:schemeClr val="bg1">
                  <a:lumMod val="65000"/>
                </a:schemeClr>
              </a:solidFill>
              <a:latin typeface="Arial"/>
              <a:cs typeface="Arial"/>
            </a:rPr>
            <a:t> ho</a:t>
          </a:r>
          <a:r>
            <a:rPr lang="en-US" sz="1700" kern="1200" spc="-10" dirty="0">
              <a:solidFill>
                <a:schemeClr val="bg1">
                  <a:lumMod val="65000"/>
                </a:schemeClr>
              </a:solidFill>
              <a:latin typeface="Arial"/>
              <a:cs typeface="Arial"/>
            </a:rPr>
            <a:t>spital </a:t>
          </a:r>
          <a:r>
            <a:rPr lang="en-US" sz="1700" kern="1200" spc="-15" dirty="0">
              <a:solidFill>
                <a:schemeClr val="bg1">
                  <a:lumMod val="65000"/>
                </a:schemeClr>
              </a:solidFill>
              <a:latin typeface="Arial"/>
              <a:cs typeface="Arial"/>
            </a:rPr>
            <a:t>admi</a:t>
          </a:r>
          <a:r>
            <a:rPr lang="en-US" sz="1700" kern="1200" spc="-10" dirty="0">
              <a:solidFill>
                <a:schemeClr val="bg1">
                  <a:lumMod val="65000"/>
                </a:schemeClr>
              </a:solidFill>
              <a:latin typeface="Arial"/>
              <a:cs typeface="Arial"/>
            </a:rPr>
            <a:t>n</a:t>
          </a:r>
          <a:r>
            <a:rPr lang="en-US" sz="1700" kern="1200" spc="-5"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stration </a:t>
          </a:r>
          <a:r>
            <a:rPr lang="en-US" sz="1700" kern="1200" spc="-15" dirty="0">
              <a:solidFill>
                <a:schemeClr val="bg1">
                  <a:lumMod val="65000"/>
                </a:schemeClr>
              </a:solidFill>
              <a:latin typeface="Arial"/>
              <a:cs typeface="Arial"/>
            </a:rPr>
            <a:t>a</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c</a:t>
          </a:r>
          <a:r>
            <a:rPr lang="en-US" sz="1700" kern="1200" spc="-15" dirty="0">
              <a:solidFill>
                <a:schemeClr val="bg1">
                  <a:lumMod val="65000"/>
                </a:schemeClr>
              </a:solidFill>
              <a:latin typeface="Arial"/>
              <a:cs typeface="Arial"/>
            </a:rPr>
            <a:t>opy</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of</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spc="-10" dirty="0">
              <a:solidFill>
                <a:schemeClr val="bg1">
                  <a:lumMod val="65000"/>
                </a:schemeClr>
              </a:solidFill>
              <a:latin typeface="Arial"/>
              <a:cs typeface="Arial"/>
            </a:rPr>
            <a:t> training</a:t>
          </a:r>
          <a:r>
            <a:rPr lang="en-US" sz="1700" kern="1200" spc="-5" dirty="0">
              <a:solidFill>
                <a:schemeClr val="bg1">
                  <a:lumMod val="65000"/>
                </a:schemeClr>
              </a:solidFill>
              <a:latin typeface="Arial"/>
              <a:cs typeface="Arial"/>
            </a:rPr>
            <a:t> </a:t>
          </a:r>
          <a:r>
            <a:rPr lang="en-US" sz="1700" i="1" kern="1200" spc="-10" dirty="0">
              <a:solidFill>
                <a:schemeClr val="bg1">
                  <a:lumMod val="65000"/>
                </a:schemeClr>
              </a:solidFill>
              <a:latin typeface="Arial"/>
              <a:cs typeface="Arial"/>
            </a:rPr>
            <a:t>Certif</a:t>
          </a:r>
          <a:r>
            <a:rPr lang="en-US" sz="1700" i="1" kern="1200" dirty="0">
              <a:solidFill>
                <a:schemeClr val="bg1">
                  <a:lumMod val="65000"/>
                </a:schemeClr>
              </a:solidFill>
              <a:latin typeface="Arial"/>
              <a:cs typeface="Arial"/>
            </a:rPr>
            <a:t>i</a:t>
          </a:r>
          <a:r>
            <a:rPr lang="en-US" sz="1700" i="1" kern="1200" spc="-15" dirty="0">
              <a:solidFill>
                <a:schemeClr val="bg1">
                  <a:lumMod val="65000"/>
                </a:schemeClr>
              </a:solidFill>
              <a:latin typeface="Arial"/>
              <a:cs typeface="Arial"/>
            </a:rPr>
            <a:t>cate</a:t>
          </a:r>
          <a:r>
            <a:rPr lang="en-US" sz="1700" i="1" kern="1200" spc="-10" dirty="0">
              <a:solidFill>
                <a:schemeClr val="bg1">
                  <a:lumMod val="65000"/>
                </a:schemeClr>
              </a:solidFill>
              <a:latin typeface="Arial"/>
              <a:cs typeface="Arial"/>
            </a:rPr>
            <a:t> of</a:t>
          </a:r>
          <a:r>
            <a:rPr lang="en-US" sz="1700" i="1" kern="1200" spc="-5" dirty="0">
              <a:solidFill>
                <a:schemeClr val="bg1">
                  <a:lumMod val="65000"/>
                </a:schemeClr>
              </a:solidFill>
              <a:latin typeface="Arial"/>
              <a:cs typeface="Arial"/>
            </a:rPr>
            <a:t> </a:t>
          </a:r>
          <a:r>
            <a:rPr lang="en-US" sz="1700" i="1" kern="1200" spc="-15" dirty="0">
              <a:solidFill>
                <a:schemeClr val="bg1">
                  <a:lumMod val="65000"/>
                </a:schemeClr>
              </a:solidFill>
              <a:latin typeface="Arial"/>
              <a:cs typeface="Arial"/>
            </a:rPr>
            <a:t>Co</a:t>
          </a:r>
          <a:r>
            <a:rPr lang="en-US" sz="1700" i="1" kern="1200" spc="-40" dirty="0">
              <a:solidFill>
                <a:schemeClr val="bg1">
                  <a:lumMod val="65000"/>
                </a:schemeClr>
              </a:solidFill>
              <a:latin typeface="Arial"/>
              <a:cs typeface="Arial"/>
            </a:rPr>
            <a:t>m</a:t>
          </a:r>
          <a:r>
            <a:rPr lang="en-US" sz="1700" i="1" kern="1200" spc="-10" dirty="0">
              <a:solidFill>
                <a:schemeClr val="bg1">
                  <a:lumMod val="65000"/>
                </a:schemeClr>
              </a:solidFill>
              <a:latin typeface="Arial"/>
              <a:cs typeface="Arial"/>
            </a:rPr>
            <a:t>pletion,</a:t>
          </a:r>
          <a:r>
            <a:rPr lang="en-US" sz="1700" i="1" kern="1200" spc="20" dirty="0">
              <a:solidFill>
                <a:schemeClr val="bg1">
                  <a:lumMod val="65000"/>
                </a:schemeClr>
              </a:solidFill>
              <a:latin typeface="Arial"/>
              <a:cs typeface="Arial"/>
            </a:rPr>
            <a:t> </a:t>
          </a:r>
          <a:r>
            <a:rPr lang="en-US" sz="1700" i="0" kern="1200" spc="20" dirty="0">
              <a:solidFill>
                <a:schemeClr val="bg1">
                  <a:lumMod val="65000"/>
                </a:schemeClr>
              </a:solidFill>
              <a:latin typeface="Arial"/>
              <a:cs typeface="Arial"/>
            </a:rPr>
            <a:t>which can be </a:t>
          </a:r>
          <a:r>
            <a:rPr lang="en-US" sz="1700" kern="1200" spc="-15" dirty="0">
              <a:solidFill>
                <a:schemeClr val="bg1">
                  <a:lumMod val="65000"/>
                </a:schemeClr>
              </a:solidFill>
              <a:latin typeface="Arial"/>
              <a:cs typeface="Arial"/>
            </a:rPr>
            <a:t>found</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at</a:t>
          </a:r>
          <a:r>
            <a:rPr lang="en-US" sz="1700" kern="1200" spc="-5"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end</a:t>
          </a:r>
          <a:r>
            <a:rPr lang="en-US" sz="1700" kern="1200" spc="-10" dirty="0">
              <a:solidFill>
                <a:schemeClr val="bg1">
                  <a:lumMod val="65000"/>
                </a:schemeClr>
              </a:solidFill>
              <a:latin typeface="Arial"/>
              <a:cs typeface="Arial"/>
            </a:rPr>
            <a:t> of</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this presentation.</a:t>
          </a:r>
          <a:endParaRPr lang="en-US" sz="1700" kern="1200" dirty="0">
            <a:solidFill>
              <a:schemeClr val="bg1">
                <a:lumMod val="65000"/>
              </a:schemeClr>
            </a:solidFill>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Complete, sign, and submit the PE Addendum, which is attached to the MAB, to DHS.</a:t>
          </a:r>
          <a:endParaRPr lang="en-US" sz="1700" kern="1200" dirty="0">
            <a:solidFill>
              <a:schemeClr val="bg1">
                <a:lumMod val="65000"/>
              </a:schemeClr>
            </a:solidFill>
            <a:latin typeface="Arial"/>
            <a:cs typeface="Arial"/>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D9D9D9"/>
        </a:solidFill>
        <a:ln w="25400" cap="flat" cmpd="sng" algn="ctr">
          <a:solidFill>
            <a:srgbClr val="A6A6A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rgbClr val="A6A6A6"/>
              </a:solidFill>
              <a:latin typeface="Arial"/>
              <a:cs typeface="Arial"/>
            </a:rPr>
            <a:t>Read the</a:t>
          </a:r>
          <a:r>
            <a:rPr lang="en-US" sz="1700" kern="1200" spc="5" dirty="0">
              <a:solidFill>
                <a:srgbClr val="A6A6A6"/>
              </a:solidFill>
              <a:latin typeface="Arial"/>
              <a:cs typeface="Arial"/>
            </a:rPr>
            <a:t> </a:t>
          </a:r>
          <a:r>
            <a:rPr lang="en-US" sz="1700" kern="1200" spc="-20" dirty="0">
              <a:solidFill>
                <a:srgbClr val="A6A6A6"/>
              </a:solidFill>
              <a:latin typeface="Arial"/>
              <a:cs typeface="Arial"/>
            </a:rPr>
            <a:t>MA</a:t>
          </a:r>
          <a:r>
            <a:rPr lang="en-US" sz="1700" kern="1200" spc="-120" dirty="0">
              <a:solidFill>
                <a:srgbClr val="A6A6A6"/>
              </a:solidFill>
              <a:latin typeface="Arial"/>
              <a:cs typeface="Arial"/>
            </a:rPr>
            <a:t> </a:t>
          </a:r>
          <a:r>
            <a:rPr lang="en-US" sz="1700" kern="1200" spc="-10" dirty="0">
              <a:solidFill>
                <a:srgbClr val="A6A6A6"/>
              </a:solidFill>
              <a:latin typeface="Arial"/>
              <a:cs typeface="Arial"/>
            </a:rPr>
            <a:t>Bulletin </a:t>
          </a:r>
          <a:r>
            <a:rPr lang="en-US" sz="1700" kern="1200" spc="-15" dirty="0">
              <a:solidFill>
                <a:srgbClr val="A6A6A6"/>
              </a:solidFill>
              <a:latin typeface="Arial"/>
              <a:cs typeface="Arial"/>
            </a:rPr>
            <a:t>(MAB) 01-15-32.</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Review</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these</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ning</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materials.</a:t>
          </a:r>
          <a:endParaRPr lang="en-US" sz="1700" kern="1200" dirty="0">
            <a:solidFill>
              <a:schemeClr val="bg1">
                <a:lumMod val="65000"/>
              </a:schemeClr>
            </a:solidFill>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all hospital staff making PE determinations to take th</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s</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ning.</a:t>
          </a:r>
          <a:endParaRPr lang="en-US" sz="1700" kern="1200" dirty="0">
            <a:solidFill>
              <a:schemeClr val="bg1">
                <a:lumMod val="65000"/>
              </a:schemeClr>
            </a:solidFill>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solidFill>
              <a:latin typeface="Arial"/>
              <a:cs typeface="Arial"/>
            </a:rPr>
            <a:t>Require staff to print, </a:t>
          </a:r>
          <a:r>
            <a:rPr lang="en-US" sz="1700" kern="1200" spc="-15" dirty="0">
              <a:solidFill>
                <a:schemeClr val="bg1"/>
              </a:solidFill>
              <a:latin typeface="Arial"/>
              <a:cs typeface="Arial"/>
            </a:rPr>
            <a:t>s</a:t>
          </a:r>
          <a:r>
            <a:rPr lang="en-US" sz="1700" kern="1200" dirty="0">
              <a:solidFill>
                <a:schemeClr val="bg1"/>
              </a:solidFill>
              <a:latin typeface="Arial"/>
              <a:cs typeface="Arial"/>
            </a:rPr>
            <a:t>i</a:t>
          </a:r>
          <a:r>
            <a:rPr lang="en-US" sz="1700" kern="1200" spc="-15" dirty="0">
              <a:solidFill>
                <a:schemeClr val="bg1"/>
              </a:solidFill>
              <a:latin typeface="Arial"/>
              <a:cs typeface="Arial"/>
            </a:rPr>
            <a:t>gn,</a:t>
          </a:r>
          <a:r>
            <a:rPr lang="en-US" sz="1700" kern="1200" spc="-10" dirty="0">
              <a:solidFill>
                <a:schemeClr val="bg1"/>
              </a:solidFill>
              <a:latin typeface="Arial"/>
              <a:cs typeface="Arial"/>
            </a:rPr>
            <a:t> </a:t>
          </a:r>
          <a:r>
            <a:rPr lang="en-US" sz="1700" kern="1200" spc="-15" dirty="0">
              <a:solidFill>
                <a:schemeClr val="bg1"/>
              </a:solidFill>
              <a:latin typeface="Arial"/>
              <a:cs typeface="Arial"/>
            </a:rPr>
            <a:t>and</a:t>
          </a:r>
          <a:r>
            <a:rPr lang="en-US" sz="1700" kern="1200" spc="5" dirty="0">
              <a:solidFill>
                <a:schemeClr val="bg1"/>
              </a:solidFill>
              <a:latin typeface="Arial"/>
              <a:cs typeface="Arial"/>
            </a:rPr>
            <a:t> </a:t>
          </a:r>
          <a:r>
            <a:rPr lang="en-US" sz="1700" kern="1200" spc="-10" dirty="0">
              <a:solidFill>
                <a:schemeClr val="bg1"/>
              </a:solidFill>
              <a:latin typeface="Arial"/>
              <a:cs typeface="Arial"/>
            </a:rPr>
            <a:t>return</a:t>
          </a:r>
          <a:r>
            <a:rPr lang="en-US" sz="1700" kern="1200" dirty="0">
              <a:solidFill>
                <a:schemeClr val="bg1"/>
              </a:solidFill>
              <a:latin typeface="Arial"/>
              <a:cs typeface="Arial"/>
            </a:rPr>
            <a:t> </a:t>
          </a:r>
          <a:r>
            <a:rPr lang="en-US" sz="1700" kern="1200" spc="-10" dirty="0">
              <a:solidFill>
                <a:schemeClr val="bg1"/>
              </a:solidFill>
              <a:latin typeface="Arial"/>
              <a:cs typeface="Arial"/>
            </a:rPr>
            <a:t>to</a:t>
          </a:r>
          <a:r>
            <a:rPr lang="en-US" sz="1700" kern="1200" spc="-15" dirty="0">
              <a:solidFill>
                <a:schemeClr val="bg1"/>
              </a:solidFill>
              <a:latin typeface="Arial"/>
              <a:cs typeface="Arial"/>
            </a:rPr>
            <a:t> ho</a:t>
          </a:r>
          <a:r>
            <a:rPr lang="en-US" sz="1700" kern="1200" spc="-10" dirty="0">
              <a:solidFill>
                <a:schemeClr val="bg1"/>
              </a:solidFill>
              <a:latin typeface="Arial"/>
              <a:cs typeface="Arial"/>
            </a:rPr>
            <a:t>spital </a:t>
          </a:r>
          <a:r>
            <a:rPr lang="en-US" sz="1700" kern="1200" spc="-15" dirty="0">
              <a:solidFill>
                <a:schemeClr val="bg1"/>
              </a:solidFill>
              <a:latin typeface="Arial"/>
              <a:cs typeface="Arial"/>
            </a:rPr>
            <a:t>admi</a:t>
          </a:r>
          <a:r>
            <a:rPr lang="en-US" sz="1700" kern="1200" spc="-10" dirty="0">
              <a:solidFill>
                <a:schemeClr val="bg1"/>
              </a:solidFill>
              <a:latin typeface="Arial"/>
              <a:cs typeface="Arial"/>
            </a:rPr>
            <a:t>n</a:t>
          </a:r>
          <a:r>
            <a:rPr lang="en-US" sz="1700" kern="1200" spc="-5" dirty="0">
              <a:solidFill>
                <a:schemeClr val="bg1"/>
              </a:solidFill>
              <a:latin typeface="Arial"/>
              <a:cs typeface="Arial"/>
            </a:rPr>
            <a:t>i</a:t>
          </a:r>
          <a:r>
            <a:rPr lang="en-US" sz="1700" kern="1200" spc="-10" dirty="0">
              <a:solidFill>
                <a:schemeClr val="bg1"/>
              </a:solidFill>
              <a:latin typeface="Arial"/>
              <a:cs typeface="Arial"/>
            </a:rPr>
            <a:t>stration </a:t>
          </a:r>
          <a:r>
            <a:rPr lang="en-US" sz="1700" kern="1200" spc="-15" dirty="0">
              <a:solidFill>
                <a:schemeClr val="bg1"/>
              </a:solidFill>
              <a:latin typeface="Arial"/>
              <a:cs typeface="Arial"/>
            </a:rPr>
            <a:t>a</a:t>
          </a:r>
          <a:r>
            <a:rPr lang="en-US" sz="1700" kern="1200" spc="-5" dirty="0">
              <a:solidFill>
                <a:schemeClr val="bg1"/>
              </a:solidFill>
              <a:latin typeface="Arial"/>
              <a:cs typeface="Arial"/>
            </a:rPr>
            <a:t> </a:t>
          </a:r>
          <a:r>
            <a:rPr lang="en-US" sz="1700" kern="1200" spc="-10" dirty="0">
              <a:solidFill>
                <a:schemeClr val="bg1"/>
              </a:solidFill>
              <a:latin typeface="Arial"/>
              <a:cs typeface="Arial"/>
            </a:rPr>
            <a:t>c</a:t>
          </a:r>
          <a:r>
            <a:rPr lang="en-US" sz="1700" kern="1200" spc="-15" dirty="0">
              <a:solidFill>
                <a:schemeClr val="bg1"/>
              </a:solidFill>
              <a:latin typeface="Arial"/>
              <a:cs typeface="Arial"/>
            </a:rPr>
            <a:t>opy</a:t>
          </a:r>
          <a:r>
            <a:rPr lang="en-US" sz="1700" kern="1200" spc="-5" dirty="0">
              <a:solidFill>
                <a:schemeClr val="bg1"/>
              </a:solidFill>
              <a:latin typeface="Arial"/>
              <a:cs typeface="Arial"/>
            </a:rPr>
            <a:t> </a:t>
          </a:r>
          <a:r>
            <a:rPr lang="en-US" sz="1700" kern="1200" spc="-10" dirty="0">
              <a:solidFill>
                <a:schemeClr val="bg1"/>
              </a:solidFill>
              <a:latin typeface="Arial"/>
              <a:cs typeface="Arial"/>
            </a:rPr>
            <a:t>of</a:t>
          </a:r>
          <a:r>
            <a:rPr lang="en-US" sz="1700" kern="1200" dirty="0">
              <a:solidFill>
                <a:schemeClr val="bg1"/>
              </a:solidFill>
              <a:latin typeface="Arial"/>
              <a:cs typeface="Arial"/>
            </a:rPr>
            <a:t> </a:t>
          </a:r>
          <a:r>
            <a:rPr lang="en-US" sz="1700" kern="1200" spc="-15" dirty="0">
              <a:solidFill>
                <a:schemeClr val="bg1"/>
              </a:solidFill>
              <a:latin typeface="Arial"/>
              <a:cs typeface="Arial"/>
            </a:rPr>
            <a:t>the</a:t>
          </a:r>
          <a:r>
            <a:rPr lang="en-US" sz="1700" kern="1200" spc="-10" dirty="0">
              <a:solidFill>
                <a:schemeClr val="bg1"/>
              </a:solidFill>
              <a:latin typeface="Arial"/>
              <a:cs typeface="Arial"/>
            </a:rPr>
            <a:t> training</a:t>
          </a:r>
          <a:r>
            <a:rPr lang="en-US" sz="1700" kern="1200" spc="-5" dirty="0">
              <a:solidFill>
                <a:schemeClr val="bg1"/>
              </a:solidFill>
              <a:latin typeface="Arial"/>
              <a:cs typeface="Arial"/>
            </a:rPr>
            <a:t> </a:t>
          </a:r>
          <a:r>
            <a:rPr lang="en-US" sz="1700" i="1" kern="1200" spc="-10" dirty="0">
              <a:solidFill>
                <a:schemeClr val="bg1"/>
              </a:solidFill>
              <a:latin typeface="Arial"/>
              <a:cs typeface="Arial"/>
            </a:rPr>
            <a:t>Certif</a:t>
          </a:r>
          <a:r>
            <a:rPr lang="en-US" sz="1700" i="1" kern="1200" dirty="0">
              <a:solidFill>
                <a:schemeClr val="bg1"/>
              </a:solidFill>
              <a:latin typeface="Arial"/>
              <a:cs typeface="Arial"/>
            </a:rPr>
            <a:t>i</a:t>
          </a:r>
          <a:r>
            <a:rPr lang="en-US" sz="1700" i="1" kern="1200" spc="-15" dirty="0">
              <a:solidFill>
                <a:schemeClr val="bg1"/>
              </a:solidFill>
              <a:latin typeface="Arial"/>
              <a:cs typeface="Arial"/>
            </a:rPr>
            <a:t>cate</a:t>
          </a:r>
          <a:r>
            <a:rPr lang="en-US" sz="1700" i="1" kern="1200" spc="-10" dirty="0">
              <a:solidFill>
                <a:schemeClr val="bg1"/>
              </a:solidFill>
              <a:latin typeface="Arial"/>
              <a:cs typeface="Arial"/>
            </a:rPr>
            <a:t> of</a:t>
          </a:r>
          <a:r>
            <a:rPr lang="en-US" sz="1700" i="1" kern="1200" spc="-5" dirty="0">
              <a:solidFill>
                <a:schemeClr val="bg1"/>
              </a:solidFill>
              <a:latin typeface="Arial"/>
              <a:cs typeface="Arial"/>
            </a:rPr>
            <a:t> </a:t>
          </a:r>
          <a:r>
            <a:rPr lang="en-US" sz="1700" i="1" kern="1200" spc="-15" dirty="0">
              <a:solidFill>
                <a:schemeClr val="bg1"/>
              </a:solidFill>
              <a:latin typeface="Arial"/>
              <a:cs typeface="Arial"/>
            </a:rPr>
            <a:t>Co</a:t>
          </a:r>
          <a:r>
            <a:rPr lang="en-US" sz="1700" i="1" kern="1200" spc="-40" dirty="0">
              <a:solidFill>
                <a:schemeClr val="bg1"/>
              </a:solidFill>
              <a:latin typeface="Arial"/>
              <a:cs typeface="Arial"/>
            </a:rPr>
            <a:t>m</a:t>
          </a:r>
          <a:r>
            <a:rPr lang="en-US" sz="1700" i="1" kern="1200" spc="-10" dirty="0">
              <a:solidFill>
                <a:schemeClr val="bg1"/>
              </a:solidFill>
              <a:latin typeface="Arial"/>
              <a:cs typeface="Arial"/>
            </a:rPr>
            <a:t>pletion,</a:t>
          </a:r>
          <a:r>
            <a:rPr lang="en-US" sz="1700" i="1" kern="1200" spc="20" dirty="0">
              <a:solidFill>
                <a:schemeClr val="bg1"/>
              </a:solidFill>
              <a:latin typeface="Arial"/>
              <a:cs typeface="Arial"/>
            </a:rPr>
            <a:t> </a:t>
          </a:r>
          <a:r>
            <a:rPr lang="en-US" sz="1700" i="0" kern="1200" spc="20" dirty="0">
              <a:solidFill>
                <a:schemeClr val="bg1"/>
              </a:solidFill>
              <a:latin typeface="Arial"/>
              <a:cs typeface="Arial"/>
            </a:rPr>
            <a:t>which can be </a:t>
          </a:r>
          <a:r>
            <a:rPr lang="en-US" sz="1700" kern="1200" spc="-15" dirty="0">
              <a:solidFill>
                <a:schemeClr val="bg1"/>
              </a:solidFill>
              <a:latin typeface="Arial"/>
              <a:cs typeface="Arial"/>
            </a:rPr>
            <a:t>found</a:t>
          </a:r>
          <a:r>
            <a:rPr lang="en-US" sz="1700" kern="1200" dirty="0">
              <a:solidFill>
                <a:schemeClr val="bg1"/>
              </a:solidFill>
              <a:latin typeface="Arial"/>
              <a:cs typeface="Arial"/>
            </a:rPr>
            <a:t> </a:t>
          </a:r>
          <a:r>
            <a:rPr lang="en-US" sz="1700" kern="1200" spc="-10" dirty="0">
              <a:solidFill>
                <a:schemeClr val="bg1"/>
              </a:solidFill>
              <a:latin typeface="Arial"/>
              <a:cs typeface="Arial"/>
            </a:rPr>
            <a:t>at</a:t>
          </a:r>
          <a:r>
            <a:rPr lang="en-US" sz="1700" kern="1200" spc="-5" dirty="0">
              <a:solidFill>
                <a:schemeClr val="bg1"/>
              </a:solidFill>
              <a:latin typeface="Arial"/>
              <a:cs typeface="Arial"/>
            </a:rPr>
            <a:t> </a:t>
          </a:r>
          <a:r>
            <a:rPr lang="en-US" sz="1700" kern="1200" spc="-15" dirty="0">
              <a:solidFill>
                <a:schemeClr val="bg1"/>
              </a:solidFill>
              <a:latin typeface="Arial"/>
              <a:cs typeface="Arial"/>
            </a:rPr>
            <a:t>the</a:t>
          </a:r>
          <a:r>
            <a:rPr lang="en-US" sz="1700" kern="1200" dirty="0">
              <a:solidFill>
                <a:schemeClr val="bg1"/>
              </a:solidFill>
              <a:latin typeface="Arial"/>
              <a:cs typeface="Arial"/>
            </a:rPr>
            <a:t> </a:t>
          </a:r>
          <a:r>
            <a:rPr lang="en-US" sz="1700" kern="1200" spc="-15" dirty="0">
              <a:solidFill>
                <a:schemeClr val="bg1"/>
              </a:solidFill>
              <a:latin typeface="Arial"/>
              <a:cs typeface="Arial"/>
            </a:rPr>
            <a:t>end</a:t>
          </a:r>
          <a:r>
            <a:rPr lang="en-US" sz="1700" kern="1200" spc="-10" dirty="0">
              <a:solidFill>
                <a:schemeClr val="bg1"/>
              </a:solidFill>
              <a:latin typeface="Arial"/>
              <a:cs typeface="Arial"/>
            </a:rPr>
            <a:t> of</a:t>
          </a:r>
          <a:r>
            <a:rPr lang="en-US" sz="1700" kern="1200" spc="-5" dirty="0">
              <a:solidFill>
                <a:schemeClr val="bg1"/>
              </a:solidFill>
              <a:latin typeface="Arial"/>
              <a:cs typeface="Arial"/>
            </a:rPr>
            <a:t> </a:t>
          </a:r>
          <a:r>
            <a:rPr lang="en-US" sz="1700" kern="1200" spc="-10" dirty="0">
              <a:solidFill>
                <a:schemeClr val="bg1"/>
              </a:solidFill>
              <a:latin typeface="Arial"/>
              <a:cs typeface="Arial"/>
            </a:rPr>
            <a:t>this presentation.</a:t>
          </a:r>
          <a:endParaRPr lang="en-US" sz="1700" kern="1200" dirty="0">
            <a:solidFill>
              <a:schemeClr val="bg1"/>
            </a:solidFill>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Complete, sign, and submit the PE Addendum, which is attached to the MAB, to DHS.</a:t>
          </a: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D9D9D9"/>
        </a:solidFill>
        <a:ln w="25400" cap="flat" cmpd="sng" algn="ctr">
          <a:solidFill>
            <a:srgbClr val="A6A6A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rgbClr val="A6A6A6"/>
              </a:solidFill>
              <a:latin typeface="Arial"/>
              <a:cs typeface="Arial"/>
            </a:rPr>
            <a:t>Read the</a:t>
          </a:r>
          <a:r>
            <a:rPr lang="en-US" sz="1700" kern="1200" spc="5" dirty="0">
              <a:solidFill>
                <a:srgbClr val="A6A6A6"/>
              </a:solidFill>
              <a:latin typeface="Arial"/>
              <a:cs typeface="Arial"/>
            </a:rPr>
            <a:t> </a:t>
          </a:r>
          <a:r>
            <a:rPr lang="en-US" sz="1700" kern="1200" spc="-20" dirty="0">
              <a:solidFill>
                <a:srgbClr val="A6A6A6"/>
              </a:solidFill>
              <a:latin typeface="Arial"/>
              <a:cs typeface="Arial"/>
            </a:rPr>
            <a:t>MA</a:t>
          </a:r>
          <a:r>
            <a:rPr lang="en-US" sz="1700" kern="1200" spc="-120" dirty="0">
              <a:solidFill>
                <a:srgbClr val="A6A6A6"/>
              </a:solidFill>
              <a:latin typeface="Arial"/>
              <a:cs typeface="Arial"/>
            </a:rPr>
            <a:t> </a:t>
          </a:r>
          <a:r>
            <a:rPr lang="en-US" sz="1700" kern="1200" spc="-10" dirty="0">
              <a:solidFill>
                <a:srgbClr val="A6A6A6"/>
              </a:solidFill>
              <a:latin typeface="Arial"/>
              <a:cs typeface="Arial"/>
            </a:rPr>
            <a:t>Bulletin </a:t>
          </a:r>
          <a:r>
            <a:rPr lang="en-US" sz="1700" kern="1200" spc="-15" dirty="0">
              <a:solidFill>
                <a:srgbClr val="A6A6A6"/>
              </a:solidFill>
              <a:latin typeface="Arial"/>
              <a:cs typeface="Arial"/>
            </a:rPr>
            <a:t>(MAB) 01-15-32.</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Review</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these</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ning</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materials.</a:t>
          </a:r>
          <a:endParaRPr lang="en-US" sz="1700" kern="1200" dirty="0">
            <a:solidFill>
              <a:schemeClr val="bg1">
                <a:lumMod val="65000"/>
              </a:schemeClr>
            </a:solidFill>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all hospital staff making PE determinations to take th</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s</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ning.</a:t>
          </a:r>
          <a:endParaRPr lang="en-US" sz="1700" kern="1200" dirty="0">
            <a:solidFill>
              <a:schemeClr val="bg1">
                <a:lumMod val="65000"/>
              </a:schemeClr>
            </a:solidFill>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staff to print, </a:t>
          </a:r>
          <a:r>
            <a:rPr lang="en-US" sz="1700" kern="1200" spc="-15" dirty="0">
              <a:solidFill>
                <a:schemeClr val="bg1">
                  <a:lumMod val="65000"/>
                </a:schemeClr>
              </a:solidFill>
              <a:latin typeface="Arial"/>
              <a:cs typeface="Arial"/>
            </a:rPr>
            <a:t>s</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gn,</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and</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return</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to</a:t>
          </a:r>
          <a:r>
            <a:rPr lang="en-US" sz="1700" kern="1200" spc="-15" dirty="0">
              <a:solidFill>
                <a:schemeClr val="bg1">
                  <a:lumMod val="65000"/>
                </a:schemeClr>
              </a:solidFill>
              <a:latin typeface="Arial"/>
              <a:cs typeface="Arial"/>
            </a:rPr>
            <a:t> ho</a:t>
          </a:r>
          <a:r>
            <a:rPr lang="en-US" sz="1700" kern="1200" spc="-10" dirty="0">
              <a:solidFill>
                <a:schemeClr val="bg1">
                  <a:lumMod val="65000"/>
                </a:schemeClr>
              </a:solidFill>
              <a:latin typeface="Arial"/>
              <a:cs typeface="Arial"/>
            </a:rPr>
            <a:t>spital </a:t>
          </a:r>
          <a:r>
            <a:rPr lang="en-US" sz="1700" kern="1200" spc="-15" dirty="0">
              <a:solidFill>
                <a:schemeClr val="bg1">
                  <a:lumMod val="65000"/>
                </a:schemeClr>
              </a:solidFill>
              <a:latin typeface="Arial"/>
              <a:cs typeface="Arial"/>
            </a:rPr>
            <a:t>admi</a:t>
          </a:r>
          <a:r>
            <a:rPr lang="en-US" sz="1700" kern="1200" spc="-10" dirty="0">
              <a:solidFill>
                <a:schemeClr val="bg1">
                  <a:lumMod val="65000"/>
                </a:schemeClr>
              </a:solidFill>
              <a:latin typeface="Arial"/>
              <a:cs typeface="Arial"/>
            </a:rPr>
            <a:t>n</a:t>
          </a:r>
          <a:r>
            <a:rPr lang="en-US" sz="1700" kern="1200" spc="-5"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stration </a:t>
          </a:r>
          <a:r>
            <a:rPr lang="en-US" sz="1700" kern="1200" spc="-15" dirty="0">
              <a:solidFill>
                <a:schemeClr val="bg1">
                  <a:lumMod val="65000"/>
                </a:schemeClr>
              </a:solidFill>
              <a:latin typeface="Arial"/>
              <a:cs typeface="Arial"/>
            </a:rPr>
            <a:t>a</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c</a:t>
          </a:r>
          <a:r>
            <a:rPr lang="en-US" sz="1700" kern="1200" spc="-15" dirty="0">
              <a:solidFill>
                <a:schemeClr val="bg1">
                  <a:lumMod val="65000"/>
                </a:schemeClr>
              </a:solidFill>
              <a:latin typeface="Arial"/>
              <a:cs typeface="Arial"/>
            </a:rPr>
            <a:t>opy</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of</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spc="-10" dirty="0">
              <a:solidFill>
                <a:schemeClr val="bg1">
                  <a:lumMod val="65000"/>
                </a:schemeClr>
              </a:solidFill>
              <a:latin typeface="Arial"/>
              <a:cs typeface="Arial"/>
            </a:rPr>
            <a:t> training</a:t>
          </a:r>
          <a:r>
            <a:rPr lang="en-US" sz="1700" kern="1200" spc="-5" dirty="0">
              <a:solidFill>
                <a:schemeClr val="bg1">
                  <a:lumMod val="65000"/>
                </a:schemeClr>
              </a:solidFill>
              <a:latin typeface="Arial"/>
              <a:cs typeface="Arial"/>
            </a:rPr>
            <a:t> </a:t>
          </a:r>
          <a:r>
            <a:rPr lang="en-US" sz="1700" i="1" kern="1200" spc="-10" dirty="0">
              <a:solidFill>
                <a:schemeClr val="bg1">
                  <a:lumMod val="65000"/>
                </a:schemeClr>
              </a:solidFill>
              <a:latin typeface="Arial"/>
              <a:cs typeface="Arial"/>
            </a:rPr>
            <a:t>Certif</a:t>
          </a:r>
          <a:r>
            <a:rPr lang="en-US" sz="1700" i="1" kern="1200" dirty="0">
              <a:solidFill>
                <a:schemeClr val="bg1">
                  <a:lumMod val="65000"/>
                </a:schemeClr>
              </a:solidFill>
              <a:latin typeface="Arial"/>
              <a:cs typeface="Arial"/>
            </a:rPr>
            <a:t>i</a:t>
          </a:r>
          <a:r>
            <a:rPr lang="en-US" sz="1700" i="1" kern="1200" spc="-15" dirty="0">
              <a:solidFill>
                <a:schemeClr val="bg1">
                  <a:lumMod val="65000"/>
                </a:schemeClr>
              </a:solidFill>
              <a:latin typeface="Arial"/>
              <a:cs typeface="Arial"/>
            </a:rPr>
            <a:t>cate</a:t>
          </a:r>
          <a:r>
            <a:rPr lang="en-US" sz="1700" i="1" kern="1200" spc="-10" dirty="0">
              <a:solidFill>
                <a:schemeClr val="bg1">
                  <a:lumMod val="65000"/>
                </a:schemeClr>
              </a:solidFill>
              <a:latin typeface="Arial"/>
              <a:cs typeface="Arial"/>
            </a:rPr>
            <a:t> of</a:t>
          </a:r>
          <a:r>
            <a:rPr lang="en-US" sz="1700" i="1" kern="1200" spc="-5" dirty="0">
              <a:solidFill>
                <a:schemeClr val="bg1">
                  <a:lumMod val="65000"/>
                </a:schemeClr>
              </a:solidFill>
              <a:latin typeface="Arial"/>
              <a:cs typeface="Arial"/>
            </a:rPr>
            <a:t> </a:t>
          </a:r>
          <a:r>
            <a:rPr lang="en-US" sz="1700" i="1" kern="1200" spc="-15" dirty="0">
              <a:solidFill>
                <a:schemeClr val="bg1">
                  <a:lumMod val="65000"/>
                </a:schemeClr>
              </a:solidFill>
              <a:latin typeface="Arial"/>
              <a:cs typeface="Arial"/>
            </a:rPr>
            <a:t>Co</a:t>
          </a:r>
          <a:r>
            <a:rPr lang="en-US" sz="1700" i="1" kern="1200" spc="-40" dirty="0">
              <a:solidFill>
                <a:schemeClr val="bg1">
                  <a:lumMod val="65000"/>
                </a:schemeClr>
              </a:solidFill>
              <a:latin typeface="Arial"/>
              <a:cs typeface="Arial"/>
            </a:rPr>
            <a:t>m</a:t>
          </a:r>
          <a:r>
            <a:rPr lang="en-US" sz="1700" i="1" kern="1200" spc="-10" dirty="0">
              <a:solidFill>
                <a:schemeClr val="bg1">
                  <a:lumMod val="65000"/>
                </a:schemeClr>
              </a:solidFill>
              <a:latin typeface="Arial"/>
              <a:cs typeface="Arial"/>
            </a:rPr>
            <a:t>pletion,</a:t>
          </a:r>
          <a:r>
            <a:rPr lang="en-US" sz="1700" i="1" kern="1200" spc="20" dirty="0">
              <a:solidFill>
                <a:schemeClr val="bg1">
                  <a:lumMod val="65000"/>
                </a:schemeClr>
              </a:solidFill>
              <a:latin typeface="Arial"/>
              <a:cs typeface="Arial"/>
            </a:rPr>
            <a:t> </a:t>
          </a:r>
          <a:r>
            <a:rPr lang="en-US" sz="1700" i="0" kern="1200" spc="20" dirty="0">
              <a:solidFill>
                <a:schemeClr val="bg1">
                  <a:lumMod val="65000"/>
                </a:schemeClr>
              </a:solidFill>
              <a:latin typeface="Arial"/>
              <a:cs typeface="Arial"/>
            </a:rPr>
            <a:t>which can be </a:t>
          </a:r>
          <a:r>
            <a:rPr lang="en-US" sz="1700" kern="1200" spc="-15" dirty="0">
              <a:solidFill>
                <a:schemeClr val="bg1">
                  <a:lumMod val="65000"/>
                </a:schemeClr>
              </a:solidFill>
              <a:latin typeface="Arial"/>
              <a:cs typeface="Arial"/>
            </a:rPr>
            <a:t>found</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at</a:t>
          </a:r>
          <a:r>
            <a:rPr lang="en-US" sz="1700" kern="1200" spc="-5"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end</a:t>
          </a:r>
          <a:r>
            <a:rPr lang="en-US" sz="1700" kern="1200" spc="-10" dirty="0">
              <a:solidFill>
                <a:schemeClr val="bg1">
                  <a:lumMod val="65000"/>
                </a:schemeClr>
              </a:solidFill>
              <a:latin typeface="Arial"/>
              <a:cs typeface="Arial"/>
            </a:rPr>
            <a:t> of</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this presentation.</a:t>
          </a:r>
          <a:endParaRPr lang="en-US" sz="1700" kern="1200" dirty="0">
            <a:solidFill>
              <a:schemeClr val="bg1">
                <a:lumMod val="65000"/>
              </a:schemeClr>
            </a:solidFill>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solidFill>
              <a:latin typeface="Arial"/>
              <a:cs typeface="Arial"/>
            </a:rPr>
            <a:t>Complete, sign, and submit the PE Addendum, which is attached to the MAB, to DHS.</a:t>
          </a:r>
          <a:endParaRPr lang="en-US" sz="1700" kern="1200" dirty="0">
            <a:solidFill>
              <a:schemeClr val="bg1"/>
            </a:solidFill>
            <a:latin typeface="Arial"/>
            <a:cs typeface="Arial"/>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80AFAA-51F3-4676-B2F1-0AA3F48F5BEB}">
      <dsp:nvSpPr>
        <dsp:cNvPr id="0" name=""/>
        <dsp:cNvSpPr/>
      </dsp:nvSpPr>
      <dsp:spPr>
        <a:xfrm rot="5400000">
          <a:off x="-326231" y="326692"/>
          <a:ext cx="2174874" cy="1522412"/>
        </a:xfrm>
        <a:prstGeom prst="chevron">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15</a:t>
          </a:r>
          <a:r>
            <a:rPr lang="en-US" sz="2300" kern="1200" baseline="30000" dirty="0"/>
            <a:t>th</a:t>
          </a:r>
          <a:r>
            <a:rPr lang="en-US" sz="2300" kern="1200" dirty="0"/>
            <a:t> of the prior month</a:t>
          </a:r>
        </a:p>
      </dsp:txBody>
      <dsp:txXfrm rot="-5400000">
        <a:off x="0" y="761667"/>
        <a:ext cx="1522412" cy="652462"/>
      </dsp:txXfrm>
    </dsp:sp>
    <dsp:sp modelId="{38887581-E4A7-4BA1-95E6-B83B21E71B8D}">
      <dsp:nvSpPr>
        <dsp:cNvPr id="0" name=""/>
        <dsp:cNvSpPr/>
      </dsp:nvSpPr>
      <dsp:spPr>
        <a:xfrm rot="5400000">
          <a:off x="3102371" y="-1579498"/>
          <a:ext cx="1413668" cy="4573587"/>
        </a:xfrm>
        <a:prstGeom prst="round2Same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sp>
    <dsp:sp modelId="{57FF7909-B234-4883-92B3-45346589E521}">
      <dsp:nvSpPr>
        <dsp:cNvPr id="0" name=""/>
        <dsp:cNvSpPr/>
      </dsp:nvSpPr>
      <dsp:spPr>
        <a:xfrm rot="5400000">
          <a:off x="-326231" y="2214895"/>
          <a:ext cx="2174874" cy="1522412"/>
        </a:xfrm>
        <a:prstGeom prst="chevron">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1</a:t>
          </a:r>
          <a:r>
            <a:rPr lang="en-US" sz="2300" kern="1200" baseline="30000" dirty="0"/>
            <a:t>st</a:t>
          </a:r>
          <a:r>
            <a:rPr lang="en-US" sz="2300" kern="1200" dirty="0"/>
            <a:t> of the month</a:t>
          </a:r>
        </a:p>
      </dsp:txBody>
      <dsp:txXfrm rot="-5400000">
        <a:off x="0" y="2649870"/>
        <a:ext cx="1522412" cy="652462"/>
      </dsp:txXfrm>
    </dsp:sp>
    <dsp:sp modelId="{93ECE7AC-E7A1-4470-9706-A7CEF3CF1225}">
      <dsp:nvSpPr>
        <dsp:cNvPr id="0" name=""/>
        <dsp:cNvSpPr/>
      </dsp:nvSpPr>
      <dsp:spPr>
        <a:xfrm rot="5400000">
          <a:off x="3102371" y="308704"/>
          <a:ext cx="1413668" cy="4573587"/>
        </a:xfrm>
        <a:prstGeom prst="round2Same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462280" tIns="41275" rIns="41275" bIns="41275" numCol="1" spcCol="1270" anchor="ctr" anchorCtr="0">
          <a:noAutofit/>
        </a:bodyPr>
        <a:lstStyle/>
        <a:p>
          <a:pPr marL="285750" lvl="1" indent="-285750" algn="l" defTabSz="2889250">
            <a:lnSpc>
              <a:spcPct val="90000"/>
            </a:lnSpc>
            <a:spcBef>
              <a:spcPct val="0"/>
            </a:spcBef>
            <a:spcAft>
              <a:spcPct val="15000"/>
            </a:spcAft>
            <a:buChar char="•"/>
          </a:pPr>
          <a:endParaRPr lang="en-US" sz="6500" kern="1200" dirty="0"/>
        </a:p>
      </dsp:txBody>
      <dsp:txXfrm rot="-5400000">
        <a:off x="1522412" y="1957673"/>
        <a:ext cx="4504577" cy="127564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6C90C-5661-4C1D-8CE7-0134F5942FA7}">
      <dsp:nvSpPr>
        <dsp:cNvPr id="0" name=""/>
        <dsp:cNvSpPr/>
      </dsp:nvSpPr>
      <dsp:spPr>
        <a:xfrm>
          <a:off x="0" y="691200"/>
          <a:ext cx="8204200" cy="3787875"/>
        </a:xfrm>
        <a:prstGeom prst="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636737" tIns="1353820" rIns="63673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spc="-5" dirty="0">
              <a:latin typeface="Arial"/>
              <a:cs typeface="Arial"/>
            </a:rPr>
            <a:t>M</a:t>
          </a:r>
          <a:r>
            <a:rPr lang="en-US" sz="1800" kern="1200" dirty="0">
              <a:latin typeface="Arial"/>
              <a:cs typeface="Arial"/>
            </a:rPr>
            <a:t>aintain</a:t>
          </a:r>
          <a:r>
            <a:rPr lang="en-US" sz="1800" kern="1200" spc="-10" dirty="0">
              <a:latin typeface="Arial"/>
              <a:cs typeface="Arial"/>
            </a:rPr>
            <a:t> </a:t>
          </a:r>
          <a:r>
            <a:rPr lang="en-US" sz="1800" kern="1200" dirty="0">
              <a:latin typeface="Arial"/>
              <a:cs typeface="Arial"/>
            </a:rPr>
            <a:t>a</a:t>
          </a:r>
          <a:r>
            <a:rPr lang="en-US" sz="1800" kern="1200" spc="-10" dirty="0">
              <a:latin typeface="Arial"/>
              <a:cs typeface="Arial"/>
            </a:rPr>
            <a:t> </a:t>
          </a:r>
          <a:r>
            <a:rPr lang="en-US" sz="1800" kern="1200" dirty="0">
              <a:latin typeface="Arial"/>
              <a:cs typeface="Arial"/>
            </a:rPr>
            <a:t>l</a:t>
          </a:r>
          <a:r>
            <a:rPr lang="en-US" sz="1800" kern="1200" spc="-5" dirty="0">
              <a:latin typeface="Arial"/>
              <a:cs typeface="Arial"/>
            </a:rPr>
            <a:t>i</a:t>
          </a:r>
          <a:r>
            <a:rPr lang="en-US" sz="1800" kern="1200" dirty="0">
              <a:latin typeface="Arial"/>
              <a:cs typeface="Arial"/>
            </a:rPr>
            <a:t>st of</a:t>
          </a:r>
          <a:r>
            <a:rPr lang="en-US" sz="1800" kern="1200" spc="-10" dirty="0">
              <a:latin typeface="Arial"/>
              <a:cs typeface="Arial"/>
            </a:rPr>
            <a:t> </a:t>
          </a:r>
          <a:r>
            <a:rPr lang="en-US" sz="1800" kern="1200" dirty="0">
              <a:latin typeface="Arial"/>
              <a:cs typeface="Arial"/>
            </a:rPr>
            <a:t>e</a:t>
          </a:r>
          <a:r>
            <a:rPr lang="en-US" sz="1800" kern="1200" spc="5" dirty="0">
              <a:latin typeface="Arial"/>
              <a:cs typeface="Arial"/>
            </a:rPr>
            <a:t>m</a:t>
          </a:r>
          <a:r>
            <a:rPr lang="en-US" sz="1800" kern="1200" dirty="0">
              <a:latin typeface="Arial"/>
              <a:cs typeface="Arial"/>
            </a:rPr>
            <a:t>plo</a:t>
          </a:r>
          <a:r>
            <a:rPr lang="en-US" sz="1800" kern="1200" spc="-10" dirty="0">
              <a:latin typeface="Arial"/>
              <a:cs typeface="Arial"/>
            </a:rPr>
            <a:t>y</a:t>
          </a:r>
          <a:r>
            <a:rPr lang="en-US" sz="1800" kern="1200" dirty="0">
              <a:latin typeface="Arial"/>
              <a:cs typeface="Arial"/>
            </a:rPr>
            <a:t>ees</a:t>
          </a:r>
          <a:r>
            <a:rPr lang="en-US" sz="1800" kern="1200" spc="-10" dirty="0">
              <a:latin typeface="Arial"/>
              <a:cs typeface="Arial"/>
            </a:rPr>
            <a:t> </a:t>
          </a:r>
          <a:r>
            <a:rPr lang="en-US" sz="1800" kern="1200" spc="-15" dirty="0">
              <a:latin typeface="Arial"/>
              <a:cs typeface="Arial"/>
            </a:rPr>
            <a:t>w</a:t>
          </a:r>
          <a:r>
            <a:rPr lang="en-US" sz="1800" kern="1200" dirty="0">
              <a:latin typeface="Arial"/>
              <a:cs typeface="Arial"/>
            </a:rPr>
            <a:t>ho </a:t>
          </a:r>
          <a:r>
            <a:rPr lang="en-US" sz="1800" kern="1200" spc="5" dirty="0">
              <a:latin typeface="Arial"/>
              <a:cs typeface="Arial"/>
            </a:rPr>
            <a:t>a</a:t>
          </a:r>
          <a:r>
            <a:rPr lang="en-US" sz="1800" kern="1200" dirty="0">
              <a:latin typeface="Arial"/>
              <a:cs typeface="Arial"/>
            </a:rPr>
            <a:t>re</a:t>
          </a:r>
          <a:r>
            <a:rPr lang="en-US" sz="1800" kern="1200" spc="-10" dirty="0">
              <a:latin typeface="Arial"/>
              <a:cs typeface="Arial"/>
            </a:rPr>
            <a:t> </a:t>
          </a:r>
          <a:r>
            <a:rPr lang="en-US" sz="1800" kern="1200" dirty="0">
              <a:latin typeface="Arial"/>
              <a:cs typeface="Arial"/>
            </a:rPr>
            <a:t>trained</a:t>
          </a:r>
          <a:r>
            <a:rPr lang="en-US" sz="1800" kern="1200" spc="-10" dirty="0">
              <a:latin typeface="Arial"/>
              <a:cs typeface="Arial"/>
            </a:rPr>
            <a:t> </a:t>
          </a:r>
          <a:r>
            <a:rPr lang="en-US" sz="1800" kern="1200" dirty="0">
              <a:latin typeface="Arial"/>
              <a:cs typeface="Arial"/>
            </a:rPr>
            <a:t>and</a:t>
          </a:r>
          <a:r>
            <a:rPr lang="en-US" sz="1800" kern="1200" spc="-10" dirty="0">
              <a:latin typeface="Arial"/>
              <a:cs typeface="Arial"/>
            </a:rPr>
            <a:t> </a:t>
          </a:r>
          <a:r>
            <a:rPr lang="en-US" sz="1800" kern="1200" dirty="0">
              <a:latin typeface="Arial"/>
              <a:cs typeface="Arial"/>
            </a:rPr>
            <a:t>able</a:t>
          </a:r>
          <a:r>
            <a:rPr lang="en-US" sz="1800" kern="1200" spc="-10" dirty="0">
              <a:latin typeface="Arial"/>
              <a:cs typeface="Arial"/>
            </a:rPr>
            <a:t> </a:t>
          </a:r>
          <a:r>
            <a:rPr lang="en-US" sz="1800" kern="1200" dirty="0">
              <a:latin typeface="Arial"/>
              <a:cs typeface="Arial"/>
            </a:rPr>
            <a:t>to</a:t>
          </a:r>
          <a:r>
            <a:rPr lang="en-US" sz="1800" kern="1200" spc="-5" dirty="0">
              <a:latin typeface="Arial"/>
              <a:cs typeface="Arial"/>
            </a:rPr>
            <a:t> </a:t>
          </a:r>
          <a:r>
            <a:rPr lang="en-US" sz="1800" kern="1200" spc="5" dirty="0">
              <a:latin typeface="Arial"/>
              <a:cs typeface="Arial"/>
            </a:rPr>
            <a:t>m</a:t>
          </a:r>
          <a:r>
            <a:rPr lang="en-US" sz="1800" kern="1200" dirty="0">
              <a:latin typeface="Arial"/>
              <a:cs typeface="Arial"/>
            </a:rPr>
            <a:t>ake</a:t>
          </a:r>
          <a:r>
            <a:rPr lang="en-US" sz="1800" kern="1200" spc="-20" dirty="0">
              <a:latin typeface="Arial"/>
              <a:cs typeface="Arial"/>
            </a:rPr>
            <a:t> </a:t>
          </a:r>
          <a:r>
            <a:rPr lang="en-US" sz="1800" kern="1200" dirty="0">
              <a:latin typeface="Arial"/>
              <a:cs typeface="Arial"/>
            </a:rPr>
            <a:t>PE</a:t>
          </a:r>
          <a:r>
            <a:rPr lang="en-US" sz="1800" kern="1200" spc="-10" dirty="0">
              <a:latin typeface="Arial"/>
              <a:cs typeface="Arial"/>
            </a:rPr>
            <a:t> </a:t>
          </a:r>
          <a:r>
            <a:rPr lang="en-US" sz="1800" kern="1200" dirty="0">
              <a:latin typeface="Arial"/>
              <a:cs typeface="Arial"/>
            </a:rPr>
            <a:t>det</a:t>
          </a:r>
          <a:r>
            <a:rPr lang="en-US" sz="1800" kern="1200" spc="5" dirty="0">
              <a:latin typeface="Arial"/>
              <a:cs typeface="Arial"/>
            </a:rPr>
            <a:t>e</a:t>
          </a:r>
          <a:r>
            <a:rPr lang="en-US" sz="1800" kern="1200" dirty="0">
              <a:latin typeface="Arial"/>
              <a:cs typeface="Arial"/>
            </a:rPr>
            <a:t>rmin</a:t>
          </a:r>
          <a:r>
            <a:rPr lang="en-US" sz="1800" kern="1200" spc="5" dirty="0">
              <a:latin typeface="Arial"/>
              <a:cs typeface="Arial"/>
            </a:rPr>
            <a:t>a</a:t>
          </a:r>
          <a:r>
            <a:rPr lang="en-US" sz="1800" kern="1200" dirty="0">
              <a:latin typeface="Arial"/>
              <a:cs typeface="Arial"/>
            </a:rPr>
            <a:t>tions,</a:t>
          </a:r>
          <a:r>
            <a:rPr lang="en-US" sz="1800" kern="1200" spc="-35" dirty="0">
              <a:latin typeface="Arial"/>
              <a:cs typeface="Arial"/>
            </a:rPr>
            <a:t> </a:t>
          </a:r>
          <a:r>
            <a:rPr lang="en-US" sz="1800" kern="1200" dirty="0">
              <a:latin typeface="Arial"/>
              <a:cs typeface="Arial"/>
            </a:rPr>
            <a:t>updat</a:t>
          </a:r>
          <a:r>
            <a:rPr lang="en-US" sz="1800" kern="1200" spc="5" dirty="0">
              <a:latin typeface="Arial"/>
              <a:cs typeface="Arial"/>
            </a:rPr>
            <a:t>e</a:t>
          </a:r>
          <a:r>
            <a:rPr lang="en-US" sz="1800" kern="1200" dirty="0">
              <a:latin typeface="Arial"/>
              <a:cs typeface="Arial"/>
            </a:rPr>
            <a:t>d</a:t>
          </a:r>
          <a:r>
            <a:rPr lang="en-US" sz="1800" kern="1200" spc="-30" dirty="0">
              <a:latin typeface="Arial"/>
              <a:cs typeface="Arial"/>
            </a:rPr>
            <a:t> </a:t>
          </a:r>
          <a:r>
            <a:rPr lang="en-US" sz="1800" kern="1200" dirty="0">
              <a:latin typeface="Arial"/>
              <a:cs typeface="Arial"/>
            </a:rPr>
            <a:t>as </a:t>
          </a:r>
          <a:r>
            <a:rPr lang="en-US" sz="1800" kern="1200" dirty="0"/>
            <a:t>needed</a:t>
          </a:r>
        </a:p>
        <a:p>
          <a:pPr marL="171450" lvl="1" indent="-171450" algn="l" defTabSz="800100">
            <a:lnSpc>
              <a:spcPct val="90000"/>
            </a:lnSpc>
            <a:spcBef>
              <a:spcPct val="0"/>
            </a:spcBef>
            <a:spcAft>
              <a:spcPct val="15000"/>
            </a:spcAft>
            <a:buChar char="•"/>
          </a:pPr>
          <a:r>
            <a:rPr lang="en-US" sz="1800" kern="1200" spc="-5" dirty="0">
              <a:latin typeface="Arial"/>
              <a:cs typeface="Arial"/>
            </a:rPr>
            <a:t>M</a:t>
          </a:r>
          <a:r>
            <a:rPr lang="en-US" sz="1800" kern="1200" dirty="0">
              <a:latin typeface="Arial"/>
              <a:cs typeface="Arial"/>
            </a:rPr>
            <a:t>aintain</a:t>
          </a:r>
          <a:r>
            <a:rPr lang="en-US" sz="1800" kern="1200" spc="-10" dirty="0">
              <a:latin typeface="Arial"/>
              <a:cs typeface="Arial"/>
            </a:rPr>
            <a:t> </a:t>
          </a:r>
          <a:r>
            <a:rPr lang="en-US" sz="1800" kern="1200" dirty="0">
              <a:latin typeface="Arial"/>
              <a:cs typeface="Arial"/>
            </a:rPr>
            <a:t>a</a:t>
          </a:r>
          <a:r>
            <a:rPr lang="en-US" sz="1800" kern="1200" spc="-10" dirty="0">
              <a:latin typeface="Arial"/>
              <a:cs typeface="Arial"/>
            </a:rPr>
            <a:t> </a:t>
          </a:r>
          <a:r>
            <a:rPr lang="en-US" sz="1800" kern="1200" spc="10" dirty="0">
              <a:latin typeface="Arial"/>
              <a:cs typeface="Arial"/>
            </a:rPr>
            <a:t>f</a:t>
          </a:r>
          <a:r>
            <a:rPr lang="en-US" sz="1800" kern="1200" dirty="0">
              <a:latin typeface="Arial"/>
              <a:cs typeface="Arial"/>
            </a:rPr>
            <a:t>i</a:t>
          </a:r>
          <a:r>
            <a:rPr lang="en-US" sz="1800" kern="1200" spc="-5" dirty="0">
              <a:latin typeface="Arial"/>
              <a:cs typeface="Arial"/>
            </a:rPr>
            <a:t>l</a:t>
          </a:r>
          <a:r>
            <a:rPr lang="en-US" sz="1800" kern="1200" dirty="0">
              <a:latin typeface="Arial"/>
              <a:cs typeface="Arial"/>
            </a:rPr>
            <a:t>e</a:t>
          </a:r>
          <a:r>
            <a:rPr lang="en-US" sz="1800" kern="1200" spc="-10" dirty="0">
              <a:latin typeface="Arial"/>
              <a:cs typeface="Arial"/>
            </a:rPr>
            <a:t> </a:t>
          </a:r>
          <a:r>
            <a:rPr lang="en-US" sz="1800" kern="1200" spc="-15" dirty="0">
              <a:latin typeface="Arial"/>
              <a:cs typeface="Arial"/>
            </a:rPr>
            <a:t>w</a:t>
          </a:r>
          <a:r>
            <a:rPr lang="en-US" sz="1800" kern="1200" dirty="0">
              <a:latin typeface="Arial"/>
              <a:cs typeface="Arial"/>
            </a:rPr>
            <a:t>ith </a:t>
          </a:r>
          <a:r>
            <a:rPr lang="en-US" sz="1800" kern="1200" spc="5" dirty="0">
              <a:latin typeface="Arial"/>
              <a:cs typeface="Arial"/>
            </a:rPr>
            <a:t>a</a:t>
          </a:r>
          <a:r>
            <a:rPr lang="en-US" sz="1800" kern="1200" dirty="0">
              <a:latin typeface="Arial"/>
              <a:cs typeface="Arial"/>
            </a:rPr>
            <a:t>ll</a:t>
          </a:r>
          <a:r>
            <a:rPr lang="en-US" sz="1800" kern="1200" spc="-5" dirty="0">
              <a:latin typeface="Arial"/>
              <a:cs typeface="Arial"/>
            </a:rPr>
            <a:t> </a:t>
          </a:r>
          <a:r>
            <a:rPr lang="en-US" sz="1800" kern="1200" dirty="0">
              <a:latin typeface="Arial"/>
              <a:cs typeface="Arial"/>
            </a:rPr>
            <a:t>si</a:t>
          </a:r>
          <a:r>
            <a:rPr lang="en-US" sz="1800" kern="1200" spc="-10" dirty="0">
              <a:latin typeface="Arial"/>
              <a:cs typeface="Arial"/>
            </a:rPr>
            <a:t>g</a:t>
          </a:r>
          <a:r>
            <a:rPr lang="en-US" sz="1800" kern="1200" dirty="0">
              <a:latin typeface="Arial"/>
              <a:cs typeface="Arial"/>
            </a:rPr>
            <a:t>ned </a:t>
          </a:r>
          <a:r>
            <a:rPr lang="en-US" sz="1800" kern="1200" spc="5" dirty="0">
              <a:latin typeface="Arial"/>
              <a:cs typeface="Arial"/>
            </a:rPr>
            <a:t>a</a:t>
          </a:r>
          <a:r>
            <a:rPr lang="en-US" sz="1800" kern="1200" dirty="0">
              <a:latin typeface="Arial"/>
              <a:cs typeface="Arial"/>
            </a:rPr>
            <a:t>nd</a:t>
          </a:r>
          <a:r>
            <a:rPr lang="en-US" sz="1800" kern="1200" spc="-20" dirty="0">
              <a:latin typeface="Arial"/>
              <a:cs typeface="Arial"/>
            </a:rPr>
            <a:t> </a:t>
          </a:r>
          <a:r>
            <a:rPr lang="en-US" sz="1800" kern="1200" dirty="0">
              <a:latin typeface="Arial"/>
              <a:cs typeface="Arial"/>
            </a:rPr>
            <a:t>dat</a:t>
          </a:r>
          <a:r>
            <a:rPr lang="en-US" sz="1800" kern="1200" spc="5" dirty="0">
              <a:latin typeface="Arial"/>
              <a:cs typeface="Arial"/>
            </a:rPr>
            <a:t>e</a:t>
          </a:r>
          <a:r>
            <a:rPr lang="en-US" sz="1800" kern="1200" dirty="0">
              <a:latin typeface="Arial"/>
              <a:cs typeface="Arial"/>
            </a:rPr>
            <a:t>d</a:t>
          </a:r>
          <a:r>
            <a:rPr lang="en-US" sz="1800" kern="1200" spc="-10" dirty="0">
              <a:latin typeface="Arial"/>
              <a:cs typeface="Arial"/>
            </a:rPr>
            <a:t> </a:t>
          </a:r>
          <a:r>
            <a:rPr lang="en-US" sz="1800" kern="1200" dirty="0">
              <a:latin typeface="Arial"/>
              <a:cs typeface="Arial"/>
            </a:rPr>
            <a:t>training</a:t>
          </a:r>
          <a:r>
            <a:rPr lang="en-US" sz="1800" kern="1200" spc="-15" dirty="0">
              <a:latin typeface="Arial"/>
              <a:cs typeface="Arial"/>
            </a:rPr>
            <a:t> </a:t>
          </a:r>
          <a:r>
            <a:rPr lang="en-US" sz="1800" kern="1200" dirty="0">
              <a:latin typeface="Arial"/>
              <a:cs typeface="Arial"/>
            </a:rPr>
            <a:t>certi</a:t>
          </a:r>
          <a:r>
            <a:rPr lang="en-US" sz="1800" kern="1200" spc="5" dirty="0">
              <a:latin typeface="Arial"/>
              <a:cs typeface="Arial"/>
            </a:rPr>
            <a:t>f</a:t>
          </a:r>
          <a:r>
            <a:rPr lang="en-US" sz="1800" kern="1200" dirty="0">
              <a:latin typeface="Arial"/>
              <a:cs typeface="Arial"/>
            </a:rPr>
            <a:t>icatio</a:t>
          </a:r>
          <a:r>
            <a:rPr lang="en-US" sz="1800" kern="1200" spc="5" dirty="0">
              <a:latin typeface="Arial"/>
              <a:cs typeface="Arial"/>
            </a:rPr>
            <a:t>n</a:t>
          </a:r>
          <a:r>
            <a:rPr lang="en-US" sz="1800" kern="1200" dirty="0">
              <a:latin typeface="Arial"/>
              <a:cs typeface="Arial"/>
            </a:rPr>
            <a:t>s</a:t>
          </a:r>
          <a:r>
            <a:rPr lang="en-US" sz="1800" kern="1200" spc="-25" dirty="0">
              <a:latin typeface="Arial"/>
              <a:cs typeface="Arial"/>
            </a:rPr>
            <a:t> </a:t>
          </a:r>
          <a:r>
            <a:rPr lang="en-US" sz="1800" kern="1200" spc="10" dirty="0">
              <a:latin typeface="Arial"/>
              <a:cs typeface="Arial"/>
            </a:rPr>
            <a:t>f</a:t>
          </a:r>
          <a:r>
            <a:rPr lang="en-US" sz="1800" kern="1200" dirty="0">
              <a:latin typeface="Arial"/>
              <a:cs typeface="Arial"/>
            </a:rPr>
            <a:t>or</a:t>
          </a:r>
          <a:r>
            <a:rPr lang="en-US" sz="1800" kern="1200" spc="-30" dirty="0">
              <a:latin typeface="Arial"/>
              <a:cs typeface="Arial"/>
            </a:rPr>
            <a:t> </a:t>
          </a:r>
          <a:r>
            <a:rPr lang="en-US" sz="1800" kern="1200" dirty="0">
              <a:latin typeface="Arial"/>
              <a:cs typeface="Arial"/>
            </a:rPr>
            <a:t>all</a:t>
          </a:r>
          <a:r>
            <a:rPr lang="en-US" sz="1800" kern="1200" spc="-5" dirty="0">
              <a:latin typeface="Arial"/>
              <a:cs typeface="Arial"/>
            </a:rPr>
            <a:t> </a:t>
          </a:r>
          <a:r>
            <a:rPr lang="en-US" sz="1800" kern="1200" spc="5" dirty="0">
              <a:latin typeface="Arial"/>
              <a:cs typeface="Arial"/>
            </a:rPr>
            <a:t>a</a:t>
          </a:r>
          <a:r>
            <a:rPr lang="en-US" sz="1800" kern="1200" dirty="0">
              <a:latin typeface="Arial"/>
              <a:cs typeface="Arial"/>
            </a:rPr>
            <a:t>cti</a:t>
          </a:r>
          <a:r>
            <a:rPr lang="en-US" sz="1800" kern="1200" spc="-15" dirty="0">
              <a:latin typeface="Arial"/>
              <a:cs typeface="Arial"/>
            </a:rPr>
            <a:t>v</a:t>
          </a:r>
          <a:r>
            <a:rPr lang="en-US" sz="1800" kern="1200" dirty="0">
              <a:latin typeface="Arial"/>
              <a:cs typeface="Arial"/>
            </a:rPr>
            <a:t>e </a:t>
          </a:r>
          <a:r>
            <a:rPr lang="en-US" sz="1800" kern="1200" spc="5" dirty="0">
              <a:latin typeface="Arial"/>
              <a:cs typeface="Arial"/>
            </a:rPr>
            <a:t>em</a:t>
          </a:r>
          <a:r>
            <a:rPr lang="en-US" sz="1800" kern="1200" dirty="0">
              <a:latin typeface="Arial"/>
              <a:cs typeface="Arial"/>
            </a:rPr>
            <a:t>plo</a:t>
          </a:r>
          <a:r>
            <a:rPr lang="en-US" sz="1800" kern="1200" spc="-10" dirty="0">
              <a:latin typeface="Arial"/>
              <a:cs typeface="Arial"/>
            </a:rPr>
            <a:t>y</a:t>
          </a:r>
          <a:r>
            <a:rPr lang="en-US" sz="1800" kern="1200" dirty="0">
              <a:latin typeface="Arial"/>
              <a:cs typeface="Arial"/>
            </a:rPr>
            <a:t>ees</a:t>
          </a:r>
          <a:r>
            <a:rPr lang="en-US" sz="1800" kern="1200" spc="-10" dirty="0">
              <a:latin typeface="Arial"/>
              <a:cs typeface="Arial"/>
            </a:rPr>
            <a:t> </a:t>
          </a:r>
          <a:r>
            <a:rPr lang="en-US" sz="1800" kern="1200" spc="-15" dirty="0">
              <a:latin typeface="Arial"/>
              <a:cs typeface="Arial"/>
            </a:rPr>
            <a:t>w</a:t>
          </a:r>
          <a:r>
            <a:rPr lang="en-US" sz="1800" kern="1200" dirty="0">
              <a:latin typeface="Arial"/>
              <a:cs typeface="Arial"/>
            </a:rPr>
            <a:t>ho </a:t>
          </a:r>
          <a:r>
            <a:rPr lang="en-US" sz="1800" kern="1200" spc="5" dirty="0">
              <a:latin typeface="Arial"/>
              <a:cs typeface="Arial"/>
            </a:rPr>
            <a:t>a</a:t>
          </a:r>
          <a:r>
            <a:rPr lang="en-US" sz="1800" kern="1200" dirty="0">
              <a:latin typeface="Arial"/>
              <a:cs typeface="Arial"/>
            </a:rPr>
            <a:t>re</a:t>
          </a:r>
          <a:r>
            <a:rPr lang="en-US" sz="1800" kern="1200" spc="-10" dirty="0">
              <a:latin typeface="Arial"/>
              <a:cs typeface="Arial"/>
            </a:rPr>
            <a:t> </a:t>
          </a:r>
          <a:r>
            <a:rPr lang="en-US" sz="1800" kern="1200" dirty="0">
              <a:latin typeface="Arial"/>
              <a:cs typeface="Arial"/>
            </a:rPr>
            <a:t>able</a:t>
          </a:r>
          <a:r>
            <a:rPr lang="en-US" sz="1800" kern="1200" spc="-10" dirty="0">
              <a:latin typeface="Arial"/>
              <a:cs typeface="Arial"/>
            </a:rPr>
            <a:t> </a:t>
          </a:r>
          <a:r>
            <a:rPr lang="en-US" sz="1800" kern="1200" dirty="0">
              <a:latin typeface="Arial"/>
              <a:cs typeface="Arial"/>
            </a:rPr>
            <a:t>to </a:t>
          </a:r>
          <a:r>
            <a:rPr lang="en-US" sz="1800" kern="1200" spc="5" dirty="0">
              <a:latin typeface="Arial"/>
              <a:cs typeface="Arial"/>
            </a:rPr>
            <a:t>m</a:t>
          </a:r>
          <a:r>
            <a:rPr lang="en-US" sz="1800" kern="1200" dirty="0">
              <a:latin typeface="Arial"/>
              <a:cs typeface="Arial"/>
            </a:rPr>
            <a:t>ake</a:t>
          </a:r>
          <a:r>
            <a:rPr lang="en-US" sz="1800" kern="1200" spc="-20" dirty="0">
              <a:latin typeface="Arial"/>
              <a:cs typeface="Arial"/>
            </a:rPr>
            <a:t> </a:t>
          </a:r>
          <a:r>
            <a:rPr lang="en-US" sz="1800" kern="1200" dirty="0">
              <a:latin typeface="Arial"/>
              <a:cs typeface="Arial"/>
            </a:rPr>
            <a:t>PE </a:t>
          </a:r>
          <a:r>
            <a:rPr lang="en-US" sz="1800" kern="1200" spc="5" dirty="0">
              <a:latin typeface="Arial"/>
              <a:cs typeface="Arial"/>
            </a:rPr>
            <a:t>d</a:t>
          </a:r>
          <a:r>
            <a:rPr lang="en-US" sz="1800" kern="1200" dirty="0">
              <a:latin typeface="Arial"/>
              <a:cs typeface="Arial"/>
            </a:rPr>
            <a:t>et</a:t>
          </a:r>
          <a:r>
            <a:rPr lang="en-US" sz="1800" kern="1200" spc="5" dirty="0">
              <a:latin typeface="Arial"/>
              <a:cs typeface="Arial"/>
            </a:rPr>
            <a:t>e</a:t>
          </a:r>
          <a:r>
            <a:rPr lang="en-US" sz="1800" kern="1200" dirty="0">
              <a:latin typeface="Arial"/>
              <a:cs typeface="Arial"/>
            </a:rPr>
            <a:t>rmin</a:t>
          </a:r>
          <a:r>
            <a:rPr lang="en-US" sz="1800" kern="1200" spc="5" dirty="0">
              <a:latin typeface="Arial"/>
              <a:cs typeface="Arial"/>
            </a:rPr>
            <a:t>a</a:t>
          </a:r>
          <a:r>
            <a:rPr lang="en-US" sz="1800" kern="1200" dirty="0">
              <a:latin typeface="Arial"/>
              <a:cs typeface="Arial"/>
            </a:rPr>
            <a:t>tions</a:t>
          </a:r>
        </a:p>
        <a:p>
          <a:pPr marL="171450" lvl="1" indent="-171450" algn="l" defTabSz="800100">
            <a:lnSpc>
              <a:spcPct val="90000"/>
            </a:lnSpc>
            <a:spcBef>
              <a:spcPct val="0"/>
            </a:spcBef>
            <a:spcAft>
              <a:spcPct val="15000"/>
            </a:spcAft>
            <a:buChar char="•"/>
          </a:pPr>
          <a:r>
            <a:rPr lang="en-US" sz="1800" kern="1200" spc="-10" dirty="0">
              <a:latin typeface="Arial"/>
              <a:cs typeface="Arial"/>
            </a:rPr>
            <a:t>M</a:t>
          </a:r>
          <a:r>
            <a:rPr lang="en-US" sz="1800" kern="1200" dirty="0">
              <a:latin typeface="Arial"/>
              <a:cs typeface="Arial"/>
            </a:rPr>
            <a:t>aintain</a:t>
          </a:r>
          <a:r>
            <a:rPr lang="en-US" sz="1800" kern="1200" spc="-10" dirty="0">
              <a:latin typeface="Arial"/>
              <a:cs typeface="Arial"/>
            </a:rPr>
            <a:t> </a:t>
          </a:r>
          <a:r>
            <a:rPr lang="en-US" sz="1800" kern="1200" dirty="0">
              <a:latin typeface="Arial"/>
              <a:cs typeface="Arial"/>
            </a:rPr>
            <a:t>copies</a:t>
          </a:r>
          <a:r>
            <a:rPr lang="en-US" sz="1800" kern="1200" spc="-15" dirty="0">
              <a:latin typeface="Arial"/>
              <a:cs typeface="Arial"/>
            </a:rPr>
            <a:t> </a:t>
          </a:r>
          <a:r>
            <a:rPr lang="en-US" sz="1800" kern="1200" dirty="0">
              <a:latin typeface="Arial"/>
              <a:cs typeface="Arial"/>
            </a:rPr>
            <a:t>of</a:t>
          </a:r>
          <a:r>
            <a:rPr lang="en-US" sz="1800" kern="1200" spc="-10" dirty="0">
              <a:latin typeface="Arial"/>
              <a:cs typeface="Arial"/>
            </a:rPr>
            <a:t> </a:t>
          </a:r>
          <a:r>
            <a:rPr lang="en-US" sz="1800" kern="1200" dirty="0">
              <a:latin typeface="Arial"/>
              <a:cs typeface="Arial"/>
            </a:rPr>
            <a:t>e</a:t>
          </a:r>
          <a:r>
            <a:rPr lang="en-US" sz="1800" kern="1200" spc="5" dirty="0">
              <a:latin typeface="Arial"/>
              <a:cs typeface="Arial"/>
            </a:rPr>
            <a:t>a</a:t>
          </a:r>
          <a:r>
            <a:rPr lang="en-US" sz="1800" kern="1200" dirty="0">
              <a:latin typeface="Arial"/>
              <a:cs typeface="Arial"/>
            </a:rPr>
            <a:t>ch</a:t>
          </a:r>
          <a:r>
            <a:rPr lang="en-US" sz="1800" kern="1200" spc="-10" dirty="0">
              <a:latin typeface="Arial"/>
              <a:cs typeface="Arial"/>
            </a:rPr>
            <a:t> </a:t>
          </a:r>
          <a:r>
            <a:rPr lang="en-US" sz="1800" kern="1200" dirty="0">
              <a:latin typeface="Arial"/>
              <a:cs typeface="Arial"/>
            </a:rPr>
            <a:t>PE</a:t>
          </a:r>
          <a:r>
            <a:rPr lang="en-US" sz="1800" kern="1200" spc="-10" dirty="0">
              <a:latin typeface="Arial"/>
              <a:cs typeface="Arial"/>
            </a:rPr>
            <a:t> </a:t>
          </a:r>
          <a:r>
            <a:rPr lang="en-US" sz="1800" kern="1200" dirty="0">
              <a:latin typeface="Arial"/>
              <a:cs typeface="Arial"/>
            </a:rPr>
            <a:t>workshe</a:t>
          </a:r>
          <a:r>
            <a:rPr lang="en-US" sz="1800" kern="1200" spc="-5" dirty="0">
              <a:latin typeface="Arial"/>
              <a:cs typeface="Arial"/>
            </a:rPr>
            <a:t>e</a:t>
          </a:r>
          <a:r>
            <a:rPr lang="en-US" sz="1800" kern="1200" dirty="0">
              <a:latin typeface="Arial"/>
              <a:cs typeface="Arial"/>
            </a:rPr>
            <a:t>t,</a:t>
          </a:r>
          <a:r>
            <a:rPr lang="en-US" sz="1800" kern="1200" spc="-35" dirty="0">
              <a:latin typeface="Arial"/>
              <a:cs typeface="Arial"/>
            </a:rPr>
            <a:t> </a:t>
          </a:r>
          <a:r>
            <a:rPr lang="en-US" sz="1800" kern="1200" dirty="0">
              <a:latin typeface="Arial"/>
              <a:cs typeface="Arial"/>
            </a:rPr>
            <a:t>a</a:t>
          </a:r>
          <a:r>
            <a:rPr lang="en-US" sz="1800" kern="1200" spc="5" dirty="0">
              <a:latin typeface="Arial"/>
              <a:cs typeface="Arial"/>
            </a:rPr>
            <a:t>n</a:t>
          </a:r>
          <a:r>
            <a:rPr lang="en-US" sz="1800" kern="1200" dirty="0">
              <a:latin typeface="Arial"/>
              <a:cs typeface="Arial"/>
            </a:rPr>
            <a:t>d</a:t>
          </a:r>
          <a:r>
            <a:rPr lang="en-US" sz="1800" kern="1200" spc="-20" dirty="0">
              <a:latin typeface="Arial"/>
              <a:cs typeface="Arial"/>
            </a:rPr>
            <a:t> </a:t>
          </a:r>
          <a:r>
            <a:rPr lang="en-US" sz="1800" kern="1200" dirty="0">
              <a:latin typeface="Arial"/>
              <a:cs typeface="Arial"/>
            </a:rPr>
            <a:t>all additional</a:t>
          </a:r>
          <a:r>
            <a:rPr lang="en-US" sz="1800" kern="1200" spc="-25" dirty="0">
              <a:latin typeface="Arial"/>
              <a:cs typeface="Arial"/>
            </a:rPr>
            <a:t> </a:t>
          </a:r>
          <a:r>
            <a:rPr lang="en-US" sz="1800" kern="1200" dirty="0">
              <a:latin typeface="Arial"/>
              <a:cs typeface="Arial"/>
            </a:rPr>
            <a:t>sou</a:t>
          </a:r>
          <a:r>
            <a:rPr lang="en-US" sz="1800" kern="1200" spc="-5" dirty="0">
              <a:latin typeface="Arial"/>
              <a:cs typeface="Arial"/>
            </a:rPr>
            <a:t>r</a:t>
          </a:r>
          <a:r>
            <a:rPr lang="en-US" sz="1800" kern="1200" dirty="0">
              <a:latin typeface="Arial"/>
              <a:cs typeface="Arial"/>
            </a:rPr>
            <a:t>ce</a:t>
          </a:r>
          <a:r>
            <a:rPr lang="en-US" sz="1800" kern="1200" spc="-10" dirty="0">
              <a:latin typeface="Arial"/>
              <a:cs typeface="Arial"/>
            </a:rPr>
            <a:t> </a:t>
          </a:r>
          <a:r>
            <a:rPr lang="en-US" sz="1800" kern="1200" dirty="0">
              <a:latin typeface="Arial"/>
              <a:cs typeface="Arial"/>
            </a:rPr>
            <a:t>d</a:t>
          </a:r>
          <a:r>
            <a:rPr lang="en-US" sz="1800" kern="1200" spc="5" dirty="0">
              <a:latin typeface="Arial"/>
              <a:cs typeface="Arial"/>
            </a:rPr>
            <a:t>o</a:t>
          </a:r>
          <a:r>
            <a:rPr lang="en-US" sz="1800" kern="1200" dirty="0">
              <a:latin typeface="Arial"/>
              <a:cs typeface="Arial"/>
            </a:rPr>
            <a:t>cu</a:t>
          </a:r>
          <a:r>
            <a:rPr lang="en-US" sz="1800" kern="1200" spc="5" dirty="0">
              <a:latin typeface="Arial"/>
              <a:cs typeface="Arial"/>
            </a:rPr>
            <a:t>m</a:t>
          </a:r>
          <a:r>
            <a:rPr lang="en-US" sz="1800" kern="1200" dirty="0">
              <a:latin typeface="Arial"/>
              <a:cs typeface="Arial"/>
            </a:rPr>
            <a:t>e</a:t>
          </a:r>
          <a:r>
            <a:rPr lang="en-US" sz="1800" kern="1200" spc="5" dirty="0">
              <a:latin typeface="Arial"/>
              <a:cs typeface="Arial"/>
            </a:rPr>
            <a:t>n</a:t>
          </a:r>
          <a:r>
            <a:rPr lang="en-US" sz="1800" kern="1200" dirty="0">
              <a:latin typeface="Arial"/>
              <a:cs typeface="Arial"/>
            </a:rPr>
            <a:t>ts,</a:t>
          </a:r>
          <a:r>
            <a:rPr lang="en-US" sz="1800" kern="1200" spc="-35" dirty="0">
              <a:latin typeface="Arial"/>
              <a:cs typeface="Arial"/>
            </a:rPr>
            <a:t> </a:t>
          </a:r>
          <a:r>
            <a:rPr lang="en-US" sz="1800" kern="1200" dirty="0">
              <a:latin typeface="Arial"/>
              <a:cs typeface="Arial"/>
            </a:rPr>
            <a:t>in</a:t>
          </a:r>
          <a:r>
            <a:rPr lang="en-US" sz="1800" kern="1200" spc="-10" dirty="0">
              <a:latin typeface="Arial"/>
              <a:cs typeface="Arial"/>
            </a:rPr>
            <a:t> </a:t>
          </a:r>
          <a:r>
            <a:rPr lang="en-US" sz="1800" kern="1200" dirty="0">
              <a:latin typeface="Arial"/>
              <a:cs typeface="Arial"/>
            </a:rPr>
            <a:t>the</a:t>
          </a:r>
          <a:r>
            <a:rPr lang="en-US" sz="1800" kern="1200" spc="-10" dirty="0">
              <a:latin typeface="Arial"/>
              <a:cs typeface="Arial"/>
            </a:rPr>
            <a:t> </a:t>
          </a:r>
          <a:r>
            <a:rPr lang="en-US" sz="1800" kern="1200" dirty="0">
              <a:latin typeface="Arial"/>
              <a:cs typeface="Arial"/>
            </a:rPr>
            <a:t>beneficiary</a:t>
          </a:r>
          <a:r>
            <a:rPr lang="en-US" sz="1800" kern="1200" spc="-30" dirty="0">
              <a:latin typeface="Arial"/>
              <a:cs typeface="Arial"/>
            </a:rPr>
            <a:t>’</a:t>
          </a:r>
          <a:r>
            <a:rPr lang="en-US" sz="1800" kern="1200" dirty="0">
              <a:latin typeface="Arial"/>
              <a:cs typeface="Arial"/>
            </a:rPr>
            <a:t>s</a:t>
          </a:r>
          <a:r>
            <a:rPr lang="en-US" sz="1800" kern="1200" spc="-15" dirty="0">
              <a:latin typeface="Arial"/>
              <a:cs typeface="Arial"/>
            </a:rPr>
            <a:t> </a:t>
          </a:r>
          <a:r>
            <a:rPr lang="en-US" sz="1800" kern="1200" dirty="0">
              <a:latin typeface="Arial"/>
              <a:cs typeface="Arial"/>
            </a:rPr>
            <a:t>h</a:t>
          </a:r>
          <a:r>
            <a:rPr lang="en-US" sz="1800" kern="1200" spc="5" dirty="0">
              <a:latin typeface="Arial"/>
              <a:cs typeface="Arial"/>
            </a:rPr>
            <a:t>o</a:t>
          </a:r>
          <a:r>
            <a:rPr lang="en-US" sz="1800" kern="1200" dirty="0">
              <a:latin typeface="Arial"/>
              <a:cs typeface="Arial"/>
            </a:rPr>
            <a:t>spital </a:t>
          </a:r>
          <a:r>
            <a:rPr lang="en-US" sz="1800" kern="1200" spc="10" dirty="0">
              <a:latin typeface="Arial"/>
              <a:cs typeface="Arial"/>
            </a:rPr>
            <a:t>f</a:t>
          </a:r>
          <a:r>
            <a:rPr lang="en-US" sz="1800" kern="1200" dirty="0">
              <a:latin typeface="Arial"/>
              <a:cs typeface="Arial"/>
            </a:rPr>
            <a:t>i</a:t>
          </a:r>
          <a:r>
            <a:rPr lang="en-US" sz="1800" kern="1200" spc="-5" dirty="0">
              <a:latin typeface="Arial"/>
              <a:cs typeface="Arial"/>
            </a:rPr>
            <a:t>l</a:t>
          </a:r>
          <a:r>
            <a:rPr lang="en-US" sz="1800" kern="1200" dirty="0">
              <a:latin typeface="Arial"/>
              <a:cs typeface="Arial"/>
            </a:rPr>
            <a:t>e</a:t>
          </a:r>
          <a:r>
            <a:rPr lang="en-US" sz="1800" kern="1200" spc="-10" dirty="0">
              <a:latin typeface="Arial"/>
              <a:cs typeface="Arial"/>
            </a:rPr>
            <a:t> </a:t>
          </a:r>
          <a:r>
            <a:rPr lang="en-US" sz="1800" kern="1200" spc="10" dirty="0">
              <a:latin typeface="Arial"/>
              <a:cs typeface="Arial"/>
            </a:rPr>
            <a:t>f</a:t>
          </a:r>
          <a:r>
            <a:rPr lang="en-US" sz="1800" kern="1200" dirty="0">
              <a:latin typeface="Arial"/>
              <a:cs typeface="Arial"/>
            </a:rPr>
            <a:t>or</a:t>
          </a:r>
          <a:r>
            <a:rPr lang="en-US" sz="1800" kern="1200" spc="-30" dirty="0">
              <a:latin typeface="Arial"/>
              <a:cs typeface="Arial"/>
            </a:rPr>
            <a:t> </a:t>
          </a:r>
          <a:r>
            <a:rPr lang="en-US" sz="1800" kern="1200" dirty="0">
              <a:latin typeface="Arial"/>
              <a:cs typeface="Arial"/>
            </a:rPr>
            <a:t>a </a:t>
          </a:r>
          <a:r>
            <a:rPr lang="en-US" sz="1800" kern="1200" spc="5" dirty="0">
              <a:latin typeface="Arial"/>
              <a:cs typeface="Arial"/>
            </a:rPr>
            <a:t>p</a:t>
          </a:r>
          <a:r>
            <a:rPr lang="en-US" sz="1800" kern="1200" dirty="0">
              <a:latin typeface="Arial"/>
              <a:cs typeface="Arial"/>
            </a:rPr>
            <a:t>er</a:t>
          </a:r>
          <a:r>
            <a:rPr lang="en-US" sz="1800" kern="1200" spc="-10" dirty="0">
              <a:latin typeface="Arial"/>
              <a:cs typeface="Arial"/>
            </a:rPr>
            <a:t>i</a:t>
          </a:r>
          <a:r>
            <a:rPr lang="en-US" sz="1800" kern="1200" dirty="0">
              <a:latin typeface="Arial"/>
              <a:cs typeface="Arial"/>
            </a:rPr>
            <a:t>od</a:t>
          </a:r>
          <a:r>
            <a:rPr lang="en-US" sz="1800" kern="1200" spc="-20" dirty="0">
              <a:latin typeface="Arial"/>
              <a:cs typeface="Arial"/>
            </a:rPr>
            <a:t> </a:t>
          </a:r>
          <a:r>
            <a:rPr lang="en-US" sz="1800" kern="1200" dirty="0">
              <a:latin typeface="Arial"/>
              <a:cs typeface="Arial"/>
            </a:rPr>
            <a:t>of six</a:t>
          </a:r>
          <a:r>
            <a:rPr lang="en-US" sz="1800" kern="1200" spc="-5" dirty="0">
              <a:latin typeface="Arial"/>
              <a:cs typeface="Arial"/>
            </a:rPr>
            <a:t> </a:t>
          </a:r>
          <a:r>
            <a:rPr lang="en-US" sz="1800" kern="1200" spc="10" dirty="0">
              <a:latin typeface="Arial"/>
              <a:cs typeface="Arial"/>
            </a:rPr>
            <a:t>f</a:t>
          </a:r>
          <a:r>
            <a:rPr lang="en-US" sz="1800" kern="1200" dirty="0">
              <a:latin typeface="Arial"/>
              <a:cs typeface="Arial"/>
            </a:rPr>
            <a:t>ull</a:t>
          </a:r>
          <a:r>
            <a:rPr lang="en-US" sz="1800" kern="1200" spc="-30" dirty="0">
              <a:latin typeface="Arial"/>
              <a:cs typeface="Arial"/>
            </a:rPr>
            <a:t> </a:t>
          </a:r>
          <a:r>
            <a:rPr lang="en-US" sz="1800" kern="1200" spc="-15" dirty="0">
              <a:latin typeface="Arial"/>
              <a:cs typeface="Arial"/>
            </a:rPr>
            <a:t>y</a:t>
          </a:r>
          <a:r>
            <a:rPr lang="en-US" sz="1800" kern="1200" dirty="0">
              <a:latin typeface="Arial"/>
              <a:cs typeface="Arial"/>
            </a:rPr>
            <a:t>ears</a:t>
          </a:r>
        </a:p>
        <a:p>
          <a:pPr marL="171450" lvl="1" indent="-171450" algn="l" defTabSz="800100">
            <a:lnSpc>
              <a:spcPct val="90000"/>
            </a:lnSpc>
            <a:spcBef>
              <a:spcPct val="0"/>
            </a:spcBef>
            <a:spcAft>
              <a:spcPct val="15000"/>
            </a:spcAft>
            <a:buChar char="•"/>
          </a:pPr>
          <a:r>
            <a:rPr lang="en-US" sz="1800" kern="1200" dirty="0">
              <a:latin typeface="Arial"/>
              <a:cs typeface="Arial"/>
            </a:rPr>
            <a:t>Sub</a:t>
          </a:r>
          <a:r>
            <a:rPr lang="en-US" sz="1800" kern="1200" spc="5" dirty="0">
              <a:latin typeface="Arial"/>
              <a:cs typeface="Arial"/>
            </a:rPr>
            <a:t>m</a:t>
          </a:r>
          <a:r>
            <a:rPr lang="en-US" sz="1800" kern="1200" dirty="0">
              <a:latin typeface="Arial"/>
              <a:cs typeface="Arial"/>
            </a:rPr>
            <a:t>it</a:t>
          </a:r>
          <a:r>
            <a:rPr lang="en-US" sz="1800" kern="1200" spc="-25" dirty="0">
              <a:latin typeface="Arial"/>
              <a:cs typeface="Arial"/>
            </a:rPr>
            <a:t> </a:t>
          </a:r>
          <a:r>
            <a:rPr lang="en-US" sz="1800" kern="1200" dirty="0">
              <a:latin typeface="Arial"/>
              <a:cs typeface="Arial"/>
            </a:rPr>
            <a:t>all</a:t>
          </a:r>
          <a:r>
            <a:rPr lang="en-US" sz="1800" kern="1200" spc="-5" dirty="0">
              <a:latin typeface="Arial"/>
              <a:cs typeface="Arial"/>
            </a:rPr>
            <a:t> </a:t>
          </a:r>
          <a:r>
            <a:rPr lang="en-US" sz="1800" kern="1200" dirty="0">
              <a:latin typeface="Arial"/>
              <a:cs typeface="Arial"/>
            </a:rPr>
            <a:t>PE</a:t>
          </a:r>
          <a:r>
            <a:rPr lang="en-US" sz="1800" kern="1200" spc="-10" dirty="0">
              <a:latin typeface="Arial"/>
              <a:cs typeface="Arial"/>
            </a:rPr>
            <a:t> </a:t>
          </a:r>
          <a:r>
            <a:rPr lang="en-US" sz="1800" kern="1200" dirty="0">
              <a:latin typeface="Arial"/>
              <a:cs typeface="Arial"/>
            </a:rPr>
            <a:t>appl</a:t>
          </a:r>
          <a:r>
            <a:rPr lang="en-US" sz="1800" kern="1200" spc="-5" dirty="0">
              <a:latin typeface="Arial"/>
              <a:cs typeface="Arial"/>
            </a:rPr>
            <a:t>i</a:t>
          </a:r>
          <a:r>
            <a:rPr lang="en-US" sz="1800" kern="1200" dirty="0">
              <a:latin typeface="Arial"/>
              <a:cs typeface="Arial"/>
            </a:rPr>
            <a:t>cations</a:t>
          </a:r>
          <a:r>
            <a:rPr lang="en-US" sz="1800" kern="1200" spc="-25" dirty="0">
              <a:latin typeface="Arial"/>
              <a:cs typeface="Arial"/>
            </a:rPr>
            <a:t> </a:t>
          </a:r>
          <a:r>
            <a:rPr lang="en-US" sz="1800" kern="1200" dirty="0">
              <a:latin typeface="Arial"/>
              <a:cs typeface="Arial"/>
            </a:rPr>
            <a:t>t</a:t>
          </a:r>
          <a:r>
            <a:rPr lang="en-US" sz="1800" kern="1200" spc="5" dirty="0">
              <a:latin typeface="Arial"/>
              <a:cs typeface="Arial"/>
            </a:rPr>
            <a:t>h</a:t>
          </a:r>
          <a:r>
            <a:rPr lang="en-US" sz="1800" kern="1200" dirty="0">
              <a:latin typeface="Arial"/>
              <a:cs typeface="Arial"/>
            </a:rPr>
            <a:t>rou</a:t>
          </a:r>
          <a:r>
            <a:rPr lang="en-US" sz="1800" kern="1200" spc="-10" dirty="0">
              <a:latin typeface="Arial"/>
              <a:cs typeface="Arial"/>
            </a:rPr>
            <a:t>g</a:t>
          </a:r>
          <a:r>
            <a:rPr lang="en-US" sz="1800" kern="1200" dirty="0">
              <a:latin typeface="Arial"/>
              <a:cs typeface="Arial"/>
            </a:rPr>
            <a:t>h</a:t>
          </a:r>
          <a:r>
            <a:rPr lang="en-US" sz="1800" kern="1200" spc="-10" dirty="0">
              <a:latin typeface="Arial"/>
              <a:cs typeface="Arial"/>
            </a:rPr>
            <a:t> </a:t>
          </a:r>
          <a:r>
            <a:rPr lang="en-US" sz="1800" kern="1200" dirty="0">
              <a:latin typeface="Arial"/>
              <a:cs typeface="Arial"/>
            </a:rPr>
            <a:t>CO</a:t>
          </a:r>
          <a:r>
            <a:rPr lang="en-US" sz="1800" kern="1200" spc="-5" dirty="0">
              <a:latin typeface="Arial"/>
              <a:cs typeface="Arial"/>
            </a:rPr>
            <a:t>M</a:t>
          </a:r>
          <a:r>
            <a:rPr lang="en-US" sz="1800" kern="1200" spc="-85" dirty="0">
              <a:latin typeface="Arial"/>
              <a:cs typeface="Arial"/>
            </a:rPr>
            <a:t>P</a:t>
          </a:r>
          <a:r>
            <a:rPr lang="en-US" sz="1800" kern="1200" dirty="0">
              <a:latin typeface="Arial"/>
              <a:cs typeface="Arial"/>
            </a:rPr>
            <a:t>ASS</a:t>
          </a:r>
          <a:r>
            <a:rPr lang="en-US" sz="1800" kern="1200" spc="-10" dirty="0">
              <a:latin typeface="Arial"/>
              <a:cs typeface="Arial"/>
            </a:rPr>
            <a:t> </a:t>
          </a:r>
          <a:r>
            <a:rPr lang="en-US" sz="1800" kern="1200" spc="-15" dirty="0">
              <a:latin typeface="Arial"/>
              <a:cs typeface="Arial"/>
            </a:rPr>
            <a:t>w</a:t>
          </a:r>
          <a:r>
            <a:rPr lang="en-US" sz="1800" kern="1200" dirty="0">
              <a:latin typeface="Arial"/>
              <a:cs typeface="Arial"/>
            </a:rPr>
            <a:t>ithin </a:t>
          </a:r>
          <a:r>
            <a:rPr lang="en-US" sz="1800" kern="1200" spc="10" dirty="0">
              <a:latin typeface="Arial"/>
              <a:cs typeface="Arial"/>
            </a:rPr>
            <a:t>f</a:t>
          </a:r>
          <a:r>
            <a:rPr lang="en-US" sz="1800" kern="1200" dirty="0">
              <a:latin typeface="Arial"/>
              <a:cs typeface="Arial"/>
            </a:rPr>
            <a:t>i</a:t>
          </a:r>
          <a:r>
            <a:rPr lang="en-US" sz="1800" kern="1200" spc="-15" dirty="0">
              <a:latin typeface="Arial"/>
              <a:cs typeface="Arial"/>
            </a:rPr>
            <a:t>v</a:t>
          </a:r>
          <a:r>
            <a:rPr lang="en-US" sz="1800" kern="1200" dirty="0">
              <a:latin typeface="Arial"/>
              <a:cs typeface="Arial"/>
            </a:rPr>
            <a:t>e</a:t>
          </a:r>
          <a:r>
            <a:rPr lang="en-US" sz="1800" kern="1200" spc="-10" dirty="0">
              <a:latin typeface="Arial"/>
              <a:cs typeface="Arial"/>
            </a:rPr>
            <a:t> </a:t>
          </a:r>
          <a:r>
            <a:rPr lang="en-US" sz="1800" kern="1200" dirty="0">
              <a:latin typeface="Arial"/>
              <a:cs typeface="Arial"/>
            </a:rPr>
            <a:t>busin</a:t>
          </a:r>
          <a:r>
            <a:rPr lang="en-US" sz="1800" kern="1200" spc="5" dirty="0">
              <a:latin typeface="Arial"/>
              <a:cs typeface="Arial"/>
            </a:rPr>
            <a:t>e</a:t>
          </a:r>
          <a:r>
            <a:rPr lang="en-US" sz="1800" kern="1200" dirty="0">
              <a:latin typeface="Arial"/>
              <a:cs typeface="Arial"/>
            </a:rPr>
            <a:t>ss</a:t>
          </a:r>
          <a:r>
            <a:rPr lang="en-US" sz="1800" kern="1200" spc="-10" dirty="0">
              <a:latin typeface="Arial"/>
              <a:cs typeface="Arial"/>
            </a:rPr>
            <a:t> </a:t>
          </a:r>
          <a:r>
            <a:rPr lang="en-US" sz="1800" kern="1200" dirty="0">
              <a:latin typeface="Arial"/>
              <a:cs typeface="Arial"/>
            </a:rPr>
            <a:t>da</a:t>
          </a:r>
          <a:r>
            <a:rPr lang="en-US" sz="1800" kern="1200" spc="-15" dirty="0">
              <a:latin typeface="Arial"/>
              <a:cs typeface="Arial"/>
            </a:rPr>
            <a:t>y</a:t>
          </a:r>
          <a:r>
            <a:rPr lang="en-US" sz="1800" kern="1200" dirty="0">
              <a:latin typeface="Arial"/>
              <a:cs typeface="Arial"/>
            </a:rPr>
            <a:t>s </a:t>
          </a:r>
          <a:r>
            <a:rPr lang="en-US" sz="1800" kern="1200" spc="5" dirty="0">
              <a:latin typeface="Arial"/>
              <a:cs typeface="Arial"/>
            </a:rPr>
            <a:t>o</a:t>
          </a:r>
          <a:r>
            <a:rPr lang="en-US" sz="1800" kern="1200" dirty="0">
              <a:latin typeface="Arial"/>
              <a:cs typeface="Arial"/>
            </a:rPr>
            <a:t>f</a:t>
          </a:r>
          <a:r>
            <a:rPr lang="en-US" sz="1800" kern="1200" spc="-10" dirty="0">
              <a:latin typeface="Arial"/>
              <a:cs typeface="Arial"/>
            </a:rPr>
            <a:t> </a:t>
          </a:r>
          <a:r>
            <a:rPr lang="en-US" sz="1800" kern="1200" dirty="0">
              <a:latin typeface="Arial"/>
              <a:cs typeface="Arial"/>
            </a:rPr>
            <a:t>t</a:t>
          </a:r>
          <a:r>
            <a:rPr lang="en-US" sz="1800" kern="1200" spc="5" dirty="0">
              <a:latin typeface="Arial"/>
              <a:cs typeface="Arial"/>
            </a:rPr>
            <a:t>h</a:t>
          </a:r>
          <a:r>
            <a:rPr lang="en-US" sz="1800" kern="1200" dirty="0">
              <a:latin typeface="Arial"/>
              <a:cs typeface="Arial"/>
            </a:rPr>
            <a:t>e</a:t>
          </a:r>
          <a:r>
            <a:rPr lang="en-US" sz="1800" kern="1200" spc="-10" dirty="0">
              <a:latin typeface="Arial"/>
              <a:cs typeface="Arial"/>
            </a:rPr>
            <a:t> </a:t>
          </a:r>
          <a:r>
            <a:rPr lang="en-US" sz="1800" kern="1200" dirty="0">
              <a:latin typeface="Arial"/>
              <a:cs typeface="Arial"/>
            </a:rPr>
            <a:t>PE</a:t>
          </a:r>
          <a:r>
            <a:rPr lang="en-US" sz="1800" kern="1200" spc="-10" dirty="0">
              <a:latin typeface="Arial"/>
              <a:cs typeface="Arial"/>
            </a:rPr>
            <a:t> </a:t>
          </a:r>
          <a:r>
            <a:rPr lang="en-US" sz="1800" kern="1200" dirty="0">
              <a:latin typeface="Arial"/>
              <a:cs typeface="Arial"/>
            </a:rPr>
            <a:t>det</a:t>
          </a:r>
          <a:r>
            <a:rPr lang="en-US" sz="1800" kern="1200" spc="5" dirty="0">
              <a:latin typeface="Arial"/>
              <a:cs typeface="Arial"/>
            </a:rPr>
            <a:t>e</a:t>
          </a:r>
          <a:r>
            <a:rPr lang="en-US" sz="1800" kern="1200" dirty="0">
              <a:latin typeface="Arial"/>
              <a:cs typeface="Arial"/>
            </a:rPr>
            <a:t>rmin</a:t>
          </a:r>
          <a:r>
            <a:rPr lang="en-US" sz="1800" kern="1200" spc="5" dirty="0">
              <a:latin typeface="Arial"/>
              <a:cs typeface="Arial"/>
            </a:rPr>
            <a:t>a</a:t>
          </a:r>
          <a:r>
            <a:rPr lang="en-US" sz="1800" kern="1200" dirty="0">
              <a:latin typeface="Arial"/>
              <a:cs typeface="Arial"/>
            </a:rPr>
            <a:t>tion</a:t>
          </a:r>
        </a:p>
      </dsp:txBody>
      <dsp:txXfrm>
        <a:off x="0" y="691200"/>
        <a:ext cx="8204200" cy="3787875"/>
      </dsp:txXfrm>
    </dsp:sp>
    <dsp:sp modelId="{031D41FE-61EA-4506-93C3-0F88E2415683}">
      <dsp:nvSpPr>
        <dsp:cNvPr id="0" name=""/>
        <dsp:cNvSpPr/>
      </dsp:nvSpPr>
      <dsp:spPr>
        <a:xfrm>
          <a:off x="200662" y="332605"/>
          <a:ext cx="5742940" cy="1306913"/>
        </a:xfrm>
        <a:prstGeom prst="roundRect">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069" tIns="0" rIns="217069" bIns="0" numCol="1" spcCol="1270" anchor="ctr" anchorCtr="0">
          <a:noAutofit/>
        </a:bodyPr>
        <a:lstStyle/>
        <a:p>
          <a:pPr marL="0" lvl="0" indent="0" algn="l" defTabSz="800100">
            <a:lnSpc>
              <a:spcPct val="90000"/>
            </a:lnSpc>
            <a:spcBef>
              <a:spcPct val="0"/>
            </a:spcBef>
            <a:spcAft>
              <a:spcPct val="35000"/>
            </a:spcAft>
            <a:buNone/>
          </a:pPr>
          <a:r>
            <a:rPr lang="en-US" sz="1800" kern="1200" dirty="0"/>
            <a:t>Providers must maintain 100% compliance with all requirements established in the MAB and these training materials.</a:t>
          </a:r>
        </a:p>
      </dsp:txBody>
      <dsp:txXfrm>
        <a:off x="264460" y="396403"/>
        <a:ext cx="5615344" cy="117931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6C90C-5661-4C1D-8CE7-0134F5942FA7}">
      <dsp:nvSpPr>
        <dsp:cNvPr id="0" name=""/>
        <dsp:cNvSpPr/>
      </dsp:nvSpPr>
      <dsp:spPr>
        <a:xfrm>
          <a:off x="0" y="1359173"/>
          <a:ext cx="8204200" cy="2508187"/>
        </a:xfrm>
        <a:prstGeom prst="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636737" tIns="1353820" rIns="63673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This review will consist of a determination of the correctness of all eligibility factors as well as timeliness of actions.</a:t>
          </a:r>
        </a:p>
        <a:p>
          <a:pPr marL="171450" lvl="1" indent="-171450" algn="l" defTabSz="800100">
            <a:lnSpc>
              <a:spcPct val="90000"/>
            </a:lnSpc>
            <a:spcBef>
              <a:spcPct val="0"/>
            </a:spcBef>
            <a:spcAft>
              <a:spcPct val="15000"/>
            </a:spcAft>
            <a:buChar char="•"/>
          </a:pPr>
          <a:r>
            <a:rPr lang="en-US" sz="1800" kern="1200" dirty="0"/>
            <a:t>Paper and/or electronic copies of each monthly QA review must be retained for a period of six full years.</a:t>
          </a:r>
        </a:p>
      </dsp:txBody>
      <dsp:txXfrm>
        <a:off x="0" y="1359173"/>
        <a:ext cx="8204200" cy="2508187"/>
      </dsp:txXfrm>
    </dsp:sp>
    <dsp:sp modelId="{031D41FE-61EA-4506-93C3-0F88E2415683}">
      <dsp:nvSpPr>
        <dsp:cNvPr id="0" name=""/>
        <dsp:cNvSpPr/>
      </dsp:nvSpPr>
      <dsp:spPr>
        <a:xfrm>
          <a:off x="200662" y="933238"/>
          <a:ext cx="5742940" cy="1385335"/>
        </a:xfrm>
        <a:prstGeom prst="roundRect">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069" tIns="0" rIns="217069" bIns="0" numCol="1" spcCol="1270" anchor="ctr" anchorCtr="0">
          <a:noAutofit/>
        </a:bodyPr>
        <a:lstStyle/>
        <a:p>
          <a:pPr marL="0" lvl="0" indent="0" algn="l" defTabSz="800100">
            <a:lnSpc>
              <a:spcPct val="90000"/>
            </a:lnSpc>
            <a:spcBef>
              <a:spcPct val="0"/>
            </a:spcBef>
            <a:spcAft>
              <a:spcPct val="35000"/>
            </a:spcAft>
            <a:buNone/>
          </a:pPr>
          <a:r>
            <a:rPr lang="en-US" sz="1800" kern="1200" dirty="0"/>
            <a:t>Providers must complete monthly Quality Assurance (QA) reviews of at least 10% of all PE determinations completed in that month.</a:t>
          </a:r>
        </a:p>
      </dsp:txBody>
      <dsp:txXfrm>
        <a:off x="268288" y="1000864"/>
        <a:ext cx="5607688" cy="125008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1 (all</a:t>
          </a:r>
          <a:r>
            <a:rPr lang="en-US" sz="1700" b="1" kern="1200" dirty="0">
              <a:solidFill>
                <a:srgbClr val="FFFFFF"/>
              </a:solidFill>
              <a:latin typeface="Arial"/>
              <a:cs typeface="Arial"/>
            </a:rPr>
            <a:t> </a:t>
          </a:r>
          <a:r>
            <a:rPr lang="en-US" sz="1700" b="1" kern="1200" spc="-10" dirty="0">
              <a:solidFill>
                <a:srgbClr val="FFFFFF"/>
              </a:solidFill>
              <a:latin typeface="Arial"/>
              <a:cs typeface="Arial"/>
            </a:rPr>
            <a:t>day measureme</a:t>
          </a:r>
          <a:r>
            <a:rPr lang="en-US" sz="1700" b="1" kern="1200" spc="-20" dirty="0">
              <a:solidFill>
                <a:srgbClr val="FFFFFF"/>
              </a:solidFill>
              <a:latin typeface="Arial"/>
              <a:cs typeface="Arial"/>
            </a:rPr>
            <a:t>n</a:t>
          </a:r>
          <a:r>
            <a:rPr lang="en-US" sz="1700" b="1" kern="1200" spc="-10" dirty="0">
              <a:solidFill>
                <a:srgbClr val="FFFFFF"/>
              </a:solidFill>
              <a:latin typeface="Arial"/>
              <a:cs typeface="Arial"/>
            </a:rPr>
            <a:t>ts</a:t>
          </a:r>
          <a:r>
            <a:rPr lang="en-US" sz="1700" b="1" kern="1200" spc="30" dirty="0">
              <a:solidFill>
                <a:srgbClr val="FFFFFF"/>
              </a:solidFill>
              <a:latin typeface="Arial"/>
              <a:cs typeface="Arial"/>
            </a:rPr>
            <a:t> </a:t>
          </a:r>
          <a:r>
            <a:rPr lang="en-US" sz="1700" b="1" kern="1200" spc="-10" dirty="0">
              <a:solidFill>
                <a:srgbClr val="FFFFFF"/>
              </a:solidFill>
              <a:latin typeface="Arial"/>
              <a:cs typeface="Arial"/>
            </a:rPr>
            <a:t>are from</a:t>
          </a:r>
          <a:r>
            <a:rPr lang="en-US" sz="1700" b="1" kern="1200" dirty="0">
              <a:solidFill>
                <a:srgbClr val="FFFFFF"/>
              </a:solidFill>
              <a:latin typeface="Arial"/>
              <a:cs typeface="Arial"/>
            </a:rPr>
            <a:t> </a:t>
          </a:r>
          <a:r>
            <a:rPr lang="en-US" sz="1700" b="1" kern="1200" spc="-10" dirty="0">
              <a:solidFill>
                <a:srgbClr val="FFFFFF"/>
              </a:solidFill>
              <a:latin typeface="Arial"/>
              <a:cs typeface="Arial"/>
            </a:rPr>
            <a:t>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e</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first</a:t>
          </a:r>
          <a:r>
            <a:rPr lang="en-US" sz="1700" b="1" kern="1200" dirty="0">
              <a:solidFill>
                <a:srgbClr val="FFFFFF"/>
              </a:solidFill>
              <a:latin typeface="Arial"/>
              <a:cs typeface="Arial"/>
            </a:rPr>
            <a:t> </a:t>
          </a:r>
          <a:r>
            <a:rPr lang="en-US" sz="1700" b="1" kern="1200" spc="-10" dirty="0">
              <a:solidFill>
                <a:srgbClr val="FFFFFF"/>
              </a:solidFill>
              <a:latin typeface="Arial"/>
              <a:cs typeface="Arial"/>
            </a:rPr>
            <a:t>day</a:t>
          </a:r>
          <a:r>
            <a:rPr lang="en-US" sz="1700" b="1" kern="1200" dirty="0">
              <a:solidFill>
                <a:srgbClr val="FFFFFF"/>
              </a:solidFill>
              <a:latin typeface="Arial"/>
              <a:cs typeface="Arial"/>
            </a:rPr>
            <a:t> </a:t>
          </a:r>
          <a:r>
            <a:rPr lang="en-US" sz="1700" b="1" kern="1200" spc="-10" dirty="0">
              <a:solidFill>
                <a:srgbClr val="FFFFFF"/>
              </a:solidFill>
              <a:latin typeface="Arial"/>
              <a:cs typeface="Arial"/>
            </a:rPr>
            <a:t>of</a:t>
          </a:r>
          <a:r>
            <a:rPr lang="en-US" sz="1700" b="1" kern="1200" spc="-5" dirty="0">
              <a:solidFill>
                <a:srgbClr val="FFFFFF"/>
              </a:solidFill>
              <a:latin typeface="Arial"/>
              <a:cs typeface="Arial"/>
            </a:rPr>
            <a:t> </a:t>
          </a:r>
          <a:r>
            <a:rPr lang="en-US" sz="1700" b="1" kern="1200" spc="-10" dirty="0">
              <a:solidFill>
                <a:srgbClr val="FFFFFF"/>
              </a:solidFill>
              <a:latin typeface="Arial"/>
              <a:cs typeface="Arial"/>
            </a:rPr>
            <a:t>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e</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current</a:t>
          </a:r>
          <a:r>
            <a:rPr lang="en-US" sz="1700" b="1" kern="1200" spc="10" dirty="0">
              <a:solidFill>
                <a:srgbClr val="FFFFFF"/>
              </a:solidFill>
              <a:latin typeface="Arial"/>
              <a:cs typeface="Arial"/>
            </a:rPr>
            <a:t> </a:t>
          </a:r>
          <a:r>
            <a:rPr lang="en-US" sz="1700" b="1" kern="1200" spc="-15" dirty="0">
              <a:solidFill>
                <a:srgbClr val="FFFFFF"/>
              </a:solidFill>
              <a:latin typeface="Arial"/>
              <a:cs typeface="Arial"/>
            </a:rPr>
            <a:t>m</a:t>
          </a:r>
          <a:r>
            <a:rPr lang="en-US" sz="1700" b="1" kern="1200" spc="-20" dirty="0">
              <a:solidFill>
                <a:srgbClr val="FFFFFF"/>
              </a:solidFill>
              <a:latin typeface="Arial"/>
              <a:cs typeface="Arial"/>
            </a:rPr>
            <a:t>o</a:t>
          </a:r>
          <a:r>
            <a:rPr lang="en-US" sz="1700" b="1" kern="1200" spc="-10" dirty="0">
              <a:solidFill>
                <a:srgbClr val="FFFFFF"/>
              </a:solidFill>
              <a:latin typeface="Arial"/>
              <a:cs typeface="Arial"/>
            </a:rPr>
            <a:t>ni</a:t>
          </a:r>
          <a:r>
            <a:rPr lang="en-US" sz="1700" b="1" kern="1200" spc="-20" dirty="0">
              <a:solidFill>
                <a:srgbClr val="FFFFFF"/>
              </a:solidFill>
              <a:latin typeface="Arial"/>
              <a:cs typeface="Arial"/>
            </a:rPr>
            <a:t>t</a:t>
          </a:r>
          <a:r>
            <a:rPr lang="en-US" sz="1700" b="1" kern="1200" spc="-10" dirty="0">
              <a:solidFill>
                <a:srgbClr val="FFFFFF"/>
              </a:solidFill>
              <a:latin typeface="Arial"/>
              <a:cs typeface="Arial"/>
            </a:rPr>
            <a:t>oring</a:t>
          </a:r>
          <a:r>
            <a:rPr lang="en-US" sz="1700" b="1" kern="1200" spc="20" dirty="0">
              <a:solidFill>
                <a:srgbClr val="FFFFFF"/>
              </a:solidFill>
              <a:latin typeface="Arial"/>
              <a:cs typeface="Arial"/>
            </a:rPr>
            <a:t> </a:t>
          </a:r>
          <a:r>
            <a:rPr lang="en-US" sz="1700" b="1" kern="1200" spc="-10" dirty="0">
              <a:solidFill>
                <a:srgbClr val="FFFFFF"/>
              </a:solidFill>
              <a:latin typeface="Arial"/>
              <a:cs typeface="Arial"/>
            </a:rPr>
            <a:t>session)</a:t>
          </a:r>
          <a:r>
            <a:rPr lang="en-US" sz="1700" kern="1200" spc="-5" dirty="0">
              <a:solidFill>
                <a:srgbClr val="FFFFFF"/>
              </a:solidFill>
              <a:latin typeface="Arial"/>
              <a:cs typeface="Arial"/>
            </a:rPr>
            <a:t>:</a:t>
          </a:r>
          <a:r>
            <a:rPr lang="en-US" sz="1700" kern="1200" spc="20" dirty="0">
              <a:solidFill>
                <a:srgbClr val="FFFFFF"/>
              </a:solidFill>
              <a:latin typeface="Arial"/>
              <a:cs typeface="Arial"/>
            </a:rPr>
            <a:t> </a:t>
          </a:r>
          <a:r>
            <a:rPr lang="en-US" sz="1700" kern="1200" spc="-15" dirty="0">
              <a:solidFill>
                <a:srgbClr val="FFFFFF"/>
              </a:solidFill>
              <a:latin typeface="Arial"/>
              <a:cs typeface="Arial"/>
            </a:rPr>
            <a:t>DHS</a:t>
          </a:r>
          <a:r>
            <a:rPr lang="en-US" sz="1700" kern="1200" spc="-5" dirty="0">
              <a:solidFill>
                <a:srgbClr val="FFFFFF"/>
              </a:solidFill>
              <a:latin typeface="Arial"/>
              <a:cs typeface="Arial"/>
            </a:rPr>
            <a:t> s</a:t>
          </a:r>
          <a:r>
            <a:rPr lang="en-US" sz="1700" kern="1200" spc="-10" dirty="0">
              <a:solidFill>
                <a:srgbClr val="FFFFFF"/>
              </a:solidFill>
              <a:latin typeface="Arial"/>
              <a:cs typeface="Arial"/>
            </a:rPr>
            <a:t>elects</a:t>
          </a:r>
          <a:r>
            <a:rPr lang="en-US" sz="1700" kern="1200" dirty="0">
              <a:solidFill>
                <a:srgbClr val="FFFFFF"/>
              </a:solidFill>
              <a:latin typeface="Arial"/>
              <a:cs typeface="Arial"/>
            </a:rPr>
            <a:t> </a:t>
          </a:r>
          <a:r>
            <a:rPr lang="en-US" sz="1700" kern="1200" spc="-10" dirty="0">
              <a:solidFill>
                <a:srgbClr val="FFFFFF"/>
              </a:solidFill>
              <a:latin typeface="Arial"/>
              <a:cs typeface="Arial"/>
            </a:rPr>
            <a:t>a statistically</a:t>
          </a:r>
          <a:r>
            <a:rPr lang="en-US" sz="1700" kern="1200" spc="-20" dirty="0">
              <a:solidFill>
                <a:srgbClr val="FFFFFF"/>
              </a:solidFill>
              <a:latin typeface="Arial"/>
              <a:cs typeface="Arial"/>
            </a:rPr>
            <a:t> </a:t>
          </a:r>
          <a:r>
            <a:rPr lang="en-US" sz="1700" kern="1200" spc="-10" dirty="0">
              <a:solidFill>
                <a:srgbClr val="FFFFFF"/>
              </a:solidFill>
              <a:latin typeface="Arial"/>
              <a:cs typeface="Arial"/>
            </a:rPr>
            <a:t>valid</a:t>
          </a:r>
          <a:r>
            <a:rPr lang="en-US" sz="1700" kern="1200" spc="-15" dirty="0">
              <a:solidFill>
                <a:srgbClr val="FFFFFF"/>
              </a:solidFill>
              <a:latin typeface="Arial"/>
              <a:cs typeface="Arial"/>
            </a:rPr>
            <a:t> </a:t>
          </a:r>
          <a:r>
            <a:rPr lang="en-US" sz="1700" kern="1200" spc="-10" dirty="0">
              <a:solidFill>
                <a:srgbClr val="FFFFFF"/>
              </a:solidFill>
              <a:latin typeface="Arial"/>
              <a:cs typeface="Arial"/>
            </a:rPr>
            <a:t>random</a:t>
          </a:r>
          <a:r>
            <a:rPr lang="en-US" sz="1700" kern="1200" spc="10" dirty="0">
              <a:solidFill>
                <a:srgbClr val="FFFFFF"/>
              </a:solidFill>
              <a:latin typeface="Arial"/>
              <a:cs typeface="Arial"/>
            </a:rPr>
            <a:t> </a:t>
          </a:r>
          <a:r>
            <a:rPr lang="en-US" sz="1700" kern="1200" spc="-10" dirty="0">
              <a:solidFill>
                <a:srgbClr val="FFFFFF"/>
              </a:solidFill>
              <a:latin typeface="Arial"/>
              <a:cs typeface="Arial"/>
            </a:rPr>
            <a:t>samp</a:t>
          </a:r>
          <a:r>
            <a:rPr lang="en-US" sz="1700" kern="1200" dirty="0">
              <a:solidFill>
                <a:srgbClr val="FFFFFF"/>
              </a:solidFill>
              <a:latin typeface="Arial"/>
              <a:cs typeface="Arial"/>
            </a:rPr>
            <a:t>l</a:t>
          </a:r>
          <a:r>
            <a:rPr lang="en-US" sz="1700" kern="1200" spc="-10" dirty="0">
              <a:solidFill>
                <a:srgbClr val="FFFFFF"/>
              </a:solidFill>
              <a:latin typeface="Arial"/>
              <a:cs typeface="Arial"/>
            </a:rPr>
            <a: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of</a:t>
          </a:r>
          <a:r>
            <a:rPr lang="en-US" sz="1700" kern="1200" spc="-5" dirty="0">
              <a:solidFill>
                <a:srgbClr val="FFFFFF"/>
              </a:solidFill>
              <a:latin typeface="Arial"/>
              <a:cs typeface="Arial"/>
            </a:rPr>
            <a:t> </a:t>
          </a:r>
          <a:r>
            <a:rPr lang="en-US" sz="1700" kern="1200" spc="-10" dirty="0">
              <a:solidFill>
                <a:srgbClr val="FFFFFF"/>
              </a:solidFill>
              <a:latin typeface="Arial"/>
              <a:cs typeface="Arial"/>
            </a:rPr>
            <a:t>Qual</a:t>
          </a:r>
          <a:r>
            <a:rPr lang="en-US" sz="1700" kern="1200" dirty="0">
              <a:solidFill>
                <a:srgbClr val="FFFFFF"/>
              </a:solidFill>
              <a:latin typeface="Arial"/>
              <a:cs typeface="Arial"/>
            </a:rPr>
            <a:t>i</a:t>
          </a:r>
          <a:r>
            <a:rPr lang="en-US" sz="1700" kern="1200" spc="-10" dirty="0">
              <a:solidFill>
                <a:srgbClr val="FFFFFF"/>
              </a:solidFill>
              <a:latin typeface="Arial"/>
              <a:cs typeface="Arial"/>
            </a:rPr>
            <a:t>fied</a:t>
          </a:r>
          <a:r>
            <a:rPr lang="en-US" sz="1700" kern="1200" spc="10" dirty="0">
              <a:solidFill>
                <a:srgbClr val="FFFFFF"/>
              </a:solidFill>
              <a:latin typeface="Arial"/>
              <a:cs typeface="Arial"/>
            </a:rPr>
            <a:t> </a:t>
          </a:r>
          <a:r>
            <a:rPr lang="en-US" sz="1700" kern="1200" spc="-15" dirty="0">
              <a:solidFill>
                <a:srgbClr val="FFFFFF"/>
              </a:solidFill>
              <a:latin typeface="Arial"/>
              <a:cs typeface="Arial"/>
            </a:rPr>
            <a:t>PE</a:t>
          </a:r>
          <a:r>
            <a:rPr lang="en-US" sz="1700" kern="1200" spc="-10" dirty="0">
              <a:solidFill>
                <a:srgbClr val="FFFFFF"/>
              </a:solidFill>
              <a:latin typeface="Arial"/>
              <a:cs typeface="Arial"/>
            </a:rPr>
            <a:t> Providers.</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40</a:t>
          </a:r>
          <a:r>
            <a:rPr lang="en-US" sz="1700" kern="1200" spc="-5" dirty="0">
              <a:solidFill>
                <a:srgbClr val="FFFFFF"/>
              </a:solidFill>
              <a:latin typeface="Arial"/>
              <a:cs typeface="Arial"/>
            </a:rPr>
            <a:t>:</a:t>
          </a:r>
          <a:r>
            <a:rPr lang="en-US" sz="1700" kern="1200" spc="10" dirty="0">
              <a:solidFill>
                <a:srgbClr val="FFFFFF"/>
              </a:solidFill>
              <a:latin typeface="Arial"/>
              <a:cs typeface="Arial"/>
            </a:rPr>
            <a:t> </a:t>
          </a:r>
          <a:r>
            <a:rPr lang="en-US" sz="1700" kern="1200" spc="-15" dirty="0">
              <a:solidFill>
                <a:srgbClr val="FFFFFF"/>
              </a:solidFill>
              <a:latin typeface="Arial"/>
              <a:cs typeface="Arial"/>
            </a:rPr>
            <a:t>DHS</a:t>
          </a:r>
          <a:r>
            <a:rPr lang="en-US" sz="1700" kern="1200" spc="-5" dirty="0">
              <a:solidFill>
                <a:srgbClr val="FFFFFF"/>
              </a:solidFill>
              <a:latin typeface="Arial"/>
              <a:cs typeface="Arial"/>
            </a:rPr>
            <a:t> </a:t>
          </a:r>
          <a:r>
            <a:rPr lang="en-US" sz="1700" kern="1200" dirty="0">
              <a:solidFill>
                <a:srgbClr val="FFFFFF"/>
              </a:solidFill>
              <a:latin typeface="Arial"/>
              <a:cs typeface="Arial"/>
            </a:rPr>
            <a:t>i</a:t>
          </a:r>
          <a:r>
            <a:rPr lang="en-US" sz="1700" kern="1200" spc="-10" dirty="0">
              <a:solidFill>
                <a:srgbClr val="FFFFFF"/>
              </a:solidFill>
              <a:latin typeface="Arial"/>
              <a:cs typeface="Arial"/>
            </a:rPr>
            <a:t>ssues </a:t>
          </a:r>
          <a:r>
            <a:rPr lang="en-US" sz="1700" kern="1200" spc="-30" dirty="0">
              <a:solidFill>
                <a:srgbClr val="FFFFFF"/>
              </a:solidFill>
              <a:latin typeface="Arial"/>
              <a:cs typeface="Arial"/>
            </a:rPr>
            <a:t>w</a:t>
          </a:r>
          <a:r>
            <a:rPr lang="en-US" sz="1700" kern="1200" spc="-10" dirty="0">
              <a:solidFill>
                <a:srgbClr val="FFFFFF"/>
              </a:solidFill>
              <a:latin typeface="Arial"/>
              <a:cs typeface="Arial"/>
            </a:rPr>
            <a:t>ritten</a:t>
          </a:r>
          <a:r>
            <a:rPr lang="en-US" sz="1700" kern="1200" spc="25" dirty="0">
              <a:solidFill>
                <a:srgbClr val="FFFFFF"/>
              </a:solidFill>
              <a:latin typeface="Arial"/>
              <a:cs typeface="Arial"/>
            </a:rPr>
            <a:t> </a:t>
          </a:r>
          <a:r>
            <a:rPr lang="en-US" sz="1700" kern="1200" spc="-15" dirty="0">
              <a:solidFill>
                <a:srgbClr val="FFFFFF"/>
              </a:solidFill>
              <a:latin typeface="Arial"/>
              <a:cs typeface="Arial"/>
            </a:rPr>
            <a:t>PE</a:t>
          </a:r>
          <a:r>
            <a:rPr lang="en-US" sz="1700" kern="1200" dirty="0">
              <a:solidFill>
                <a:srgbClr val="FFFFFF"/>
              </a:solidFill>
              <a:latin typeface="Arial"/>
              <a:cs typeface="Arial"/>
            </a:rPr>
            <a:t> </a:t>
          </a:r>
          <a:r>
            <a:rPr lang="en-US" sz="1700" kern="1200" spc="-15" dirty="0">
              <a:solidFill>
                <a:srgbClr val="FFFFFF"/>
              </a:solidFill>
              <a:latin typeface="Arial"/>
              <a:cs typeface="Arial"/>
            </a:rPr>
            <a:t>mon</a:t>
          </a:r>
          <a:r>
            <a:rPr lang="en-US" sz="1700" kern="1200" dirty="0">
              <a:solidFill>
                <a:srgbClr val="FFFFFF"/>
              </a:solidFill>
              <a:latin typeface="Arial"/>
              <a:cs typeface="Arial"/>
            </a:rPr>
            <a:t>i</a:t>
          </a:r>
          <a:r>
            <a:rPr lang="en-US" sz="1700" kern="1200" spc="-10" dirty="0">
              <a:solidFill>
                <a:srgbClr val="FFFFFF"/>
              </a:solidFill>
              <a:latin typeface="Arial"/>
              <a:cs typeface="Arial"/>
            </a:rPr>
            <a:t>toring</a:t>
          </a:r>
          <a:r>
            <a:rPr lang="en-US" sz="1700" kern="1200" spc="-5" dirty="0">
              <a:solidFill>
                <a:srgbClr val="FFFFFF"/>
              </a:solidFill>
              <a:latin typeface="Arial"/>
              <a:cs typeface="Arial"/>
            </a:rPr>
            <a:t> </a:t>
          </a:r>
          <a:r>
            <a:rPr lang="en-US" sz="1700" kern="1200" spc="-10" dirty="0">
              <a:solidFill>
                <a:srgbClr val="FFFFFF"/>
              </a:solidFill>
              <a:latin typeface="Arial"/>
              <a:cs typeface="Arial"/>
            </a:rPr>
            <a:t>findings</a:t>
          </a:r>
          <a:r>
            <a:rPr lang="en-US" sz="1700" kern="1200" spc="-5" dirty="0">
              <a:solidFill>
                <a:srgbClr val="FFFFFF"/>
              </a:solidFill>
              <a:latin typeface="Arial"/>
              <a:cs typeface="Arial"/>
            </a:rPr>
            <a:t> </a:t>
          </a:r>
          <a:r>
            <a:rPr lang="en-US" sz="1700" kern="1200" spc="-30" dirty="0">
              <a:solidFill>
                <a:srgbClr val="FFFFFF"/>
              </a:solidFill>
              <a:latin typeface="Arial"/>
              <a:cs typeface="Arial"/>
            </a:rPr>
            <a:t>w</a:t>
          </a:r>
          <a:r>
            <a:rPr lang="en-US" sz="1700" kern="1200" spc="-10" dirty="0">
              <a:solidFill>
                <a:srgbClr val="FFFFFF"/>
              </a:solidFill>
              <a:latin typeface="Arial"/>
              <a:cs typeface="Arial"/>
            </a:rPr>
            <a:t>ithin</a:t>
          </a:r>
          <a:r>
            <a:rPr lang="en-US" sz="1700" kern="1200" spc="10" dirty="0">
              <a:solidFill>
                <a:srgbClr val="FFFFFF"/>
              </a:solidFill>
              <a:latin typeface="Arial"/>
              <a:cs typeface="Arial"/>
            </a:rPr>
            <a:t> </a:t>
          </a:r>
          <a:r>
            <a:rPr lang="en-US" sz="1700" kern="1200" spc="-10" dirty="0">
              <a:solidFill>
                <a:srgbClr val="FFFFFF"/>
              </a:solidFill>
              <a:latin typeface="Arial"/>
              <a:cs typeface="Arial"/>
            </a:rPr>
            <a:t>40</a:t>
          </a:r>
          <a:r>
            <a:rPr lang="en-US" sz="1700" kern="1200" spc="-5" dirty="0">
              <a:solidFill>
                <a:srgbClr val="FFFFFF"/>
              </a:solidFill>
              <a:latin typeface="Arial"/>
              <a:cs typeface="Arial"/>
            </a:rPr>
            <a:t> </a:t>
          </a:r>
          <a:r>
            <a:rPr lang="en-US" sz="1700" kern="1200" spc="-10" dirty="0">
              <a:solidFill>
                <a:srgbClr val="FFFFFF"/>
              </a:solidFill>
              <a:latin typeface="Arial"/>
              <a:cs typeface="Arial"/>
            </a:rPr>
            <a:t>da</a:t>
          </a:r>
          <a:r>
            <a:rPr lang="en-US" sz="1700" kern="1200" spc="-30" dirty="0">
              <a:solidFill>
                <a:srgbClr val="FFFFFF"/>
              </a:solidFill>
              <a:latin typeface="Arial"/>
              <a:cs typeface="Arial"/>
            </a:rPr>
            <a:t>y</a:t>
          </a:r>
          <a:r>
            <a:rPr lang="en-US" sz="1700" kern="1200" spc="-10" dirty="0">
              <a:solidFill>
                <a:srgbClr val="FFFFFF"/>
              </a:solidFill>
              <a:latin typeface="Arial"/>
              <a:cs typeface="Arial"/>
            </a:rPr>
            <a:t>s</a:t>
          </a:r>
          <a:r>
            <a:rPr lang="en-US" sz="1700" kern="1200" spc="25" dirty="0">
              <a:solidFill>
                <a:srgbClr val="FFFFFF"/>
              </a:solidFill>
              <a:latin typeface="Arial"/>
              <a:cs typeface="Arial"/>
            </a:rPr>
            <a:t> </a:t>
          </a:r>
          <a:r>
            <a:rPr lang="en-US" sz="1700" kern="1200" spc="-10" dirty="0">
              <a:solidFill>
                <a:srgbClr val="FFFFFF"/>
              </a:solidFill>
              <a:latin typeface="Arial"/>
              <a:cs typeface="Arial"/>
            </a:rPr>
            <a:t>of</a:t>
          </a:r>
          <a:r>
            <a:rPr lang="en-US" sz="1700" kern="1200" spc="-5" dirty="0">
              <a:solidFill>
                <a:srgbClr val="FFFFFF"/>
              </a:solidFill>
              <a:latin typeface="Arial"/>
              <a:cs typeface="Arial"/>
            </a:rPr>
            <a:t> s</a:t>
          </a:r>
          <a:r>
            <a:rPr lang="en-US" sz="1700" kern="1200" spc="-15" dirty="0">
              <a:solidFill>
                <a:srgbClr val="FFFFFF"/>
              </a:solidFill>
              <a:latin typeface="Arial"/>
              <a:cs typeface="Arial"/>
            </a:rPr>
            <a:t>amp</a:t>
          </a:r>
          <a:r>
            <a:rPr lang="en-US" sz="1700" kern="1200" dirty="0">
              <a:solidFill>
                <a:srgbClr val="FFFFFF"/>
              </a:solidFill>
              <a:latin typeface="Arial"/>
              <a:cs typeface="Arial"/>
            </a:rPr>
            <a:t>l</a:t>
          </a:r>
          <a:r>
            <a:rPr lang="en-US" sz="1700" kern="1200" spc="-10" dirty="0">
              <a:solidFill>
                <a:srgbClr val="FFFFFF"/>
              </a:solidFill>
              <a:latin typeface="Arial"/>
              <a:cs typeface="Arial"/>
            </a:rPr>
            <a: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selection.</a:t>
          </a:r>
          <a:endParaRPr lang="en-US" sz="1700" kern="1200" dirty="0">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55</a:t>
          </a:r>
          <a:r>
            <a:rPr lang="en-US" sz="1700" kern="1200" spc="-5" dirty="0">
              <a:solidFill>
                <a:srgbClr val="FFFFFF"/>
              </a:solidFill>
              <a:latin typeface="Arial"/>
              <a:cs typeface="Arial"/>
            </a:rPr>
            <a:t>:</a:t>
          </a:r>
          <a:r>
            <a:rPr lang="en-US" sz="1700" kern="1200" spc="-25" dirty="0">
              <a:solidFill>
                <a:srgbClr val="FFFFFF"/>
              </a:solidFill>
              <a:latin typeface="Arial"/>
              <a:cs typeface="Arial"/>
            </a:rPr>
            <a:t> </a:t>
          </a:r>
          <a:r>
            <a:rPr lang="en-US" sz="1700" kern="1200" spc="-10" dirty="0">
              <a:solidFill>
                <a:srgbClr val="FFFFFF"/>
              </a:solidFill>
              <a:latin typeface="Arial"/>
              <a:cs typeface="Arial"/>
            </a:rPr>
            <a:t>The</a:t>
          </a:r>
          <a:r>
            <a:rPr lang="en-US" sz="1700" kern="1200" spc="5" dirty="0">
              <a:solidFill>
                <a:srgbClr val="FFFFFF"/>
              </a:solidFill>
              <a:latin typeface="Arial"/>
              <a:cs typeface="Arial"/>
            </a:rPr>
            <a:t> </a:t>
          </a:r>
          <a:r>
            <a:rPr lang="en-US" sz="1700" kern="1200" spc="-15" dirty="0">
              <a:solidFill>
                <a:srgbClr val="FFFFFF"/>
              </a:solidFill>
              <a:latin typeface="Arial"/>
              <a:cs typeface="Arial"/>
            </a:rPr>
            <a:t>PE</a:t>
          </a:r>
          <a:r>
            <a:rPr lang="en-US" sz="1700" kern="1200" dirty="0">
              <a:solidFill>
                <a:srgbClr val="FFFFFF"/>
              </a:solidFill>
              <a:latin typeface="Arial"/>
              <a:cs typeface="Arial"/>
            </a:rPr>
            <a:t> </a:t>
          </a:r>
          <a:r>
            <a:rPr lang="en-US" sz="1700" kern="1200" spc="-10" dirty="0">
              <a:solidFill>
                <a:srgbClr val="FFFFFF"/>
              </a:solidFill>
              <a:latin typeface="Arial"/>
              <a:cs typeface="Arial"/>
            </a:rPr>
            <a:t>prov</a:t>
          </a:r>
          <a:r>
            <a:rPr lang="en-US" sz="1700" kern="1200" dirty="0">
              <a:solidFill>
                <a:srgbClr val="FFFFFF"/>
              </a:solidFill>
              <a:latin typeface="Arial"/>
              <a:cs typeface="Arial"/>
            </a:rPr>
            <a:t>i</a:t>
          </a:r>
          <a:r>
            <a:rPr lang="en-US" sz="1700" kern="1200" spc="-10" dirty="0">
              <a:solidFill>
                <a:srgbClr val="FFFFFF"/>
              </a:solidFill>
              <a:latin typeface="Arial"/>
              <a:cs typeface="Arial"/>
            </a:rPr>
            <a:t>der</a:t>
          </a:r>
          <a:r>
            <a:rPr lang="en-US" sz="1700" kern="1200" spc="5" dirty="0">
              <a:solidFill>
                <a:srgbClr val="FFFFFF"/>
              </a:solidFill>
              <a:latin typeface="Arial"/>
              <a:cs typeface="Arial"/>
            </a:rPr>
            <a:t> </a:t>
          </a:r>
          <a:r>
            <a:rPr lang="en-US" sz="1700" kern="1200" spc="-30" dirty="0">
              <a:solidFill>
                <a:srgbClr val="FFFFFF"/>
              </a:solidFill>
              <a:latin typeface="Arial"/>
              <a:cs typeface="Arial"/>
            </a:rPr>
            <a:t>w</a:t>
          </a:r>
          <a:r>
            <a:rPr lang="en-US" sz="1700" kern="1200" spc="-5" dirty="0">
              <a:solidFill>
                <a:srgbClr val="FFFFFF"/>
              </a:solidFill>
              <a:latin typeface="Arial"/>
              <a:cs typeface="Arial"/>
            </a:rPr>
            <a:t>ill</a:t>
          </a:r>
          <a:r>
            <a:rPr lang="en-US" sz="1700" kern="1200" dirty="0">
              <a:solidFill>
                <a:srgbClr val="FFFFFF"/>
              </a:solidFill>
              <a:latin typeface="Arial"/>
              <a:cs typeface="Arial"/>
            </a:rPr>
            <a:t> </a:t>
          </a:r>
          <a:r>
            <a:rPr lang="en-US" sz="1700" kern="1200" spc="-10" dirty="0">
              <a:solidFill>
                <a:srgbClr val="FFFFFF"/>
              </a:solidFill>
              <a:latin typeface="Arial"/>
              <a:cs typeface="Arial"/>
            </a:rPr>
            <a:t>agree</a:t>
          </a:r>
          <a:r>
            <a:rPr lang="en-US" sz="1700" kern="1200" spc="5" dirty="0">
              <a:solidFill>
                <a:srgbClr val="FFFFFF"/>
              </a:solidFill>
              <a:latin typeface="Arial"/>
              <a:cs typeface="Arial"/>
            </a:rPr>
            <a:t> </a:t>
          </a:r>
          <a:r>
            <a:rPr lang="en-US" sz="1700" kern="1200" spc="-10" dirty="0">
              <a:solidFill>
                <a:srgbClr val="FFFFFF"/>
              </a:solidFill>
              <a:latin typeface="Arial"/>
              <a:cs typeface="Arial"/>
            </a:rPr>
            <a:t>or</a:t>
          </a:r>
          <a:r>
            <a:rPr lang="en-US" sz="1700" kern="1200" spc="5" dirty="0">
              <a:solidFill>
                <a:srgbClr val="FFFFFF"/>
              </a:solidFill>
              <a:latin typeface="Arial"/>
              <a:cs typeface="Arial"/>
            </a:rPr>
            <a:t> </a:t>
          </a:r>
          <a:r>
            <a:rPr lang="en-US" sz="1700" kern="1200" spc="-10" dirty="0">
              <a:solidFill>
                <a:srgbClr val="FFFFFF"/>
              </a:solidFill>
              <a:latin typeface="Arial"/>
              <a:cs typeface="Arial"/>
            </a:rPr>
            <a:t>disagree</a:t>
          </a:r>
          <a:r>
            <a:rPr lang="en-US" sz="1700" kern="1200" spc="-5" dirty="0">
              <a:solidFill>
                <a:srgbClr val="FFFFFF"/>
              </a:solidFill>
              <a:latin typeface="Arial"/>
              <a:cs typeface="Arial"/>
            </a:rPr>
            <a:t> </a:t>
          </a:r>
          <a:r>
            <a:rPr lang="en-US" sz="1700" kern="1200" spc="-30" dirty="0">
              <a:solidFill>
                <a:srgbClr val="FFFFFF"/>
              </a:solidFill>
              <a:latin typeface="Arial"/>
              <a:cs typeface="Arial"/>
            </a:rPr>
            <a:t>w</a:t>
          </a:r>
          <a:r>
            <a:rPr lang="en-US" sz="1700" kern="1200" spc="-10" dirty="0">
              <a:solidFill>
                <a:srgbClr val="FFFFFF"/>
              </a:solidFill>
              <a:latin typeface="Arial"/>
              <a:cs typeface="Arial"/>
            </a:rPr>
            <a:t>ith PE</a:t>
          </a:r>
          <a:r>
            <a:rPr lang="en-US" sz="1700" kern="1200" dirty="0">
              <a:solidFill>
                <a:srgbClr val="FFFFFF"/>
              </a:solidFill>
              <a:latin typeface="Arial"/>
              <a:cs typeface="Arial"/>
            </a:rPr>
            <a:t> </a:t>
          </a:r>
          <a:r>
            <a:rPr lang="en-US" sz="1700" kern="1200" spc="-15" dirty="0">
              <a:solidFill>
                <a:srgbClr val="FFFFFF"/>
              </a:solidFill>
              <a:latin typeface="Arial"/>
              <a:cs typeface="Arial"/>
            </a:rPr>
            <a:t>mon</a:t>
          </a:r>
          <a:r>
            <a:rPr lang="en-US" sz="1700" kern="1200" dirty="0">
              <a:solidFill>
                <a:srgbClr val="FFFFFF"/>
              </a:solidFill>
              <a:latin typeface="Arial"/>
              <a:cs typeface="Arial"/>
            </a:rPr>
            <a:t>i</a:t>
          </a:r>
          <a:r>
            <a:rPr lang="en-US" sz="1700" kern="1200" spc="-10" dirty="0">
              <a:solidFill>
                <a:srgbClr val="FFFFFF"/>
              </a:solidFill>
              <a:latin typeface="Arial"/>
              <a:cs typeface="Arial"/>
            </a:rPr>
            <a:t>toring</a:t>
          </a:r>
          <a:r>
            <a:rPr lang="en-US" sz="1700" kern="1200" spc="10" dirty="0">
              <a:solidFill>
                <a:srgbClr val="FFFFFF"/>
              </a:solidFill>
              <a:latin typeface="Arial"/>
              <a:cs typeface="Arial"/>
            </a:rPr>
            <a:t> </a:t>
          </a:r>
          <a:r>
            <a:rPr lang="en-US" sz="1700" kern="1200" spc="-10" dirty="0">
              <a:solidFill>
                <a:srgbClr val="FFFFFF"/>
              </a:solidFill>
              <a:latin typeface="Arial"/>
              <a:cs typeface="Arial"/>
            </a:rPr>
            <a:t>findings in</a:t>
          </a:r>
          <a:r>
            <a:rPr lang="en-US" sz="1700" kern="1200" spc="-5" dirty="0">
              <a:solidFill>
                <a:srgbClr val="FFFFFF"/>
              </a:solidFill>
              <a:latin typeface="Arial"/>
              <a:cs typeface="Arial"/>
            </a:rPr>
            <a:t> </a:t>
          </a:r>
          <a:r>
            <a:rPr lang="en-US" sz="1700" kern="1200" spc="-30" dirty="0">
              <a:solidFill>
                <a:srgbClr val="FFFFFF"/>
              </a:solidFill>
              <a:latin typeface="Arial"/>
              <a:cs typeface="Arial"/>
            </a:rPr>
            <a:t>w</a:t>
          </a:r>
          <a:r>
            <a:rPr lang="en-US" sz="1700" kern="1200" spc="-5" dirty="0">
              <a:solidFill>
                <a:srgbClr val="FFFFFF"/>
              </a:solidFill>
              <a:latin typeface="Arial"/>
              <a:cs typeface="Arial"/>
            </a:rPr>
            <a:t>rit</a:t>
          </a:r>
          <a:r>
            <a:rPr lang="en-US" sz="1700" kern="1200" dirty="0">
              <a:solidFill>
                <a:srgbClr val="FFFFFF"/>
              </a:solidFill>
              <a:latin typeface="Arial"/>
              <a:cs typeface="Arial"/>
            </a:rPr>
            <a:t>i</a:t>
          </a:r>
          <a:r>
            <a:rPr lang="en-US" sz="1700" kern="1200" spc="-10" dirty="0">
              <a:solidFill>
                <a:srgbClr val="FFFFFF"/>
              </a:solidFill>
              <a:latin typeface="Arial"/>
              <a:cs typeface="Arial"/>
            </a:rPr>
            <a:t>ng</a:t>
          </a:r>
          <a:r>
            <a:rPr lang="en-US" sz="1700" kern="1200" spc="10" dirty="0">
              <a:solidFill>
                <a:srgbClr val="FFFFFF"/>
              </a:solidFill>
              <a:latin typeface="Arial"/>
              <a:cs typeface="Arial"/>
            </a:rPr>
            <a:t> </a:t>
          </a:r>
          <a:r>
            <a:rPr lang="en-US" sz="1700" kern="1200" spc="-10" dirty="0">
              <a:solidFill>
                <a:srgbClr val="FFFFFF"/>
              </a:solidFill>
              <a:latin typeface="Arial"/>
              <a:cs typeface="Arial"/>
            </a:rPr>
            <a:t>after</a:t>
          </a:r>
          <a:r>
            <a:rPr lang="en-US" sz="1700" kern="1200" spc="5" dirty="0">
              <a:solidFill>
                <a:srgbClr val="FFFFFF"/>
              </a:solidFill>
              <a:latin typeface="Arial"/>
              <a:cs typeface="Arial"/>
            </a:rPr>
            <a:t> </a:t>
          </a:r>
          <a:r>
            <a:rPr lang="en-US" sz="1700" kern="1200" spc="-10" dirty="0">
              <a:solidFill>
                <a:srgbClr val="FFFFFF"/>
              </a:solidFill>
              <a:latin typeface="Arial"/>
              <a:cs typeface="Arial"/>
            </a:rPr>
            <a:t>discussions about disputed</a:t>
          </a:r>
          <a:r>
            <a:rPr lang="en-US" sz="1700" kern="1200" spc="-5" dirty="0">
              <a:solidFill>
                <a:srgbClr val="FFFFFF"/>
              </a:solidFill>
              <a:latin typeface="Arial"/>
              <a:cs typeface="Arial"/>
            </a:rPr>
            <a:t> f</a:t>
          </a:r>
          <a:r>
            <a:rPr lang="en-US" sz="1700" kern="1200" dirty="0">
              <a:solidFill>
                <a:srgbClr val="FFFFFF"/>
              </a:solidFill>
              <a:latin typeface="Arial"/>
              <a:cs typeface="Arial"/>
            </a:rPr>
            <a:t>i</a:t>
          </a:r>
          <a:r>
            <a:rPr lang="en-US" sz="1700" kern="1200" spc="-10" dirty="0">
              <a:solidFill>
                <a:srgbClr val="FFFFFF"/>
              </a:solidFill>
              <a:latin typeface="Arial"/>
              <a:cs typeface="Arial"/>
            </a:rPr>
            <a:t>ndings</a:t>
          </a:r>
          <a:r>
            <a:rPr lang="en-US" sz="1700" kern="1200" spc="5" dirty="0">
              <a:solidFill>
                <a:srgbClr val="FFFFFF"/>
              </a:solidFill>
              <a:latin typeface="Arial"/>
              <a:cs typeface="Arial"/>
            </a:rPr>
            <a:t> </a:t>
          </a:r>
          <a:r>
            <a:rPr lang="en-US" sz="1700" kern="1200" spc="-10" dirty="0">
              <a:solidFill>
                <a:srgbClr val="FFFFFF"/>
              </a:solidFill>
              <a:latin typeface="Arial"/>
              <a:cs typeface="Arial"/>
            </a:rPr>
            <a:t>ha</a:t>
          </a:r>
          <a:r>
            <a:rPr lang="en-US" sz="1700" kern="1200" spc="-5" dirty="0">
              <a:solidFill>
                <a:srgbClr val="FFFFFF"/>
              </a:solidFill>
              <a:latin typeface="Arial"/>
              <a:cs typeface="Arial"/>
            </a:rPr>
            <a:t>v</a:t>
          </a:r>
          <a:r>
            <a:rPr lang="en-US" sz="1700" kern="1200" spc="-10" dirty="0">
              <a:solidFill>
                <a:srgbClr val="FFFFFF"/>
              </a:solidFill>
              <a:latin typeface="Arial"/>
              <a:cs typeface="Arial"/>
            </a:rPr>
            <a: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been</a:t>
          </a:r>
          <a:r>
            <a:rPr lang="en-US" sz="1700" kern="1200" spc="10" dirty="0">
              <a:solidFill>
                <a:srgbClr val="FFFFFF"/>
              </a:solidFill>
              <a:latin typeface="Arial"/>
              <a:cs typeface="Arial"/>
            </a:rPr>
            <a:t> </a:t>
          </a:r>
          <a:r>
            <a:rPr lang="en-US" sz="1700" kern="1200" spc="-10" dirty="0">
              <a:solidFill>
                <a:srgbClr val="FFFFFF"/>
              </a:solidFill>
              <a:latin typeface="Arial"/>
              <a:cs typeface="Arial"/>
            </a:rPr>
            <a:t>comp</a:t>
          </a:r>
          <a:r>
            <a:rPr lang="en-US" sz="1700" kern="1200" dirty="0">
              <a:solidFill>
                <a:srgbClr val="FFFFFF"/>
              </a:solidFill>
              <a:latin typeface="Arial"/>
              <a:cs typeface="Arial"/>
            </a:rPr>
            <a:t>l</a:t>
          </a:r>
          <a:r>
            <a:rPr lang="en-US" sz="1700" kern="1200" spc="-10" dirty="0">
              <a:solidFill>
                <a:srgbClr val="FFFFFF"/>
              </a:solidFill>
              <a:latin typeface="Arial"/>
              <a:cs typeface="Arial"/>
            </a:rPr>
            <a:t>eted.</a:t>
          </a:r>
          <a:endParaRPr lang="en-US" sz="1700" kern="1200" dirty="0">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60</a:t>
          </a:r>
          <a:r>
            <a:rPr lang="en-US" sz="1700" kern="1200" spc="-5" dirty="0">
              <a:solidFill>
                <a:srgbClr val="FFFFFF"/>
              </a:solidFill>
              <a:latin typeface="Arial"/>
              <a:cs typeface="Arial"/>
            </a:rPr>
            <a:t>:</a:t>
          </a:r>
          <a:r>
            <a:rPr lang="en-US" sz="1700" kern="1200" spc="10" dirty="0">
              <a:solidFill>
                <a:srgbClr val="FFFFFF"/>
              </a:solidFill>
              <a:latin typeface="Arial"/>
              <a:cs typeface="Arial"/>
            </a:rPr>
            <a:t> </a:t>
          </a:r>
          <a:r>
            <a:rPr lang="en-US" sz="1700" kern="1200" spc="-10" dirty="0">
              <a:solidFill>
                <a:srgbClr val="FFFFFF"/>
              </a:solidFill>
              <a:latin typeface="Arial"/>
              <a:cs typeface="Arial"/>
            </a:rPr>
            <a:t>Final</a:t>
          </a:r>
          <a:r>
            <a:rPr lang="en-US" sz="1700" kern="1200" spc="5" dirty="0">
              <a:solidFill>
                <a:srgbClr val="FFFFFF"/>
              </a:solidFill>
              <a:latin typeface="Arial"/>
              <a:cs typeface="Arial"/>
            </a:rPr>
            <a:t> </a:t>
          </a:r>
          <a:r>
            <a:rPr lang="en-US" sz="1700" kern="1200" spc="-10" dirty="0">
              <a:solidFill>
                <a:srgbClr val="FFFFFF"/>
              </a:solidFill>
              <a:latin typeface="Arial"/>
              <a:cs typeface="Arial"/>
            </a:rPr>
            <a:t>de</a:t>
          </a:r>
          <a:r>
            <a:rPr lang="en-US" sz="1700" kern="1200" spc="-5" dirty="0">
              <a:solidFill>
                <a:srgbClr val="FFFFFF"/>
              </a:solidFill>
              <a:latin typeface="Arial"/>
              <a:cs typeface="Arial"/>
            </a:rPr>
            <a:t>c</a:t>
          </a:r>
          <a:r>
            <a:rPr lang="en-US" sz="1700" kern="1200" spc="-10" dirty="0">
              <a:solidFill>
                <a:srgbClr val="FFFFFF"/>
              </a:solidFill>
              <a:latin typeface="Arial"/>
              <a:cs typeface="Arial"/>
            </a:rPr>
            <a:t>isions on</a:t>
          </a:r>
          <a:r>
            <a:rPr lang="en-US" sz="1700" kern="1200" spc="-5" dirty="0">
              <a:solidFill>
                <a:srgbClr val="FFFFFF"/>
              </a:solidFill>
              <a:latin typeface="Arial"/>
              <a:cs typeface="Arial"/>
            </a:rPr>
            <a:t> </a:t>
          </a:r>
          <a:r>
            <a:rPr lang="en-US" sz="1700" kern="1200" spc="-10" dirty="0">
              <a:solidFill>
                <a:srgbClr val="FFFFFF"/>
              </a:solidFill>
              <a:latin typeface="Arial"/>
              <a:cs typeface="Arial"/>
            </a:rPr>
            <a:t>d</a:t>
          </a:r>
          <a:r>
            <a:rPr lang="en-US" sz="1700" kern="1200" dirty="0">
              <a:solidFill>
                <a:srgbClr val="FFFFFF"/>
              </a:solidFill>
              <a:latin typeface="Arial"/>
              <a:cs typeface="Arial"/>
            </a:rPr>
            <a:t>i</a:t>
          </a:r>
          <a:r>
            <a:rPr lang="en-US" sz="1700" kern="1200" spc="-10" dirty="0">
              <a:solidFill>
                <a:srgbClr val="FFFFFF"/>
              </a:solidFill>
              <a:latin typeface="Arial"/>
              <a:cs typeface="Arial"/>
            </a:rPr>
            <a:t>sputed</a:t>
          </a:r>
          <a:r>
            <a:rPr lang="en-US" sz="1700" kern="1200" spc="-5" dirty="0">
              <a:solidFill>
                <a:srgbClr val="FFFFFF"/>
              </a:solidFill>
              <a:latin typeface="Arial"/>
              <a:cs typeface="Arial"/>
            </a:rPr>
            <a:t> f</a:t>
          </a:r>
          <a:r>
            <a:rPr lang="en-US" sz="1700" kern="1200" dirty="0">
              <a:solidFill>
                <a:srgbClr val="FFFFFF"/>
              </a:solidFill>
              <a:latin typeface="Arial"/>
              <a:cs typeface="Arial"/>
            </a:rPr>
            <a:t>i</a:t>
          </a:r>
          <a:r>
            <a:rPr lang="en-US" sz="1700" kern="1200" spc="-10" dirty="0">
              <a:solidFill>
                <a:srgbClr val="FFFFFF"/>
              </a:solidFill>
              <a:latin typeface="Arial"/>
              <a:cs typeface="Arial"/>
            </a:rPr>
            <a:t>ndings</a:t>
          </a:r>
          <a:r>
            <a:rPr lang="en-US" sz="1700" kern="1200" spc="5" dirty="0">
              <a:solidFill>
                <a:srgbClr val="FFFFFF"/>
              </a:solidFill>
              <a:latin typeface="Arial"/>
              <a:cs typeface="Arial"/>
            </a:rPr>
            <a:t> </a:t>
          </a:r>
          <a:r>
            <a:rPr lang="en-US" sz="1700" kern="1200" spc="-10" dirty="0">
              <a:solidFill>
                <a:srgbClr val="FFFFFF"/>
              </a:solidFill>
              <a:latin typeface="Arial"/>
              <a:cs typeface="Arial"/>
            </a:rPr>
            <a:t>for</a:t>
          </a:r>
          <a:r>
            <a:rPr lang="en-US" sz="1700" kern="1200" spc="5" dirty="0">
              <a:solidFill>
                <a:srgbClr val="FFFFFF"/>
              </a:solidFill>
              <a:latin typeface="Arial"/>
              <a:cs typeface="Arial"/>
            </a:rPr>
            <a:t> </a:t>
          </a:r>
          <a:r>
            <a:rPr lang="en-US" sz="1700" kern="1200" spc="-10" dirty="0">
              <a:solidFill>
                <a:srgbClr val="FFFFFF"/>
              </a:solidFill>
              <a:latin typeface="Arial"/>
              <a:cs typeface="Arial"/>
            </a:rPr>
            <a:t>the samp</a:t>
          </a:r>
          <a:r>
            <a:rPr lang="en-US" sz="1700" kern="1200" dirty="0">
              <a:solidFill>
                <a:srgbClr val="FFFFFF"/>
              </a:solidFill>
              <a:latin typeface="Arial"/>
              <a:cs typeface="Arial"/>
            </a:rPr>
            <a:t>l</a:t>
          </a:r>
          <a:r>
            <a:rPr lang="en-US" sz="1700" kern="1200" spc="-10" dirty="0">
              <a:solidFill>
                <a:srgbClr val="FFFFFF"/>
              </a:solidFill>
              <a:latin typeface="Arial"/>
              <a:cs typeface="Arial"/>
            </a:rPr>
            <a: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month</a:t>
          </a:r>
          <a:r>
            <a:rPr lang="en-US" sz="1700" kern="1200" spc="10" dirty="0">
              <a:solidFill>
                <a:srgbClr val="FFFFFF"/>
              </a:solidFill>
              <a:latin typeface="Arial"/>
              <a:cs typeface="Arial"/>
            </a:rPr>
            <a:t> </a:t>
          </a:r>
          <a:r>
            <a:rPr lang="en-US" sz="1700" kern="1200" spc="-30" dirty="0">
              <a:solidFill>
                <a:srgbClr val="FFFFFF"/>
              </a:solidFill>
              <a:latin typeface="Arial"/>
              <a:cs typeface="Arial"/>
            </a:rPr>
            <a:t>w</a:t>
          </a:r>
          <a:r>
            <a:rPr lang="en-US" sz="1700" kern="1200" spc="-5" dirty="0">
              <a:solidFill>
                <a:srgbClr val="FFFFFF"/>
              </a:solidFill>
              <a:latin typeface="Arial"/>
              <a:cs typeface="Arial"/>
            </a:rPr>
            <a:t>ill</a:t>
          </a:r>
          <a:r>
            <a:rPr lang="en-US" sz="1700" kern="1200" dirty="0">
              <a:solidFill>
                <a:srgbClr val="FFFFFF"/>
              </a:solidFill>
              <a:latin typeface="Arial"/>
              <a:cs typeface="Arial"/>
            </a:rPr>
            <a:t> </a:t>
          </a:r>
          <a:r>
            <a:rPr lang="en-US" sz="1700" kern="1200" spc="-10" dirty="0">
              <a:solidFill>
                <a:srgbClr val="FFFFFF"/>
              </a:solidFill>
              <a:latin typeface="Arial"/>
              <a:cs typeface="Arial"/>
            </a:rPr>
            <a:t>be</a:t>
          </a:r>
          <a:r>
            <a:rPr lang="en-US" sz="1700" kern="1200" spc="-5" dirty="0">
              <a:solidFill>
                <a:srgbClr val="FFFFFF"/>
              </a:solidFill>
              <a:latin typeface="Arial"/>
              <a:cs typeface="Arial"/>
            </a:rPr>
            <a:t> c</a:t>
          </a:r>
          <a:r>
            <a:rPr lang="en-US" sz="1700" kern="1200" spc="-15" dirty="0">
              <a:solidFill>
                <a:srgbClr val="FFFFFF"/>
              </a:solidFill>
              <a:latin typeface="Arial"/>
              <a:cs typeface="Arial"/>
            </a:rPr>
            <a:t>omp</a:t>
          </a:r>
          <a:r>
            <a:rPr lang="en-US" sz="1700" kern="1200" dirty="0">
              <a:solidFill>
                <a:srgbClr val="FFFFFF"/>
              </a:solidFill>
              <a:latin typeface="Arial"/>
              <a:cs typeface="Arial"/>
            </a:rPr>
            <a:t>l</a:t>
          </a:r>
          <a:r>
            <a:rPr lang="en-US" sz="1700" kern="1200" spc="-10" dirty="0">
              <a:solidFill>
                <a:srgbClr val="FFFFFF"/>
              </a:solidFill>
              <a:latin typeface="Arial"/>
              <a:cs typeface="Arial"/>
            </a:rPr>
            <a:t>ete.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Final</a:t>
          </a:r>
          <a:r>
            <a:rPr lang="en-US" sz="1700" kern="1200" dirty="0">
              <a:solidFill>
                <a:srgbClr val="FFFFFF"/>
              </a:solidFill>
              <a:latin typeface="Arial"/>
              <a:cs typeface="Arial"/>
            </a:rPr>
            <a:t> </a:t>
          </a:r>
          <a:r>
            <a:rPr lang="en-US" sz="1700" kern="1200" spc="-10" dirty="0">
              <a:solidFill>
                <a:srgbClr val="FFFFFF"/>
              </a:solidFill>
              <a:latin typeface="Arial"/>
              <a:cs typeface="Arial"/>
            </a:rPr>
            <a:t>de</a:t>
          </a:r>
          <a:r>
            <a:rPr lang="en-US" sz="1700" kern="1200" spc="-5" dirty="0">
              <a:solidFill>
                <a:srgbClr val="FFFFFF"/>
              </a:solidFill>
              <a:latin typeface="Arial"/>
              <a:cs typeface="Arial"/>
            </a:rPr>
            <a:t>c</a:t>
          </a:r>
          <a:r>
            <a:rPr lang="en-US" sz="1700" kern="1200" spc="-10" dirty="0">
              <a:solidFill>
                <a:srgbClr val="FFFFFF"/>
              </a:solidFill>
              <a:latin typeface="Arial"/>
              <a:cs typeface="Arial"/>
            </a:rPr>
            <a:t>isions rega</a:t>
          </a:r>
          <a:r>
            <a:rPr lang="en-US" sz="1700" kern="1200" spc="-15" dirty="0">
              <a:solidFill>
                <a:srgbClr val="FFFFFF"/>
              </a:solidFill>
              <a:latin typeface="Arial"/>
              <a:cs typeface="Arial"/>
            </a:rPr>
            <a:t>r</a:t>
          </a:r>
          <a:r>
            <a:rPr lang="en-US" sz="1700" kern="1200" spc="-10" dirty="0">
              <a:solidFill>
                <a:srgbClr val="FFFFFF"/>
              </a:solidFill>
              <a:latin typeface="Arial"/>
              <a:cs typeface="Arial"/>
            </a:rPr>
            <a:t>ding</a:t>
          </a:r>
          <a:r>
            <a:rPr lang="en-US" sz="1700" kern="1200" spc="10" dirty="0">
              <a:solidFill>
                <a:srgbClr val="FFFFFF"/>
              </a:solidFill>
              <a:latin typeface="Arial"/>
              <a:cs typeface="Arial"/>
            </a:rPr>
            <a:t> </a:t>
          </a:r>
          <a:r>
            <a:rPr lang="en-US" sz="1700" kern="1200" spc="-10" dirty="0">
              <a:solidFill>
                <a:srgbClr val="FFFFFF"/>
              </a:solidFill>
              <a:latin typeface="Arial"/>
              <a:cs typeface="Arial"/>
            </a:rPr>
            <a:t>the</a:t>
          </a:r>
          <a:r>
            <a:rPr lang="en-US" sz="1700" kern="1200" spc="10" dirty="0">
              <a:solidFill>
                <a:srgbClr val="FFFFFF"/>
              </a:solidFill>
              <a:latin typeface="Arial"/>
              <a:cs typeface="Arial"/>
            </a:rPr>
            <a:t> </a:t>
          </a:r>
          <a:r>
            <a:rPr lang="en-US" sz="1700" kern="1200" spc="-10" dirty="0">
              <a:solidFill>
                <a:srgbClr val="FFFFFF"/>
              </a:solidFill>
              <a:latin typeface="Arial"/>
              <a:cs typeface="Arial"/>
            </a:rPr>
            <a:t>adjudication</a:t>
          </a:r>
          <a:r>
            <a:rPr lang="en-US" sz="1700" kern="1200" spc="-5" dirty="0">
              <a:solidFill>
                <a:srgbClr val="FFFFFF"/>
              </a:solidFill>
              <a:latin typeface="Arial"/>
              <a:cs typeface="Arial"/>
            </a:rPr>
            <a:t> </a:t>
          </a:r>
          <a:r>
            <a:rPr lang="en-US" sz="1700" kern="1200" spc="-10" dirty="0">
              <a:solidFill>
                <a:srgbClr val="FFFFFF"/>
              </a:solidFill>
              <a:latin typeface="Arial"/>
              <a:cs typeface="Arial"/>
            </a:rPr>
            <a:t>of</a:t>
          </a:r>
          <a:r>
            <a:rPr lang="en-US" sz="1700" kern="1200" spc="-5" dirty="0">
              <a:solidFill>
                <a:srgbClr val="FFFFFF"/>
              </a:solidFill>
              <a:latin typeface="Arial"/>
              <a:cs typeface="Arial"/>
            </a:rPr>
            <a:t> f</a:t>
          </a:r>
          <a:r>
            <a:rPr lang="en-US" sz="1700" kern="1200" dirty="0">
              <a:solidFill>
                <a:srgbClr val="FFFFFF"/>
              </a:solidFill>
              <a:latin typeface="Arial"/>
              <a:cs typeface="Arial"/>
            </a:rPr>
            <a:t>i</a:t>
          </a:r>
          <a:r>
            <a:rPr lang="en-US" sz="1700" kern="1200" spc="-10" dirty="0">
              <a:solidFill>
                <a:srgbClr val="FFFFFF"/>
              </a:solidFill>
              <a:latin typeface="Arial"/>
              <a:cs typeface="Arial"/>
            </a:rPr>
            <a:t>ndings</a:t>
          </a:r>
          <a:r>
            <a:rPr lang="en-US" sz="1700" kern="1200" spc="5" dirty="0">
              <a:solidFill>
                <a:srgbClr val="FFFFFF"/>
              </a:solidFill>
              <a:latin typeface="Arial"/>
              <a:cs typeface="Arial"/>
            </a:rPr>
            <a:t> </a:t>
          </a:r>
          <a:r>
            <a:rPr lang="en-US" sz="1700" kern="1200" spc="-10" dirty="0">
              <a:solidFill>
                <a:srgbClr val="FFFFFF"/>
              </a:solidFill>
              <a:latin typeface="Arial"/>
              <a:cs typeface="Arial"/>
            </a:rPr>
            <a:t>rest</a:t>
          </a:r>
          <a:r>
            <a:rPr lang="en-US" sz="1700" kern="1200" spc="-5" dirty="0">
              <a:solidFill>
                <a:srgbClr val="FFFFFF"/>
              </a:solidFill>
              <a:latin typeface="Arial"/>
              <a:cs typeface="Arial"/>
            </a:rPr>
            <a:t> </a:t>
          </a:r>
          <a:r>
            <a:rPr lang="en-US" sz="1700" kern="1200" spc="-25" dirty="0">
              <a:solidFill>
                <a:srgbClr val="FFFFFF"/>
              </a:solidFill>
              <a:latin typeface="Arial"/>
              <a:cs typeface="Arial"/>
            </a:rPr>
            <a:t>w</a:t>
          </a:r>
          <a:r>
            <a:rPr lang="en-US" sz="1700" kern="1200" spc="-10" dirty="0">
              <a:solidFill>
                <a:srgbClr val="FFFFFF"/>
              </a:solidFill>
              <a:latin typeface="Arial"/>
              <a:cs typeface="Arial"/>
            </a:rPr>
            <a:t>ith</a:t>
          </a:r>
          <a:r>
            <a:rPr lang="en-US" sz="1700" kern="1200" spc="10" dirty="0">
              <a:solidFill>
                <a:srgbClr val="FFFFFF"/>
              </a:solidFill>
              <a:latin typeface="Arial"/>
              <a:cs typeface="Arial"/>
            </a:rPr>
            <a:t> </a:t>
          </a:r>
          <a:r>
            <a:rPr lang="en-US" sz="1700" kern="1200" spc="-10" dirty="0">
              <a:solidFill>
                <a:srgbClr val="FFFFFF"/>
              </a:solidFill>
              <a:latin typeface="Arial"/>
              <a:cs typeface="Arial"/>
            </a:rPr>
            <a:t>BPE.</a:t>
          </a:r>
          <a:endParaRPr lang="en-US" sz="1700" kern="1200" dirty="0">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rgbClr val="4F81BC"/>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7</a:t>
          </a:r>
          <a:r>
            <a:rPr lang="en-US" sz="1700" b="1" kern="1200" spc="-5" dirty="0">
              <a:solidFill>
                <a:srgbClr val="FFFFFF"/>
              </a:solidFill>
              <a:latin typeface="Arial"/>
              <a:cs typeface="Arial"/>
            </a:rPr>
            <a:t>5</a:t>
          </a:r>
          <a:r>
            <a:rPr lang="en-US" sz="1700" kern="1200" spc="-5" dirty="0">
              <a:solidFill>
                <a:srgbClr val="FFFFFF"/>
              </a:solidFill>
              <a:latin typeface="Arial"/>
              <a:cs typeface="Arial"/>
            </a:rPr>
            <a:t>:</a:t>
          </a:r>
          <a:r>
            <a:rPr lang="en-US" sz="1700" kern="1200" spc="-85" dirty="0">
              <a:solidFill>
                <a:srgbClr val="FFFFFF"/>
              </a:solidFill>
              <a:latin typeface="Arial"/>
              <a:cs typeface="Arial"/>
            </a:rPr>
            <a:t> </a:t>
          </a:r>
          <a:r>
            <a:rPr lang="en-US" sz="1700" kern="1200" spc="-15" dirty="0">
              <a:solidFill>
                <a:srgbClr val="FFFFFF"/>
              </a:solidFill>
              <a:latin typeface="Arial"/>
              <a:cs typeface="Arial"/>
            </a:rPr>
            <a:t>A</a:t>
          </a:r>
          <a:r>
            <a:rPr lang="en-US" sz="1700" kern="1200" dirty="0">
              <a:solidFill>
                <a:srgbClr val="FFFFFF"/>
              </a:solidFill>
              <a:latin typeface="Arial"/>
              <a:cs typeface="Arial"/>
            </a:rPr>
            <a:t>l</a:t>
          </a:r>
          <a:r>
            <a:rPr lang="en-US" sz="1700" kern="1200" spc="-5" dirty="0">
              <a:solidFill>
                <a:srgbClr val="FFFFFF"/>
              </a:solidFill>
              <a:latin typeface="Arial"/>
              <a:cs typeface="Arial"/>
            </a:rPr>
            <a:t>l</a:t>
          </a:r>
          <a:r>
            <a:rPr lang="en-US" sz="1700" kern="1200" spc="-10" dirty="0">
              <a:solidFill>
                <a:srgbClr val="FFFFFF"/>
              </a:solidFill>
              <a:latin typeface="Arial"/>
              <a:cs typeface="Arial"/>
            </a:rPr>
            <a:t> EPPs</a:t>
          </a:r>
          <a:r>
            <a:rPr lang="en-US" sz="1700" kern="1200" spc="5" dirty="0">
              <a:solidFill>
                <a:srgbClr val="FFFFFF"/>
              </a:solidFill>
              <a:latin typeface="Arial"/>
              <a:cs typeface="Arial"/>
            </a:rPr>
            <a:t> </a:t>
          </a:r>
          <a:r>
            <a:rPr lang="en-US" sz="1700" kern="1200" spc="-10" dirty="0">
              <a:solidFill>
                <a:srgbClr val="FFFFFF"/>
              </a:solidFill>
              <a:latin typeface="Arial"/>
              <a:cs typeface="Arial"/>
            </a:rPr>
            <a:t>for</a:t>
          </a:r>
          <a:r>
            <a:rPr lang="en-US" sz="1700" kern="1200" spc="5" dirty="0">
              <a:solidFill>
                <a:srgbClr val="FFFFFF"/>
              </a:solidFill>
              <a:latin typeface="Arial"/>
              <a:cs typeface="Arial"/>
            </a:rPr>
            <a:t> </a:t>
          </a:r>
          <a:r>
            <a:rPr lang="en-US" sz="1700" kern="1200" spc="-10" dirty="0">
              <a:solidFill>
                <a:srgbClr val="FFFFFF"/>
              </a:solidFill>
              <a:latin typeface="Arial"/>
              <a:cs typeface="Arial"/>
            </a:rPr>
            <a:t>the</a:t>
          </a:r>
          <a:r>
            <a:rPr lang="en-US" sz="1700" kern="1200" spc="-5" dirty="0">
              <a:solidFill>
                <a:srgbClr val="FFFFFF"/>
              </a:solidFill>
              <a:latin typeface="Arial"/>
              <a:cs typeface="Arial"/>
            </a:rPr>
            <a:t> s</a:t>
          </a:r>
          <a:r>
            <a:rPr lang="en-US" sz="1700" kern="1200" spc="-15" dirty="0">
              <a:solidFill>
                <a:srgbClr val="FFFFFF"/>
              </a:solidFill>
              <a:latin typeface="Arial"/>
              <a:cs typeface="Arial"/>
            </a:rPr>
            <a:t>amp</a:t>
          </a:r>
          <a:r>
            <a:rPr lang="en-US" sz="1700" kern="1200" dirty="0">
              <a:solidFill>
                <a:srgbClr val="FFFFFF"/>
              </a:solidFill>
              <a:latin typeface="Arial"/>
              <a:cs typeface="Arial"/>
            </a:rPr>
            <a:t>l</a:t>
          </a:r>
          <a:r>
            <a:rPr lang="en-US" sz="1700" kern="1200" spc="-10" dirty="0">
              <a:solidFill>
                <a:srgbClr val="FFFFFF"/>
              </a:solidFill>
              <a:latin typeface="Arial"/>
              <a:cs typeface="Arial"/>
            </a:rPr>
            <a:t>e</a:t>
          </a:r>
          <a:r>
            <a:rPr lang="en-US" sz="1700" kern="1200" spc="-5" dirty="0">
              <a:solidFill>
                <a:srgbClr val="FFFFFF"/>
              </a:solidFill>
              <a:latin typeface="Arial"/>
              <a:cs typeface="Arial"/>
            </a:rPr>
            <a:t> </a:t>
          </a:r>
          <a:r>
            <a:rPr lang="en-US" sz="1700" kern="1200" spc="-10" dirty="0">
              <a:solidFill>
                <a:srgbClr val="FFFFFF"/>
              </a:solidFill>
              <a:latin typeface="Arial"/>
              <a:cs typeface="Arial"/>
            </a:rPr>
            <a:t>month</a:t>
          </a:r>
          <a:r>
            <a:rPr lang="en-US" sz="1700" kern="1200" spc="10" dirty="0">
              <a:solidFill>
                <a:srgbClr val="FFFFFF"/>
              </a:solidFill>
              <a:latin typeface="Arial"/>
              <a:cs typeface="Arial"/>
            </a:rPr>
            <a:t> </a:t>
          </a:r>
          <a:r>
            <a:rPr lang="en-US" sz="1700" kern="1200" spc="-10" dirty="0">
              <a:solidFill>
                <a:srgbClr val="FFFFFF"/>
              </a:solidFill>
              <a:latin typeface="Arial"/>
              <a:cs typeface="Arial"/>
            </a:rPr>
            <a:t>are</a:t>
          </a:r>
          <a:r>
            <a:rPr lang="en-US" sz="1700" kern="1200" spc="-5" dirty="0">
              <a:solidFill>
                <a:srgbClr val="FFFFFF"/>
              </a:solidFill>
              <a:latin typeface="Arial"/>
              <a:cs typeface="Arial"/>
            </a:rPr>
            <a:t> </a:t>
          </a:r>
          <a:r>
            <a:rPr lang="en-US" sz="1700" kern="1200" spc="-10" dirty="0">
              <a:solidFill>
                <a:srgbClr val="FFFFFF"/>
              </a:solidFill>
              <a:latin typeface="Arial"/>
              <a:cs typeface="Arial"/>
            </a:rPr>
            <a:t>due</a:t>
          </a:r>
          <a:r>
            <a:rPr lang="en-US" sz="1700" kern="1200" spc="10" dirty="0">
              <a:solidFill>
                <a:srgbClr val="FFFFFF"/>
              </a:solidFill>
              <a:latin typeface="Arial"/>
              <a:cs typeface="Arial"/>
            </a:rPr>
            <a:t> </a:t>
          </a:r>
          <a:r>
            <a:rPr lang="en-US" sz="1700" kern="1200" spc="-10" dirty="0">
              <a:solidFill>
                <a:srgbClr val="FFFFFF"/>
              </a:solidFill>
              <a:latin typeface="Arial"/>
              <a:cs typeface="Arial"/>
            </a:rPr>
            <a:t>to DCA.</a:t>
          </a:r>
          <a:endParaRPr lang="en-US" sz="1700" kern="1200" dirty="0">
            <a:latin typeface="Times New Roman"/>
            <a:cs typeface="Times New Roman"/>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90,</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or </a:t>
          </a:r>
          <a:r>
            <a:rPr lang="en-US" sz="1700" b="1" kern="1200" spc="25" dirty="0">
              <a:solidFill>
                <a:srgbClr val="FFFFFF"/>
              </a:solidFill>
              <a:latin typeface="Arial"/>
              <a:cs typeface="Arial"/>
            </a:rPr>
            <a:t>w</a:t>
          </a:r>
          <a:r>
            <a:rPr lang="en-US" sz="1700" b="1" kern="1200" spc="-5" dirty="0">
              <a:solidFill>
                <a:srgbClr val="FFFFFF"/>
              </a:solidFill>
              <a:latin typeface="Arial"/>
              <a:cs typeface="Arial"/>
            </a:rPr>
            <a:t>it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in</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15</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da</a:t>
          </a:r>
          <a:r>
            <a:rPr lang="en-US" sz="1700" b="1" kern="1200" spc="-50" dirty="0">
              <a:solidFill>
                <a:srgbClr val="FFFFFF"/>
              </a:solidFill>
              <a:latin typeface="Arial"/>
              <a:cs typeface="Arial"/>
            </a:rPr>
            <a:t>y</a:t>
          </a:r>
          <a:r>
            <a:rPr lang="en-US" sz="1700" b="1" kern="1200" spc="-10" dirty="0">
              <a:solidFill>
                <a:srgbClr val="FFFFFF"/>
              </a:solidFill>
              <a:latin typeface="Arial"/>
              <a:cs typeface="Arial"/>
            </a:rPr>
            <a:t>s</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of</a:t>
          </a:r>
          <a:r>
            <a:rPr lang="en-US" sz="1700" b="1" kern="1200" spc="-15" dirty="0">
              <a:solidFill>
                <a:srgbClr val="FFFFFF"/>
              </a:solidFill>
              <a:latin typeface="Arial"/>
              <a:cs typeface="Arial"/>
            </a:rPr>
            <a:t> </a:t>
          </a:r>
          <a:r>
            <a:rPr lang="en-US" sz="1700" b="1" kern="1200" spc="-10" dirty="0">
              <a:solidFill>
                <a:srgbClr val="FFFFFF"/>
              </a:solidFill>
              <a:latin typeface="Arial"/>
              <a:cs typeface="Arial"/>
            </a:rPr>
            <a:t>receipt</a:t>
          </a:r>
          <a:r>
            <a:rPr lang="en-US" sz="1700" b="1" kern="1200" spc="5" dirty="0">
              <a:solidFill>
                <a:srgbClr val="FFFFFF"/>
              </a:solidFill>
              <a:latin typeface="Arial"/>
              <a:cs typeface="Arial"/>
            </a:rPr>
            <a:t> </a:t>
          </a:r>
          <a:r>
            <a:rPr lang="en-US" sz="1700" b="1" kern="1200" spc="-10" dirty="0">
              <a:solidFill>
                <a:srgbClr val="FFFFFF"/>
              </a:solidFill>
              <a:latin typeface="Arial"/>
              <a:cs typeface="Arial"/>
            </a:rPr>
            <a:t>of EP</a:t>
          </a:r>
          <a:r>
            <a:rPr lang="en-US" sz="1700" b="1" kern="1200" spc="-220" dirty="0">
              <a:solidFill>
                <a:srgbClr val="FFFFFF"/>
              </a:solidFill>
              <a:latin typeface="Arial"/>
              <a:cs typeface="Arial"/>
            </a:rPr>
            <a:t>P</a:t>
          </a:r>
          <a:r>
            <a:rPr lang="en-US" sz="1700" b="1" kern="1200" spc="-5" dirty="0">
              <a:solidFill>
                <a:srgbClr val="FFFFFF"/>
              </a:solidFill>
              <a:latin typeface="Arial"/>
              <a:cs typeface="Arial"/>
            </a:rPr>
            <a:t>, </a:t>
          </a:r>
          <a:r>
            <a:rPr lang="en-US" sz="1700" b="1" kern="1200" spc="25" dirty="0">
              <a:solidFill>
                <a:srgbClr val="FFFFFF"/>
              </a:solidFill>
              <a:latin typeface="Arial"/>
              <a:cs typeface="Arial"/>
            </a:rPr>
            <a:t>w</a:t>
          </a:r>
          <a:r>
            <a:rPr lang="en-US" sz="1700" b="1" kern="1200" spc="-10" dirty="0">
              <a:solidFill>
                <a:srgbClr val="FFFFFF"/>
              </a:solidFill>
              <a:latin typeface="Arial"/>
              <a:cs typeface="Arial"/>
            </a:rPr>
            <a:t>hic</a:t>
          </a:r>
          <a:r>
            <a:rPr lang="en-US" sz="1700" b="1" kern="1200" spc="-15" dirty="0">
              <a:solidFill>
                <a:srgbClr val="FFFFFF"/>
              </a:solidFill>
              <a:latin typeface="Arial"/>
              <a:cs typeface="Arial"/>
            </a:rPr>
            <a:t>h</a:t>
          </a:r>
          <a:r>
            <a:rPr lang="en-US" sz="1700" b="1" kern="1200" spc="-10" dirty="0">
              <a:solidFill>
                <a:srgbClr val="FFFFFF"/>
              </a:solidFill>
              <a:latin typeface="Arial"/>
              <a:cs typeface="Arial"/>
            </a:rPr>
            <a:t>e</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er</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is earlie</a:t>
          </a:r>
          <a:r>
            <a:rPr lang="en-US" sz="1700" b="1" kern="1200" spc="-5" dirty="0">
              <a:solidFill>
                <a:srgbClr val="FFFFFF"/>
              </a:solidFill>
              <a:latin typeface="Arial"/>
              <a:cs typeface="Arial"/>
            </a:rPr>
            <a:t>r</a:t>
          </a:r>
          <a:r>
            <a:rPr lang="en-US" sz="1700" kern="1200" spc="-5" dirty="0">
              <a:solidFill>
                <a:srgbClr val="FFFFFF"/>
              </a:solidFill>
              <a:latin typeface="Arial"/>
              <a:cs typeface="Arial"/>
            </a:rPr>
            <a:t>:</a:t>
          </a:r>
          <a:r>
            <a:rPr lang="en-US" sz="1700" kern="1200" spc="10" dirty="0">
              <a:solidFill>
                <a:srgbClr val="FFFFFF"/>
              </a:solidFill>
              <a:latin typeface="Arial"/>
              <a:cs typeface="Arial"/>
            </a:rPr>
            <a:t> </a:t>
          </a:r>
          <a:r>
            <a:rPr lang="en-US" sz="1700" kern="1200" spc="-15" dirty="0">
              <a:solidFill>
                <a:srgbClr val="FFFFFF"/>
              </a:solidFill>
              <a:latin typeface="Arial"/>
              <a:cs typeface="Arial"/>
            </a:rPr>
            <a:t>DCA</a:t>
          </a:r>
          <a:r>
            <a:rPr lang="en-US" sz="1700" kern="1200" spc="-85" dirty="0">
              <a:solidFill>
                <a:srgbClr val="FFFFFF"/>
              </a:solidFill>
              <a:latin typeface="Arial"/>
              <a:cs typeface="Arial"/>
            </a:rPr>
            <a:t> </a:t>
          </a:r>
          <a:r>
            <a:rPr lang="en-US" sz="1700" kern="1200" spc="-30" dirty="0">
              <a:solidFill>
                <a:srgbClr val="FFFFFF"/>
              </a:solidFill>
              <a:latin typeface="Arial"/>
              <a:cs typeface="Arial"/>
            </a:rPr>
            <a:t>w</a:t>
          </a:r>
          <a:r>
            <a:rPr lang="en-US" sz="1700" kern="1200" spc="-5" dirty="0">
              <a:solidFill>
                <a:srgbClr val="FFFFFF"/>
              </a:solidFill>
              <a:latin typeface="Arial"/>
              <a:cs typeface="Arial"/>
            </a:rPr>
            <a:t>ill</a:t>
          </a:r>
          <a:r>
            <a:rPr lang="en-US" sz="1700" kern="1200" dirty="0">
              <a:solidFill>
                <a:srgbClr val="FFFFFF"/>
              </a:solidFill>
              <a:latin typeface="Arial"/>
              <a:cs typeface="Arial"/>
            </a:rPr>
            <a:t> </a:t>
          </a:r>
          <a:r>
            <a:rPr lang="en-US" sz="1700" kern="1200" spc="-10" dirty="0">
              <a:solidFill>
                <a:srgbClr val="FFFFFF"/>
              </a:solidFill>
              <a:latin typeface="Arial"/>
              <a:cs typeface="Arial"/>
            </a:rPr>
            <a:t>rev</a:t>
          </a:r>
          <a:r>
            <a:rPr lang="en-US" sz="1700" kern="1200" dirty="0">
              <a:solidFill>
                <a:srgbClr val="FFFFFF"/>
              </a:solidFill>
              <a:latin typeface="Arial"/>
              <a:cs typeface="Arial"/>
            </a:rPr>
            <a:t>i</a:t>
          </a:r>
          <a:r>
            <a:rPr lang="en-US" sz="1700" kern="1200" spc="-15" dirty="0">
              <a:solidFill>
                <a:srgbClr val="FFFFFF"/>
              </a:solidFill>
              <a:latin typeface="Arial"/>
              <a:cs typeface="Arial"/>
            </a:rPr>
            <a:t>ew</a:t>
          </a:r>
          <a:r>
            <a:rPr lang="en-US" sz="1700" kern="1200" spc="10" dirty="0">
              <a:solidFill>
                <a:srgbClr val="FFFFFF"/>
              </a:solidFill>
              <a:latin typeface="Arial"/>
              <a:cs typeface="Arial"/>
            </a:rPr>
            <a:t> </a:t>
          </a:r>
          <a:r>
            <a:rPr lang="en-US" sz="1700" kern="1200" spc="-10" dirty="0">
              <a:solidFill>
                <a:srgbClr val="FFFFFF"/>
              </a:solidFill>
              <a:latin typeface="Arial"/>
              <a:cs typeface="Arial"/>
            </a:rPr>
            <a:t>and</a:t>
          </a:r>
          <a:r>
            <a:rPr lang="en-US" sz="1700" kern="1200" spc="-5" dirty="0">
              <a:solidFill>
                <a:srgbClr val="FFFFFF"/>
              </a:solidFill>
              <a:latin typeface="Arial"/>
              <a:cs typeface="Arial"/>
            </a:rPr>
            <a:t> </a:t>
          </a:r>
          <a:r>
            <a:rPr lang="en-US" sz="1700" kern="1200" spc="-10" dirty="0">
              <a:solidFill>
                <a:srgbClr val="FFFFFF"/>
              </a:solidFill>
              <a:latin typeface="Arial"/>
              <a:cs typeface="Arial"/>
            </a:rPr>
            <a:t>not</a:t>
          </a:r>
          <a:r>
            <a:rPr lang="en-US" sz="1700" kern="1200" dirty="0">
              <a:solidFill>
                <a:srgbClr val="FFFFFF"/>
              </a:solidFill>
              <a:latin typeface="Arial"/>
              <a:cs typeface="Arial"/>
            </a:rPr>
            <a:t>i</a:t>
          </a:r>
          <a:r>
            <a:rPr lang="en-US" sz="1700" kern="1200" spc="-10" dirty="0">
              <a:solidFill>
                <a:srgbClr val="FFFFFF"/>
              </a:solidFill>
              <a:latin typeface="Arial"/>
              <a:cs typeface="Arial"/>
            </a:rPr>
            <a:t>fy</a:t>
          </a:r>
          <a:r>
            <a:rPr lang="en-US" sz="1700" kern="1200" dirty="0">
              <a:solidFill>
                <a:srgbClr val="FFFFFF"/>
              </a:solidFill>
              <a:latin typeface="Arial"/>
              <a:cs typeface="Arial"/>
            </a:rPr>
            <a:t> </a:t>
          </a:r>
          <a:r>
            <a:rPr lang="en-US" sz="1700" kern="1200" spc="-15" dirty="0">
              <a:solidFill>
                <a:srgbClr val="FFFFFF"/>
              </a:solidFill>
              <a:latin typeface="Arial"/>
              <a:cs typeface="Arial"/>
            </a:rPr>
            <a:t>PE</a:t>
          </a:r>
          <a:r>
            <a:rPr lang="en-US" sz="1700" kern="1200" spc="-10" dirty="0">
              <a:solidFill>
                <a:srgbClr val="FFFFFF"/>
              </a:solidFill>
              <a:latin typeface="Arial"/>
              <a:cs typeface="Arial"/>
            </a:rPr>
            <a:t> prov</a:t>
          </a:r>
          <a:r>
            <a:rPr lang="en-US" sz="1700" kern="1200" dirty="0">
              <a:solidFill>
                <a:srgbClr val="FFFFFF"/>
              </a:solidFill>
              <a:latin typeface="Arial"/>
              <a:cs typeface="Arial"/>
            </a:rPr>
            <a:t>i</a:t>
          </a:r>
          <a:r>
            <a:rPr lang="en-US" sz="1700" kern="1200" spc="-10" dirty="0">
              <a:solidFill>
                <a:srgbClr val="FFFFFF"/>
              </a:solidFill>
              <a:latin typeface="Arial"/>
              <a:cs typeface="Arial"/>
            </a:rPr>
            <a:t>der</a:t>
          </a:r>
          <a:r>
            <a:rPr lang="en-US" sz="1700" kern="1200" spc="5" dirty="0">
              <a:solidFill>
                <a:srgbClr val="FFFFFF"/>
              </a:solidFill>
              <a:latin typeface="Arial"/>
              <a:cs typeface="Arial"/>
            </a:rPr>
            <a:t> </a:t>
          </a:r>
          <a:r>
            <a:rPr lang="en-US" sz="1700" kern="1200" spc="-10" dirty="0">
              <a:solidFill>
                <a:srgbClr val="FFFFFF"/>
              </a:solidFill>
              <a:latin typeface="Arial"/>
              <a:cs typeface="Arial"/>
            </a:rPr>
            <a:t>of</a:t>
          </a:r>
          <a:r>
            <a:rPr lang="en-US" sz="1700" kern="1200" spc="-5" dirty="0">
              <a:solidFill>
                <a:srgbClr val="FFFFFF"/>
              </a:solidFill>
              <a:latin typeface="Arial"/>
              <a:cs typeface="Arial"/>
            </a:rPr>
            <a:t> </a:t>
          </a:r>
          <a:r>
            <a:rPr lang="en-US" sz="1700" kern="1200" spc="-10" dirty="0">
              <a:solidFill>
                <a:srgbClr val="FFFFFF"/>
              </a:solidFill>
              <a:latin typeface="Arial"/>
              <a:cs typeface="Arial"/>
            </a:rPr>
            <a:t>approval/disapproval</a:t>
          </a:r>
          <a:r>
            <a:rPr lang="en-US" sz="1700" kern="1200" spc="10" dirty="0">
              <a:solidFill>
                <a:srgbClr val="FFFFFF"/>
              </a:solidFill>
              <a:latin typeface="Arial"/>
              <a:cs typeface="Arial"/>
            </a:rPr>
            <a:t> </a:t>
          </a:r>
          <a:r>
            <a:rPr lang="en-US" sz="1700" kern="1200" spc="-10" dirty="0">
              <a:solidFill>
                <a:srgbClr val="FFFFFF"/>
              </a:solidFill>
              <a:latin typeface="Arial"/>
              <a:cs typeface="Arial"/>
            </a:rPr>
            <a:t>of</a:t>
          </a:r>
          <a:r>
            <a:rPr lang="en-US" sz="1700" kern="1200" spc="-5" dirty="0">
              <a:solidFill>
                <a:srgbClr val="FFFFFF"/>
              </a:solidFill>
              <a:latin typeface="Arial"/>
              <a:cs typeface="Arial"/>
            </a:rPr>
            <a:t> </a:t>
          </a:r>
          <a:r>
            <a:rPr lang="en-US" sz="1700" kern="1200" spc="-10" dirty="0">
              <a:solidFill>
                <a:srgbClr val="FFFFFF"/>
              </a:solidFill>
              <a:latin typeface="Arial"/>
              <a:cs typeface="Arial"/>
            </a:rPr>
            <a:t>the</a:t>
          </a:r>
          <a:r>
            <a:rPr lang="en-US" sz="1700" kern="1200" spc="-5" dirty="0">
              <a:solidFill>
                <a:srgbClr val="FFFFFF"/>
              </a:solidFill>
              <a:latin typeface="Arial"/>
              <a:cs typeface="Arial"/>
            </a:rPr>
            <a:t> </a:t>
          </a:r>
          <a:r>
            <a:rPr lang="en-US" sz="1700" kern="1200" spc="-15" dirty="0">
              <a:solidFill>
                <a:srgbClr val="FFFFFF"/>
              </a:solidFill>
              <a:latin typeface="Arial"/>
              <a:cs typeface="Arial"/>
            </a:rPr>
            <a:t>EP</a:t>
          </a:r>
          <a:r>
            <a:rPr lang="en-US" sz="1700" kern="1200" spc="-215" dirty="0">
              <a:solidFill>
                <a:srgbClr val="FFFFFF"/>
              </a:solidFill>
              <a:latin typeface="Arial"/>
              <a:cs typeface="Arial"/>
            </a:rPr>
            <a:t>P</a:t>
          </a:r>
          <a:r>
            <a:rPr lang="en-US" sz="1700" kern="1200" spc="-5" dirty="0">
              <a:solidFill>
                <a:srgbClr val="FFFFFF"/>
              </a:solidFill>
              <a:latin typeface="Arial"/>
              <a:cs typeface="Arial"/>
            </a:rPr>
            <a:t>.</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95,</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or </a:t>
          </a:r>
          <a:r>
            <a:rPr lang="en-US" sz="1700" b="1" kern="1200" spc="25" dirty="0">
              <a:solidFill>
                <a:srgbClr val="FFFFFF"/>
              </a:solidFill>
              <a:latin typeface="Arial"/>
              <a:cs typeface="Arial"/>
            </a:rPr>
            <a:t>w</a:t>
          </a:r>
          <a:r>
            <a:rPr lang="en-US" sz="1700" b="1" kern="1200" spc="-5" dirty="0">
              <a:solidFill>
                <a:srgbClr val="FFFFFF"/>
              </a:solidFill>
              <a:latin typeface="Arial"/>
              <a:cs typeface="Arial"/>
            </a:rPr>
            <a:t>it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in</a:t>
          </a:r>
          <a:r>
            <a:rPr lang="en-US" sz="1700" b="1" kern="1200" spc="-35" dirty="0">
              <a:solidFill>
                <a:srgbClr val="FFFFFF"/>
              </a:solidFill>
              <a:latin typeface="Arial"/>
              <a:cs typeface="Arial"/>
            </a:rPr>
            <a:t> </a:t>
          </a:r>
          <a:r>
            <a:rPr lang="en-US" sz="1700" b="1" kern="1200" spc="-5" dirty="0">
              <a:solidFill>
                <a:srgbClr val="FFFFFF"/>
              </a:solidFill>
              <a:latin typeface="Arial"/>
              <a:cs typeface="Arial"/>
            </a:rPr>
            <a:t>fi</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e</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b</a:t>
          </a:r>
          <a:r>
            <a:rPr lang="en-US" sz="1700" b="1" kern="1200" spc="-20" dirty="0">
              <a:solidFill>
                <a:srgbClr val="FFFFFF"/>
              </a:solidFill>
              <a:latin typeface="Arial"/>
              <a:cs typeface="Arial"/>
            </a:rPr>
            <a:t>u</a:t>
          </a:r>
          <a:r>
            <a:rPr lang="en-US" sz="1700" b="1" kern="1200" spc="-10" dirty="0">
              <a:solidFill>
                <a:srgbClr val="FFFFFF"/>
              </a:solidFill>
              <a:latin typeface="Arial"/>
              <a:cs typeface="Arial"/>
            </a:rPr>
            <a:t>siness</a:t>
          </a:r>
          <a:r>
            <a:rPr lang="en-US" sz="1700" b="1" kern="1200" spc="10" dirty="0">
              <a:solidFill>
                <a:srgbClr val="FFFFFF"/>
              </a:solidFill>
              <a:latin typeface="Arial"/>
              <a:cs typeface="Arial"/>
            </a:rPr>
            <a:t> </a:t>
          </a:r>
          <a:r>
            <a:rPr lang="en-US" sz="1700" b="1" kern="1200" spc="-10" dirty="0">
              <a:solidFill>
                <a:srgbClr val="FFFFFF"/>
              </a:solidFill>
              <a:latin typeface="Arial"/>
              <a:cs typeface="Arial"/>
            </a:rPr>
            <a:t>da</a:t>
          </a:r>
          <a:r>
            <a:rPr lang="en-US" sz="1700" b="1" kern="1200" spc="-50" dirty="0">
              <a:solidFill>
                <a:srgbClr val="FFFFFF"/>
              </a:solidFill>
              <a:latin typeface="Arial"/>
              <a:cs typeface="Arial"/>
            </a:rPr>
            <a:t>y</a:t>
          </a:r>
          <a:r>
            <a:rPr lang="en-US" sz="1700" b="1" kern="1200" spc="-10" dirty="0">
              <a:solidFill>
                <a:srgbClr val="FFFFFF"/>
              </a:solidFill>
              <a:latin typeface="Arial"/>
              <a:cs typeface="Arial"/>
            </a:rPr>
            <a:t>s</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of n</a:t>
          </a:r>
          <a:r>
            <a:rPr lang="en-US" sz="1700" b="1" kern="1200" spc="-20" dirty="0">
              <a:solidFill>
                <a:srgbClr val="FFFFFF"/>
              </a:solidFill>
              <a:latin typeface="Arial"/>
              <a:cs typeface="Arial"/>
            </a:rPr>
            <a:t>o</a:t>
          </a:r>
          <a:r>
            <a:rPr lang="en-US" sz="1700" b="1" kern="1200" spc="-10" dirty="0">
              <a:solidFill>
                <a:srgbClr val="FFFFFF"/>
              </a:solidFill>
              <a:latin typeface="Arial"/>
              <a:cs typeface="Arial"/>
            </a:rPr>
            <a:t>tice</a:t>
          </a:r>
          <a:r>
            <a:rPr lang="en-US" sz="1700" b="1" kern="1200" spc="10" dirty="0">
              <a:solidFill>
                <a:srgbClr val="FFFFFF"/>
              </a:solidFill>
              <a:latin typeface="Arial"/>
              <a:cs typeface="Arial"/>
            </a:rPr>
            <a:t> </a:t>
          </a:r>
          <a:r>
            <a:rPr lang="en-US" sz="1700" b="1" kern="1200" spc="-10" dirty="0">
              <a:solidFill>
                <a:srgbClr val="FFFFFF"/>
              </a:solidFill>
              <a:latin typeface="Arial"/>
              <a:cs typeface="Arial"/>
            </a:rPr>
            <a:t>of</a:t>
          </a:r>
          <a:r>
            <a:rPr lang="en-US" sz="1700" b="1" kern="1200" spc="-5" dirty="0">
              <a:solidFill>
                <a:srgbClr val="FFFFFF"/>
              </a:solidFill>
              <a:latin typeface="Arial"/>
              <a:cs typeface="Arial"/>
            </a:rPr>
            <a:t> </a:t>
          </a:r>
          <a:r>
            <a:rPr lang="en-US" sz="1700" b="1" kern="1200" spc="-10" dirty="0">
              <a:solidFill>
                <a:srgbClr val="FFFFFF"/>
              </a:solidFill>
              <a:latin typeface="Arial"/>
              <a:cs typeface="Arial"/>
            </a:rPr>
            <a:t>disap</a:t>
          </a:r>
          <a:r>
            <a:rPr lang="en-US" sz="1700" b="1" kern="1200" spc="-20" dirty="0">
              <a:solidFill>
                <a:srgbClr val="FFFFFF"/>
              </a:solidFill>
              <a:latin typeface="Arial"/>
              <a:cs typeface="Arial"/>
            </a:rPr>
            <a:t>p</a:t>
          </a:r>
          <a:r>
            <a:rPr lang="en-US" sz="1700" b="1" kern="1200" spc="-10" dirty="0">
              <a:solidFill>
                <a:srgbClr val="FFFFFF"/>
              </a:solidFill>
              <a:latin typeface="Arial"/>
              <a:cs typeface="Arial"/>
            </a:rPr>
            <a:t>ro</a:t>
          </a:r>
          <a:r>
            <a:rPr lang="en-US" sz="1700" b="1" kern="1200" spc="-50" dirty="0">
              <a:solidFill>
                <a:srgbClr val="FFFFFF"/>
              </a:solidFill>
              <a:latin typeface="Arial"/>
              <a:cs typeface="Arial"/>
            </a:rPr>
            <a:t>v</a:t>
          </a:r>
          <a:r>
            <a:rPr lang="en-US" sz="1700" b="1" kern="1200" dirty="0">
              <a:solidFill>
                <a:srgbClr val="FFFFFF"/>
              </a:solidFill>
              <a:latin typeface="Arial"/>
              <a:cs typeface="Arial"/>
            </a:rPr>
            <a:t>e</a:t>
          </a:r>
          <a:r>
            <a:rPr lang="en-US" sz="1700" b="1" kern="1200" spc="-10" dirty="0">
              <a:solidFill>
                <a:srgbClr val="FFFFFF"/>
              </a:solidFill>
              <a:latin typeface="Arial"/>
              <a:cs typeface="Arial"/>
            </a:rPr>
            <a:t>d</a:t>
          </a:r>
          <a:r>
            <a:rPr lang="en-US" sz="1700" b="1" kern="1200" spc="50" dirty="0">
              <a:solidFill>
                <a:srgbClr val="FFFFFF"/>
              </a:solidFill>
              <a:latin typeface="Arial"/>
              <a:cs typeface="Arial"/>
            </a:rPr>
            <a:t> </a:t>
          </a:r>
          <a:r>
            <a:rPr lang="en-US" sz="1700" b="1" kern="1200" spc="-15" dirty="0">
              <a:solidFill>
                <a:srgbClr val="FFFFFF"/>
              </a:solidFill>
              <a:latin typeface="Arial"/>
              <a:cs typeface="Arial"/>
            </a:rPr>
            <a:t>EP</a:t>
          </a:r>
          <a:r>
            <a:rPr lang="en-US" sz="1700" b="1" kern="1200" spc="-220" dirty="0">
              <a:solidFill>
                <a:srgbClr val="FFFFFF"/>
              </a:solidFill>
              <a:latin typeface="Arial"/>
              <a:cs typeface="Arial"/>
            </a:rPr>
            <a:t>P</a:t>
          </a:r>
          <a:r>
            <a:rPr lang="en-US" sz="1700" b="1" kern="1200" spc="-5" dirty="0">
              <a:solidFill>
                <a:srgbClr val="FFFFFF"/>
              </a:solidFill>
              <a:latin typeface="Arial"/>
              <a:cs typeface="Arial"/>
            </a:rPr>
            <a:t>, </a:t>
          </a:r>
          <a:r>
            <a:rPr lang="en-US" sz="1700" b="1" kern="1200" spc="10" dirty="0">
              <a:solidFill>
                <a:srgbClr val="FFFFFF"/>
              </a:solidFill>
              <a:latin typeface="Arial"/>
              <a:cs typeface="Arial"/>
            </a:rPr>
            <a:t>w</a:t>
          </a:r>
          <a:r>
            <a:rPr lang="en-US" sz="1700" b="1" kern="1200" spc="-10" dirty="0">
              <a:solidFill>
                <a:srgbClr val="FFFFFF"/>
              </a:solidFill>
              <a:latin typeface="Arial"/>
              <a:cs typeface="Arial"/>
            </a:rPr>
            <a:t>hic</a:t>
          </a:r>
          <a:r>
            <a:rPr lang="en-US" sz="1700" b="1" kern="1200" spc="-15" dirty="0">
              <a:solidFill>
                <a:srgbClr val="FFFFFF"/>
              </a:solidFill>
              <a:latin typeface="Arial"/>
              <a:cs typeface="Arial"/>
            </a:rPr>
            <a:t>h</a:t>
          </a:r>
          <a:r>
            <a:rPr lang="en-US" sz="1700" b="1" kern="1200" spc="-10" dirty="0">
              <a:solidFill>
                <a:srgbClr val="FFFFFF"/>
              </a:solidFill>
              <a:latin typeface="Arial"/>
              <a:cs typeface="Arial"/>
            </a:rPr>
            <a:t>e</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er</a:t>
          </a:r>
          <a:r>
            <a:rPr lang="en-US" sz="1700" b="1" kern="1200" spc="20" dirty="0">
              <a:solidFill>
                <a:srgbClr val="FFFFFF"/>
              </a:solidFill>
              <a:latin typeface="Arial"/>
              <a:cs typeface="Arial"/>
            </a:rPr>
            <a:t> </a:t>
          </a:r>
          <a:r>
            <a:rPr lang="en-US" sz="1700" b="1" kern="1200" spc="-10" dirty="0">
              <a:solidFill>
                <a:srgbClr val="FFFFFF"/>
              </a:solidFill>
              <a:latin typeface="Arial"/>
              <a:cs typeface="Arial"/>
            </a:rPr>
            <a:t>is earlie</a:t>
          </a:r>
          <a:r>
            <a:rPr lang="en-US" sz="1700" b="1" kern="1200" spc="0" dirty="0">
              <a:solidFill>
                <a:srgbClr val="FFFFFF"/>
              </a:solidFill>
              <a:latin typeface="Arial"/>
              <a:cs typeface="Arial"/>
            </a:rPr>
            <a:t>r</a:t>
          </a:r>
          <a:r>
            <a:rPr lang="en-US" sz="1700" kern="1200" spc="-10" dirty="0">
              <a:solidFill>
                <a:srgbClr val="FFFFFF"/>
              </a:solidFill>
              <a:latin typeface="Arial"/>
              <a:cs typeface="Arial"/>
            </a:rPr>
            <a:t>: Revised/</a:t>
          </a:r>
          <a:r>
            <a:rPr lang="en-US" sz="1700" kern="1200" spc="-5" dirty="0">
              <a:solidFill>
                <a:srgbClr val="FFFFFF"/>
              </a:solidFill>
              <a:latin typeface="Arial"/>
              <a:cs typeface="Arial"/>
            </a:rPr>
            <a:t>c</a:t>
          </a:r>
          <a:r>
            <a:rPr lang="en-US" sz="1700" kern="1200" spc="-10" dirty="0">
              <a:solidFill>
                <a:srgbClr val="FFFFFF"/>
              </a:solidFill>
              <a:latin typeface="Arial"/>
              <a:cs typeface="Arial"/>
            </a:rPr>
            <a:t>or</a:t>
          </a:r>
          <a:r>
            <a:rPr lang="en-US" sz="1700" kern="1200" spc="-20" dirty="0">
              <a:solidFill>
                <a:srgbClr val="FFFFFF"/>
              </a:solidFill>
              <a:latin typeface="Arial"/>
              <a:cs typeface="Arial"/>
            </a:rPr>
            <a:t>r</a:t>
          </a:r>
          <a:r>
            <a:rPr lang="en-US" sz="1700" kern="1200" spc="-10" dirty="0">
              <a:solidFill>
                <a:srgbClr val="FFFFFF"/>
              </a:solidFill>
              <a:latin typeface="Arial"/>
              <a:cs typeface="Arial"/>
            </a:rPr>
            <a:t>ected</a:t>
          </a:r>
          <a:r>
            <a:rPr lang="en-US" sz="1700" kern="1200" spc="10" dirty="0">
              <a:solidFill>
                <a:srgbClr val="FFFFFF"/>
              </a:solidFill>
              <a:latin typeface="Arial"/>
              <a:cs typeface="Arial"/>
            </a:rPr>
            <a:t> </a:t>
          </a:r>
          <a:r>
            <a:rPr lang="en-US" sz="1700" kern="1200" spc="-10" dirty="0">
              <a:solidFill>
                <a:srgbClr val="FFFFFF"/>
              </a:solidFill>
              <a:latin typeface="Arial"/>
              <a:cs typeface="Arial"/>
            </a:rPr>
            <a:t>EPPs</a:t>
          </a:r>
          <a:r>
            <a:rPr lang="en-US" sz="1700" kern="1200" spc="-5" dirty="0">
              <a:solidFill>
                <a:srgbClr val="FFFFFF"/>
              </a:solidFill>
              <a:latin typeface="Arial"/>
              <a:cs typeface="Arial"/>
            </a:rPr>
            <a:t> </a:t>
          </a:r>
          <a:r>
            <a:rPr lang="en-US" sz="1700" kern="1200" spc="-10" dirty="0">
              <a:solidFill>
                <a:srgbClr val="FFFFFF"/>
              </a:solidFill>
              <a:latin typeface="Arial"/>
              <a:cs typeface="Arial"/>
            </a:rPr>
            <a:t>are</a:t>
          </a:r>
          <a:r>
            <a:rPr lang="en-US" sz="1700" kern="1200" spc="5" dirty="0">
              <a:solidFill>
                <a:srgbClr val="FFFFFF"/>
              </a:solidFill>
              <a:latin typeface="Arial"/>
              <a:cs typeface="Arial"/>
            </a:rPr>
            <a:t> </a:t>
          </a:r>
          <a:r>
            <a:rPr lang="en-US" sz="1700" kern="1200" spc="-10" dirty="0">
              <a:solidFill>
                <a:srgbClr val="FFFFFF"/>
              </a:solidFill>
              <a:latin typeface="Arial"/>
              <a:cs typeface="Arial"/>
            </a:rPr>
            <a:t>due</a:t>
          </a:r>
          <a:r>
            <a:rPr lang="en-US" sz="1700" kern="1200" spc="10" dirty="0">
              <a:solidFill>
                <a:srgbClr val="FFFFFF"/>
              </a:solidFill>
              <a:latin typeface="Arial"/>
              <a:cs typeface="Arial"/>
            </a:rPr>
            <a:t> </a:t>
          </a:r>
          <a:r>
            <a:rPr lang="en-US" sz="1700" kern="1200" spc="-10" dirty="0">
              <a:solidFill>
                <a:srgbClr val="FFFFFF"/>
              </a:solidFill>
              <a:latin typeface="Arial"/>
              <a:cs typeface="Arial"/>
            </a:rPr>
            <a:t>to</a:t>
          </a:r>
          <a:r>
            <a:rPr lang="en-US" sz="1700" kern="1200" spc="-5" dirty="0">
              <a:solidFill>
                <a:srgbClr val="FFFFFF"/>
              </a:solidFill>
              <a:latin typeface="Arial"/>
              <a:cs typeface="Arial"/>
            </a:rPr>
            <a:t> </a:t>
          </a:r>
          <a:r>
            <a:rPr lang="en-US" sz="1700" kern="1200" spc="-10" dirty="0">
              <a:solidFill>
                <a:srgbClr val="FFFFFF"/>
              </a:solidFill>
              <a:latin typeface="Arial"/>
              <a:cs typeface="Arial"/>
            </a:rPr>
            <a:t>DCA.</a:t>
          </a:r>
          <a:endParaRPr lang="en-US" sz="1700" kern="1200" dirty="0">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By Day</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125,</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or </a:t>
          </a:r>
          <a:r>
            <a:rPr lang="en-US" sz="1700" b="1" kern="1200" spc="25" dirty="0">
              <a:solidFill>
                <a:srgbClr val="FFFFFF"/>
              </a:solidFill>
              <a:latin typeface="Arial"/>
              <a:cs typeface="Arial"/>
            </a:rPr>
            <a:t>w</a:t>
          </a:r>
          <a:r>
            <a:rPr lang="en-US" sz="1700" b="1" kern="1200" spc="-5" dirty="0">
              <a:solidFill>
                <a:srgbClr val="FFFFFF"/>
              </a:solidFill>
              <a:latin typeface="Arial"/>
              <a:cs typeface="Arial"/>
            </a:rPr>
            <a:t>it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in</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30</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da</a:t>
          </a:r>
          <a:r>
            <a:rPr lang="en-US" sz="1700" b="1" kern="1200" spc="-50" dirty="0">
              <a:solidFill>
                <a:srgbClr val="FFFFFF"/>
              </a:solidFill>
              <a:latin typeface="Arial"/>
              <a:cs typeface="Arial"/>
            </a:rPr>
            <a:t>y</a:t>
          </a:r>
          <a:r>
            <a:rPr lang="en-US" sz="1700" b="1" kern="1200" spc="-10" dirty="0">
              <a:solidFill>
                <a:srgbClr val="FFFFFF"/>
              </a:solidFill>
              <a:latin typeface="Arial"/>
              <a:cs typeface="Arial"/>
            </a:rPr>
            <a:t>s</a:t>
          </a:r>
          <a:r>
            <a:rPr lang="en-US" sz="1700" b="1" kern="1200" spc="35" dirty="0">
              <a:solidFill>
                <a:srgbClr val="FFFFFF"/>
              </a:solidFill>
              <a:latin typeface="Arial"/>
              <a:cs typeface="Arial"/>
            </a:rPr>
            <a:t> </a:t>
          </a:r>
          <a:r>
            <a:rPr lang="en-US" sz="1700" b="1" kern="1200" spc="-10" dirty="0">
              <a:solidFill>
                <a:srgbClr val="FFFFFF"/>
              </a:solidFill>
              <a:latin typeface="Arial"/>
              <a:cs typeface="Arial"/>
            </a:rPr>
            <a:t>of an ap</a:t>
          </a:r>
          <a:r>
            <a:rPr lang="en-US" sz="1700" b="1" kern="1200" spc="-20" dirty="0">
              <a:solidFill>
                <a:srgbClr val="FFFFFF"/>
              </a:solidFill>
              <a:latin typeface="Arial"/>
              <a:cs typeface="Arial"/>
            </a:rPr>
            <a:t>p</a:t>
          </a:r>
          <a:r>
            <a:rPr lang="en-US" sz="1700" b="1" kern="1200" spc="-10" dirty="0">
              <a:solidFill>
                <a:srgbClr val="FFFFFF"/>
              </a:solidFill>
              <a:latin typeface="Arial"/>
              <a:cs typeface="Arial"/>
            </a:rPr>
            <a:t>ro</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ed</a:t>
          </a:r>
          <a:r>
            <a:rPr lang="en-US" sz="1700" b="1" kern="1200" spc="55" dirty="0">
              <a:solidFill>
                <a:srgbClr val="FFFFFF"/>
              </a:solidFill>
              <a:latin typeface="Arial"/>
              <a:cs typeface="Arial"/>
            </a:rPr>
            <a:t> </a:t>
          </a:r>
          <a:r>
            <a:rPr lang="en-US" sz="1700" b="1" kern="1200" spc="-15" dirty="0">
              <a:solidFill>
                <a:srgbClr val="FFFFFF"/>
              </a:solidFill>
              <a:latin typeface="Arial"/>
              <a:cs typeface="Arial"/>
            </a:rPr>
            <a:t>EP</a:t>
          </a:r>
          <a:r>
            <a:rPr lang="en-US" sz="1700" b="1" kern="1200" spc="-220" dirty="0">
              <a:solidFill>
                <a:srgbClr val="FFFFFF"/>
              </a:solidFill>
              <a:latin typeface="Arial"/>
              <a:cs typeface="Arial"/>
            </a:rPr>
            <a:t>P</a:t>
          </a:r>
          <a:r>
            <a:rPr lang="en-US" sz="1700" b="1" kern="1200" spc="-5" dirty="0">
              <a:solidFill>
                <a:srgbClr val="FFFFFF"/>
              </a:solidFill>
              <a:latin typeface="Arial"/>
              <a:cs typeface="Arial"/>
            </a:rPr>
            <a:t>, </a:t>
          </a:r>
          <a:r>
            <a:rPr lang="en-US" sz="1700" b="1" kern="1200" spc="25" dirty="0">
              <a:solidFill>
                <a:srgbClr val="FFFFFF"/>
              </a:solidFill>
              <a:latin typeface="Arial"/>
              <a:cs typeface="Arial"/>
            </a:rPr>
            <a:t>w</a:t>
          </a:r>
          <a:r>
            <a:rPr lang="en-US" sz="1700" b="1" kern="1200" spc="-10" dirty="0">
              <a:solidFill>
                <a:srgbClr val="FFFFFF"/>
              </a:solidFill>
              <a:latin typeface="Arial"/>
              <a:cs typeface="Arial"/>
            </a:rPr>
            <a:t>hic</a:t>
          </a:r>
          <a:r>
            <a:rPr lang="en-US" sz="1700" b="1" kern="1200" spc="-15" dirty="0">
              <a:solidFill>
                <a:srgbClr val="FFFFFF"/>
              </a:solidFill>
              <a:latin typeface="Arial"/>
              <a:cs typeface="Arial"/>
            </a:rPr>
            <a:t>h</a:t>
          </a:r>
          <a:r>
            <a:rPr lang="en-US" sz="1700" b="1" kern="1200" spc="-10" dirty="0">
              <a:solidFill>
                <a:srgbClr val="FFFFFF"/>
              </a:solidFill>
              <a:latin typeface="Arial"/>
              <a:cs typeface="Arial"/>
            </a:rPr>
            <a:t>e</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er</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is earlie</a:t>
          </a:r>
          <a:r>
            <a:rPr lang="en-US" sz="1700" b="1" kern="1200" dirty="0">
              <a:solidFill>
                <a:srgbClr val="FFFFFF"/>
              </a:solidFill>
              <a:latin typeface="Arial"/>
              <a:cs typeface="Arial"/>
            </a:rPr>
            <a:t>r</a:t>
          </a:r>
          <a:r>
            <a:rPr lang="en-US" sz="1700" kern="1200" spc="-5" dirty="0">
              <a:solidFill>
                <a:srgbClr val="FFFFFF"/>
              </a:solidFill>
              <a:latin typeface="Arial"/>
              <a:cs typeface="Arial"/>
            </a:rPr>
            <a:t>:</a:t>
          </a:r>
          <a:r>
            <a:rPr lang="en-US" sz="1700" kern="1200" spc="10" dirty="0">
              <a:solidFill>
                <a:srgbClr val="FFFFFF"/>
              </a:solidFill>
              <a:latin typeface="Arial"/>
              <a:cs typeface="Arial"/>
            </a:rPr>
            <a:t> </a:t>
          </a:r>
          <a:r>
            <a:rPr lang="en-US" sz="1700" kern="1200" spc="-15" dirty="0">
              <a:solidFill>
                <a:srgbClr val="FFFFFF"/>
              </a:solidFill>
              <a:latin typeface="Arial"/>
              <a:cs typeface="Arial"/>
            </a:rPr>
            <a:t>BPE</a:t>
          </a:r>
          <a:r>
            <a:rPr lang="en-US" sz="1700" kern="1200" spc="-5" dirty="0">
              <a:solidFill>
                <a:srgbClr val="FFFFFF"/>
              </a:solidFill>
              <a:latin typeface="Arial"/>
              <a:cs typeface="Arial"/>
            </a:rPr>
            <a:t> </a:t>
          </a:r>
          <a:r>
            <a:rPr lang="en-US" sz="1700" kern="1200" spc="-25" dirty="0">
              <a:solidFill>
                <a:srgbClr val="FFFFFF"/>
              </a:solidFill>
              <a:latin typeface="Arial"/>
              <a:cs typeface="Arial"/>
            </a:rPr>
            <a:t>w</a:t>
          </a:r>
          <a:r>
            <a:rPr lang="en-US" sz="1700" kern="1200" spc="-5" dirty="0">
              <a:solidFill>
                <a:srgbClr val="FFFFFF"/>
              </a:solidFill>
              <a:latin typeface="Arial"/>
              <a:cs typeface="Arial"/>
            </a:rPr>
            <a:t>ill</a:t>
          </a:r>
          <a:r>
            <a:rPr lang="en-US" sz="1700" kern="1200" dirty="0">
              <a:solidFill>
                <a:srgbClr val="FFFFFF"/>
              </a:solidFill>
              <a:latin typeface="Arial"/>
              <a:cs typeface="Arial"/>
            </a:rPr>
            <a:t> </a:t>
          </a:r>
          <a:r>
            <a:rPr lang="en-US" sz="1700" kern="1200" spc="-10" dirty="0">
              <a:solidFill>
                <a:srgbClr val="FFFFFF"/>
              </a:solidFill>
              <a:latin typeface="Arial"/>
              <a:cs typeface="Arial"/>
            </a:rPr>
            <a:t>conta</a:t>
          </a:r>
          <a:r>
            <a:rPr lang="en-US" sz="1700" kern="1200" spc="-5" dirty="0">
              <a:solidFill>
                <a:srgbClr val="FFFFFF"/>
              </a:solidFill>
              <a:latin typeface="Arial"/>
              <a:cs typeface="Arial"/>
            </a:rPr>
            <a:t>ct </a:t>
          </a:r>
          <a:r>
            <a:rPr lang="en-US" sz="1700" kern="1200" spc="-10" dirty="0">
              <a:solidFill>
                <a:srgbClr val="FFFFFF"/>
              </a:solidFill>
              <a:latin typeface="Arial"/>
              <a:cs typeface="Arial"/>
            </a:rPr>
            <a:t>the</a:t>
          </a:r>
          <a:r>
            <a:rPr lang="en-US" sz="1700" kern="1200" spc="-5" dirty="0">
              <a:solidFill>
                <a:srgbClr val="FFFFFF"/>
              </a:solidFill>
              <a:latin typeface="Arial"/>
              <a:cs typeface="Arial"/>
            </a:rPr>
            <a:t> </a:t>
          </a:r>
          <a:r>
            <a:rPr lang="en-US" sz="1700" kern="1200" spc="-10" dirty="0">
              <a:solidFill>
                <a:srgbClr val="FFFFFF"/>
              </a:solidFill>
              <a:latin typeface="Arial"/>
              <a:cs typeface="Arial"/>
            </a:rPr>
            <a:t>provider</a:t>
          </a:r>
          <a:r>
            <a:rPr lang="en-US" sz="1700" kern="1200" spc="5" dirty="0">
              <a:solidFill>
                <a:srgbClr val="FFFFFF"/>
              </a:solidFill>
              <a:latin typeface="Arial"/>
              <a:cs typeface="Arial"/>
            </a:rPr>
            <a:t> </a:t>
          </a:r>
          <a:r>
            <a:rPr lang="en-US" sz="1700" kern="1200" spc="-10" dirty="0">
              <a:solidFill>
                <a:srgbClr val="FFFFFF"/>
              </a:solidFill>
              <a:latin typeface="Arial"/>
              <a:cs typeface="Arial"/>
            </a:rPr>
            <a:t>and follow</a:t>
          </a:r>
          <a:r>
            <a:rPr lang="en-US" sz="1700" kern="1200" spc="-5" dirty="0">
              <a:solidFill>
                <a:srgbClr val="FFFFFF"/>
              </a:solidFill>
              <a:latin typeface="Arial"/>
              <a:cs typeface="Arial"/>
            </a:rPr>
            <a:t> </a:t>
          </a:r>
          <a:r>
            <a:rPr lang="en-US" sz="1700" kern="1200" spc="-10" dirty="0">
              <a:solidFill>
                <a:srgbClr val="FFFFFF"/>
              </a:solidFill>
              <a:latin typeface="Arial"/>
              <a:cs typeface="Arial"/>
            </a:rPr>
            <a:t>up</a:t>
          </a:r>
          <a:r>
            <a:rPr lang="en-US" sz="1700" kern="1200" spc="-5" dirty="0">
              <a:solidFill>
                <a:srgbClr val="FFFFFF"/>
              </a:solidFill>
              <a:latin typeface="Arial"/>
              <a:cs typeface="Arial"/>
            </a:rPr>
            <a:t> </a:t>
          </a:r>
          <a:r>
            <a:rPr lang="en-US" sz="1700" kern="1200" spc="-10" dirty="0">
              <a:solidFill>
                <a:srgbClr val="FFFFFF"/>
              </a:solidFill>
              <a:latin typeface="Arial"/>
              <a:cs typeface="Arial"/>
            </a:rPr>
            <a:t>on</a:t>
          </a:r>
          <a:r>
            <a:rPr lang="en-US" sz="1700" kern="1200" spc="10" dirty="0">
              <a:solidFill>
                <a:srgbClr val="FFFFFF"/>
              </a:solidFill>
              <a:latin typeface="Arial"/>
              <a:cs typeface="Arial"/>
            </a:rPr>
            <a:t> </a:t>
          </a:r>
          <a:r>
            <a:rPr lang="en-US" sz="1700" kern="1200" spc="-15" dirty="0">
              <a:solidFill>
                <a:srgbClr val="FFFFFF"/>
              </a:solidFill>
              <a:latin typeface="Arial"/>
              <a:cs typeface="Arial"/>
            </a:rPr>
            <a:t>EPP</a:t>
          </a:r>
          <a:r>
            <a:rPr lang="en-US" sz="1700" kern="1200" spc="-35" dirty="0">
              <a:solidFill>
                <a:srgbClr val="FFFFFF"/>
              </a:solidFill>
              <a:latin typeface="Arial"/>
              <a:cs typeface="Arial"/>
            </a:rPr>
            <a:t> </a:t>
          </a:r>
          <a:r>
            <a:rPr lang="en-US" sz="1700" kern="1200" spc="-10" dirty="0">
              <a:solidFill>
                <a:srgbClr val="FFFFFF"/>
              </a:solidFill>
              <a:latin typeface="Arial"/>
              <a:cs typeface="Arial"/>
            </a:rPr>
            <a:t>statu</a:t>
          </a:r>
          <a:r>
            <a:rPr lang="en-US" sz="1700" kern="1200" spc="-5" dirty="0">
              <a:solidFill>
                <a:srgbClr val="FFFFFF"/>
              </a:solidFill>
              <a:latin typeface="Arial"/>
              <a:cs typeface="Arial"/>
            </a:rPr>
            <a:t>s.</a:t>
          </a:r>
          <a:endParaRPr lang="en-US" sz="1700" kern="1200" dirty="0">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50" dirty="0">
              <a:solidFill>
                <a:srgbClr val="FFFFFF"/>
              </a:solidFill>
              <a:latin typeface="Arial"/>
              <a:cs typeface="Arial"/>
            </a:rPr>
            <a:t>Not later than six months from EPP approval</a:t>
          </a:r>
          <a:r>
            <a:rPr lang="en-US" sz="1700" kern="1200" spc="-50" dirty="0">
              <a:solidFill>
                <a:srgbClr val="FFFFFF"/>
              </a:solidFill>
              <a:latin typeface="Arial"/>
              <a:cs typeface="Arial"/>
            </a:rPr>
            <a:t>: DCA will contact the provider, review the current/new findings, and determine if EPP is still applicable or needs to be amended</a:t>
          </a:r>
          <a:r>
            <a:rPr lang="en-US" sz="1700" kern="1200" spc="-10" dirty="0">
              <a:solidFill>
                <a:srgbClr val="FFFFFF"/>
              </a:solidFill>
              <a:latin typeface="Arial"/>
              <a:cs typeface="Arial"/>
            </a:rPr>
            <a:t>.</a:t>
          </a:r>
          <a:endParaRPr lang="en-US" sz="1700" kern="1200" dirty="0">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rgbClr val="4F81BC"/>
        </a:solidFill>
        <a:ln w="285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spc="-10" dirty="0">
              <a:solidFill>
                <a:srgbClr val="FFFFFF"/>
              </a:solidFill>
              <a:latin typeface="Arial"/>
              <a:cs typeface="Arial"/>
            </a:rPr>
            <a:t>Not later</a:t>
          </a:r>
          <a:r>
            <a:rPr lang="en-US" sz="1700" b="1" kern="1200" spc="0" dirty="0">
              <a:solidFill>
                <a:srgbClr val="FFFFFF"/>
              </a:solidFill>
              <a:latin typeface="Arial"/>
              <a:cs typeface="Arial"/>
            </a:rPr>
            <a:t> </a:t>
          </a:r>
          <a:r>
            <a:rPr lang="en-US" sz="1700" b="1" kern="1200" spc="-10" dirty="0">
              <a:solidFill>
                <a:srgbClr val="FFFFFF"/>
              </a:solidFill>
              <a:latin typeface="Arial"/>
              <a:cs typeface="Arial"/>
            </a:rPr>
            <a:t>t</a:t>
          </a:r>
          <a:r>
            <a:rPr lang="en-US" sz="1700" b="1" kern="1200" spc="-20" dirty="0">
              <a:solidFill>
                <a:srgbClr val="FFFFFF"/>
              </a:solidFill>
              <a:latin typeface="Arial"/>
              <a:cs typeface="Arial"/>
            </a:rPr>
            <a:t>h</a:t>
          </a:r>
          <a:r>
            <a:rPr lang="en-US" sz="1700" b="1" kern="1200" spc="-10" dirty="0">
              <a:solidFill>
                <a:srgbClr val="FFFFFF"/>
              </a:solidFill>
              <a:latin typeface="Arial"/>
              <a:cs typeface="Arial"/>
            </a:rPr>
            <a:t>an</a:t>
          </a:r>
          <a:r>
            <a:rPr lang="en-US" sz="1700" b="1" kern="1200" dirty="0">
              <a:solidFill>
                <a:srgbClr val="FFFFFF"/>
              </a:solidFill>
              <a:latin typeface="Arial"/>
              <a:cs typeface="Arial"/>
            </a:rPr>
            <a:t> </a:t>
          </a:r>
          <a:r>
            <a:rPr lang="en-US" sz="1700" b="1" kern="1200" spc="-10" dirty="0">
              <a:solidFill>
                <a:srgbClr val="FFFFFF"/>
              </a:solidFill>
              <a:latin typeface="Arial"/>
              <a:cs typeface="Arial"/>
            </a:rPr>
            <a:t>12</a:t>
          </a:r>
          <a:r>
            <a:rPr lang="en-US" sz="1700" b="1" kern="1200" spc="0" dirty="0">
              <a:solidFill>
                <a:srgbClr val="FFFFFF"/>
              </a:solidFill>
              <a:latin typeface="Arial"/>
              <a:cs typeface="Arial"/>
            </a:rPr>
            <a:t> </a:t>
          </a:r>
          <a:r>
            <a:rPr lang="en-US" sz="1700" b="1" kern="1200" spc="-15" dirty="0">
              <a:solidFill>
                <a:srgbClr val="FFFFFF"/>
              </a:solidFill>
              <a:latin typeface="Arial"/>
              <a:cs typeface="Arial"/>
            </a:rPr>
            <a:t>m</a:t>
          </a:r>
          <a:r>
            <a:rPr lang="en-US" sz="1700" b="1" kern="1200" spc="-20" dirty="0">
              <a:solidFill>
                <a:srgbClr val="FFFFFF"/>
              </a:solidFill>
              <a:latin typeface="Arial"/>
              <a:cs typeface="Arial"/>
            </a:rPr>
            <a:t>o</a:t>
          </a:r>
          <a:r>
            <a:rPr lang="en-US" sz="1700" b="1" kern="1200" spc="-10" dirty="0">
              <a:solidFill>
                <a:srgbClr val="FFFFFF"/>
              </a:solidFill>
              <a:latin typeface="Arial"/>
              <a:cs typeface="Arial"/>
            </a:rPr>
            <a:t>n</a:t>
          </a:r>
          <a:r>
            <a:rPr lang="en-US" sz="1700" b="1" kern="1200" spc="-20" dirty="0">
              <a:solidFill>
                <a:srgbClr val="FFFFFF"/>
              </a:solidFill>
              <a:latin typeface="Arial"/>
              <a:cs typeface="Arial"/>
            </a:rPr>
            <a:t>t</a:t>
          </a:r>
          <a:r>
            <a:rPr lang="en-US" sz="1700" b="1" kern="1200" spc="-10" dirty="0">
              <a:solidFill>
                <a:srgbClr val="FFFFFF"/>
              </a:solidFill>
              <a:latin typeface="Arial"/>
              <a:cs typeface="Arial"/>
            </a:rPr>
            <a:t>hs</a:t>
          </a:r>
          <a:r>
            <a:rPr lang="en-US" sz="1700" b="1" kern="1200" spc="10" dirty="0">
              <a:solidFill>
                <a:srgbClr val="FFFFFF"/>
              </a:solidFill>
              <a:latin typeface="Arial"/>
              <a:cs typeface="Arial"/>
            </a:rPr>
            <a:t> </a:t>
          </a:r>
          <a:r>
            <a:rPr lang="en-US" sz="1700" b="1" kern="1200" spc="-10" dirty="0">
              <a:solidFill>
                <a:srgbClr val="FFFFFF"/>
              </a:solidFill>
              <a:latin typeface="Arial"/>
              <a:cs typeface="Arial"/>
            </a:rPr>
            <a:t>from</a:t>
          </a:r>
          <a:r>
            <a:rPr lang="en-US" sz="1700" b="1" kern="1200" spc="5" dirty="0">
              <a:solidFill>
                <a:srgbClr val="FFFFFF"/>
              </a:solidFill>
              <a:latin typeface="Arial"/>
              <a:cs typeface="Arial"/>
            </a:rPr>
            <a:t> </a:t>
          </a:r>
          <a:r>
            <a:rPr lang="en-US" sz="1700" b="1" kern="1200" spc="-15" dirty="0">
              <a:solidFill>
                <a:srgbClr val="FFFFFF"/>
              </a:solidFill>
              <a:latin typeface="Arial"/>
              <a:cs typeface="Arial"/>
            </a:rPr>
            <a:t>EPP</a:t>
          </a:r>
          <a:r>
            <a:rPr lang="en-US" sz="1700" b="1" kern="1200" spc="-40" dirty="0">
              <a:solidFill>
                <a:srgbClr val="FFFFFF"/>
              </a:solidFill>
              <a:latin typeface="Arial"/>
              <a:cs typeface="Arial"/>
            </a:rPr>
            <a:t> </a:t>
          </a:r>
          <a:r>
            <a:rPr lang="en-US" sz="1700" b="1" kern="1200" spc="-10" dirty="0">
              <a:solidFill>
                <a:srgbClr val="FFFFFF"/>
              </a:solidFill>
              <a:latin typeface="Arial"/>
              <a:cs typeface="Arial"/>
            </a:rPr>
            <a:t>ap</a:t>
          </a:r>
          <a:r>
            <a:rPr lang="en-US" sz="1700" b="1" kern="1200" spc="-20" dirty="0">
              <a:solidFill>
                <a:srgbClr val="FFFFFF"/>
              </a:solidFill>
              <a:latin typeface="Arial"/>
              <a:cs typeface="Arial"/>
            </a:rPr>
            <a:t>p</a:t>
          </a:r>
          <a:r>
            <a:rPr lang="en-US" sz="1700" b="1" kern="1200" spc="-10" dirty="0">
              <a:solidFill>
                <a:srgbClr val="FFFFFF"/>
              </a:solidFill>
              <a:latin typeface="Arial"/>
              <a:cs typeface="Arial"/>
            </a:rPr>
            <a:t>ro</a:t>
          </a:r>
          <a:r>
            <a:rPr lang="en-US" sz="1700" b="1" kern="1200" spc="-50" dirty="0">
              <a:solidFill>
                <a:srgbClr val="FFFFFF"/>
              </a:solidFill>
              <a:latin typeface="Arial"/>
              <a:cs typeface="Arial"/>
            </a:rPr>
            <a:t>v</a:t>
          </a:r>
          <a:r>
            <a:rPr lang="en-US" sz="1700" b="1" kern="1200" spc="-10" dirty="0">
              <a:solidFill>
                <a:srgbClr val="FFFFFF"/>
              </a:solidFill>
              <a:latin typeface="Arial"/>
              <a:cs typeface="Arial"/>
            </a:rPr>
            <a:t>a</a:t>
          </a:r>
          <a:r>
            <a:rPr lang="en-US" sz="1700" b="1" kern="1200" spc="5" dirty="0">
              <a:solidFill>
                <a:srgbClr val="FFFFFF"/>
              </a:solidFill>
              <a:latin typeface="Arial"/>
              <a:cs typeface="Arial"/>
            </a:rPr>
            <a:t>l</a:t>
          </a:r>
          <a:r>
            <a:rPr lang="en-US" sz="1700" kern="1200" spc="-5" dirty="0">
              <a:solidFill>
                <a:srgbClr val="FFFFFF"/>
              </a:solidFill>
              <a:latin typeface="Arial"/>
              <a:cs typeface="Arial"/>
            </a:rPr>
            <a:t>:</a:t>
          </a:r>
          <a:r>
            <a:rPr lang="en-US" sz="1700" kern="1200" spc="55" dirty="0">
              <a:solidFill>
                <a:srgbClr val="FFFFFF"/>
              </a:solidFill>
              <a:latin typeface="Arial"/>
              <a:cs typeface="Arial"/>
            </a:rPr>
            <a:t> </a:t>
          </a:r>
          <a:r>
            <a:rPr lang="en-US" sz="1700" kern="1200" spc="-15" dirty="0">
              <a:solidFill>
                <a:srgbClr val="FFFFFF"/>
              </a:solidFill>
              <a:latin typeface="Arial"/>
              <a:cs typeface="Arial"/>
            </a:rPr>
            <a:t>DCA</a:t>
          </a:r>
          <a:r>
            <a:rPr lang="en-US" sz="1700" kern="1200" spc="-5" dirty="0">
              <a:solidFill>
                <a:srgbClr val="FFFFFF"/>
              </a:solidFill>
              <a:latin typeface="Arial"/>
              <a:cs typeface="Arial"/>
            </a:rPr>
            <a:t> </a:t>
          </a:r>
          <a:r>
            <a:rPr lang="en-US" sz="1700" kern="1200" spc="-30" dirty="0">
              <a:solidFill>
                <a:srgbClr val="FFFFFF"/>
              </a:solidFill>
              <a:latin typeface="Arial"/>
              <a:cs typeface="Arial"/>
            </a:rPr>
            <a:t>w</a:t>
          </a:r>
          <a:r>
            <a:rPr lang="en-US" sz="1700" kern="1200" spc="-5" dirty="0">
              <a:solidFill>
                <a:srgbClr val="FFFFFF"/>
              </a:solidFill>
              <a:latin typeface="Arial"/>
              <a:cs typeface="Arial"/>
            </a:rPr>
            <a:t>ill</a:t>
          </a:r>
          <a:r>
            <a:rPr lang="en-US" sz="1700" kern="1200" dirty="0">
              <a:solidFill>
                <a:srgbClr val="FFFFFF"/>
              </a:solidFill>
              <a:latin typeface="Arial"/>
              <a:cs typeface="Arial"/>
            </a:rPr>
            <a:t> </a:t>
          </a:r>
          <a:r>
            <a:rPr lang="en-US" sz="1700" kern="1200" spc="-10" dirty="0">
              <a:solidFill>
                <a:srgbClr val="FFFFFF"/>
              </a:solidFill>
              <a:latin typeface="Arial"/>
              <a:cs typeface="Arial"/>
            </a:rPr>
            <a:t>dete</a:t>
          </a:r>
          <a:r>
            <a:rPr lang="en-US" sz="1700" kern="1200" spc="-20" dirty="0">
              <a:solidFill>
                <a:srgbClr val="FFFFFF"/>
              </a:solidFill>
              <a:latin typeface="Arial"/>
              <a:cs typeface="Arial"/>
            </a:rPr>
            <a:t>r</a:t>
          </a:r>
          <a:r>
            <a:rPr lang="en-US" sz="1700" kern="1200" spc="-10" dirty="0">
              <a:solidFill>
                <a:srgbClr val="FFFFFF"/>
              </a:solidFill>
              <a:latin typeface="Arial"/>
              <a:cs typeface="Arial"/>
            </a:rPr>
            <a:t>mine</a:t>
          </a:r>
          <a:r>
            <a:rPr lang="en-US" sz="1700" kern="1200" spc="5" dirty="0">
              <a:solidFill>
                <a:srgbClr val="FFFFFF"/>
              </a:solidFill>
              <a:latin typeface="Arial"/>
              <a:cs typeface="Arial"/>
            </a:rPr>
            <a:t> </a:t>
          </a:r>
          <a:r>
            <a:rPr lang="en-US" sz="1700" kern="1200" spc="-5" dirty="0">
              <a:solidFill>
                <a:srgbClr val="FFFFFF"/>
              </a:solidFill>
              <a:latin typeface="Arial"/>
              <a:cs typeface="Arial"/>
            </a:rPr>
            <a:t>if </a:t>
          </a:r>
          <a:r>
            <a:rPr lang="en-US" sz="1700" kern="1200" spc="-10" dirty="0">
              <a:solidFill>
                <a:srgbClr val="FFFFFF"/>
              </a:solidFill>
              <a:latin typeface="Arial"/>
              <a:cs typeface="Arial"/>
            </a:rPr>
            <a:t>cor</a:t>
          </a:r>
          <a:r>
            <a:rPr lang="en-US" sz="1700" kern="1200" spc="-15" dirty="0">
              <a:solidFill>
                <a:srgbClr val="FFFFFF"/>
              </a:solidFill>
              <a:latin typeface="Arial"/>
              <a:cs typeface="Arial"/>
            </a:rPr>
            <a:t>r</a:t>
          </a:r>
          <a:r>
            <a:rPr lang="en-US" sz="1700" kern="1200" spc="-10" dirty="0">
              <a:solidFill>
                <a:srgbClr val="FFFFFF"/>
              </a:solidFill>
              <a:latin typeface="Arial"/>
              <a:cs typeface="Arial"/>
            </a:rPr>
            <a:t>ect</a:t>
          </a:r>
          <a:r>
            <a:rPr lang="en-US" sz="1700" kern="1200" dirty="0">
              <a:solidFill>
                <a:srgbClr val="FFFFFF"/>
              </a:solidFill>
              <a:latin typeface="Arial"/>
              <a:cs typeface="Arial"/>
            </a:rPr>
            <a:t>i</a:t>
          </a:r>
          <a:r>
            <a:rPr lang="en-US" sz="1700" kern="1200" spc="-10" dirty="0">
              <a:solidFill>
                <a:srgbClr val="FFFFFF"/>
              </a:solidFill>
              <a:latin typeface="Arial"/>
              <a:cs typeface="Arial"/>
            </a:rPr>
            <a:t>ve</a:t>
          </a:r>
          <a:r>
            <a:rPr lang="en-US" sz="1700" kern="1200" spc="-5" dirty="0">
              <a:solidFill>
                <a:srgbClr val="FFFFFF"/>
              </a:solidFill>
              <a:latin typeface="Arial"/>
              <a:cs typeface="Arial"/>
            </a:rPr>
            <a:t> </a:t>
          </a:r>
          <a:r>
            <a:rPr lang="en-US" sz="1700" kern="1200" spc="-10" dirty="0">
              <a:solidFill>
                <a:srgbClr val="FFFFFF"/>
              </a:solidFill>
              <a:latin typeface="Arial"/>
              <a:cs typeface="Arial"/>
            </a:rPr>
            <a:t>act</a:t>
          </a:r>
          <a:r>
            <a:rPr lang="en-US" sz="1700" kern="1200" dirty="0">
              <a:solidFill>
                <a:srgbClr val="FFFFFF"/>
              </a:solidFill>
              <a:latin typeface="Arial"/>
              <a:cs typeface="Arial"/>
            </a:rPr>
            <a:t>i</a:t>
          </a:r>
          <a:r>
            <a:rPr lang="en-US" sz="1700" kern="1200" spc="-10" dirty="0">
              <a:solidFill>
                <a:srgbClr val="FFFFFF"/>
              </a:solidFill>
              <a:latin typeface="Arial"/>
              <a:cs typeface="Arial"/>
            </a:rPr>
            <a:t>on</a:t>
          </a:r>
          <a:r>
            <a:rPr lang="en-US" sz="1700" kern="1200" spc="-5" dirty="0">
              <a:solidFill>
                <a:srgbClr val="FFFFFF"/>
              </a:solidFill>
              <a:latin typeface="Arial"/>
              <a:cs typeface="Arial"/>
            </a:rPr>
            <a:t> </a:t>
          </a:r>
          <a:r>
            <a:rPr lang="en-US" sz="1700" kern="1200" spc="-35" dirty="0">
              <a:solidFill>
                <a:srgbClr val="FFFFFF"/>
              </a:solidFill>
              <a:latin typeface="Arial"/>
              <a:cs typeface="Arial"/>
            </a:rPr>
            <a:t>w</a:t>
          </a:r>
          <a:r>
            <a:rPr lang="en-US" sz="1700" kern="1200" spc="-10" dirty="0">
              <a:solidFill>
                <a:srgbClr val="FFFFFF"/>
              </a:solidFill>
              <a:latin typeface="Arial"/>
              <a:cs typeface="Arial"/>
            </a:rPr>
            <a:t>as</a:t>
          </a:r>
          <a:r>
            <a:rPr lang="en-US" sz="1700" kern="1200" spc="10" dirty="0">
              <a:solidFill>
                <a:srgbClr val="FFFFFF"/>
              </a:solidFill>
              <a:latin typeface="Arial"/>
              <a:cs typeface="Arial"/>
            </a:rPr>
            <a:t> </a:t>
          </a:r>
          <a:r>
            <a:rPr lang="en-US" sz="1700" kern="1200" spc="-10" dirty="0">
              <a:solidFill>
                <a:srgbClr val="FFFFFF"/>
              </a:solidFill>
              <a:latin typeface="Arial"/>
              <a:cs typeface="Arial"/>
            </a:rPr>
            <a:t>e</a:t>
          </a:r>
          <a:r>
            <a:rPr lang="en-US" sz="1700" kern="1200" spc="-35" dirty="0">
              <a:solidFill>
                <a:srgbClr val="FFFFFF"/>
              </a:solidFill>
              <a:latin typeface="Arial"/>
              <a:cs typeface="Arial"/>
            </a:rPr>
            <a:t>f</a:t>
          </a:r>
          <a:r>
            <a:rPr lang="en-US" sz="1700" kern="1200" spc="-10" dirty="0">
              <a:solidFill>
                <a:srgbClr val="FFFFFF"/>
              </a:solidFill>
              <a:latin typeface="Arial"/>
              <a:cs typeface="Arial"/>
            </a:rPr>
            <a:t>fect</a:t>
          </a:r>
          <a:r>
            <a:rPr lang="en-US" sz="1700" kern="1200" dirty="0">
              <a:solidFill>
                <a:srgbClr val="FFFFFF"/>
              </a:solidFill>
              <a:latin typeface="Arial"/>
              <a:cs typeface="Arial"/>
            </a:rPr>
            <a:t>i</a:t>
          </a:r>
          <a:r>
            <a:rPr lang="en-US" sz="1700" kern="1200" spc="-10" dirty="0">
              <a:solidFill>
                <a:srgbClr val="FFFFFF"/>
              </a:solidFill>
              <a:latin typeface="Arial"/>
              <a:cs typeface="Arial"/>
            </a:rPr>
            <a:t>ve</a:t>
          </a:r>
          <a:r>
            <a:rPr lang="en-US" sz="1700" kern="1200" spc="-15" dirty="0">
              <a:solidFill>
                <a:srgbClr val="FFFFFF"/>
              </a:solidFill>
              <a:latin typeface="Arial"/>
              <a:cs typeface="Arial"/>
            </a:rPr>
            <a:t> </a:t>
          </a:r>
          <a:r>
            <a:rPr lang="en-US" sz="1700" kern="1200" spc="-10" dirty="0">
              <a:solidFill>
                <a:srgbClr val="FFFFFF"/>
              </a:solidFill>
              <a:latin typeface="Arial"/>
              <a:cs typeface="Arial"/>
            </a:rPr>
            <a:t>(</a:t>
          </a:r>
          <a:r>
            <a:rPr lang="en-US" sz="1700" kern="1200" spc="-15" dirty="0">
              <a:solidFill>
                <a:srgbClr val="FFFFFF"/>
              </a:solidFill>
              <a:latin typeface="Arial"/>
              <a:cs typeface="Arial"/>
            </a:rPr>
            <a:t>n</a:t>
          </a:r>
          <a:r>
            <a:rPr lang="en-US" sz="1700" kern="1200" spc="-10" dirty="0">
              <a:solidFill>
                <a:srgbClr val="FFFFFF"/>
              </a:solidFill>
              <a:latin typeface="Arial"/>
              <a:cs typeface="Arial"/>
            </a:rPr>
            <a:t>o repeated</a:t>
          </a:r>
          <a:r>
            <a:rPr lang="en-US" sz="1700" kern="1200" spc="10" dirty="0">
              <a:solidFill>
                <a:srgbClr val="FFFFFF"/>
              </a:solidFill>
              <a:latin typeface="Arial"/>
              <a:cs typeface="Arial"/>
            </a:rPr>
            <a:t> </a:t>
          </a:r>
          <a:r>
            <a:rPr lang="en-US" sz="1700" kern="1200" spc="-10" dirty="0">
              <a:solidFill>
                <a:srgbClr val="FFFFFF"/>
              </a:solidFill>
              <a:latin typeface="Arial"/>
              <a:cs typeface="Arial"/>
            </a:rPr>
            <a:t>findings</a:t>
          </a:r>
          <a:r>
            <a:rPr lang="en-US" sz="1700" kern="1200" spc="5" dirty="0">
              <a:solidFill>
                <a:srgbClr val="FFFFFF"/>
              </a:solidFill>
              <a:latin typeface="Arial"/>
              <a:cs typeface="Arial"/>
            </a:rPr>
            <a:t> </a:t>
          </a:r>
          <a:r>
            <a:rPr lang="en-US" sz="1700" kern="1200" spc="-10" dirty="0">
              <a:solidFill>
                <a:srgbClr val="FFFFFF"/>
              </a:solidFill>
              <a:latin typeface="Arial"/>
              <a:cs typeface="Arial"/>
            </a:rPr>
            <a:t>for</a:t>
          </a:r>
          <a:r>
            <a:rPr lang="en-US" sz="1700" kern="1200" spc="5" dirty="0">
              <a:solidFill>
                <a:srgbClr val="FFFFFF"/>
              </a:solidFill>
              <a:latin typeface="Arial"/>
              <a:cs typeface="Arial"/>
            </a:rPr>
            <a:t> </a:t>
          </a:r>
          <a:r>
            <a:rPr lang="en-US" sz="1700" kern="1200" spc="-10" dirty="0">
              <a:solidFill>
                <a:srgbClr val="FFFFFF"/>
              </a:solidFill>
              <a:latin typeface="Arial"/>
              <a:cs typeface="Arial"/>
            </a:rPr>
            <a:t>the</a:t>
          </a:r>
          <a:r>
            <a:rPr lang="en-US" sz="1700" kern="1200" spc="-5" dirty="0">
              <a:solidFill>
                <a:srgbClr val="FFFFFF"/>
              </a:solidFill>
              <a:latin typeface="Arial"/>
              <a:cs typeface="Arial"/>
            </a:rPr>
            <a:t> </a:t>
          </a:r>
          <a:r>
            <a:rPr lang="en-US" sz="1700" kern="1200" spc="-10" dirty="0">
              <a:solidFill>
                <a:srgbClr val="FFFFFF"/>
              </a:solidFill>
              <a:latin typeface="Arial"/>
              <a:cs typeface="Arial"/>
            </a:rPr>
            <a:t>original</a:t>
          </a:r>
          <a:r>
            <a:rPr lang="en-US" sz="1700" kern="1200" dirty="0">
              <a:solidFill>
                <a:srgbClr val="FFFFFF"/>
              </a:solidFill>
              <a:latin typeface="Arial"/>
              <a:cs typeface="Arial"/>
            </a:rPr>
            <a:t> </a:t>
          </a:r>
          <a:r>
            <a:rPr lang="en-US" sz="1700" kern="1200" spc="-10" dirty="0">
              <a:solidFill>
                <a:srgbClr val="FFFFFF"/>
              </a:solidFill>
              <a:latin typeface="Arial"/>
              <a:cs typeface="Arial"/>
            </a:rPr>
            <a:t>er</a:t>
          </a:r>
          <a:r>
            <a:rPr lang="en-US" sz="1700" kern="1200" spc="-20" dirty="0">
              <a:solidFill>
                <a:srgbClr val="FFFFFF"/>
              </a:solidFill>
              <a:latin typeface="Arial"/>
              <a:cs typeface="Arial"/>
            </a:rPr>
            <a:t>r</a:t>
          </a:r>
          <a:r>
            <a:rPr lang="en-US" sz="1700" kern="1200" spc="-10" dirty="0">
              <a:solidFill>
                <a:srgbClr val="FFFFFF"/>
              </a:solidFill>
              <a:latin typeface="Arial"/>
              <a:cs typeface="Arial"/>
            </a:rPr>
            <a:t>or</a:t>
          </a:r>
          <a:r>
            <a:rPr lang="en-US" sz="1700" kern="1200" spc="15" dirty="0">
              <a:solidFill>
                <a:srgbClr val="FFFFFF"/>
              </a:solidFill>
              <a:latin typeface="Arial"/>
              <a:cs typeface="Arial"/>
            </a:rPr>
            <a:t> </a:t>
          </a:r>
          <a:r>
            <a:rPr lang="en-US" sz="1700" kern="1200" spc="-10" dirty="0">
              <a:solidFill>
                <a:srgbClr val="FFFFFF"/>
              </a:solidFill>
              <a:latin typeface="Arial"/>
              <a:cs typeface="Arial"/>
            </a:rPr>
            <a:t>finding).</a:t>
          </a:r>
          <a:endParaRPr lang="en-US" sz="1700" kern="1200" dirty="0">
            <a:latin typeface="Times New Roman"/>
            <a:cs typeface="Times New Roman"/>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02D65C-4713-4344-A3DC-782EF7BB3CBA}">
      <dsp:nvSpPr>
        <dsp:cNvPr id="0" name=""/>
        <dsp:cNvSpPr/>
      </dsp:nvSpPr>
      <dsp:spPr>
        <a:xfrm>
          <a:off x="1340996" y="998725"/>
          <a:ext cx="2488051" cy="2488051"/>
        </a:xfrm>
        <a:prstGeom prst="ellipse">
          <a:avLst/>
        </a:prstGeom>
        <a:solidFill>
          <a:srgbClr val="C0CFDF"/>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Self-Attested Criteria</a:t>
          </a:r>
        </a:p>
      </dsp:txBody>
      <dsp:txXfrm>
        <a:off x="1705363" y="1363092"/>
        <a:ext cx="1759317" cy="1759317"/>
      </dsp:txXfrm>
    </dsp:sp>
    <dsp:sp modelId="{3D8D8DEC-D7E7-4862-922E-7458E53CADC3}">
      <dsp:nvSpPr>
        <dsp:cNvPr id="0" name=""/>
        <dsp:cNvSpPr/>
      </dsp:nvSpPr>
      <dsp:spPr>
        <a:xfrm>
          <a:off x="1791432" y="-171131"/>
          <a:ext cx="1587178" cy="1587178"/>
        </a:xfrm>
        <a:prstGeom prst="ellipse">
          <a:avLst/>
        </a:prstGeom>
        <a:solidFill>
          <a:srgbClr val="C0CFDF"/>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spc="-100" baseline="0" dirty="0"/>
            <a:t>Citizenship</a:t>
          </a:r>
        </a:p>
      </dsp:txBody>
      <dsp:txXfrm>
        <a:off x="2023869" y="61306"/>
        <a:ext cx="1122304" cy="1122304"/>
      </dsp:txXfrm>
    </dsp:sp>
    <dsp:sp modelId="{27C4B0D7-E42C-4FAC-A547-009D94F5AB2A}">
      <dsp:nvSpPr>
        <dsp:cNvPr id="0" name=""/>
        <dsp:cNvSpPr/>
      </dsp:nvSpPr>
      <dsp:spPr>
        <a:xfrm>
          <a:off x="3411726" y="1449161"/>
          <a:ext cx="1587178" cy="1587178"/>
        </a:xfrm>
        <a:prstGeom prst="ellipse">
          <a:avLst/>
        </a:prstGeom>
        <a:solidFill>
          <a:srgbClr val="C0CFDF"/>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spc="-100" baseline="0" dirty="0"/>
            <a:t>PA Residency</a:t>
          </a:r>
        </a:p>
      </dsp:txBody>
      <dsp:txXfrm>
        <a:off x="3644163" y="1681598"/>
        <a:ext cx="1122304" cy="1122304"/>
      </dsp:txXfrm>
    </dsp:sp>
    <dsp:sp modelId="{DC221B76-1F84-45B1-B1B3-ED24FCC0D47E}">
      <dsp:nvSpPr>
        <dsp:cNvPr id="0" name=""/>
        <dsp:cNvSpPr/>
      </dsp:nvSpPr>
      <dsp:spPr>
        <a:xfrm>
          <a:off x="1791432" y="3069455"/>
          <a:ext cx="1587178" cy="1587178"/>
        </a:xfrm>
        <a:prstGeom prst="ellipse">
          <a:avLst/>
        </a:prstGeom>
        <a:solidFill>
          <a:srgbClr val="C0CFDF"/>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spc="-100" baseline="0" dirty="0"/>
            <a:t>Identity</a:t>
          </a:r>
        </a:p>
      </dsp:txBody>
      <dsp:txXfrm>
        <a:off x="2023869" y="3301892"/>
        <a:ext cx="1122304" cy="1122304"/>
      </dsp:txXfrm>
    </dsp:sp>
    <dsp:sp modelId="{72C589C5-975D-4B69-A849-983187B511F7}">
      <dsp:nvSpPr>
        <dsp:cNvPr id="0" name=""/>
        <dsp:cNvSpPr/>
      </dsp:nvSpPr>
      <dsp:spPr>
        <a:xfrm>
          <a:off x="171139" y="1449161"/>
          <a:ext cx="1587178" cy="1587178"/>
        </a:xfrm>
        <a:prstGeom prst="ellipse">
          <a:avLst/>
        </a:prstGeom>
        <a:solidFill>
          <a:srgbClr val="C0CFDF"/>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spc="-100" baseline="0" dirty="0"/>
            <a:t>Income</a:t>
          </a:r>
        </a:p>
      </dsp:txBody>
      <dsp:txXfrm>
        <a:off x="403576" y="1681598"/>
        <a:ext cx="1122304" cy="11223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CEE06F-85BB-43A6-A7D1-0C83A311B79F}">
      <dsp:nvSpPr>
        <dsp:cNvPr id="0" name=""/>
        <dsp:cNvSpPr/>
      </dsp:nvSpPr>
      <dsp:spPr>
        <a:xfrm>
          <a:off x="0" y="0"/>
          <a:ext cx="7543800" cy="1226820"/>
        </a:xfrm>
        <a:prstGeom prst="rect">
          <a:avLst/>
        </a:prstGeom>
        <a:solidFill>
          <a:srgbClr val="013E7F"/>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100000"/>
            </a:lnSpc>
            <a:spcBef>
              <a:spcPct val="0"/>
            </a:spcBef>
            <a:spcAft>
              <a:spcPts val="0"/>
            </a:spcAft>
            <a:buNone/>
          </a:pPr>
          <a:r>
            <a:rPr lang="en-US" sz="2200" b="1" kern="1200" dirty="0"/>
            <a:t>Certified Inpatient Acute Care Hospitals (Provider Type-PT 01 and Provider Specialty-PS 010)</a:t>
          </a:r>
        </a:p>
      </dsp:txBody>
      <dsp:txXfrm>
        <a:off x="0" y="0"/>
        <a:ext cx="7543800" cy="1226820"/>
      </dsp:txXfrm>
    </dsp:sp>
    <dsp:sp modelId="{D9F710B8-B30B-4A1F-90FB-3B8CF7551ABB}">
      <dsp:nvSpPr>
        <dsp:cNvPr id="0" name=""/>
        <dsp:cNvSpPr/>
      </dsp:nvSpPr>
      <dsp:spPr>
        <a:xfrm>
          <a:off x="3683" y="1226820"/>
          <a:ext cx="2512144" cy="2576322"/>
        </a:xfrm>
        <a:prstGeom prst="rect">
          <a:avLst/>
        </a:prstGeom>
        <a:solidFill>
          <a:srgbClr val="C0CFD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solidFill>
                <a:schemeClr val="tx1"/>
              </a:solidFill>
            </a:rPr>
            <a:t>Providers must participate in formal opt-in program</a:t>
          </a:r>
        </a:p>
      </dsp:txBody>
      <dsp:txXfrm>
        <a:off x="3683" y="1226820"/>
        <a:ext cx="2512144" cy="2576322"/>
      </dsp:txXfrm>
    </dsp:sp>
    <dsp:sp modelId="{2B84D3E7-2A69-4F68-9A80-A64C10C2C938}">
      <dsp:nvSpPr>
        <dsp:cNvPr id="0" name=""/>
        <dsp:cNvSpPr/>
      </dsp:nvSpPr>
      <dsp:spPr>
        <a:xfrm>
          <a:off x="2515827" y="1226820"/>
          <a:ext cx="2512144" cy="2576322"/>
        </a:xfrm>
        <a:prstGeom prst="rect">
          <a:avLst/>
        </a:prstGeom>
        <a:solidFill>
          <a:srgbClr val="C0CFD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solidFill>
                <a:schemeClr val="tx1"/>
              </a:solidFill>
            </a:rPr>
            <a:t>Hospitals are responsible for any eligibility determination made by a third party</a:t>
          </a:r>
        </a:p>
      </dsp:txBody>
      <dsp:txXfrm>
        <a:off x="2515827" y="1226820"/>
        <a:ext cx="2512144" cy="2576322"/>
      </dsp:txXfrm>
    </dsp:sp>
    <dsp:sp modelId="{4773D496-0DCF-4B32-93BD-6E6A1F839366}">
      <dsp:nvSpPr>
        <dsp:cNvPr id="0" name=""/>
        <dsp:cNvSpPr/>
      </dsp:nvSpPr>
      <dsp:spPr>
        <a:xfrm>
          <a:off x="5027972" y="1226820"/>
          <a:ext cx="2512144" cy="2576322"/>
        </a:xfrm>
        <a:prstGeom prst="rect">
          <a:avLst/>
        </a:prstGeom>
        <a:solidFill>
          <a:srgbClr val="C0CFD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solidFill>
                <a:schemeClr val="tx1"/>
              </a:solidFill>
            </a:rPr>
            <a:t>Providers must meet performance measures and monitoring expectations</a:t>
          </a:r>
        </a:p>
      </dsp:txBody>
      <dsp:txXfrm>
        <a:off x="5027972" y="1226820"/>
        <a:ext cx="2512144" cy="2576322"/>
      </dsp:txXfrm>
    </dsp:sp>
    <dsp:sp modelId="{BE94B24C-9B7B-4E88-8F6E-BB840791156B}">
      <dsp:nvSpPr>
        <dsp:cNvPr id="0" name=""/>
        <dsp:cNvSpPr/>
      </dsp:nvSpPr>
      <dsp:spPr>
        <a:xfrm>
          <a:off x="0" y="3803142"/>
          <a:ext cx="7543800" cy="286258"/>
        </a:xfrm>
        <a:prstGeom prst="rect">
          <a:avLst/>
        </a:prstGeom>
        <a:solidFill>
          <a:srgbClr val="013E7F"/>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742954-831D-4F45-ADEC-10EDD2D8B70C}">
      <dsp:nvSpPr>
        <dsp:cNvPr id="0" name=""/>
        <dsp:cNvSpPr/>
      </dsp:nvSpPr>
      <dsp:spPr>
        <a:xfrm rot="16200000">
          <a:off x="482599" y="-482599"/>
          <a:ext cx="2120900" cy="3086099"/>
        </a:xfrm>
        <a:prstGeom prst="round1Rect">
          <a:avLst/>
        </a:prstGeom>
        <a:solidFill>
          <a:srgbClr val="013E7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a:t>Effective from date of PE eligibility determination through last day of following month or until ongoing MA eligibility is determined</a:t>
          </a:r>
        </a:p>
      </dsp:txBody>
      <dsp:txXfrm rot="5400000">
        <a:off x="0" y="0"/>
        <a:ext cx="3086099" cy="1590675"/>
      </dsp:txXfrm>
    </dsp:sp>
    <dsp:sp modelId="{61D0D7C6-4B78-4895-97B0-999E6A028B67}">
      <dsp:nvSpPr>
        <dsp:cNvPr id="0" name=""/>
        <dsp:cNvSpPr/>
      </dsp:nvSpPr>
      <dsp:spPr>
        <a:xfrm>
          <a:off x="3086099" y="0"/>
          <a:ext cx="3086099" cy="2120900"/>
        </a:xfrm>
        <a:prstGeom prst="round1Rect">
          <a:avLst/>
        </a:prstGeom>
        <a:solidFill>
          <a:srgbClr val="013E7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Only one PE period authorized per 12-month period or per pregnancy</a:t>
          </a:r>
        </a:p>
      </dsp:txBody>
      <dsp:txXfrm>
        <a:off x="3086099" y="0"/>
        <a:ext cx="3086099" cy="1590675"/>
      </dsp:txXfrm>
    </dsp:sp>
    <dsp:sp modelId="{BAAC3F6A-DF1D-4A69-9406-E192CD4D7596}">
      <dsp:nvSpPr>
        <dsp:cNvPr id="0" name=""/>
        <dsp:cNvSpPr/>
      </dsp:nvSpPr>
      <dsp:spPr>
        <a:xfrm rot="10800000">
          <a:off x="0" y="2120900"/>
          <a:ext cx="3086099" cy="2120900"/>
        </a:xfrm>
        <a:prstGeom prst="round1Rect">
          <a:avLst/>
        </a:prstGeom>
        <a:solidFill>
          <a:srgbClr val="013E7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If PE application taken for individual – qualified PE provider informs of choice to apply for PE only or PE/MA</a:t>
          </a:r>
        </a:p>
      </dsp:txBody>
      <dsp:txXfrm rot="10800000">
        <a:off x="0" y="2651125"/>
        <a:ext cx="3086099" cy="1590675"/>
      </dsp:txXfrm>
    </dsp:sp>
    <dsp:sp modelId="{598D7019-328A-4A83-812E-2AED1956BE0C}">
      <dsp:nvSpPr>
        <dsp:cNvPr id="0" name=""/>
        <dsp:cNvSpPr/>
      </dsp:nvSpPr>
      <dsp:spPr>
        <a:xfrm rot="5400000">
          <a:off x="3568700" y="1638300"/>
          <a:ext cx="2120900" cy="3086099"/>
        </a:xfrm>
        <a:prstGeom prst="round1Rect">
          <a:avLst/>
        </a:prstGeom>
        <a:solidFill>
          <a:srgbClr val="013E7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Patient cannot appeal PE decision</a:t>
          </a:r>
        </a:p>
      </dsp:txBody>
      <dsp:txXfrm rot="-5400000">
        <a:off x="3086100" y="2651124"/>
        <a:ext cx="3086099" cy="1590675"/>
      </dsp:txXfrm>
    </dsp:sp>
    <dsp:sp modelId="{8902D060-06C0-497C-A6AA-5BCF37763423}">
      <dsp:nvSpPr>
        <dsp:cNvPr id="0" name=""/>
        <dsp:cNvSpPr/>
      </dsp:nvSpPr>
      <dsp:spPr>
        <a:xfrm>
          <a:off x="2314578" y="1723231"/>
          <a:ext cx="1543043" cy="795337"/>
        </a:xfrm>
        <a:prstGeom prst="roundRect">
          <a:avLst/>
        </a:prstGeom>
        <a:solidFill>
          <a:srgbClr val="C0CFD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PE</a:t>
          </a:r>
        </a:p>
      </dsp:txBody>
      <dsp:txXfrm>
        <a:off x="2353403" y="1762056"/>
        <a:ext cx="1465393" cy="7176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CBEDF-8055-438C-98DA-C143DBD44226}">
      <dsp:nvSpPr>
        <dsp:cNvPr id="0" name=""/>
        <dsp:cNvSpPr/>
      </dsp:nvSpPr>
      <dsp:spPr>
        <a:xfrm>
          <a:off x="-5599258" y="-857316"/>
          <a:ext cx="6667632" cy="6667632"/>
        </a:xfrm>
        <a:prstGeom prst="blockArc">
          <a:avLst>
            <a:gd name="adj1" fmla="val 18900000"/>
            <a:gd name="adj2" fmla="val 2700000"/>
            <a:gd name="adj3" fmla="val 324"/>
          </a:avLst>
        </a:prstGeom>
        <a:noFill/>
        <a:ln w="25400" cap="flat" cmpd="sng" algn="ctr">
          <a:solidFill>
            <a:srgbClr val="013E7F"/>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390B20-9535-4C0B-9387-B6FB0FDC999B}">
      <dsp:nvSpPr>
        <dsp:cNvPr id="0" name=""/>
        <dsp:cNvSpPr/>
      </dsp:nvSpPr>
      <dsp:spPr>
        <a:xfrm>
          <a:off x="687476" y="495300"/>
          <a:ext cx="7448372"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Hospital-Based Presumptive Eligibility Overview</a:t>
          </a:r>
        </a:p>
      </dsp:txBody>
      <dsp:txXfrm>
        <a:off x="687476" y="495300"/>
        <a:ext cx="7448372" cy="990600"/>
      </dsp:txXfrm>
    </dsp:sp>
    <dsp:sp modelId="{F356AFCC-908D-4D5D-9B73-906256EE69B3}">
      <dsp:nvSpPr>
        <dsp:cNvPr id="0" name=""/>
        <dsp:cNvSpPr/>
      </dsp:nvSpPr>
      <dsp:spPr>
        <a:xfrm>
          <a:off x="68351" y="3714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2339FBE8-21C9-453B-A8B4-4ACFCC2D93A1}">
      <dsp:nvSpPr>
        <dsp:cNvPr id="0" name=""/>
        <dsp:cNvSpPr/>
      </dsp:nvSpPr>
      <dsp:spPr>
        <a:xfrm>
          <a:off x="1047559" y="1981200"/>
          <a:ext cx="7088289" cy="990600"/>
        </a:xfrm>
        <a:prstGeom prst="rect">
          <a:avLst/>
        </a:prstGeom>
        <a:solidFill>
          <a:schemeClr val="bg1"/>
        </a:solidFill>
        <a:ln w="38100">
          <a:solidFill>
            <a:srgbClr val="013E7F"/>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tx1"/>
              </a:solidFill>
            </a:rPr>
            <a:t>Using COMPASS to Screen and Apply for PE </a:t>
          </a:r>
        </a:p>
      </dsp:txBody>
      <dsp:txXfrm>
        <a:off x="1047559" y="1981200"/>
        <a:ext cx="7088289" cy="990600"/>
      </dsp:txXfrm>
    </dsp:sp>
    <dsp:sp modelId="{40A0BE80-7747-4FA7-923A-DFC08C31A7B7}">
      <dsp:nvSpPr>
        <dsp:cNvPr id="0" name=""/>
        <dsp:cNvSpPr/>
      </dsp:nvSpPr>
      <dsp:spPr>
        <a:xfrm>
          <a:off x="428434" y="1857375"/>
          <a:ext cx="1238250" cy="1238250"/>
        </a:xfrm>
        <a:prstGeom prst="ellipse">
          <a:avLst/>
        </a:prstGeom>
        <a:solidFill>
          <a:srgbClr val="56A2D6"/>
        </a:solidFill>
        <a:ln w="38100" cap="flat" cmpd="sng" algn="ctr">
          <a:solidFill>
            <a:srgbClr val="013E7F"/>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E1A93A71-10D0-4CEB-AD73-698FA2308B04}">
      <dsp:nvSpPr>
        <dsp:cNvPr id="0" name=""/>
        <dsp:cNvSpPr/>
      </dsp:nvSpPr>
      <dsp:spPr>
        <a:xfrm>
          <a:off x="687476" y="3467100"/>
          <a:ext cx="7448372"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Becoming a Qualified Hospital PE Provider and Maintaining that Status</a:t>
          </a:r>
        </a:p>
      </dsp:txBody>
      <dsp:txXfrm>
        <a:off x="687476" y="3467100"/>
        <a:ext cx="7448372" cy="990600"/>
      </dsp:txXfrm>
    </dsp:sp>
    <dsp:sp modelId="{DC841851-D730-4DF9-A8C6-46A44724BFAD}">
      <dsp:nvSpPr>
        <dsp:cNvPr id="0" name=""/>
        <dsp:cNvSpPr/>
      </dsp:nvSpPr>
      <dsp:spPr>
        <a:xfrm>
          <a:off x="68351" y="33432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18BD6F-70F3-4EA8-9097-0519E4F9A9E0}">
      <dsp:nvSpPr>
        <dsp:cNvPr id="0" name=""/>
        <dsp:cNvSpPr/>
      </dsp:nvSpPr>
      <dsp:spPr>
        <a:xfrm>
          <a:off x="0" y="164334"/>
          <a:ext cx="8204200" cy="1537199"/>
        </a:xfrm>
        <a:prstGeom prst="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636737" tIns="166624" rIns="636737" bIns="85344" numCol="1" spcCol="1270" anchor="t" anchorCtr="0">
          <a:noAutofit/>
        </a:bodyPr>
        <a:lstStyle/>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U.S. Birth Certificate</a:t>
          </a:r>
          <a:endParaRPr lang="en-US" sz="1200" kern="0" spc="0" baseline="0" dirty="0"/>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U.S. Passport</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Certificate of Naturalization</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Tribal Enrollment or Membership Documents Issued by a Federally-Recognized Indian Tribe</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Permanent Resident card (Green Card)</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Visa</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I-555</a:t>
          </a:r>
        </a:p>
      </dsp:txBody>
      <dsp:txXfrm>
        <a:off x="0" y="164334"/>
        <a:ext cx="8204200" cy="1537199"/>
      </dsp:txXfrm>
    </dsp:sp>
    <dsp:sp modelId="{CB54B9DC-81E6-4EA5-8B45-D532D91B9846}">
      <dsp:nvSpPr>
        <dsp:cNvPr id="0" name=""/>
        <dsp:cNvSpPr/>
      </dsp:nvSpPr>
      <dsp:spPr>
        <a:xfrm>
          <a:off x="200662" y="46254"/>
          <a:ext cx="5742940" cy="236160"/>
        </a:xfrm>
        <a:prstGeom prst="roundRect">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069" tIns="0" rIns="217069" bIns="0" numCol="1" spcCol="1270" anchor="ctr" anchorCtr="0">
          <a:noAutofit/>
        </a:bodyPr>
        <a:lstStyle/>
        <a:p>
          <a:pPr marL="0" lvl="0" indent="0" algn="l" defTabSz="800100">
            <a:lnSpc>
              <a:spcPct val="90000"/>
            </a:lnSpc>
            <a:spcBef>
              <a:spcPct val="0"/>
            </a:spcBef>
            <a:spcAft>
              <a:spcPct val="35000"/>
            </a:spcAft>
            <a:buNone/>
          </a:pPr>
          <a:r>
            <a:rPr lang="en-US" sz="1800" kern="1200" dirty="0"/>
            <a:t>Citizenship</a:t>
          </a:r>
        </a:p>
      </dsp:txBody>
      <dsp:txXfrm>
        <a:off x="212190" y="57782"/>
        <a:ext cx="5719884" cy="213104"/>
      </dsp:txXfrm>
    </dsp:sp>
    <dsp:sp modelId="{A30AEBBC-1377-4B63-B108-0D657AFDAB48}">
      <dsp:nvSpPr>
        <dsp:cNvPr id="0" name=""/>
        <dsp:cNvSpPr/>
      </dsp:nvSpPr>
      <dsp:spPr>
        <a:xfrm>
          <a:off x="0" y="1862814"/>
          <a:ext cx="8204200" cy="1537199"/>
        </a:xfrm>
        <a:prstGeom prst="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636737" tIns="166624" rIns="636737" bIns="85344" numCol="1" spcCol="1270" anchor="t" anchorCtr="0">
          <a:noAutofit/>
        </a:bodyPr>
        <a:lstStyle/>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Valid PA Driver’s License</a:t>
          </a:r>
          <a:endParaRPr lang="en-US" sz="1200" kern="0" spc="0" baseline="0" dirty="0"/>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Rent Receipt</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Mortgage Statement</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Utility Bill</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Tax Office Record</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Voter Registration</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A Collateral Contact</a:t>
          </a:r>
        </a:p>
      </dsp:txBody>
      <dsp:txXfrm>
        <a:off x="0" y="1862814"/>
        <a:ext cx="8204200" cy="1537199"/>
      </dsp:txXfrm>
    </dsp:sp>
    <dsp:sp modelId="{194FA49C-1A8B-463F-998B-B55AA1A489D3}">
      <dsp:nvSpPr>
        <dsp:cNvPr id="0" name=""/>
        <dsp:cNvSpPr/>
      </dsp:nvSpPr>
      <dsp:spPr>
        <a:xfrm>
          <a:off x="200662" y="1744734"/>
          <a:ext cx="5742940" cy="236160"/>
        </a:xfrm>
        <a:prstGeom prst="roundRect">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069" tIns="0" rIns="217069" bIns="0" numCol="1" spcCol="1270" anchor="ctr" anchorCtr="0">
          <a:noAutofit/>
        </a:bodyPr>
        <a:lstStyle/>
        <a:p>
          <a:pPr marL="0" lvl="0" indent="0" algn="l" defTabSz="800100">
            <a:lnSpc>
              <a:spcPct val="90000"/>
            </a:lnSpc>
            <a:spcBef>
              <a:spcPct val="0"/>
            </a:spcBef>
            <a:spcAft>
              <a:spcPct val="35000"/>
            </a:spcAft>
            <a:buNone/>
          </a:pPr>
          <a:r>
            <a:rPr lang="en-US" sz="1800" kern="1200" dirty="0"/>
            <a:t>Residency</a:t>
          </a:r>
        </a:p>
      </dsp:txBody>
      <dsp:txXfrm>
        <a:off x="212190" y="1756262"/>
        <a:ext cx="5719884" cy="213104"/>
      </dsp:txXfrm>
    </dsp:sp>
    <dsp:sp modelId="{FEF37A09-CEB2-4949-9562-671E8E2FA15A}">
      <dsp:nvSpPr>
        <dsp:cNvPr id="0" name=""/>
        <dsp:cNvSpPr/>
      </dsp:nvSpPr>
      <dsp:spPr>
        <a:xfrm>
          <a:off x="0" y="3561294"/>
          <a:ext cx="8204200" cy="1335600"/>
        </a:xfrm>
        <a:prstGeom prst="rect">
          <a:avLst/>
        </a:prstGeom>
        <a:solidFill>
          <a:schemeClr val="lt1">
            <a:alpha val="90000"/>
            <a:hueOff val="0"/>
            <a:satOff val="0"/>
            <a:lumOff val="0"/>
            <a:alphaOff val="0"/>
          </a:schemeClr>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dsp:style>
      <dsp:txBody>
        <a:bodyPr spcFirstLastPara="0" vert="horz" wrap="square" lIns="636737" tIns="166624" rIns="636737" bIns="85344" numCol="1" spcCol="1270" anchor="t" anchorCtr="0">
          <a:noAutofit/>
        </a:bodyPr>
        <a:lstStyle/>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PA or Out-of-State Driver’s License</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PA or Out-of-State ID Card</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U.S. Military ID</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U.S. Passport</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Certificate of Naturalization</a:t>
          </a:r>
        </a:p>
        <a:p>
          <a:pPr marL="114300" lvl="1" indent="-114300" algn="l" defTabSz="533400">
            <a:lnSpc>
              <a:spcPct val="90000"/>
            </a:lnSpc>
            <a:spcBef>
              <a:spcPct val="0"/>
            </a:spcBef>
            <a:spcAft>
              <a:spcPct val="15000"/>
            </a:spcAft>
            <a:buChar char="•"/>
          </a:pPr>
          <a:r>
            <a:rPr lang="en-US" sz="1200" kern="0" spc="0" baseline="0" dirty="0">
              <a:solidFill>
                <a:srgbClr val="000000"/>
              </a:solidFill>
              <a:latin typeface="Arial"/>
              <a:cs typeface="Arial"/>
            </a:rPr>
            <a:t>Certificate of U.S. Citizenship</a:t>
          </a:r>
        </a:p>
      </dsp:txBody>
      <dsp:txXfrm>
        <a:off x="0" y="3561294"/>
        <a:ext cx="8204200" cy="1335600"/>
      </dsp:txXfrm>
    </dsp:sp>
    <dsp:sp modelId="{36123BDD-CB60-47D7-B3F5-1A9794A21759}">
      <dsp:nvSpPr>
        <dsp:cNvPr id="0" name=""/>
        <dsp:cNvSpPr/>
      </dsp:nvSpPr>
      <dsp:spPr>
        <a:xfrm>
          <a:off x="200662" y="3443214"/>
          <a:ext cx="5742940" cy="236160"/>
        </a:xfrm>
        <a:prstGeom prst="roundRect">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069" tIns="0" rIns="217069"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latin typeface="Arial"/>
              <a:cs typeface="Arial"/>
            </a:rPr>
            <a:t>Identity</a:t>
          </a:r>
        </a:p>
      </dsp:txBody>
      <dsp:txXfrm>
        <a:off x="212190" y="3454742"/>
        <a:ext cx="5719884" cy="21310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CBEDF-8055-438C-98DA-C143DBD44226}">
      <dsp:nvSpPr>
        <dsp:cNvPr id="0" name=""/>
        <dsp:cNvSpPr/>
      </dsp:nvSpPr>
      <dsp:spPr>
        <a:xfrm>
          <a:off x="-5599258" y="-857316"/>
          <a:ext cx="6667632" cy="6667632"/>
        </a:xfrm>
        <a:prstGeom prst="blockArc">
          <a:avLst>
            <a:gd name="adj1" fmla="val 18900000"/>
            <a:gd name="adj2" fmla="val 2700000"/>
            <a:gd name="adj3" fmla="val 324"/>
          </a:avLst>
        </a:prstGeom>
        <a:noFill/>
        <a:ln w="25400" cap="flat" cmpd="sng" algn="ctr">
          <a:solidFill>
            <a:srgbClr val="013E7F"/>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390B20-9535-4C0B-9387-B6FB0FDC999B}">
      <dsp:nvSpPr>
        <dsp:cNvPr id="0" name=""/>
        <dsp:cNvSpPr/>
      </dsp:nvSpPr>
      <dsp:spPr>
        <a:xfrm>
          <a:off x="687476" y="495300"/>
          <a:ext cx="7448372"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Hospital-Based Presumptive Eligibility Overview</a:t>
          </a:r>
        </a:p>
      </dsp:txBody>
      <dsp:txXfrm>
        <a:off x="687476" y="495300"/>
        <a:ext cx="7448372" cy="990600"/>
      </dsp:txXfrm>
    </dsp:sp>
    <dsp:sp modelId="{F356AFCC-908D-4D5D-9B73-906256EE69B3}">
      <dsp:nvSpPr>
        <dsp:cNvPr id="0" name=""/>
        <dsp:cNvSpPr/>
      </dsp:nvSpPr>
      <dsp:spPr>
        <a:xfrm>
          <a:off x="68351" y="3714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2339FBE8-21C9-453B-A8B4-4ACFCC2D93A1}">
      <dsp:nvSpPr>
        <dsp:cNvPr id="0" name=""/>
        <dsp:cNvSpPr/>
      </dsp:nvSpPr>
      <dsp:spPr>
        <a:xfrm>
          <a:off x="1047559" y="1981200"/>
          <a:ext cx="7088289" cy="990600"/>
        </a:xfrm>
        <a:prstGeom prst="rect">
          <a:avLst/>
        </a:prstGeom>
        <a:solidFill>
          <a:schemeClr val="bg1"/>
        </a:solidFill>
        <a:ln w="38100">
          <a:solidFill>
            <a:schemeClr val="bg1">
              <a:lumMod val="50000"/>
            </a:schemeClr>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Using COMPASS to Screen and Apply for PE </a:t>
          </a:r>
        </a:p>
      </dsp:txBody>
      <dsp:txXfrm>
        <a:off x="1047559" y="1981200"/>
        <a:ext cx="7088289" cy="990600"/>
      </dsp:txXfrm>
    </dsp:sp>
    <dsp:sp modelId="{40A0BE80-7747-4FA7-923A-DFC08C31A7B7}">
      <dsp:nvSpPr>
        <dsp:cNvPr id="0" name=""/>
        <dsp:cNvSpPr/>
      </dsp:nvSpPr>
      <dsp:spPr>
        <a:xfrm>
          <a:off x="428434" y="1857375"/>
          <a:ext cx="1238250" cy="1238250"/>
        </a:xfrm>
        <a:prstGeom prst="ellipse">
          <a:avLst/>
        </a:prstGeom>
        <a:solidFill>
          <a:schemeClr val="bg1">
            <a:lumMod val="75000"/>
          </a:schemeClr>
        </a:solidFill>
        <a:ln w="38100" cap="flat" cmpd="sng" algn="ctr">
          <a:solidFill>
            <a:schemeClr val="bg1">
              <a:lumMod val="5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 modelId="{E1A93A71-10D0-4CEB-AD73-698FA2308B04}">
      <dsp:nvSpPr>
        <dsp:cNvPr id="0" name=""/>
        <dsp:cNvSpPr/>
      </dsp:nvSpPr>
      <dsp:spPr>
        <a:xfrm>
          <a:off x="687476" y="3467100"/>
          <a:ext cx="7448372" cy="990600"/>
        </a:xfrm>
        <a:prstGeom prst="rect">
          <a:avLst/>
        </a:prstGeom>
        <a:solidFill>
          <a:schemeClr val="bg1"/>
        </a:solidFill>
        <a:ln w="38100">
          <a:solidFill>
            <a:srgbClr val="013E7F"/>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6289"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lumMod val="50000"/>
                </a:schemeClr>
              </a:solidFill>
            </a:rPr>
            <a:t>Becoming a Qualified Hospital PE Provider and Maintaining that Status</a:t>
          </a:r>
          <a:endParaRPr lang="en-US" sz="2800" kern="1200" dirty="0">
            <a:solidFill>
              <a:schemeClr val="tx1"/>
            </a:solidFill>
          </a:endParaRPr>
        </a:p>
      </dsp:txBody>
      <dsp:txXfrm>
        <a:off x="687476" y="3467100"/>
        <a:ext cx="7448372" cy="990600"/>
      </dsp:txXfrm>
    </dsp:sp>
    <dsp:sp modelId="{DC841851-D730-4DF9-A8C6-46A44724BFAD}">
      <dsp:nvSpPr>
        <dsp:cNvPr id="0" name=""/>
        <dsp:cNvSpPr/>
      </dsp:nvSpPr>
      <dsp:spPr>
        <a:xfrm>
          <a:off x="68351" y="3343275"/>
          <a:ext cx="1238250" cy="1238250"/>
        </a:xfrm>
        <a:prstGeom prst="ellipse">
          <a:avLst/>
        </a:prstGeom>
        <a:solidFill>
          <a:srgbClr val="56A2D6"/>
        </a:solidFill>
        <a:ln w="38100" cap="flat" cmpd="sng" algn="ctr">
          <a:solidFill>
            <a:srgbClr val="013E7F"/>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88900" h="88900" prst="hardEdge"/>
          <a:bevelB w="88900" h="31750" prst="angle"/>
        </a:sp3d>
      </dsp:spPr>
      <dsp:style>
        <a:lnRef idx="1">
          <a:scrgbClr r="0" g="0" b="0"/>
        </a:lnRef>
        <a:fillRef idx="1">
          <a:scrgbClr r="0" g="0" b="0"/>
        </a:fillRef>
        <a:effectRef idx="2">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4F81B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solidFill>
              <a:latin typeface="Arial"/>
              <a:cs typeface="Arial"/>
            </a:rPr>
            <a:t>Read the</a:t>
          </a:r>
          <a:r>
            <a:rPr lang="en-US" sz="1700" kern="1200" spc="5" dirty="0">
              <a:solidFill>
                <a:schemeClr val="bg1"/>
              </a:solidFill>
              <a:latin typeface="Arial"/>
              <a:cs typeface="Arial"/>
            </a:rPr>
            <a:t> </a:t>
          </a:r>
          <a:r>
            <a:rPr lang="en-US" sz="1700" kern="1200" spc="-20" dirty="0">
              <a:solidFill>
                <a:schemeClr val="bg1"/>
              </a:solidFill>
              <a:latin typeface="Arial"/>
              <a:cs typeface="Arial"/>
            </a:rPr>
            <a:t>MA</a:t>
          </a:r>
          <a:r>
            <a:rPr lang="en-US" sz="1700" kern="1200" spc="-120" dirty="0">
              <a:solidFill>
                <a:schemeClr val="bg1"/>
              </a:solidFill>
              <a:latin typeface="Arial"/>
              <a:cs typeface="Arial"/>
            </a:rPr>
            <a:t> </a:t>
          </a:r>
          <a:r>
            <a:rPr lang="en-US" sz="1700" kern="1200" spc="-10" dirty="0">
              <a:solidFill>
                <a:schemeClr val="bg1"/>
              </a:solidFill>
              <a:latin typeface="Arial"/>
              <a:cs typeface="Arial"/>
            </a:rPr>
            <a:t>Bulletin </a:t>
          </a:r>
          <a:r>
            <a:rPr lang="en-US" sz="1700" kern="1200" spc="-15" dirty="0">
              <a:solidFill>
                <a:schemeClr val="bg1"/>
              </a:solidFill>
              <a:latin typeface="Arial"/>
              <a:cs typeface="Arial"/>
            </a:rPr>
            <a:t>(MAB) 01-15-32.</a:t>
          </a:r>
          <a:endParaRPr lang="en-US" sz="1700" kern="1200" dirty="0">
            <a:solidFill>
              <a:schemeClr val="bg1"/>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Review</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these</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ning</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materials.</a:t>
          </a:r>
          <a:endParaRPr lang="en-US" sz="1700" kern="1200" dirty="0">
            <a:solidFill>
              <a:schemeClr val="bg1">
                <a:lumMod val="65000"/>
              </a:schemeClr>
            </a:solidFill>
            <a:latin typeface="Times New Roman"/>
            <a:cs typeface="Times New Roman"/>
          </a:endParaRP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all hospital staff making PE determinations to take th</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s</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ning.</a:t>
          </a:r>
          <a:endParaRPr lang="en-US" sz="1700" kern="1200" dirty="0">
            <a:solidFill>
              <a:schemeClr val="bg1">
                <a:lumMod val="65000"/>
              </a:schemeClr>
            </a:solidFill>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staff to print, </a:t>
          </a:r>
          <a:r>
            <a:rPr lang="en-US" sz="1700" kern="1200" spc="-15" dirty="0">
              <a:solidFill>
                <a:schemeClr val="bg1">
                  <a:lumMod val="65000"/>
                </a:schemeClr>
              </a:solidFill>
              <a:latin typeface="Arial"/>
              <a:cs typeface="Arial"/>
            </a:rPr>
            <a:t>s</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gn,</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and</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return</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to</a:t>
          </a:r>
          <a:r>
            <a:rPr lang="en-US" sz="1700" kern="1200" spc="-15" dirty="0">
              <a:solidFill>
                <a:schemeClr val="bg1">
                  <a:lumMod val="65000"/>
                </a:schemeClr>
              </a:solidFill>
              <a:latin typeface="Arial"/>
              <a:cs typeface="Arial"/>
            </a:rPr>
            <a:t> ho</a:t>
          </a:r>
          <a:r>
            <a:rPr lang="en-US" sz="1700" kern="1200" spc="-10" dirty="0">
              <a:solidFill>
                <a:schemeClr val="bg1">
                  <a:lumMod val="65000"/>
                </a:schemeClr>
              </a:solidFill>
              <a:latin typeface="Arial"/>
              <a:cs typeface="Arial"/>
            </a:rPr>
            <a:t>spital </a:t>
          </a:r>
          <a:r>
            <a:rPr lang="en-US" sz="1700" kern="1200" spc="-15" dirty="0">
              <a:solidFill>
                <a:schemeClr val="bg1">
                  <a:lumMod val="65000"/>
                </a:schemeClr>
              </a:solidFill>
              <a:latin typeface="Arial"/>
              <a:cs typeface="Arial"/>
            </a:rPr>
            <a:t>admi</a:t>
          </a:r>
          <a:r>
            <a:rPr lang="en-US" sz="1700" kern="1200" spc="-10" dirty="0">
              <a:solidFill>
                <a:schemeClr val="bg1">
                  <a:lumMod val="65000"/>
                </a:schemeClr>
              </a:solidFill>
              <a:latin typeface="Arial"/>
              <a:cs typeface="Arial"/>
            </a:rPr>
            <a:t>n</a:t>
          </a:r>
          <a:r>
            <a:rPr lang="en-US" sz="1700" kern="1200" spc="-5"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stration </a:t>
          </a:r>
          <a:r>
            <a:rPr lang="en-US" sz="1700" kern="1200" spc="-15" dirty="0">
              <a:solidFill>
                <a:schemeClr val="bg1">
                  <a:lumMod val="65000"/>
                </a:schemeClr>
              </a:solidFill>
              <a:latin typeface="Arial"/>
              <a:cs typeface="Arial"/>
            </a:rPr>
            <a:t>a</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c</a:t>
          </a:r>
          <a:r>
            <a:rPr lang="en-US" sz="1700" kern="1200" spc="-15" dirty="0">
              <a:solidFill>
                <a:schemeClr val="bg1">
                  <a:lumMod val="65000"/>
                </a:schemeClr>
              </a:solidFill>
              <a:latin typeface="Arial"/>
              <a:cs typeface="Arial"/>
            </a:rPr>
            <a:t>opy</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of</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spc="-10" dirty="0">
              <a:solidFill>
                <a:schemeClr val="bg1">
                  <a:lumMod val="65000"/>
                </a:schemeClr>
              </a:solidFill>
              <a:latin typeface="Arial"/>
              <a:cs typeface="Arial"/>
            </a:rPr>
            <a:t> training</a:t>
          </a:r>
          <a:r>
            <a:rPr lang="en-US" sz="1700" kern="1200" spc="-5" dirty="0">
              <a:solidFill>
                <a:schemeClr val="bg1">
                  <a:lumMod val="65000"/>
                </a:schemeClr>
              </a:solidFill>
              <a:latin typeface="Arial"/>
              <a:cs typeface="Arial"/>
            </a:rPr>
            <a:t> </a:t>
          </a:r>
          <a:r>
            <a:rPr lang="en-US" sz="1700" i="1" kern="1200" spc="-10" dirty="0">
              <a:solidFill>
                <a:schemeClr val="bg1">
                  <a:lumMod val="65000"/>
                </a:schemeClr>
              </a:solidFill>
              <a:latin typeface="Arial"/>
              <a:cs typeface="Arial"/>
            </a:rPr>
            <a:t>Certif</a:t>
          </a:r>
          <a:r>
            <a:rPr lang="en-US" sz="1700" i="1" kern="1200" dirty="0">
              <a:solidFill>
                <a:schemeClr val="bg1">
                  <a:lumMod val="65000"/>
                </a:schemeClr>
              </a:solidFill>
              <a:latin typeface="Arial"/>
              <a:cs typeface="Arial"/>
            </a:rPr>
            <a:t>i</a:t>
          </a:r>
          <a:r>
            <a:rPr lang="en-US" sz="1700" i="1" kern="1200" spc="-15" dirty="0">
              <a:solidFill>
                <a:schemeClr val="bg1">
                  <a:lumMod val="65000"/>
                </a:schemeClr>
              </a:solidFill>
              <a:latin typeface="Arial"/>
              <a:cs typeface="Arial"/>
            </a:rPr>
            <a:t>cate</a:t>
          </a:r>
          <a:r>
            <a:rPr lang="en-US" sz="1700" i="1" kern="1200" spc="-10" dirty="0">
              <a:solidFill>
                <a:schemeClr val="bg1">
                  <a:lumMod val="65000"/>
                </a:schemeClr>
              </a:solidFill>
              <a:latin typeface="Arial"/>
              <a:cs typeface="Arial"/>
            </a:rPr>
            <a:t> of</a:t>
          </a:r>
          <a:r>
            <a:rPr lang="en-US" sz="1700" i="1" kern="1200" spc="-5" dirty="0">
              <a:solidFill>
                <a:schemeClr val="bg1">
                  <a:lumMod val="65000"/>
                </a:schemeClr>
              </a:solidFill>
              <a:latin typeface="Arial"/>
              <a:cs typeface="Arial"/>
            </a:rPr>
            <a:t> </a:t>
          </a:r>
          <a:r>
            <a:rPr lang="en-US" sz="1700" i="1" kern="1200" spc="-15" dirty="0">
              <a:solidFill>
                <a:schemeClr val="bg1">
                  <a:lumMod val="65000"/>
                </a:schemeClr>
              </a:solidFill>
              <a:latin typeface="Arial"/>
              <a:cs typeface="Arial"/>
            </a:rPr>
            <a:t>Co</a:t>
          </a:r>
          <a:r>
            <a:rPr lang="en-US" sz="1700" i="1" kern="1200" spc="-40" dirty="0">
              <a:solidFill>
                <a:schemeClr val="bg1">
                  <a:lumMod val="65000"/>
                </a:schemeClr>
              </a:solidFill>
              <a:latin typeface="Arial"/>
              <a:cs typeface="Arial"/>
            </a:rPr>
            <a:t>m</a:t>
          </a:r>
          <a:r>
            <a:rPr lang="en-US" sz="1700" i="1" kern="1200" spc="-10" dirty="0">
              <a:solidFill>
                <a:schemeClr val="bg1">
                  <a:lumMod val="65000"/>
                </a:schemeClr>
              </a:solidFill>
              <a:latin typeface="Arial"/>
              <a:cs typeface="Arial"/>
            </a:rPr>
            <a:t>pletion,</a:t>
          </a:r>
          <a:r>
            <a:rPr lang="en-US" sz="1700" i="1" kern="1200" spc="20" dirty="0">
              <a:solidFill>
                <a:schemeClr val="bg1">
                  <a:lumMod val="65000"/>
                </a:schemeClr>
              </a:solidFill>
              <a:latin typeface="Arial"/>
              <a:cs typeface="Arial"/>
            </a:rPr>
            <a:t> </a:t>
          </a:r>
          <a:r>
            <a:rPr lang="en-US" sz="1700" i="0" kern="1200" spc="20" dirty="0">
              <a:solidFill>
                <a:schemeClr val="bg1">
                  <a:lumMod val="65000"/>
                </a:schemeClr>
              </a:solidFill>
              <a:latin typeface="Arial"/>
              <a:cs typeface="Arial"/>
            </a:rPr>
            <a:t>which can be </a:t>
          </a:r>
          <a:r>
            <a:rPr lang="en-US" sz="1700" kern="1200" spc="-15" dirty="0">
              <a:solidFill>
                <a:schemeClr val="bg1">
                  <a:lumMod val="65000"/>
                </a:schemeClr>
              </a:solidFill>
              <a:latin typeface="Arial"/>
              <a:cs typeface="Arial"/>
            </a:rPr>
            <a:t>found</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at</a:t>
          </a:r>
          <a:r>
            <a:rPr lang="en-US" sz="1700" kern="1200" spc="-5"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end</a:t>
          </a:r>
          <a:r>
            <a:rPr lang="en-US" sz="1700" kern="1200" spc="-10" dirty="0">
              <a:solidFill>
                <a:schemeClr val="bg1">
                  <a:lumMod val="65000"/>
                </a:schemeClr>
              </a:solidFill>
              <a:latin typeface="Arial"/>
              <a:cs typeface="Arial"/>
            </a:rPr>
            <a:t> of</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this presentation.</a:t>
          </a:r>
          <a:endParaRPr lang="en-US" sz="1700" kern="1200" dirty="0">
            <a:solidFill>
              <a:schemeClr val="bg1">
                <a:lumMod val="65000"/>
              </a:schemeClr>
            </a:solidFill>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Complete, sign, and submit the PE Addendum, which is attached to the MAB, to DHS.</a:t>
          </a:r>
          <a:endParaRPr lang="en-US" sz="1700" kern="1200" dirty="0">
            <a:solidFill>
              <a:schemeClr val="bg1">
                <a:lumMod val="65000"/>
              </a:schemeClr>
            </a:solidFill>
            <a:latin typeface="Arial"/>
            <a:cs typeface="Arial"/>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EAE6-5ABB-4852-A049-E207CC09F3D9}">
      <dsp:nvSpPr>
        <dsp:cNvPr id="0" name=""/>
        <dsp:cNvSpPr/>
      </dsp:nvSpPr>
      <dsp:spPr>
        <a:xfrm>
          <a:off x="0" y="0"/>
          <a:ext cx="6317234" cy="864108"/>
        </a:xfrm>
        <a:prstGeom prst="roundRect">
          <a:avLst>
            <a:gd name="adj" fmla="val 10000"/>
          </a:avLst>
        </a:prstGeom>
        <a:solidFill>
          <a:srgbClr val="D9D9D9"/>
        </a:solidFill>
        <a:ln w="25400" cap="flat" cmpd="sng" algn="ctr">
          <a:solidFill>
            <a:srgbClr val="A6A6A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rgbClr val="A6A6A6"/>
              </a:solidFill>
              <a:latin typeface="Arial"/>
              <a:cs typeface="Arial"/>
            </a:rPr>
            <a:t>Read the</a:t>
          </a:r>
          <a:r>
            <a:rPr lang="en-US" sz="1700" kern="1200" spc="5" dirty="0">
              <a:solidFill>
                <a:srgbClr val="A6A6A6"/>
              </a:solidFill>
              <a:latin typeface="Arial"/>
              <a:cs typeface="Arial"/>
            </a:rPr>
            <a:t> </a:t>
          </a:r>
          <a:r>
            <a:rPr lang="en-US" sz="1700" kern="1200" spc="-20" dirty="0">
              <a:solidFill>
                <a:srgbClr val="A6A6A6"/>
              </a:solidFill>
              <a:latin typeface="Arial"/>
              <a:cs typeface="Arial"/>
            </a:rPr>
            <a:t>MA</a:t>
          </a:r>
          <a:r>
            <a:rPr lang="en-US" sz="1700" kern="1200" spc="-120" dirty="0">
              <a:solidFill>
                <a:srgbClr val="A6A6A6"/>
              </a:solidFill>
              <a:latin typeface="Arial"/>
              <a:cs typeface="Arial"/>
            </a:rPr>
            <a:t> </a:t>
          </a:r>
          <a:r>
            <a:rPr lang="en-US" sz="1700" kern="1200" spc="-10" dirty="0">
              <a:solidFill>
                <a:srgbClr val="A6A6A6"/>
              </a:solidFill>
              <a:latin typeface="Arial"/>
              <a:cs typeface="Arial"/>
            </a:rPr>
            <a:t>Bulletin </a:t>
          </a:r>
          <a:r>
            <a:rPr lang="en-US" sz="1700" kern="1200" spc="-15" dirty="0">
              <a:solidFill>
                <a:srgbClr val="A6A6A6"/>
              </a:solidFill>
              <a:latin typeface="Arial"/>
              <a:cs typeface="Arial"/>
            </a:rPr>
            <a:t>(MAB) 01-15-32.</a:t>
          </a:r>
          <a:endParaRPr lang="en-US" sz="1700" kern="1200" dirty="0">
            <a:solidFill>
              <a:srgbClr val="A6A6A6"/>
            </a:solidFill>
          </a:endParaRPr>
        </a:p>
      </dsp:txBody>
      <dsp:txXfrm>
        <a:off x="25309" y="25309"/>
        <a:ext cx="5283693" cy="813490"/>
      </dsp:txXfrm>
    </dsp:sp>
    <dsp:sp modelId="{BC01937F-E36D-4F8D-9BF8-D27B2BC9EABA}">
      <dsp:nvSpPr>
        <dsp:cNvPr id="0" name=""/>
        <dsp:cNvSpPr/>
      </dsp:nvSpPr>
      <dsp:spPr>
        <a:xfrm>
          <a:off x="471741" y="984123"/>
          <a:ext cx="6317234" cy="864108"/>
        </a:xfrm>
        <a:prstGeom prst="roundRect">
          <a:avLst>
            <a:gd name="adj" fmla="val 10000"/>
          </a:avLst>
        </a:prstGeom>
        <a:solidFill>
          <a:srgbClr val="4F81BC"/>
        </a:solidFill>
        <a:ln w="25400" cap="flat" cmpd="sng" algn="ctr">
          <a:solidFill>
            <a:srgbClr val="4F81B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solidFill>
              <a:latin typeface="Arial"/>
              <a:cs typeface="Arial"/>
            </a:rPr>
            <a:t>Review these training materials.</a:t>
          </a:r>
        </a:p>
      </dsp:txBody>
      <dsp:txXfrm>
        <a:off x="497050" y="1009432"/>
        <a:ext cx="5233204" cy="813490"/>
      </dsp:txXfrm>
    </dsp:sp>
    <dsp:sp modelId="{B328D894-D84A-4CFF-9304-D397F7E13F74}">
      <dsp:nvSpPr>
        <dsp:cNvPr id="0" name=""/>
        <dsp:cNvSpPr/>
      </dsp:nvSpPr>
      <dsp:spPr>
        <a:xfrm>
          <a:off x="943483" y="1968246"/>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all hospital staff making PE determinations to take th</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s</a:t>
          </a:r>
          <a:r>
            <a:rPr lang="en-US" sz="1700" kern="1200" spc="-45" dirty="0">
              <a:solidFill>
                <a:schemeClr val="bg1">
                  <a:lumMod val="65000"/>
                </a:schemeClr>
              </a:solidFill>
              <a:latin typeface="Arial"/>
              <a:cs typeface="Arial"/>
            </a:rPr>
            <a:t> </a:t>
          </a:r>
          <a:r>
            <a:rPr lang="en-US" sz="1700" kern="1200" spc="-100" dirty="0">
              <a:solidFill>
                <a:schemeClr val="bg1">
                  <a:lumMod val="65000"/>
                </a:schemeClr>
              </a:solidFill>
              <a:latin typeface="Arial"/>
              <a:cs typeface="Arial"/>
            </a:rPr>
            <a:t>t</a:t>
          </a:r>
          <a:r>
            <a:rPr lang="en-US" sz="1700" kern="1200" spc="-10" dirty="0">
              <a:solidFill>
                <a:schemeClr val="bg1">
                  <a:lumMod val="65000"/>
                </a:schemeClr>
              </a:solidFill>
              <a:latin typeface="Arial"/>
              <a:cs typeface="Arial"/>
            </a:rPr>
            <a:t>ra</a:t>
          </a:r>
          <a:r>
            <a:rPr lang="en-US" sz="1700" kern="1200"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ning.</a:t>
          </a:r>
          <a:endParaRPr lang="en-US" sz="1700" kern="1200" dirty="0">
            <a:solidFill>
              <a:schemeClr val="bg1">
                <a:lumMod val="65000"/>
              </a:schemeClr>
            </a:solidFill>
            <a:latin typeface="Times New Roman"/>
            <a:cs typeface="Times New Roman"/>
          </a:endParaRPr>
        </a:p>
      </dsp:txBody>
      <dsp:txXfrm>
        <a:off x="968792" y="1993555"/>
        <a:ext cx="5233204" cy="813490"/>
      </dsp:txXfrm>
    </dsp:sp>
    <dsp:sp modelId="{2901148D-9CC6-4F87-97C6-4C3755244A91}">
      <dsp:nvSpPr>
        <dsp:cNvPr id="0" name=""/>
        <dsp:cNvSpPr/>
      </dsp:nvSpPr>
      <dsp:spPr>
        <a:xfrm>
          <a:off x="1415224" y="2952369"/>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0" dirty="0">
              <a:solidFill>
                <a:schemeClr val="bg1">
                  <a:lumMod val="65000"/>
                </a:schemeClr>
              </a:solidFill>
              <a:latin typeface="Arial"/>
              <a:cs typeface="Arial"/>
            </a:rPr>
            <a:t>Require staff to print, </a:t>
          </a:r>
          <a:r>
            <a:rPr lang="en-US" sz="1700" kern="1200" spc="-15" dirty="0">
              <a:solidFill>
                <a:schemeClr val="bg1">
                  <a:lumMod val="65000"/>
                </a:schemeClr>
              </a:solidFill>
              <a:latin typeface="Arial"/>
              <a:cs typeface="Arial"/>
            </a:rPr>
            <a:t>s</a:t>
          </a:r>
          <a:r>
            <a:rPr lang="en-US" sz="1700" kern="1200" dirty="0">
              <a:solidFill>
                <a:schemeClr val="bg1">
                  <a:lumMod val="65000"/>
                </a:schemeClr>
              </a:solidFill>
              <a:latin typeface="Arial"/>
              <a:cs typeface="Arial"/>
            </a:rPr>
            <a:t>i</a:t>
          </a:r>
          <a:r>
            <a:rPr lang="en-US" sz="1700" kern="1200" spc="-15" dirty="0">
              <a:solidFill>
                <a:schemeClr val="bg1">
                  <a:lumMod val="65000"/>
                </a:schemeClr>
              </a:solidFill>
              <a:latin typeface="Arial"/>
              <a:cs typeface="Arial"/>
            </a:rPr>
            <a:t>gn,</a:t>
          </a:r>
          <a:r>
            <a:rPr lang="en-US" sz="1700" kern="1200" spc="-1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and</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return</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to</a:t>
          </a:r>
          <a:r>
            <a:rPr lang="en-US" sz="1700" kern="1200" spc="-15" dirty="0">
              <a:solidFill>
                <a:schemeClr val="bg1">
                  <a:lumMod val="65000"/>
                </a:schemeClr>
              </a:solidFill>
              <a:latin typeface="Arial"/>
              <a:cs typeface="Arial"/>
            </a:rPr>
            <a:t> ho</a:t>
          </a:r>
          <a:r>
            <a:rPr lang="en-US" sz="1700" kern="1200" spc="-10" dirty="0">
              <a:solidFill>
                <a:schemeClr val="bg1">
                  <a:lumMod val="65000"/>
                </a:schemeClr>
              </a:solidFill>
              <a:latin typeface="Arial"/>
              <a:cs typeface="Arial"/>
            </a:rPr>
            <a:t>spital </a:t>
          </a:r>
          <a:r>
            <a:rPr lang="en-US" sz="1700" kern="1200" spc="-15" dirty="0">
              <a:solidFill>
                <a:schemeClr val="bg1">
                  <a:lumMod val="65000"/>
                </a:schemeClr>
              </a:solidFill>
              <a:latin typeface="Arial"/>
              <a:cs typeface="Arial"/>
            </a:rPr>
            <a:t>admi</a:t>
          </a:r>
          <a:r>
            <a:rPr lang="en-US" sz="1700" kern="1200" spc="-10" dirty="0">
              <a:solidFill>
                <a:schemeClr val="bg1">
                  <a:lumMod val="65000"/>
                </a:schemeClr>
              </a:solidFill>
              <a:latin typeface="Arial"/>
              <a:cs typeface="Arial"/>
            </a:rPr>
            <a:t>n</a:t>
          </a:r>
          <a:r>
            <a:rPr lang="en-US" sz="1700" kern="1200" spc="-5" dirty="0">
              <a:solidFill>
                <a:schemeClr val="bg1">
                  <a:lumMod val="65000"/>
                </a:schemeClr>
              </a:solidFill>
              <a:latin typeface="Arial"/>
              <a:cs typeface="Arial"/>
            </a:rPr>
            <a:t>i</a:t>
          </a:r>
          <a:r>
            <a:rPr lang="en-US" sz="1700" kern="1200" spc="-10" dirty="0">
              <a:solidFill>
                <a:schemeClr val="bg1">
                  <a:lumMod val="65000"/>
                </a:schemeClr>
              </a:solidFill>
              <a:latin typeface="Arial"/>
              <a:cs typeface="Arial"/>
            </a:rPr>
            <a:t>stration </a:t>
          </a:r>
          <a:r>
            <a:rPr lang="en-US" sz="1700" kern="1200" spc="-15" dirty="0">
              <a:solidFill>
                <a:schemeClr val="bg1">
                  <a:lumMod val="65000"/>
                </a:schemeClr>
              </a:solidFill>
              <a:latin typeface="Arial"/>
              <a:cs typeface="Arial"/>
            </a:rPr>
            <a:t>a</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c</a:t>
          </a:r>
          <a:r>
            <a:rPr lang="en-US" sz="1700" kern="1200" spc="-15" dirty="0">
              <a:solidFill>
                <a:schemeClr val="bg1">
                  <a:lumMod val="65000"/>
                </a:schemeClr>
              </a:solidFill>
              <a:latin typeface="Arial"/>
              <a:cs typeface="Arial"/>
            </a:rPr>
            <a:t>opy</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of</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spc="-10" dirty="0">
              <a:solidFill>
                <a:schemeClr val="bg1">
                  <a:lumMod val="65000"/>
                </a:schemeClr>
              </a:solidFill>
              <a:latin typeface="Arial"/>
              <a:cs typeface="Arial"/>
            </a:rPr>
            <a:t> training</a:t>
          </a:r>
          <a:r>
            <a:rPr lang="en-US" sz="1700" kern="1200" spc="-5" dirty="0">
              <a:solidFill>
                <a:schemeClr val="bg1">
                  <a:lumMod val="65000"/>
                </a:schemeClr>
              </a:solidFill>
              <a:latin typeface="Arial"/>
              <a:cs typeface="Arial"/>
            </a:rPr>
            <a:t> </a:t>
          </a:r>
          <a:r>
            <a:rPr lang="en-US" sz="1700" i="1" kern="1200" spc="-10" dirty="0">
              <a:solidFill>
                <a:schemeClr val="bg1">
                  <a:lumMod val="65000"/>
                </a:schemeClr>
              </a:solidFill>
              <a:latin typeface="Arial"/>
              <a:cs typeface="Arial"/>
            </a:rPr>
            <a:t>Certif</a:t>
          </a:r>
          <a:r>
            <a:rPr lang="en-US" sz="1700" i="1" kern="1200" dirty="0">
              <a:solidFill>
                <a:schemeClr val="bg1">
                  <a:lumMod val="65000"/>
                </a:schemeClr>
              </a:solidFill>
              <a:latin typeface="Arial"/>
              <a:cs typeface="Arial"/>
            </a:rPr>
            <a:t>i</a:t>
          </a:r>
          <a:r>
            <a:rPr lang="en-US" sz="1700" i="1" kern="1200" spc="-15" dirty="0">
              <a:solidFill>
                <a:schemeClr val="bg1">
                  <a:lumMod val="65000"/>
                </a:schemeClr>
              </a:solidFill>
              <a:latin typeface="Arial"/>
              <a:cs typeface="Arial"/>
            </a:rPr>
            <a:t>cate</a:t>
          </a:r>
          <a:r>
            <a:rPr lang="en-US" sz="1700" i="1" kern="1200" spc="-10" dirty="0">
              <a:solidFill>
                <a:schemeClr val="bg1">
                  <a:lumMod val="65000"/>
                </a:schemeClr>
              </a:solidFill>
              <a:latin typeface="Arial"/>
              <a:cs typeface="Arial"/>
            </a:rPr>
            <a:t> of</a:t>
          </a:r>
          <a:r>
            <a:rPr lang="en-US" sz="1700" i="1" kern="1200" spc="-5" dirty="0">
              <a:solidFill>
                <a:schemeClr val="bg1">
                  <a:lumMod val="65000"/>
                </a:schemeClr>
              </a:solidFill>
              <a:latin typeface="Arial"/>
              <a:cs typeface="Arial"/>
            </a:rPr>
            <a:t> </a:t>
          </a:r>
          <a:r>
            <a:rPr lang="en-US" sz="1700" i="1" kern="1200" spc="-15" dirty="0">
              <a:solidFill>
                <a:schemeClr val="bg1">
                  <a:lumMod val="65000"/>
                </a:schemeClr>
              </a:solidFill>
              <a:latin typeface="Arial"/>
              <a:cs typeface="Arial"/>
            </a:rPr>
            <a:t>Co</a:t>
          </a:r>
          <a:r>
            <a:rPr lang="en-US" sz="1700" i="1" kern="1200" spc="-40" dirty="0">
              <a:solidFill>
                <a:schemeClr val="bg1">
                  <a:lumMod val="65000"/>
                </a:schemeClr>
              </a:solidFill>
              <a:latin typeface="Arial"/>
              <a:cs typeface="Arial"/>
            </a:rPr>
            <a:t>m</a:t>
          </a:r>
          <a:r>
            <a:rPr lang="en-US" sz="1700" i="1" kern="1200" spc="-10" dirty="0">
              <a:solidFill>
                <a:schemeClr val="bg1">
                  <a:lumMod val="65000"/>
                </a:schemeClr>
              </a:solidFill>
              <a:latin typeface="Arial"/>
              <a:cs typeface="Arial"/>
            </a:rPr>
            <a:t>pletion,</a:t>
          </a:r>
          <a:r>
            <a:rPr lang="en-US" sz="1700" i="1" kern="1200" spc="20" dirty="0">
              <a:solidFill>
                <a:schemeClr val="bg1">
                  <a:lumMod val="65000"/>
                </a:schemeClr>
              </a:solidFill>
              <a:latin typeface="Arial"/>
              <a:cs typeface="Arial"/>
            </a:rPr>
            <a:t> </a:t>
          </a:r>
          <a:r>
            <a:rPr lang="en-US" sz="1700" i="0" kern="1200" spc="20" dirty="0">
              <a:solidFill>
                <a:schemeClr val="bg1">
                  <a:lumMod val="65000"/>
                </a:schemeClr>
              </a:solidFill>
              <a:latin typeface="Arial"/>
              <a:cs typeface="Arial"/>
            </a:rPr>
            <a:t>which can be </a:t>
          </a:r>
          <a:r>
            <a:rPr lang="en-US" sz="1700" kern="1200" spc="-15" dirty="0">
              <a:solidFill>
                <a:schemeClr val="bg1">
                  <a:lumMod val="65000"/>
                </a:schemeClr>
              </a:solidFill>
              <a:latin typeface="Arial"/>
              <a:cs typeface="Arial"/>
            </a:rPr>
            <a:t>found</a:t>
          </a:r>
          <a:r>
            <a:rPr lang="en-US" sz="1700" kern="1200"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at</a:t>
          </a:r>
          <a:r>
            <a:rPr lang="en-US" sz="1700" kern="1200" spc="-5"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the</a:t>
          </a:r>
          <a:r>
            <a:rPr lang="en-US" sz="1700" kern="1200" dirty="0">
              <a:solidFill>
                <a:schemeClr val="bg1">
                  <a:lumMod val="65000"/>
                </a:schemeClr>
              </a:solidFill>
              <a:latin typeface="Arial"/>
              <a:cs typeface="Arial"/>
            </a:rPr>
            <a:t> </a:t>
          </a:r>
          <a:r>
            <a:rPr lang="en-US" sz="1700" kern="1200" spc="-15" dirty="0">
              <a:solidFill>
                <a:schemeClr val="bg1">
                  <a:lumMod val="65000"/>
                </a:schemeClr>
              </a:solidFill>
              <a:latin typeface="Arial"/>
              <a:cs typeface="Arial"/>
            </a:rPr>
            <a:t>end</a:t>
          </a:r>
          <a:r>
            <a:rPr lang="en-US" sz="1700" kern="1200" spc="-10" dirty="0">
              <a:solidFill>
                <a:schemeClr val="bg1">
                  <a:lumMod val="65000"/>
                </a:schemeClr>
              </a:solidFill>
              <a:latin typeface="Arial"/>
              <a:cs typeface="Arial"/>
            </a:rPr>
            <a:t> of</a:t>
          </a:r>
          <a:r>
            <a:rPr lang="en-US" sz="1700" kern="1200" spc="-5" dirty="0">
              <a:solidFill>
                <a:schemeClr val="bg1">
                  <a:lumMod val="65000"/>
                </a:schemeClr>
              </a:solidFill>
              <a:latin typeface="Arial"/>
              <a:cs typeface="Arial"/>
            </a:rPr>
            <a:t> </a:t>
          </a:r>
          <a:r>
            <a:rPr lang="en-US" sz="1700" kern="1200" spc="-10" dirty="0">
              <a:solidFill>
                <a:schemeClr val="bg1">
                  <a:lumMod val="65000"/>
                </a:schemeClr>
              </a:solidFill>
              <a:latin typeface="Arial"/>
              <a:cs typeface="Arial"/>
            </a:rPr>
            <a:t>this presentation.</a:t>
          </a:r>
          <a:endParaRPr lang="en-US" sz="1700" kern="1200" dirty="0">
            <a:solidFill>
              <a:schemeClr val="bg1">
                <a:lumMod val="65000"/>
              </a:schemeClr>
            </a:solidFill>
            <a:latin typeface="Times New Roman"/>
            <a:cs typeface="Times New Roman"/>
          </a:endParaRPr>
        </a:p>
      </dsp:txBody>
      <dsp:txXfrm>
        <a:off x="1440533" y="2977678"/>
        <a:ext cx="5233204" cy="813489"/>
      </dsp:txXfrm>
    </dsp:sp>
    <dsp:sp modelId="{5A52411D-CE1D-4C05-B391-42414BABA343}">
      <dsp:nvSpPr>
        <dsp:cNvPr id="0" name=""/>
        <dsp:cNvSpPr/>
      </dsp:nvSpPr>
      <dsp:spPr>
        <a:xfrm>
          <a:off x="1886966" y="3936492"/>
          <a:ext cx="6317234" cy="864108"/>
        </a:xfrm>
        <a:prstGeom prst="roundRect">
          <a:avLst>
            <a:gd name="adj" fmla="val 10000"/>
          </a:avLst>
        </a:prstGeom>
        <a:solidFill>
          <a:schemeClr val="bg1">
            <a:lumMod val="85000"/>
          </a:schemeClr>
        </a:solidFill>
        <a:ln w="25400" cap="flat" cmpd="sng" algn="ctr">
          <a:solidFill>
            <a:schemeClr val="bg1">
              <a:lumMod val="6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spc="-15" dirty="0">
              <a:solidFill>
                <a:schemeClr val="bg1">
                  <a:lumMod val="65000"/>
                </a:schemeClr>
              </a:solidFill>
              <a:latin typeface="Arial"/>
              <a:cs typeface="Arial"/>
            </a:rPr>
            <a:t>Complete, sign, and submit the PE Addendum, which is attached to the MAB, to DHS.</a:t>
          </a:r>
          <a:endParaRPr lang="en-US" sz="1700" kern="1200" dirty="0">
            <a:solidFill>
              <a:schemeClr val="bg1">
                <a:lumMod val="65000"/>
              </a:schemeClr>
            </a:solidFill>
            <a:latin typeface="Arial"/>
            <a:cs typeface="Arial"/>
          </a:endParaRPr>
        </a:p>
      </dsp:txBody>
      <dsp:txXfrm>
        <a:off x="1912275" y="3961801"/>
        <a:ext cx="5233204" cy="813490"/>
      </dsp:txXfrm>
    </dsp:sp>
    <dsp:sp modelId="{393E4C26-5595-4A49-BDD1-AF1446694DE3}">
      <dsp:nvSpPr>
        <dsp:cNvPr id="0" name=""/>
        <dsp:cNvSpPr/>
      </dsp:nvSpPr>
      <dsp:spPr>
        <a:xfrm>
          <a:off x="5755563" y="631278"/>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5881939" y="631278"/>
        <a:ext cx="308918" cy="422657"/>
      </dsp:txXfrm>
    </dsp:sp>
    <dsp:sp modelId="{29026BF7-CF7C-4235-8EE2-C42706FE6062}">
      <dsp:nvSpPr>
        <dsp:cNvPr id="0" name=""/>
        <dsp:cNvSpPr/>
      </dsp:nvSpPr>
      <dsp:spPr>
        <a:xfrm>
          <a:off x="6227305" y="1615401"/>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353681" y="1615401"/>
        <a:ext cx="308918" cy="422657"/>
      </dsp:txXfrm>
    </dsp:sp>
    <dsp:sp modelId="{DA296695-A372-4F47-89D0-F62E875B639F}">
      <dsp:nvSpPr>
        <dsp:cNvPr id="0" name=""/>
        <dsp:cNvSpPr/>
      </dsp:nvSpPr>
      <dsp:spPr>
        <a:xfrm>
          <a:off x="6699046" y="2585123"/>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6825422" y="2585123"/>
        <a:ext cx="308918" cy="422657"/>
      </dsp:txXfrm>
    </dsp:sp>
    <dsp:sp modelId="{145222D9-26D0-42DB-BAC0-3154C5E1A6E6}">
      <dsp:nvSpPr>
        <dsp:cNvPr id="0" name=""/>
        <dsp:cNvSpPr/>
      </dsp:nvSpPr>
      <dsp:spPr>
        <a:xfrm>
          <a:off x="7170788" y="3578847"/>
          <a:ext cx="561670" cy="561670"/>
        </a:xfrm>
        <a:prstGeom prst="downArrow">
          <a:avLst>
            <a:gd name="adj1" fmla="val 55000"/>
            <a:gd name="adj2" fmla="val 45000"/>
          </a:avLst>
        </a:prstGeom>
        <a:solidFill>
          <a:schemeClr val="bg1">
            <a:lumMod val="50000"/>
            <a:alpha val="90000"/>
          </a:schemeClr>
        </a:solidFill>
        <a:ln w="25400" cap="flat" cmpd="sng" algn="ctr">
          <a:solidFill>
            <a:schemeClr val="bg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7297164" y="3578847"/>
        <a:ext cx="308918" cy="42265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1" name="Rectangle 3"/>
          <p:cNvSpPr>
            <a:spLocks noGrp="1" noChangeArrowheads="1"/>
          </p:cNvSpPr>
          <p:nvPr>
            <p:ph type="dt" sz="quarter" idx="1"/>
          </p:nvPr>
        </p:nvSpPr>
        <p:spPr bwMode="auto">
          <a:xfrm>
            <a:off x="5438458" y="0"/>
            <a:ext cx="416052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53" tIns="48327" rIns="96653" bIns="48327" numCol="1" anchor="t" anchorCtr="0" compatLnSpc="1">
            <a:prstTxWarp prst="textNoShape">
              <a:avLst/>
            </a:prstTxWarp>
          </a:bodyPr>
          <a:lstStyle>
            <a:lvl1pPr algn="r" eaLnBrk="0" hangingPunct="0">
              <a:defRPr sz="1200">
                <a:ea typeface="ＭＳ Ｐゴシック" pitchFamily="-111" charset="-128"/>
                <a:cs typeface="+mn-cs"/>
              </a:defRPr>
            </a:lvl1pPr>
          </a:lstStyle>
          <a:p>
            <a:pPr>
              <a:defRPr/>
            </a:pPr>
            <a:r>
              <a:rPr lang="en-US">
                <a:latin typeface="Arial" panose="020B0604020202020204" pitchFamily="34" charset="0"/>
                <a:cs typeface="Arial" panose="020B0604020202020204" pitchFamily="34" charset="0"/>
              </a:rPr>
              <a:t>3/3/2023</a:t>
            </a:r>
            <a:endParaRPr lang="en-US" dirty="0">
              <a:latin typeface="Arial" panose="020B0604020202020204" pitchFamily="34" charset="0"/>
              <a:cs typeface="Arial" panose="020B0604020202020204" pitchFamily="34" charset="0"/>
            </a:endParaRPr>
          </a:p>
        </p:txBody>
      </p:sp>
      <p:sp>
        <p:nvSpPr>
          <p:cNvPr id="2" name="Header Placeholder 1"/>
          <p:cNvSpPr>
            <a:spLocks noGrp="1"/>
          </p:cNvSpPr>
          <p:nvPr>
            <p:ph type="hdr" sz="quarter"/>
          </p:nvPr>
        </p:nvSpPr>
        <p:spPr>
          <a:xfrm>
            <a:off x="2" y="7"/>
            <a:ext cx="4161390" cy="367259"/>
          </a:xfrm>
          <a:prstGeom prst="rect">
            <a:avLst/>
          </a:prstGeom>
        </p:spPr>
        <p:txBody>
          <a:bodyPr vert="horz" lIns="94851" tIns="47425" rIns="94851" bIns="47425" rtlCol="0"/>
          <a:lstStyle>
            <a:lvl1pPr algn="l">
              <a:defRPr sz="1200"/>
            </a:lvl1pPr>
          </a:lstStyle>
          <a:p>
            <a:r>
              <a:rPr lang="en-US" dirty="0"/>
              <a:t>Hospital-Based Presumptive Eligibility</a:t>
            </a:r>
          </a:p>
        </p:txBody>
      </p:sp>
      <p:sp>
        <p:nvSpPr>
          <p:cNvPr id="3" name="Footer Placeholder 2"/>
          <p:cNvSpPr>
            <a:spLocks noGrp="1"/>
          </p:cNvSpPr>
          <p:nvPr>
            <p:ph type="ftr" sz="quarter" idx="2"/>
          </p:nvPr>
        </p:nvSpPr>
        <p:spPr>
          <a:xfrm>
            <a:off x="2" y="6947948"/>
            <a:ext cx="4161390" cy="367259"/>
          </a:xfrm>
          <a:prstGeom prst="rect">
            <a:avLst/>
          </a:prstGeom>
        </p:spPr>
        <p:txBody>
          <a:bodyPr vert="horz" lIns="94851" tIns="47425" rIns="94851" bIns="47425" rtlCol="0" anchor="b"/>
          <a:lstStyle>
            <a:lvl1pPr algn="l">
              <a:defRPr sz="1200"/>
            </a:lvl1pPr>
          </a:lstStyle>
          <a:p>
            <a:r>
              <a:rPr lang="en-US" dirty="0"/>
              <a:t>For Qualified Hospital Providers</a:t>
            </a:r>
          </a:p>
        </p:txBody>
      </p:sp>
      <p:sp>
        <p:nvSpPr>
          <p:cNvPr id="4" name="Slide Number Placeholder 3"/>
          <p:cNvSpPr>
            <a:spLocks noGrp="1"/>
          </p:cNvSpPr>
          <p:nvPr>
            <p:ph type="sldNum" sz="quarter" idx="3"/>
          </p:nvPr>
        </p:nvSpPr>
        <p:spPr>
          <a:xfrm>
            <a:off x="5437638" y="6947948"/>
            <a:ext cx="4161390" cy="367259"/>
          </a:xfrm>
          <a:prstGeom prst="rect">
            <a:avLst/>
          </a:prstGeom>
        </p:spPr>
        <p:txBody>
          <a:bodyPr vert="horz" lIns="94851" tIns="47425" rIns="94851" bIns="47425" rtlCol="0" anchor="b"/>
          <a:lstStyle>
            <a:lvl1pPr algn="r">
              <a:defRPr sz="1200"/>
            </a:lvl1pPr>
          </a:lstStyle>
          <a:p>
            <a:fld id="{C3D6BE98-5B08-4BEF-9BA9-4CCE433F8F04}" type="slidenum">
              <a:rPr lang="en-US" smtClean="0"/>
              <a:t>‹#›</a:t>
            </a:fld>
            <a:endParaRPr lang="en-US" dirty="0"/>
          </a:p>
        </p:txBody>
      </p:sp>
    </p:spTree>
    <p:extLst>
      <p:ext uri="{BB962C8B-B14F-4D97-AF65-F5344CB8AC3E}">
        <p14:creationId xmlns:p14="http://schemas.microsoft.com/office/powerpoint/2010/main" val="3234262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381006" y="3417764"/>
            <a:ext cx="8839201" cy="3473221"/>
          </a:xfrm>
          <a:prstGeom prst="rect">
            <a:avLst/>
          </a:prstGeom>
        </p:spPr>
        <p:txBody>
          <a:bodyPr vert="horz" lIns="96653" tIns="48327" rIns="96653" bIns="48327"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Image Placeholder 8"/>
          <p:cNvSpPr>
            <a:spLocks noGrp="1" noRot="1" noChangeAspect="1"/>
          </p:cNvSpPr>
          <p:nvPr>
            <p:ph type="sldImg" idx="2"/>
          </p:nvPr>
        </p:nvSpPr>
        <p:spPr>
          <a:xfrm>
            <a:off x="2878138" y="493713"/>
            <a:ext cx="3851275" cy="2889250"/>
          </a:xfrm>
          <a:prstGeom prst="rect">
            <a:avLst/>
          </a:prstGeom>
          <a:noFill/>
          <a:ln w="12700">
            <a:solidFill>
              <a:prstClr val="black"/>
            </a:solidFill>
          </a:ln>
        </p:spPr>
        <p:txBody>
          <a:bodyPr vert="horz" lIns="94851" tIns="47425" rIns="94851" bIns="47425" rtlCol="0" anchor="ctr"/>
          <a:lstStyle/>
          <a:p>
            <a:endParaRPr lang="en-US" dirty="0"/>
          </a:p>
        </p:txBody>
      </p:sp>
      <p:sp>
        <p:nvSpPr>
          <p:cNvPr id="11" name="Date Placeholder 10"/>
          <p:cNvSpPr>
            <a:spLocks noGrp="1"/>
          </p:cNvSpPr>
          <p:nvPr>
            <p:ph type="dt" idx="1"/>
          </p:nvPr>
        </p:nvSpPr>
        <p:spPr>
          <a:xfrm>
            <a:off x="5437638" y="7"/>
            <a:ext cx="4161390" cy="367259"/>
          </a:xfrm>
          <a:prstGeom prst="rect">
            <a:avLst/>
          </a:prstGeom>
        </p:spPr>
        <p:txBody>
          <a:bodyPr vert="horz" lIns="94851" tIns="47425" rIns="94851" bIns="47425" rtlCol="0"/>
          <a:lstStyle>
            <a:lvl1pPr algn="r">
              <a:defRPr sz="1200">
                <a:latin typeface="Arial" panose="020B0604020202020204" pitchFamily="34" charset="0"/>
                <a:cs typeface="Arial" panose="020B0604020202020204" pitchFamily="34" charset="0"/>
              </a:defRPr>
            </a:lvl1pPr>
          </a:lstStyle>
          <a:p>
            <a:r>
              <a:rPr lang="en-US"/>
              <a:t>3/3/2023</a:t>
            </a:r>
            <a:endParaRPr lang="en-US" dirty="0"/>
          </a:p>
        </p:txBody>
      </p:sp>
      <p:sp>
        <p:nvSpPr>
          <p:cNvPr id="12" name="Slide Number Placeholder 11"/>
          <p:cNvSpPr>
            <a:spLocks noGrp="1"/>
          </p:cNvSpPr>
          <p:nvPr>
            <p:ph type="sldNum" sz="quarter" idx="5"/>
          </p:nvPr>
        </p:nvSpPr>
        <p:spPr>
          <a:xfrm>
            <a:off x="5437638" y="6947948"/>
            <a:ext cx="4161390" cy="367259"/>
          </a:xfrm>
          <a:prstGeom prst="rect">
            <a:avLst/>
          </a:prstGeom>
        </p:spPr>
        <p:txBody>
          <a:bodyPr vert="horz" lIns="94851" tIns="47425" rIns="94851" bIns="47425" rtlCol="0" anchor="b"/>
          <a:lstStyle>
            <a:lvl1pPr algn="r">
              <a:defRPr sz="1100">
                <a:latin typeface="Arial" panose="020B0604020202020204" pitchFamily="34" charset="0"/>
                <a:cs typeface="Arial" panose="020B0604020202020204" pitchFamily="34" charset="0"/>
              </a:defRPr>
            </a:lvl1pPr>
          </a:lstStyle>
          <a:p>
            <a:fld id="{1A9BFA1A-78EA-4DC0-B884-DA40B66861D6}" type="slidenum">
              <a:rPr lang="en-US" smtClean="0"/>
              <a:pPr/>
              <a:t>‹#›</a:t>
            </a:fld>
            <a:endParaRPr lang="en-US" dirty="0"/>
          </a:p>
        </p:txBody>
      </p:sp>
      <p:sp>
        <p:nvSpPr>
          <p:cNvPr id="2" name="Header Placeholder 1"/>
          <p:cNvSpPr>
            <a:spLocks noGrp="1"/>
          </p:cNvSpPr>
          <p:nvPr>
            <p:ph type="hdr" sz="quarter"/>
          </p:nvPr>
        </p:nvSpPr>
        <p:spPr>
          <a:xfrm>
            <a:off x="2" y="7"/>
            <a:ext cx="4161390" cy="367259"/>
          </a:xfrm>
          <a:prstGeom prst="rect">
            <a:avLst/>
          </a:prstGeom>
        </p:spPr>
        <p:txBody>
          <a:bodyPr vert="horz" lIns="94851" tIns="47425" rIns="94851" bIns="47425" rtlCol="0"/>
          <a:lstStyle>
            <a:lvl1pPr algn="l">
              <a:defRPr sz="1200"/>
            </a:lvl1pPr>
          </a:lstStyle>
          <a:p>
            <a:r>
              <a:rPr lang="en-US" dirty="0"/>
              <a:t>Hospital-Based Presumptive Eligibility</a:t>
            </a:r>
          </a:p>
        </p:txBody>
      </p:sp>
      <p:sp>
        <p:nvSpPr>
          <p:cNvPr id="3" name="Footer Placeholder 2"/>
          <p:cNvSpPr>
            <a:spLocks noGrp="1"/>
          </p:cNvSpPr>
          <p:nvPr>
            <p:ph type="ftr" sz="quarter" idx="4"/>
          </p:nvPr>
        </p:nvSpPr>
        <p:spPr>
          <a:xfrm>
            <a:off x="2" y="6947948"/>
            <a:ext cx="4161390" cy="367259"/>
          </a:xfrm>
          <a:prstGeom prst="rect">
            <a:avLst/>
          </a:prstGeom>
        </p:spPr>
        <p:txBody>
          <a:bodyPr vert="horz" lIns="94851" tIns="47425" rIns="94851" bIns="47425" rtlCol="0" anchor="b"/>
          <a:lstStyle>
            <a:lvl1pPr algn="l">
              <a:defRPr sz="1200"/>
            </a:lvl1pPr>
          </a:lstStyle>
          <a:p>
            <a:r>
              <a:rPr lang="en-US" dirty="0"/>
              <a:t>For Qualified Hospital Providers</a:t>
            </a:r>
          </a:p>
        </p:txBody>
      </p:sp>
    </p:spTree>
    <p:extLst>
      <p:ext uri="{BB962C8B-B14F-4D97-AF65-F5344CB8AC3E}">
        <p14:creationId xmlns:p14="http://schemas.microsoft.com/office/powerpoint/2010/main" val="3774400029"/>
      </p:ext>
    </p:extLst>
  </p:cSld>
  <p:clrMap bg1="lt1" tx1="dk1" bg2="lt2" tx2="dk2" accent1="accent1" accent2="accent2" accent3="accent3" accent4="accent4" accent5="accent5" accent6="accent6" hlink="hlink" folHlink="folHlink"/>
  <p:hf/>
  <p:notesStyle>
    <a:lvl1pPr marL="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Welcome to the </a:t>
            </a:r>
            <a:r>
              <a:rPr lang="en-US" i="1" dirty="0"/>
              <a:t>Hospital-Based Presumptive Eligibility </a:t>
            </a:r>
            <a:r>
              <a:rPr lang="en-US" dirty="0"/>
              <a:t>training module.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3371512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lnSpcReduction="10000"/>
          </a:bodyPr>
          <a:lstStyle/>
          <a:p>
            <a:r>
              <a:rPr lang="en-US" dirty="0"/>
              <a:t>As seen on this slide, individuals who qualify for hospital PE include:</a:t>
            </a:r>
          </a:p>
          <a:p>
            <a:endParaRPr lang="en-US" dirty="0"/>
          </a:p>
          <a:p>
            <a:pPr marL="296408" indent="-296408">
              <a:buFont typeface="Arial" panose="020B0604020202020204" pitchFamily="34" charset="0"/>
              <a:buChar char="•"/>
            </a:pPr>
            <a:r>
              <a:rPr lang="en-US" dirty="0"/>
              <a:t>Pregnant women;</a:t>
            </a:r>
          </a:p>
          <a:p>
            <a:pPr marL="296408" indent="-296408">
              <a:buFont typeface="Arial" panose="020B0604020202020204" pitchFamily="34" charset="0"/>
              <a:buChar char="•"/>
            </a:pPr>
            <a:r>
              <a:rPr lang="en-US" dirty="0"/>
              <a:t>Children;</a:t>
            </a:r>
          </a:p>
          <a:p>
            <a:pPr marL="296408" indent="-296408">
              <a:buFont typeface="Arial" panose="020B0604020202020204" pitchFamily="34" charset="0"/>
              <a:buChar char="•"/>
            </a:pPr>
            <a:r>
              <a:rPr lang="en-US" dirty="0"/>
              <a:t>Parents/caretakers;</a:t>
            </a:r>
          </a:p>
          <a:p>
            <a:pPr marL="296408" indent="-296408">
              <a:buFont typeface="Arial" panose="020B0604020202020204" pitchFamily="34" charset="0"/>
              <a:buChar char="•"/>
            </a:pPr>
            <a:r>
              <a:rPr lang="en-US" dirty="0"/>
              <a:t>Individuals ages 19 to 64; and,</a:t>
            </a:r>
          </a:p>
          <a:p>
            <a:pPr marL="296408" indent="-296408">
              <a:buFont typeface="Arial" panose="020B0604020202020204" pitchFamily="34" charset="0"/>
              <a:buChar char="•"/>
            </a:pPr>
            <a:r>
              <a:rPr lang="en-US" dirty="0"/>
              <a:t>Former foster children between the ages of 18 to 26.</a:t>
            </a:r>
          </a:p>
          <a:p>
            <a:endParaRPr lang="en-US" dirty="0"/>
          </a:p>
          <a:p>
            <a:r>
              <a:rPr lang="en-US" dirty="0"/>
              <a:t>Please note there are varying percentages of the Federal Poverty Level that apply to each of these populations.</a:t>
            </a:r>
          </a:p>
          <a:p>
            <a:endParaRPr lang="en-US" dirty="0"/>
          </a:p>
          <a:p>
            <a:r>
              <a:rPr lang="en-US" dirty="0"/>
              <a:t>It is also important to note that pregnant women should be evaluated for eligibility under the parent/caretaker and adults ages 19 to 64 guidelines before being determined eligible due to pregnancy.</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10</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3942337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Certified inpatient acute care hospitals for PE are classified as Provider Type 01 and Provider Specialty 010. These hospital</a:t>
            </a:r>
            <a:r>
              <a:rPr lang="en-US" baseline="0" dirty="0"/>
              <a:t> PE</a:t>
            </a:r>
            <a:r>
              <a:rPr lang="en-US" dirty="0"/>
              <a:t> providers must participate in a formal opt-in program, which is described in the last section of this presentation. The opt-in program includes meeting certain performance measures and monitoring expectations. Per CMS, third parties may assist with or submit PE applications, but the hospitals are responsible for any eligibility determinations made by third parties.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11</a:t>
            </a:fld>
            <a:endParaRPr lang="en-US" dirty="0"/>
          </a:p>
        </p:txBody>
      </p:sp>
      <p:sp>
        <p:nvSpPr>
          <p:cNvPr id="14" name="Slide Image Placeholder 13"/>
          <p:cNvSpPr>
            <a:spLocks noGrp="1" noRot="1" noChangeAspect="1"/>
          </p:cNvSpPr>
          <p:nvPr>
            <p:ph type="sldImg"/>
          </p:nvPr>
        </p:nvSpPr>
        <p:spPr>
          <a:xfrm>
            <a:off x="2878138" y="493713"/>
            <a:ext cx="3851275" cy="2889250"/>
          </a:xfrm>
        </p:spPr>
      </p:sp>
      <p:sp>
        <p:nvSpPr>
          <p:cNvPr id="15" name="Footer Placeholder 14"/>
          <p:cNvSpPr>
            <a:spLocks noGrp="1"/>
          </p:cNvSpPr>
          <p:nvPr>
            <p:ph type="ftr" sz="quarter" idx="11"/>
          </p:nvPr>
        </p:nvSpPr>
        <p:spPr/>
        <p:txBody>
          <a:bodyPr/>
          <a:lstStyle/>
          <a:p>
            <a:r>
              <a:rPr lang="en-US" dirty="0"/>
              <a:t>For Qualified Hospital Providers</a:t>
            </a:r>
          </a:p>
        </p:txBody>
      </p:sp>
      <p:sp>
        <p:nvSpPr>
          <p:cNvPr id="16" name="Header Placeholder 15"/>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1436005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It is important to note the following:</a:t>
            </a:r>
          </a:p>
          <a:p>
            <a:endParaRPr lang="en-US" dirty="0"/>
          </a:p>
          <a:p>
            <a:pPr marL="296408" indent="-296408">
              <a:buFont typeface="Arial" panose="020B0604020202020204" pitchFamily="34" charset="0"/>
              <a:buChar char="•"/>
            </a:pPr>
            <a:r>
              <a:rPr lang="en-US" dirty="0"/>
              <a:t>PE is effective from the date of PE eligibility determination through the last day of the following month or until ongoing MA eligibility is determined;</a:t>
            </a:r>
          </a:p>
          <a:p>
            <a:pPr marL="296408" indent="-296408">
              <a:buFont typeface="Arial" panose="020B0604020202020204" pitchFamily="34" charset="0"/>
              <a:buChar char="•"/>
            </a:pPr>
            <a:r>
              <a:rPr lang="en-US" dirty="0"/>
              <a:t>Only one PE period can be authorized per 12-month period or per pregnancy;</a:t>
            </a:r>
          </a:p>
          <a:p>
            <a:pPr marL="296408" indent="-296408">
              <a:buFont typeface="Arial" panose="020B0604020202020204" pitchFamily="34" charset="0"/>
              <a:buChar char="•"/>
            </a:pPr>
            <a:r>
              <a:rPr lang="en-US" dirty="0"/>
              <a:t>The patient cannot appeal the PE eligibility decision; and,</a:t>
            </a:r>
          </a:p>
          <a:p>
            <a:pPr marL="296408" indent="-296408">
              <a:buFont typeface="Arial" panose="020B0604020202020204" pitchFamily="34" charset="0"/>
              <a:buChar char="•"/>
            </a:pPr>
            <a:r>
              <a:rPr lang="en-US" dirty="0"/>
              <a:t>If a PE application is taken for an individual, the qualified PE provider must inform that individual of the choice to apply for PE only or for PE and ongoing MA.</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16473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In this section, we will walk through the process of completing a PE worksheet and a PE-only application in COMPASS.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289958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Among the many benefits to hospitals of using COMPASS are:</a:t>
            </a:r>
          </a:p>
          <a:p>
            <a:endParaRPr lang="en-US" dirty="0"/>
          </a:p>
          <a:p>
            <a:pPr marL="296408" indent="-296408">
              <a:buFont typeface="Arial" panose="020B0604020202020204" pitchFamily="34" charset="0"/>
              <a:buChar char="•"/>
            </a:pPr>
            <a:r>
              <a:rPr lang="en-US" dirty="0"/>
              <a:t>Application entry requires complete, standard information.</a:t>
            </a:r>
          </a:p>
          <a:p>
            <a:pPr marL="296408" indent="-296408">
              <a:buFont typeface="Arial" panose="020B0604020202020204" pitchFamily="34" charset="0"/>
              <a:buChar char="•"/>
            </a:pPr>
            <a:r>
              <a:rPr lang="en-US" dirty="0"/>
              <a:t>It is convenient and available to use at any time.</a:t>
            </a:r>
          </a:p>
          <a:p>
            <a:pPr marL="296408" indent="-296408">
              <a:buFont typeface="Arial" panose="020B0604020202020204" pitchFamily="34" charset="0"/>
              <a:buChar char="•"/>
            </a:pPr>
            <a:r>
              <a:rPr lang="en-US" dirty="0"/>
              <a:t>The qualified PE provider can save the application while it is in progress and resume completion at any time; and,</a:t>
            </a:r>
          </a:p>
          <a:p>
            <a:pPr marL="296408" indent="-296408">
              <a:buFont typeface="Arial" panose="020B0604020202020204" pitchFamily="34" charset="0"/>
              <a:buChar char="•"/>
            </a:pPr>
            <a:r>
              <a:rPr lang="en-US" dirty="0"/>
              <a:t>Benefits are issued faster.</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848335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There are also benefits to the state of Pennsylvania when providers use COMPASS. These benefits include:</a:t>
            </a:r>
          </a:p>
          <a:p>
            <a:endParaRPr lang="en-US" dirty="0"/>
          </a:p>
          <a:p>
            <a:pPr marL="296408" indent="-296408">
              <a:buFont typeface="Arial" panose="020B0604020202020204" pitchFamily="34" charset="0"/>
              <a:buChar char="•"/>
            </a:pPr>
            <a:r>
              <a:rPr lang="en-US" dirty="0"/>
              <a:t>Reduction in fraud, waste, and abuse;</a:t>
            </a:r>
          </a:p>
          <a:p>
            <a:pPr marL="296408" indent="-296408">
              <a:buFont typeface="Arial" panose="020B0604020202020204" pitchFamily="34" charset="0"/>
              <a:buChar char="•"/>
            </a:pPr>
            <a:r>
              <a:rPr lang="en-US" dirty="0"/>
              <a:t>Customization of service offerings for beneficiaries to meet the demands of the changing regulations;</a:t>
            </a:r>
          </a:p>
          <a:p>
            <a:pPr marL="296408" indent="-296408">
              <a:buFont typeface="Arial" panose="020B0604020202020204" pitchFamily="34" charset="0"/>
              <a:buChar char="•"/>
            </a:pPr>
            <a:r>
              <a:rPr lang="en-US" dirty="0"/>
              <a:t>Data sharing and improvement of standardization; and,</a:t>
            </a:r>
          </a:p>
          <a:p>
            <a:pPr marL="296408" indent="-296408">
              <a:buFont typeface="Arial" panose="020B0604020202020204" pitchFamily="34" charset="0"/>
              <a:buChar char="•"/>
            </a:pPr>
            <a:r>
              <a:rPr lang="en-US" dirty="0"/>
              <a:t>Easy access to healthcare coverage and social service programs through a centralized source.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15</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52398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For helpful information on how to navigate the COMPASS system, qualified hospital</a:t>
            </a:r>
            <a:r>
              <a:rPr lang="en-US" baseline="0" dirty="0"/>
              <a:t> </a:t>
            </a:r>
            <a:r>
              <a:rPr lang="en-US" dirty="0"/>
              <a:t>PE providers can click on the </a:t>
            </a:r>
            <a:r>
              <a:rPr lang="en-US" i="1" dirty="0"/>
              <a:t>Helpful Links </a:t>
            </a:r>
            <a:r>
              <a:rPr lang="en-US" dirty="0"/>
              <a:t>drop-down in COMPASS to view tutorials. If additional information is needed, providers can send questions to the email address shown on the slide.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16</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86279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A qualified hospital</a:t>
            </a:r>
            <a:r>
              <a:rPr lang="en-US" baseline="0" dirty="0"/>
              <a:t> PE </a:t>
            </a:r>
            <a:r>
              <a:rPr lang="en-US" dirty="0"/>
              <a:t>provider will sign into COMPASS from the </a:t>
            </a:r>
            <a:r>
              <a:rPr lang="en-US" i="1" dirty="0"/>
              <a:t>Community Partner Information</a:t>
            </a:r>
            <a:r>
              <a:rPr lang="en-US" dirty="0"/>
              <a:t> screen using their established b-user ID and password. </a:t>
            </a:r>
          </a:p>
          <a:p>
            <a:pPr lvl="0"/>
            <a:endParaRPr lang="en-US" dirty="0"/>
          </a:p>
          <a:p>
            <a:pPr lvl="0"/>
            <a:r>
              <a:rPr lang="en-US" dirty="0"/>
              <a:t>If a provider requires assistance with logging in or navigating COMPASS, the </a:t>
            </a:r>
            <a:r>
              <a:rPr lang="en-US" i="1" dirty="0"/>
              <a:t>Community Partner Quick Reference Guide </a:t>
            </a:r>
            <a:r>
              <a:rPr lang="en-US" dirty="0"/>
              <a:t>can be accessed via the helpful links tab on the slide.</a:t>
            </a:r>
          </a:p>
        </p:txBody>
      </p:sp>
      <p:sp>
        <p:nvSpPr>
          <p:cNvPr id="12" name="Date Placeholder 11"/>
          <p:cNvSpPr>
            <a:spLocks noGrp="1"/>
          </p:cNvSpPr>
          <p:nvPr>
            <p:ph type="dt" idx="14"/>
          </p:nvPr>
        </p:nvSpPr>
        <p:spPr/>
        <p:txBody>
          <a:bodyPr/>
          <a:lstStyle/>
          <a:p>
            <a:r>
              <a:rPr lang="en-US"/>
              <a:t>3/3/2023</a:t>
            </a:r>
            <a:endParaRPr lang="en-US" dirty="0"/>
          </a:p>
        </p:txBody>
      </p:sp>
      <p:sp>
        <p:nvSpPr>
          <p:cNvPr id="4" name="Slide Number Placeholder 3"/>
          <p:cNvSpPr>
            <a:spLocks noGrp="1"/>
          </p:cNvSpPr>
          <p:nvPr>
            <p:ph type="sldNum" sz="quarter" idx="15"/>
          </p:nvPr>
        </p:nvSpPr>
        <p:spPr/>
        <p:txBody>
          <a:bodyPr/>
          <a:lstStyle/>
          <a:p>
            <a:fld id="{1A9BFA1A-78EA-4DC0-B884-DA40B66861D6}" type="slidenum">
              <a:rPr lang="en-US" smtClean="0"/>
              <a:pPr/>
              <a:t>17</a:t>
            </a:fld>
            <a:endParaRPr lang="en-US" dirty="0"/>
          </a:p>
        </p:txBody>
      </p:sp>
      <p:sp>
        <p:nvSpPr>
          <p:cNvPr id="5" name="Footer Placeholder 4"/>
          <p:cNvSpPr>
            <a:spLocks noGrp="1"/>
          </p:cNvSpPr>
          <p:nvPr>
            <p:ph type="ftr" sz="quarter" idx="16"/>
          </p:nvPr>
        </p:nvSpPr>
        <p:spPr/>
        <p:txBody>
          <a:bodyPr/>
          <a:lstStyle/>
          <a:p>
            <a:r>
              <a:rPr lang="en-US" dirty="0"/>
              <a:t>For Qualified Hospital Providers</a:t>
            </a:r>
          </a:p>
        </p:txBody>
      </p:sp>
      <p:sp>
        <p:nvSpPr>
          <p:cNvPr id="6" name="Header Placeholder 5"/>
          <p:cNvSpPr>
            <a:spLocks noGrp="1"/>
          </p:cNvSpPr>
          <p:nvPr>
            <p:ph type="hdr" sz="quarter" idx="17"/>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84368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There is a button on the left side of the Community Partner Dashboard under the </a:t>
            </a:r>
            <a:r>
              <a:rPr lang="en-US" i="1" dirty="0"/>
              <a:t>MA Providers </a:t>
            </a:r>
            <a:r>
              <a:rPr lang="en-US" dirty="0"/>
              <a:t>section labeled </a:t>
            </a:r>
            <a:r>
              <a:rPr lang="en-US" i="1" dirty="0"/>
              <a:t>PE Worksheet</a:t>
            </a:r>
            <a:r>
              <a:rPr lang="en-US" dirty="0"/>
              <a:t> that qualified PE providers need to select in order to begin the PE worksheet.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18</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253244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When the provider selects the </a:t>
            </a:r>
            <a:r>
              <a:rPr lang="en-US" i="1" dirty="0"/>
              <a:t>PE Worksheet </a:t>
            </a:r>
            <a:r>
              <a:rPr lang="en-US" dirty="0"/>
              <a:t>button, a screen will display with a brief explanation of Presumptive Eligibility. This screen will collect the MA provider information, including type of medical service the individual is receiving and the </a:t>
            </a:r>
            <a:r>
              <a:rPr lang="en-US" i="1" dirty="0"/>
              <a:t>MA Provider Number</a:t>
            </a:r>
            <a:r>
              <a:rPr lang="en-US" dirty="0"/>
              <a:t> with four-digit service location number. In the </a:t>
            </a:r>
            <a:r>
              <a:rPr lang="en-US" i="1" dirty="0"/>
              <a:t>Type of Medical Serv</a:t>
            </a:r>
            <a:r>
              <a:rPr lang="en-US" dirty="0"/>
              <a:t>ice drop-down box, the provider will need to select one of the four options: </a:t>
            </a:r>
            <a:r>
              <a:rPr lang="en-US" i="1" dirty="0"/>
              <a:t>Emergency</a:t>
            </a:r>
            <a:r>
              <a:rPr lang="en-US" dirty="0"/>
              <a:t>, </a:t>
            </a:r>
            <a:r>
              <a:rPr lang="en-US" i="1" dirty="0"/>
              <a:t>In Patient</a:t>
            </a:r>
            <a:r>
              <a:rPr lang="en-US" dirty="0"/>
              <a:t>, </a:t>
            </a:r>
            <a:r>
              <a:rPr lang="en-US" i="1" dirty="0"/>
              <a:t>Out Patient</a:t>
            </a:r>
            <a:r>
              <a:rPr lang="en-US" dirty="0"/>
              <a:t>, or </a:t>
            </a:r>
            <a:r>
              <a:rPr lang="en-US" i="1" dirty="0"/>
              <a:t>Not Applicable</a:t>
            </a:r>
            <a:r>
              <a:rPr lang="en-US" dirty="0"/>
              <a:t>. If an option is not selected from the drop-down box, the provider will not be able to proceed to the PE worksheet.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19</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799604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Presumptive Eligibility, or PE, allows qualified hospitals (from here on referred to as qualified hospital providers) to determine eligibility and apply for temporary Medical Assistance coverage. PE has been available for pregnant women since 1988. The Affordable Care Act expanded PE policy, effective January 1, 2014, to allow qualified hospital providers to determine eligibility and apply</a:t>
            </a:r>
            <a:r>
              <a:rPr lang="en-US" baseline="0" dirty="0"/>
              <a:t> for PE</a:t>
            </a:r>
            <a:r>
              <a:rPr lang="en-US" dirty="0"/>
              <a:t>.</a:t>
            </a:r>
          </a:p>
          <a:p>
            <a:endParaRPr lang="en-US" dirty="0"/>
          </a:p>
          <a:p>
            <a:r>
              <a:rPr lang="en-US" dirty="0"/>
              <a:t>You will learn more about the MA coverage groups in the next section.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1367070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Additionally, if the MA provider number entered is not found in the system, the provider will not be able to move forward with a PE worksheet or PE application.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20</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220459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Once the provider is signed in, the PE worksheet screen displays. The top of the PE worksheet screen will provide information regarding when an application should be made as well as an explanation for the eligibility determination.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21</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106123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PE worksheet data entry fields are the same as those found on the paper PE worksheet. The top of the PE worksheet screen will mimic existing COMPASS functionality to add or delete an individual.</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859110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lnSpcReduction="10000"/>
          </a:bodyPr>
          <a:lstStyle/>
          <a:p>
            <a:r>
              <a:rPr lang="en-US" dirty="0"/>
              <a:t>To qualify for PE and ongoing MA, the PE applicant must be a U. S. citizen, permanent alien, temporary alien, refugee/asylee, or in a lawful immigration status.</a:t>
            </a:r>
          </a:p>
          <a:p>
            <a:endParaRPr lang="en-US" dirty="0"/>
          </a:p>
          <a:p>
            <a:r>
              <a:rPr lang="en-US" dirty="0"/>
              <a:t>Certain individuals must have a lawful immigration status for a minimum of five years (referred to as the five-year bar). Pregnant women and children who have a lawful immigration status are not subject to the five-year bar for MA eligibility. This is described in greater detail on the following slide.</a:t>
            </a:r>
          </a:p>
          <a:p>
            <a:endParaRPr lang="en-US" dirty="0"/>
          </a:p>
          <a:p>
            <a:r>
              <a:rPr lang="en-US" dirty="0"/>
              <a:t>A temporary alien refers to an individual who was lawfully admitted to the U. S. for temporary residence. Under CHIPRA 214, Pennsylvania opted to make MA coverage available to pregnant women and children who are temporary aliens.</a:t>
            </a:r>
          </a:p>
          <a:p>
            <a:endParaRPr lang="en-US" dirty="0"/>
          </a:p>
          <a:p>
            <a:r>
              <a:rPr lang="en-US" b="1" dirty="0"/>
              <a:t>NOTE:</a:t>
            </a:r>
            <a:r>
              <a:rPr lang="en-US" dirty="0"/>
              <a:t> A pregnant woman or child who has a Deferred Action for Childhood Arrival status is not eligible for MA.</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563131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slide shows details of lawful immigration statuses and when the five-year bar is applicable.</a:t>
            </a:r>
          </a:p>
          <a:p>
            <a:endParaRPr lang="en-US" dirty="0"/>
          </a:p>
          <a:p>
            <a:r>
              <a:rPr lang="en-US" dirty="0"/>
              <a:t>This information can also be found in the </a:t>
            </a:r>
            <a:r>
              <a:rPr lang="en-US" i="1" dirty="0"/>
              <a:t>Presumptive Eligibility for Hospital Providers Desk Guide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4754518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Depending on the individual’s answers to the initial questions, additional questions may display. If the applicant is between the ages of 18 and 26, the additional question that will display is:</a:t>
            </a:r>
          </a:p>
          <a:p>
            <a:endParaRPr lang="en-US" dirty="0"/>
          </a:p>
          <a:p>
            <a:pPr marL="296408" indent="-296408">
              <a:buFont typeface="Arial" panose="020B0604020202020204" pitchFamily="34" charset="0"/>
              <a:buChar char="•"/>
            </a:pPr>
            <a:r>
              <a:rPr lang="en-US" i="1" dirty="0"/>
              <a:t>Were you receiving Foster Care and MA at the age of 18?</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25</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002657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If the applicant is female age 10 – 59, the additional questions are:</a:t>
            </a:r>
          </a:p>
          <a:p>
            <a:endParaRPr lang="en-US" dirty="0"/>
          </a:p>
          <a:p>
            <a:pPr marL="296408" indent="-296408">
              <a:buFont typeface="Arial" panose="020B0604020202020204" pitchFamily="34" charset="0"/>
              <a:buChar char="•"/>
            </a:pPr>
            <a:r>
              <a:rPr lang="en-US" i="1" dirty="0"/>
              <a:t>Are you pregnant or have you had a pregnancy end within the last 60 days?</a:t>
            </a:r>
            <a:r>
              <a:rPr lang="en-US" dirty="0"/>
              <a:t>; and,</a:t>
            </a:r>
          </a:p>
          <a:p>
            <a:pPr marL="296408" indent="-296408">
              <a:buFont typeface="Arial" panose="020B0604020202020204" pitchFamily="34" charset="0"/>
              <a:buChar char="•"/>
            </a:pPr>
            <a:r>
              <a:rPr lang="en-US" i="1" dirty="0"/>
              <a:t>How many babies are expected?</a:t>
            </a:r>
            <a:endParaRPr lang="en-US" dirty="0"/>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26</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705876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Household size is determined by the applicant’s tax filing status and the individuals included in the tax household. The tax household size is important because it determines the income limit to be used in determining eligibility. The qualified hospital PE provider must ask the individual if they filed, or plan to file, a federal income tax form and if the individual was, or expects to be, claimed as a dependent by another taxpayer.</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27</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20" name="Slide Image Placeholder 19"/>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475648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As just described, household composition is determined by the applicant’s tax filing status. The individual can fall into one of four tax filing statuses, as described on this slide. They include:</a:t>
            </a:r>
          </a:p>
          <a:p>
            <a:endParaRPr lang="en-US" dirty="0"/>
          </a:p>
          <a:p>
            <a:pPr marL="296408" indent="-296408">
              <a:buFont typeface="Arial" panose="020B0604020202020204" pitchFamily="34" charset="0"/>
              <a:buChar char="•"/>
            </a:pPr>
            <a:r>
              <a:rPr lang="en-US" dirty="0"/>
              <a:t>Tax Filer;</a:t>
            </a:r>
          </a:p>
          <a:p>
            <a:pPr marL="296408" indent="-296408">
              <a:buFont typeface="Arial" panose="020B0604020202020204" pitchFamily="34" charset="0"/>
              <a:buChar char="•"/>
            </a:pPr>
            <a:r>
              <a:rPr lang="en-US" dirty="0"/>
              <a:t>Tax Dependent;</a:t>
            </a:r>
          </a:p>
          <a:p>
            <a:pPr marL="296408" indent="-296408">
              <a:buFont typeface="Arial" panose="020B0604020202020204" pitchFamily="34" charset="0"/>
              <a:buChar char="•"/>
            </a:pPr>
            <a:r>
              <a:rPr lang="en-US" dirty="0"/>
              <a:t>Non-Filer; and,</a:t>
            </a:r>
          </a:p>
          <a:p>
            <a:pPr marL="296408" indent="-296408">
              <a:buFont typeface="Arial" panose="020B0604020202020204" pitchFamily="34" charset="0"/>
              <a:buChar char="•"/>
            </a:pPr>
            <a:r>
              <a:rPr lang="en-US" dirty="0"/>
              <a:t>Child.</a:t>
            </a:r>
          </a:p>
          <a:p>
            <a:endParaRPr lang="en-US" dirty="0"/>
          </a:p>
          <a:p>
            <a:r>
              <a:rPr lang="en-US" dirty="0"/>
              <a:t>This information can also be found in the </a:t>
            </a:r>
            <a:r>
              <a:rPr lang="en-US" i="1" dirty="0"/>
              <a:t>Presumptive Eligibility for Hospital Providers Desk Guide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28</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01780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Now we will look at the household members for each of the tax filing statuses we just reviewed. Let’s look at each one separately.</a:t>
            </a:r>
          </a:p>
          <a:p>
            <a:endParaRPr lang="en-US" dirty="0"/>
          </a:p>
          <a:p>
            <a:r>
              <a:rPr lang="en-US" dirty="0"/>
              <a:t>We’ll begin with the applicant as a Tax Filer. This household includes:</a:t>
            </a:r>
          </a:p>
          <a:p>
            <a:endParaRPr lang="en-US" dirty="0"/>
          </a:p>
          <a:p>
            <a:pPr marL="296408" indent="-296408">
              <a:buFont typeface="Arial" panose="020B0604020202020204" pitchFamily="34" charset="0"/>
              <a:buChar char="•"/>
            </a:pPr>
            <a:r>
              <a:rPr lang="en-US" dirty="0"/>
              <a:t>The Tax Filer (who is the applicant);</a:t>
            </a:r>
          </a:p>
          <a:p>
            <a:pPr marL="296408" indent="-296408">
              <a:buFont typeface="Arial" panose="020B0604020202020204" pitchFamily="34" charset="0"/>
              <a:buChar char="•"/>
            </a:pPr>
            <a:r>
              <a:rPr lang="en-US" dirty="0"/>
              <a:t>The spouse of the Tax Filer (if living with the Tax Filer); and,</a:t>
            </a:r>
          </a:p>
          <a:p>
            <a:pPr marL="296408" indent="-296408">
              <a:buFont typeface="Arial" panose="020B0604020202020204" pitchFamily="34" charset="0"/>
              <a:buChar char="•"/>
            </a:pPr>
            <a:r>
              <a:rPr lang="en-US" dirty="0"/>
              <a:t>All claimed Tax Dependents of the Tax Filer.</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29</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859502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desk guide, titled </a:t>
            </a:r>
            <a:r>
              <a:rPr lang="en-US" i="1" dirty="0"/>
              <a:t>Presumptive Eligibility for Hospital Providers Desk Guide</a:t>
            </a:r>
            <a:r>
              <a:rPr lang="en-US" dirty="0"/>
              <a:t> was developed to accompany this training, to support qualified hospital providers as they complete PE worksheets and applications. The desk guide is available on the same website where you accessed this training presentation. If you select the slide link, you will be taken to the Pennsylvania DHS ACA </a:t>
            </a:r>
            <a:r>
              <a:rPr lang="en-US" i="1" dirty="0"/>
              <a:t>Information for Providers </a:t>
            </a:r>
            <a:r>
              <a:rPr lang="en-US" dirty="0"/>
              <a:t>web page where the guide resides. Guide content appears throughout this presentation.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a:t>
            </a:fld>
            <a:endParaRPr lang="en-US" dirty="0"/>
          </a:p>
        </p:txBody>
      </p:sp>
      <p:sp>
        <p:nvSpPr>
          <p:cNvPr id="18" name="Slide Image Placeholder 17"/>
          <p:cNvSpPr>
            <a:spLocks noGrp="1" noRot="1" noChangeAspect="1"/>
          </p:cNvSpPr>
          <p:nvPr>
            <p:ph type="sldImg"/>
          </p:nvPr>
        </p:nvSpPr>
        <p:spPr>
          <a:xfrm>
            <a:off x="2878138" y="493713"/>
            <a:ext cx="3851275" cy="2889250"/>
          </a:xfrm>
        </p:spPr>
      </p:sp>
      <p:sp>
        <p:nvSpPr>
          <p:cNvPr id="19" name="Footer Placeholder 18"/>
          <p:cNvSpPr>
            <a:spLocks noGrp="1"/>
          </p:cNvSpPr>
          <p:nvPr>
            <p:ph type="ftr" sz="quarter" idx="11"/>
          </p:nvPr>
        </p:nvSpPr>
        <p:spPr/>
        <p:txBody>
          <a:bodyPr/>
          <a:lstStyle/>
          <a:p>
            <a:r>
              <a:rPr lang="en-US" dirty="0"/>
              <a:t>For Qualified Hospital Providers</a:t>
            </a:r>
          </a:p>
        </p:txBody>
      </p:sp>
      <p:sp>
        <p:nvSpPr>
          <p:cNvPr id="20" name="Header Placeholder 19"/>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29180631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second possible role is the applicant as a Tax Dependent. This household includes:</a:t>
            </a:r>
          </a:p>
          <a:p>
            <a:endParaRPr lang="en-US" dirty="0"/>
          </a:p>
          <a:p>
            <a:pPr marL="296408" indent="-296408">
              <a:buFont typeface="Arial" panose="020B0604020202020204" pitchFamily="34" charset="0"/>
              <a:buChar char="•"/>
            </a:pPr>
            <a:r>
              <a:rPr lang="en-US" dirty="0"/>
              <a:t>The Tax Dependent (who is the applicant);</a:t>
            </a:r>
          </a:p>
          <a:p>
            <a:pPr marL="296408" indent="-296408">
              <a:buFont typeface="Arial" panose="020B0604020202020204" pitchFamily="34" charset="0"/>
              <a:buChar char="•"/>
            </a:pPr>
            <a:r>
              <a:rPr lang="en-US" dirty="0"/>
              <a:t>The claiming Tax Filer;</a:t>
            </a:r>
          </a:p>
          <a:p>
            <a:pPr marL="296408" indent="-296408">
              <a:buFont typeface="Arial" panose="020B0604020202020204" pitchFamily="34" charset="0"/>
              <a:buChar char="•"/>
            </a:pPr>
            <a:r>
              <a:rPr lang="en-US" dirty="0"/>
              <a:t>The claiming Tax Filer’s spouse (if living with the Tax Filer);</a:t>
            </a:r>
          </a:p>
          <a:p>
            <a:pPr marL="296408" indent="-296408">
              <a:buFont typeface="Arial" panose="020B0604020202020204" pitchFamily="34" charset="0"/>
              <a:buChar char="•"/>
            </a:pPr>
            <a:r>
              <a:rPr lang="en-US" dirty="0"/>
              <a:t>Other Tax Dependents of the claiming Tax Filer; and,</a:t>
            </a:r>
          </a:p>
          <a:p>
            <a:pPr marL="296408" indent="-296408">
              <a:buFont typeface="Arial" panose="020B0604020202020204" pitchFamily="34" charset="0"/>
              <a:buChar char="•"/>
            </a:pPr>
            <a:r>
              <a:rPr lang="en-US" dirty="0"/>
              <a:t>The Tax Dependent’s spouse (if living with Tax Dependent).</a:t>
            </a:r>
          </a:p>
          <a:p>
            <a:endParaRPr lang="en-US" dirty="0"/>
          </a:p>
          <a:p>
            <a:r>
              <a:rPr lang="en-US" dirty="0"/>
              <a:t>It is important to note, if an individual is listed as both a Tax Filer and a Tax Dependent, the individual will be considered a Tax Dependent for MAGI household composition.</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30</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880565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third possible role is the applicant as a Non-Filer. This household includes:</a:t>
            </a:r>
          </a:p>
          <a:p>
            <a:endParaRPr lang="en-US" dirty="0"/>
          </a:p>
          <a:p>
            <a:pPr marL="296408" indent="-296408">
              <a:buFont typeface="Arial" panose="020B0604020202020204" pitchFamily="34" charset="0"/>
              <a:buChar char="•"/>
            </a:pPr>
            <a:r>
              <a:rPr lang="en-US" dirty="0"/>
              <a:t>The Non-Filer (who is the applicant);</a:t>
            </a:r>
          </a:p>
          <a:p>
            <a:pPr marL="296408" indent="-296408">
              <a:buFont typeface="Arial" panose="020B0604020202020204" pitchFamily="34" charset="0"/>
              <a:buChar char="•"/>
            </a:pPr>
            <a:r>
              <a:rPr lang="en-US" dirty="0"/>
              <a:t>The spouse of the Non-Filer; and,</a:t>
            </a:r>
          </a:p>
          <a:p>
            <a:pPr marL="296408" indent="-296408">
              <a:buFont typeface="Arial" panose="020B0604020202020204" pitchFamily="34" charset="0"/>
              <a:buChar char="•"/>
            </a:pPr>
            <a:r>
              <a:rPr lang="en-US" dirty="0"/>
              <a:t>Child(ren) under age 19 (whether biological, adopted or step-child(ren)) of the Non-Filer.</a:t>
            </a:r>
          </a:p>
          <a:p>
            <a:endParaRPr lang="en-US" dirty="0"/>
          </a:p>
          <a:p>
            <a:r>
              <a:rPr lang="en-US" dirty="0"/>
              <a:t>If a child is a target being determined under Non-Filer rules, the household includes (if living in the same home):</a:t>
            </a:r>
          </a:p>
          <a:p>
            <a:endParaRPr lang="en-US" dirty="0"/>
          </a:p>
          <a:p>
            <a:pPr marL="296408" indent="-296408">
              <a:buFont typeface="Arial" panose="020B0604020202020204" pitchFamily="34" charset="0"/>
              <a:buChar char="•"/>
            </a:pPr>
            <a:r>
              <a:rPr lang="en-US" dirty="0"/>
              <a:t>The child;</a:t>
            </a:r>
          </a:p>
          <a:p>
            <a:pPr marL="296408" indent="-296408">
              <a:buFont typeface="Arial" panose="020B0604020202020204" pitchFamily="34" charset="0"/>
              <a:buChar char="•"/>
            </a:pPr>
            <a:r>
              <a:rPr lang="en-US" dirty="0"/>
              <a:t>Parent(s) (whether biological, adopted or step-parent(s)); and,</a:t>
            </a:r>
          </a:p>
          <a:p>
            <a:pPr marL="296408" indent="-296408">
              <a:buFont typeface="Arial" panose="020B0604020202020204" pitchFamily="34" charset="0"/>
              <a:buChar char="•"/>
            </a:pPr>
            <a:r>
              <a:rPr lang="en-US" dirty="0"/>
              <a:t>Sibling(s) under age 19 (whether biological, adopted or step-sibling(s)).</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31</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9685268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lnSpcReduction="10000"/>
          </a:bodyPr>
          <a:lstStyle/>
          <a:p>
            <a:r>
              <a:rPr lang="en-US" dirty="0"/>
              <a:t>There are some exceptions to the rules just described. When these exceptions apply, Non-Filer rules should be used:</a:t>
            </a:r>
          </a:p>
          <a:p>
            <a:endParaRPr lang="en-US" dirty="0"/>
          </a:p>
          <a:p>
            <a:pPr marL="296408" indent="-296408">
              <a:buFont typeface="Arial" panose="020B0604020202020204" pitchFamily="34" charset="0"/>
              <a:buChar char="•"/>
            </a:pPr>
            <a:r>
              <a:rPr lang="en-US" dirty="0"/>
              <a:t>A Tax Dependent who is claimed by someone other than a spouse or parent (whether biological, adopted or step-parent);</a:t>
            </a:r>
          </a:p>
          <a:p>
            <a:pPr marL="296408" indent="-296408">
              <a:buFont typeface="Arial" panose="020B0604020202020204" pitchFamily="34" charset="0"/>
              <a:buChar char="•"/>
            </a:pPr>
            <a:r>
              <a:rPr lang="en-US" dirty="0"/>
              <a:t>A Tax Dependent (under age 19) who lives with both parents, but whose parents will not file jointly and only one parent claims child;</a:t>
            </a:r>
          </a:p>
          <a:p>
            <a:pPr marL="296408" indent="-296408">
              <a:buFont typeface="Arial" panose="020B0604020202020204" pitchFamily="34" charset="0"/>
              <a:buChar char="•"/>
            </a:pPr>
            <a:r>
              <a:rPr lang="en-US" dirty="0"/>
              <a:t>A Tax Dependent (under age 19) who is claimed by a non-custodial parent;</a:t>
            </a:r>
          </a:p>
          <a:p>
            <a:pPr marL="296408" indent="-296408">
              <a:buFont typeface="Arial" panose="020B0604020202020204" pitchFamily="34" charset="0"/>
              <a:buChar char="•"/>
            </a:pPr>
            <a:r>
              <a:rPr lang="en-US" dirty="0"/>
              <a:t>A Tax Dependent (under age 19) whose parents are married and will file jointly, but one parent does not live in the home due to a separation or pending divorce -- note that the parent outside of the household will not be included in the budget group; and,</a:t>
            </a:r>
          </a:p>
          <a:p>
            <a:pPr marL="296408" indent="-296408">
              <a:buFont typeface="Arial" panose="020B0604020202020204" pitchFamily="34" charset="0"/>
              <a:buChar char="•"/>
            </a:pPr>
            <a:r>
              <a:rPr lang="en-US" dirty="0"/>
              <a:t>A Tax Filer who cannot provide proof of their Tax Dependents.</a:t>
            </a:r>
          </a:p>
          <a:p>
            <a:endParaRPr lang="en-US" dirty="0"/>
          </a:p>
          <a:p>
            <a:r>
              <a:rPr lang="en-US" dirty="0"/>
              <a:t>This information can also be found in the </a:t>
            </a:r>
            <a:r>
              <a:rPr lang="en-US" i="1" dirty="0"/>
              <a:t>Presumptive Eligibility for Hospital Providers Desk Guide</a:t>
            </a:r>
            <a:r>
              <a:rPr lang="en-US" dirty="0"/>
              <a:t>.</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32</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805254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Now we will review some examples of MAGI households. All of the examples included in this presentation can also be found in the </a:t>
            </a:r>
            <a:r>
              <a:rPr lang="en-US" i="1" dirty="0"/>
              <a:t>Presumptive Eligibility for Hospital Providers Desk Guide</a:t>
            </a:r>
            <a:r>
              <a:rPr lang="en-US" dirty="0"/>
              <a:t>.</a:t>
            </a:r>
          </a:p>
          <a:p>
            <a:endParaRPr lang="en-US" dirty="0"/>
          </a:p>
          <a:p>
            <a:r>
              <a:rPr lang="en-US" dirty="0"/>
              <a:t>Mary is applying for PE. She has a daughter, Joan, who is 14-years-old. Mary is divorced from Joan’s father, Dale, and they are not living together. Mary plans to file taxes and claim Joan as her Tax Dependent.</a:t>
            </a:r>
          </a:p>
          <a:p>
            <a:endParaRPr lang="en-US" dirty="0"/>
          </a:p>
          <a:p>
            <a:r>
              <a:rPr lang="en-US" dirty="0"/>
              <a:t>The MAGI household for Mary follows the Tax Filer household rules. The MAGI household for Mary’s determination consists of Mary, the Tax Filer, and Joan, the Tax Dependent.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498890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Sarah, age 22, is pregnant and applying for PE for herself only. She lives with her boyfriend and Aly, their common child who is 2 years old. She files her own taxes and claims the child.</a:t>
            </a:r>
          </a:p>
          <a:p>
            <a:endParaRPr lang="en-US" dirty="0"/>
          </a:p>
          <a:p>
            <a:r>
              <a:rPr lang="en-US" dirty="0"/>
              <a:t>The MAGI household for Sarah follows the Tax Filer household rules. The MAGI household for Sarah’s determination consists of: Sarah, the Tax Filer, Aly, the Tax Dependent, and the unborn baby.</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9959667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Adam, age 18, is applying for PE for himself only. He is a full-time student and lives with his parents, Samantha and Jim, who are planning to claim Adam as a Tax Dependent. Samantha and Jim are married and will file taxes jointly.</a:t>
            </a:r>
          </a:p>
          <a:p>
            <a:endParaRPr lang="en-US" dirty="0"/>
          </a:p>
          <a:p>
            <a:r>
              <a:rPr lang="en-US" dirty="0"/>
              <a:t>The MAGI household for Adam follows the Tax Dependent household rules. The MAGI household for Adam’s determination consists of: Adam, the Tax Dependent, Samantha, the Tax Filer, and Jim, the Tax Filer’s spouse.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35</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1809816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Mary and her 14-year-old daughter, Joan, are applying for PE. Mary is divorced from Joan’s father, Dale, and they are not living together. Dale plans to file taxes and claim Joan as his Tax Dependent. Mary will file her own taxes.</a:t>
            </a:r>
          </a:p>
          <a:p>
            <a:endParaRPr lang="en-US" dirty="0"/>
          </a:p>
          <a:p>
            <a:r>
              <a:rPr lang="en-US" dirty="0"/>
              <a:t>The MAGI household for Mary follows the Tax Filer household rules and consists of Mary, the Tax Filer.</a:t>
            </a:r>
          </a:p>
          <a:p>
            <a:endParaRPr lang="en-US" dirty="0"/>
          </a:p>
          <a:p>
            <a:r>
              <a:rPr lang="en-US" dirty="0"/>
              <a:t>The MAGI household for Joan follows the child Non-Filer household rules and consists of: Joan, the child Non-Filer and Mary, the child Non-Filer’s parent.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36</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4171142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David, age 52, is applying for PE. David is single, with no dependent children. He is employed and plans to file taxes in the coming year. He is a single Tax Filer with no Tax Dependents.</a:t>
            </a:r>
          </a:p>
          <a:p>
            <a:endParaRPr lang="en-US" dirty="0"/>
          </a:p>
          <a:p>
            <a:r>
              <a:rPr lang="en-US" dirty="0"/>
              <a:t>The MAGI household follows the Tax Filer household rules. The MAGI household for David’s determination consists of David, the Tax Filer.</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37</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542088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After identifying the household size, the next question on the PE worksheet is about total monthly income. To help the qualified hospital PE provider and applicant determine the amount of gross monthly income to enter, when clicked, the </a:t>
            </a:r>
            <a:r>
              <a:rPr lang="en-US" i="1" dirty="0"/>
              <a:t>Allowable Income </a:t>
            </a:r>
            <a:r>
              <a:rPr lang="en-US" dirty="0"/>
              <a:t>hyperlink will display the types of allowable income for this category.</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38</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466182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chart is another illustration of the types of allowable income under MAGI income rules. Please note, resources are not counted in MAGI eligibility determination.</a:t>
            </a:r>
          </a:p>
          <a:p>
            <a:endParaRPr lang="en-US" dirty="0"/>
          </a:p>
          <a:p>
            <a:r>
              <a:rPr lang="en-US" dirty="0"/>
              <a:t>This information can also be found in the </a:t>
            </a:r>
            <a:r>
              <a:rPr lang="en-US" i="1" dirty="0"/>
              <a:t>Presumptive Eligibility for Hospital Providers Desk Guide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39</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328102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First, let’s review some key acronyms you will see and hear in this presentation. These acronyms can also be found in the </a:t>
            </a:r>
            <a:r>
              <a:rPr lang="en-US" i="1" dirty="0"/>
              <a:t>Presumptive Eligibility for Hospital Providers Desk Guide</a:t>
            </a:r>
            <a:r>
              <a:rPr lang="en-US" dirty="0"/>
              <a:t>.</a:t>
            </a:r>
          </a:p>
          <a:p>
            <a:endParaRPr lang="en-US" dirty="0"/>
          </a:p>
          <a:p>
            <a:pPr marL="296408" indent="-296408">
              <a:buFont typeface="Arial" panose="020B0604020202020204" pitchFamily="34" charset="0"/>
              <a:buChar char="•"/>
            </a:pPr>
            <a:r>
              <a:rPr lang="en-US" dirty="0"/>
              <a:t>ACA is an abbreviation for the Affordable Care Act.</a:t>
            </a:r>
          </a:p>
          <a:p>
            <a:pPr marL="296408" indent="-296408">
              <a:buFont typeface="Arial" panose="020B0604020202020204" pitchFamily="34" charset="0"/>
              <a:buChar char="•"/>
            </a:pPr>
            <a:r>
              <a:rPr lang="en-US" dirty="0"/>
              <a:t>BPE stands for Bureau of Program Evaluation.</a:t>
            </a:r>
          </a:p>
          <a:p>
            <a:pPr marL="296408" indent="-296408">
              <a:buFont typeface="Arial" panose="020B0604020202020204" pitchFamily="34" charset="0"/>
              <a:buChar char="•"/>
            </a:pPr>
            <a:r>
              <a:rPr lang="en-US" dirty="0"/>
              <a:t>COMPASS is the Commonwealth of Pennsylvania Application for Social Services.</a:t>
            </a:r>
          </a:p>
          <a:p>
            <a:pPr marL="296408" indent="-296408">
              <a:buFont typeface="Arial" panose="020B0604020202020204" pitchFamily="34" charset="0"/>
              <a:buChar char="•"/>
            </a:pPr>
            <a:r>
              <a:rPr lang="en-US" dirty="0"/>
              <a:t>DCA is an abbreviation for Division of Corrective Action.</a:t>
            </a:r>
          </a:p>
          <a:p>
            <a:pPr marL="296408" indent="-296408">
              <a:buFont typeface="Arial" panose="020B0604020202020204" pitchFamily="34" charset="0"/>
              <a:buChar char="•"/>
            </a:pPr>
            <a:r>
              <a:rPr lang="en-US" dirty="0"/>
              <a:t>EPP is an Error Prevention Plan.</a:t>
            </a:r>
          </a:p>
          <a:p>
            <a:pPr marL="296408" indent="-296408">
              <a:buFont typeface="Arial" panose="020B0604020202020204" pitchFamily="34" charset="0"/>
              <a:buChar char="•"/>
            </a:pPr>
            <a:r>
              <a:rPr lang="en-US" dirty="0"/>
              <a:t>FPL stands for Federal Poverty Level.</a:t>
            </a:r>
          </a:p>
          <a:p>
            <a:pPr marL="296408" indent="-296408">
              <a:buFont typeface="Arial" panose="020B0604020202020204" pitchFamily="34" charset="0"/>
              <a:buChar char="•"/>
            </a:pPr>
            <a:r>
              <a:rPr lang="en-US" dirty="0"/>
              <a:t>MA is Medical Assistance.</a:t>
            </a:r>
          </a:p>
          <a:p>
            <a:pPr marL="296408" indent="-296408">
              <a:buFont typeface="Arial" panose="020B0604020202020204" pitchFamily="34" charset="0"/>
              <a:buChar char="•"/>
            </a:pPr>
            <a:r>
              <a:rPr lang="en-US" dirty="0"/>
              <a:t>MAB is an abbreviation for Medical Assistance Bulletin.</a:t>
            </a:r>
          </a:p>
          <a:p>
            <a:pPr marL="296408" indent="-296408">
              <a:buFont typeface="Arial" panose="020B0604020202020204" pitchFamily="34" charset="0"/>
              <a:buChar char="•"/>
            </a:pPr>
            <a:r>
              <a:rPr lang="en-US" dirty="0"/>
              <a:t>MAGI stands for Modified Adjusted Gross Income.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2985776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slide shows the Federal Poverty Level, or FPL, income limits that are used to help determine an individual’s eligibility for PE and MA. These limits are updated every calendar year.</a:t>
            </a:r>
          </a:p>
          <a:p>
            <a:endParaRPr lang="en-US" dirty="0"/>
          </a:p>
          <a:p>
            <a:r>
              <a:rPr lang="en-US" dirty="0"/>
              <a:t>This table can also be found in the </a:t>
            </a:r>
            <a:r>
              <a:rPr lang="en-US" i="1" dirty="0"/>
              <a:t>Presumptive Eligibility for Hospital Providers Desk Guide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40</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9657237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After entering the total monthly income, total monthly tax deductions must be entered. To help the qualified hospital</a:t>
            </a:r>
            <a:r>
              <a:rPr lang="en-US" baseline="0" dirty="0"/>
              <a:t> PE </a:t>
            </a:r>
            <a:r>
              <a:rPr lang="en-US" dirty="0"/>
              <a:t>provider and applicant determine the amount to enter in the </a:t>
            </a:r>
            <a:r>
              <a:rPr lang="en-US" i="1" dirty="0"/>
              <a:t>Total Monthly Tax Deductions</a:t>
            </a:r>
            <a:r>
              <a:rPr lang="en-US" dirty="0"/>
              <a:t> field, when clicked, the </a:t>
            </a:r>
            <a:r>
              <a:rPr lang="en-US" i="1" dirty="0"/>
              <a:t>Allowable Deductions </a:t>
            </a:r>
            <a:r>
              <a:rPr lang="en-US" dirty="0"/>
              <a:t>hyperlink will display the types of allowable deductions for this category</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41</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8940453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red box highlights another illustration of the allowable tax deductions under MAGI income rules. </a:t>
            </a:r>
          </a:p>
          <a:p>
            <a:endParaRPr lang="en-US" dirty="0"/>
          </a:p>
          <a:p>
            <a:r>
              <a:rPr lang="en-US" dirty="0"/>
              <a:t>This information can also be found in the</a:t>
            </a:r>
            <a:r>
              <a:rPr lang="en-US" i="1" dirty="0"/>
              <a:t> Presumptive Eligibility for Hospital Providers Desk Guide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074383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After entering total monthly tax deductions, the qualified hospital</a:t>
            </a:r>
            <a:r>
              <a:rPr lang="en-US" baseline="0" dirty="0"/>
              <a:t> PE </a:t>
            </a:r>
            <a:r>
              <a:rPr lang="en-US" dirty="0"/>
              <a:t>provider can choose to cancel or submit the PE worksheet. Selecting </a:t>
            </a:r>
            <a:r>
              <a:rPr lang="en-US" i="1" dirty="0"/>
              <a:t>Cancel</a:t>
            </a:r>
            <a:r>
              <a:rPr lang="en-US" dirty="0"/>
              <a:t> will return the provider to the Community Partner Dashboard. Selecting </a:t>
            </a:r>
            <a:r>
              <a:rPr lang="en-US" i="1" dirty="0"/>
              <a:t>Submit</a:t>
            </a:r>
            <a:r>
              <a:rPr lang="en-US" dirty="0"/>
              <a:t> will generate the eligibility determination.</a:t>
            </a:r>
          </a:p>
          <a:p>
            <a:endParaRPr lang="en-US" dirty="0"/>
          </a:p>
          <a:p>
            <a:r>
              <a:rPr lang="en-US" dirty="0"/>
              <a:t>Please note it is recommended to review the PE worksheet before submitting it. Once the PE worksheet is submitted, no changes can be made. The information in the PE worksheet will be saved and transferred to the PE-only application or the combined PE/ongoing MA application.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552001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While eligibility for PE is based on self-attestation and supporting documentation is not required, the applicant and qualified hospital PE provider are encouraged to submit supporting documentation along with the application. This slide shows some examples of the types of supporting documentation that are acceptable.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44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4098620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Once the qualified hospital PE provider submits the PE worksheet, the top of the </a:t>
            </a:r>
            <a:r>
              <a:rPr lang="en-US" i="1" dirty="0"/>
              <a:t>Presumptive Eligibility Results </a:t>
            </a:r>
            <a:r>
              <a:rPr lang="en-US" dirty="0"/>
              <a:t>screen will include instructions on how to proceed if an individual is determined eligible for PE. This screen will also include instructions on how to proceed if an individual is determined ineligible for PE.</a:t>
            </a:r>
          </a:p>
        </p:txBody>
      </p:sp>
      <p:sp>
        <p:nvSpPr>
          <p:cNvPr id="5" name="Date Placeholder 4"/>
          <p:cNvSpPr>
            <a:spLocks noGrp="1"/>
          </p:cNvSpPr>
          <p:nvPr>
            <p:ph type="dt" idx="11"/>
          </p:nvPr>
        </p:nvSpPr>
        <p:spPr/>
        <p:txBody>
          <a:bodyPr/>
          <a:lstStyle/>
          <a:p>
            <a:r>
              <a:rPr lang="en-US"/>
              <a:t>3/3/2023</a:t>
            </a:r>
            <a:endParaRPr lang="en-US" dirty="0"/>
          </a:p>
        </p:txBody>
      </p:sp>
      <p:sp>
        <p:nvSpPr>
          <p:cNvPr id="4" name="Slide Number Placeholder 3"/>
          <p:cNvSpPr>
            <a:spLocks noGrp="1"/>
          </p:cNvSpPr>
          <p:nvPr>
            <p:ph type="sldNum" sz="quarter" idx="12"/>
          </p:nvPr>
        </p:nvSpPr>
        <p:spPr/>
        <p:txBody>
          <a:bodyPr/>
          <a:lstStyle/>
          <a:p>
            <a:fld id="{1A9BFA1A-78EA-4DC0-B884-DA40B66861D6}" type="slidenum">
              <a:rPr lang="en-US" smtClean="0"/>
              <a:pPr/>
              <a:t>45</a:t>
            </a:fld>
            <a:endParaRPr lang="en-US" dirty="0"/>
          </a:p>
        </p:txBody>
      </p:sp>
      <p:sp>
        <p:nvSpPr>
          <p:cNvPr id="6" name="Footer Placeholder 5"/>
          <p:cNvSpPr>
            <a:spLocks noGrp="1"/>
          </p:cNvSpPr>
          <p:nvPr>
            <p:ph type="ftr" sz="quarter" idx="13"/>
          </p:nvPr>
        </p:nvSpPr>
        <p:spPr/>
        <p:txBody>
          <a:bodyPr/>
          <a:lstStyle/>
          <a:p>
            <a:r>
              <a:rPr lang="en-US" dirty="0"/>
              <a:t>For Qualified Hospital Providers</a:t>
            </a:r>
          </a:p>
        </p:txBody>
      </p:sp>
      <p:sp>
        <p:nvSpPr>
          <p:cNvPr id="8" name="Header Placeholder 7"/>
          <p:cNvSpPr>
            <a:spLocks noGrp="1"/>
          </p:cNvSpPr>
          <p:nvPr>
            <p:ph type="hdr" sz="quarter" idx="14"/>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0136981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eligibility results will appear directly below the instructions. Under the </a:t>
            </a:r>
            <a:r>
              <a:rPr lang="en-US" i="1" dirty="0"/>
              <a:t>Presumptive Eligibility Results </a:t>
            </a:r>
            <a:r>
              <a:rPr lang="en-US" dirty="0"/>
              <a:t>area, the table displays the applicant name, their eligibility result and, where applicable, their reason for ineligibility. Radio buttons will appear under the </a:t>
            </a:r>
            <a:r>
              <a:rPr lang="en-US" i="1" dirty="0"/>
              <a:t>Benefits That You Can Apply For </a:t>
            </a:r>
            <a:r>
              <a:rPr lang="en-US" dirty="0"/>
              <a:t>area. The qualified hospital PE provider will be able to use these buttons to select the benefit for which each individual is applying. If the radio button is greyed-out, that option is not available to be selected.</a:t>
            </a:r>
          </a:p>
        </p:txBody>
      </p:sp>
      <p:sp>
        <p:nvSpPr>
          <p:cNvPr id="5" name="Date Placeholder 4"/>
          <p:cNvSpPr>
            <a:spLocks noGrp="1"/>
          </p:cNvSpPr>
          <p:nvPr>
            <p:ph type="dt" idx="11"/>
          </p:nvPr>
        </p:nvSpPr>
        <p:spPr/>
        <p:txBody>
          <a:bodyPr/>
          <a:lstStyle/>
          <a:p>
            <a:r>
              <a:rPr lang="en-US"/>
              <a:t>3/3/2023</a:t>
            </a:r>
            <a:endParaRPr lang="en-US" dirty="0"/>
          </a:p>
        </p:txBody>
      </p:sp>
      <p:sp>
        <p:nvSpPr>
          <p:cNvPr id="4" name="Slide Number Placeholder 3"/>
          <p:cNvSpPr>
            <a:spLocks noGrp="1"/>
          </p:cNvSpPr>
          <p:nvPr>
            <p:ph type="sldNum" sz="quarter" idx="12"/>
          </p:nvPr>
        </p:nvSpPr>
        <p:spPr/>
        <p:txBody>
          <a:bodyPr/>
          <a:lstStyle/>
          <a:p>
            <a:fld id="{1A9BFA1A-78EA-4DC0-B884-DA40B66861D6}" type="slidenum">
              <a:rPr lang="en-US" smtClean="0"/>
              <a:pPr/>
              <a:t>46</a:t>
            </a:fld>
            <a:endParaRPr lang="en-US" dirty="0"/>
          </a:p>
        </p:txBody>
      </p:sp>
      <p:sp>
        <p:nvSpPr>
          <p:cNvPr id="6" name="Footer Placeholder 5"/>
          <p:cNvSpPr>
            <a:spLocks noGrp="1"/>
          </p:cNvSpPr>
          <p:nvPr>
            <p:ph type="ftr" sz="quarter" idx="13"/>
          </p:nvPr>
        </p:nvSpPr>
        <p:spPr/>
        <p:txBody>
          <a:bodyPr/>
          <a:lstStyle/>
          <a:p>
            <a:r>
              <a:rPr lang="en-US" dirty="0"/>
              <a:t>For Qualified Hospital Providers</a:t>
            </a:r>
          </a:p>
        </p:txBody>
      </p:sp>
      <p:sp>
        <p:nvSpPr>
          <p:cNvPr id="8" name="Header Placeholder 7"/>
          <p:cNvSpPr>
            <a:spLocks noGrp="1"/>
          </p:cNvSpPr>
          <p:nvPr>
            <p:ph type="hdr" sz="quarter" idx="14"/>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9153094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At the bottom of the eligibility results screen, the qualified hospital provider has the option to select the following buttons: </a:t>
            </a:r>
            <a:r>
              <a:rPr lang="en-US" i="1" dirty="0"/>
              <a:t>Cancel</a:t>
            </a:r>
            <a:r>
              <a:rPr lang="en-US" dirty="0"/>
              <a:t>, </a:t>
            </a:r>
            <a:r>
              <a:rPr lang="en-US" i="1" dirty="0"/>
              <a:t>Clear Benefit Selection</a:t>
            </a:r>
            <a:r>
              <a:rPr lang="en-US" dirty="0"/>
              <a:t>, </a:t>
            </a:r>
            <a:r>
              <a:rPr lang="en-US" i="1" dirty="0"/>
              <a:t>View and Print in PDF</a:t>
            </a:r>
            <a:r>
              <a:rPr lang="en-US" dirty="0"/>
              <a:t>, and </a:t>
            </a:r>
            <a:r>
              <a:rPr lang="en-US" i="1" dirty="0"/>
              <a:t>Continue to Application</a:t>
            </a:r>
            <a:r>
              <a:rPr lang="en-US" dirty="0"/>
              <a:t>.</a:t>
            </a:r>
          </a:p>
        </p:txBody>
      </p:sp>
      <p:sp>
        <p:nvSpPr>
          <p:cNvPr id="5" name="Date Placeholder 4"/>
          <p:cNvSpPr>
            <a:spLocks noGrp="1"/>
          </p:cNvSpPr>
          <p:nvPr>
            <p:ph type="dt" idx="11"/>
          </p:nvPr>
        </p:nvSpPr>
        <p:spPr/>
        <p:txBody>
          <a:bodyPr/>
          <a:lstStyle/>
          <a:p>
            <a:r>
              <a:rPr lang="en-US"/>
              <a:t>3/3/2023</a:t>
            </a:r>
            <a:endParaRPr lang="en-US" dirty="0"/>
          </a:p>
        </p:txBody>
      </p:sp>
      <p:sp>
        <p:nvSpPr>
          <p:cNvPr id="4" name="Slide Number Placeholder 3"/>
          <p:cNvSpPr>
            <a:spLocks noGrp="1"/>
          </p:cNvSpPr>
          <p:nvPr>
            <p:ph type="sldNum" sz="quarter" idx="12"/>
          </p:nvPr>
        </p:nvSpPr>
        <p:spPr/>
        <p:txBody>
          <a:bodyPr/>
          <a:lstStyle/>
          <a:p>
            <a:fld id="{1A9BFA1A-78EA-4DC0-B884-DA40B66861D6}" type="slidenum">
              <a:rPr lang="en-US" smtClean="0"/>
              <a:pPr/>
              <a:t>47</a:t>
            </a:fld>
            <a:endParaRPr lang="en-US" dirty="0"/>
          </a:p>
        </p:txBody>
      </p:sp>
      <p:sp>
        <p:nvSpPr>
          <p:cNvPr id="6" name="Footer Placeholder 5"/>
          <p:cNvSpPr>
            <a:spLocks noGrp="1"/>
          </p:cNvSpPr>
          <p:nvPr>
            <p:ph type="ftr" sz="quarter" idx="13"/>
          </p:nvPr>
        </p:nvSpPr>
        <p:spPr/>
        <p:txBody>
          <a:bodyPr/>
          <a:lstStyle/>
          <a:p>
            <a:r>
              <a:rPr lang="en-US" dirty="0"/>
              <a:t>For Qualified Hospital Providers</a:t>
            </a:r>
          </a:p>
        </p:txBody>
      </p:sp>
      <p:sp>
        <p:nvSpPr>
          <p:cNvPr id="8" name="Header Placeholder 7"/>
          <p:cNvSpPr>
            <a:spLocks noGrp="1"/>
          </p:cNvSpPr>
          <p:nvPr>
            <p:ph type="hdr" sz="quarter" idx="14"/>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2940444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PDF of the worksheet will automatically generate when the eligibility results appear. The qualified hospital PE provider MUST print the PDF to give the applicant a copy and to retain a copy for their records. If the provider closes the window that contains the eligibility results PDF, he or she can select the </a:t>
            </a:r>
            <a:r>
              <a:rPr lang="en-US" i="1" dirty="0"/>
              <a:t>View and Print in PDF</a:t>
            </a:r>
            <a:r>
              <a:rPr lang="en-US" dirty="0"/>
              <a:t> button at the bottom of the screen to regenerate the PDF.</a:t>
            </a:r>
          </a:p>
          <a:p>
            <a:endParaRPr lang="en-US" dirty="0"/>
          </a:p>
          <a:p>
            <a:r>
              <a:rPr lang="en-US" dirty="0"/>
              <a:t>If a PDF fails to generate, the provider should select</a:t>
            </a:r>
            <a:r>
              <a:rPr lang="en-US" baseline="0" dirty="0"/>
              <a:t> </a:t>
            </a:r>
            <a:r>
              <a:rPr lang="en-US" dirty="0"/>
              <a:t>the </a:t>
            </a:r>
            <a:r>
              <a:rPr lang="en-US" i="1" dirty="0"/>
              <a:t>Cancel</a:t>
            </a:r>
            <a:r>
              <a:rPr lang="en-US" dirty="0"/>
              <a:t> button and complete the PE worksheet again.</a:t>
            </a:r>
          </a:p>
        </p:txBody>
      </p:sp>
      <p:sp>
        <p:nvSpPr>
          <p:cNvPr id="5" name="Date Placeholder 4"/>
          <p:cNvSpPr>
            <a:spLocks noGrp="1"/>
          </p:cNvSpPr>
          <p:nvPr>
            <p:ph type="dt" idx="11"/>
          </p:nvPr>
        </p:nvSpPr>
        <p:spPr/>
        <p:txBody>
          <a:bodyPr/>
          <a:lstStyle/>
          <a:p>
            <a:r>
              <a:rPr lang="en-US"/>
              <a:t>3/3/2023</a:t>
            </a:r>
            <a:endParaRPr lang="en-US" dirty="0"/>
          </a:p>
        </p:txBody>
      </p:sp>
      <p:sp>
        <p:nvSpPr>
          <p:cNvPr id="4" name="Slide Number Placeholder 3"/>
          <p:cNvSpPr>
            <a:spLocks noGrp="1"/>
          </p:cNvSpPr>
          <p:nvPr>
            <p:ph type="sldNum" sz="quarter" idx="12"/>
          </p:nvPr>
        </p:nvSpPr>
        <p:spPr/>
        <p:txBody>
          <a:bodyPr/>
          <a:lstStyle/>
          <a:p>
            <a:fld id="{1A9BFA1A-78EA-4DC0-B884-DA40B66861D6}" type="slidenum">
              <a:rPr lang="en-US" smtClean="0"/>
              <a:pPr/>
              <a:t>48</a:t>
            </a:fld>
            <a:endParaRPr lang="en-US" dirty="0"/>
          </a:p>
        </p:txBody>
      </p:sp>
      <p:sp>
        <p:nvSpPr>
          <p:cNvPr id="6" name="Footer Placeholder 5"/>
          <p:cNvSpPr>
            <a:spLocks noGrp="1"/>
          </p:cNvSpPr>
          <p:nvPr>
            <p:ph type="ftr" sz="quarter" idx="13"/>
          </p:nvPr>
        </p:nvSpPr>
        <p:spPr/>
        <p:txBody>
          <a:bodyPr/>
          <a:lstStyle/>
          <a:p>
            <a:r>
              <a:rPr lang="en-US" dirty="0"/>
              <a:t>For Qualified Hospital Providers</a:t>
            </a:r>
          </a:p>
        </p:txBody>
      </p:sp>
      <p:sp>
        <p:nvSpPr>
          <p:cNvPr id="8" name="Header Placeholder 7"/>
          <p:cNvSpPr>
            <a:spLocks noGrp="1"/>
          </p:cNvSpPr>
          <p:nvPr>
            <p:ph type="hdr" sz="quarter" idx="14"/>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4776900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When selecting </a:t>
            </a:r>
            <a:r>
              <a:rPr lang="en-US" i="1" dirty="0"/>
              <a:t>Continue to Application</a:t>
            </a:r>
            <a:r>
              <a:rPr lang="en-US" dirty="0"/>
              <a:t>, the qualified hospital PE provider will be directed to the streamlined PE-only application or the MA application, depending on which benefits were selected. If the applicant chooses to apply for PE only, no other PE applicants can be added to the application once the application is launched. However, all household members must be included on the PE-only application. If the applicant chooses to apply for both PE and MA, other MA applicants can be added when the application is launched.</a:t>
            </a:r>
          </a:p>
        </p:txBody>
      </p:sp>
      <p:sp>
        <p:nvSpPr>
          <p:cNvPr id="5" name="Date Placeholder 4"/>
          <p:cNvSpPr>
            <a:spLocks noGrp="1"/>
          </p:cNvSpPr>
          <p:nvPr>
            <p:ph type="dt" idx="11"/>
          </p:nvPr>
        </p:nvSpPr>
        <p:spPr/>
        <p:txBody>
          <a:bodyPr/>
          <a:lstStyle/>
          <a:p>
            <a:r>
              <a:rPr lang="en-US"/>
              <a:t>3/3/2023</a:t>
            </a:r>
            <a:endParaRPr lang="en-US" dirty="0"/>
          </a:p>
        </p:txBody>
      </p:sp>
      <p:sp>
        <p:nvSpPr>
          <p:cNvPr id="4" name="Slide Number Placeholder 3"/>
          <p:cNvSpPr>
            <a:spLocks noGrp="1"/>
          </p:cNvSpPr>
          <p:nvPr>
            <p:ph type="sldNum" sz="quarter" idx="12"/>
          </p:nvPr>
        </p:nvSpPr>
        <p:spPr/>
        <p:txBody>
          <a:bodyPr/>
          <a:lstStyle/>
          <a:p>
            <a:fld id="{1A9BFA1A-78EA-4DC0-B884-DA40B66861D6}" type="slidenum">
              <a:rPr lang="en-US" smtClean="0"/>
              <a:pPr/>
              <a:t>49</a:t>
            </a:fld>
            <a:endParaRPr lang="en-US" dirty="0"/>
          </a:p>
        </p:txBody>
      </p:sp>
      <p:sp>
        <p:nvSpPr>
          <p:cNvPr id="6" name="Footer Placeholder 5"/>
          <p:cNvSpPr>
            <a:spLocks noGrp="1"/>
          </p:cNvSpPr>
          <p:nvPr>
            <p:ph type="ftr" sz="quarter" idx="13"/>
          </p:nvPr>
        </p:nvSpPr>
        <p:spPr/>
        <p:txBody>
          <a:bodyPr/>
          <a:lstStyle/>
          <a:p>
            <a:r>
              <a:rPr lang="en-US" dirty="0"/>
              <a:t>For Qualified Hospital Providers</a:t>
            </a:r>
          </a:p>
        </p:txBody>
      </p:sp>
      <p:sp>
        <p:nvSpPr>
          <p:cNvPr id="8" name="Header Placeholder 7"/>
          <p:cNvSpPr>
            <a:spLocks noGrp="1"/>
          </p:cNvSpPr>
          <p:nvPr>
            <p:ph type="hdr" sz="quarter" idx="14"/>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548940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remaining three acronyms are shown here.</a:t>
            </a:r>
          </a:p>
          <a:p>
            <a:endParaRPr lang="en-US" dirty="0"/>
          </a:p>
          <a:p>
            <a:pPr marL="296408" indent="-296408">
              <a:buFont typeface="Arial" panose="020B0604020202020204" pitchFamily="34" charset="0"/>
              <a:buChar char="•"/>
            </a:pPr>
            <a:r>
              <a:rPr lang="en-US" dirty="0"/>
              <a:t>PE is the abbreviation for Presumptive Eligibility.</a:t>
            </a:r>
          </a:p>
          <a:p>
            <a:pPr marL="296408" indent="-296408">
              <a:buFont typeface="Arial" panose="020B0604020202020204" pitchFamily="34" charset="0"/>
              <a:buChar char="•"/>
            </a:pPr>
            <a:r>
              <a:rPr lang="en-US" dirty="0"/>
              <a:t>PS stands for Provider Specialty.</a:t>
            </a:r>
          </a:p>
          <a:p>
            <a:pPr marL="296408" indent="-296408">
              <a:buFont typeface="Arial" panose="020B0604020202020204" pitchFamily="34" charset="0"/>
              <a:buChar char="•"/>
            </a:pPr>
            <a:r>
              <a:rPr lang="en-US" dirty="0"/>
              <a:t>PT stands for Provider Type.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5</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1936885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Data collected for the PE worksheet will pre-populate both the PE-only application and the ongoing MA application. In addition to the pre-populated data, the other fields shown on this slide will require data to be entered to complete the PE-only application. </a:t>
            </a:r>
          </a:p>
          <a:p>
            <a:endParaRPr lang="en-US" dirty="0"/>
          </a:p>
          <a:p>
            <a:r>
              <a:rPr lang="en-US" dirty="0"/>
              <a:t>Take a moment to read through the bulleted lists.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50</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9366693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After the PE application is submitted, the qualified</a:t>
            </a:r>
            <a:r>
              <a:rPr lang="en-US" baseline="0" dirty="0"/>
              <a:t> hospital </a:t>
            </a:r>
            <a:r>
              <a:rPr lang="en-US" dirty="0"/>
              <a:t>provider can return to the Community Partner Dashboard and review the PDF worksheet by hovering over the e-form number or applicant’s name. The provider can view the PDF worksheet under </a:t>
            </a:r>
            <a:r>
              <a:rPr lang="en-US" i="1" dirty="0"/>
              <a:t>All Applications</a:t>
            </a:r>
            <a:r>
              <a:rPr lang="en-US" dirty="0"/>
              <a:t> or </a:t>
            </a:r>
            <a:r>
              <a:rPr lang="en-US" i="1" dirty="0"/>
              <a:t>My Applications </a:t>
            </a:r>
            <a:r>
              <a:rPr lang="en-US" dirty="0"/>
              <a:t>by toggling between the two radio buttons.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51</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9392479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During the application process, the qualified hospital provider has the option to click the </a:t>
            </a:r>
            <a:r>
              <a:rPr lang="en-US" i="1" dirty="0"/>
              <a:t>Save and Finish Later </a:t>
            </a:r>
            <a:r>
              <a:rPr lang="en-US" dirty="0"/>
              <a:t>button. When this button is clicked, a screen will appear with informational text explaining what it means to save and finish Later. The provider will be informed that PE applications must be submitted within five days of the date they determine eligibility. </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52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4512107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section will present information on how to enroll as a qualified hospital</a:t>
            </a:r>
            <a:r>
              <a:rPr lang="en-US" baseline="0" dirty="0"/>
              <a:t> PE </a:t>
            </a:r>
            <a:r>
              <a:rPr lang="en-US" dirty="0"/>
              <a:t>provider and the requirements for maintaining</a:t>
            </a:r>
            <a:r>
              <a:rPr lang="en-US" baseline="0" dirty="0"/>
              <a:t> qualified hospital PE provider status.</a:t>
            </a:r>
            <a:endParaRPr lang="en-US" dirty="0"/>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53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207642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provider who wants to enroll as a qualified hospital PE provider must complete five steps. The first step is to read the MA Bulletin, </a:t>
            </a:r>
            <a:r>
              <a:rPr lang="en-US" i="1" dirty="0"/>
              <a:t>Presumptive Eligibility as Determined by Hospitals</a:t>
            </a:r>
            <a:r>
              <a:rPr lang="en-US" dirty="0"/>
              <a:t>, Number 01-15-32. </a:t>
            </a:r>
            <a:r>
              <a:rPr lang="en-US" sz="1700" dirty="0"/>
              <a:t>This bulletin is available on the Pennsylvania DHS </a:t>
            </a:r>
            <a:r>
              <a:rPr lang="en-US" sz="1700" i="1" dirty="0"/>
              <a:t>ACA Information for Providers </a:t>
            </a:r>
            <a:r>
              <a:rPr lang="en-US" sz="1700" dirty="0"/>
              <a:t>web page. You can access the page by selecting the graphic on this slide.</a:t>
            </a:r>
            <a:endParaRPr lang="en-US" dirty="0"/>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54</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7436002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second step is to review these training materials.</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55</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7529953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third step is that all hospital</a:t>
            </a:r>
            <a:r>
              <a:rPr lang="en-US" baseline="0" dirty="0"/>
              <a:t> staff who will make PE eligibility determinations are required to take this training.</a:t>
            </a:r>
            <a:endParaRPr lang="en-US" dirty="0"/>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56</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1510317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Fourth, as part of taking and completing this training, all staff must print, sign, and return to their hospital administration a copy of the training </a:t>
            </a:r>
            <a:r>
              <a:rPr lang="en-US" i="1" dirty="0"/>
              <a:t>Certificate of Completion</a:t>
            </a:r>
            <a:r>
              <a:rPr lang="en-US" dirty="0"/>
              <a:t>, which can be found at the end of this presentation.</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57</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2219419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Finally, the PE Addendum attached to the MA Bulletin</a:t>
            </a:r>
            <a:r>
              <a:rPr lang="en-US" baseline="0" dirty="0"/>
              <a:t> must be completed, signed, and submitted to DHS.</a:t>
            </a:r>
            <a:endParaRPr lang="en-US" dirty="0"/>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58</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3318204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lstStyle/>
          <a:p>
            <a:r>
              <a:rPr lang="en-US" dirty="0"/>
              <a:t>The final enrollment step of submitting the PE Addendum to DHS must be completed by the 15</a:t>
            </a:r>
            <a:r>
              <a:rPr lang="en-US" baseline="30000" dirty="0"/>
              <a:t>th</a:t>
            </a:r>
            <a:r>
              <a:rPr lang="en-US" dirty="0"/>
              <a:t> of the month. As long as all documentation is received by the 15</a:t>
            </a:r>
            <a:r>
              <a:rPr lang="en-US" baseline="30000" dirty="0"/>
              <a:t>th</a:t>
            </a:r>
            <a:r>
              <a:rPr lang="en-US" dirty="0"/>
              <a:t> of the month, the hospital can begin submitting PE applications on the first day of the following month.</a:t>
            </a:r>
          </a:p>
        </p:txBody>
      </p:sp>
      <p:sp>
        <p:nvSpPr>
          <p:cNvPr id="5" name="Date Placeholder 4"/>
          <p:cNvSpPr>
            <a:spLocks noGrp="1"/>
          </p:cNvSpPr>
          <p:nvPr>
            <p:ph type="dt" idx="10"/>
          </p:nvPr>
        </p:nvSpPr>
        <p:spPr/>
        <p:txBody>
          <a:bodyPr/>
          <a:lstStyle/>
          <a:p>
            <a:r>
              <a:rPr lang="en-US"/>
              <a:t>3/3/2023</a:t>
            </a:r>
            <a:endParaRPr lang="en-US" dirty="0"/>
          </a:p>
        </p:txBody>
      </p:sp>
      <p:sp>
        <p:nvSpPr>
          <p:cNvPr id="3" name="Slide Number Placeholder 2"/>
          <p:cNvSpPr>
            <a:spLocks noGrp="1"/>
          </p:cNvSpPr>
          <p:nvPr>
            <p:ph type="sldNum" sz="quarter" idx="11"/>
          </p:nvPr>
        </p:nvSpPr>
        <p:spPr/>
        <p:txBody>
          <a:bodyPr/>
          <a:lstStyle/>
          <a:p>
            <a:fld id="{1A9BFA1A-78EA-4DC0-B884-DA40B66861D6}" type="slidenum">
              <a:rPr lang="en-US" smtClean="0"/>
              <a:pPr/>
              <a:t>59</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956208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This session will teach hospital PE providers about Presumptive Eligibility and how to complete a PE worksheet and application in COMPASS.</a:t>
            </a:r>
          </a:p>
          <a:p>
            <a:endParaRPr lang="en-US" dirty="0"/>
          </a:p>
          <a:p>
            <a:r>
              <a:rPr lang="en-US" dirty="0"/>
              <a:t>Upon completion of this session, you will be able to:</a:t>
            </a:r>
          </a:p>
          <a:p>
            <a:endParaRPr lang="en-US" dirty="0"/>
          </a:p>
          <a:p>
            <a:pPr marL="296408" indent="-296408">
              <a:buFont typeface="Arial" panose="020B0604020202020204" pitchFamily="34" charset="0"/>
              <a:buChar char="•"/>
            </a:pPr>
            <a:r>
              <a:rPr lang="en-US" dirty="0"/>
              <a:t>Define PE, as it relates to both pregnant women and other MAGI Medical Assistance (MA) eligibility groups,</a:t>
            </a:r>
          </a:p>
          <a:p>
            <a:pPr marL="296408" indent="-296408">
              <a:buFont typeface="Arial" panose="020B0604020202020204" pitchFamily="34" charset="0"/>
              <a:buChar char="•"/>
            </a:pPr>
            <a:r>
              <a:rPr lang="en-US" dirty="0"/>
              <a:t>Complete a PE worksheet in COMPASS and submit it to determine an individual’s eligibility,</a:t>
            </a:r>
          </a:p>
          <a:p>
            <a:pPr marL="296408" indent="-296408">
              <a:buFont typeface="Arial" panose="020B0604020202020204" pitchFamily="34" charset="0"/>
              <a:buChar char="•"/>
            </a:pPr>
            <a:r>
              <a:rPr lang="en-US" dirty="0"/>
              <a:t>Submit PE-only and combination PE/MA ongoing applications in COMPASS, and</a:t>
            </a:r>
          </a:p>
          <a:p>
            <a:pPr marL="296408" indent="-296408">
              <a:buFont typeface="Arial" panose="020B0604020202020204" pitchFamily="34" charset="0"/>
              <a:buChar char="•"/>
            </a:pPr>
            <a:r>
              <a:rPr lang="en-US" dirty="0"/>
              <a:t>Enroll and maintain status as a qualified hospital PE provider.</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6</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21822842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lstStyle/>
          <a:p>
            <a:r>
              <a:rPr lang="en-US" dirty="0"/>
              <a:t>Qualified hospital PE providers must maintain 100% compliance with all requirements in the MA Bulletin and in these training materials. Take a moment to read the requirements outlined on this slide.</a:t>
            </a:r>
          </a:p>
        </p:txBody>
      </p:sp>
      <p:sp>
        <p:nvSpPr>
          <p:cNvPr id="5" name="Date Placeholder 4"/>
          <p:cNvSpPr>
            <a:spLocks noGrp="1"/>
          </p:cNvSpPr>
          <p:nvPr>
            <p:ph type="dt" idx="10"/>
          </p:nvPr>
        </p:nvSpPr>
        <p:spPr/>
        <p:txBody>
          <a:bodyPr/>
          <a:lstStyle/>
          <a:p>
            <a:r>
              <a:rPr lang="en-US"/>
              <a:t>3/3/2023</a:t>
            </a:r>
            <a:endParaRPr lang="en-US" dirty="0"/>
          </a:p>
        </p:txBody>
      </p:sp>
      <p:sp>
        <p:nvSpPr>
          <p:cNvPr id="3" name="Slide Number Placeholder 2"/>
          <p:cNvSpPr>
            <a:spLocks noGrp="1"/>
          </p:cNvSpPr>
          <p:nvPr>
            <p:ph type="sldNum" sz="quarter" idx="11"/>
          </p:nvPr>
        </p:nvSpPr>
        <p:spPr/>
        <p:txBody>
          <a:bodyPr/>
          <a:lstStyle/>
          <a:p>
            <a:fld id="{1A9BFA1A-78EA-4DC0-B884-DA40B66861D6}" type="slidenum">
              <a:rPr lang="en-US" smtClean="0"/>
              <a:pPr/>
              <a:t>60</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1159448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lstStyle/>
          <a:p>
            <a:r>
              <a:rPr lang="en-US" dirty="0"/>
              <a:t>Qualified</a:t>
            </a:r>
            <a:r>
              <a:rPr lang="en-US" baseline="0" dirty="0"/>
              <a:t> h</a:t>
            </a:r>
            <a:r>
              <a:rPr lang="en-US" dirty="0"/>
              <a:t>ospital PE providers must complete monthly Quality Assurance (or QA) reviews of at least 10% of all PE determinations completed in that month. Take a moment to read the requirements for the QA reviews as shown on this slide.</a:t>
            </a:r>
          </a:p>
        </p:txBody>
      </p:sp>
      <p:sp>
        <p:nvSpPr>
          <p:cNvPr id="5" name="Date Placeholder 4"/>
          <p:cNvSpPr>
            <a:spLocks noGrp="1"/>
          </p:cNvSpPr>
          <p:nvPr>
            <p:ph type="dt" idx="10"/>
          </p:nvPr>
        </p:nvSpPr>
        <p:spPr/>
        <p:txBody>
          <a:bodyPr/>
          <a:lstStyle/>
          <a:p>
            <a:r>
              <a:rPr lang="en-US"/>
              <a:t>3/3/2023</a:t>
            </a:r>
            <a:endParaRPr lang="en-US" dirty="0"/>
          </a:p>
        </p:txBody>
      </p:sp>
      <p:sp>
        <p:nvSpPr>
          <p:cNvPr id="3" name="Slide Number Placeholder 2"/>
          <p:cNvSpPr>
            <a:spLocks noGrp="1"/>
          </p:cNvSpPr>
          <p:nvPr>
            <p:ph type="sldNum" sz="quarter" idx="11"/>
          </p:nvPr>
        </p:nvSpPr>
        <p:spPr/>
        <p:txBody>
          <a:bodyPr/>
          <a:lstStyle/>
          <a:p>
            <a:fld id="{1A9BFA1A-78EA-4DC0-B884-DA40B66861D6}" type="slidenum">
              <a:rPr lang="en-US" smtClean="0"/>
              <a:pPr/>
              <a:t>61</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0452708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monitoring and corrective action process taken by DHS maintains specific timeframes.</a:t>
            </a:r>
            <a:r>
              <a:rPr lang="en-US" baseline="0" dirty="0"/>
              <a:t> </a:t>
            </a:r>
            <a:r>
              <a:rPr lang="en-US" dirty="0"/>
              <a:t>The steps that occur within the first 75 days are described on this slide. Take a moment</a:t>
            </a:r>
            <a:r>
              <a:rPr lang="en-US" baseline="0" dirty="0"/>
              <a:t> </a:t>
            </a:r>
            <a:r>
              <a:rPr lang="en-US" dirty="0"/>
              <a:t>to read the different steps.</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62</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0333467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Please review the monitoring and corrective action plan steps that occur from 90 days to 12 months that are shown on this slide.</a:t>
            </a:r>
          </a:p>
        </p:txBody>
      </p:sp>
      <p:sp>
        <p:nvSpPr>
          <p:cNvPr id="4" name="Date Placeholder 3"/>
          <p:cNvSpPr>
            <a:spLocks noGrp="1"/>
          </p:cNvSpPr>
          <p:nvPr>
            <p:ph type="dt" idx="10"/>
          </p:nvPr>
        </p:nvSpPr>
        <p:spPr/>
        <p:txBody>
          <a:bodyPr/>
          <a:lstStyle/>
          <a:p>
            <a:r>
              <a:rPr lang="en-US"/>
              <a:t>3/3/2023</a:t>
            </a:r>
            <a:endParaRPr lang="en-US" dirty="0"/>
          </a:p>
        </p:txBody>
      </p:sp>
      <p:sp>
        <p:nvSpPr>
          <p:cNvPr id="6" name="Slide Number Placeholder 5"/>
          <p:cNvSpPr>
            <a:spLocks noGrp="1"/>
          </p:cNvSpPr>
          <p:nvPr>
            <p:ph type="sldNum" sz="quarter" idx="11"/>
          </p:nvPr>
        </p:nvSpPr>
        <p:spPr/>
        <p:txBody>
          <a:bodyPr/>
          <a:lstStyle/>
          <a:p>
            <a:fld id="{1A9BFA1A-78EA-4DC0-B884-DA40B66861D6}" type="slidenum">
              <a:rPr lang="en-US" smtClean="0"/>
              <a:pPr/>
              <a:t>63</a:t>
            </a:fld>
            <a:endParaRPr lang="en-US" dirty="0"/>
          </a:p>
        </p:txBody>
      </p:sp>
      <p:sp>
        <p:nvSpPr>
          <p:cNvPr id="7" name="Footer Placeholder 6"/>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7090582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lstStyle/>
          <a:p>
            <a:r>
              <a:rPr lang="en-US" dirty="0"/>
              <a:t>Providers have six months to resolve successfully any issues identified during the monitoring period through the implementation of an Error Prevention Plan (or EPP). Issues identified and not resolved by the hospital PE provider will result in a provider’s disqualification to make PE determinations. DHS will send the hospital a notice of disqualification along with information about the appeals process.</a:t>
            </a:r>
          </a:p>
        </p:txBody>
      </p:sp>
      <p:sp>
        <p:nvSpPr>
          <p:cNvPr id="5" name="Date Placeholder 4"/>
          <p:cNvSpPr>
            <a:spLocks noGrp="1"/>
          </p:cNvSpPr>
          <p:nvPr>
            <p:ph type="dt" idx="10"/>
          </p:nvPr>
        </p:nvSpPr>
        <p:spPr/>
        <p:txBody>
          <a:bodyPr/>
          <a:lstStyle/>
          <a:p>
            <a:r>
              <a:rPr lang="en-US"/>
              <a:t>3/3/2023</a:t>
            </a:r>
            <a:endParaRPr lang="en-US" dirty="0"/>
          </a:p>
        </p:txBody>
      </p:sp>
      <p:sp>
        <p:nvSpPr>
          <p:cNvPr id="3" name="Slide Number Placeholder 2"/>
          <p:cNvSpPr>
            <a:spLocks noGrp="1"/>
          </p:cNvSpPr>
          <p:nvPr>
            <p:ph type="sldNum" sz="quarter" idx="11"/>
          </p:nvPr>
        </p:nvSpPr>
        <p:spPr/>
        <p:txBody>
          <a:bodyPr/>
          <a:lstStyle/>
          <a:p>
            <a:fld id="{1A9BFA1A-78EA-4DC0-B884-DA40B66861D6}" type="slidenum">
              <a:rPr lang="en-US" smtClean="0"/>
              <a:pPr/>
              <a:t>64</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3503745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lstStyle/>
          <a:p>
            <a:r>
              <a:rPr lang="en-US" dirty="0"/>
              <a:t>If you have questions related to the administration of the hospital’s PE program, use the information shown here to contact the appropriate representative.</a:t>
            </a:r>
          </a:p>
        </p:txBody>
      </p:sp>
      <p:sp>
        <p:nvSpPr>
          <p:cNvPr id="5" name="Date Placeholder 4"/>
          <p:cNvSpPr>
            <a:spLocks noGrp="1"/>
          </p:cNvSpPr>
          <p:nvPr>
            <p:ph type="dt" idx="10"/>
          </p:nvPr>
        </p:nvSpPr>
        <p:spPr/>
        <p:txBody>
          <a:bodyPr/>
          <a:lstStyle/>
          <a:p>
            <a:r>
              <a:rPr lang="en-US"/>
              <a:t>3/3/2023</a:t>
            </a:r>
            <a:endParaRPr lang="en-US" dirty="0"/>
          </a:p>
        </p:txBody>
      </p:sp>
      <p:sp>
        <p:nvSpPr>
          <p:cNvPr id="3" name="Slide Number Placeholder 2"/>
          <p:cNvSpPr>
            <a:spLocks noGrp="1"/>
          </p:cNvSpPr>
          <p:nvPr>
            <p:ph type="sldNum" sz="quarter" idx="11"/>
          </p:nvPr>
        </p:nvSpPr>
        <p:spPr/>
        <p:txBody>
          <a:bodyPr/>
          <a:lstStyle/>
          <a:p>
            <a:fld id="{1A9BFA1A-78EA-4DC0-B884-DA40B66861D6}" type="slidenum">
              <a:rPr lang="en-US" smtClean="0"/>
              <a:pPr/>
              <a:t>65</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1121093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s Placeholder 3"/>
          <p:cNvSpPr>
            <a:spLocks noGrp="1"/>
          </p:cNvSpPr>
          <p:nvPr>
            <p:ph type="body" idx="1"/>
          </p:nvPr>
        </p:nvSpPr>
        <p:spPr/>
        <p:txBody>
          <a:bodyPr/>
          <a:lstStyle/>
          <a:p>
            <a:r>
              <a:rPr lang="en-US" dirty="0"/>
              <a:t>Now let’s review.</a:t>
            </a:r>
          </a:p>
        </p:txBody>
      </p:sp>
      <p:sp>
        <p:nvSpPr>
          <p:cNvPr id="5" name="Date Placeholder 4"/>
          <p:cNvSpPr>
            <a:spLocks noGrp="1"/>
          </p:cNvSpPr>
          <p:nvPr>
            <p:ph type="dt" idx="10"/>
          </p:nvPr>
        </p:nvSpPr>
        <p:spPr/>
        <p:txBody>
          <a:bodyPr/>
          <a:lstStyle/>
          <a:p>
            <a:r>
              <a:rPr lang="en-US"/>
              <a:t>3/3/2023</a:t>
            </a:r>
            <a:endParaRPr lang="en-US" dirty="0"/>
          </a:p>
        </p:txBody>
      </p:sp>
      <p:sp>
        <p:nvSpPr>
          <p:cNvPr id="2" name="Slide Number Placeholder 1"/>
          <p:cNvSpPr>
            <a:spLocks noGrp="1"/>
          </p:cNvSpPr>
          <p:nvPr>
            <p:ph type="sldNum" sz="quarter" idx="11"/>
          </p:nvPr>
        </p:nvSpPr>
        <p:spPr/>
        <p:txBody>
          <a:bodyPr/>
          <a:lstStyle/>
          <a:p>
            <a:fld id="{1A9BFA1A-78EA-4DC0-B884-DA40B66861D6}" type="slidenum">
              <a:rPr lang="en-US" smtClean="0"/>
              <a:pPr/>
              <a:t>66</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5302946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All qualified hospital PE providers must login to their Community Partner Dashboard to submit hospital-based PE applications. True or False?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67</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0682373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statement is </a:t>
            </a:r>
            <a:r>
              <a:rPr lang="en-US" b="1" dirty="0"/>
              <a:t>True</a:t>
            </a:r>
            <a:r>
              <a:rPr lang="en-US" dirty="0"/>
              <a:t>. All qualified</a:t>
            </a:r>
            <a:r>
              <a:rPr lang="en-US" baseline="0" dirty="0"/>
              <a:t> </a:t>
            </a:r>
            <a:r>
              <a:rPr lang="en-US" dirty="0"/>
              <a:t>hospital PE providers must login to their Community Partner Dashboard to submit hospital-based PE applications.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68</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5063440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Which of the statements below apply to hospital-based Presumptive Eligibility (PE)? Select all that apply.</a:t>
            </a:r>
          </a:p>
          <a:p>
            <a:pPr lvl="0"/>
            <a:endParaRPr lang="en-US" dirty="0"/>
          </a:p>
          <a:p>
            <a:pPr marL="355690" indent="-355690">
              <a:buFont typeface="+mj-lt"/>
              <a:buAutoNum type="alphaLcParenR"/>
            </a:pPr>
            <a:r>
              <a:rPr lang="en-US" dirty="0"/>
              <a:t>It is a temporary period of Medical Assistance;</a:t>
            </a:r>
          </a:p>
          <a:p>
            <a:pPr marL="355690" indent="-355690">
              <a:buFont typeface="+mj-lt"/>
              <a:buAutoNum type="alphaLcParenR"/>
            </a:pPr>
            <a:r>
              <a:rPr lang="en-US" dirty="0"/>
              <a:t>Hospitals determine eligibility and submit PE applications;</a:t>
            </a:r>
          </a:p>
          <a:p>
            <a:pPr marL="355690" indent="-355690">
              <a:buFont typeface="+mj-lt"/>
              <a:buAutoNum type="alphaLcParenR"/>
            </a:pPr>
            <a:r>
              <a:rPr lang="en-US" dirty="0"/>
              <a:t>Hospitals must be enrolled with DHS in order to submit PE applications;</a:t>
            </a:r>
          </a:p>
          <a:p>
            <a:pPr marL="355690" indent="-355690">
              <a:buFont typeface="+mj-lt"/>
              <a:buAutoNum type="alphaLcParenR"/>
            </a:pPr>
            <a:r>
              <a:rPr lang="en-US" dirty="0"/>
              <a:t>Qualified hospital PE providers submit applications through COMPASS;</a:t>
            </a:r>
          </a:p>
          <a:p>
            <a:pPr marL="355690" indent="-355690">
              <a:buFont typeface="+mj-lt"/>
              <a:buAutoNum type="alphaLcParenR"/>
            </a:pPr>
            <a:r>
              <a:rPr lang="en-US" dirty="0"/>
              <a:t>None of the above; or,</a:t>
            </a:r>
          </a:p>
          <a:p>
            <a:pPr marL="355690" indent="-355690">
              <a:buFont typeface="+mj-lt"/>
              <a:buAutoNum type="alphaLcParenR"/>
            </a:pPr>
            <a:r>
              <a:rPr lang="en-US" dirty="0"/>
              <a:t>All of the above.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69</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03291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In this session, we will discuss:</a:t>
            </a:r>
          </a:p>
          <a:p>
            <a:endParaRPr lang="en-US" dirty="0"/>
          </a:p>
          <a:p>
            <a:pPr marL="296408" indent="-296408">
              <a:buFont typeface="Arial" panose="020B0604020202020204" pitchFamily="34" charset="0"/>
              <a:buChar char="•"/>
            </a:pPr>
            <a:r>
              <a:rPr lang="en-US" dirty="0"/>
              <a:t>An overview of Hospital-Based Presumptive Eligibility;</a:t>
            </a:r>
          </a:p>
          <a:p>
            <a:pPr marL="296408" indent="-296408">
              <a:buFont typeface="Arial" panose="020B0604020202020204" pitchFamily="34" charset="0"/>
              <a:buChar char="•"/>
            </a:pPr>
            <a:r>
              <a:rPr lang="en-US" dirty="0"/>
              <a:t>How to complete a PE worksheet and PE-only application in COMPASS; and,</a:t>
            </a:r>
          </a:p>
          <a:p>
            <a:pPr marL="296408" indent="-296408">
              <a:buFont typeface="Arial" panose="020B0604020202020204" pitchFamily="34" charset="0"/>
              <a:buChar char="•"/>
            </a:pPr>
            <a:r>
              <a:rPr lang="en-US" dirty="0"/>
              <a:t>How to become a qualified hospital PE provider and maintain that status.</a:t>
            </a:r>
          </a:p>
          <a:p>
            <a:endParaRPr lang="en-US" dirty="0"/>
          </a:p>
          <a:p>
            <a:r>
              <a:rPr lang="en-US" dirty="0"/>
              <a:t>Let’s start with exploring hospital-based Presumptive Eligibility.</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8947474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correct answer is </a:t>
            </a:r>
            <a:r>
              <a:rPr lang="en-US" b="1" dirty="0"/>
              <a:t>F</a:t>
            </a:r>
            <a:r>
              <a:rPr lang="en-US" dirty="0"/>
              <a:t>, </a:t>
            </a:r>
            <a:r>
              <a:rPr lang="en-US" b="1" dirty="0"/>
              <a:t>All of the above</a:t>
            </a:r>
            <a:r>
              <a:rPr lang="en-US" dirty="0"/>
              <a:t>. All statements apply to hospital-based PE.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70</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18101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Which group(s) or type(s) of individuals can apply for hospital-based PE? Select all that apply.</a:t>
            </a:r>
          </a:p>
          <a:p>
            <a:endParaRPr lang="en-US" dirty="0"/>
          </a:p>
          <a:p>
            <a:pPr marL="355690" indent="-355690">
              <a:buFont typeface="+mj-lt"/>
              <a:buAutoNum type="alphaLcParenR"/>
            </a:pPr>
            <a:r>
              <a:rPr lang="en-US" dirty="0"/>
              <a:t>Children;</a:t>
            </a:r>
          </a:p>
          <a:p>
            <a:pPr marL="355690" indent="-355690">
              <a:buFont typeface="+mj-lt"/>
              <a:buAutoNum type="alphaLcParenR"/>
            </a:pPr>
            <a:r>
              <a:rPr lang="en-US" dirty="0"/>
              <a:t>Individuals over age 65;</a:t>
            </a:r>
          </a:p>
          <a:p>
            <a:pPr marL="355690" indent="-355690">
              <a:buFont typeface="+mj-lt"/>
              <a:buAutoNum type="alphaLcParenR"/>
            </a:pPr>
            <a:r>
              <a:rPr lang="en-US" dirty="0"/>
              <a:t>Pregnant women;</a:t>
            </a:r>
          </a:p>
          <a:p>
            <a:pPr marL="355690" indent="-355690">
              <a:buFont typeface="+mj-lt"/>
              <a:buAutoNum type="alphaLcParenR"/>
            </a:pPr>
            <a:r>
              <a:rPr lang="en-US" dirty="0"/>
              <a:t>Individuals age 18-26 who received foster care;</a:t>
            </a:r>
          </a:p>
          <a:p>
            <a:pPr marL="355690" indent="-355690">
              <a:buFont typeface="+mj-lt"/>
              <a:buAutoNum type="alphaLcParenR"/>
            </a:pPr>
            <a:r>
              <a:rPr lang="en-US" dirty="0"/>
              <a:t>All of the above.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71</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2204490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correct answers are: </a:t>
            </a:r>
            <a:r>
              <a:rPr lang="en-US" b="1" dirty="0"/>
              <a:t>A</a:t>
            </a:r>
            <a:r>
              <a:rPr lang="en-US" dirty="0"/>
              <a:t>, </a:t>
            </a:r>
            <a:r>
              <a:rPr lang="en-US" b="1" dirty="0"/>
              <a:t>children</a:t>
            </a:r>
            <a:r>
              <a:rPr lang="en-US" dirty="0"/>
              <a:t>; </a:t>
            </a:r>
            <a:r>
              <a:rPr lang="en-US" b="1" dirty="0"/>
              <a:t>C</a:t>
            </a:r>
            <a:r>
              <a:rPr lang="en-US" dirty="0"/>
              <a:t>, </a:t>
            </a:r>
            <a:r>
              <a:rPr lang="en-US" b="1" dirty="0"/>
              <a:t>pregnant women</a:t>
            </a:r>
            <a:r>
              <a:rPr lang="en-US" dirty="0"/>
              <a:t>; and </a:t>
            </a:r>
            <a:r>
              <a:rPr lang="en-US" b="1" dirty="0"/>
              <a:t>D</a:t>
            </a:r>
            <a:r>
              <a:rPr lang="en-US" dirty="0"/>
              <a:t>, </a:t>
            </a:r>
            <a:r>
              <a:rPr lang="en-US" b="1" dirty="0"/>
              <a:t>individuals age 18-26 who received foster care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0233670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What is the begin date for Presumptive Eligibility?</a:t>
            </a:r>
          </a:p>
          <a:p>
            <a:endParaRPr lang="en-US" dirty="0"/>
          </a:p>
          <a:p>
            <a:pPr marL="355690" indent="-355690">
              <a:buFont typeface="+mj-lt"/>
              <a:buAutoNum type="alphaLcParenR"/>
            </a:pPr>
            <a:r>
              <a:rPr lang="en-US" dirty="0"/>
              <a:t>The first date of service for the applicant;</a:t>
            </a:r>
          </a:p>
          <a:p>
            <a:pPr marL="355690" indent="-355690">
              <a:buFont typeface="+mj-lt"/>
              <a:buAutoNum type="alphaLcParenR"/>
            </a:pPr>
            <a:r>
              <a:rPr lang="en-US" dirty="0"/>
              <a:t>The date the qualified</a:t>
            </a:r>
            <a:r>
              <a:rPr lang="en-US" baseline="0" dirty="0"/>
              <a:t> hospital </a:t>
            </a:r>
            <a:r>
              <a:rPr lang="en-US" dirty="0"/>
              <a:t>PE provider determines eligibility;</a:t>
            </a:r>
          </a:p>
          <a:p>
            <a:pPr marL="355690" indent="-355690">
              <a:buFont typeface="+mj-lt"/>
              <a:buAutoNum type="alphaLcParenR"/>
            </a:pPr>
            <a:r>
              <a:rPr lang="en-US" dirty="0"/>
              <a:t>The date the individual requests PE; or,</a:t>
            </a:r>
          </a:p>
          <a:p>
            <a:pPr marL="355690" indent="-355690">
              <a:buFont typeface="+mj-lt"/>
              <a:buAutoNum type="alphaLcParenR"/>
            </a:pPr>
            <a:r>
              <a:rPr lang="en-US" dirty="0"/>
              <a:t>The date the qualified</a:t>
            </a:r>
            <a:r>
              <a:rPr lang="en-US" baseline="0" dirty="0"/>
              <a:t> hospital </a:t>
            </a:r>
            <a:r>
              <a:rPr lang="en-US" dirty="0"/>
              <a:t>PE provider submits the PE application?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1525309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If you answered, </a:t>
            </a:r>
            <a:r>
              <a:rPr lang="en-US" b="1" dirty="0"/>
              <a:t>B</a:t>
            </a:r>
            <a:r>
              <a:rPr lang="en-US" dirty="0"/>
              <a:t>, </a:t>
            </a:r>
            <a:r>
              <a:rPr lang="en-US" b="1" dirty="0"/>
              <a:t>The date the qualified hospital PE provider determines eligibility</a:t>
            </a:r>
            <a:r>
              <a:rPr lang="en-US" dirty="0"/>
              <a:t>, you are correct.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8996984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Verification of the applicant’s income is required for hospital-based PE. True or False?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75</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1197759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statement is </a:t>
            </a:r>
            <a:r>
              <a:rPr lang="en-US" b="1" dirty="0"/>
              <a:t>False</a:t>
            </a:r>
            <a:r>
              <a:rPr lang="en-US" dirty="0"/>
              <a:t>. Applicant self-attestation of income meets the eligibility criteria for hospital-based PE.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76</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6785140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following applies to Modified Adjusted Gross Income:</a:t>
            </a:r>
          </a:p>
          <a:p>
            <a:endParaRPr lang="en-US" dirty="0"/>
          </a:p>
          <a:p>
            <a:pPr marL="355690" indent="-355690">
              <a:buFont typeface="+mj-lt"/>
              <a:buAutoNum type="alphaLcParenR"/>
            </a:pPr>
            <a:r>
              <a:rPr lang="en-US" dirty="0"/>
              <a:t>A measure of income based on federal tax rules;</a:t>
            </a:r>
          </a:p>
          <a:p>
            <a:pPr marL="355690" indent="-355690">
              <a:buFont typeface="+mj-lt"/>
              <a:buAutoNum type="alphaLcParenR"/>
            </a:pPr>
            <a:r>
              <a:rPr lang="en-US" dirty="0"/>
              <a:t>MAGI rules are used to determine MA eligibility;</a:t>
            </a:r>
          </a:p>
          <a:p>
            <a:pPr marL="355690" indent="-355690">
              <a:buFont typeface="+mj-lt"/>
              <a:buAutoNum type="alphaLcParenR"/>
            </a:pPr>
            <a:r>
              <a:rPr lang="en-US" dirty="0"/>
              <a:t>Uses the current month’s income to determine eligibility;</a:t>
            </a:r>
          </a:p>
          <a:p>
            <a:pPr marL="355690" indent="-355690">
              <a:buFont typeface="+mj-lt"/>
              <a:buAutoNum type="alphaLcParenR"/>
            </a:pPr>
            <a:r>
              <a:rPr lang="en-US" dirty="0"/>
              <a:t>Tax deductions are countable deductions;</a:t>
            </a:r>
          </a:p>
          <a:p>
            <a:pPr marL="355690" indent="-355690">
              <a:buFont typeface="+mj-lt"/>
              <a:buAutoNum type="alphaLcParenR"/>
            </a:pPr>
            <a:r>
              <a:rPr lang="en-US" dirty="0"/>
              <a:t>All of the above; or,</a:t>
            </a:r>
          </a:p>
          <a:p>
            <a:pPr marL="355690" indent="-355690">
              <a:buFont typeface="+mj-lt"/>
              <a:buAutoNum type="alphaLcParenR"/>
            </a:pPr>
            <a:r>
              <a:rPr lang="en-US" dirty="0"/>
              <a:t>None of the above?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77</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40594668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correct answer is </a:t>
            </a:r>
            <a:r>
              <a:rPr lang="en-US" b="1" dirty="0"/>
              <a:t>E</a:t>
            </a:r>
            <a:r>
              <a:rPr lang="en-US" dirty="0"/>
              <a:t>, </a:t>
            </a:r>
            <a:r>
              <a:rPr lang="en-US" b="1" dirty="0"/>
              <a:t>All of the above</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78</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1358536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Who is included in the MAGI tax household? (Choose all that apply)</a:t>
            </a:r>
          </a:p>
          <a:p>
            <a:endParaRPr lang="en-US" dirty="0"/>
          </a:p>
          <a:p>
            <a:pPr marL="355690" indent="-355690">
              <a:buFont typeface="+mj-lt"/>
              <a:buAutoNum type="alphaLcParenR"/>
            </a:pPr>
            <a:r>
              <a:rPr lang="en-US" dirty="0"/>
              <a:t>Tax Filer;</a:t>
            </a:r>
          </a:p>
          <a:p>
            <a:pPr marL="355690" indent="-355690">
              <a:buFont typeface="+mj-lt"/>
              <a:buAutoNum type="alphaLcParenR"/>
            </a:pPr>
            <a:r>
              <a:rPr lang="en-US" dirty="0"/>
              <a:t>Tax Dependent;</a:t>
            </a:r>
          </a:p>
          <a:p>
            <a:pPr marL="355690" indent="-355690">
              <a:buFont typeface="+mj-lt"/>
              <a:buAutoNum type="alphaLcParenR"/>
            </a:pPr>
            <a:r>
              <a:rPr lang="en-US" dirty="0"/>
              <a:t>Household members who are not tax dependents;</a:t>
            </a:r>
          </a:p>
          <a:p>
            <a:pPr marL="355690" indent="-355690">
              <a:buFont typeface="+mj-lt"/>
              <a:buAutoNum type="alphaLcParenR"/>
            </a:pPr>
            <a:r>
              <a:rPr lang="en-US" dirty="0"/>
              <a:t>Spouse of the Tax Filer;</a:t>
            </a:r>
          </a:p>
          <a:p>
            <a:pPr marL="355690" indent="-355690">
              <a:buFont typeface="+mj-lt"/>
              <a:buAutoNum type="alphaLcParenR"/>
            </a:pPr>
            <a:r>
              <a:rPr lang="en-US" dirty="0"/>
              <a:t>All of the above.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79</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550817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Hospital-Based PE is the process by which qualified hospital</a:t>
            </a:r>
            <a:r>
              <a:rPr lang="en-US" baseline="0" dirty="0"/>
              <a:t> </a:t>
            </a:r>
            <a:r>
              <a:rPr lang="en-US" dirty="0"/>
              <a:t>providers evaluate a patient’s eligibility for MA at the time of service, determine eligibility, and apply for a presumptive MA benefit. Under ACA, hospitals use MAGI rules to evaluate PE. Self-attestation regarding whether a person meets eligibility criteria is acceptable but source documents are encouraged.</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200885391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correct answers are: </a:t>
            </a:r>
            <a:r>
              <a:rPr lang="en-US" b="1" dirty="0"/>
              <a:t>A</a:t>
            </a:r>
            <a:r>
              <a:rPr lang="en-US" dirty="0"/>
              <a:t>, </a:t>
            </a:r>
            <a:r>
              <a:rPr lang="en-US" b="1" dirty="0"/>
              <a:t>Tax Filer</a:t>
            </a:r>
            <a:r>
              <a:rPr lang="en-US" dirty="0"/>
              <a:t>; </a:t>
            </a:r>
            <a:r>
              <a:rPr lang="en-US" b="1" dirty="0"/>
              <a:t>B</a:t>
            </a:r>
            <a:r>
              <a:rPr lang="en-US" dirty="0"/>
              <a:t>, </a:t>
            </a:r>
            <a:r>
              <a:rPr lang="en-US" b="1" dirty="0"/>
              <a:t>Tax Dependent</a:t>
            </a:r>
            <a:r>
              <a:rPr lang="en-US" dirty="0"/>
              <a:t>; and </a:t>
            </a:r>
            <a:r>
              <a:rPr lang="en-US" b="1" dirty="0"/>
              <a:t>D</a:t>
            </a:r>
            <a:r>
              <a:rPr lang="en-US" dirty="0"/>
              <a:t>, </a:t>
            </a:r>
            <a:r>
              <a:rPr lang="en-US" b="1" dirty="0"/>
              <a:t>Spouse of the Tax Filer</a:t>
            </a:r>
            <a:r>
              <a:rPr lang="en-US" dirty="0"/>
              <a: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80</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1626075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PE applicants have the right to appeal a qualified hospital PE provider’s determination of ineligibility for PE. True or False?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81</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8762582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statement is </a:t>
            </a:r>
            <a:r>
              <a:rPr lang="en-US" b="1" dirty="0"/>
              <a:t>False</a:t>
            </a:r>
            <a:r>
              <a:rPr lang="en-US" dirty="0"/>
              <a:t>. PE applicants cannot appeal the eligibility determination.</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82</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4091792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If an applicant does not plan to file federal taxes, their eligibility is based on non-filer tax household rules. True or False?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83</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7176805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statement is </a:t>
            </a:r>
            <a:r>
              <a:rPr lang="en-US" b="1" dirty="0"/>
              <a:t>True</a:t>
            </a:r>
            <a:r>
              <a:rPr lang="en-US" dirty="0"/>
              <a:t>. If an applicant does not plan to file federal taxes, their eligibility is based on non-filer tax household rules.</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84</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6468215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Which of the following hospital-based PE applicants, who are not U.S. citizens but have lawful permanent or temporary residency, can qualify for hospital-based PE? (Choose all that apply)</a:t>
            </a:r>
          </a:p>
          <a:p>
            <a:endParaRPr lang="en-US" dirty="0"/>
          </a:p>
          <a:p>
            <a:pPr marL="355690" indent="-355690">
              <a:buFont typeface="+mj-lt"/>
              <a:buAutoNum type="alphaLcParenR"/>
            </a:pPr>
            <a:r>
              <a:rPr lang="en-US" dirty="0"/>
              <a:t>Children under the age of 21;</a:t>
            </a:r>
          </a:p>
          <a:p>
            <a:pPr marL="355690" indent="-355690">
              <a:buFont typeface="+mj-lt"/>
              <a:buAutoNum type="alphaLcParenR"/>
            </a:pPr>
            <a:r>
              <a:rPr lang="en-US" dirty="0"/>
              <a:t>Pregnant women;</a:t>
            </a:r>
          </a:p>
          <a:p>
            <a:pPr marL="355690" indent="-355690">
              <a:buFont typeface="+mj-lt"/>
              <a:buAutoNum type="alphaLcParenR"/>
            </a:pPr>
            <a:r>
              <a:rPr lang="en-US" dirty="0"/>
              <a:t>Individuals over the age of 65;</a:t>
            </a:r>
          </a:p>
          <a:p>
            <a:pPr marL="355690" indent="-355690">
              <a:buFont typeface="+mj-lt"/>
              <a:buAutoNum type="alphaLcParenR"/>
            </a:pPr>
            <a:r>
              <a:rPr lang="en-US" dirty="0"/>
              <a:t>Disabled individuals;</a:t>
            </a:r>
          </a:p>
          <a:p>
            <a:pPr marL="355690" indent="-355690">
              <a:buFont typeface="+mj-lt"/>
              <a:buAutoNum type="alphaLcParenR"/>
            </a:pPr>
            <a:r>
              <a:rPr lang="en-US" dirty="0"/>
              <a:t>All of the above;</a:t>
            </a:r>
          </a:p>
          <a:p>
            <a:pPr marL="355690" indent="-355690">
              <a:buFont typeface="+mj-lt"/>
              <a:buAutoNum type="alphaLcParenR"/>
            </a:pPr>
            <a:r>
              <a:rPr lang="en-US" dirty="0"/>
              <a:t>None of the above.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85</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5432468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If you answered, </a:t>
            </a:r>
            <a:r>
              <a:rPr lang="en-US" b="1" dirty="0"/>
              <a:t>A</a:t>
            </a:r>
            <a:r>
              <a:rPr lang="en-US" dirty="0"/>
              <a:t>, </a:t>
            </a:r>
            <a:r>
              <a:rPr lang="en-US" b="1" dirty="0"/>
              <a:t>children under the age of 21</a:t>
            </a:r>
            <a:r>
              <a:rPr lang="en-US" dirty="0"/>
              <a:t> and </a:t>
            </a:r>
            <a:r>
              <a:rPr lang="en-US" b="1" dirty="0"/>
              <a:t>B</a:t>
            </a:r>
            <a:r>
              <a:rPr lang="en-US" dirty="0"/>
              <a:t>, </a:t>
            </a:r>
            <a:r>
              <a:rPr lang="en-US" b="1" dirty="0"/>
              <a:t>pregnant women</a:t>
            </a:r>
            <a:r>
              <a:rPr lang="en-US" dirty="0"/>
              <a:t>, you are correct.</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86</a:t>
            </a:fld>
            <a:endParaRPr lang="en-US" dirty="0"/>
          </a:p>
        </p:txBody>
      </p:sp>
      <p:sp>
        <p:nvSpPr>
          <p:cNvPr id="7" name="Footer Placeholder 6"/>
          <p:cNvSpPr>
            <a:spLocks noGrp="1"/>
          </p:cNvSpPr>
          <p:nvPr>
            <p:ph type="ftr" sz="quarter" idx="11"/>
          </p:nvPr>
        </p:nvSpPr>
        <p:spPr/>
        <p:txBody>
          <a:bodyPr/>
          <a:lstStyle/>
          <a:p>
            <a:r>
              <a:rPr lang="en-US" dirty="0"/>
              <a:t>For Qualified Hospital Providers</a:t>
            </a:r>
          </a:p>
        </p:txBody>
      </p:sp>
      <p:sp>
        <p:nvSpPr>
          <p:cNvPr id="8" name="Header Placeholder 7"/>
          <p:cNvSpPr>
            <a:spLocks noGrp="1"/>
          </p:cNvSpPr>
          <p:nvPr>
            <p:ph type="hdr" sz="quarter" idx="12"/>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34350955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s Placeholder 3"/>
          <p:cNvSpPr>
            <a:spLocks noGrp="1"/>
          </p:cNvSpPr>
          <p:nvPr>
            <p:ph type="body" idx="1"/>
          </p:nvPr>
        </p:nvSpPr>
        <p:spPr/>
        <p:txBody>
          <a:bodyPr/>
          <a:lstStyle/>
          <a:p>
            <a:r>
              <a:rPr lang="en-US" dirty="0"/>
              <a:t>During this session, you learned to:</a:t>
            </a:r>
          </a:p>
          <a:p>
            <a:endParaRPr lang="en-US" dirty="0"/>
          </a:p>
          <a:p>
            <a:pPr marL="296408" indent="-296408">
              <a:buFont typeface="Arial" panose="020B0604020202020204" pitchFamily="34" charset="0"/>
              <a:buChar char="•"/>
            </a:pPr>
            <a:r>
              <a:rPr lang="en-US" dirty="0"/>
              <a:t>Define PE as it relates to both pregnant women and other MAGI Medical Assistance (MA) eligibility groups;</a:t>
            </a:r>
          </a:p>
          <a:p>
            <a:pPr marL="296408" indent="-296408">
              <a:buFont typeface="Arial" panose="020B0604020202020204" pitchFamily="34" charset="0"/>
              <a:buChar char="•"/>
            </a:pPr>
            <a:r>
              <a:rPr lang="en-US" dirty="0"/>
              <a:t>Complete a PE worksheet in COMPASS and submit it to determine an individual’s eligibility;</a:t>
            </a:r>
          </a:p>
          <a:p>
            <a:pPr marL="296408" indent="-296408">
              <a:buFont typeface="Arial" panose="020B0604020202020204" pitchFamily="34" charset="0"/>
              <a:buChar char="•"/>
            </a:pPr>
            <a:r>
              <a:rPr lang="en-US" dirty="0"/>
              <a:t>Submit PE-only and PE/MA ongoing applications in COMPASS; and,</a:t>
            </a:r>
          </a:p>
          <a:p>
            <a:pPr marL="296408" indent="-296408">
              <a:buFont typeface="Arial" panose="020B0604020202020204" pitchFamily="34" charset="0"/>
              <a:buChar char="•"/>
            </a:pPr>
            <a:r>
              <a:rPr lang="en-US" dirty="0"/>
              <a:t>Enroll and maintain status as a qualified hospital PE provider.</a:t>
            </a:r>
          </a:p>
        </p:txBody>
      </p:sp>
      <p:sp>
        <p:nvSpPr>
          <p:cNvPr id="5" name="Date Placeholder 4"/>
          <p:cNvSpPr>
            <a:spLocks noGrp="1"/>
          </p:cNvSpPr>
          <p:nvPr>
            <p:ph type="dt" idx="10"/>
          </p:nvPr>
        </p:nvSpPr>
        <p:spPr/>
        <p:txBody>
          <a:bodyPr/>
          <a:lstStyle/>
          <a:p>
            <a:r>
              <a:rPr lang="en-US"/>
              <a:t>3/3/2023</a:t>
            </a:r>
            <a:endParaRPr lang="en-US" dirty="0"/>
          </a:p>
        </p:txBody>
      </p:sp>
      <p:sp>
        <p:nvSpPr>
          <p:cNvPr id="2" name="Slide Number Placeholder 1"/>
          <p:cNvSpPr>
            <a:spLocks noGrp="1"/>
          </p:cNvSpPr>
          <p:nvPr>
            <p:ph type="sldNum" sz="quarter" idx="11"/>
          </p:nvPr>
        </p:nvSpPr>
        <p:spPr/>
        <p:txBody>
          <a:bodyPr/>
          <a:lstStyle/>
          <a:p>
            <a:fld id="{1A9BFA1A-78EA-4DC0-B884-DA40B66861D6}" type="slidenum">
              <a:rPr lang="en-US" smtClean="0"/>
              <a:pPr/>
              <a:t>87</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95681524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s Placeholder 3"/>
          <p:cNvSpPr>
            <a:spLocks noGrp="1"/>
          </p:cNvSpPr>
          <p:nvPr>
            <p:ph type="body" idx="1"/>
          </p:nvPr>
        </p:nvSpPr>
        <p:spPr/>
        <p:txBody>
          <a:bodyPr/>
          <a:lstStyle/>
          <a:p>
            <a:r>
              <a:rPr lang="en-US" dirty="0"/>
              <a:t>Please print and sign this page to verify that you successfully completed the </a:t>
            </a:r>
            <a:r>
              <a:rPr lang="en-US" i="1" dirty="0"/>
              <a:t>Hospital-Based Presumptive Eligibility </a:t>
            </a:r>
            <a:r>
              <a:rPr lang="en-US" dirty="0"/>
              <a:t>training and understand the program requirements. Please be sure to write in your hospital name and MA Provider number. Provide the signed page to your PE administrator to retain for DHS inspection.</a:t>
            </a:r>
          </a:p>
        </p:txBody>
      </p:sp>
      <p:sp>
        <p:nvSpPr>
          <p:cNvPr id="5" name="Date Placeholder 4"/>
          <p:cNvSpPr>
            <a:spLocks noGrp="1"/>
          </p:cNvSpPr>
          <p:nvPr>
            <p:ph type="dt" idx="10"/>
          </p:nvPr>
        </p:nvSpPr>
        <p:spPr/>
        <p:txBody>
          <a:bodyPr/>
          <a:lstStyle/>
          <a:p>
            <a:r>
              <a:rPr lang="en-US"/>
              <a:t>3/3/2023</a:t>
            </a:r>
            <a:endParaRPr lang="en-US" dirty="0"/>
          </a:p>
        </p:txBody>
      </p:sp>
      <p:sp>
        <p:nvSpPr>
          <p:cNvPr id="2" name="Slide Number Placeholder 1"/>
          <p:cNvSpPr>
            <a:spLocks noGrp="1"/>
          </p:cNvSpPr>
          <p:nvPr>
            <p:ph type="sldNum" sz="quarter" idx="11"/>
          </p:nvPr>
        </p:nvSpPr>
        <p:spPr/>
        <p:txBody>
          <a:bodyPr/>
          <a:lstStyle/>
          <a:p>
            <a:fld id="{1A9BFA1A-78EA-4DC0-B884-DA40B66861D6}" type="slidenum">
              <a:rPr lang="en-US" smtClean="0"/>
              <a:pPr/>
              <a:t>88</a:t>
            </a:fld>
            <a:endParaRPr lang="en-US" dirty="0"/>
          </a:p>
        </p:txBody>
      </p:sp>
      <p:sp>
        <p:nvSpPr>
          <p:cNvPr id="6" name="Footer Placeholder 5"/>
          <p:cNvSpPr>
            <a:spLocks noGrp="1"/>
          </p:cNvSpPr>
          <p:nvPr>
            <p:ph type="ftr" sz="quarter" idx="12"/>
          </p:nvPr>
        </p:nvSpPr>
        <p:spPr/>
        <p:txBody>
          <a:bodyPr/>
          <a:lstStyle/>
          <a:p>
            <a:r>
              <a:rPr lang="en-US" dirty="0"/>
              <a:t>For Qualified Hospital Providers</a:t>
            </a:r>
          </a:p>
        </p:txBody>
      </p:sp>
      <p:sp>
        <p:nvSpPr>
          <p:cNvPr id="8" name="Header Placeholder 7"/>
          <p:cNvSpPr>
            <a:spLocks noGrp="1"/>
          </p:cNvSpPr>
          <p:nvPr>
            <p:ph type="hdr" sz="quarter" idx="13"/>
          </p:nvPr>
        </p:nvSpPr>
        <p:spPr/>
        <p:txBody>
          <a:bodyPr/>
          <a:lstStyle/>
          <a:p>
            <a:r>
              <a:rPr lang="en-US" dirty="0"/>
              <a:t>Hospital-Based Presumptive Eligibility</a:t>
            </a:r>
          </a:p>
        </p:txBody>
      </p:sp>
      <p:sp>
        <p:nvSpPr>
          <p:cNvPr id="14" name="Slide Image Placeholder 13"/>
          <p:cNvSpPr>
            <a:spLocks noGrp="1" noRot="1" noChangeAspect="1"/>
          </p:cNvSpPr>
          <p:nvPr>
            <p:ph type="sldImg"/>
          </p:nvPr>
        </p:nvSpPr>
        <p:spPr>
          <a:xfrm>
            <a:off x="2878138" y="493713"/>
            <a:ext cx="3851275" cy="2889250"/>
          </a:xfrm>
        </p:spPr>
      </p:sp>
    </p:spTree>
    <p:extLst>
      <p:ext uri="{BB962C8B-B14F-4D97-AF65-F5344CB8AC3E}">
        <p14:creationId xmlns:p14="http://schemas.microsoft.com/office/powerpoint/2010/main" val="2403846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MAGI stands for Modified Adjusted Gross Income. It is the measure of income based on federal tax rules used for eligibility determination. Pennsylvania uses an applicant’s current monthly income. A five-percent disregard is also used, if needed.</a:t>
            </a:r>
          </a:p>
          <a:p>
            <a:pPr lvl="0"/>
            <a:endParaRPr lang="en-US" dirty="0"/>
          </a:p>
          <a:p>
            <a:pPr lvl="0"/>
            <a:r>
              <a:rPr lang="en-US" dirty="0"/>
              <a:t>When we look at the upcoming section on completing the PE worksheet, you will see the income and deductions that are applicable.</a:t>
            </a:r>
          </a:p>
        </p:txBody>
      </p:sp>
      <p:sp>
        <p:nvSpPr>
          <p:cNvPr id="6" name="Date Placeholder 2"/>
          <p:cNvSpPr>
            <a:spLocks noGrp="1"/>
          </p:cNvSpPr>
          <p:nvPr>
            <p:ph type="dt" idx="1"/>
          </p:nvPr>
        </p:nvSpPr>
        <p:spPr/>
        <p:txBody>
          <a:bodyPr/>
          <a:lstStyle>
            <a:lvl1pPr algn="r">
              <a:defRPr sz="1200"/>
            </a:lvl1pPr>
          </a:lstStyle>
          <a:p>
            <a:r>
              <a:rPr lang="en-US"/>
              <a:t>3/3/2023</a:t>
            </a:r>
            <a:endParaRPr lang="en-US" dirty="0"/>
          </a:p>
        </p:txBody>
      </p:sp>
      <p:sp>
        <p:nvSpPr>
          <p:cNvPr id="5" name="Slide Number Placeholder 4"/>
          <p:cNvSpPr>
            <a:spLocks noGrp="1"/>
          </p:cNvSpPr>
          <p:nvPr>
            <p:ph type="sldNum" sz="quarter" idx="10"/>
          </p:nvPr>
        </p:nvSpPr>
        <p:spPr/>
        <p:txBody>
          <a:bodyPr/>
          <a:lstStyle/>
          <a:p>
            <a:fld id="{1A9BFA1A-78EA-4DC0-B884-DA40B66861D6}" type="slidenum">
              <a:rPr lang="en-US" smtClean="0"/>
              <a:pPr/>
              <a:t>9</a:t>
            </a:fld>
            <a:endParaRPr lang="en-US" dirty="0"/>
          </a:p>
        </p:txBody>
      </p:sp>
      <p:sp>
        <p:nvSpPr>
          <p:cNvPr id="10" name="Slide Image Placeholder 9"/>
          <p:cNvSpPr>
            <a:spLocks noGrp="1" noRot="1" noChangeAspect="1"/>
          </p:cNvSpPr>
          <p:nvPr>
            <p:ph type="sldImg"/>
          </p:nvPr>
        </p:nvSpPr>
        <p:spPr>
          <a:xfrm>
            <a:off x="2878138" y="493713"/>
            <a:ext cx="3851275" cy="2889250"/>
          </a:xfrm>
        </p:spPr>
      </p:sp>
      <p:sp>
        <p:nvSpPr>
          <p:cNvPr id="11" name="Footer Placeholder 10"/>
          <p:cNvSpPr>
            <a:spLocks noGrp="1"/>
          </p:cNvSpPr>
          <p:nvPr>
            <p:ph type="ftr" sz="quarter" idx="11"/>
          </p:nvPr>
        </p:nvSpPr>
        <p:spPr/>
        <p:txBody>
          <a:bodyPr/>
          <a:lstStyle/>
          <a:p>
            <a:r>
              <a:rPr lang="en-US" dirty="0"/>
              <a:t>For Qualified Hospital Providers</a:t>
            </a:r>
          </a:p>
        </p:txBody>
      </p:sp>
      <p:sp>
        <p:nvSpPr>
          <p:cNvPr id="12" name="Header Placeholder 11"/>
          <p:cNvSpPr>
            <a:spLocks noGrp="1"/>
          </p:cNvSpPr>
          <p:nvPr>
            <p:ph type="hdr" sz="quarter" idx="12"/>
          </p:nvPr>
        </p:nvSpPr>
        <p:spPr/>
        <p:txBody>
          <a:bodyPr/>
          <a:lstStyle/>
          <a:p>
            <a:r>
              <a:rPr lang="en-US" dirty="0"/>
              <a:t>Hospital-Based Presumptive Eligibility</a:t>
            </a:r>
          </a:p>
        </p:txBody>
      </p:sp>
    </p:spTree>
    <p:extLst>
      <p:ext uri="{BB962C8B-B14F-4D97-AF65-F5344CB8AC3E}">
        <p14:creationId xmlns:p14="http://schemas.microsoft.com/office/powerpoint/2010/main" val="24973712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slideMaster" Target="../slideMasters/slideMaster1.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bwMode="black">
          <a:xfrm>
            <a:off x="685800" y="2130425"/>
            <a:ext cx="7772400" cy="1470025"/>
          </a:xfrm>
          <a:prstGeom prst="rect">
            <a:avLst/>
          </a:prstGeom>
        </p:spPr>
        <p:txBody>
          <a:bodyPr/>
          <a:lstStyle>
            <a:lvl1pPr algn="ctr">
              <a:defRPr sz="4400" b="1">
                <a:solidFill>
                  <a:schemeClr val="tx1"/>
                </a:solidFill>
              </a:defRPr>
            </a:lvl1pPr>
          </a:lstStyle>
          <a:p>
            <a:r>
              <a:rPr lang="en-US" dirty="0"/>
              <a:t>Click to edit Master title style</a:t>
            </a:r>
          </a:p>
        </p:txBody>
      </p:sp>
      <p:sp>
        <p:nvSpPr>
          <p:cNvPr id="3" name="Subtitle 2"/>
          <p:cNvSpPr>
            <a:spLocks noGrp="1"/>
          </p:cNvSpPr>
          <p:nvPr>
            <p:ph type="subTitle" idx="1"/>
            <p:custDataLst>
              <p:tags r:id="rId2"/>
            </p:custDataLst>
          </p:nvPr>
        </p:nvSpPr>
        <p:spPr>
          <a:xfrm>
            <a:off x="1371600" y="4495800"/>
            <a:ext cx="6400800" cy="1143000"/>
          </a:xfrm>
          <a:prstGeom prst="rect">
            <a:avLst/>
          </a:prstGeom>
        </p:spPr>
        <p:txBody>
          <a:bodyPr>
            <a:normAutofit/>
          </a:bodyPr>
          <a:lstStyle>
            <a:lvl1pPr marL="0" indent="0" algn="ctr">
              <a:buNone/>
              <a:defRPr sz="280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9" name="Date Placeholder 17"/>
          <p:cNvSpPr>
            <a:spLocks noGrp="1"/>
          </p:cNvSpPr>
          <p:nvPr>
            <p:ph type="dt" sz="half" idx="10"/>
            <p:custDataLst>
              <p:tags r:id="rId3"/>
            </p:custDataLst>
          </p:nvPr>
        </p:nvSpPr>
        <p:spPr bwMode="white">
          <a:xfrm>
            <a:off x="3124200" y="6096000"/>
            <a:ext cx="2133600" cy="344488"/>
          </a:xfrm>
          <a:prstGeom prst="rect">
            <a:avLst/>
          </a:prstGeom>
        </p:spPr>
        <p:txBody>
          <a:bodyPr anchor="ctr"/>
          <a:lstStyle>
            <a:lvl1pPr algn="ctr">
              <a:defRPr sz="1100">
                <a:solidFill>
                  <a:schemeClr val="bg1"/>
                </a:solidFill>
              </a:defRPr>
            </a:lvl1pPr>
          </a:lstStyle>
          <a:p>
            <a:pPr>
              <a:defRPr/>
            </a:pPr>
            <a:r>
              <a:rPr lang="en-US"/>
              <a:t>3/3/2023</a:t>
            </a:r>
            <a:endParaRPr lang="en-US" dirty="0"/>
          </a:p>
        </p:txBody>
      </p:sp>
      <p:sp>
        <p:nvSpPr>
          <p:cNvPr id="6" name="Slide Number Placeholder 4"/>
          <p:cNvSpPr>
            <a:spLocks noGrp="1"/>
          </p:cNvSpPr>
          <p:nvPr>
            <p:ph type="sldNum" sz="quarter" idx="12"/>
            <p:custDataLst>
              <p:tags r:id="rId4"/>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Tree>
    <p:extLst>
      <p:ext uri="{BB962C8B-B14F-4D97-AF65-F5344CB8AC3E}">
        <p14:creationId xmlns:p14="http://schemas.microsoft.com/office/powerpoint/2010/main" val="1807729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view Layout">
    <p:spTree>
      <p:nvGrpSpPr>
        <p:cNvPr id="1" name=""/>
        <p:cNvGrpSpPr/>
        <p:nvPr/>
      </p:nvGrpSpPr>
      <p:grpSpPr>
        <a:xfrm>
          <a:off x="0" y="0"/>
          <a:ext cx="0" cy="0"/>
          <a:chOff x="0" y="0"/>
          <a:chExt cx="0" cy="0"/>
        </a:xfrm>
      </p:grpSpPr>
      <p:sp>
        <p:nvSpPr>
          <p:cNvPr id="7" name="Slide Number Placeholder 19"/>
          <p:cNvSpPr>
            <a:spLocks noGrp="1"/>
          </p:cNvSpPr>
          <p:nvPr>
            <p:ph type="sldNum" sz="quarter" idx="12"/>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pic>
        <p:nvPicPr>
          <p:cNvPr id="6" name="ImgRsdHnds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8200" y="1869095"/>
            <a:ext cx="4038600" cy="3348409"/>
          </a:xfrm>
          <a:prstGeom prst="rect">
            <a:avLst/>
          </a:prstGeom>
        </p:spPr>
      </p:pic>
      <p:sp>
        <p:nvSpPr>
          <p:cNvPr id="11" name="Title 1"/>
          <p:cNvSpPr>
            <a:spLocks noGrp="1"/>
          </p:cNvSpPr>
          <p:nvPr>
            <p:ph type="title" hasCustomPrompt="1"/>
            <p:custDataLst>
              <p:tags r:id="rId1"/>
            </p:custDataLst>
          </p:nvPr>
        </p:nvSpPr>
        <p:spPr bwMode="white">
          <a:xfrm>
            <a:off x="457200" y="304800"/>
            <a:ext cx="5410200" cy="454026"/>
          </a:xfrm>
        </p:spPr>
        <p:txBody>
          <a:bodyPr/>
          <a:lstStyle>
            <a:lvl1pPr>
              <a:defRPr/>
            </a:lvl1pPr>
          </a:lstStyle>
          <a:p>
            <a:r>
              <a:rPr lang="en-US" dirty="0"/>
              <a:t>Review</a:t>
            </a:r>
          </a:p>
        </p:txBody>
      </p:sp>
      <p:sp>
        <p:nvSpPr>
          <p:cNvPr id="4" name="TextBox 3"/>
          <p:cNvSpPr txBox="1"/>
          <p:nvPr userDrawn="1"/>
        </p:nvSpPr>
        <p:spPr>
          <a:xfrm>
            <a:off x="381000" y="3213557"/>
            <a:ext cx="4267200" cy="430887"/>
          </a:xfrm>
          <a:prstGeom prst="rect">
            <a:avLst/>
          </a:prstGeom>
          <a:noFill/>
        </p:spPr>
        <p:txBody>
          <a:bodyPr wrap="square" rtlCol="0">
            <a:spAutoFit/>
          </a:bodyPr>
          <a:lstStyle/>
          <a:p>
            <a:pPr marL="0" indent="0" algn="ctr">
              <a:lnSpc>
                <a:spcPct val="100000"/>
              </a:lnSpc>
              <a:buNone/>
            </a:pPr>
            <a:r>
              <a:rPr lang="en-US" sz="2200" dirty="0">
                <a:latin typeface="Arial"/>
                <a:cs typeface="Arial"/>
              </a:rPr>
              <a:t>N</a:t>
            </a:r>
            <a:r>
              <a:rPr lang="en-US" sz="2200" spc="-10" dirty="0">
                <a:latin typeface="Arial"/>
                <a:cs typeface="Arial"/>
              </a:rPr>
              <a:t>o</a:t>
            </a:r>
            <a:r>
              <a:rPr lang="en-US" sz="2200" dirty="0">
                <a:latin typeface="Arial"/>
                <a:cs typeface="Arial"/>
              </a:rPr>
              <a:t>w</a:t>
            </a:r>
            <a:r>
              <a:rPr lang="en-US" sz="2200" spc="5" dirty="0">
                <a:latin typeface="Arial"/>
                <a:cs typeface="Arial"/>
              </a:rPr>
              <a:t> </a:t>
            </a:r>
            <a:r>
              <a:rPr lang="en-US" sz="2200" dirty="0">
                <a:latin typeface="Arial"/>
                <a:cs typeface="Arial"/>
              </a:rPr>
              <a:t>l</a:t>
            </a:r>
            <a:r>
              <a:rPr lang="en-US" sz="2200" spc="-10" dirty="0">
                <a:latin typeface="Arial"/>
                <a:cs typeface="Arial"/>
              </a:rPr>
              <a:t>e</a:t>
            </a:r>
            <a:r>
              <a:rPr lang="en-US" sz="2200" dirty="0">
                <a:latin typeface="Arial"/>
                <a:cs typeface="Arial"/>
              </a:rPr>
              <a:t>t’s</a:t>
            </a:r>
            <a:r>
              <a:rPr lang="en-US" sz="2200" spc="10" dirty="0">
                <a:latin typeface="Arial"/>
                <a:cs typeface="Arial"/>
              </a:rPr>
              <a:t> </a:t>
            </a:r>
            <a:r>
              <a:rPr lang="en-US" sz="2200" dirty="0">
                <a:latin typeface="Arial"/>
                <a:cs typeface="Arial"/>
              </a:rPr>
              <a:t>revi</a:t>
            </a:r>
            <a:r>
              <a:rPr lang="en-US" sz="2200" spc="-10" dirty="0">
                <a:latin typeface="Arial"/>
                <a:cs typeface="Arial"/>
              </a:rPr>
              <a:t>e</a:t>
            </a:r>
            <a:r>
              <a:rPr lang="en-US" sz="2200" dirty="0">
                <a:latin typeface="Arial"/>
                <a:cs typeface="Arial"/>
              </a:rPr>
              <a:t>w…</a:t>
            </a:r>
          </a:p>
        </p:txBody>
      </p:sp>
    </p:spTree>
    <p:extLst>
      <p:ext uri="{BB962C8B-B14F-4D97-AF65-F5344CB8AC3E}">
        <p14:creationId xmlns:p14="http://schemas.microsoft.com/office/powerpoint/2010/main" val="2567958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view Question T_F">
    <p:spTree>
      <p:nvGrpSpPr>
        <p:cNvPr id="1" name=""/>
        <p:cNvGrpSpPr/>
        <p:nvPr/>
      </p:nvGrpSpPr>
      <p:grpSpPr>
        <a:xfrm>
          <a:off x="0" y="0"/>
          <a:ext cx="0" cy="0"/>
          <a:chOff x="0" y="0"/>
          <a:chExt cx="0" cy="0"/>
        </a:xfrm>
      </p:grpSpPr>
      <p:pic>
        <p:nvPicPr>
          <p:cNvPr id="1027" name="Picture 3" descr="Inline image 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629400" y="4587819"/>
            <a:ext cx="2057400" cy="146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19"/>
          <p:cNvSpPr>
            <a:spLocks noGrp="1"/>
          </p:cNvSpPr>
          <p:nvPr>
            <p:ph type="sldNum" sz="quarter" idx="12"/>
            <p:custDataLst>
              <p:tags r:id="rId1"/>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custDataLst>
              <p:tags r:id="rId2"/>
            </p:custDataLst>
          </p:nvPr>
        </p:nvSpPr>
        <p:spPr bwMode="white">
          <a:xfrm>
            <a:off x="457200" y="304800"/>
            <a:ext cx="5410200" cy="454026"/>
          </a:xfrm>
        </p:spPr>
        <p:txBody>
          <a:bodyPr/>
          <a:lstStyle>
            <a:lvl1pPr>
              <a:defRPr/>
            </a:lvl1pPr>
          </a:lstStyle>
          <a:p>
            <a:r>
              <a:rPr lang="en-US" dirty="0"/>
              <a:t>Review</a:t>
            </a:r>
          </a:p>
        </p:txBody>
      </p:sp>
      <p:sp>
        <p:nvSpPr>
          <p:cNvPr id="9" name="Content Placeholder 2"/>
          <p:cNvSpPr>
            <a:spLocks noGrp="1"/>
          </p:cNvSpPr>
          <p:nvPr>
            <p:ph sz="quarter" idx="13"/>
          </p:nvPr>
        </p:nvSpPr>
        <p:spPr>
          <a:xfrm>
            <a:off x="1638300" y="1981200"/>
            <a:ext cx="5867400" cy="2590800"/>
          </a:xfrm>
        </p:spPr>
        <p:txBody>
          <a:bodyPr anchor="ctr">
            <a:normAutofit/>
          </a:bodyPr>
          <a:lstStyle>
            <a:lvl1pPr marL="0" indent="0" algn="ctr">
              <a:buNone/>
              <a:defRPr sz="2200"/>
            </a:lvl1pPr>
            <a:lvl2pPr>
              <a:defRPr sz="2200"/>
            </a:lvl2pPr>
          </a:lstStyle>
          <a:p>
            <a:pPr lvl="0"/>
            <a:r>
              <a:rPr lang="en-US" dirty="0"/>
              <a:t>Click to edit Master text styles</a:t>
            </a:r>
          </a:p>
        </p:txBody>
      </p:sp>
    </p:spTree>
    <p:extLst>
      <p:ext uri="{BB962C8B-B14F-4D97-AF65-F5344CB8AC3E}">
        <p14:creationId xmlns:p14="http://schemas.microsoft.com/office/powerpoint/2010/main" val="848350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view Question T_F Answer">
    <p:spTree>
      <p:nvGrpSpPr>
        <p:cNvPr id="1" name=""/>
        <p:cNvGrpSpPr/>
        <p:nvPr/>
      </p:nvGrpSpPr>
      <p:grpSpPr>
        <a:xfrm>
          <a:off x="0" y="0"/>
          <a:ext cx="0" cy="0"/>
          <a:chOff x="0" y="0"/>
          <a:chExt cx="0" cy="0"/>
        </a:xfrm>
      </p:grpSpPr>
      <p:sp>
        <p:nvSpPr>
          <p:cNvPr id="7" name="Slide Number Placeholder 19"/>
          <p:cNvSpPr>
            <a:spLocks noGrp="1"/>
          </p:cNvSpPr>
          <p:nvPr>
            <p:ph type="sldNum" sz="quarter" idx="12"/>
            <p:custDataLst>
              <p:tags r:id="rId1"/>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custDataLst>
              <p:tags r:id="rId2"/>
            </p:custDataLst>
          </p:nvPr>
        </p:nvSpPr>
        <p:spPr bwMode="white">
          <a:xfrm>
            <a:off x="457200" y="304800"/>
            <a:ext cx="5410200" cy="454026"/>
          </a:xfrm>
        </p:spPr>
        <p:txBody>
          <a:bodyPr/>
          <a:lstStyle>
            <a:lvl1pPr>
              <a:defRPr/>
            </a:lvl1pPr>
          </a:lstStyle>
          <a:p>
            <a:r>
              <a:rPr lang="en-US" dirty="0"/>
              <a:t>Review</a:t>
            </a:r>
          </a:p>
        </p:txBody>
      </p:sp>
      <p:sp>
        <p:nvSpPr>
          <p:cNvPr id="5" name="Rounded Rectangle 4"/>
          <p:cNvSpPr/>
          <p:nvPr userDrawn="1">
            <p:custDataLst>
              <p:tags r:id="rId3"/>
            </p:custDataLst>
          </p:nvPr>
        </p:nvSpPr>
        <p:spPr>
          <a:xfrm>
            <a:off x="1485900" y="1905000"/>
            <a:ext cx="6172200" cy="2743200"/>
          </a:xfrm>
          <a:prstGeom prst="roundRect">
            <a:avLst/>
          </a:prstGeom>
          <a:noFill/>
          <a:ln w="38100">
            <a:solidFill>
              <a:srgbClr val="013E7F"/>
            </a:solidFill>
          </a:ln>
          <a:effectLst>
            <a:outerShdw blurRad="177800" dist="50800" dir="3660000" algn="ctr" rotWithShape="0">
              <a:srgbClr val="000000">
                <a:alpha val="8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en-US" sz="2400" dirty="0">
              <a:solidFill>
                <a:schemeClr val="tx1"/>
              </a:solidFill>
              <a:latin typeface="Arial" pitchFamily="34" charset="0"/>
              <a:cs typeface="Arial" pitchFamily="34" charset="0"/>
            </a:endParaRPr>
          </a:p>
        </p:txBody>
      </p:sp>
      <p:sp>
        <p:nvSpPr>
          <p:cNvPr id="6" name="Content Placeholder 2"/>
          <p:cNvSpPr>
            <a:spLocks noGrp="1"/>
          </p:cNvSpPr>
          <p:nvPr>
            <p:ph sz="quarter" idx="13"/>
          </p:nvPr>
        </p:nvSpPr>
        <p:spPr>
          <a:xfrm>
            <a:off x="1638300" y="1981200"/>
            <a:ext cx="5867400" cy="2590800"/>
          </a:xfrm>
        </p:spPr>
        <p:txBody>
          <a:bodyPr anchor="ctr">
            <a:normAutofit/>
          </a:bodyPr>
          <a:lstStyle>
            <a:lvl1pPr marL="0" indent="0" algn="ctr">
              <a:buNone/>
              <a:defRPr sz="2200"/>
            </a:lvl1pPr>
            <a:lvl2pPr>
              <a:defRPr sz="2200"/>
            </a:lvl2pPr>
          </a:lstStyle>
          <a:p>
            <a:pPr lvl="0"/>
            <a:r>
              <a:rPr lang="en-US" dirty="0"/>
              <a:t>Click to edit Master text styles</a:t>
            </a:r>
          </a:p>
        </p:txBody>
      </p:sp>
    </p:spTree>
    <p:extLst>
      <p:ext uri="{BB962C8B-B14F-4D97-AF65-F5344CB8AC3E}">
        <p14:creationId xmlns:p14="http://schemas.microsoft.com/office/powerpoint/2010/main" val="663856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Question Mult Choice">
    <p:spTree>
      <p:nvGrpSpPr>
        <p:cNvPr id="1" name=""/>
        <p:cNvGrpSpPr/>
        <p:nvPr/>
      </p:nvGrpSpPr>
      <p:grpSpPr>
        <a:xfrm>
          <a:off x="0" y="0"/>
          <a:ext cx="0" cy="0"/>
          <a:chOff x="0" y="0"/>
          <a:chExt cx="0" cy="0"/>
        </a:xfrm>
      </p:grpSpPr>
      <p:sp>
        <p:nvSpPr>
          <p:cNvPr id="7" name="Slide Number Placeholder 19"/>
          <p:cNvSpPr>
            <a:spLocks noGrp="1"/>
          </p:cNvSpPr>
          <p:nvPr>
            <p:ph type="sldNum" sz="quarter" idx="12"/>
            <p:custDataLst>
              <p:tags r:id="rId1"/>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custDataLst>
              <p:tags r:id="rId2"/>
            </p:custDataLst>
          </p:nvPr>
        </p:nvSpPr>
        <p:spPr bwMode="white">
          <a:xfrm>
            <a:off x="457200" y="304800"/>
            <a:ext cx="5410200" cy="454026"/>
          </a:xfrm>
        </p:spPr>
        <p:txBody>
          <a:bodyPr/>
          <a:lstStyle>
            <a:lvl1pPr>
              <a:defRPr/>
            </a:lvl1pPr>
          </a:lstStyle>
          <a:p>
            <a:r>
              <a:rPr lang="en-US" dirty="0"/>
              <a:t>Review</a:t>
            </a:r>
          </a:p>
        </p:txBody>
      </p:sp>
      <p:sp>
        <p:nvSpPr>
          <p:cNvPr id="9" name="Content Placeholder 2"/>
          <p:cNvSpPr>
            <a:spLocks noGrp="1"/>
          </p:cNvSpPr>
          <p:nvPr>
            <p:ph sz="quarter" idx="13"/>
          </p:nvPr>
        </p:nvSpPr>
        <p:spPr>
          <a:xfrm>
            <a:off x="1640229" y="1371600"/>
            <a:ext cx="5863542" cy="4114800"/>
          </a:xfrm>
        </p:spPr>
        <p:txBody>
          <a:bodyPr>
            <a:normAutofit/>
          </a:bodyPr>
          <a:lstStyle>
            <a:lvl1pPr marL="0" indent="0">
              <a:buNone/>
              <a:defRPr sz="2200"/>
            </a:lvl1pPr>
            <a:lvl2pPr marL="914400" indent="-457200">
              <a:buFont typeface="+mj-lt"/>
              <a:buAutoNum type="alphaLcParenR"/>
              <a:defRPr sz="2200"/>
            </a:lvl2pPr>
          </a:lstStyle>
          <a:p>
            <a:pPr lvl="0"/>
            <a:r>
              <a:rPr lang="en-US" dirty="0"/>
              <a:t>Click to edit Master text styles</a:t>
            </a:r>
          </a:p>
          <a:p>
            <a:pPr lvl="1"/>
            <a:r>
              <a:rPr lang="en-US" dirty="0"/>
              <a:t>Second level</a:t>
            </a:r>
          </a:p>
        </p:txBody>
      </p:sp>
      <p:pic>
        <p:nvPicPr>
          <p:cNvPr id="6" name="Picture 3" descr="Inline image 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629400" y="4587819"/>
            <a:ext cx="2057400" cy="146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3931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view Question Mult Choice Answer">
    <p:spTree>
      <p:nvGrpSpPr>
        <p:cNvPr id="1" name=""/>
        <p:cNvGrpSpPr/>
        <p:nvPr/>
      </p:nvGrpSpPr>
      <p:grpSpPr>
        <a:xfrm>
          <a:off x="0" y="0"/>
          <a:ext cx="0" cy="0"/>
          <a:chOff x="0" y="0"/>
          <a:chExt cx="0" cy="0"/>
        </a:xfrm>
      </p:grpSpPr>
      <p:sp>
        <p:nvSpPr>
          <p:cNvPr id="7" name="Slide Number Placeholder 19"/>
          <p:cNvSpPr>
            <a:spLocks noGrp="1"/>
          </p:cNvSpPr>
          <p:nvPr>
            <p:ph type="sldNum" sz="quarter" idx="12"/>
            <p:custDataLst>
              <p:tags r:id="rId1"/>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custDataLst>
              <p:tags r:id="rId2"/>
            </p:custDataLst>
          </p:nvPr>
        </p:nvSpPr>
        <p:spPr bwMode="white">
          <a:xfrm>
            <a:off x="457200" y="304800"/>
            <a:ext cx="5410200" cy="454026"/>
          </a:xfrm>
        </p:spPr>
        <p:txBody>
          <a:bodyPr/>
          <a:lstStyle>
            <a:lvl1pPr>
              <a:defRPr/>
            </a:lvl1pPr>
          </a:lstStyle>
          <a:p>
            <a:r>
              <a:rPr lang="en-US" dirty="0"/>
              <a:t>Review</a:t>
            </a:r>
          </a:p>
        </p:txBody>
      </p:sp>
      <p:sp>
        <p:nvSpPr>
          <p:cNvPr id="5" name="Rounded Rectangle 4"/>
          <p:cNvSpPr/>
          <p:nvPr userDrawn="1">
            <p:custDataLst>
              <p:tags r:id="rId3"/>
            </p:custDataLst>
          </p:nvPr>
        </p:nvSpPr>
        <p:spPr>
          <a:xfrm>
            <a:off x="1485900" y="1143000"/>
            <a:ext cx="6172200" cy="4724400"/>
          </a:xfrm>
          <a:prstGeom prst="roundRect">
            <a:avLst/>
          </a:prstGeom>
          <a:noFill/>
          <a:ln w="38100">
            <a:solidFill>
              <a:srgbClr val="013E7F"/>
            </a:solidFill>
          </a:ln>
          <a:effectLst>
            <a:outerShdw blurRad="177800" dist="50800" dir="3660000" algn="ctr" rotWithShape="0">
              <a:srgbClr val="000000">
                <a:alpha val="8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en-US" sz="2400" dirty="0">
              <a:solidFill>
                <a:schemeClr val="tx1"/>
              </a:solidFill>
              <a:latin typeface="Arial" pitchFamily="34" charset="0"/>
              <a:cs typeface="Arial" pitchFamily="34" charset="0"/>
            </a:endParaRPr>
          </a:p>
        </p:txBody>
      </p:sp>
      <p:sp>
        <p:nvSpPr>
          <p:cNvPr id="10" name="Content Placeholder 2"/>
          <p:cNvSpPr>
            <a:spLocks noGrp="1"/>
          </p:cNvSpPr>
          <p:nvPr>
            <p:ph sz="quarter" idx="13"/>
          </p:nvPr>
        </p:nvSpPr>
        <p:spPr>
          <a:xfrm>
            <a:off x="1640229" y="1371600"/>
            <a:ext cx="5863542" cy="4114800"/>
          </a:xfrm>
        </p:spPr>
        <p:txBody>
          <a:bodyPr>
            <a:normAutofit/>
          </a:bodyPr>
          <a:lstStyle>
            <a:lvl1pPr marL="0" indent="0">
              <a:buNone/>
              <a:defRPr sz="2200"/>
            </a:lvl1pPr>
            <a:lvl2pPr marL="914400" indent="-457200">
              <a:buFont typeface="+mj-lt"/>
              <a:buAutoNum type="alphaLcParenR"/>
              <a:defRPr sz="2200"/>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608148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7" name="Slide Number Placeholder 19"/>
          <p:cNvSpPr>
            <a:spLocks noGrp="1"/>
          </p:cNvSpPr>
          <p:nvPr>
            <p:ph type="sldNum" sz="quarter" idx="12"/>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nvPr>
        </p:nvSpPr>
        <p:spPr bwMode="white">
          <a:xfrm>
            <a:off x="457200" y="304800"/>
            <a:ext cx="5410200" cy="454026"/>
          </a:xfrm>
        </p:spPr>
        <p:txBody>
          <a:bodyPr/>
          <a:lstStyle>
            <a:lvl1pPr>
              <a:defRPr/>
            </a:lvl1pPr>
          </a:lstStyle>
          <a:p>
            <a:r>
              <a:rPr lang="en-US" dirty="0"/>
              <a:t>Summary</a:t>
            </a:r>
          </a:p>
        </p:txBody>
      </p:sp>
      <p:sp>
        <p:nvSpPr>
          <p:cNvPr id="9" name="Content Placeholder 3"/>
          <p:cNvSpPr>
            <a:spLocks noGrp="1"/>
          </p:cNvSpPr>
          <p:nvPr>
            <p:ph sz="half" idx="2" hasCustomPrompt="1"/>
          </p:nvPr>
        </p:nvSpPr>
        <p:spPr>
          <a:xfrm>
            <a:off x="457200" y="1600200"/>
            <a:ext cx="4495800" cy="4419600"/>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2"/>
          <p:cNvPicPr>
            <a:picLocks noChangeAspect="1" noChangeArrowheads="1"/>
          </p:cNvPicPr>
          <p:nvPr userDrawn="1"/>
        </p:nvPicPr>
        <p:blipFill>
          <a:blip r:embed="rId2" cstate="print"/>
          <a:srcRect/>
          <a:stretch>
            <a:fillRect/>
          </a:stretch>
        </p:blipFill>
        <p:spPr bwMode="auto">
          <a:xfrm>
            <a:off x="4953000" y="1562100"/>
            <a:ext cx="3733800" cy="3733800"/>
          </a:xfrm>
          <a:prstGeom prst="rect">
            <a:avLst/>
          </a:prstGeom>
          <a:noFill/>
          <a:ln w="9525">
            <a:noFill/>
            <a:miter lim="800000"/>
            <a:headEnd/>
            <a:tailEnd/>
          </a:ln>
          <a:effectLst/>
        </p:spPr>
      </p:pic>
      <p:sp>
        <p:nvSpPr>
          <p:cNvPr id="11" name="Text Placeholder 17"/>
          <p:cNvSpPr>
            <a:spLocks noGrp="1"/>
          </p:cNvSpPr>
          <p:nvPr>
            <p:ph type="body" idx="1" hasCustomPrompt="1"/>
          </p:nvPr>
        </p:nvSpPr>
        <p:spPr>
          <a:xfrm>
            <a:off x="457200" y="1066800"/>
            <a:ext cx="8229600" cy="533400"/>
          </a:xfrm>
        </p:spPr>
        <p:txBody>
          <a:bodyPr/>
          <a:lstStyle>
            <a:lvl1pPr marL="0" indent="0">
              <a:buNone/>
              <a:defRPr/>
            </a:lvl1pPr>
          </a:lstStyle>
          <a:p>
            <a:r>
              <a:rPr lang="en-US" dirty="0"/>
              <a:t>During this session you learned to:</a:t>
            </a:r>
          </a:p>
        </p:txBody>
      </p:sp>
    </p:spTree>
    <p:extLst>
      <p:ext uri="{BB962C8B-B14F-4D97-AF65-F5344CB8AC3E}">
        <p14:creationId xmlns:p14="http://schemas.microsoft.com/office/powerpoint/2010/main" val="3185103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7" name="Slide Number Placeholder 19"/>
          <p:cNvSpPr>
            <a:spLocks noGrp="1"/>
          </p:cNvSpPr>
          <p:nvPr>
            <p:ph type="sldNum" sz="quarter" idx="12"/>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p:nvPr>
        </p:nvSpPr>
        <p:spPr bwMode="white">
          <a:xfrm>
            <a:off x="457200" y="304800"/>
            <a:ext cx="5410200" cy="454026"/>
          </a:xfrm>
        </p:spPr>
        <p:txBody>
          <a:bodyPr/>
          <a:lstStyle/>
          <a:p>
            <a:r>
              <a:rPr lang="en-US" dirty="0"/>
              <a:t>Click to edit Master title style</a:t>
            </a:r>
          </a:p>
        </p:txBody>
      </p:sp>
    </p:spTree>
    <p:extLst>
      <p:ext uri="{BB962C8B-B14F-4D97-AF65-F5344CB8AC3E}">
        <p14:creationId xmlns:p14="http://schemas.microsoft.com/office/powerpoint/2010/main" val="3618002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4"/>
          <p:cNvSpPr>
            <a:spLocks noGrp="1"/>
          </p:cNvSpPr>
          <p:nvPr>
            <p:ph type="sldNum" sz="quarter" idx="12"/>
            <p:custDataLst>
              <p:tags r:id="rId1"/>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Tree>
    <p:extLst>
      <p:ext uri="{BB962C8B-B14F-4D97-AF65-F5344CB8AC3E}">
        <p14:creationId xmlns:p14="http://schemas.microsoft.com/office/powerpoint/2010/main" val="2259585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custDataLst>
              <p:tags r:id="rId1"/>
            </p:custDataLst>
          </p:nvPr>
        </p:nvSpPr>
        <p:spPr/>
        <p:txBody>
          <a:bodyPr lIns="0" tIns="0" rIns="0" bIns="0"/>
          <a:lstStyle>
            <a:lvl1pPr>
              <a:defRPr sz="2800" b="0" i="0">
                <a:solidFill>
                  <a:schemeClr val="bg1"/>
                </a:solidFill>
                <a:latin typeface="Arial"/>
                <a:cs typeface="Arial"/>
              </a:defRPr>
            </a:lvl1pPr>
          </a:lstStyle>
          <a:p>
            <a:endParaRPr/>
          </a:p>
        </p:txBody>
      </p:sp>
      <p:sp>
        <p:nvSpPr>
          <p:cNvPr id="3" name="Holder 3"/>
          <p:cNvSpPr>
            <a:spLocks noGrp="1"/>
          </p:cNvSpPr>
          <p:nvPr>
            <p:ph type="body" idx="1"/>
            <p:custDataLst>
              <p:tags r:id="rId2"/>
            </p:custDataLst>
          </p:nvPr>
        </p:nvSpPr>
        <p:spPr/>
        <p:txBody>
          <a:bodyPr lIns="0" tIns="0" rIns="0" bIns="0"/>
          <a:lstStyle>
            <a:lvl1pPr>
              <a:defRPr sz="2400" b="0" i="0">
                <a:solidFill>
                  <a:schemeClr val="tx1"/>
                </a:solidFill>
                <a:latin typeface="Arial"/>
                <a:cs typeface="Arial"/>
              </a:defRPr>
            </a:lvl1pPr>
          </a:lstStyle>
          <a:p>
            <a:endParaRPr/>
          </a:p>
        </p:txBody>
      </p:sp>
      <p:sp>
        <p:nvSpPr>
          <p:cNvPr id="5" name="Slide Number Placeholder 4"/>
          <p:cNvSpPr>
            <a:spLocks noGrp="1"/>
          </p:cNvSpPr>
          <p:nvPr>
            <p:ph type="sldNum" sz="quarter" idx="12"/>
            <p:custDataLst>
              <p:tags r:id="rId3"/>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Tree>
    <p:extLst>
      <p:ext uri="{BB962C8B-B14F-4D97-AF65-F5344CB8AC3E}">
        <p14:creationId xmlns:p14="http://schemas.microsoft.com/office/powerpoint/2010/main" val="2861503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Lis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bwMode="white">
          <a:xfrm>
            <a:off x="457200" y="307974"/>
            <a:ext cx="5410200" cy="454026"/>
          </a:xfrm>
        </p:spPr>
        <p:txBody>
          <a:bodyPr/>
          <a:lstStyle/>
          <a:p>
            <a:r>
              <a:rPr lang="en-US" dirty="0"/>
              <a:t>Click to edit Master title style</a:t>
            </a:r>
          </a:p>
        </p:txBody>
      </p:sp>
      <p:sp>
        <p:nvSpPr>
          <p:cNvPr id="5" name="Slide Number Placeholder 4"/>
          <p:cNvSpPr>
            <a:spLocks noGrp="1"/>
          </p:cNvSpPr>
          <p:nvPr>
            <p:ph type="sldNum" sz="quarter" idx="12"/>
            <p:custDataLst>
              <p:tags r:id="rId2"/>
            </p:custDataLst>
          </p:nvPr>
        </p:nvSpPr>
        <p:spPr/>
        <p:txBody>
          <a:bodyPr/>
          <a:lstStyle/>
          <a:p>
            <a:pPr algn="ctr"/>
            <a:fld id="{9D710453-B075-45DB-8A7B-E3C399690A0E}" type="slidenum">
              <a:rPr lang="en-US" sz="1100" smtClean="0"/>
              <a:pPr algn="ctr"/>
              <a:t>‹#›</a:t>
            </a:fld>
            <a:endParaRPr lang="en-US" sz="1100" dirty="0"/>
          </a:p>
        </p:txBody>
      </p:sp>
      <p:sp>
        <p:nvSpPr>
          <p:cNvPr id="11" name="Text Placeholder 10"/>
          <p:cNvSpPr>
            <a:spLocks noGrp="1"/>
          </p:cNvSpPr>
          <p:nvPr>
            <p:ph type="body" sz="quarter" idx="13"/>
            <p:custDataLst>
              <p:tags r:id="rId3"/>
            </p:custDataLst>
          </p:nvPr>
        </p:nvSpPr>
        <p:spPr>
          <a:xfrm>
            <a:off x="457200" y="1143000"/>
            <a:ext cx="8153400" cy="472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19975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ulleted Lis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bwMode="white">
          <a:xfrm>
            <a:off x="457200" y="307974"/>
            <a:ext cx="5410200" cy="454026"/>
          </a:xfrm>
        </p:spPr>
        <p:txBody>
          <a:bodyPr/>
          <a:lstStyle>
            <a:lvl1pPr>
              <a:defRPr/>
            </a:lvl1pPr>
          </a:lstStyle>
          <a:p>
            <a:r>
              <a:rPr lang="en-US" dirty="0"/>
              <a:t>Objectives</a:t>
            </a:r>
          </a:p>
        </p:txBody>
      </p:sp>
      <p:sp>
        <p:nvSpPr>
          <p:cNvPr id="5" name="Slide Number Placeholder 4"/>
          <p:cNvSpPr>
            <a:spLocks noGrp="1"/>
          </p:cNvSpPr>
          <p:nvPr>
            <p:ph type="sldNum" sz="quarter" idx="12"/>
            <p:custDataLst>
              <p:tags r:id="rId2"/>
            </p:custDataLst>
          </p:nvPr>
        </p:nvSpPr>
        <p:spPr/>
        <p:txBody>
          <a:bodyPr/>
          <a:lstStyle/>
          <a:p>
            <a:pPr algn="ctr"/>
            <a:fld id="{9D710453-B075-45DB-8A7B-E3C399690A0E}" type="slidenum">
              <a:rPr lang="en-US" sz="1100" smtClean="0"/>
              <a:pPr algn="ctr"/>
              <a:t>‹#›</a:t>
            </a:fld>
            <a:endParaRPr lang="en-US" sz="1100" dirty="0"/>
          </a:p>
        </p:txBody>
      </p:sp>
      <p:sp>
        <p:nvSpPr>
          <p:cNvPr id="11" name="Text Placeholder 10"/>
          <p:cNvSpPr>
            <a:spLocks noGrp="1"/>
          </p:cNvSpPr>
          <p:nvPr>
            <p:ph type="body" sz="quarter" idx="13" hasCustomPrompt="1"/>
            <p:custDataLst>
              <p:tags r:id="rId3"/>
            </p:custDataLst>
          </p:nvPr>
        </p:nvSpPr>
        <p:spPr>
          <a:xfrm>
            <a:off x="457200" y="1143000"/>
            <a:ext cx="8153400" cy="4724400"/>
          </a:xfrm>
        </p:spPr>
        <p:txBody>
          <a:bodyPr/>
          <a:lstStyle>
            <a:lvl1pPr marL="0" indent="0">
              <a:buFont typeface="Arial" panose="020B0604020202020204" pitchFamily="34" charset="0"/>
              <a:buNone/>
              <a:defRPr/>
            </a:lvl1pPr>
          </a:lstStyle>
          <a:p>
            <a:pPr lvl="0"/>
            <a:r>
              <a:rPr lang="en-US" dirty="0"/>
              <a:t>This session will…</a:t>
            </a:r>
          </a:p>
          <a:p>
            <a:pPr lvl="0"/>
            <a:endParaRPr lang="en-US" dirty="0"/>
          </a:p>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43160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1143001"/>
            <a:ext cx="4038600" cy="4800600"/>
          </a:xfrm>
          <a:prstGeom prst="rect">
            <a:avLst/>
          </a:prstGeom>
        </p:spPr>
        <p:txBody>
          <a:bodyPr>
            <a:normAutofit/>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custDataLst>
              <p:tags r:id="rId2"/>
            </p:custDataLst>
          </p:nvPr>
        </p:nvSpPr>
        <p:spPr>
          <a:xfrm>
            <a:off x="4648200" y="1143001"/>
            <a:ext cx="4038600" cy="4800600"/>
          </a:xfrm>
          <a:prstGeom prst="rect">
            <a:avLst/>
          </a:prstGeom>
        </p:spPr>
        <p:txBody>
          <a:bodyPr>
            <a:normAutofit/>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Slide Number Placeholder 19"/>
          <p:cNvSpPr>
            <a:spLocks noGrp="1"/>
          </p:cNvSpPr>
          <p:nvPr>
            <p:ph type="sldNum" sz="quarter" idx="12"/>
            <p:custDataLst>
              <p:tags r:id="rId3"/>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10" name="Title 1"/>
          <p:cNvSpPr>
            <a:spLocks noGrp="1"/>
          </p:cNvSpPr>
          <p:nvPr>
            <p:ph type="title"/>
            <p:custDataLst>
              <p:tags r:id="rId4"/>
            </p:custDataLst>
          </p:nvPr>
        </p:nvSpPr>
        <p:spPr bwMode="white">
          <a:xfrm>
            <a:off x="457200" y="304800"/>
            <a:ext cx="5410200" cy="454026"/>
          </a:xfrm>
        </p:spPr>
        <p:txBody>
          <a:bodyPr/>
          <a:lstStyle/>
          <a:p>
            <a:r>
              <a:rPr lang="en-US" dirty="0"/>
              <a:t>Click to edit Master title style</a:t>
            </a:r>
          </a:p>
        </p:txBody>
      </p:sp>
    </p:spTree>
    <p:extLst>
      <p:ext uri="{BB962C8B-B14F-4D97-AF65-F5344CB8AC3E}">
        <p14:creationId xmlns:p14="http://schemas.microsoft.com/office/powerpoint/2010/main" val="1598459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_Only">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1143001"/>
            <a:ext cx="8204200" cy="4800600"/>
          </a:xfrm>
          <a:prstGeom prst="rect">
            <a:avLst/>
          </a:prstGeom>
        </p:spPr>
        <p:txBody>
          <a:bodyPr>
            <a:normAutofit/>
          </a:bodyPr>
          <a:lstStyle>
            <a:lvl1pPr marL="0" indent="0">
              <a:buNone/>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endParaRPr lang="en-US" dirty="0"/>
          </a:p>
        </p:txBody>
      </p:sp>
      <p:sp>
        <p:nvSpPr>
          <p:cNvPr id="9" name="Slide Number Placeholder 19"/>
          <p:cNvSpPr>
            <a:spLocks noGrp="1"/>
          </p:cNvSpPr>
          <p:nvPr>
            <p:ph type="sldNum" sz="quarter" idx="12"/>
            <p:custDataLst>
              <p:tags r:id="rId2"/>
            </p:custDataLst>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10" name="Title 1"/>
          <p:cNvSpPr>
            <a:spLocks noGrp="1"/>
          </p:cNvSpPr>
          <p:nvPr>
            <p:ph type="title"/>
            <p:custDataLst>
              <p:tags r:id="rId3"/>
            </p:custDataLst>
          </p:nvPr>
        </p:nvSpPr>
        <p:spPr bwMode="white">
          <a:xfrm>
            <a:off x="457200" y="304800"/>
            <a:ext cx="5410200" cy="454026"/>
          </a:xfrm>
        </p:spPr>
        <p:txBody>
          <a:bodyPr/>
          <a:lstStyle/>
          <a:p>
            <a:r>
              <a:rPr lang="en-US" dirty="0"/>
              <a:t>Click to edit Master title style</a:t>
            </a:r>
          </a:p>
        </p:txBody>
      </p:sp>
    </p:spTree>
    <p:extLst>
      <p:ext uri="{BB962C8B-B14F-4D97-AF65-F5344CB8AC3E}">
        <p14:creationId xmlns:p14="http://schemas.microsoft.com/office/powerpoint/2010/main" val="1874399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43000"/>
            <a:ext cx="4040188" cy="639762"/>
          </a:xfrm>
          <a:prstGeom prst="rect">
            <a:avLst/>
          </a:prstGeo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084638"/>
          </a:xfrm>
          <a:prstGeom prst="rect">
            <a:avLst/>
          </a:prstGeom>
        </p:spPr>
        <p:txBody>
          <a:bodyPr>
            <a:normAutofit/>
          </a:bodyPr>
          <a:lstStyle>
            <a:lvl1pPr>
              <a:defRPr sz="2000"/>
            </a:lvl1pPr>
            <a:lvl2pPr>
              <a:defRPr sz="1800"/>
            </a:lvl2pPr>
            <a:lvl3pPr>
              <a:defRPr sz="1600"/>
            </a:lvl3pPr>
            <a:lvl4pPr>
              <a:defRPr sz="14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3"/>
          </p:nvPr>
        </p:nvSpPr>
        <p:spPr>
          <a:xfrm>
            <a:off x="4645025" y="1143000"/>
            <a:ext cx="4041775" cy="639762"/>
          </a:xfrm>
          <a:prstGeom prst="rect">
            <a:avLst/>
          </a:prstGeo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828800"/>
            <a:ext cx="4041775" cy="4084638"/>
          </a:xfrm>
          <a:prstGeom prst="rect">
            <a:avLst/>
          </a:prstGeom>
        </p:spPr>
        <p:txBody>
          <a:bodyPr>
            <a:normAutofit/>
          </a:bodyPr>
          <a:lstStyle>
            <a:lvl1pPr>
              <a:defRPr sz="2000"/>
            </a:lvl1pPr>
            <a:lvl2pPr>
              <a:defRPr sz="1800"/>
            </a:lvl2pPr>
            <a:lvl3pPr>
              <a:defRPr sz="1600"/>
            </a:lvl3pPr>
            <a:lvl4pPr>
              <a:defRPr sz="14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Slide Number Placeholder 19"/>
          <p:cNvSpPr>
            <a:spLocks noGrp="1"/>
          </p:cNvSpPr>
          <p:nvPr>
            <p:ph type="sldNum" sz="quarter" idx="12"/>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12" name="Title 1"/>
          <p:cNvSpPr>
            <a:spLocks noGrp="1"/>
          </p:cNvSpPr>
          <p:nvPr>
            <p:ph type="title"/>
          </p:nvPr>
        </p:nvSpPr>
        <p:spPr bwMode="white">
          <a:xfrm>
            <a:off x="457200" y="304800"/>
            <a:ext cx="5410200" cy="454026"/>
          </a:xfrm>
        </p:spPr>
        <p:txBody>
          <a:bodyPr/>
          <a:lstStyle/>
          <a:p>
            <a:r>
              <a:rPr lang="en-US" dirty="0"/>
              <a:t>Click to edit Master title style</a:t>
            </a:r>
          </a:p>
        </p:txBody>
      </p:sp>
    </p:spTree>
    <p:extLst>
      <p:ext uri="{BB962C8B-B14F-4D97-AF65-F5344CB8AC3E}">
        <p14:creationId xmlns:p14="http://schemas.microsoft.com/office/powerpoint/2010/main" val="1853409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use for Discusson Layout">
    <p:spTree>
      <p:nvGrpSpPr>
        <p:cNvPr id="1" name=""/>
        <p:cNvGrpSpPr/>
        <p:nvPr/>
      </p:nvGrpSpPr>
      <p:grpSpPr>
        <a:xfrm>
          <a:off x="0" y="0"/>
          <a:ext cx="0" cy="0"/>
          <a:chOff x="0" y="0"/>
          <a:chExt cx="0" cy="0"/>
        </a:xfrm>
      </p:grpSpPr>
      <p:sp>
        <p:nvSpPr>
          <p:cNvPr id="7" name="Slide Number Placeholder 19"/>
          <p:cNvSpPr>
            <a:spLocks noGrp="1"/>
          </p:cNvSpPr>
          <p:nvPr>
            <p:ph type="sldNum" sz="quarter" idx="12"/>
          </p:nvPr>
        </p:nvSpPr>
        <p:spPr bwMode="white">
          <a:xfrm>
            <a:off x="7696200" y="6086149"/>
            <a:ext cx="965200" cy="365125"/>
          </a:xfrm>
        </p:spPr>
        <p:txBody>
          <a:bodyPr/>
          <a:lstStyle/>
          <a:p>
            <a:pPr algn="ctr"/>
            <a:fld id="{9D710453-B075-45DB-8A7B-E3C399690A0E}" type="slidenum">
              <a:rPr lang="en-US" sz="1100" smtClean="0"/>
              <a:pPr algn="ctr"/>
              <a:t>‹#›</a:t>
            </a:fld>
            <a:endParaRPr lang="en-US" sz="1100" dirty="0"/>
          </a:p>
        </p:txBody>
      </p:sp>
      <p:pic>
        <p:nvPicPr>
          <p:cNvPr id="5" name="Picture 2"/>
          <p:cNvPicPr>
            <a:picLocks noChangeAspect="1" noChangeArrowheads="1"/>
          </p:cNvPicPr>
          <p:nvPr userDrawn="1"/>
        </p:nvPicPr>
        <p:blipFill>
          <a:blip r:embed="rId2" cstate="print"/>
          <a:srcRect/>
          <a:stretch>
            <a:fillRect/>
          </a:stretch>
        </p:blipFill>
        <p:spPr bwMode="auto">
          <a:xfrm>
            <a:off x="2743200" y="1143000"/>
            <a:ext cx="3581400" cy="4800600"/>
          </a:xfrm>
          <a:prstGeom prst="rect">
            <a:avLst/>
          </a:prstGeom>
          <a:noFill/>
          <a:ln w="9525">
            <a:noFill/>
            <a:miter lim="800000"/>
            <a:headEnd/>
            <a:tailEnd/>
          </a:ln>
          <a:effectLst/>
        </p:spPr>
      </p:pic>
      <p:sp>
        <p:nvSpPr>
          <p:cNvPr id="8" name="Title 1"/>
          <p:cNvSpPr>
            <a:spLocks noGrp="1"/>
          </p:cNvSpPr>
          <p:nvPr>
            <p:ph type="title" hasCustomPrompt="1"/>
          </p:nvPr>
        </p:nvSpPr>
        <p:spPr bwMode="white">
          <a:xfrm>
            <a:off x="457200" y="304800"/>
            <a:ext cx="5410200" cy="454026"/>
          </a:xfrm>
        </p:spPr>
        <p:txBody>
          <a:bodyPr/>
          <a:lstStyle>
            <a:lvl1pPr>
              <a:defRPr/>
            </a:lvl1pPr>
          </a:lstStyle>
          <a:p>
            <a:r>
              <a:rPr lang="en-US" dirty="0"/>
              <a:t>Pause for Discussion</a:t>
            </a:r>
          </a:p>
        </p:txBody>
      </p:sp>
    </p:spTree>
    <p:extLst>
      <p:ext uri="{BB962C8B-B14F-4D97-AF65-F5344CB8AC3E}">
        <p14:creationId xmlns:p14="http://schemas.microsoft.com/office/powerpoint/2010/main" val="354978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xample Layout">
    <p:spTree>
      <p:nvGrpSpPr>
        <p:cNvPr id="1" name=""/>
        <p:cNvGrpSpPr/>
        <p:nvPr/>
      </p:nvGrpSpPr>
      <p:grpSpPr>
        <a:xfrm>
          <a:off x="0" y="0"/>
          <a:ext cx="0" cy="0"/>
          <a:chOff x="0" y="0"/>
          <a:chExt cx="0" cy="0"/>
        </a:xfrm>
      </p:grpSpPr>
      <p:pic>
        <p:nvPicPr>
          <p:cNvPr id="5" name="Picture 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969" t="4420" r="4297" b="7176"/>
          <a:stretch/>
        </p:blipFill>
        <p:spPr bwMode="auto">
          <a:xfrm>
            <a:off x="434898" y="914401"/>
            <a:ext cx="8305800" cy="5105400"/>
          </a:xfrm>
          <a:prstGeom prst="rect">
            <a:avLst/>
          </a:prstGeom>
          <a:noFill/>
          <a:effectLst>
            <a:outerShdw blurRad="50800" dist="38100" dir="5400000" algn="t" rotWithShape="0">
              <a:prstClr val="black">
                <a:alpha val="40000"/>
              </a:prstClr>
            </a:outerShdw>
          </a:effectLst>
        </p:spPr>
      </p:pic>
      <p:sp>
        <p:nvSpPr>
          <p:cNvPr id="7" name="Slide Number Placeholder 19"/>
          <p:cNvSpPr>
            <a:spLocks noGrp="1"/>
          </p:cNvSpPr>
          <p:nvPr>
            <p:ph type="sldNum" sz="quarter" idx="12"/>
          </p:nvPr>
        </p:nvSpPr>
        <p:spPr>
          <a:xfrm>
            <a:off x="7696200" y="6086149"/>
            <a:ext cx="965200" cy="365125"/>
          </a:xfrm>
        </p:spPr>
        <p:txBody>
          <a:bodyPr/>
          <a:lstStyle/>
          <a:p>
            <a:pPr algn="ctr"/>
            <a:fld id="{9D710453-B075-45DB-8A7B-E3C399690A0E}" type="slidenum">
              <a:rPr lang="en-US" sz="1100" smtClean="0"/>
              <a:pPr algn="ctr"/>
              <a:t>‹#›</a:t>
            </a:fld>
            <a:endParaRPr lang="en-US" sz="1100" dirty="0"/>
          </a:p>
        </p:txBody>
      </p:sp>
      <p:sp>
        <p:nvSpPr>
          <p:cNvPr id="8" name="Title 1"/>
          <p:cNvSpPr>
            <a:spLocks noGrp="1"/>
          </p:cNvSpPr>
          <p:nvPr>
            <p:ph type="title" hasCustomPrompt="1"/>
          </p:nvPr>
        </p:nvSpPr>
        <p:spPr bwMode="white">
          <a:xfrm>
            <a:off x="457200" y="304800"/>
            <a:ext cx="5410200" cy="454026"/>
          </a:xfrm>
        </p:spPr>
        <p:txBody>
          <a:bodyPr/>
          <a:lstStyle>
            <a:lvl1pPr>
              <a:defRPr/>
            </a:lvl1pPr>
          </a:lstStyle>
          <a:p>
            <a:r>
              <a:rPr lang="en-US" dirty="0"/>
              <a:t>Example</a:t>
            </a:r>
          </a:p>
        </p:txBody>
      </p:sp>
      <p:sp>
        <p:nvSpPr>
          <p:cNvPr id="9" name="Text Placeholder 5"/>
          <p:cNvSpPr>
            <a:spLocks noGrp="1"/>
          </p:cNvSpPr>
          <p:nvPr>
            <p:ph type="body" sz="quarter" idx="13" hasCustomPrompt="1"/>
          </p:nvPr>
        </p:nvSpPr>
        <p:spPr>
          <a:xfrm>
            <a:off x="609600" y="1219200"/>
            <a:ext cx="7897089" cy="4648200"/>
          </a:xfrm>
        </p:spPr>
        <p:txBody>
          <a:bodyPr>
            <a:normAutofit/>
          </a:bodyPr>
          <a:lstStyle>
            <a:lvl1pPr marL="342900" indent="-342900">
              <a:buFont typeface="+mj-lt"/>
              <a:buAutoNum type="arabicPeriod"/>
              <a:defRPr sz="1600">
                <a:latin typeface="Comic Sans MS" panose="030F0702030302020204" pitchFamily="66" charset="0"/>
              </a:defRPr>
            </a:lvl1pPr>
            <a:lvl2pPr>
              <a:defRPr sz="1600">
                <a:latin typeface="Comic Sans MS" panose="030F0702030302020204" pitchFamily="66" charset="0"/>
              </a:defRPr>
            </a:lvl2pPr>
            <a:lvl3pPr>
              <a:defRPr sz="1600">
                <a:latin typeface="Comic Sans MS" panose="030F0702030302020204" pitchFamily="66" charset="0"/>
              </a:defRPr>
            </a:lvl3pPr>
            <a:lvl4pPr>
              <a:defRPr sz="1600">
                <a:latin typeface="Comic Sans MS" panose="030F0702030302020204" pitchFamily="66" charset="0"/>
              </a:defRPr>
            </a:lvl4pPr>
          </a:lstStyle>
          <a:p>
            <a:pPr lvl="0"/>
            <a:r>
              <a:rPr lang="en-US" dirty="0"/>
              <a:t>Comic Sans Font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39842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System Demonstration</a:t>
            </a:r>
          </a:p>
        </p:txBody>
      </p:sp>
      <p:sp>
        <p:nvSpPr>
          <p:cNvPr id="3" name="Slide Number Placeholder 2"/>
          <p:cNvSpPr>
            <a:spLocks noGrp="1"/>
          </p:cNvSpPr>
          <p:nvPr>
            <p:ph type="sldNum" sz="quarter" idx="10"/>
          </p:nvPr>
        </p:nvSpPr>
        <p:spPr/>
        <p:txBody>
          <a:bodyPr/>
          <a:lstStyle/>
          <a:p>
            <a:pPr algn="ctr"/>
            <a:fld id="{9D710453-B075-45DB-8A7B-E3C399690A0E}" type="slidenum">
              <a:rPr lang="en-US" sz="1100" smtClean="0"/>
              <a:pPr algn="ctr"/>
              <a:t>‹#›</a:t>
            </a:fld>
            <a:endParaRPr lang="en-US" sz="1100"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066800"/>
            <a:ext cx="7394316" cy="4937760"/>
          </a:xfrm>
          <a:prstGeom prst="rect">
            <a:avLst/>
          </a:prstGeom>
        </p:spPr>
      </p:pic>
    </p:spTree>
    <p:extLst>
      <p:ext uri="{BB962C8B-B14F-4D97-AF65-F5344CB8AC3E}">
        <p14:creationId xmlns:p14="http://schemas.microsoft.com/office/powerpoint/2010/main" val="2378023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 Id="rId27"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userDrawn="1"/>
        </p:nvGrpSpPr>
        <p:grpSpPr>
          <a:xfrm>
            <a:off x="457200" y="6076950"/>
            <a:ext cx="8229600" cy="400050"/>
            <a:chOff x="457200" y="6076950"/>
            <a:chExt cx="8229600" cy="400050"/>
          </a:xfrm>
        </p:grpSpPr>
        <p:pic>
          <p:nvPicPr>
            <p:cNvPr id="21" name="Picture 4"/>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457200" y="6076950"/>
              <a:ext cx="8229600"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1"/>
            <p:cNvSpPr/>
            <p:nvPr userDrawn="1">
              <p:custDataLst>
                <p:tags r:id="rId24"/>
              </p:custDataLst>
            </p:nvPr>
          </p:nvSpPr>
          <p:spPr>
            <a:xfrm>
              <a:off x="7696200" y="6076950"/>
              <a:ext cx="990600" cy="400050"/>
            </a:xfrm>
            <a:prstGeom prst="rect">
              <a:avLst/>
            </a:prstGeom>
            <a:solidFill>
              <a:srgbClr val="73ADD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2" name="TextBox 11"/>
          <p:cNvSpPr txBox="1"/>
          <p:nvPr>
            <p:custDataLst>
              <p:tags r:id="rId20"/>
            </p:custDataLst>
          </p:nvPr>
        </p:nvSpPr>
        <p:spPr>
          <a:xfrm>
            <a:off x="4572000" y="76200"/>
            <a:ext cx="4648200" cy="307975"/>
          </a:xfrm>
          <a:prstGeom prst="rect">
            <a:avLst/>
          </a:prstGeom>
          <a:noFill/>
        </p:spPr>
        <p:txBody>
          <a:bodyPr>
            <a:spAutoFit/>
          </a:bodyPr>
          <a:lstStyle>
            <a:lvl1pPr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defRPr/>
            </a:pPr>
            <a:endParaRPr lang="en-US" sz="1400" b="1" dirty="0">
              <a:latin typeface="Verdana" pitchFamily="34" charset="0"/>
              <a:cs typeface="+mn-cs"/>
            </a:endParaRPr>
          </a:p>
        </p:txBody>
      </p:sp>
      <p:sp>
        <p:nvSpPr>
          <p:cNvPr id="16" name="Slide Number Placeholder 2"/>
          <p:cNvSpPr>
            <a:spLocks noGrp="1"/>
          </p:cNvSpPr>
          <p:nvPr>
            <p:ph type="sldNum" sz="quarter" idx="4"/>
            <p:custDataLst>
              <p:tags r:id="rId21"/>
            </p:custDataLst>
          </p:nvPr>
        </p:nvSpPr>
        <p:spPr>
          <a:xfrm>
            <a:off x="7696200" y="6086149"/>
            <a:ext cx="965200" cy="365125"/>
          </a:xfrm>
          <a:prstGeom prst="rect">
            <a:avLst/>
          </a:prstGeom>
        </p:spPr>
        <p:txBody>
          <a:bodyPr anchor="ctr"/>
          <a:lstStyle/>
          <a:p>
            <a:pPr algn="ctr"/>
            <a:fld id="{9D710453-B075-45DB-8A7B-E3C399690A0E}" type="slidenum">
              <a:rPr lang="en-US" sz="1100" smtClean="0"/>
              <a:pPr algn="ctr"/>
              <a:t>‹#›</a:t>
            </a:fld>
            <a:endParaRPr lang="en-US" sz="1100" dirty="0"/>
          </a:p>
        </p:txBody>
      </p:sp>
      <p:sp>
        <p:nvSpPr>
          <p:cNvPr id="3" name="Text Placeholder 2"/>
          <p:cNvSpPr>
            <a:spLocks noGrp="1"/>
          </p:cNvSpPr>
          <p:nvPr>
            <p:ph type="body" idx="1"/>
            <p:custDataLst>
              <p:tags r:id="rId22"/>
            </p:custDataLst>
          </p:nvPr>
        </p:nvSpPr>
        <p:spPr>
          <a:xfrm>
            <a:off x="457200" y="1219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grpSp>
        <p:nvGrpSpPr>
          <p:cNvPr id="5" name="Group 4"/>
          <p:cNvGrpSpPr/>
          <p:nvPr userDrawn="1"/>
        </p:nvGrpSpPr>
        <p:grpSpPr>
          <a:xfrm>
            <a:off x="457200" y="304800"/>
            <a:ext cx="8434717" cy="685800"/>
            <a:chOff x="457200" y="304800"/>
            <a:chExt cx="8434717" cy="685800"/>
          </a:xfrm>
        </p:grpSpPr>
        <p:pic>
          <p:nvPicPr>
            <p:cNvPr id="1027" name="Picture 3"/>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5992483" y="350851"/>
              <a:ext cx="2899434" cy="593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p:cNvPicPr>
              <a:picLocks noChangeAspect="1" noChangeArrowheads="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457200" y="304800"/>
              <a:ext cx="54102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itle Placeholder 1"/>
          <p:cNvSpPr>
            <a:spLocks noGrp="1"/>
          </p:cNvSpPr>
          <p:nvPr userDrawn="1">
            <p:ph type="title"/>
            <p:custDataLst>
              <p:tags r:id="rId23"/>
            </p:custDataLst>
          </p:nvPr>
        </p:nvSpPr>
        <p:spPr bwMode="white">
          <a:xfrm>
            <a:off x="457200" y="304800"/>
            <a:ext cx="5410200" cy="454026"/>
          </a:xfrm>
          <a:prstGeom prst="rect">
            <a:avLst/>
          </a:prstGeom>
        </p:spPr>
        <p:txBody>
          <a:bodyPr vert="horz" lIns="91440" tIns="45720" rIns="91440" bIns="45720" rtlCol="0" anchor="ctr">
            <a:noAutofit/>
          </a:bodyPr>
          <a:lstStyle/>
          <a:p>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847" r:id="rId1"/>
    <p:sldLayoutId id="2147483855" r:id="rId2"/>
    <p:sldLayoutId id="2147483856" r:id="rId3"/>
    <p:sldLayoutId id="2147483850" r:id="rId4"/>
    <p:sldLayoutId id="2147483866" r:id="rId5"/>
    <p:sldLayoutId id="2147483851" r:id="rId6"/>
    <p:sldLayoutId id="2147483852" r:id="rId7"/>
    <p:sldLayoutId id="2147483863" r:id="rId8"/>
    <p:sldLayoutId id="2147483864" r:id="rId9"/>
    <p:sldLayoutId id="2147483861" r:id="rId10"/>
    <p:sldLayoutId id="2147483860" r:id="rId11"/>
    <p:sldLayoutId id="2147483859" r:id="rId12"/>
    <p:sldLayoutId id="2147483867" r:id="rId13"/>
    <p:sldLayoutId id="2147483868" r:id="rId14"/>
    <p:sldLayoutId id="2147483858" r:id="rId15"/>
    <p:sldLayoutId id="2147483862" r:id="rId16"/>
    <p:sldLayoutId id="2147483853" r:id="rId17"/>
    <p:sldLayoutId id="2147483865" r:id="rId18"/>
  </p:sldLayoutIdLst>
  <p:hf hdr="0" ftr="0"/>
  <p:txStyles>
    <p:titleStyle>
      <a:lvl1pPr algn="l" rtl="0" eaLnBrk="0" fontAlgn="base" hangingPunct="0">
        <a:spcBef>
          <a:spcPct val="0"/>
        </a:spcBef>
        <a:spcAft>
          <a:spcPct val="0"/>
        </a:spcAft>
        <a:defRPr sz="2800">
          <a:solidFill>
            <a:schemeClr val="bg1"/>
          </a:solidFill>
          <a:latin typeface="+mj-lt"/>
          <a:ea typeface="ＭＳ Ｐゴシック" pitchFamily="-111" charset="-128"/>
          <a:cs typeface="ＭＳ Ｐゴシック" pitchFamily="-111" charset="-128"/>
        </a:defRPr>
      </a:lvl1pPr>
      <a:lvl2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defRPr>
      </a:lvl6pPr>
      <a:lvl7pPr marL="914400" algn="ctr" rtl="0" fontAlgn="base">
        <a:spcBef>
          <a:spcPct val="0"/>
        </a:spcBef>
        <a:spcAft>
          <a:spcPct val="0"/>
        </a:spcAft>
        <a:defRPr sz="4400">
          <a:solidFill>
            <a:schemeClr val="tx2"/>
          </a:solidFill>
          <a:latin typeface="Arial" pitchFamily="-111" charset="0"/>
        </a:defRPr>
      </a:lvl7pPr>
      <a:lvl8pPr marL="1371600" algn="ctr" rtl="0" fontAlgn="base">
        <a:spcBef>
          <a:spcPct val="0"/>
        </a:spcBef>
        <a:spcAft>
          <a:spcPct val="0"/>
        </a:spcAft>
        <a:defRPr sz="4400">
          <a:solidFill>
            <a:schemeClr val="tx2"/>
          </a:solidFill>
          <a:latin typeface="Arial" pitchFamily="-111" charset="0"/>
        </a:defRPr>
      </a:lvl8pPr>
      <a:lvl9pPr marL="1828800" algn="ctr" rtl="0" fontAlgn="base">
        <a:spcBef>
          <a:spcPct val="0"/>
        </a:spcBef>
        <a:spcAft>
          <a:spcPct val="0"/>
        </a:spcAft>
        <a:defRPr sz="4400">
          <a:solidFill>
            <a:schemeClr val="tx2"/>
          </a:solidFill>
          <a:latin typeface="Arial" pitchFamily="-111" charset="0"/>
        </a:defRPr>
      </a:lvl9pPr>
    </p:titleStyle>
    <p:bodyStyle>
      <a:lvl1pPr marL="342900" indent="-342900" algn="l" rtl="0" eaLnBrk="0" fontAlgn="base" hangingPunct="0">
        <a:spcBef>
          <a:spcPct val="20000"/>
        </a:spcBef>
        <a:spcAft>
          <a:spcPct val="0"/>
        </a:spcAft>
        <a:buClrTx/>
        <a:buChar char="•"/>
        <a:defRPr sz="2200">
          <a:solidFill>
            <a:schemeClr val="tx1"/>
          </a:solidFill>
          <a:latin typeface="+mn-lt"/>
          <a:ea typeface="ＭＳ Ｐゴシック" pitchFamily="-111" charset="-128"/>
          <a:cs typeface="ＭＳ Ｐゴシック" pitchFamily="-111" charset="-128"/>
        </a:defRPr>
      </a:lvl1pPr>
      <a:lvl2pPr marL="742950" indent="-285750" algn="l" rtl="0" eaLnBrk="0" fontAlgn="base" hangingPunct="0">
        <a:spcBef>
          <a:spcPct val="20000"/>
        </a:spcBef>
        <a:spcAft>
          <a:spcPct val="0"/>
        </a:spcAft>
        <a:buClrTx/>
        <a:buChar char="–"/>
        <a:defRPr sz="2000">
          <a:solidFill>
            <a:schemeClr val="tx1"/>
          </a:solidFill>
          <a:latin typeface="+mn-lt"/>
          <a:ea typeface="ＭＳ Ｐゴシック" pitchFamily="-111" charset="-128"/>
        </a:defRPr>
      </a:lvl2pPr>
      <a:lvl3pPr marL="1143000" indent="-228600" algn="l" rtl="0" eaLnBrk="0" fontAlgn="base" hangingPunct="0">
        <a:spcBef>
          <a:spcPct val="20000"/>
        </a:spcBef>
        <a:spcAft>
          <a:spcPct val="0"/>
        </a:spcAft>
        <a:buClrTx/>
        <a:buChar char="•"/>
        <a:defRPr sz="1800">
          <a:solidFill>
            <a:schemeClr val="tx1"/>
          </a:solidFill>
          <a:latin typeface="+mn-lt"/>
          <a:ea typeface="ＭＳ Ｐゴシック" pitchFamily="-111" charset="-128"/>
        </a:defRPr>
      </a:lvl3pPr>
      <a:lvl4pPr marL="1600200" indent="-228600" algn="l" rtl="0" eaLnBrk="0" fontAlgn="base" hangingPunct="0">
        <a:spcBef>
          <a:spcPct val="20000"/>
        </a:spcBef>
        <a:spcAft>
          <a:spcPct val="0"/>
        </a:spcAft>
        <a:buClrTx/>
        <a:buChar char="–"/>
        <a:defRPr sz="1600">
          <a:solidFill>
            <a:schemeClr val="tx1"/>
          </a:solidFill>
          <a:latin typeface="+mn-lt"/>
          <a:ea typeface="ＭＳ Ｐゴシック" pitchFamily="-111" charset="-128"/>
        </a:defRPr>
      </a:lvl4pPr>
      <a:lvl5pPr marL="2057400" indent="-228600" algn="l" rtl="0" eaLnBrk="0" fontAlgn="base" hangingPunct="0">
        <a:spcBef>
          <a:spcPct val="20000"/>
        </a:spcBef>
        <a:spcAft>
          <a:spcPct val="0"/>
        </a:spcAft>
        <a:buClrTx/>
        <a:buChar char="»"/>
        <a:defRPr sz="1800">
          <a:solidFill>
            <a:schemeClr val="tx1"/>
          </a:solidFill>
          <a:latin typeface="+mn-lt"/>
          <a:ea typeface="ＭＳ Ｐゴシック" pitchFamily="-111" charset="-128"/>
        </a:defRPr>
      </a:lvl5pPr>
      <a:lvl6pPr marL="2514600" indent="-228600" algn="l" rtl="0" fontAlgn="base">
        <a:spcBef>
          <a:spcPct val="20000"/>
        </a:spcBef>
        <a:spcAft>
          <a:spcPct val="0"/>
        </a:spcAft>
        <a:buClr>
          <a:srgbClr val="E42D1A"/>
        </a:buClr>
        <a:buChar char="»"/>
        <a:defRPr sz="2000">
          <a:solidFill>
            <a:schemeClr val="tx1"/>
          </a:solidFill>
          <a:latin typeface="+mn-lt"/>
          <a:ea typeface="ＭＳ Ｐゴシック" pitchFamily="-111" charset="-128"/>
        </a:defRPr>
      </a:lvl6pPr>
      <a:lvl7pPr marL="2971800" indent="-228600" algn="l" rtl="0" fontAlgn="base">
        <a:spcBef>
          <a:spcPct val="20000"/>
        </a:spcBef>
        <a:spcAft>
          <a:spcPct val="0"/>
        </a:spcAft>
        <a:buClr>
          <a:srgbClr val="E42D1A"/>
        </a:buClr>
        <a:buChar char="»"/>
        <a:defRPr sz="2000">
          <a:solidFill>
            <a:schemeClr val="tx1"/>
          </a:solidFill>
          <a:latin typeface="+mn-lt"/>
          <a:ea typeface="ＭＳ Ｐゴシック" pitchFamily="-111" charset="-128"/>
        </a:defRPr>
      </a:lvl7pPr>
      <a:lvl8pPr marL="3429000" indent="-228600" algn="l" rtl="0" fontAlgn="base">
        <a:spcBef>
          <a:spcPct val="20000"/>
        </a:spcBef>
        <a:spcAft>
          <a:spcPct val="0"/>
        </a:spcAft>
        <a:buClr>
          <a:srgbClr val="E42D1A"/>
        </a:buClr>
        <a:buChar char="»"/>
        <a:defRPr sz="2000">
          <a:solidFill>
            <a:schemeClr val="tx1"/>
          </a:solidFill>
          <a:latin typeface="+mn-lt"/>
          <a:ea typeface="ＭＳ Ｐゴシック" pitchFamily="-111" charset="-128"/>
        </a:defRPr>
      </a:lvl8pPr>
      <a:lvl9pPr marL="3886200" indent="-228600" algn="l" rtl="0" fontAlgn="base">
        <a:spcBef>
          <a:spcPct val="20000"/>
        </a:spcBef>
        <a:spcAft>
          <a:spcPct val="0"/>
        </a:spcAft>
        <a:buClr>
          <a:srgbClr val="E42D1A"/>
        </a:buClr>
        <a:buChar char="»"/>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1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4.xml"/><Relationship Id="rId7" Type="http://schemas.openxmlformats.org/officeDocument/2006/relationships/diagramQuickStyle" Target="../diagrams/quickStyle3.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notesSlide" Target="../notesSlides/notesSlide11.xml"/><Relationship Id="rId9" Type="http://schemas.microsoft.com/office/2007/relationships/diagramDrawing" Target="../diagrams/drawing3.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slideLayout" Target="../slideLayouts/slideLayout4.xml"/><Relationship Id="rId7" Type="http://schemas.openxmlformats.org/officeDocument/2006/relationships/diagramQuickStyle" Target="../diagrams/quickStyle4.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notesSlide" Target="../notesSlides/notesSlide12.xml"/><Relationship Id="rId9" Type="http://schemas.microsoft.com/office/2007/relationships/diagramDrawing" Target="../diagrams/drawing4.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slideLayout" Target="../slideLayouts/slideLayout2.xml"/><Relationship Id="rId7" Type="http://schemas.openxmlformats.org/officeDocument/2006/relationships/diagramQuickStyle" Target="../diagrams/quickStyle5.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notesSlide" Target="../notesSlides/notesSlide13.xml"/><Relationship Id="rId9" Type="http://schemas.microsoft.com/office/2007/relationships/diagramDrawing" Target="../diagrams/drawing5.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6.xml"/><Relationship Id="rId7" Type="http://schemas.openxmlformats.org/officeDocument/2006/relationships/notesSlide" Target="../notesSlides/notesSlide14.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2.xml"/><Relationship Id="rId5" Type="http://schemas.openxmlformats.org/officeDocument/2006/relationships/tags" Target="../tags/tag68.xml"/><Relationship Id="rId4" Type="http://schemas.openxmlformats.org/officeDocument/2006/relationships/tags" Target="../tags/tag67.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71.xml"/><Relationship Id="rId7" Type="http://schemas.openxmlformats.org/officeDocument/2006/relationships/notesSlide" Target="../notesSlides/notesSlide1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2.xml"/><Relationship Id="rId5" Type="http://schemas.openxmlformats.org/officeDocument/2006/relationships/tags" Target="../tags/tag73.xml"/><Relationship Id="rId4" Type="http://schemas.openxmlformats.org/officeDocument/2006/relationships/tags" Target="../tags/tag7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4.xml"/><Relationship Id="rId5" Type="http://schemas.openxmlformats.org/officeDocument/2006/relationships/hyperlink" Target="mailto:RA-PWCOMPASSCP@pa.gov" TargetMode="Externa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75.xml"/><Relationship Id="rId6" Type="http://schemas.openxmlformats.org/officeDocument/2006/relationships/hyperlink" Target="https://www.compass-t.state.pa.us/Compass.Web/Custom/PDF/CompassCPQRG.pdf" TargetMode="Externa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76.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0.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78.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79.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81.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8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86.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87.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notesSlide" Target="../notesSlides/notesSlide28.xml"/><Relationship Id="rId5" Type="http://schemas.openxmlformats.org/officeDocument/2006/relationships/tags" Target="../tags/tag92.xml"/><Relationship Id="rId10" Type="http://schemas.openxmlformats.org/officeDocument/2006/relationships/slideLayout" Target="../slideLayouts/slideLayout2.xml"/><Relationship Id="rId4" Type="http://schemas.openxmlformats.org/officeDocument/2006/relationships/tags" Target="../tags/tag91.xml"/><Relationship Id="rId9" Type="http://schemas.openxmlformats.org/officeDocument/2006/relationships/tags" Target="../tags/tag9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34.png"/><Relationship Id="rId5" Type="http://schemas.openxmlformats.org/officeDocument/2006/relationships/notesSlide" Target="../notesSlides/notesSlide33.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34.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34.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34.png"/><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image" Target="../media/image34.png"/><Relationship Id="rId5" Type="http://schemas.openxmlformats.org/officeDocument/2006/relationships/notesSlide" Target="../notesSlides/notesSlide37.xml"/><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112.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tags" Target="../tags/tag11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11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18.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ags" Target="../tags/tag119.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120.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slideLayout" Target="../slideLayouts/slideLayout5.xml"/><Relationship Id="rId7" Type="http://schemas.openxmlformats.org/officeDocument/2006/relationships/diagramQuickStyle" Target="../diagrams/quickStyle6.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notesSlide" Target="../notesSlides/notesSlide44.xml"/><Relationship Id="rId9" Type="http://schemas.microsoft.com/office/2007/relationships/diagramDrawing" Target="../diagrams/drawing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23.xml"/><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24.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25.xml"/><Relationship Id="rId4"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126.xml"/><Relationship Id="rId5" Type="http://schemas.openxmlformats.org/officeDocument/2006/relationships/image" Target="../media/image40.png"/><Relationship Id="rId4"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27.xml"/><Relationship Id="rId5" Type="http://schemas.openxmlformats.org/officeDocument/2006/relationships/image" Target="../media/image41.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notesSlide" Target="../notesSlides/notesSlide50.xml"/><Relationship Id="rId4"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31.xml"/><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132.xml"/><Relationship Id="rId5" Type="http://schemas.openxmlformats.org/officeDocument/2006/relationships/image" Target="../media/image45.png"/><Relationship Id="rId4" Type="http://schemas.openxmlformats.org/officeDocument/2006/relationships/image" Target="../media/image44.png"/></Relationships>
</file>

<file path=ppt/slides/_rels/slide5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slideLayout" Target="../slideLayouts/slideLayout2.xml"/><Relationship Id="rId7" Type="http://schemas.openxmlformats.org/officeDocument/2006/relationships/diagramQuickStyle" Target="../diagrams/quickStyle7.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notesSlide" Target="../notesSlides/notesSlide53.xml"/><Relationship Id="rId9" Type="http://schemas.microsoft.com/office/2007/relationships/diagramDrawing" Target="../diagrams/drawing7.xml"/></Relationships>
</file>

<file path=ppt/slides/_rels/slide5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slideLayout" Target="../slideLayouts/slideLayout5.xml"/><Relationship Id="rId7" Type="http://schemas.openxmlformats.org/officeDocument/2006/relationships/diagramQuickStyle" Target="../diagrams/quickStyle8.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diagramLayout" Target="../diagrams/layout8.xml"/><Relationship Id="rId11" Type="http://schemas.openxmlformats.org/officeDocument/2006/relationships/image" Target="../media/image46.png"/><Relationship Id="rId5" Type="http://schemas.openxmlformats.org/officeDocument/2006/relationships/diagramData" Target="../diagrams/data8.xml"/><Relationship Id="rId10" Type="http://schemas.openxmlformats.org/officeDocument/2006/relationships/hyperlink" Target="https://www.dhs.pa.gov/providers/Providers/Pages/ACAforproviders.aspx" TargetMode="External"/><Relationship Id="rId4" Type="http://schemas.openxmlformats.org/officeDocument/2006/relationships/notesSlide" Target="../notesSlides/notesSlide54.xml"/><Relationship Id="rId9" Type="http://schemas.microsoft.com/office/2007/relationships/diagramDrawing" Target="../diagrams/drawing8.xml"/></Relationships>
</file>

<file path=ppt/slides/_rels/slide5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slideLayout" Target="../slideLayouts/slideLayout5.xml"/><Relationship Id="rId7" Type="http://schemas.openxmlformats.org/officeDocument/2006/relationships/diagramQuickStyle" Target="../diagrams/quickStyle9.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diagramLayout" Target="../diagrams/layout9.xml"/><Relationship Id="rId11" Type="http://schemas.openxmlformats.org/officeDocument/2006/relationships/image" Target="../media/image46.png"/><Relationship Id="rId5" Type="http://schemas.openxmlformats.org/officeDocument/2006/relationships/diagramData" Target="../diagrams/data9.xml"/><Relationship Id="rId10" Type="http://schemas.openxmlformats.org/officeDocument/2006/relationships/hyperlink" Target="https://www.dhs.pa.gov/providers/Providers/Pages/ACAforproviders.aspx" TargetMode="External"/><Relationship Id="rId4" Type="http://schemas.openxmlformats.org/officeDocument/2006/relationships/notesSlide" Target="../notesSlides/notesSlide55.xml"/><Relationship Id="rId9" Type="http://schemas.microsoft.com/office/2007/relationships/diagramDrawing" Target="../diagrams/drawing9.xml"/></Relationships>
</file>

<file path=ppt/slides/_rels/slide5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slideLayout" Target="../slideLayouts/slideLayout5.xml"/><Relationship Id="rId7" Type="http://schemas.openxmlformats.org/officeDocument/2006/relationships/diagramQuickStyle" Target="../diagrams/quickStyle10.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diagramLayout" Target="../diagrams/layout10.xml"/><Relationship Id="rId11" Type="http://schemas.openxmlformats.org/officeDocument/2006/relationships/image" Target="../media/image46.png"/><Relationship Id="rId5" Type="http://schemas.openxmlformats.org/officeDocument/2006/relationships/diagramData" Target="../diagrams/data10.xml"/><Relationship Id="rId10" Type="http://schemas.openxmlformats.org/officeDocument/2006/relationships/hyperlink" Target="https://www.dhs.pa.gov/providers/Providers/Pages/ACAforproviders.aspx" TargetMode="External"/><Relationship Id="rId4" Type="http://schemas.openxmlformats.org/officeDocument/2006/relationships/notesSlide" Target="../notesSlides/notesSlide56.xml"/><Relationship Id="rId9" Type="http://schemas.microsoft.com/office/2007/relationships/diagramDrawing" Target="../diagrams/drawing10.xml"/></Relationships>
</file>

<file path=ppt/slides/_rels/slide5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slideLayout" Target="../slideLayouts/slideLayout5.xml"/><Relationship Id="rId7" Type="http://schemas.openxmlformats.org/officeDocument/2006/relationships/diagramQuickStyle" Target="../diagrams/quickStyle11.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diagramLayout" Target="../diagrams/layout11.xml"/><Relationship Id="rId11" Type="http://schemas.openxmlformats.org/officeDocument/2006/relationships/image" Target="../media/image46.png"/><Relationship Id="rId5" Type="http://schemas.openxmlformats.org/officeDocument/2006/relationships/diagramData" Target="../diagrams/data11.xml"/><Relationship Id="rId10" Type="http://schemas.openxmlformats.org/officeDocument/2006/relationships/hyperlink" Target="https://www.dhs.pa.gov/providers/Providers/Pages/ACAforproviders.aspx" TargetMode="External"/><Relationship Id="rId4" Type="http://schemas.openxmlformats.org/officeDocument/2006/relationships/notesSlide" Target="../notesSlides/notesSlide57.xml"/><Relationship Id="rId9" Type="http://schemas.microsoft.com/office/2007/relationships/diagramDrawing" Target="../diagrams/drawing11.xml"/></Relationships>
</file>

<file path=ppt/slides/_rels/slide58.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slideLayout" Target="../slideLayouts/slideLayout5.xml"/><Relationship Id="rId7" Type="http://schemas.openxmlformats.org/officeDocument/2006/relationships/diagramQuickStyle" Target="../diagrams/quickStyle12.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diagramLayout" Target="../diagrams/layout12.xml"/><Relationship Id="rId11" Type="http://schemas.openxmlformats.org/officeDocument/2006/relationships/image" Target="../media/image46.png"/><Relationship Id="rId5" Type="http://schemas.openxmlformats.org/officeDocument/2006/relationships/diagramData" Target="../diagrams/data12.xml"/><Relationship Id="rId10" Type="http://schemas.openxmlformats.org/officeDocument/2006/relationships/hyperlink" Target="https://www.dhs.pa.gov/providers/Providers/Pages/ACAforproviders.aspx" TargetMode="External"/><Relationship Id="rId4" Type="http://schemas.openxmlformats.org/officeDocument/2006/relationships/notesSlide" Target="../notesSlides/notesSlide58.xml"/><Relationship Id="rId9" Type="http://schemas.microsoft.com/office/2007/relationships/diagramDrawing" Target="../diagrams/drawing12.xml"/></Relationships>
</file>

<file path=ppt/slides/_rels/slide59.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tags" Target="../tags/tag147.xml"/><Relationship Id="rId7" Type="http://schemas.openxmlformats.org/officeDocument/2006/relationships/diagramLayout" Target="../diagrams/layout13.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diagramData" Target="../diagrams/data13.xml"/><Relationship Id="rId5" Type="http://schemas.openxmlformats.org/officeDocument/2006/relationships/notesSlide" Target="../notesSlides/notesSlide59.xml"/><Relationship Id="rId10" Type="http://schemas.microsoft.com/office/2007/relationships/diagramDrawing" Target="../diagrams/drawing13.xml"/><Relationship Id="rId4" Type="http://schemas.openxmlformats.org/officeDocument/2006/relationships/slideLayout" Target="../slideLayouts/slideLayout5.xml"/><Relationship Id="rId9" Type="http://schemas.openxmlformats.org/officeDocument/2006/relationships/diagramColors" Target="../diagrams/colors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notesSlide" Target="../notesSlides/notesSlide60.xml"/><Relationship Id="rId7" Type="http://schemas.openxmlformats.org/officeDocument/2006/relationships/diagramColors" Target="../diagrams/colors14.xml"/><Relationship Id="rId2" Type="http://schemas.openxmlformats.org/officeDocument/2006/relationships/slideLayout" Target="../slideLayouts/slideLayout5.xml"/><Relationship Id="rId1" Type="http://schemas.openxmlformats.org/officeDocument/2006/relationships/tags" Target="../tags/tag148.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6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notesSlide" Target="../notesSlides/notesSlide61.xml"/><Relationship Id="rId7" Type="http://schemas.openxmlformats.org/officeDocument/2006/relationships/diagramColors" Target="../diagrams/colors15.xml"/><Relationship Id="rId2" Type="http://schemas.openxmlformats.org/officeDocument/2006/relationships/slideLayout" Target="../slideLayouts/slideLayout5.xml"/><Relationship Id="rId1" Type="http://schemas.openxmlformats.org/officeDocument/2006/relationships/tags" Target="../tags/tag149.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62.xml.rels><?xml version="1.0" encoding="UTF-8" standalone="yes"?>
<Relationships xmlns="http://schemas.openxmlformats.org/package/2006/relationships"><Relationship Id="rId8" Type="http://schemas.openxmlformats.org/officeDocument/2006/relationships/diagramColors" Target="../diagrams/colors16.xml"/><Relationship Id="rId3" Type="http://schemas.openxmlformats.org/officeDocument/2006/relationships/slideLayout" Target="../slideLayouts/slideLayout5.xml"/><Relationship Id="rId7" Type="http://schemas.openxmlformats.org/officeDocument/2006/relationships/diagramQuickStyle" Target="../diagrams/quickStyle1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diagramLayout" Target="../diagrams/layout16.xml"/><Relationship Id="rId5" Type="http://schemas.openxmlformats.org/officeDocument/2006/relationships/diagramData" Target="../diagrams/data16.xml"/><Relationship Id="rId4" Type="http://schemas.openxmlformats.org/officeDocument/2006/relationships/notesSlide" Target="../notesSlides/notesSlide62.xml"/><Relationship Id="rId9" Type="http://schemas.microsoft.com/office/2007/relationships/diagramDrawing" Target="../diagrams/drawing16.xml"/></Relationships>
</file>

<file path=ppt/slides/_rels/slide63.xml.rels><?xml version="1.0" encoding="UTF-8" standalone="yes"?>
<Relationships xmlns="http://schemas.openxmlformats.org/package/2006/relationships"><Relationship Id="rId8" Type="http://schemas.openxmlformats.org/officeDocument/2006/relationships/diagramColors" Target="../diagrams/colors17.xml"/><Relationship Id="rId3" Type="http://schemas.openxmlformats.org/officeDocument/2006/relationships/slideLayout" Target="../slideLayouts/slideLayout5.xml"/><Relationship Id="rId7" Type="http://schemas.openxmlformats.org/officeDocument/2006/relationships/diagramQuickStyle" Target="../diagrams/quickStyle17.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diagramLayout" Target="../diagrams/layout17.xml"/><Relationship Id="rId5" Type="http://schemas.openxmlformats.org/officeDocument/2006/relationships/diagramData" Target="../diagrams/data17.xml"/><Relationship Id="rId4" Type="http://schemas.openxmlformats.org/officeDocument/2006/relationships/notesSlide" Target="../notesSlides/notesSlide63.xml"/><Relationship Id="rId9" Type="http://schemas.microsoft.com/office/2007/relationships/diagramDrawing" Target="../diagrams/drawing17.xml"/></Relationships>
</file>

<file path=ppt/slides/_rels/slide64.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notesSlide" Target="../notesSlides/notesSlide64.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slideLayout" Target="../slideLayouts/slideLayout18.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s>
</file>

<file path=ppt/slides/_rels/slide65.xml.rels><?xml version="1.0" encoding="UTF-8" standalone="yes"?>
<Relationships xmlns="http://schemas.openxmlformats.org/package/2006/relationships"><Relationship Id="rId8" Type="http://schemas.openxmlformats.org/officeDocument/2006/relationships/notesSlide" Target="../notesSlides/notesSlide65.xml"/><Relationship Id="rId3" Type="http://schemas.openxmlformats.org/officeDocument/2006/relationships/tags" Target="../tags/tag167.xml"/><Relationship Id="rId7" Type="http://schemas.openxmlformats.org/officeDocument/2006/relationships/slideLayout" Target="../slideLayouts/slideLayout18.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hyperlink" Target="mailto:RA-PWPEProviders@pa.gov" TargetMode="External"/><Relationship Id="rId5" Type="http://schemas.openxmlformats.org/officeDocument/2006/relationships/tags" Target="../tags/tag169.xml"/><Relationship Id="rId10" Type="http://schemas.openxmlformats.org/officeDocument/2006/relationships/hyperlink" Target="mailto:c-oimqchq@pa.gov" TargetMode="External"/><Relationship Id="rId4" Type="http://schemas.openxmlformats.org/officeDocument/2006/relationships/tags" Target="../tags/tag168.xml"/><Relationship Id="rId9" Type="http://schemas.openxmlformats.org/officeDocument/2006/relationships/hyperlink" Target="mailto:RA-PWCOMPASSCP@pa.gov"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tags" Target="../tags/tag171.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5.xml"/><Relationship Id="rId1" Type="http://schemas.openxmlformats.org/officeDocument/2006/relationships/tags" Target="../tags/tag174.xml"/><Relationship Id="rId4"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7.xml"/><Relationship Id="rId9" Type="http://schemas.microsoft.com/office/2007/relationships/diagramDrawing" Target="../diagrams/drawing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7.xml"/><Relationship Id="rId1" Type="http://schemas.openxmlformats.org/officeDocument/2006/relationships/tags" Target="../tags/tag176.xml"/><Relationship Id="rId4"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9.xml"/><Relationship Id="rId1" Type="http://schemas.openxmlformats.org/officeDocument/2006/relationships/tags" Target="../tags/tag178.xml"/><Relationship Id="rId4"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3.xml"/><Relationship Id="rId1" Type="http://schemas.openxmlformats.org/officeDocument/2006/relationships/tags" Target="../tags/tag182.xml"/><Relationship Id="rId4"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9.xml"/><Relationship Id="rId1" Type="http://schemas.openxmlformats.org/officeDocument/2006/relationships/tags" Target="../tags/tag188.xml"/><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91.xml"/><Relationship Id="rId1" Type="http://schemas.openxmlformats.org/officeDocument/2006/relationships/tags" Target="../tags/tag190.xml"/><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3.xml"/><Relationship Id="rId1" Type="http://schemas.openxmlformats.org/officeDocument/2006/relationships/tags" Target="../tags/tag192.xml"/><Relationship Id="rId4"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95.xml"/><Relationship Id="rId1" Type="http://schemas.openxmlformats.org/officeDocument/2006/relationships/tags" Target="../tags/tag194.xml"/><Relationship Id="rId4"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tags" Target="../tags/tag52.xml"/><Relationship Id="rId7" Type="http://schemas.openxmlformats.org/officeDocument/2006/relationships/diagramData" Target="../diagrams/data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8.xml"/><Relationship Id="rId11" Type="http://schemas.microsoft.com/office/2007/relationships/diagramDrawing" Target="../diagrams/drawing2.xml"/><Relationship Id="rId5" Type="http://schemas.openxmlformats.org/officeDocument/2006/relationships/slideLayout" Target="../slideLayouts/slideLayout2.xml"/><Relationship Id="rId10" Type="http://schemas.openxmlformats.org/officeDocument/2006/relationships/diagramColors" Target="../diagrams/colors2.xml"/><Relationship Id="rId4" Type="http://schemas.openxmlformats.org/officeDocument/2006/relationships/tags" Target="../tags/tag53.xml"/><Relationship Id="rId9" Type="http://schemas.openxmlformats.org/officeDocument/2006/relationships/diagramQuickStyle" Target="../diagrams/quickStyle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7.xml"/><Relationship Id="rId1" Type="http://schemas.openxmlformats.org/officeDocument/2006/relationships/tags" Target="../tags/tag196.xml"/><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1.xml"/><Relationship Id="rId1" Type="http://schemas.openxmlformats.org/officeDocument/2006/relationships/tags" Target="../tags/tag200.xml"/><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3.xml"/><Relationship Id="rId1" Type="http://schemas.openxmlformats.org/officeDocument/2006/relationships/tags" Target="../tags/tag202.xml"/><Relationship Id="rId4"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9.xml"/><Relationship Id="rId1" Type="http://schemas.openxmlformats.org/officeDocument/2006/relationships/tags" Target="../tags/tag208.xml"/><Relationship Id="rId4"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8.xml"/><Relationship Id="rId1" Type="http://schemas.openxmlformats.org/officeDocument/2006/relationships/tags" Target="../tags/tag2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image" Target="../media/image12.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custDataLst>
              <p:tags r:id="rId1"/>
            </p:custDataLst>
          </p:nvPr>
        </p:nvSpPr>
        <p:spPr bwMode="black">
          <a:xfrm>
            <a:off x="762000" y="2209800"/>
            <a:ext cx="7772400" cy="1470025"/>
          </a:xfrm>
        </p:spPr>
        <p:txBody>
          <a:bodyPr/>
          <a:lstStyle/>
          <a:p>
            <a:r>
              <a:rPr lang="en-US" dirty="0"/>
              <a:t>Hospital-Based </a:t>
            </a:r>
            <a:br>
              <a:rPr lang="en-US" dirty="0"/>
            </a:br>
            <a:r>
              <a:rPr lang="en-US" dirty="0"/>
              <a:t>Presumptive Eligibility</a:t>
            </a:r>
          </a:p>
        </p:txBody>
      </p:sp>
      <p:sp>
        <p:nvSpPr>
          <p:cNvPr id="4" name="Date Placeholder 3">
            <a:extLst>
              <a:ext uri="{FF2B5EF4-FFF2-40B4-BE49-F238E27FC236}">
                <a16:creationId xmlns:a16="http://schemas.microsoft.com/office/drawing/2014/main" id="{430001FF-F39E-4E5B-B145-E10DCCB802F8}"/>
              </a:ext>
            </a:extLst>
          </p:cNvPr>
          <p:cNvSpPr>
            <a:spLocks noGrp="1"/>
          </p:cNvSpPr>
          <p:nvPr>
            <p:ph type="dt" sz="half" idx="10"/>
          </p:nvPr>
        </p:nvSpPr>
        <p:spPr/>
        <p:txBody>
          <a:bodyPr/>
          <a:lstStyle/>
          <a:p>
            <a:pPr>
              <a:defRPr/>
            </a:pPr>
            <a:r>
              <a:rPr lang="en-US">
                <a:solidFill>
                  <a:srgbClr val="003C7C"/>
                </a:solidFill>
              </a:rPr>
              <a:t>3/3/2023</a:t>
            </a:r>
            <a:endParaRPr lang="en-US" dirty="0">
              <a:solidFill>
                <a:srgbClr val="003C7C"/>
              </a:solidFill>
            </a:endParaRPr>
          </a:p>
        </p:txBody>
      </p:sp>
      <p:sp>
        <p:nvSpPr>
          <p:cNvPr id="6" name="Slide Number Placeholder 5">
            <a:extLst>
              <a:ext uri="{FF2B5EF4-FFF2-40B4-BE49-F238E27FC236}">
                <a16:creationId xmlns:a16="http://schemas.microsoft.com/office/drawing/2014/main" id="{CD93B32C-7C1B-4970-93D1-9C75B8DDAA97}"/>
              </a:ext>
            </a:extLst>
          </p:cNvPr>
          <p:cNvSpPr>
            <a:spLocks noGrp="1"/>
          </p:cNvSpPr>
          <p:nvPr>
            <p:ph type="sldNum" sz="quarter" idx="12"/>
          </p:nvPr>
        </p:nvSpPr>
        <p:spPr/>
        <p:txBody>
          <a:bodyPr/>
          <a:lstStyle/>
          <a:p>
            <a:pPr algn="ctr"/>
            <a:fld id="{9D710453-B075-45DB-8A7B-E3C399690A0E}" type="slidenum">
              <a:rPr lang="en-US" sz="1100" smtClean="0"/>
              <a:pPr algn="ctr"/>
              <a:t>1</a:t>
            </a:fld>
            <a:endParaRPr lang="en-US" sz="1100" dirty="0"/>
          </a:p>
        </p:txBody>
      </p:sp>
    </p:spTree>
    <p:extLst>
      <p:ext uri="{BB962C8B-B14F-4D97-AF65-F5344CB8AC3E}">
        <p14:creationId xmlns:p14="http://schemas.microsoft.com/office/powerpoint/2010/main" val="57863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Who Qualifies for Hospital PE?"/>
          <p:cNvSpPr>
            <a:spLocks noGrp="1"/>
          </p:cNvSpPr>
          <p:nvPr>
            <p:ph type="title"/>
            <p:custDataLst>
              <p:tags r:id="rId1"/>
            </p:custDataLst>
          </p:nvPr>
        </p:nvSpPr>
        <p:spPr bwMode="white">
          <a:xfrm>
            <a:off x="457200" y="307974"/>
            <a:ext cx="5410200" cy="454026"/>
          </a:xfrm>
        </p:spPr>
        <p:txBody>
          <a:bodyPr/>
          <a:lstStyle/>
          <a:p>
            <a:r>
              <a:rPr lang="en-US" dirty="0"/>
              <a:t>Who Qualifies for Hospital PE?</a:t>
            </a:r>
          </a:p>
        </p:txBody>
      </p:sp>
      <p:sp>
        <p:nvSpPr>
          <p:cNvPr id="5" name="object 9" descr="Text showing who qualifies for Hospital PE."/>
          <p:cNvSpPr txBox="1"/>
          <p:nvPr>
            <p:custDataLst>
              <p:tags r:id="rId2"/>
            </p:custDataLst>
          </p:nvPr>
        </p:nvSpPr>
        <p:spPr>
          <a:xfrm>
            <a:off x="535940" y="1219200"/>
            <a:ext cx="4874260" cy="4860305"/>
          </a:xfrm>
          <a:prstGeom prst="rect">
            <a:avLst/>
          </a:prstGeom>
        </p:spPr>
        <p:txBody>
          <a:bodyPr vert="horz" wrap="square" lIns="0" tIns="0" rIns="0" bIns="0" rtlCol="0">
            <a:spAutoFit/>
          </a:bodyPr>
          <a:lstStyle/>
          <a:p>
            <a:pPr marL="355600" indent="-342900" algn="just">
              <a:lnSpc>
                <a:spcPct val="100000"/>
              </a:lnSpc>
              <a:buFont typeface="Arial"/>
              <a:buChar char="•"/>
              <a:tabLst>
                <a:tab pos="355600" algn="l"/>
              </a:tabLst>
            </a:pPr>
            <a:r>
              <a:rPr sz="2000" dirty="0">
                <a:latin typeface="+mn-lt"/>
                <a:cs typeface="Arial"/>
              </a:rPr>
              <a:t>Pregn</a:t>
            </a:r>
            <a:r>
              <a:rPr sz="2000" spc="5" dirty="0">
                <a:latin typeface="+mn-lt"/>
                <a:cs typeface="Arial"/>
              </a:rPr>
              <a:t>a</a:t>
            </a:r>
            <a:r>
              <a:rPr sz="2000" dirty="0">
                <a:latin typeface="+mn-lt"/>
                <a:cs typeface="Arial"/>
              </a:rPr>
              <a:t>nt</a:t>
            </a:r>
            <a:r>
              <a:rPr sz="2000" spc="-35" dirty="0">
                <a:latin typeface="+mn-lt"/>
                <a:cs typeface="Arial"/>
              </a:rPr>
              <a:t> </a:t>
            </a:r>
            <a:r>
              <a:rPr sz="2000" dirty="0">
                <a:latin typeface="+mn-lt"/>
                <a:cs typeface="Arial"/>
              </a:rPr>
              <a:t>Women*</a:t>
            </a:r>
          </a:p>
          <a:p>
            <a:pPr marL="355600" indent="-342900" algn="just">
              <a:lnSpc>
                <a:spcPct val="100000"/>
              </a:lnSpc>
              <a:spcBef>
                <a:spcPts val="1200"/>
              </a:spcBef>
              <a:buFont typeface="Arial"/>
              <a:buChar char="•"/>
              <a:tabLst>
                <a:tab pos="355600" algn="l"/>
              </a:tabLst>
            </a:pPr>
            <a:r>
              <a:rPr sz="2000" dirty="0">
                <a:latin typeface="+mn-lt"/>
                <a:cs typeface="Arial"/>
              </a:rPr>
              <a:t>M</a:t>
            </a:r>
            <a:r>
              <a:rPr sz="2000" spc="-10" dirty="0">
                <a:latin typeface="+mn-lt"/>
                <a:cs typeface="Arial"/>
              </a:rPr>
              <a:t>A</a:t>
            </a:r>
            <a:r>
              <a:rPr sz="2000" dirty="0">
                <a:latin typeface="+mn-lt"/>
                <a:cs typeface="Arial"/>
              </a:rPr>
              <a:t>GI</a:t>
            </a:r>
            <a:r>
              <a:rPr sz="2000" spc="-25" dirty="0">
                <a:latin typeface="+mn-lt"/>
                <a:cs typeface="Arial"/>
              </a:rPr>
              <a:t> </a:t>
            </a:r>
            <a:r>
              <a:rPr sz="2000" spc="-10" dirty="0">
                <a:latin typeface="+mn-lt"/>
                <a:cs typeface="Arial"/>
              </a:rPr>
              <a:t>P</a:t>
            </a:r>
            <a:r>
              <a:rPr sz="2000" dirty="0">
                <a:latin typeface="+mn-lt"/>
                <a:cs typeface="Arial"/>
              </a:rPr>
              <a:t>E</a:t>
            </a:r>
            <a:r>
              <a:rPr sz="2000" spc="-5" dirty="0">
                <a:latin typeface="+mn-lt"/>
                <a:cs typeface="Arial"/>
              </a:rPr>
              <a:t> </a:t>
            </a:r>
            <a:r>
              <a:rPr sz="2000" dirty="0">
                <a:latin typeface="+mn-lt"/>
                <a:cs typeface="Arial"/>
              </a:rPr>
              <a:t>Groups:</a:t>
            </a:r>
          </a:p>
          <a:p>
            <a:pPr marL="685800" marR="44450" lvl="1" indent="-342900">
              <a:lnSpc>
                <a:spcPct val="100000"/>
              </a:lnSpc>
              <a:spcBef>
                <a:spcPts val="380"/>
              </a:spcBef>
              <a:buFont typeface="Arial"/>
              <a:buAutoNum type="arabicPeriod"/>
              <a:tabLst>
                <a:tab pos="685800" algn="l"/>
              </a:tabLst>
            </a:pPr>
            <a:r>
              <a:rPr sz="1600" spc="-5" dirty="0">
                <a:latin typeface="+mn-lt"/>
                <a:cs typeface="Arial"/>
              </a:rPr>
              <a:t>P</a:t>
            </a:r>
            <a:r>
              <a:rPr sz="1600" dirty="0">
                <a:latin typeface="+mn-lt"/>
                <a:cs typeface="Arial"/>
              </a:rPr>
              <a:t>r</a:t>
            </a:r>
            <a:r>
              <a:rPr sz="1600" spc="5" dirty="0">
                <a:latin typeface="+mn-lt"/>
                <a:cs typeface="Arial"/>
              </a:rPr>
              <a:t>e</a:t>
            </a:r>
            <a:r>
              <a:rPr sz="1600" dirty="0">
                <a:latin typeface="+mn-lt"/>
                <a:cs typeface="Arial"/>
              </a:rPr>
              <a:t>gnant</a:t>
            </a:r>
            <a:r>
              <a:rPr sz="1600" spc="-20" dirty="0">
                <a:latin typeface="+mn-lt"/>
                <a:cs typeface="Arial"/>
              </a:rPr>
              <a:t> </a:t>
            </a:r>
            <a:r>
              <a:rPr sz="1600" spc="-15" dirty="0">
                <a:latin typeface="+mn-lt"/>
                <a:cs typeface="Arial"/>
              </a:rPr>
              <a:t>w</a:t>
            </a:r>
            <a:r>
              <a:rPr sz="1600" dirty="0">
                <a:latin typeface="+mn-lt"/>
                <a:cs typeface="Arial"/>
              </a:rPr>
              <a:t>omen*</a:t>
            </a:r>
            <a:r>
              <a:rPr sz="1600" spc="15" dirty="0">
                <a:latin typeface="+mn-lt"/>
                <a:cs typeface="Arial"/>
              </a:rPr>
              <a:t> </a:t>
            </a:r>
            <a:r>
              <a:rPr sz="1600" dirty="0">
                <a:latin typeface="+mn-lt"/>
                <a:cs typeface="Arial"/>
              </a:rPr>
              <a:t>and</a:t>
            </a:r>
            <a:r>
              <a:rPr sz="1600" spc="-5" dirty="0">
                <a:latin typeface="+mn-lt"/>
                <a:cs typeface="Arial"/>
              </a:rPr>
              <a:t> </a:t>
            </a:r>
            <a:r>
              <a:rPr sz="1600" dirty="0">
                <a:latin typeface="+mn-lt"/>
                <a:cs typeface="Arial"/>
              </a:rPr>
              <a:t>childr</a:t>
            </a:r>
            <a:r>
              <a:rPr sz="1600" spc="5" dirty="0">
                <a:latin typeface="+mn-lt"/>
                <a:cs typeface="Arial"/>
              </a:rPr>
              <a:t>e</a:t>
            </a:r>
            <a:r>
              <a:rPr sz="1600" dirty="0">
                <a:latin typeface="+mn-lt"/>
                <a:cs typeface="Arial"/>
              </a:rPr>
              <a:t>n under </a:t>
            </a:r>
            <a:r>
              <a:rPr sz="1600" spc="-20" dirty="0">
                <a:latin typeface="+mn-lt"/>
                <a:cs typeface="Arial"/>
              </a:rPr>
              <a:t> </a:t>
            </a:r>
            <a:r>
              <a:rPr sz="1600" spc="5" dirty="0">
                <a:latin typeface="+mn-lt"/>
                <a:cs typeface="Arial"/>
              </a:rPr>
              <a:t>a</a:t>
            </a:r>
            <a:r>
              <a:rPr sz="1600" dirty="0">
                <a:latin typeface="+mn-lt"/>
                <a:cs typeface="Arial"/>
              </a:rPr>
              <a:t>ge 1</a:t>
            </a:r>
            <a:r>
              <a:rPr sz="1600" spc="-5" dirty="0">
                <a:latin typeface="+mn-lt"/>
                <a:cs typeface="Arial"/>
              </a:rPr>
              <a:t> </a:t>
            </a:r>
            <a:r>
              <a:rPr sz="1600" dirty="0">
                <a:latin typeface="+mn-lt"/>
                <a:cs typeface="Arial"/>
              </a:rPr>
              <a:t>–</a:t>
            </a:r>
            <a:r>
              <a:rPr sz="1600" spc="-5" dirty="0">
                <a:latin typeface="+mn-lt"/>
                <a:cs typeface="Arial"/>
              </a:rPr>
              <a:t> </a:t>
            </a:r>
            <a:r>
              <a:rPr sz="1600" dirty="0">
                <a:latin typeface="+mn-lt"/>
                <a:cs typeface="Arial"/>
              </a:rPr>
              <a:t>215% </a:t>
            </a:r>
            <a:r>
              <a:rPr sz="1600" spc="5" dirty="0">
                <a:latin typeface="+mn-lt"/>
                <a:cs typeface="Arial"/>
              </a:rPr>
              <a:t>o</a:t>
            </a:r>
            <a:r>
              <a:rPr sz="1600" dirty="0">
                <a:latin typeface="+mn-lt"/>
                <a:cs typeface="Arial"/>
              </a:rPr>
              <a:t>f</a:t>
            </a:r>
            <a:r>
              <a:rPr sz="1600" spc="-20"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e</a:t>
            </a:r>
            <a:r>
              <a:rPr sz="1600" spc="-20" dirty="0">
                <a:latin typeface="+mn-lt"/>
                <a:cs typeface="Arial"/>
              </a:rPr>
              <a:t> </a:t>
            </a:r>
            <a:r>
              <a:rPr sz="1600" dirty="0">
                <a:latin typeface="+mn-lt"/>
                <a:cs typeface="Arial"/>
              </a:rPr>
              <a:t>F</a:t>
            </a:r>
            <a:r>
              <a:rPr sz="1600" spc="-5" dirty="0">
                <a:latin typeface="+mn-lt"/>
                <a:cs typeface="Arial"/>
              </a:rPr>
              <a:t>P</a:t>
            </a:r>
            <a:r>
              <a:rPr sz="1600" spc="5" dirty="0">
                <a:latin typeface="+mn-lt"/>
                <a:cs typeface="Arial"/>
              </a:rPr>
              <a:t>L</a:t>
            </a:r>
            <a:endParaRPr lang="en-US" sz="1600" dirty="0">
              <a:latin typeface="+mn-lt"/>
              <a:cs typeface="Arial"/>
            </a:endParaRPr>
          </a:p>
          <a:p>
            <a:pPr marL="685800" marR="44450" lvl="1" indent="-342900">
              <a:lnSpc>
                <a:spcPct val="100000"/>
              </a:lnSpc>
              <a:spcBef>
                <a:spcPts val="380"/>
              </a:spcBef>
              <a:buFont typeface="Arial"/>
              <a:buAutoNum type="arabicPeriod"/>
              <a:tabLst>
                <a:tab pos="685800" algn="l"/>
              </a:tabLst>
            </a:pPr>
            <a:r>
              <a:rPr sz="1600" dirty="0">
                <a:latin typeface="+mn-lt"/>
                <a:cs typeface="Arial"/>
              </a:rPr>
              <a:t>Chil</a:t>
            </a:r>
            <a:r>
              <a:rPr sz="1600" spc="5" dirty="0">
                <a:latin typeface="+mn-lt"/>
                <a:cs typeface="Arial"/>
              </a:rPr>
              <a:t>d</a:t>
            </a:r>
            <a:r>
              <a:rPr sz="1600" dirty="0">
                <a:latin typeface="+mn-lt"/>
                <a:cs typeface="Arial"/>
              </a:rPr>
              <a:t>r</a:t>
            </a:r>
            <a:r>
              <a:rPr sz="1600" spc="5" dirty="0">
                <a:latin typeface="+mn-lt"/>
                <a:cs typeface="Arial"/>
              </a:rPr>
              <a:t>e</a:t>
            </a:r>
            <a:r>
              <a:rPr sz="1600" dirty="0">
                <a:latin typeface="+mn-lt"/>
                <a:cs typeface="Arial"/>
              </a:rPr>
              <a:t>n </a:t>
            </a:r>
            <a:r>
              <a:rPr sz="1600" spc="5" dirty="0">
                <a:latin typeface="+mn-lt"/>
                <a:cs typeface="Arial"/>
              </a:rPr>
              <a:t>age</a:t>
            </a:r>
            <a:r>
              <a:rPr sz="1600" dirty="0">
                <a:latin typeface="+mn-lt"/>
                <a:cs typeface="Arial"/>
              </a:rPr>
              <a:t>s</a:t>
            </a:r>
            <a:r>
              <a:rPr sz="1600" spc="-5" dirty="0">
                <a:latin typeface="+mn-lt"/>
                <a:cs typeface="Arial"/>
              </a:rPr>
              <a:t> </a:t>
            </a:r>
            <a:r>
              <a:rPr sz="1600" spc="5" dirty="0">
                <a:latin typeface="+mn-lt"/>
                <a:cs typeface="Arial"/>
              </a:rPr>
              <a:t>1</a:t>
            </a:r>
            <a:r>
              <a:rPr sz="1600" dirty="0">
                <a:latin typeface="+mn-lt"/>
                <a:cs typeface="Arial"/>
              </a:rPr>
              <a:t>-5</a:t>
            </a:r>
            <a:r>
              <a:rPr sz="1600" spc="-15" dirty="0">
                <a:latin typeface="+mn-lt"/>
                <a:cs typeface="Arial"/>
              </a:rPr>
              <a:t> </a:t>
            </a:r>
            <a:r>
              <a:rPr sz="1600" dirty="0">
                <a:latin typeface="+mn-lt"/>
                <a:cs typeface="Arial"/>
              </a:rPr>
              <a:t>– 157% </a:t>
            </a:r>
            <a:r>
              <a:rPr sz="1600" spc="5" dirty="0">
                <a:latin typeface="+mn-lt"/>
                <a:cs typeface="Arial"/>
              </a:rPr>
              <a:t>o</a:t>
            </a:r>
            <a:r>
              <a:rPr sz="1600" dirty="0">
                <a:latin typeface="+mn-lt"/>
                <a:cs typeface="Arial"/>
              </a:rPr>
              <a:t>f</a:t>
            </a:r>
            <a:r>
              <a:rPr sz="1600" spc="-20"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e</a:t>
            </a:r>
            <a:r>
              <a:rPr sz="1600" spc="-5" dirty="0">
                <a:latin typeface="+mn-lt"/>
                <a:cs typeface="Arial"/>
              </a:rPr>
              <a:t> FP</a:t>
            </a:r>
            <a:r>
              <a:rPr sz="1600" dirty="0">
                <a:latin typeface="+mn-lt"/>
                <a:cs typeface="Arial"/>
              </a:rPr>
              <a:t>L</a:t>
            </a:r>
          </a:p>
          <a:p>
            <a:pPr marL="685800" lvl="1" indent="-342900">
              <a:lnSpc>
                <a:spcPct val="100000"/>
              </a:lnSpc>
              <a:spcBef>
                <a:spcPts val="360"/>
              </a:spcBef>
              <a:buFont typeface="Arial"/>
              <a:buAutoNum type="arabicPeriod"/>
              <a:tabLst>
                <a:tab pos="685800" algn="l"/>
              </a:tabLst>
            </a:pPr>
            <a:r>
              <a:rPr sz="1600" spc="-5" dirty="0">
                <a:latin typeface="+mn-lt"/>
                <a:cs typeface="Arial"/>
              </a:rPr>
              <a:t>C</a:t>
            </a:r>
            <a:r>
              <a:rPr sz="1600" dirty="0">
                <a:latin typeface="+mn-lt"/>
                <a:cs typeface="Arial"/>
              </a:rPr>
              <a:t>hildr</a:t>
            </a:r>
            <a:r>
              <a:rPr sz="1600" spc="5" dirty="0">
                <a:latin typeface="+mn-lt"/>
                <a:cs typeface="Arial"/>
              </a:rPr>
              <a:t>e</a:t>
            </a:r>
            <a:r>
              <a:rPr sz="1600" dirty="0">
                <a:latin typeface="+mn-lt"/>
                <a:cs typeface="Arial"/>
              </a:rPr>
              <a:t>n</a:t>
            </a:r>
            <a:r>
              <a:rPr sz="1600" spc="-10" dirty="0">
                <a:latin typeface="+mn-lt"/>
                <a:cs typeface="Arial"/>
              </a:rPr>
              <a:t> </a:t>
            </a:r>
            <a:r>
              <a:rPr sz="1600" dirty="0">
                <a:latin typeface="+mn-lt"/>
                <a:cs typeface="Arial"/>
              </a:rPr>
              <a:t>ages</a:t>
            </a:r>
            <a:r>
              <a:rPr sz="1600" spc="-20" dirty="0">
                <a:latin typeface="+mn-lt"/>
                <a:cs typeface="Arial"/>
              </a:rPr>
              <a:t> </a:t>
            </a:r>
            <a:r>
              <a:rPr sz="1600" spc="15" dirty="0">
                <a:latin typeface="+mn-lt"/>
                <a:cs typeface="Arial"/>
              </a:rPr>
              <a:t>6</a:t>
            </a:r>
            <a:r>
              <a:rPr sz="1600" dirty="0">
                <a:latin typeface="+mn-lt"/>
                <a:cs typeface="Arial"/>
              </a:rPr>
              <a:t>-18</a:t>
            </a:r>
            <a:r>
              <a:rPr sz="1600" spc="-5" dirty="0">
                <a:latin typeface="+mn-lt"/>
                <a:cs typeface="Arial"/>
              </a:rPr>
              <a:t> </a:t>
            </a:r>
            <a:r>
              <a:rPr sz="1600" dirty="0">
                <a:latin typeface="+mn-lt"/>
                <a:cs typeface="Arial"/>
              </a:rPr>
              <a:t>–</a:t>
            </a:r>
            <a:r>
              <a:rPr sz="1600" spc="-5" dirty="0">
                <a:latin typeface="+mn-lt"/>
                <a:cs typeface="Arial"/>
              </a:rPr>
              <a:t> </a:t>
            </a:r>
            <a:r>
              <a:rPr sz="1600" dirty="0">
                <a:latin typeface="+mn-lt"/>
                <a:cs typeface="Arial"/>
              </a:rPr>
              <a:t>133%</a:t>
            </a:r>
            <a:r>
              <a:rPr sz="1600" spc="-15" dirty="0">
                <a:latin typeface="+mn-lt"/>
                <a:cs typeface="Arial"/>
              </a:rPr>
              <a:t> </a:t>
            </a:r>
            <a:r>
              <a:rPr sz="1600" dirty="0">
                <a:latin typeface="+mn-lt"/>
                <a:cs typeface="Arial"/>
              </a:rPr>
              <a:t>of</a:t>
            </a:r>
            <a:r>
              <a:rPr sz="1600" spc="-10"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e</a:t>
            </a:r>
            <a:r>
              <a:rPr sz="1600" spc="-20" dirty="0">
                <a:latin typeface="+mn-lt"/>
                <a:cs typeface="Arial"/>
              </a:rPr>
              <a:t> </a:t>
            </a:r>
            <a:r>
              <a:rPr sz="1600" spc="-10" dirty="0">
                <a:latin typeface="+mn-lt"/>
                <a:cs typeface="Arial"/>
              </a:rPr>
              <a:t>FP</a:t>
            </a:r>
            <a:r>
              <a:rPr sz="1600" dirty="0">
                <a:latin typeface="+mn-lt"/>
                <a:cs typeface="Arial"/>
              </a:rPr>
              <a:t>L</a:t>
            </a:r>
          </a:p>
          <a:p>
            <a:pPr marL="685800" lvl="1" indent="-342900">
              <a:lnSpc>
                <a:spcPct val="100000"/>
              </a:lnSpc>
              <a:spcBef>
                <a:spcPts val="360"/>
              </a:spcBef>
              <a:buFont typeface="Arial"/>
              <a:buAutoNum type="arabicPeriod"/>
              <a:tabLst>
                <a:tab pos="685800" algn="l"/>
              </a:tabLst>
            </a:pPr>
            <a:r>
              <a:rPr sz="1600" spc="-5" dirty="0">
                <a:latin typeface="+mn-lt"/>
                <a:cs typeface="Arial"/>
              </a:rPr>
              <a:t>P</a:t>
            </a:r>
            <a:r>
              <a:rPr sz="1600" dirty="0">
                <a:latin typeface="+mn-lt"/>
                <a:cs typeface="Arial"/>
              </a:rPr>
              <a:t>ar</a:t>
            </a:r>
            <a:r>
              <a:rPr sz="1600" spc="5" dirty="0">
                <a:latin typeface="+mn-lt"/>
                <a:cs typeface="Arial"/>
              </a:rPr>
              <a:t>e</a:t>
            </a:r>
            <a:r>
              <a:rPr sz="1600" dirty="0">
                <a:latin typeface="+mn-lt"/>
                <a:cs typeface="Arial"/>
              </a:rPr>
              <a:t>nt</a:t>
            </a:r>
            <a:r>
              <a:rPr sz="1600" spc="5" dirty="0">
                <a:latin typeface="+mn-lt"/>
                <a:cs typeface="Arial"/>
              </a:rPr>
              <a:t>s</a:t>
            </a:r>
            <a:r>
              <a:rPr sz="1600" dirty="0">
                <a:latin typeface="+mn-lt"/>
                <a:cs typeface="Arial"/>
              </a:rPr>
              <a:t>/</a:t>
            </a:r>
            <a:r>
              <a:rPr sz="1600" spc="5" dirty="0">
                <a:latin typeface="+mn-lt"/>
                <a:cs typeface="Arial"/>
              </a:rPr>
              <a:t>c</a:t>
            </a:r>
            <a:r>
              <a:rPr sz="1600" dirty="0">
                <a:latin typeface="+mn-lt"/>
                <a:cs typeface="Arial"/>
              </a:rPr>
              <a:t>aret</a:t>
            </a:r>
            <a:r>
              <a:rPr sz="1600" spc="5" dirty="0">
                <a:latin typeface="+mn-lt"/>
                <a:cs typeface="Arial"/>
              </a:rPr>
              <a:t>a</a:t>
            </a:r>
            <a:r>
              <a:rPr sz="1600" spc="-10" dirty="0">
                <a:latin typeface="+mn-lt"/>
                <a:cs typeface="Arial"/>
              </a:rPr>
              <a:t>k</a:t>
            </a:r>
            <a:r>
              <a:rPr sz="1600" dirty="0">
                <a:latin typeface="+mn-lt"/>
                <a:cs typeface="Arial"/>
              </a:rPr>
              <a:t>e</a:t>
            </a:r>
            <a:r>
              <a:rPr sz="1600" spc="-10" dirty="0">
                <a:latin typeface="+mn-lt"/>
                <a:cs typeface="Arial"/>
              </a:rPr>
              <a:t>r</a:t>
            </a:r>
            <a:r>
              <a:rPr sz="1600" dirty="0">
                <a:latin typeface="+mn-lt"/>
                <a:cs typeface="Arial"/>
              </a:rPr>
              <a:t>s</a:t>
            </a:r>
            <a:r>
              <a:rPr sz="1600" spc="-25" dirty="0">
                <a:latin typeface="+mn-lt"/>
                <a:cs typeface="Arial"/>
              </a:rPr>
              <a:t> </a:t>
            </a:r>
            <a:r>
              <a:rPr sz="1600" dirty="0">
                <a:latin typeface="+mn-lt"/>
                <a:cs typeface="Arial"/>
              </a:rPr>
              <a:t>–</a:t>
            </a:r>
            <a:r>
              <a:rPr sz="1600" spc="5" dirty="0">
                <a:latin typeface="+mn-lt"/>
                <a:cs typeface="Arial"/>
              </a:rPr>
              <a:t> </a:t>
            </a:r>
            <a:r>
              <a:rPr sz="1600" dirty="0">
                <a:latin typeface="+mn-lt"/>
                <a:cs typeface="Arial"/>
              </a:rPr>
              <a:t>33%</a:t>
            </a:r>
            <a:r>
              <a:rPr sz="1600" spc="-15" dirty="0">
                <a:latin typeface="+mn-lt"/>
                <a:cs typeface="Arial"/>
              </a:rPr>
              <a:t> </a:t>
            </a:r>
            <a:r>
              <a:rPr sz="1600" dirty="0">
                <a:latin typeface="+mn-lt"/>
                <a:cs typeface="Arial"/>
              </a:rPr>
              <a:t>of</a:t>
            </a:r>
            <a:r>
              <a:rPr sz="1600" spc="-10"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e</a:t>
            </a:r>
            <a:r>
              <a:rPr sz="1600" spc="-20" dirty="0">
                <a:latin typeface="+mn-lt"/>
                <a:cs typeface="Arial"/>
              </a:rPr>
              <a:t> </a:t>
            </a:r>
            <a:r>
              <a:rPr sz="1600" spc="-5" dirty="0">
                <a:latin typeface="+mn-lt"/>
                <a:cs typeface="Arial"/>
              </a:rPr>
              <a:t>FP</a:t>
            </a:r>
            <a:r>
              <a:rPr sz="1600" dirty="0">
                <a:latin typeface="+mn-lt"/>
                <a:cs typeface="Arial"/>
              </a:rPr>
              <a:t>L</a:t>
            </a:r>
          </a:p>
          <a:p>
            <a:pPr marL="685800" lvl="1" indent="-342900">
              <a:lnSpc>
                <a:spcPct val="100000"/>
              </a:lnSpc>
              <a:spcBef>
                <a:spcPts val="360"/>
              </a:spcBef>
              <a:buFont typeface="Arial"/>
              <a:buAutoNum type="arabicPeriod"/>
              <a:tabLst>
                <a:tab pos="685800" algn="l"/>
              </a:tabLst>
            </a:pPr>
            <a:r>
              <a:rPr lang="en-US" sz="1600" dirty="0">
                <a:latin typeface="+mn-lt"/>
                <a:cs typeface="Arial"/>
              </a:rPr>
              <a:t>Individuals </a:t>
            </a:r>
            <a:r>
              <a:rPr sz="1600" dirty="0">
                <a:latin typeface="+mn-lt"/>
                <a:cs typeface="Arial"/>
              </a:rPr>
              <a:t>ages</a:t>
            </a:r>
            <a:r>
              <a:rPr sz="1600" spc="-20" dirty="0">
                <a:latin typeface="+mn-lt"/>
                <a:cs typeface="Arial"/>
              </a:rPr>
              <a:t> </a:t>
            </a:r>
            <a:r>
              <a:rPr sz="1600" dirty="0">
                <a:latin typeface="+mn-lt"/>
                <a:cs typeface="Arial"/>
              </a:rPr>
              <a:t>1</a:t>
            </a:r>
            <a:r>
              <a:rPr sz="1600" spc="10" dirty="0">
                <a:latin typeface="+mn-lt"/>
                <a:cs typeface="Arial"/>
              </a:rPr>
              <a:t>9</a:t>
            </a:r>
            <a:r>
              <a:rPr sz="1600" spc="5" dirty="0">
                <a:latin typeface="+mn-lt"/>
                <a:cs typeface="Arial"/>
              </a:rPr>
              <a:t>-6</a:t>
            </a:r>
            <a:r>
              <a:rPr sz="1600" dirty="0">
                <a:latin typeface="+mn-lt"/>
                <a:cs typeface="Arial"/>
              </a:rPr>
              <a:t>4</a:t>
            </a:r>
            <a:r>
              <a:rPr sz="1600" spc="-5" dirty="0">
                <a:latin typeface="+mn-lt"/>
                <a:cs typeface="Arial"/>
              </a:rPr>
              <a:t> </a:t>
            </a:r>
            <a:r>
              <a:rPr sz="1600" dirty="0">
                <a:latin typeface="+mn-lt"/>
                <a:cs typeface="Arial"/>
              </a:rPr>
              <a:t>–</a:t>
            </a:r>
            <a:r>
              <a:rPr sz="1600" spc="-5" dirty="0">
                <a:latin typeface="+mn-lt"/>
                <a:cs typeface="Arial"/>
              </a:rPr>
              <a:t> </a:t>
            </a:r>
            <a:r>
              <a:rPr sz="1600" dirty="0">
                <a:latin typeface="+mn-lt"/>
                <a:cs typeface="Arial"/>
              </a:rPr>
              <a:t>133%</a:t>
            </a:r>
            <a:r>
              <a:rPr sz="1600" spc="-15" dirty="0">
                <a:latin typeface="+mn-lt"/>
                <a:cs typeface="Arial"/>
              </a:rPr>
              <a:t> </a:t>
            </a:r>
            <a:r>
              <a:rPr sz="1600" dirty="0">
                <a:latin typeface="+mn-lt"/>
                <a:cs typeface="Arial"/>
              </a:rPr>
              <a:t>of</a:t>
            </a:r>
            <a:r>
              <a:rPr sz="1600" spc="-20"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e </a:t>
            </a:r>
            <a:r>
              <a:rPr sz="1600" spc="-5" dirty="0">
                <a:latin typeface="+mn-lt"/>
                <a:cs typeface="Arial"/>
              </a:rPr>
              <a:t>FP</a:t>
            </a:r>
            <a:r>
              <a:rPr sz="1600" dirty="0">
                <a:latin typeface="+mn-lt"/>
                <a:cs typeface="Arial"/>
              </a:rPr>
              <a:t>L</a:t>
            </a:r>
          </a:p>
          <a:p>
            <a:pPr marL="685800" marR="33655" lvl="1" indent="-342900">
              <a:lnSpc>
                <a:spcPct val="100000"/>
              </a:lnSpc>
              <a:spcBef>
                <a:spcPts val="360"/>
              </a:spcBef>
              <a:buFont typeface="Arial"/>
              <a:buAutoNum type="arabicPeriod"/>
              <a:tabLst>
                <a:tab pos="685800" algn="l"/>
              </a:tabLst>
            </a:pPr>
            <a:r>
              <a:rPr sz="1600" spc="-5" dirty="0">
                <a:latin typeface="+mn-lt"/>
                <a:cs typeface="Arial"/>
              </a:rPr>
              <a:t>F</a:t>
            </a:r>
            <a:r>
              <a:rPr sz="1600" dirty="0">
                <a:latin typeface="+mn-lt"/>
                <a:cs typeface="Arial"/>
              </a:rPr>
              <a:t>orm</a:t>
            </a:r>
            <a:r>
              <a:rPr sz="1600" spc="5" dirty="0">
                <a:latin typeface="+mn-lt"/>
                <a:cs typeface="Arial"/>
              </a:rPr>
              <a:t>e</a:t>
            </a:r>
            <a:r>
              <a:rPr sz="1600" dirty="0">
                <a:latin typeface="+mn-lt"/>
                <a:cs typeface="Arial"/>
              </a:rPr>
              <a:t>r</a:t>
            </a:r>
            <a:r>
              <a:rPr sz="1600" spc="-15" dirty="0">
                <a:latin typeface="+mn-lt"/>
                <a:cs typeface="Arial"/>
              </a:rPr>
              <a:t> </a:t>
            </a:r>
            <a:r>
              <a:rPr sz="1600" dirty="0">
                <a:latin typeface="+mn-lt"/>
                <a:cs typeface="Arial"/>
              </a:rPr>
              <a:t>f</a:t>
            </a:r>
            <a:r>
              <a:rPr sz="1600" spc="5" dirty="0">
                <a:latin typeface="+mn-lt"/>
                <a:cs typeface="Arial"/>
              </a:rPr>
              <a:t>o</a:t>
            </a:r>
            <a:r>
              <a:rPr sz="1600" dirty="0">
                <a:latin typeface="+mn-lt"/>
                <a:cs typeface="Arial"/>
              </a:rPr>
              <a:t>st</a:t>
            </a:r>
            <a:r>
              <a:rPr sz="1600" spc="5" dirty="0">
                <a:latin typeface="+mn-lt"/>
                <a:cs typeface="Arial"/>
              </a:rPr>
              <a:t>e</a:t>
            </a:r>
            <a:r>
              <a:rPr sz="1600" dirty="0">
                <a:latin typeface="+mn-lt"/>
                <a:cs typeface="Arial"/>
              </a:rPr>
              <a:t>r</a:t>
            </a:r>
            <a:r>
              <a:rPr sz="1600" spc="-30" dirty="0">
                <a:latin typeface="+mn-lt"/>
                <a:cs typeface="Arial"/>
              </a:rPr>
              <a:t> </a:t>
            </a:r>
            <a:r>
              <a:rPr sz="1600" dirty="0">
                <a:latin typeface="+mn-lt"/>
                <a:cs typeface="Arial"/>
              </a:rPr>
              <a:t>child</a:t>
            </a:r>
            <a:r>
              <a:rPr sz="1600" spc="-5" dirty="0">
                <a:latin typeface="+mn-lt"/>
                <a:cs typeface="Arial"/>
              </a:rPr>
              <a:t> </a:t>
            </a:r>
            <a:r>
              <a:rPr lang="en-US" sz="1600" dirty="0">
                <a:latin typeface="+mn-lt"/>
                <a:cs typeface="Arial"/>
              </a:rPr>
              <a:t>between ages 18-26 </a:t>
            </a:r>
            <a:r>
              <a:rPr sz="1600" dirty="0">
                <a:latin typeface="+mn-lt"/>
                <a:cs typeface="Arial"/>
              </a:rPr>
              <a:t>–</a:t>
            </a:r>
            <a:r>
              <a:rPr sz="1600" spc="-5" dirty="0">
                <a:latin typeface="+mn-lt"/>
                <a:cs typeface="Arial"/>
              </a:rPr>
              <a:t> </a:t>
            </a:r>
            <a:r>
              <a:rPr sz="1600" dirty="0">
                <a:latin typeface="+mn-lt"/>
                <a:cs typeface="Arial"/>
              </a:rPr>
              <a:t>No i</a:t>
            </a:r>
            <a:r>
              <a:rPr sz="1600" spc="5" dirty="0">
                <a:latin typeface="+mn-lt"/>
                <a:cs typeface="Arial"/>
              </a:rPr>
              <a:t>n</a:t>
            </a:r>
            <a:r>
              <a:rPr sz="1600" dirty="0">
                <a:latin typeface="+mn-lt"/>
                <a:cs typeface="Arial"/>
              </a:rPr>
              <a:t>come</a:t>
            </a:r>
            <a:r>
              <a:rPr sz="1600" spc="-10" dirty="0">
                <a:latin typeface="+mn-lt"/>
                <a:cs typeface="Arial"/>
              </a:rPr>
              <a:t> </a:t>
            </a:r>
            <a:r>
              <a:rPr sz="1600" dirty="0">
                <a:latin typeface="+mn-lt"/>
                <a:cs typeface="Arial"/>
              </a:rPr>
              <a:t>t</a:t>
            </a:r>
            <a:r>
              <a:rPr sz="1600" spc="5" dirty="0">
                <a:latin typeface="+mn-lt"/>
                <a:cs typeface="Arial"/>
              </a:rPr>
              <a:t>e</a:t>
            </a:r>
            <a:r>
              <a:rPr sz="1600" dirty="0">
                <a:latin typeface="+mn-lt"/>
                <a:cs typeface="Arial"/>
              </a:rPr>
              <a:t>st,</a:t>
            </a:r>
            <a:r>
              <a:rPr sz="1600" spc="-45" dirty="0">
                <a:latin typeface="+mn-lt"/>
                <a:cs typeface="Arial"/>
              </a:rPr>
              <a:t> </a:t>
            </a:r>
            <a:r>
              <a:rPr sz="1600" dirty="0">
                <a:latin typeface="+mn-lt"/>
                <a:cs typeface="Arial"/>
              </a:rPr>
              <a:t>but</a:t>
            </a:r>
            <a:r>
              <a:rPr sz="1600" spc="-10" dirty="0">
                <a:latin typeface="+mn-lt"/>
                <a:cs typeface="Arial"/>
              </a:rPr>
              <a:t> </a:t>
            </a:r>
            <a:r>
              <a:rPr sz="1600" dirty="0">
                <a:latin typeface="+mn-lt"/>
                <a:cs typeface="Arial"/>
              </a:rPr>
              <a:t>must</a:t>
            </a:r>
            <a:r>
              <a:rPr sz="1600" spc="-20" dirty="0">
                <a:latin typeface="+mn-lt"/>
                <a:cs typeface="Arial"/>
              </a:rPr>
              <a:t> </a:t>
            </a:r>
            <a:r>
              <a:rPr sz="1600" dirty="0">
                <a:latin typeface="+mn-lt"/>
                <a:cs typeface="Arial"/>
              </a:rPr>
              <a:t>be</a:t>
            </a:r>
            <a:r>
              <a:rPr sz="1600" spc="-5" dirty="0">
                <a:latin typeface="+mn-lt"/>
                <a:cs typeface="Arial"/>
              </a:rPr>
              <a:t> </a:t>
            </a:r>
            <a:r>
              <a:rPr sz="1600" dirty="0">
                <a:latin typeface="+mn-lt"/>
                <a:cs typeface="Arial"/>
              </a:rPr>
              <a:t>i</a:t>
            </a:r>
            <a:r>
              <a:rPr sz="1600" spc="5" dirty="0">
                <a:latin typeface="+mn-lt"/>
                <a:cs typeface="Arial"/>
              </a:rPr>
              <a:t>n</a:t>
            </a:r>
            <a:r>
              <a:rPr sz="1600" dirty="0">
                <a:latin typeface="+mn-lt"/>
                <a:cs typeface="Arial"/>
              </a:rPr>
              <a:t>come</a:t>
            </a:r>
            <a:r>
              <a:rPr sz="1600" spc="-20" dirty="0">
                <a:latin typeface="+mn-lt"/>
                <a:cs typeface="Arial"/>
              </a:rPr>
              <a:t> </a:t>
            </a:r>
            <a:r>
              <a:rPr sz="1600" dirty="0">
                <a:latin typeface="+mn-lt"/>
                <a:cs typeface="Arial"/>
              </a:rPr>
              <a:t>i</a:t>
            </a:r>
            <a:r>
              <a:rPr sz="1600" spc="5" dirty="0">
                <a:latin typeface="+mn-lt"/>
                <a:cs typeface="Arial"/>
              </a:rPr>
              <a:t>n</a:t>
            </a:r>
            <a:r>
              <a:rPr sz="1600" dirty="0">
                <a:latin typeface="+mn-lt"/>
                <a:cs typeface="Arial"/>
              </a:rPr>
              <a:t>eligi</a:t>
            </a:r>
            <a:r>
              <a:rPr sz="1600" spc="5" dirty="0">
                <a:latin typeface="+mn-lt"/>
                <a:cs typeface="Arial"/>
              </a:rPr>
              <a:t>b</a:t>
            </a:r>
            <a:r>
              <a:rPr sz="1600" dirty="0">
                <a:latin typeface="+mn-lt"/>
                <a:cs typeface="Arial"/>
              </a:rPr>
              <a:t>le f</a:t>
            </a:r>
            <a:r>
              <a:rPr sz="1600" spc="5" dirty="0">
                <a:latin typeface="+mn-lt"/>
                <a:cs typeface="Arial"/>
              </a:rPr>
              <a:t>o</a:t>
            </a:r>
            <a:r>
              <a:rPr sz="1600" dirty="0">
                <a:latin typeface="+mn-lt"/>
                <a:cs typeface="Arial"/>
              </a:rPr>
              <a:t>r</a:t>
            </a:r>
            <a:r>
              <a:rPr sz="1600" spc="-20" dirty="0">
                <a:latin typeface="+mn-lt"/>
                <a:cs typeface="Arial"/>
              </a:rPr>
              <a:t> </a:t>
            </a:r>
            <a:r>
              <a:rPr sz="1600" dirty="0">
                <a:latin typeface="+mn-lt"/>
                <a:cs typeface="Arial"/>
              </a:rPr>
              <a:t>all </a:t>
            </a:r>
            <a:r>
              <a:rPr sz="1600" spc="5" dirty="0">
                <a:latin typeface="+mn-lt"/>
                <a:cs typeface="Arial"/>
              </a:rPr>
              <a:t>o</a:t>
            </a:r>
            <a:r>
              <a:rPr sz="1600" dirty="0">
                <a:latin typeface="+mn-lt"/>
                <a:cs typeface="Arial"/>
              </a:rPr>
              <a:t>t</a:t>
            </a:r>
            <a:r>
              <a:rPr sz="1600" spc="5" dirty="0">
                <a:latin typeface="+mn-lt"/>
                <a:cs typeface="Arial"/>
              </a:rPr>
              <a:t>h</a:t>
            </a:r>
            <a:r>
              <a:rPr sz="1600" dirty="0">
                <a:latin typeface="+mn-lt"/>
                <a:cs typeface="Arial"/>
              </a:rPr>
              <a:t>er</a:t>
            </a:r>
            <a:r>
              <a:rPr sz="1600" spc="-30" dirty="0">
                <a:latin typeface="+mn-lt"/>
                <a:cs typeface="Arial"/>
              </a:rPr>
              <a:t> </a:t>
            </a:r>
            <a:r>
              <a:rPr sz="1600" spc="-5" dirty="0">
                <a:latin typeface="+mn-lt"/>
                <a:cs typeface="Arial"/>
              </a:rPr>
              <a:t>P</a:t>
            </a:r>
            <a:r>
              <a:rPr sz="1600" dirty="0">
                <a:latin typeface="+mn-lt"/>
                <a:cs typeface="Arial"/>
              </a:rPr>
              <a:t>E</a:t>
            </a:r>
            <a:r>
              <a:rPr sz="1600" spc="-5" dirty="0">
                <a:latin typeface="+mn-lt"/>
                <a:cs typeface="Arial"/>
              </a:rPr>
              <a:t> </a:t>
            </a:r>
            <a:r>
              <a:rPr sz="1600" spc="5" dirty="0">
                <a:latin typeface="+mn-lt"/>
                <a:cs typeface="Arial"/>
              </a:rPr>
              <a:t>c</a:t>
            </a:r>
            <a:r>
              <a:rPr sz="1600" dirty="0">
                <a:latin typeface="+mn-lt"/>
                <a:cs typeface="Arial"/>
              </a:rPr>
              <a:t>at</a:t>
            </a:r>
            <a:r>
              <a:rPr sz="1600" spc="5" dirty="0">
                <a:latin typeface="+mn-lt"/>
                <a:cs typeface="Arial"/>
              </a:rPr>
              <a:t>e</a:t>
            </a:r>
            <a:r>
              <a:rPr sz="1600" dirty="0">
                <a:latin typeface="+mn-lt"/>
                <a:cs typeface="Arial"/>
              </a:rPr>
              <a:t>gor</a:t>
            </a:r>
            <a:r>
              <a:rPr sz="1600" spc="5" dirty="0">
                <a:latin typeface="+mn-lt"/>
                <a:cs typeface="Arial"/>
              </a:rPr>
              <a:t>i</a:t>
            </a:r>
            <a:r>
              <a:rPr sz="1600" dirty="0">
                <a:latin typeface="+mn-lt"/>
                <a:cs typeface="Arial"/>
              </a:rPr>
              <a:t>es</a:t>
            </a:r>
            <a:r>
              <a:rPr sz="1600" spc="-30" dirty="0">
                <a:latin typeface="+mn-lt"/>
                <a:cs typeface="Arial"/>
              </a:rPr>
              <a:t> </a:t>
            </a:r>
            <a:r>
              <a:rPr sz="1600" dirty="0">
                <a:latin typeface="+mn-lt"/>
                <a:cs typeface="Arial"/>
              </a:rPr>
              <a:t>to</a:t>
            </a:r>
            <a:r>
              <a:rPr sz="1600" spc="-5" dirty="0">
                <a:latin typeface="+mn-lt"/>
                <a:cs typeface="Arial"/>
              </a:rPr>
              <a:t> </a:t>
            </a:r>
            <a:r>
              <a:rPr sz="1600" dirty="0">
                <a:latin typeface="+mn-lt"/>
                <a:cs typeface="Arial"/>
              </a:rPr>
              <a:t>qualify</a:t>
            </a:r>
            <a:r>
              <a:rPr sz="1600" spc="-25" dirty="0">
                <a:latin typeface="+mn-lt"/>
                <a:cs typeface="Arial"/>
              </a:rPr>
              <a:t> </a:t>
            </a:r>
            <a:r>
              <a:rPr sz="1600" dirty="0">
                <a:latin typeface="+mn-lt"/>
                <a:cs typeface="Arial"/>
              </a:rPr>
              <a:t>f</a:t>
            </a:r>
            <a:r>
              <a:rPr sz="1600" spc="5" dirty="0">
                <a:latin typeface="+mn-lt"/>
                <a:cs typeface="Arial"/>
              </a:rPr>
              <a:t>o</a:t>
            </a:r>
            <a:r>
              <a:rPr sz="1600" dirty="0">
                <a:latin typeface="+mn-lt"/>
                <a:cs typeface="Arial"/>
              </a:rPr>
              <a:t>r</a:t>
            </a:r>
            <a:r>
              <a:rPr sz="1600" spc="-5" dirty="0">
                <a:latin typeface="+mn-lt"/>
                <a:cs typeface="Arial"/>
              </a:rPr>
              <a:t> P</a:t>
            </a:r>
            <a:r>
              <a:rPr sz="1600" dirty="0">
                <a:latin typeface="+mn-lt"/>
                <a:cs typeface="Arial"/>
              </a:rPr>
              <a:t>E in</a:t>
            </a:r>
            <a:r>
              <a:rPr sz="1600" spc="-5" dirty="0">
                <a:latin typeface="+mn-lt"/>
                <a:cs typeface="Arial"/>
              </a:rPr>
              <a:t> </a:t>
            </a:r>
            <a:r>
              <a:rPr sz="1600" dirty="0">
                <a:latin typeface="+mn-lt"/>
                <a:cs typeface="Arial"/>
              </a:rPr>
              <a:t>t</a:t>
            </a:r>
            <a:r>
              <a:rPr sz="1600" spc="5" dirty="0">
                <a:latin typeface="+mn-lt"/>
                <a:cs typeface="Arial"/>
              </a:rPr>
              <a:t>h</a:t>
            </a:r>
            <a:r>
              <a:rPr sz="1600" dirty="0">
                <a:latin typeface="+mn-lt"/>
                <a:cs typeface="Arial"/>
              </a:rPr>
              <a:t>is</a:t>
            </a:r>
            <a:r>
              <a:rPr sz="1600" spc="-15" dirty="0">
                <a:latin typeface="+mn-lt"/>
                <a:cs typeface="Arial"/>
              </a:rPr>
              <a:t> </a:t>
            </a:r>
            <a:r>
              <a:rPr sz="1600" dirty="0">
                <a:latin typeface="+mn-lt"/>
                <a:cs typeface="Arial"/>
              </a:rPr>
              <a:t>gr</a:t>
            </a:r>
            <a:r>
              <a:rPr sz="1600" spc="5" dirty="0">
                <a:latin typeface="+mn-lt"/>
                <a:cs typeface="Arial"/>
              </a:rPr>
              <a:t>o</a:t>
            </a:r>
            <a:r>
              <a:rPr sz="1600" dirty="0">
                <a:latin typeface="+mn-lt"/>
                <a:cs typeface="Arial"/>
              </a:rPr>
              <a:t>u</a:t>
            </a:r>
            <a:r>
              <a:rPr sz="1600" spc="15" dirty="0">
                <a:latin typeface="+mn-lt"/>
                <a:cs typeface="Arial"/>
              </a:rPr>
              <a:t>p</a:t>
            </a:r>
            <a:endParaRPr sz="1600" dirty="0">
              <a:latin typeface="+mn-lt"/>
              <a:cs typeface="Arial"/>
            </a:endParaRPr>
          </a:p>
          <a:p>
            <a:pPr>
              <a:lnSpc>
                <a:spcPct val="100000"/>
              </a:lnSpc>
              <a:spcBef>
                <a:spcPts val="7"/>
              </a:spcBef>
            </a:pPr>
            <a:endParaRPr sz="1850" dirty="0">
              <a:latin typeface="+mn-lt"/>
              <a:cs typeface="Times New Roman"/>
            </a:endParaRPr>
          </a:p>
          <a:p>
            <a:pPr marL="173038" marR="5080" indent="-173038">
              <a:lnSpc>
                <a:spcPct val="100400"/>
              </a:lnSpc>
              <a:spcBef>
                <a:spcPts val="360"/>
              </a:spcBef>
            </a:pPr>
            <a:r>
              <a:rPr sz="1900" spc="-10" dirty="0">
                <a:latin typeface="+mn-lt"/>
                <a:cs typeface="Arial"/>
              </a:rPr>
              <a:t>* </a:t>
            </a:r>
            <a:r>
              <a:rPr sz="1500" dirty="0">
                <a:latin typeface="+mn-lt"/>
                <a:cs typeface="Arial"/>
              </a:rPr>
              <a:t>Pregnant women should be evaluated for eligibility under the parent/caretaker and </a:t>
            </a:r>
            <a:r>
              <a:rPr lang="en-US" sz="1500" dirty="0">
                <a:latin typeface="+mn-lt"/>
                <a:cs typeface="Arial"/>
              </a:rPr>
              <a:t>adults </a:t>
            </a:r>
            <a:r>
              <a:rPr sz="1500" dirty="0">
                <a:latin typeface="+mn-lt"/>
                <a:cs typeface="Arial"/>
              </a:rPr>
              <a:t>age</a:t>
            </a:r>
            <a:r>
              <a:rPr lang="en-US" sz="1500" dirty="0">
                <a:latin typeface="+mn-lt"/>
                <a:cs typeface="Arial"/>
              </a:rPr>
              <a:t>s</a:t>
            </a:r>
            <a:r>
              <a:rPr sz="1500" dirty="0">
                <a:latin typeface="+mn-lt"/>
                <a:cs typeface="Arial"/>
              </a:rPr>
              <a:t> 19-64 guidelines </a:t>
            </a:r>
            <a:r>
              <a:rPr lang="en-US" sz="1500" dirty="0">
                <a:latin typeface="+mn-lt"/>
                <a:cs typeface="Arial"/>
              </a:rPr>
              <a:t>before being determined eligible due to pregnancy</a:t>
            </a:r>
            <a:r>
              <a:rPr sz="1500" dirty="0">
                <a:latin typeface="+mn-lt"/>
                <a:cs typeface="Arial"/>
              </a:rPr>
              <a:t>.</a:t>
            </a:r>
          </a:p>
        </p:txBody>
      </p:sp>
      <p:pic>
        <p:nvPicPr>
          <p:cNvPr id="3" name="Picture 2" descr="Image of father pushing child on swing. Child looks at father adoringly.">
            <a:extLst>
              <a:ext uri="{FF2B5EF4-FFF2-40B4-BE49-F238E27FC236}">
                <a16:creationId xmlns:a16="http://schemas.microsoft.com/office/drawing/2014/main" id="{730F450C-05D6-42DD-92A8-C0D8CB8D110E}"/>
              </a:ext>
            </a:extLst>
          </p:cNvPr>
          <p:cNvPicPr>
            <a:picLocks noChangeAspect="1"/>
          </p:cNvPicPr>
          <p:nvPr/>
        </p:nvPicPr>
        <p:blipFill>
          <a:blip r:embed="rId5"/>
          <a:stretch>
            <a:fillRect/>
          </a:stretch>
        </p:blipFill>
        <p:spPr>
          <a:xfrm>
            <a:off x="5486136" y="1160114"/>
            <a:ext cx="3048264" cy="4724809"/>
          </a:xfrm>
          <a:prstGeom prst="rect">
            <a:avLst/>
          </a:prstGeom>
        </p:spPr>
      </p:pic>
      <p:sp>
        <p:nvSpPr>
          <p:cNvPr id="8" name="Slide Number Placeholder 7">
            <a:extLst>
              <a:ext uri="{FF2B5EF4-FFF2-40B4-BE49-F238E27FC236}">
                <a16:creationId xmlns:a16="http://schemas.microsoft.com/office/drawing/2014/main" id="{6F995E46-E48D-431E-9FF3-FEBABEB993C7}"/>
              </a:ext>
            </a:extLst>
          </p:cNvPr>
          <p:cNvSpPr>
            <a:spLocks noGrp="1"/>
          </p:cNvSpPr>
          <p:nvPr>
            <p:ph type="sldNum" sz="quarter" idx="12"/>
          </p:nvPr>
        </p:nvSpPr>
        <p:spPr/>
        <p:txBody>
          <a:bodyPr/>
          <a:lstStyle/>
          <a:p>
            <a:pPr algn="ctr"/>
            <a:fld id="{9D710453-B075-45DB-8A7B-E3C399690A0E}" type="slidenum">
              <a:rPr lang="en-US" sz="1100" smtClean="0"/>
              <a:pPr algn="ctr"/>
              <a:t>10</a:t>
            </a:fld>
            <a:endParaRPr lang="en-US" sz="1100" dirty="0"/>
          </a:p>
        </p:txBody>
      </p:sp>
    </p:spTree>
    <p:extLst>
      <p:ext uri="{BB962C8B-B14F-4D97-AF65-F5344CB8AC3E}">
        <p14:creationId xmlns:p14="http://schemas.microsoft.com/office/powerpoint/2010/main" val="2695893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Hospital PE Provider Rules"/>
          <p:cNvSpPr>
            <a:spLocks noGrp="1"/>
          </p:cNvSpPr>
          <p:nvPr>
            <p:ph type="title"/>
            <p:custDataLst>
              <p:tags r:id="rId1"/>
            </p:custDataLst>
          </p:nvPr>
        </p:nvSpPr>
        <p:spPr>
          <a:xfrm>
            <a:off x="457200" y="304800"/>
            <a:ext cx="5410200" cy="454026"/>
          </a:xfrm>
        </p:spPr>
        <p:txBody>
          <a:bodyPr/>
          <a:lstStyle/>
          <a:p>
            <a:r>
              <a:rPr lang="en-US" dirty="0"/>
              <a:t>Hospital PE Provider Rules</a:t>
            </a:r>
          </a:p>
        </p:txBody>
      </p:sp>
      <p:graphicFrame>
        <p:nvGraphicFramePr>
          <p:cNvPr id="4" name="Diagram 3" descr="Table containing hospital PE provider rules."/>
          <p:cNvGraphicFramePr/>
          <p:nvPr>
            <p:custDataLst>
              <p:tags r:id="rId2"/>
            </p:custDataLst>
            <p:extLst>
              <p:ext uri="{D42A27DB-BD31-4B8C-83A1-F6EECF244321}">
                <p14:modId xmlns:p14="http://schemas.microsoft.com/office/powerpoint/2010/main" val="4189294844"/>
              </p:ext>
            </p:extLst>
          </p:nvPr>
        </p:nvGraphicFramePr>
        <p:xfrm>
          <a:off x="914400" y="1371600"/>
          <a:ext cx="7543800" cy="4089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2">
            <a:extLst>
              <a:ext uri="{FF2B5EF4-FFF2-40B4-BE49-F238E27FC236}">
                <a16:creationId xmlns:a16="http://schemas.microsoft.com/office/drawing/2014/main" id="{2A2F702C-BC03-4460-AF18-18E45B9F0371}"/>
              </a:ext>
            </a:extLst>
          </p:cNvPr>
          <p:cNvSpPr>
            <a:spLocks noGrp="1"/>
          </p:cNvSpPr>
          <p:nvPr>
            <p:ph type="sldNum" sz="quarter" idx="12"/>
          </p:nvPr>
        </p:nvSpPr>
        <p:spPr/>
        <p:txBody>
          <a:bodyPr/>
          <a:lstStyle/>
          <a:p>
            <a:pPr algn="ctr"/>
            <a:fld id="{9D710453-B075-45DB-8A7B-E3C399690A0E}" type="slidenum">
              <a:rPr lang="en-US" sz="1100" smtClean="0"/>
              <a:pPr algn="ctr"/>
              <a:t>11</a:t>
            </a:fld>
            <a:endParaRPr lang="en-US" sz="1100" dirty="0"/>
          </a:p>
        </p:txBody>
      </p:sp>
    </p:spTree>
    <p:extLst>
      <p:ext uri="{BB962C8B-B14F-4D97-AF65-F5344CB8AC3E}">
        <p14:creationId xmlns:p14="http://schemas.microsoft.com/office/powerpoint/2010/main" val="2388421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PE Guidelines"/>
          <p:cNvSpPr>
            <a:spLocks noGrp="1"/>
          </p:cNvSpPr>
          <p:nvPr>
            <p:ph type="title"/>
            <p:custDataLst>
              <p:tags r:id="rId1"/>
            </p:custDataLst>
          </p:nvPr>
        </p:nvSpPr>
        <p:spPr>
          <a:xfrm>
            <a:off x="457200" y="304800"/>
            <a:ext cx="5410200" cy="454026"/>
          </a:xfrm>
        </p:spPr>
        <p:txBody>
          <a:bodyPr/>
          <a:lstStyle/>
          <a:p>
            <a:r>
              <a:rPr lang="en-US" dirty="0"/>
              <a:t>PE Guidelines</a:t>
            </a:r>
          </a:p>
        </p:txBody>
      </p:sp>
      <p:graphicFrame>
        <p:nvGraphicFramePr>
          <p:cNvPr id="4" name="Diagram 3" descr="Table providing PE guidelines. Narration contains similar text as that found in the table."/>
          <p:cNvGraphicFramePr/>
          <p:nvPr>
            <p:custDataLst>
              <p:tags r:id="rId2"/>
            </p:custDataLst>
            <p:extLst>
              <p:ext uri="{D42A27DB-BD31-4B8C-83A1-F6EECF244321}">
                <p14:modId xmlns:p14="http://schemas.microsoft.com/office/powerpoint/2010/main" val="845019680"/>
              </p:ext>
            </p:extLst>
          </p:nvPr>
        </p:nvGraphicFramePr>
        <p:xfrm>
          <a:off x="1447800" y="1219200"/>
          <a:ext cx="6172200" cy="4241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Slide Number Placeholder 1">
            <a:extLst>
              <a:ext uri="{FF2B5EF4-FFF2-40B4-BE49-F238E27FC236}">
                <a16:creationId xmlns:a16="http://schemas.microsoft.com/office/drawing/2014/main" id="{BBC635FB-F020-4C30-B86D-CD50DCE93EC8}"/>
              </a:ext>
            </a:extLst>
          </p:cNvPr>
          <p:cNvSpPr>
            <a:spLocks noGrp="1"/>
          </p:cNvSpPr>
          <p:nvPr>
            <p:ph type="sldNum" sz="quarter" idx="12"/>
          </p:nvPr>
        </p:nvSpPr>
        <p:spPr/>
        <p:txBody>
          <a:bodyPr/>
          <a:lstStyle/>
          <a:p>
            <a:pPr algn="ctr"/>
            <a:fld id="{9D710453-B075-45DB-8A7B-E3C399690A0E}" type="slidenum">
              <a:rPr lang="en-US" sz="1100" smtClean="0"/>
              <a:pPr algn="ctr"/>
              <a:t>12</a:t>
            </a:fld>
            <a:endParaRPr lang="en-US" sz="1100" dirty="0"/>
          </a:p>
        </p:txBody>
      </p:sp>
    </p:spTree>
    <p:extLst>
      <p:ext uri="{BB962C8B-B14F-4D97-AF65-F5344CB8AC3E}">
        <p14:creationId xmlns:p14="http://schemas.microsoft.com/office/powerpoint/2010/main" val="2872643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Topics"/>
          <p:cNvSpPr>
            <a:spLocks noGrp="1"/>
          </p:cNvSpPr>
          <p:nvPr>
            <p:ph type="title"/>
            <p:custDataLst>
              <p:tags r:id="rId1"/>
            </p:custDataLst>
          </p:nvPr>
        </p:nvSpPr>
        <p:spPr bwMode="white">
          <a:xfrm>
            <a:off x="457200" y="307974"/>
            <a:ext cx="5410200" cy="454026"/>
          </a:xfrm>
        </p:spPr>
        <p:txBody>
          <a:bodyPr/>
          <a:lstStyle/>
          <a:p>
            <a:r>
              <a:rPr lang="en-US" dirty="0"/>
              <a:t>PE Topics</a:t>
            </a:r>
          </a:p>
        </p:txBody>
      </p:sp>
      <p:graphicFrame>
        <p:nvGraphicFramePr>
          <p:cNvPr id="5" name="Diagram 4" descr="Smart Art containing the three hospital PE topic areas."/>
          <p:cNvGraphicFramePr/>
          <p:nvPr>
            <p:custDataLst>
              <p:tags r:id="rId2"/>
            </p:custDataLst>
            <p:extLst>
              <p:ext uri="{D42A27DB-BD31-4B8C-83A1-F6EECF244321}">
                <p14:modId xmlns:p14="http://schemas.microsoft.com/office/powerpoint/2010/main" val="55905736"/>
              </p:ext>
            </p:extLst>
          </p:nvPr>
        </p:nvGraphicFramePr>
        <p:xfrm>
          <a:off x="457200" y="1066800"/>
          <a:ext cx="8204200" cy="495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2">
            <a:extLst>
              <a:ext uri="{FF2B5EF4-FFF2-40B4-BE49-F238E27FC236}">
                <a16:creationId xmlns:a16="http://schemas.microsoft.com/office/drawing/2014/main" id="{9E33F393-C2CA-4E40-8E7D-F3D324CB1D15}"/>
              </a:ext>
            </a:extLst>
          </p:cNvPr>
          <p:cNvSpPr>
            <a:spLocks noGrp="1"/>
          </p:cNvSpPr>
          <p:nvPr>
            <p:ph type="sldNum" sz="quarter" idx="12"/>
          </p:nvPr>
        </p:nvSpPr>
        <p:spPr/>
        <p:txBody>
          <a:bodyPr/>
          <a:lstStyle/>
          <a:p>
            <a:pPr algn="ctr"/>
            <a:fld id="{9D710453-B075-45DB-8A7B-E3C399690A0E}" type="slidenum">
              <a:rPr lang="en-US" sz="1100" smtClean="0"/>
              <a:pPr algn="ctr"/>
              <a:t>13</a:t>
            </a:fld>
            <a:endParaRPr lang="en-US" sz="1100" dirty="0"/>
          </a:p>
        </p:txBody>
      </p:sp>
    </p:spTree>
    <p:extLst>
      <p:ext uri="{BB962C8B-B14F-4D97-AF65-F5344CB8AC3E}">
        <p14:creationId xmlns:p14="http://schemas.microsoft.com/office/powerpoint/2010/main" val="2399655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Benefits of Using COMPASS"/>
          <p:cNvSpPr>
            <a:spLocks noGrp="1"/>
          </p:cNvSpPr>
          <p:nvPr>
            <p:ph type="title"/>
            <p:custDataLst>
              <p:tags r:id="rId1"/>
            </p:custDataLst>
          </p:nvPr>
        </p:nvSpPr>
        <p:spPr bwMode="white">
          <a:xfrm>
            <a:off x="457200" y="307974"/>
            <a:ext cx="5410200" cy="454026"/>
          </a:xfrm>
        </p:spPr>
        <p:txBody>
          <a:bodyPr/>
          <a:lstStyle/>
          <a:p>
            <a:r>
              <a:rPr lang="en-US" sz="2500" spc="-20" dirty="0">
                <a:solidFill>
                  <a:srgbClr val="FFFFFF"/>
                </a:solidFill>
              </a:rPr>
              <a:t>Benefits of Using COMPASS</a:t>
            </a:r>
            <a:endParaRPr lang="en-US" dirty="0"/>
          </a:p>
        </p:txBody>
      </p:sp>
      <p:grpSp>
        <p:nvGrpSpPr>
          <p:cNvPr id="7" name="Group 6" descr="Smart art showing group of three circles. One large (containing the COMPASS web logo), one branching below larger circle, to the left (reading Benefits for Hospitals) and one branching below large circle, to the right (reading Benefits for Pennsylvania). Circle on right is grayed out."/>
          <p:cNvGrpSpPr/>
          <p:nvPr>
            <p:custDataLst>
              <p:tags r:id="rId2"/>
            </p:custDataLst>
          </p:nvPr>
        </p:nvGrpSpPr>
        <p:grpSpPr>
          <a:xfrm>
            <a:off x="457200" y="1371600"/>
            <a:ext cx="8171529" cy="4114800"/>
            <a:chOff x="457200" y="1371600"/>
            <a:chExt cx="8171529" cy="4114800"/>
          </a:xfrm>
        </p:grpSpPr>
        <p:cxnSp>
          <p:nvCxnSpPr>
            <p:cNvPr id="17" name="Straight Connector 16"/>
            <p:cNvCxnSpPr/>
            <p:nvPr/>
          </p:nvCxnSpPr>
          <p:spPr>
            <a:xfrm flipV="1">
              <a:off x="2264911" y="2950948"/>
              <a:ext cx="478994" cy="382735"/>
            </a:xfrm>
            <a:prstGeom prst="line">
              <a:avLst/>
            </a:prstGeom>
            <a:ln>
              <a:solidFill>
                <a:srgbClr val="013E7F"/>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49017" y="2931024"/>
              <a:ext cx="540754" cy="402659"/>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sp>
          <p:nvSpPr>
            <p:cNvPr id="4" name="Oval 3"/>
            <p:cNvSpPr>
              <a:spLocks noChangeAspect="1"/>
            </p:cNvSpPr>
            <p:nvPr>
              <p:custDataLst>
                <p:tags r:id="rId3"/>
              </p:custDataLst>
            </p:nvPr>
          </p:nvSpPr>
          <p:spPr>
            <a:xfrm>
              <a:off x="457200" y="3276601"/>
              <a:ext cx="2292428" cy="2209799"/>
            </a:xfrm>
            <a:prstGeom prst="ellipse">
              <a:avLst/>
            </a:prstGeom>
            <a:solidFill>
              <a:srgbClr val="C0CFDF"/>
            </a:solidFill>
            <a:ln w="25400">
              <a:solidFill>
                <a:srgbClr val="013E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Benefits for Hospitals</a:t>
              </a:r>
            </a:p>
          </p:txBody>
        </p:sp>
        <p:sp>
          <p:nvSpPr>
            <p:cNvPr id="19" name="Oval 18"/>
            <p:cNvSpPr>
              <a:spLocks noChangeAspect="1"/>
            </p:cNvSpPr>
            <p:nvPr>
              <p:custDataLst>
                <p:tags r:id="rId4"/>
              </p:custDataLst>
            </p:nvPr>
          </p:nvSpPr>
          <p:spPr>
            <a:xfrm>
              <a:off x="6336301" y="3276599"/>
              <a:ext cx="2292428" cy="2209799"/>
            </a:xfrm>
            <a:prstGeom prst="ellipse">
              <a:avLst/>
            </a:prstGeom>
            <a:solidFill>
              <a:schemeClr val="bg1">
                <a:lumMod val="85000"/>
              </a:schemeClr>
            </a:solidFill>
            <a:ln w="2540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lumMod val="50000"/>
                    </a:schemeClr>
                  </a:solidFill>
                </a:rPr>
                <a:t>Benefits for Pennsylvania</a:t>
              </a:r>
            </a:p>
          </p:txBody>
        </p:sp>
        <p:sp>
          <p:nvSpPr>
            <p:cNvPr id="23" name="Oval 22"/>
            <p:cNvSpPr>
              <a:spLocks noChangeAspect="1"/>
            </p:cNvSpPr>
            <p:nvPr>
              <p:custDataLst>
                <p:tags r:id="rId5"/>
              </p:custDataLst>
            </p:nvPr>
          </p:nvSpPr>
          <p:spPr>
            <a:xfrm>
              <a:off x="2874287" y="1371600"/>
              <a:ext cx="3256081" cy="3138719"/>
            </a:xfrm>
            <a:prstGeom prst="ellipse">
              <a:avLst/>
            </a:prstGeom>
            <a:solidFill>
              <a:srgbClr val="C0CFDF"/>
            </a:solidFill>
            <a:ln w="25400">
              <a:solidFill>
                <a:srgbClr val="013E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p>
          </p:txBody>
        </p:sp>
      </p:grpSp>
      <p:pic>
        <p:nvPicPr>
          <p:cNvPr id="3" name="Picture 2" descr="COMPASS web logo."/>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73035" y="2606987"/>
            <a:ext cx="2058584" cy="648073"/>
          </a:xfrm>
          <a:prstGeom prst="rect">
            <a:avLst/>
          </a:prstGeom>
          <a:ln w="25400">
            <a:solidFill>
              <a:srgbClr val="003C7C"/>
            </a:solidFill>
          </a:ln>
        </p:spPr>
      </p:pic>
      <p:sp>
        <p:nvSpPr>
          <p:cNvPr id="5" name="Slide Number Placeholder 4">
            <a:extLst>
              <a:ext uri="{FF2B5EF4-FFF2-40B4-BE49-F238E27FC236}">
                <a16:creationId xmlns:a16="http://schemas.microsoft.com/office/drawing/2014/main" id="{2730C551-2CB2-4C81-B307-CE01C918DC04}"/>
              </a:ext>
            </a:extLst>
          </p:cNvPr>
          <p:cNvSpPr>
            <a:spLocks noGrp="1"/>
          </p:cNvSpPr>
          <p:nvPr>
            <p:ph type="sldNum" sz="quarter" idx="12"/>
          </p:nvPr>
        </p:nvSpPr>
        <p:spPr/>
        <p:txBody>
          <a:bodyPr/>
          <a:lstStyle/>
          <a:p>
            <a:pPr algn="ctr"/>
            <a:fld id="{9D710453-B075-45DB-8A7B-E3C399690A0E}" type="slidenum">
              <a:rPr lang="en-US" sz="1100" smtClean="0"/>
              <a:pPr algn="ctr"/>
              <a:t>14</a:t>
            </a:fld>
            <a:endParaRPr lang="en-US" sz="1100" dirty="0"/>
          </a:p>
        </p:txBody>
      </p:sp>
    </p:spTree>
    <p:extLst>
      <p:ext uri="{BB962C8B-B14F-4D97-AF65-F5344CB8AC3E}">
        <p14:creationId xmlns:p14="http://schemas.microsoft.com/office/powerpoint/2010/main" val="3050439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Benefits of Using COMPASS (continued)"/>
          <p:cNvSpPr>
            <a:spLocks noGrp="1"/>
          </p:cNvSpPr>
          <p:nvPr>
            <p:ph type="title"/>
            <p:custDataLst>
              <p:tags r:id="rId1"/>
            </p:custDataLst>
          </p:nvPr>
        </p:nvSpPr>
        <p:spPr bwMode="white">
          <a:xfrm>
            <a:off x="457200" y="307974"/>
            <a:ext cx="5410200" cy="454026"/>
          </a:xfrm>
        </p:spPr>
        <p:txBody>
          <a:bodyPr/>
          <a:lstStyle/>
          <a:p>
            <a:r>
              <a:rPr lang="en-US" sz="2500" spc="-20" dirty="0"/>
              <a:t>Benefits of Using COMPASS </a:t>
            </a:r>
            <a:r>
              <a:rPr lang="en-US" sz="2500" i="1" spc="-20" dirty="0"/>
              <a:t>(cont’d)</a:t>
            </a:r>
          </a:p>
        </p:txBody>
      </p:sp>
      <p:grpSp>
        <p:nvGrpSpPr>
          <p:cNvPr id="3" name="Group 2" descr="Smart art showing group of three circles. One large (containing the COMPASS web logo), one branching below larger circle, to the left (reading Benefits for Hospitals) and one branching below large circle, to the right (reading Benefits for Pennsylvania). Circle on left is now grayed out."/>
          <p:cNvGrpSpPr/>
          <p:nvPr>
            <p:custDataLst>
              <p:tags r:id="rId2"/>
            </p:custDataLst>
          </p:nvPr>
        </p:nvGrpSpPr>
        <p:grpSpPr>
          <a:xfrm>
            <a:off x="457200" y="1371600"/>
            <a:ext cx="8171529" cy="4114800"/>
            <a:chOff x="457200" y="1371600"/>
            <a:chExt cx="8171529" cy="4114800"/>
          </a:xfrm>
        </p:grpSpPr>
        <p:sp>
          <p:nvSpPr>
            <p:cNvPr id="17" name="Oval 16"/>
            <p:cNvSpPr>
              <a:spLocks noChangeAspect="1"/>
            </p:cNvSpPr>
            <p:nvPr>
              <p:custDataLst>
                <p:tags r:id="rId3"/>
              </p:custDataLst>
            </p:nvPr>
          </p:nvSpPr>
          <p:spPr>
            <a:xfrm>
              <a:off x="457200" y="3276601"/>
              <a:ext cx="2292428" cy="2209799"/>
            </a:xfrm>
            <a:prstGeom prst="ellipse">
              <a:avLst/>
            </a:prstGeom>
            <a:solidFill>
              <a:schemeClr val="bg1">
                <a:lumMod val="85000"/>
              </a:schemeClr>
            </a:solidFill>
            <a:ln w="2540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lumMod val="50000"/>
                    </a:schemeClr>
                  </a:solidFill>
                </a:rPr>
                <a:t>Benefits for Hospitals</a:t>
              </a:r>
            </a:p>
          </p:txBody>
        </p:sp>
        <p:cxnSp>
          <p:nvCxnSpPr>
            <p:cNvPr id="18" name="Straight Connector 17"/>
            <p:cNvCxnSpPr/>
            <p:nvPr/>
          </p:nvCxnSpPr>
          <p:spPr>
            <a:xfrm flipV="1">
              <a:off x="2264911" y="2950948"/>
              <a:ext cx="478994" cy="382735"/>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sp>
          <p:nvSpPr>
            <p:cNvPr id="19" name="Oval 18"/>
            <p:cNvSpPr>
              <a:spLocks noChangeAspect="1"/>
            </p:cNvSpPr>
            <p:nvPr>
              <p:custDataLst>
                <p:tags r:id="rId4"/>
              </p:custDataLst>
            </p:nvPr>
          </p:nvSpPr>
          <p:spPr>
            <a:xfrm>
              <a:off x="6336301" y="3276599"/>
              <a:ext cx="2292428" cy="2209799"/>
            </a:xfrm>
            <a:prstGeom prst="ellipse">
              <a:avLst/>
            </a:prstGeom>
            <a:solidFill>
              <a:srgbClr val="C0CFDF"/>
            </a:solidFill>
            <a:ln w="25400">
              <a:solidFill>
                <a:srgbClr val="013E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Benefits for Pennsylvania</a:t>
              </a:r>
            </a:p>
          </p:txBody>
        </p:sp>
        <p:cxnSp>
          <p:nvCxnSpPr>
            <p:cNvPr id="20" name="Straight Connector 19"/>
            <p:cNvCxnSpPr/>
            <p:nvPr/>
          </p:nvCxnSpPr>
          <p:spPr>
            <a:xfrm>
              <a:off x="6249017" y="2931024"/>
              <a:ext cx="540754" cy="402659"/>
            </a:xfrm>
            <a:prstGeom prst="line">
              <a:avLst/>
            </a:prstGeom>
            <a:ln>
              <a:solidFill>
                <a:srgbClr val="013E7F"/>
              </a:solidFill>
            </a:ln>
          </p:spPr>
          <p:style>
            <a:lnRef idx="2">
              <a:schemeClr val="accent1"/>
            </a:lnRef>
            <a:fillRef idx="0">
              <a:schemeClr val="accent1"/>
            </a:fillRef>
            <a:effectRef idx="1">
              <a:schemeClr val="accent1"/>
            </a:effectRef>
            <a:fontRef idx="minor">
              <a:schemeClr val="tx1"/>
            </a:fontRef>
          </p:style>
        </p:cxnSp>
        <p:sp>
          <p:nvSpPr>
            <p:cNvPr id="22" name="Oval 21"/>
            <p:cNvSpPr>
              <a:spLocks noChangeAspect="1"/>
            </p:cNvSpPr>
            <p:nvPr>
              <p:custDataLst>
                <p:tags r:id="rId5"/>
              </p:custDataLst>
            </p:nvPr>
          </p:nvSpPr>
          <p:spPr>
            <a:xfrm>
              <a:off x="2874287" y="1371600"/>
              <a:ext cx="3256081" cy="3138719"/>
            </a:xfrm>
            <a:prstGeom prst="ellipse">
              <a:avLst/>
            </a:prstGeom>
            <a:solidFill>
              <a:srgbClr val="C0CFDF"/>
            </a:solidFill>
            <a:ln w="25400">
              <a:solidFill>
                <a:srgbClr val="013E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p>
          </p:txBody>
        </p:sp>
      </p:grpSp>
      <p:pic>
        <p:nvPicPr>
          <p:cNvPr id="16" name="Picture 15" descr="COMPASS web logo."/>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73035" y="2606987"/>
            <a:ext cx="2058584" cy="648073"/>
          </a:xfrm>
          <a:prstGeom prst="rect">
            <a:avLst/>
          </a:prstGeom>
          <a:ln w="25400">
            <a:solidFill>
              <a:srgbClr val="003C7C"/>
            </a:solidFill>
          </a:ln>
        </p:spPr>
      </p:pic>
      <p:sp>
        <p:nvSpPr>
          <p:cNvPr id="4" name="Slide Number Placeholder 3">
            <a:extLst>
              <a:ext uri="{FF2B5EF4-FFF2-40B4-BE49-F238E27FC236}">
                <a16:creationId xmlns:a16="http://schemas.microsoft.com/office/drawing/2014/main" id="{BD12E7E0-985E-4F80-BCDD-0986748EBD26}"/>
              </a:ext>
            </a:extLst>
          </p:cNvPr>
          <p:cNvSpPr>
            <a:spLocks noGrp="1"/>
          </p:cNvSpPr>
          <p:nvPr>
            <p:ph type="sldNum" sz="quarter" idx="12"/>
          </p:nvPr>
        </p:nvSpPr>
        <p:spPr/>
        <p:txBody>
          <a:bodyPr/>
          <a:lstStyle/>
          <a:p>
            <a:pPr algn="ctr"/>
            <a:fld id="{9D710453-B075-45DB-8A7B-E3C399690A0E}" type="slidenum">
              <a:rPr lang="en-US" sz="1100" smtClean="0"/>
              <a:pPr algn="ctr"/>
              <a:t>15</a:t>
            </a:fld>
            <a:endParaRPr lang="en-US" sz="1100" dirty="0"/>
          </a:p>
        </p:txBody>
      </p:sp>
    </p:spTree>
    <p:extLst>
      <p:ext uri="{BB962C8B-B14F-4D97-AF65-F5344CB8AC3E}">
        <p14:creationId xmlns:p14="http://schemas.microsoft.com/office/powerpoint/2010/main" val="1556845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COMPASS Assistance"/>
          <p:cNvSpPr>
            <a:spLocks noGrp="1"/>
          </p:cNvSpPr>
          <p:nvPr>
            <p:ph type="title"/>
            <p:custDataLst>
              <p:tags r:id="rId1"/>
            </p:custDataLst>
          </p:nvPr>
        </p:nvSpPr>
        <p:spPr bwMode="white">
          <a:xfrm>
            <a:off x="457200" y="307974"/>
            <a:ext cx="5410200" cy="454026"/>
          </a:xfrm>
        </p:spPr>
        <p:txBody>
          <a:bodyPr/>
          <a:lstStyle/>
          <a:p>
            <a:r>
              <a:rPr lang="en-US" dirty="0"/>
              <a:t>COMPASS Assistance</a:t>
            </a:r>
          </a:p>
        </p:txBody>
      </p:sp>
      <p:pic>
        <p:nvPicPr>
          <p:cNvPr id="3" name="Picture 2" descr="Image of COMPASS web page. Helpful links has a red box around i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19200"/>
            <a:ext cx="4764416" cy="4511015"/>
          </a:xfrm>
          <a:prstGeom prst="rect">
            <a:avLst/>
          </a:prstGeom>
          <a:ln w="25400">
            <a:solidFill>
              <a:srgbClr val="003C7C"/>
            </a:solidFill>
          </a:ln>
        </p:spPr>
      </p:pic>
      <p:sp>
        <p:nvSpPr>
          <p:cNvPr id="5" name="Rectangle 4" descr="Red callout that surrounds COMPASS web Helpful Links hyperlink."/>
          <p:cNvSpPr/>
          <p:nvPr/>
        </p:nvSpPr>
        <p:spPr>
          <a:xfrm>
            <a:off x="2819400" y="1282311"/>
            <a:ext cx="457200" cy="21945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9" name="Rectangle 28" descr="Text showing information regarding if one needs help with COMPASS."/>
          <p:cNvSpPr/>
          <p:nvPr/>
        </p:nvSpPr>
        <p:spPr>
          <a:xfrm>
            <a:off x="5333597" y="1195387"/>
            <a:ext cx="3581401" cy="2462213"/>
          </a:xfrm>
          <a:prstGeom prst="rect">
            <a:avLst/>
          </a:prstGeom>
          <a:ln>
            <a:solidFill>
              <a:srgbClr val="003C7C"/>
            </a:solidFill>
          </a:ln>
        </p:spPr>
        <p:txBody>
          <a:bodyPr wrap="square">
            <a:spAutoFit/>
          </a:bodyPr>
          <a:lstStyle/>
          <a:p>
            <a:pPr marL="12700" algn="ctr" fontAlgn="auto">
              <a:spcBef>
                <a:spcPts val="0"/>
              </a:spcBef>
              <a:spcAft>
                <a:spcPts val="0"/>
              </a:spcAft>
            </a:pPr>
            <a:r>
              <a:rPr lang="en-US" sz="2200" dirty="0">
                <a:solidFill>
                  <a:prstClr val="black"/>
                </a:solidFill>
                <a:cs typeface="Arial"/>
              </a:rPr>
              <a:t>N</a:t>
            </a:r>
            <a:r>
              <a:rPr lang="en-US" sz="2200" spc="-10" dirty="0">
                <a:solidFill>
                  <a:prstClr val="black"/>
                </a:solidFill>
                <a:cs typeface="Arial"/>
              </a:rPr>
              <a:t>e</a:t>
            </a:r>
            <a:r>
              <a:rPr lang="en-US" sz="2200" dirty="0">
                <a:solidFill>
                  <a:prstClr val="black"/>
                </a:solidFill>
                <a:cs typeface="Arial"/>
              </a:rPr>
              <a:t>ed</a:t>
            </a:r>
            <a:r>
              <a:rPr lang="en-US" sz="2200" spc="5" dirty="0">
                <a:solidFill>
                  <a:prstClr val="black"/>
                </a:solidFill>
                <a:cs typeface="Arial"/>
              </a:rPr>
              <a:t> </a:t>
            </a:r>
            <a:r>
              <a:rPr lang="en-US" sz="2200" dirty="0">
                <a:solidFill>
                  <a:prstClr val="black"/>
                </a:solidFill>
                <a:cs typeface="Arial"/>
              </a:rPr>
              <a:t>he</a:t>
            </a:r>
            <a:r>
              <a:rPr lang="en-US" sz="2200" spc="-10" dirty="0">
                <a:solidFill>
                  <a:prstClr val="black"/>
                </a:solidFill>
                <a:cs typeface="Arial"/>
              </a:rPr>
              <a:t>l</a:t>
            </a:r>
            <a:r>
              <a:rPr lang="en-US" sz="2200" dirty="0">
                <a:solidFill>
                  <a:prstClr val="black"/>
                </a:solidFill>
                <a:cs typeface="Arial"/>
              </a:rPr>
              <a:t>p</a:t>
            </a:r>
            <a:r>
              <a:rPr lang="en-US" sz="2200" spc="20" dirty="0">
                <a:solidFill>
                  <a:prstClr val="black"/>
                </a:solidFill>
                <a:cs typeface="Arial"/>
              </a:rPr>
              <a:t> </a:t>
            </a:r>
            <a:r>
              <a:rPr lang="en-US" sz="2200" dirty="0">
                <a:solidFill>
                  <a:prstClr val="black"/>
                </a:solidFill>
                <a:cs typeface="Arial"/>
              </a:rPr>
              <a:t>w</a:t>
            </a:r>
            <a:r>
              <a:rPr lang="en-US" sz="2200" spc="-10" dirty="0">
                <a:solidFill>
                  <a:prstClr val="black"/>
                </a:solidFill>
                <a:cs typeface="Arial"/>
              </a:rPr>
              <a:t>i</a:t>
            </a:r>
            <a:r>
              <a:rPr lang="en-US" sz="2200" dirty="0">
                <a:solidFill>
                  <a:prstClr val="black"/>
                </a:solidFill>
                <a:cs typeface="Arial"/>
              </a:rPr>
              <a:t>th COMP</a:t>
            </a:r>
            <a:r>
              <a:rPr lang="en-US" sz="2200" spc="-10" dirty="0">
                <a:solidFill>
                  <a:prstClr val="black"/>
                </a:solidFill>
                <a:cs typeface="Arial"/>
              </a:rPr>
              <a:t>A</a:t>
            </a:r>
            <a:r>
              <a:rPr lang="en-US" sz="2200" dirty="0">
                <a:solidFill>
                  <a:prstClr val="black"/>
                </a:solidFill>
                <a:cs typeface="Arial"/>
              </a:rPr>
              <a:t>S</a:t>
            </a:r>
            <a:r>
              <a:rPr lang="en-US" sz="2200" spc="-10" dirty="0">
                <a:solidFill>
                  <a:prstClr val="black"/>
                </a:solidFill>
                <a:cs typeface="Arial"/>
              </a:rPr>
              <a:t>S</a:t>
            </a:r>
            <a:r>
              <a:rPr lang="en-US" sz="2200" dirty="0">
                <a:solidFill>
                  <a:prstClr val="black"/>
                </a:solidFill>
                <a:cs typeface="Arial"/>
              </a:rPr>
              <a:t>?</a:t>
            </a:r>
          </a:p>
          <a:p>
            <a:pPr algn="ctr" fontAlgn="auto">
              <a:spcBef>
                <a:spcPts val="8"/>
              </a:spcBef>
              <a:spcAft>
                <a:spcPts val="0"/>
              </a:spcAft>
            </a:pPr>
            <a:endParaRPr lang="en-US" sz="2200" dirty="0">
              <a:solidFill>
                <a:prstClr val="black"/>
              </a:solidFill>
              <a:latin typeface="Times New Roman"/>
              <a:cs typeface="Times New Roman"/>
            </a:endParaRPr>
          </a:p>
          <a:p>
            <a:pPr marL="12700" algn="ctr" fontAlgn="auto">
              <a:spcBef>
                <a:spcPts val="0"/>
              </a:spcBef>
              <a:spcAft>
                <a:spcPts val="0"/>
              </a:spcAft>
            </a:pPr>
            <a:r>
              <a:rPr lang="en-US" sz="2200" dirty="0">
                <a:solidFill>
                  <a:prstClr val="black"/>
                </a:solidFill>
                <a:cs typeface="Arial"/>
              </a:rPr>
              <a:t>Us</a:t>
            </a:r>
            <a:r>
              <a:rPr lang="en-US" sz="2200" spc="-10" dirty="0">
                <a:solidFill>
                  <a:prstClr val="black"/>
                </a:solidFill>
                <a:cs typeface="Arial"/>
              </a:rPr>
              <a:t>i</a:t>
            </a:r>
            <a:r>
              <a:rPr lang="en-US" sz="2200" dirty="0">
                <a:solidFill>
                  <a:prstClr val="black"/>
                </a:solidFill>
                <a:cs typeface="Arial"/>
              </a:rPr>
              <a:t>ng</a:t>
            </a:r>
            <a:r>
              <a:rPr lang="en-US" sz="2200" spc="20" dirty="0">
                <a:solidFill>
                  <a:prstClr val="black"/>
                </a:solidFill>
                <a:cs typeface="Arial"/>
              </a:rPr>
              <a:t> </a:t>
            </a:r>
            <a:r>
              <a:rPr lang="en-US" sz="2200" dirty="0">
                <a:solidFill>
                  <a:prstClr val="black"/>
                </a:solidFill>
                <a:cs typeface="Arial"/>
              </a:rPr>
              <a:t>it</a:t>
            </a:r>
            <a:r>
              <a:rPr lang="en-US" sz="2200" spc="-10" dirty="0">
                <a:solidFill>
                  <a:prstClr val="black"/>
                </a:solidFill>
                <a:cs typeface="Arial"/>
              </a:rPr>
              <a:t> </a:t>
            </a:r>
            <a:r>
              <a:rPr lang="en-US" sz="2200" dirty="0">
                <a:solidFill>
                  <a:prstClr val="black"/>
                </a:solidFill>
                <a:cs typeface="Arial"/>
              </a:rPr>
              <a:t>for</a:t>
            </a:r>
            <a:r>
              <a:rPr lang="en-US" sz="2200" spc="-15" dirty="0">
                <a:solidFill>
                  <a:prstClr val="black"/>
                </a:solidFill>
                <a:cs typeface="Arial"/>
              </a:rPr>
              <a:t> </a:t>
            </a:r>
            <a:r>
              <a:rPr lang="en-US" sz="2200" dirty="0">
                <a:solidFill>
                  <a:prstClr val="black"/>
                </a:solidFill>
                <a:cs typeface="Arial"/>
              </a:rPr>
              <a:t>the </a:t>
            </a:r>
            <a:r>
              <a:rPr lang="en-US" sz="2200" spc="5" dirty="0">
                <a:solidFill>
                  <a:prstClr val="black"/>
                </a:solidFill>
                <a:cs typeface="Arial"/>
              </a:rPr>
              <a:t>f</a:t>
            </a:r>
            <a:r>
              <a:rPr lang="en-US" sz="2200" dirty="0">
                <a:solidFill>
                  <a:prstClr val="black"/>
                </a:solidFill>
                <a:cs typeface="Arial"/>
              </a:rPr>
              <a:t>irst</a:t>
            </a:r>
            <a:r>
              <a:rPr lang="en-US" sz="2200" spc="-15" dirty="0">
                <a:solidFill>
                  <a:prstClr val="black"/>
                </a:solidFill>
                <a:cs typeface="Arial"/>
              </a:rPr>
              <a:t> </a:t>
            </a:r>
            <a:r>
              <a:rPr lang="en-US" sz="2200" dirty="0">
                <a:solidFill>
                  <a:prstClr val="black"/>
                </a:solidFill>
                <a:cs typeface="Arial"/>
              </a:rPr>
              <a:t>time?</a:t>
            </a:r>
          </a:p>
          <a:p>
            <a:pPr marL="12700" algn="ctr" fontAlgn="auto">
              <a:spcBef>
                <a:spcPts val="0"/>
              </a:spcBef>
              <a:spcAft>
                <a:spcPts val="0"/>
              </a:spcAft>
            </a:pPr>
            <a:endParaRPr lang="en-US" sz="2200" dirty="0">
              <a:solidFill>
                <a:prstClr val="black"/>
              </a:solidFill>
              <a:cs typeface="Arial"/>
            </a:endParaRPr>
          </a:p>
          <a:p>
            <a:pPr marL="12700" algn="ctr" fontAlgn="auto">
              <a:spcBef>
                <a:spcPts val="0"/>
              </a:spcBef>
              <a:spcAft>
                <a:spcPts val="0"/>
              </a:spcAft>
            </a:pPr>
            <a:r>
              <a:rPr lang="en-US" sz="2200" dirty="0">
                <a:solidFill>
                  <a:prstClr val="black"/>
                </a:solidFill>
                <a:cs typeface="Arial"/>
              </a:rPr>
              <a:t>C</a:t>
            </a:r>
            <a:r>
              <a:rPr lang="en-US" sz="2200" spc="-10" dirty="0">
                <a:solidFill>
                  <a:prstClr val="black"/>
                </a:solidFill>
                <a:cs typeface="Arial"/>
              </a:rPr>
              <a:t>l</a:t>
            </a:r>
            <a:r>
              <a:rPr lang="en-US" sz="2200" dirty="0">
                <a:solidFill>
                  <a:prstClr val="black"/>
                </a:solidFill>
                <a:cs typeface="Arial"/>
              </a:rPr>
              <a:t>ick</a:t>
            </a:r>
            <a:r>
              <a:rPr lang="en-US" sz="2200" spc="25" dirty="0">
                <a:solidFill>
                  <a:prstClr val="black"/>
                </a:solidFill>
                <a:cs typeface="Arial"/>
              </a:rPr>
              <a:t> on </a:t>
            </a:r>
            <a:r>
              <a:rPr lang="en-US" sz="2200" i="1" spc="25" dirty="0">
                <a:solidFill>
                  <a:prstClr val="black"/>
                </a:solidFill>
                <a:cs typeface="Arial"/>
              </a:rPr>
              <a:t>Helpful Links </a:t>
            </a:r>
            <a:r>
              <a:rPr lang="en-US" sz="2200" spc="25" dirty="0">
                <a:solidFill>
                  <a:prstClr val="black"/>
                </a:solidFill>
                <a:cs typeface="Arial"/>
              </a:rPr>
              <a:t>to view COMPASS tutorials.</a:t>
            </a:r>
            <a:endParaRPr lang="en-US" sz="2200" dirty="0">
              <a:solidFill>
                <a:prstClr val="black"/>
              </a:solidFill>
              <a:cs typeface="Arial"/>
            </a:endParaRPr>
          </a:p>
        </p:txBody>
      </p:sp>
      <p:sp>
        <p:nvSpPr>
          <p:cNvPr id="30" name="Rectangle 29" descr="Text showing RA email account to contact if information on COMPASS is needed."/>
          <p:cNvSpPr/>
          <p:nvPr/>
        </p:nvSpPr>
        <p:spPr>
          <a:xfrm>
            <a:off x="5333597" y="4267200"/>
            <a:ext cx="3581401" cy="1446550"/>
          </a:xfrm>
          <a:prstGeom prst="rect">
            <a:avLst/>
          </a:prstGeom>
        </p:spPr>
        <p:txBody>
          <a:bodyPr wrap="square">
            <a:spAutoFit/>
          </a:bodyPr>
          <a:lstStyle/>
          <a:p>
            <a:pPr marL="12700" marR="5080" algn="ctr" fontAlgn="auto">
              <a:spcBef>
                <a:spcPts val="0"/>
              </a:spcBef>
              <a:spcAft>
                <a:spcPts val="0"/>
              </a:spcAft>
            </a:pPr>
            <a:r>
              <a:rPr lang="en-US" sz="2200" dirty="0">
                <a:solidFill>
                  <a:prstClr val="black"/>
                </a:solidFill>
                <a:latin typeface="Arial"/>
                <a:cs typeface="Arial"/>
              </a:rPr>
              <a:t>For</a:t>
            </a:r>
            <a:r>
              <a:rPr lang="en-US" sz="2200" spc="-15" dirty="0">
                <a:solidFill>
                  <a:prstClr val="black"/>
                </a:solidFill>
                <a:latin typeface="Arial"/>
                <a:cs typeface="Arial"/>
              </a:rPr>
              <a:t> </a:t>
            </a:r>
            <a:r>
              <a:rPr lang="en-US" sz="2200" dirty="0">
                <a:solidFill>
                  <a:prstClr val="black"/>
                </a:solidFill>
                <a:latin typeface="Arial"/>
                <a:cs typeface="Arial"/>
              </a:rPr>
              <a:t>additional</a:t>
            </a:r>
            <a:r>
              <a:rPr lang="en-US" sz="2200" spc="-15" dirty="0">
                <a:solidFill>
                  <a:prstClr val="black"/>
                </a:solidFill>
                <a:latin typeface="Arial"/>
                <a:cs typeface="Arial"/>
              </a:rPr>
              <a:t> </a:t>
            </a:r>
            <a:r>
              <a:rPr lang="en-US" sz="2200" dirty="0">
                <a:solidFill>
                  <a:prstClr val="black"/>
                </a:solidFill>
                <a:latin typeface="Arial"/>
                <a:cs typeface="Arial"/>
              </a:rPr>
              <a:t>COM</a:t>
            </a:r>
            <a:r>
              <a:rPr lang="en-US" sz="2200" spc="-145" dirty="0">
                <a:solidFill>
                  <a:prstClr val="black"/>
                </a:solidFill>
                <a:latin typeface="Arial"/>
                <a:cs typeface="Arial"/>
              </a:rPr>
              <a:t>P</a:t>
            </a:r>
            <a:r>
              <a:rPr lang="en-US" sz="2200" dirty="0">
                <a:solidFill>
                  <a:prstClr val="black"/>
                </a:solidFill>
                <a:latin typeface="Arial"/>
                <a:cs typeface="Arial"/>
              </a:rPr>
              <a:t>A</a:t>
            </a:r>
            <a:r>
              <a:rPr lang="en-US" sz="2200" spc="-10" dirty="0">
                <a:solidFill>
                  <a:prstClr val="black"/>
                </a:solidFill>
                <a:latin typeface="Arial"/>
                <a:cs typeface="Arial"/>
              </a:rPr>
              <a:t>S</a:t>
            </a:r>
            <a:r>
              <a:rPr lang="en-US" sz="2200" dirty="0">
                <a:solidFill>
                  <a:prstClr val="black"/>
                </a:solidFill>
                <a:latin typeface="Arial"/>
                <a:cs typeface="Arial"/>
              </a:rPr>
              <a:t>S</a:t>
            </a:r>
            <a:r>
              <a:rPr lang="en-US" sz="2200" spc="-10" dirty="0">
                <a:solidFill>
                  <a:prstClr val="black"/>
                </a:solidFill>
                <a:latin typeface="Arial"/>
                <a:cs typeface="Arial"/>
              </a:rPr>
              <a:t> </a:t>
            </a:r>
            <a:r>
              <a:rPr lang="en-US" sz="2200" dirty="0">
                <a:solidFill>
                  <a:prstClr val="black"/>
                </a:solidFill>
                <a:latin typeface="Arial"/>
                <a:cs typeface="Arial"/>
              </a:rPr>
              <a:t>information,</a:t>
            </a:r>
            <a:r>
              <a:rPr lang="en-US" sz="2200" spc="-35" dirty="0">
                <a:solidFill>
                  <a:prstClr val="black"/>
                </a:solidFill>
                <a:latin typeface="Arial"/>
                <a:cs typeface="Arial"/>
              </a:rPr>
              <a:t> </a:t>
            </a:r>
            <a:r>
              <a:rPr lang="en-US" sz="2200" dirty="0">
                <a:solidFill>
                  <a:prstClr val="black"/>
                </a:solidFill>
                <a:latin typeface="Arial"/>
                <a:cs typeface="Arial"/>
              </a:rPr>
              <a:t>email: </a:t>
            </a:r>
          </a:p>
          <a:p>
            <a:pPr marL="12700" marR="5080" algn="ctr" fontAlgn="auto">
              <a:spcBef>
                <a:spcPts val="0"/>
              </a:spcBef>
              <a:spcAft>
                <a:spcPts val="0"/>
              </a:spcAft>
            </a:pPr>
            <a:r>
              <a:rPr lang="en-US" sz="2200" dirty="0">
                <a:solidFill>
                  <a:prstClr val="black"/>
                </a:solidFill>
                <a:latin typeface="Arial"/>
                <a:cs typeface="Arial"/>
                <a:hlinkClick r:id="rId5"/>
              </a:rPr>
              <a:t>RA-PWCOMPASSCP@pa.gov</a:t>
            </a:r>
            <a:r>
              <a:rPr lang="en-US" sz="2200" dirty="0">
                <a:solidFill>
                  <a:prstClr val="black"/>
                </a:solidFill>
                <a:latin typeface="Arial"/>
                <a:cs typeface="Arial"/>
              </a:rPr>
              <a:t> </a:t>
            </a:r>
          </a:p>
        </p:txBody>
      </p:sp>
      <p:sp>
        <p:nvSpPr>
          <p:cNvPr id="4" name="Slide Number Placeholder 3">
            <a:extLst>
              <a:ext uri="{FF2B5EF4-FFF2-40B4-BE49-F238E27FC236}">
                <a16:creationId xmlns:a16="http://schemas.microsoft.com/office/drawing/2014/main" id="{B627ACE9-2E17-493B-A7A7-3CCAFFD814CF}"/>
              </a:ext>
            </a:extLst>
          </p:cNvPr>
          <p:cNvSpPr>
            <a:spLocks noGrp="1"/>
          </p:cNvSpPr>
          <p:nvPr>
            <p:ph type="sldNum" sz="quarter" idx="12"/>
          </p:nvPr>
        </p:nvSpPr>
        <p:spPr/>
        <p:txBody>
          <a:bodyPr/>
          <a:lstStyle/>
          <a:p>
            <a:pPr algn="ctr"/>
            <a:fld id="{9D710453-B075-45DB-8A7B-E3C399690A0E}" type="slidenum">
              <a:rPr lang="en-US" sz="1100" smtClean="0"/>
              <a:pPr algn="ctr"/>
              <a:t>16</a:t>
            </a:fld>
            <a:endParaRPr lang="en-US" sz="1100" dirty="0"/>
          </a:p>
        </p:txBody>
      </p:sp>
    </p:spTree>
    <p:extLst>
      <p:ext uri="{BB962C8B-B14F-4D97-AF65-F5344CB8AC3E}">
        <p14:creationId xmlns:p14="http://schemas.microsoft.com/office/powerpoint/2010/main" val="681384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Community Partner Sign-In"/>
          <p:cNvSpPr>
            <a:spLocks noGrp="1"/>
          </p:cNvSpPr>
          <p:nvPr>
            <p:ph type="title"/>
            <p:custDataLst>
              <p:tags r:id="rId1"/>
            </p:custDataLst>
          </p:nvPr>
        </p:nvSpPr>
        <p:spPr bwMode="white">
          <a:xfrm>
            <a:off x="457200" y="304800"/>
            <a:ext cx="5410200" cy="454026"/>
          </a:xfrm>
        </p:spPr>
        <p:txBody>
          <a:bodyPr/>
          <a:lstStyle/>
          <a:p>
            <a:r>
              <a:rPr lang="en-US" dirty="0"/>
              <a:t>Community Partner Sign-In</a:t>
            </a:r>
          </a:p>
        </p:txBody>
      </p:sp>
      <p:pic>
        <p:nvPicPr>
          <p:cNvPr id="5" name="Picture 4" descr="Image of COMPASS web Community Partner Information web p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056" y="1143000"/>
            <a:ext cx="5022621" cy="3810000"/>
          </a:xfrm>
          <a:prstGeom prst="rect">
            <a:avLst/>
          </a:prstGeom>
          <a:ln w="25400">
            <a:solidFill>
              <a:srgbClr val="013E7F"/>
            </a:solidFill>
          </a:ln>
        </p:spPr>
      </p:pic>
      <p:sp>
        <p:nvSpPr>
          <p:cNvPr id="10" name="Rectangle 9" descr="Red callout surround User ID and Password fields on COMPASS web Community Partner Information web page."/>
          <p:cNvSpPr/>
          <p:nvPr/>
        </p:nvSpPr>
        <p:spPr>
          <a:xfrm>
            <a:off x="3568179" y="2362200"/>
            <a:ext cx="1752600" cy="11430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pic>
        <p:nvPicPr>
          <p:cNvPr id="6" name="Picture 5" descr="Image of COMPASS Community Partner Quick Reference Guide's cover page."/>
          <p:cNvPicPr>
            <a:picLocks noChangeAspect="1"/>
          </p:cNvPicPr>
          <p:nvPr/>
        </p:nvPicPr>
        <p:blipFill>
          <a:blip r:embed="rId5"/>
          <a:stretch>
            <a:fillRect/>
          </a:stretch>
        </p:blipFill>
        <p:spPr>
          <a:xfrm>
            <a:off x="5774182" y="1130037"/>
            <a:ext cx="2969199" cy="3822963"/>
          </a:xfrm>
          <a:prstGeom prst="rect">
            <a:avLst/>
          </a:prstGeom>
          <a:ln>
            <a:solidFill>
              <a:srgbClr val="003C7C"/>
            </a:solidFill>
          </a:ln>
        </p:spPr>
      </p:pic>
      <p:sp>
        <p:nvSpPr>
          <p:cNvPr id="4" name="TextBox 3" descr="Text showing hyperlink to the COMPASS Community Partner Quick Reference Guide."/>
          <p:cNvSpPr txBox="1"/>
          <p:nvPr/>
        </p:nvSpPr>
        <p:spPr>
          <a:xfrm>
            <a:off x="457200" y="5221069"/>
            <a:ext cx="5791200" cy="769441"/>
          </a:xfrm>
          <a:prstGeom prst="rect">
            <a:avLst/>
          </a:prstGeom>
          <a:noFill/>
        </p:spPr>
        <p:txBody>
          <a:bodyPr wrap="square" rtlCol="0">
            <a:spAutoFit/>
          </a:bodyPr>
          <a:lstStyle/>
          <a:p>
            <a:r>
              <a:rPr lang="en-US" sz="2200" dirty="0"/>
              <a:t>Click </a:t>
            </a:r>
            <a:r>
              <a:rPr lang="en-US" sz="2200" dirty="0">
                <a:hlinkClick r:id="rId6"/>
              </a:rPr>
              <a:t>HERE</a:t>
            </a:r>
            <a:r>
              <a:rPr lang="en-US" sz="2200" dirty="0"/>
              <a:t> to access the COMPASS </a:t>
            </a:r>
            <a:r>
              <a:rPr lang="en-US" sz="2200" i="1" dirty="0"/>
              <a:t>Community Partner Quick Reference Guide.</a:t>
            </a:r>
          </a:p>
        </p:txBody>
      </p:sp>
      <p:sp>
        <p:nvSpPr>
          <p:cNvPr id="3" name="Slide Number Placeholder 2">
            <a:extLst>
              <a:ext uri="{FF2B5EF4-FFF2-40B4-BE49-F238E27FC236}">
                <a16:creationId xmlns:a16="http://schemas.microsoft.com/office/drawing/2014/main" id="{E02F38DA-AA5C-4802-BDF1-B87F347F7108}"/>
              </a:ext>
            </a:extLst>
          </p:cNvPr>
          <p:cNvSpPr>
            <a:spLocks noGrp="1"/>
          </p:cNvSpPr>
          <p:nvPr>
            <p:ph type="sldNum" sz="quarter" idx="12"/>
          </p:nvPr>
        </p:nvSpPr>
        <p:spPr/>
        <p:txBody>
          <a:bodyPr/>
          <a:lstStyle/>
          <a:p>
            <a:pPr algn="ctr"/>
            <a:fld id="{9D710453-B075-45DB-8A7B-E3C399690A0E}" type="slidenum">
              <a:rPr lang="en-US" sz="1100" smtClean="0"/>
              <a:pPr algn="ctr"/>
              <a:t>17</a:t>
            </a:fld>
            <a:endParaRPr lang="en-US" sz="1100" dirty="0"/>
          </a:p>
        </p:txBody>
      </p:sp>
    </p:spTree>
    <p:extLst>
      <p:ext uri="{BB962C8B-B14F-4D97-AF65-F5344CB8AC3E}">
        <p14:creationId xmlns:p14="http://schemas.microsoft.com/office/powerpoint/2010/main" val="1916447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Community Partner Dashboard"/>
          <p:cNvSpPr>
            <a:spLocks noGrp="1"/>
          </p:cNvSpPr>
          <p:nvPr>
            <p:ph type="title"/>
            <p:custDataLst>
              <p:tags r:id="rId1"/>
            </p:custDataLst>
          </p:nvPr>
        </p:nvSpPr>
        <p:spPr bwMode="white"/>
        <p:txBody>
          <a:bodyPr/>
          <a:lstStyle/>
          <a:p>
            <a:r>
              <a:rPr lang="en-US" dirty="0"/>
              <a:t>Community Partner Dashboard</a:t>
            </a:r>
          </a:p>
        </p:txBody>
      </p:sp>
      <p:pic>
        <p:nvPicPr>
          <p:cNvPr id="10" name="Content Placeholder 9" descr="Image of COMPASS web Community Partner dashboard with PE Worksheet hyperlink surrounded by a red callout."/>
          <p:cNvPicPr>
            <a:picLocks noGrp="1" noChangeAspect="1"/>
          </p:cNvPicPr>
          <p:nvPr>
            <p:ph sz="half" idx="1"/>
          </p:nvPr>
        </p:nvPicPr>
        <p:blipFill>
          <a:blip r:embed="rId4"/>
          <a:stretch>
            <a:fillRect/>
          </a:stretch>
        </p:blipFill>
        <p:spPr>
          <a:xfrm>
            <a:off x="1963721" y="1143000"/>
            <a:ext cx="5191157" cy="4800600"/>
          </a:xfrm>
          <a:prstGeom prst="rect">
            <a:avLst/>
          </a:prstGeom>
          <a:ln w="28575">
            <a:solidFill>
              <a:srgbClr val="003C7C"/>
            </a:solidFill>
          </a:ln>
        </p:spPr>
      </p:pic>
      <p:sp>
        <p:nvSpPr>
          <p:cNvPr id="3" name="Slide Number Placeholder 2">
            <a:extLst>
              <a:ext uri="{FF2B5EF4-FFF2-40B4-BE49-F238E27FC236}">
                <a16:creationId xmlns:a16="http://schemas.microsoft.com/office/drawing/2014/main" id="{C987911E-65C8-4356-9036-FE4910036328}"/>
              </a:ext>
            </a:extLst>
          </p:cNvPr>
          <p:cNvSpPr>
            <a:spLocks noGrp="1"/>
          </p:cNvSpPr>
          <p:nvPr>
            <p:ph type="sldNum" sz="quarter" idx="12"/>
          </p:nvPr>
        </p:nvSpPr>
        <p:spPr/>
        <p:txBody>
          <a:bodyPr/>
          <a:lstStyle/>
          <a:p>
            <a:pPr algn="ctr"/>
            <a:fld id="{9D710453-B075-45DB-8A7B-E3C399690A0E}" type="slidenum">
              <a:rPr lang="en-US" sz="1100" smtClean="0"/>
              <a:pPr algn="ctr"/>
              <a:t>18</a:t>
            </a:fld>
            <a:endParaRPr lang="en-US" sz="1100" dirty="0"/>
          </a:p>
        </p:txBody>
      </p:sp>
    </p:spTree>
    <p:extLst>
      <p:ext uri="{BB962C8B-B14F-4D97-AF65-F5344CB8AC3E}">
        <p14:creationId xmlns:p14="http://schemas.microsoft.com/office/powerpoint/2010/main" val="336181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rovider Validation"/>
          <p:cNvSpPr>
            <a:spLocks noGrp="1"/>
          </p:cNvSpPr>
          <p:nvPr>
            <p:ph type="title"/>
            <p:custDataLst>
              <p:tags r:id="rId1"/>
            </p:custDataLst>
          </p:nvPr>
        </p:nvSpPr>
        <p:spPr bwMode="white">
          <a:xfrm>
            <a:off x="457200" y="307974"/>
            <a:ext cx="5410200" cy="454026"/>
          </a:xfrm>
        </p:spPr>
        <p:txBody>
          <a:bodyPr/>
          <a:lstStyle/>
          <a:p>
            <a:r>
              <a:rPr lang="en-US" dirty="0"/>
              <a:t>Provider Validation</a:t>
            </a:r>
          </a:p>
        </p:txBody>
      </p:sp>
      <p:pic>
        <p:nvPicPr>
          <p:cNvPr id="3" name="Picture 2" descr="Image of COMPASS web Apply for Presumptive Eligibility web page with Type of Medical Service field surrounded by red callout. Blown up image of Type of Medical Service field (with selections) appears to the right of the COMPASS web im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47800"/>
            <a:ext cx="5265021" cy="3810000"/>
          </a:xfrm>
          <a:prstGeom prst="rect">
            <a:avLst/>
          </a:prstGeom>
          <a:ln w="25400">
            <a:solidFill>
              <a:srgbClr val="003C7C"/>
            </a:solidFill>
          </a:ln>
        </p:spPr>
      </p:pic>
      <p:sp>
        <p:nvSpPr>
          <p:cNvPr id="8" name="Rectangle 7" descr="Red callout surrounding the Type of Medical Service field."/>
          <p:cNvSpPr/>
          <p:nvPr/>
        </p:nvSpPr>
        <p:spPr>
          <a:xfrm>
            <a:off x="613579" y="3581400"/>
            <a:ext cx="2045369" cy="4572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rapezoid 4">
            <a:extLst>
              <a:ext uri="{C183D7F6-B498-43B3-948B-1728B52AA6E4}">
                <adec:decorative xmlns:adec="http://schemas.microsoft.com/office/drawing/2017/decorative" val="1"/>
              </a:ext>
            </a:extLst>
          </p:cNvPr>
          <p:cNvSpPr/>
          <p:nvPr/>
        </p:nvSpPr>
        <p:spPr>
          <a:xfrm rot="16200000">
            <a:off x="3106459" y="2564172"/>
            <a:ext cx="1415325" cy="2320933"/>
          </a:xfrm>
          <a:custGeom>
            <a:avLst/>
            <a:gdLst>
              <a:gd name="connsiteX0" fmla="*/ 0 w 1436488"/>
              <a:gd name="connsiteY0" fmla="*/ 2339603 h 2339603"/>
              <a:gd name="connsiteX1" fmla="*/ 359122 w 1436488"/>
              <a:gd name="connsiteY1" fmla="*/ 0 h 2339603"/>
              <a:gd name="connsiteX2" fmla="*/ 1077366 w 1436488"/>
              <a:gd name="connsiteY2" fmla="*/ 0 h 2339603"/>
              <a:gd name="connsiteX3" fmla="*/ 1436488 w 1436488"/>
              <a:gd name="connsiteY3" fmla="*/ 2339603 h 2339603"/>
              <a:gd name="connsiteX4" fmla="*/ 0 w 1436488"/>
              <a:gd name="connsiteY4" fmla="*/ 2339603 h 2339603"/>
              <a:gd name="connsiteX0" fmla="*/ 0 w 1436488"/>
              <a:gd name="connsiteY0" fmla="*/ 2356533 h 2356533"/>
              <a:gd name="connsiteX1" fmla="*/ 359122 w 1436488"/>
              <a:gd name="connsiteY1" fmla="*/ 16930 h 2356533"/>
              <a:gd name="connsiteX2" fmla="*/ 857232 w 1436488"/>
              <a:gd name="connsiteY2" fmla="*/ 0 h 2356533"/>
              <a:gd name="connsiteX3" fmla="*/ 1436488 w 1436488"/>
              <a:gd name="connsiteY3" fmla="*/ 2356533 h 2356533"/>
              <a:gd name="connsiteX4" fmla="*/ 0 w 1436488"/>
              <a:gd name="connsiteY4" fmla="*/ 2356533 h 2356533"/>
              <a:gd name="connsiteX0" fmla="*/ 0 w 1436488"/>
              <a:gd name="connsiteY0" fmla="*/ 2356533 h 2356533"/>
              <a:gd name="connsiteX1" fmla="*/ 384522 w 1436488"/>
              <a:gd name="connsiteY1" fmla="*/ 16933 h 2356533"/>
              <a:gd name="connsiteX2" fmla="*/ 857232 w 1436488"/>
              <a:gd name="connsiteY2" fmla="*/ 0 h 2356533"/>
              <a:gd name="connsiteX3" fmla="*/ 1436488 w 1436488"/>
              <a:gd name="connsiteY3" fmla="*/ 2356533 h 2356533"/>
              <a:gd name="connsiteX4" fmla="*/ 0 w 1436488"/>
              <a:gd name="connsiteY4" fmla="*/ 2356533 h 2356533"/>
              <a:gd name="connsiteX0" fmla="*/ 0 w 1389924"/>
              <a:gd name="connsiteY0" fmla="*/ 2356533 h 2356536"/>
              <a:gd name="connsiteX1" fmla="*/ 384522 w 1389924"/>
              <a:gd name="connsiteY1" fmla="*/ 16933 h 2356536"/>
              <a:gd name="connsiteX2" fmla="*/ 857232 w 1389924"/>
              <a:gd name="connsiteY2" fmla="*/ 0 h 2356536"/>
              <a:gd name="connsiteX3" fmla="*/ 1389924 w 1389924"/>
              <a:gd name="connsiteY3" fmla="*/ 2356536 h 2356536"/>
              <a:gd name="connsiteX4" fmla="*/ 0 w 1389924"/>
              <a:gd name="connsiteY4" fmla="*/ 2356533 h 2356536"/>
              <a:gd name="connsiteX0" fmla="*/ 0 w 1389924"/>
              <a:gd name="connsiteY0" fmla="*/ 2343833 h 2343836"/>
              <a:gd name="connsiteX1" fmla="*/ 384522 w 1389924"/>
              <a:gd name="connsiteY1" fmla="*/ 4233 h 2343836"/>
              <a:gd name="connsiteX2" fmla="*/ 852999 w 1389924"/>
              <a:gd name="connsiteY2" fmla="*/ 0 h 2343836"/>
              <a:gd name="connsiteX3" fmla="*/ 1389924 w 1389924"/>
              <a:gd name="connsiteY3" fmla="*/ 2343836 h 2343836"/>
              <a:gd name="connsiteX4" fmla="*/ 0 w 1389924"/>
              <a:gd name="connsiteY4" fmla="*/ 2343833 h 2343836"/>
              <a:gd name="connsiteX0" fmla="*/ 0 w 1389924"/>
              <a:gd name="connsiteY0" fmla="*/ 2339600 h 2339603"/>
              <a:gd name="connsiteX1" fmla="*/ 384522 w 1389924"/>
              <a:gd name="connsiteY1" fmla="*/ 0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600 h 2339603"/>
              <a:gd name="connsiteX1" fmla="*/ 376056 w 1389924"/>
              <a:gd name="connsiteY1" fmla="*/ 4236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597 h 2339600"/>
              <a:gd name="connsiteX1" fmla="*/ 376056 w 1389924"/>
              <a:gd name="connsiteY1" fmla="*/ 4233 h 2339600"/>
              <a:gd name="connsiteX2" fmla="*/ 857232 w 1389924"/>
              <a:gd name="connsiteY2" fmla="*/ 0 h 2339600"/>
              <a:gd name="connsiteX3" fmla="*/ 1389924 w 1389924"/>
              <a:gd name="connsiteY3" fmla="*/ 2339600 h 2339600"/>
              <a:gd name="connsiteX4" fmla="*/ 0 w 1389924"/>
              <a:gd name="connsiteY4" fmla="*/ 2339597 h 2339600"/>
              <a:gd name="connsiteX0" fmla="*/ 0 w 1402624"/>
              <a:gd name="connsiteY0" fmla="*/ 2339597 h 2339597"/>
              <a:gd name="connsiteX1" fmla="*/ 376056 w 1402624"/>
              <a:gd name="connsiteY1" fmla="*/ 4233 h 2339597"/>
              <a:gd name="connsiteX2" fmla="*/ 857232 w 1402624"/>
              <a:gd name="connsiteY2" fmla="*/ 0 h 2339597"/>
              <a:gd name="connsiteX3" fmla="*/ 1402624 w 1402624"/>
              <a:gd name="connsiteY3" fmla="*/ 2326891 h 2339597"/>
              <a:gd name="connsiteX4" fmla="*/ 0 w 1402624"/>
              <a:gd name="connsiteY4" fmla="*/ 2339597 h 2339597"/>
              <a:gd name="connsiteX0" fmla="*/ 0 w 1415325"/>
              <a:gd name="connsiteY0" fmla="*/ 2320535 h 2326891"/>
              <a:gd name="connsiteX1" fmla="*/ 388757 w 1415325"/>
              <a:gd name="connsiteY1" fmla="*/ 4233 h 2326891"/>
              <a:gd name="connsiteX2" fmla="*/ 869933 w 1415325"/>
              <a:gd name="connsiteY2" fmla="*/ 0 h 2326891"/>
              <a:gd name="connsiteX3" fmla="*/ 1415325 w 1415325"/>
              <a:gd name="connsiteY3" fmla="*/ 2326891 h 2326891"/>
              <a:gd name="connsiteX4" fmla="*/ 0 w 1415325"/>
              <a:gd name="connsiteY4" fmla="*/ 2320535 h 2326891"/>
              <a:gd name="connsiteX0" fmla="*/ 0 w 1415325"/>
              <a:gd name="connsiteY0" fmla="*/ 2316302 h 2322658"/>
              <a:gd name="connsiteX1" fmla="*/ 388757 w 1415325"/>
              <a:gd name="connsiteY1" fmla="*/ 0 h 2322658"/>
              <a:gd name="connsiteX2" fmla="*/ 854058 w 1415325"/>
              <a:gd name="connsiteY2" fmla="*/ 5302 h 2322658"/>
              <a:gd name="connsiteX3" fmla="*/ 1415325 w 1415325"/>
              <a:gd name="connsiteY3" fmla="*/ 2322658 h 2322658"/>
              <a:gd name="connsiteX4" fmla="*/ 0 w 1415325"/>
              <a:gd name="connsiteY4" fmla="*/ 2316302 h 2322658"/>
              <a:gd name="connsiteX0" fmla="*/ 0 w 1415325"/>
              <a:gd name="connsiteY0" fmla="*/ 2316299 h 2322655"/>
              <a:gd name="connsiteX1" fmla="*/ 388757 w 1415325"/>
              <a:gd name="connsiteY1" fmla="*/ 0 h 2322655"/>
              <a:gd name="connsiteX2" fmla="*/ 854058 w 1415325"/>
              <a:gd name="connsiteY2" fmla="*/ 5299 h 2322655"/>
              <a:gd name="connsiteX3" fmla="*/ 1415325 w 1415325"/>
              <a:gd name="connsiteY3" fmla="*/ 2322655 h 2322655"/>
              <a:gd name="connsiteX4" fmla="*/ 0 w 1415325"/>
              <a:gd name="connsiteY4" fmla="*/ 2316299 h 232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325" h="2322655">
                <a:moveTo>
                  <a:pt x="0" y="2316299"/>
                </a:moveTo>
                <a:lnTo>
                  <a:pt x="388757" y="0"/>
                </a:lnTo>
                <a:lnTo>
                  <a:pt x="854058" y="5299"/>
                </a:lnTo>
                <a:lnTo>
                  <a:pt x="1415325" y="2322655"/>
                </a:lnTo>
                <a:lnTo>
                  <a:pt x="0" y="2316299"/>
                </a:lnTo>
                <a:close/>
              </a:path>
            </a:pathLst>
          </a:custGeom>
          <a:solidFill>
            <a:schemeClr val="bg2">
              <a:lumMod val="75000"/>
              <a:alpha val="2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pic>
        <p:nvPicPr>
          <p:cNvPr id="9" name="Picture 8" descr="Enlarged image of Type of Medical Service field with available selections in the fiel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7288" y="3038648"/>
            <a:ext cx="3590476" cy="1380952"/>
          </a:xfrm>
          <a:prstGeom prst="rect">
            <a:avLst/>
          </a:prstGeom>
          <a:ln w="25400">
            <a:solidFill>
              <a:srgbClr val="FF0000"/>
            </a:solidFill>
          </a:ln>
        </p:spPr>
      </p:pic>
      <p:sp>
        <p:nvSpPr>
          <p:cNvPr id="4" name="Slide Number Placeholder 3">
            <a:extLst>
              <a:ext uri="{FF2B5EF4-FFF2-40B4-BE49-F238E27FC236}">
                <a16:creationId xmlns:a16="http://schemas.microsoft.com/office/drawing/2014/main" id="{97A296AB-B697-4BFA-99CD-EA904635DE85}"/>
              </a:ext>
            </a:extLst>
          </p:cNvPr>
          <p:cNvSpPr>
            <a:spLocks noGrp="1"/>
          </p:cNvSpPr>
          <p:nvPr>
            <p:ph type="sldNum" sz="quarter" idx="12"/>
          </p:nvPr>
        </p:nvSpPr>
        <p:spPr/>
        <p:txBody>
          <a:bodyPr/>
          <a:lstStyle/>
          <a:p>
            <a:pPr algn="ctr"/>
            <a:fld id="{9D710453-B075-45DB-8A7B-E3C399690A0E}" type="slidenum">
              <a:rPr lang="en-US" sz="1100" smtClean="0"/>
              <a:pPr algn="ctr"/>
              <a:t>19</a:t>
            </a:fld>
            <a:endParaRPr lang="en-US" sz="1100" dirty="0"/>
          </a:p>
        </p:txBody>
      </p:sp>
    </p:spTree>
    <p:extLst>
      <p:ext uri="{BB962C8B-B14F-4D97-AF65-F5344CB8AC3E}">
        <p14:creationId xmlns:p14="http://schemas.microsoft.com/office/powerpoint/2010/main" val="1276390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Introduction"/>
          <p:cNvSpPr>
            <a:spLocks noGrp="1"/>
          </p:cNvSpPr>
          <p:nvPr>
            <p:ph type="title"/>
            <p:custDataLst>
              <p:tags r:id="rId1"/>
            </p:custDataLst>
          </p:nvPr>
        </p:nvSpPr>
        <p:spPr/>
        <p:txBody>
          <a:bodyPr/>
          <a:lstStyle/>
          <a:p>
            <a:r>
              <a:rPr lang="en-US" dirty="0"/>
              <a:t>Introduction</a:t>
            </a:r>
          </a:p>
        </p:txBody>
      </p:sp>
      <p:pic>
        <p:nvPicPr>
          <p:cNvPr id="3" name="Picture 2" descr="Female doctor with stethoscope listening to young girl's heartbeat.">
            <a:extLst>
              <a:ext uri="{FF2B5EF4-FFF2-40B4-BE49-F238E27FC236}">
                <a16:creationId xmlns:a16="http://schemas.microsoft.com/office/drawing/2014/main" id="{FB4E53E4-0B6E-41B9-B1DF-5E8D7DC85E39}"/>
              </a:ext>
            </a:extLst>
          </p:cNvPr>
          <p:cNvPicPr>
            <a:picLocks noChangeAspect="1"/>
          </p:cNvPicPr>
          <p:nvPr/>
        </p:nvPicPr>
        <p:blipFill>
          <a:blip r:embed="rId5"/>
          <a:stretch>
            <a:fillRect/>
          </a:stretch>
        </p:blipFill>
        <p:spPr>
          <a:xfrm>
            <a:off x="807027" y="1334977"/>
            <a:ext cx="2798307" cy="4291956"/>
          </a:xfrm>
          <a:prstGeom prst="rect">
            <a:avLst/>
          </a:prstGeom>
        </p:spPr>
      </p:pic>
      <p:sp>
        <p:nvSpPr>
          <p:cNvPr id="7" name="Content Placeholder 6" descr="Introductory PE Provider presentation text."/>
          <p:cNvSpPr>
            <a:spLocks noGrp="1"/>
          </p:cNvSpPr>
          <p:nvPr>
            <p:ph sz="half" idx="2"/>
            <p:custDataLst>
              <p:tags r:id="rId2"/>
            </p:custDataLst>
          </p:nvPr>
        </p:nvSpPr>
        <p:spPr>
          <a:xfrm>
            <a:off x="3886200" y="1358327"/>
            <a:ext cx="4800600" cy="4585273"/>
          </a:xfrm>
        </p:spPr>
        <p:txBody>
          <a:bodyPr>
            <a:normAutofit/>
          </a:bodyPr>
          <a:lstStyle/>
          <a:p>
            <a:r>
              <a:rPr lang="en-US" sz="2200" dirty="0"/>
              <a:t>Presumptive Eligibility (PE) allows qualified hospitals (qualified hospital providers) to determine eligibility and apply for temporary MA coverage.</a:t>
            </a:r>
          </a:p>
          <a:p>
            <a:r>
              <a:rPr lang="en-US" sz="2200" dirty="0"/>
              <a:t>ACA expanded PE policy to allow qualified hospital providers to determine eligibility and apply for PE.</a:t>
            </a:r>
          </a:p>
          <a:p>
            <a:r>
              <a:rPr lang="en-US" sz="2200" dirty="0"/>
              <a:t>You will learn more about the MA coverage groups in the next section.</a:t>
            </a:r>
          </a:p>
        </p:txBody>
      </p:sp>
      <p:sp>
        <p:nvSpPr>
          <p:cNvPr id="5" name="Slide Number Placeholder 4">
            <a:extLst>
              <a:ext uri="{FF2B5EF4-FFF2-40B4-BE49-F238E27FC236}">
                <a16:creationId xmlns:a16="http://schemas.microsoft.com/office/drawing/2014/main" id="{FF08C72B-8165-4193-A06B-C453D7001C7A}"/>
              </a:ext>
            </a:extLst>
          </p:cNvPr>
          <p:cNvSpPr>
            <a:spLocks noGrp="1"/>
          </p:cNvSpPr>
          <p:nvPr>
            <p:ph type="sldNum" sz="quarter" idx="12"/>
          </p:nvPr>
        </p:nvSpPr>
        <p:spPr/>
        <p:txBody>
          <a:bodyPr/>
          <a:lstStyle/>
          <a:p>
            <a:pPr algn="ctr"/>
            <a:fld id="{9D710453-B075-45DB-8A7B-E3C399690A0E}" type="slidenum">
              <a:rPr lang="en-US" sz="1100" smtClean="0"/>
              <a:pPr algn="ctr"/>
              <a:t>2</a:t>
            </a:fld>
            <a:endParaRPr lang="en-US" sz="1100" dirty="0"/>
          </a:p>
        </p:txBody>
      </p:sp>
    </p:spTree>
    <p:extLst>
      <p:ext uri="{BB962C8B-B14F-4D97-AF65-F5344CB8AC3E}">
        <p14:creationId xmlns:p14="http://schemas.microsoft.com/office/powerpoint/2010/main" val="2200796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rovider Validation (continued)"/>
          <p:cNvSpPr>
            <a:spLocks noGrp="1"/>
          </p:cNvSpPr>
          <p:nvPr>
            <p:ph type="title"/>
            <p:custDataLst>
              <p:tags r:id="rId1"/>
            </p:custDataLst>
          </p:nvPr>
        </p:nvSpPr>
        <p:spPr bwMode="white">
          <a:xfrm>
            <a:off x="457200" y="307974"/>
            <a:ext cx="5410200" cy="454026"/>
          </a:xfrm>
        </p:spPr>
        <p:txBody>
          <a:bodyPr/>
          <a:lstStyle/>
          <a:p>
            <a:r>
              <a:rPr lang="en-US" dirty="0"/>
              <a:t>Provider Validation </a:t>
            </a:r>
            <a:r>
              <a:rPr lang="en-US" i="1" dirty="0"/>
              <a:t>(cont’d)</a:t>
            </a:r>
          </a:p>
        </p:txBody>
      </p:sp>
      <p:grpSp>
        <p:nvGrpSpPr>
          <p:cNvPr id="13" name="Group 12" descr="Image of COMPASS web Apply for Presumptive Eligibility web page with red callout surrounding the MA Provider Number field appears in upper left of screen. Field contains incorrect numbers."/>
          <p:cNvGrpSpPr/>
          <p:nvPr/>
        </p:nvGrpSpPr>
        <p:grpSpPr>
          <a:xfrm>
            <a:off x="455288" y="1222786"/>
            <a:ext cx="5306903" cy="3730214"/>
            <a:chOff x="455288" y="1066800"/>
            <a:chExt cx="5306903" cy="3730214"/>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288" y="1066800"/>
              <a:ext cx="5306903" cy="3730214"/>
            </a:xfrm>
            <a:prstGeom prst="rect">
              <a:avLst/>
            </a:prstGeom>
            <a:ln w="25400">
              <a:solidFill>
                <a:srgbClr val="003C7C"/>
              </a:solidFill>
            </a:ln>
          </p:spPr>
        </p:pic>
        <p:sp>
          <p:nvSpPr>
            <p:cNvPr id="9" name="Rectangle 8"/>
            <p:cNvSpPr/>
            <p:nvPr/>
          </p:nvSpPr>
          <p:spPr>
            <a:xfrm>
              <a:off x="533400" y="3657600"/>
              <a:ext cx="2149870" cy="4572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pic>
        <p:nvPicPr>
          <p:cNvPr id="3" name="Picture 2" descr="Image of resulting overlay of Provider Number field containing incorrect numbers. Image shows the error message that will appear when the field contains incorrect numbers and the user taps Nex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8707" y="1600200"/>
            <a:ext cx="4893579" cy="4263661"/>
          </a:xfrm>
          <a:prstGeom prst="rect">
            <a:avLst/>
          </a:prstGeom>
          <a:ln w="25400">
            <a:solidFill>
              <a:srgbClr val="003C7C"/>
            </a:solidFill>
          </a:ln>
        </p:spPr>
      </p:pic>
      <p:sp>
        <p:nvSpPr>
          <p:cNvPr id="11" name="Rectangle 10" descr="Red callout surrounding MA Provider Number field error message."/>
          <p:cNvSpPr/>
          <p:nvPr/>
        </p:nvSpPr>
        <p:spPr>
          <a:xfrm>
            <a:off x="3962400" y="1600200"/>
            <a:ext cx="2971800" cy="12192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6C9D5B90-5C07-455E-BCBD-84CC951D4FF5}"/>
              </a:ext>
            </a:extLst>
          </p:cNvPr>
          <p:cNvSpPr>
            <a:spLocks noGrp="1"/>
          </p:cNvSpPr>
          <p:nvPr>
            <p:ph type="sldNum" sz="quarter" idx="12"/>
          </p:nvPr>
        </p:nvSpPr>
        <p:spPr/>
        <p:txBody>
          <a:bodyPr/>
          <a:lstStyle/>
          <a:p>
            <a:pPr algn="ctr"/>
            <a:fld id="{9D710453-B075-45DB-8A7B-E3C399690A0E}" type="slidenum">
              <a:rPr lang="en-US" sz="1100" smtClean="0"/>
              <a:pPr algn="ctr"/>
              <a:t>20</a:t>
            </a:fld>
            <a:endParaRPr lang="en-US" sz="1100" dirty="0"/>
          </a:p>
        </p:txBody>
      </p:sp>
    </p:spTree>
    <p:extLst>
      <p:ext uri="{BB962C8B-B14F-4D97-AF65-F5344CB8AC3E}">
        <p14:creationId xmlns:p14="http://schemas.microsoft.com/office/powerpoint/2010/main" val="340365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p:cNvSpPr>
            <a:spLocks noGrp="1"/>
          </p:cNvSpPr>
          <p:nvPr>
            <p:ph type="title"/>
            <p:custDataLst>
              <p:tags r:id="rId1"/>
            </p:custDataLst>
          </p:nvPr>
        </p:nvSpPr>
        <p:spPr bwMode="white">
          <a:xfrm>
            <a:off x="457200" y="307974"/>
            <a:ext cx="5410200" cy="454026"/>
          </a:xfrm>
        </p:spPr>
        <p:txBody>
          <a:bodyPr/>
          <a:lstStyle/>
          <a:p>
            <a:r>
              <a:rPr lang="en-US" dirty="0"/>
              <a:t>PE Worksheet</a:t>
            </a:r>
          </a:p>
        </p:txBody>
      </p:sp>
      <p:pic>
        <p:nvPicPr>
          <p:cNvPr id="4" name="Picture 3" descr="Image of COMPASS web Presumptive Eligibility Worksheet web page with red callout surrounding when to submit a PE application and eligibility determination portions of page."/>
          <p:cNvPicPr>
            <a:picLocks noChangeAspect="1"/>
          </p:cNvPicPr>
          <p:nvPr/>
        </p:nvPicPr>
        <p:blipFill>
          <a:blip r:embed="rId4"/>
          <a:stretch>
            <a:fillRect/>
          </a:stretch>
        </p:blipFill>
        <p:spPr>
          <a:xfrm>
            <a:off x="486611" y="1066800"/>
            <a:ext cx="3421310" cy="4963623"/>
          </a:xfrm>
          <a:prstGeom prst="rect">
            <a:avLst/>
          </a:prstGeom>
          <a:ln w="28575">
            <a:solidFill>
              <a:srgbClr val="003C7C"/>
            </a:solidFill>
          </a:ln>
        </p:spPr>
      </p:pic>
      <p:sp>
        <p:nvSpPr>
          <p:cNvPr id="8" name="Rectangle 7">
            <a:extLst>
              <a:ext uri="{C183D7F6-B498-43B3-948B-1728B52AA6E4}">
                <adec:decorative xmlns:adec="http://schemas.microsoft.com/office/drawing/2017/decorative" val="1"/>
              </a:ext>
            </a:extLst>
          </p:cNvPr>
          <p:cNvSpPr/>
          <p:nvPr/>
        </p:nvSpPr>
        <p:spPr>
          <a:xfrm>
            <a:off x="1208755" y="1115599"/>
            <a:ext cx="7430419" cy="4852486"/>
          </a:xfrm>
          <a:custGeom>
            <a:avLst/>
            <a:gdLst>
              <a:gd name="connsiteX0" fmla="*/ 0 w 4622800"/>
              <a:gd name="connsiteY0" fmla="*/ 0 h 2005263"/>
              <a:gd name="connsiteX1" fmla="*/ 4622800 w 4622800"/>
              <a:gd name="connsiteY1" fmla="*/ 0 h 2005263"/>
              <a:gd name="connsiteX2" fmla="*/ 4622800 w 4622800"/>
              <a:gd name="connsiteY2" fmla="*/ 2005263 h 2005263"/>
              <a:gd name="connsiteX3" fmla="*/ 0 w 4622800"/>
              <a:gd name="connsiteY3" fmla="*/ 2005263 h 2005263"/>
              <a:gd name="connsiteX4" fmla="*/ 0 w 4622800"/>
              <a:gd name="connsiteY4" fmla="*/ 0 h 2005263"/>
              <a:gd name="connsiteX0" fmla="*/ 0 w 4622800"/>
              <a:gd name="connsiteY0" fmla="*/ 0 h 2005263"/>
              <a:gd name="connsiteX1" fmla="*/ 4622800 w 4622800"/>
              <a:gd name="connsiteY1" fmla="*/ 1740568 h 2005263"/>
              <a:gd name="connsiteX2" fmla="*/ 4622800 w 4622800"/>
              <a:gd name="connsiteY2" fmla="*/ 2005263 h 2005263"/>
              <a:gd name="connsiteX3" fmla="*/ 0 w 4622800"/>
              <a:gd name="connsiteY3" fmla="*/ 2005263 h 2005263"/>
              <a:gd name="connsiteX4" fmla="*/ 0 w 4622800"/>
              <a:gd name="connsiteY4" fmla="*/ 0 h 2005263"/>
              <a:gd name="connsiteX0" fmla="*/ 2759242 w 7382042"/>
              <a:gd name="connsiteY0" fmla="*/ 0 h 2005263"/>
              <a:gd name="connsiteX1" fmla="*/ 7382042 w 7382042"/>
              <a:gd name="connsiteY1" fmla="*/ 1740568 h 2005263"/>
              <a:gd name="connsiteX2" fmla="*/ 7382042 w 7382042"/>
              <a:gd name="connsiteY2" fmla="*/ 2005263 h 2005263"/>
              <a:gd name="connsiteX3" fmla="*/ 0 w 7382042"/>
              <a:gd name="connsiteY3" fmla="*/ 1556084 h 2005263"/>
              <a:gd name="connsiteX4" fmla="*/ 2759242 w 7382042"/>
              <a:gd name="connsiteY4" fmla="*/ 0 h 2005263"/>
              <a:gd name="connsiteX0" fmla="*/ 593557 w 5216357"/>
              <a:gd name="connsiteY0" fmla="*/ 0 h 2005263"/>
              <a:gd name="connsiteX1" fmla="*/ 5216357 w 5216357"/>
              <a:gd name="connsiteY1" fmla="*/ 1740568 h 2005263"/>
              <a:gd name="connsiteX2" fmla="*/ 5216357 w 5216357"/>
              <a:gd name="connsiteY2" fmla="*/ 2005263 h 2005263"/>
              <a:gd name="connsiteX3" fmla="*/ 0 w 5216357"/>
              <a:gd name="connsiteY3" fmla="*/ 1772652 h 2005263"/>
              <a:gd name="connsiteX4" fmla="*/ 593557 w 5216357"/>
              <a:gd name="connsiteY4" fmla="*/ 0 h 2005263"/>
              <a:gd name="connsiteX0" fmla="*/ 593557 w 5216357"/>
              <a:gd name="connsiteY0" fmla="*/ 0 h 2005263"/>
              <a:gd name="connsiteX1" fmla="*/ 5216357 w 5216357"/>
              <a:gd name="connsiteY1" fmla="*/ 1740568 h 2005263"/>
              <a:gd name="connsiteX2" fmla="*/ 5216357 w 5216357"/>
              <a:gd name="connsiteY2" fmla="*/ 2005263 h 2005263"/>
              <a:gd name="connsiteX3" fmla="*/ 0 w 5216357"/>
              <a:gd name="connsiteY3" fmla="*/ 1772652 h 2005263"/>
              <a:gd name="connsiteX4" fmla="*/ 593557 w 5216357"/>
              <a:gd name="connsiteY4" fmla="*/ 0 h 2005263"/>
              <a:gd name="connsiteX0" fmla="*/ 2759242 w 7382042"/>
              <a:gd name="connsiteY0" fmla="*/ 0 h 2005263"/>
              <a:gd name="connsiteX1" fmla="*/ 7382042 w 7382042"/>
              <a:gd name="connsiteY1" fmla="*/ 1740568 h 2005263"/>
              <a:gd name="connsiteX2" fmla="*/ 7382042 w 7382042"/>
              <a:gd name="connsiteY2" fmla="*/ 2005263 h 2005263"/>
              <a:gd name="connsiteX3" fmla="*/ 0 w 7382042"/>
              <a:gd name="connsiteY3" fmla="*/ 1556083 h 2005263"/>
              <a:gd name="connsiteX4" fmla="*/ 2759242 w 7382042"/>
              <a:gd name="connsiteY4" fmla="*/ 0 h 2005263"/>
              <a:gd name="connsiteX0" fmla="*/ 2759242 w 7382042"/>
              <a:gd name="connsiteY0" fmla="*/ 0 h 1740568"/>
              <a:gd name="connsiteX1" fmla="*/ 7382042 w 7382042"/>
              <a:gd name="connsiteY1" fmla="*/ 1740568 h 1740568"/>
              <a:gd name="connsiteX2" fmla="*/ 2240547 w 7382042"/>
              <a:gd name="connsiteY2" fmla="*/ 1732547 h 1740568"/>
              <a:gd name="connsiteX3" fmla="*/ 0 w 7382042"/>
              <a:gd name="connsiteY3" fmla="*/ 1556083 h 1740568"/>
              <a:gd name="connsiteX4" fmla="*/ 2759242 w 7382042"/>
              <a:gd name="connsiteY4" fmla="*/ 0 h 1740568"/>
              <a:gd name="connsiteX0" fmla="*/ 2759242 w 7382042"/>
              <a:gd name="connsiteY0" fmla="*/ 0 h 1764631"/>
              <a:gd name="connsiteX1" fmla="*/ 7382042 w 7382042"/>
              <a:gd name="connsiteY1" fmla="*/ 1740568 h 1764631"/>
              <a:gd name="connsiteX2" fmla="*/ 2160337 w 7382042"/>
              <a:gd name="connsiteY2" fmla="*/ 1764631 h 1764631"/>
              <a:gd name="connsiteX3" fmla="*/ 0 w 7382042"/>
              <a:gd name="connsiteY3" fmla="*/ 1556083 h 1764631"/>
              <a:gd name="connsiteX4" fmla="*/ 2759242 w 7382042"/>
              <a:gd name="connsiteY4" fmla="*/ 0 h 1764631"/>
              <a:gd name="connsiteX0" fmla="*/ 2759242 w 7382042"/>
              <a:gd name="connsiteY0" fmla="*/ 0 h 1740568"/>
              <a:gd name="connsiteX1" fmla="*/ 7382042 w 7382042"/>
              <a:gd name="connsiteY1" fmla="*/ 1740568 h 1740568"/>
              <a:gd name="connsiteX2" fmla="*/ 2160337 w 7382042"/>
              <a:gd name="connsiteY2" fmla="*/ 1740568 h 1740568"/>
              <a:gd name="connsiteX3" fmla="*/ 0 w 7382042"/>
              <a:gd name="connsiteY3" fmla="*/ 1556083 h 1740568"/>
              <a:gd name="connsiteX4" fmla="*/ 2759242 w 7382042"/>
              <a:gd name="connsiteY4" fmla="*/ 0 h 1740568"/>
              <a:gd name="connsiteX0" fmla="*/ 2679032 w 7382042"/>
              <a:gd name="connsiteY0" fmla="*/ 0 h 1740568"/>
              <a:gd name="connsiteX1" fmla="*/ 7382042 w 7382042"/>
              <a:gd name="connsiteY1" fmla="*/ 1740568 h 1740568"/>
              <a:gd name="connsiteX2" fmla="*/ 2160337 w 7382042"/>
              <a:gd name="connsiteY2" fmla="*/ 1740568 h 1740568"/>
              <a:gd name="connsiteX3" fmla="*/ 0 w 7382042"/>
              <a:gd name="connsiteY3" fmla="*/ 1556083 h 1740568"/>
              <a:gd name="connsiteX4" fmla="*/ 2679032 w 7382042"/>
              <a:gd name="connsiteY4" fmla="*/ 0 h 1740568"/>
              <a:gd name="connsiteX0" fmla="*/ 2679032 w 7382042"/>
              <a:gd name="connsiteY0" fmla="*/ 0 h 4828673"/>
              <a:gd name="connsiteX1" fmla="*/ 7382042 w 7382042"/>
              <a:gd name="connsiteY1" fmla="*/ 1740568 h 4828673"/>
              <a:gd name="connsiteX2" fmla="*/ 2168358 w 7382042"/>
              <a:gd name="connsiteY2" fmla="*/ 4828673 h 4828673"/>
              <a:gd name="connsiteX3" fmla="*/ 0 w 7382042"/>
              <a:gd name="connsiteY3" fmla="*/ 1556083 h 4828673"/>
              <a:gd name="connsiteX4" fmla="*/ 2679032 w 7382042"/>
              <a:gd name="connsiteY4" fmla="*/ 0 h 4828673"/>
              <a:gd name="connsiteX0" fmla="*/ 2638927 w 7382042"/>
              <a:gd name="connsiteY0" fmla="*/ 8022 h 3272590"/>
              <a:gd name="connsiteX1" fmla="*/ 7382042 w 7382042"/>
              <a:gd name="connsiteY1" fmla="*/ 184485 h 3272590"/>
              <a:gd name="connsiteX2" fmla="*/ 2168358 w 7382042"/>
              <a:gd name="connsiteY2" fmla="*/ 3272590 h 3272590"/>
              <a:gd name="connsiteX3" fmla="*/ 0 w 7382042"/>
              <a:gd name="connsiteY3" fmla="*/ 0 h 3272590"/>
              <a:gd name="connsiteX4" fmla="*/ 2638927 w 7382042"/>
              <a:gd name="connsiteY4" fmla="*/ 8022 h 3272590"/>
              <a:gd name="connsiteX0" fmla="*/ 2638927 w 7382042"/>
              <a:gd name="connsiteY0" fmla="*/ 24064 h 3288632"/>
              <a:gd name="connsiteX1" fmla="*/ 7382042 w 7382042"/>
              <a:gd name="connsiteY1" fmla="*/ 200527 h 3288632"/>
              <a:gd name="connsiteX2" fmla="*/ 2168358 w 7382042"/>
              <a:gd name="connsiteY2" fmla="*/ 3288632 h 3288632"/>
              <a:gd name="connsiteX3" fmla="*/ 0 w 7382042"/>
              <a:gd name="connsiteY3" fmla="*/ 0 h 3288632"/>
              <a:gd name="connsiteX4" fmla="*/ 2638927 w 7382042"/>
              <a:gd name="connsiteY4" fmla="*/ 24064 h 3288632"/>
              <a:gd name="connsiteX0" fmla="*/ 2638927 w 7422147"/>
              <a:gd name="connsiteY0" fmla="*/ 24064 h 3288632"/>
              <a:gd name="connsiteX1" fmla="*/ 7422147 w 7422147"/>
              <a:gd name="connsiteY1" fmla="*/ 3264569 h 3288632"/>
              <a:gd name="connsiteX2" fmla="*/ 2168358 w 7422147"/>
              <a:gd name="connsiteY2" fmla="*/ 3288632 h 3288632"/>
              <a:gd name="connsiteX3" fmla="*/ 0 w 7422147"/>
              <a:gd name="connsiteY3" fmla="*/ 0 h 3288632"/>
              <a:gd name="connsiteX4" fmla="*/ 2638927 w 7422147"/>
              <a:gd name="connsiteY4" fmla="*/ 24064 h 3288632"/>
              <a:gd name="connsiteX0" fmla="*/ 2638927 w 7382042"/>
              <a:gd name="connsiteY0" fmla="*/ 24064 h 3288632"/>
              <a:gd name="connsiteX1" fmla="*/ 7382042 w 7382042"/>
              <a:gd name="connsiteY1" fmla="*/ 224590 h 3288632"/>
              <a:gd name="connsiteX2" fmla="*/ 2168358 w 7382042"/>
              <a:gd name="connsiteY2" fmla="*/ 3288632 h 3288632"/>
              <a:gd name="connsiteX3" fmla="*/ 0 w 7382042"/>
              <a:gd name="connsiteY3" fmla="*/ 0 h 3288632"/>
              <a:gd name="connsiteX4" fmla="*/ 2638927 w 7382042"/>
              <a:gd name="connsiteY4" fmla="*/ 24064 h 3288632"/>
              <a:gd name="connsiteX0" fmla="*/ 2598821 w 7382042"/>
              <a:gd name="connsiteY0" fmla="*/ 0 h 4828673"/>
              <a:gd name="connsiteX1" fmla="*/ 7382042 w 7382042"/>
              <a:gd name="connsiteY1" fmla="*/ 1764631 h 4828673"/>
              <a:gd name="connsiteX2" fmla="*/ 2168358 w 7382042"/>
              <a:gd name="connsiteY2" fmla="*/ 4828673 h 4828673"/>
              <a:gd name="connsiteX3" fmla="*/ 0 w 7382042"/>
              <a:gd name="connsiteY3" fmla="*/ 1540041 h 4828673"/>
              <a:gd name="connsiteX4" fmla="*/ 2598821 w 7382042"/>
              <a:gd name="connsiteY4" fmla="*/ 0 h 4828673"/>
              <a:gd name="connsiteX0" fmla="*/ 2646948 w 7382042"/>
              <a:gd name="connsiteY0" fmla="*/ 0 h 4828673"/>
              <a:gd name="connsiteX1" fmla="*/ 7382042 w 7382042"/>
              <a:gd name="connsiteY1" fmla="*/ 1764631 h 4828673"/>
              <a:gd name="connsiteX2" fmla="*/ 2168358 w 7382042"/>
              <a:gd name="connsiteY2" fmla="*/ 4828673 h 4828673"/>
              <a:gd name="connsiteX3" fmla="*/ 0 w 7382042"/>
              <a:gd name="connsiteY3" fmla="*/ 1540041 h 4828673"/>
              <a:gd name="connsiteX4" fmla="*/ 2646948 w 7382042"/>
              <a:gd name="connsiteY4" fmla="*/ 0 h 4828673"/>
              <a:gd name="connsiteX0" fmla="*/ 2646948 w 7438189"/>
              <a:gd name="connsiteY0" fmla="*/ 0 h 4828673"/>
              <a:gd name="connsiteX1" fmla="*/ 7438189 w 7438189"/>
              <a:gd name="connsiteY1" fmla="*/ 1780674 h 4828673"/>
              <a:gd name="connsiteX2" fmla="*/ 2168358 w 7438189"/>
              <a:gd name="connsiteY2" fmla="*/ 4828673 h 4828673"/>
              <a:gd name="connsiteX3" fmla="*/ 0 w 7438189"/>
              <a:gd name="connsiteY3" fmla="*/ 1540041 h 4828673"/>
              <a:gd name="connsiteX4" fmla="*/ 2646948 w 7438189"/>
              <a:gd name="connsiteY4" fmla="*/ 0 h 4828673"/>
              <a:gd name="connsiteX0" fmla="*/ 2646948 w 7470273"/>
              <a:gd name="connsiteY0" fmla="*/ 0 h 4828673"/>
              <a:gd name="connsiteX1" fmla="*/ 7470273 w 7470273"/>
              <a:gd name="connsiteY1" fmla="*/ 1772653 h 4828673"/>
              <a:gd name="connsiteX2" fmla="*/ 2168358 w 7470273"/>
              <a:gd name="connsiteY2" fmla="*/ 4828673 h 4828673"/>
              <a:gd name="connsiteX3" fmla="*/ 0 w 7470273"/>
              <a:gd name="connsiteY3" fmla="*/ 1540041 h 4828673"/>
              <a:gd name="connsiteX4" fmla="*/ 2646948 w 7470273"/>
              <a:gd name="connsiteY4" fmla="*/ 0 h 4828673"/>
              <a:gd name="connsiteX0" fmla="*/ 2646948 w 7414126"/>
              <a:gd name="connsiteY0" fmla="*/ 0 h 4828673"/>
              <a:gd name="connsiteX1" fmla="*/ 7414126 w 7414126"/>
              <a:gd name="connsiteY1" fmla="*/ 1756610 h 4828673"/>
              <a:gd name="connsiteX2" fmla="*/ 2168358 w 7414126"/>
              <a:gd name="connsiteY2" fmla="*/ 4828673 h 4828673"/>
              <a:gd name="connsiteX3" fmla="*/ 0 w 7414126"/>
              <a:gd name="connsiteY3" fmla="*/ 1540041 h 4828673"/>
              <a:gd name="connsiteX4" fmla="*/ 2646948 w 7414126"/>
              <a:gd name="connsiteY4" fmla="*/ 0 h 4828673"/>
              <a:gd name="connsiteX0" fmla="*/ 0 w 7414126"/>
              <a:gd name="connsiteY0" fmla="*/ 0 h 4828673"/>
              <a:gd name="connsiteX1" fmla="*/ 7414126 w 7414126"/>
              <a:gd name="connsiteY1" fmla="*/ 1756610 h 4828673"/>
              <a:gd name="connsiteX2" fmla="*/ 2168358 w 7414126"/>
              <a:gd name="connsiteY2" fmla="*/ 4828673 h 4828673"/>
              <a:gd name="connsiteX3" fmla="*/ 0 w 7414126"/>
              <a:gd name="connsiteY3" fmla="*/ 1540041 h 4828673"/>
              <a:gd name="connsiteX4" fmla="*/ 0 w 7414126"/>
              <a:gd name="connsiteY4" fmla="*/ 0 h 4828673"/>
              <a:gd name="connsiteX0" fmla="*/ 0 w 7454231"/>
              <a:gd name="connsiteY0" fmla="*/ 0 h 4828673"/>
              <a:gd name="connsiteX1" fmla="*/ 7454231 w 7454231"/>
              <a:gd name="connsiteY1" fmla="*/ 1740568 h 4828673"/>
              <a:gd name="connsiteX2" fmla="*/ 2168358 w 7454231"/>
              <a:gd name="connsiteY2" fmla="*/ 4828673 h 4828673"/>
              <a:gd name="connsiteX3" fmla="*/ 0 w 7454231"/>
              <a:gd name="connsiteY3" fmla="*/ 1540041 h 4828673"/>
              <a:gd name="connsiteX4" fmla="*/ 0 w 7454231"/>
              <a:gd name="connsiteY4" fmla="*/ 0 h 4828673"/>
              <a:gd name="connsiteX0" fmla="*/ 2646948 w 7454231"/>
              <a:gd name="connsiteY0" fmla="*/ 0 h 4828673"/>
              <a:gd name="connsiteX1" fmla="*/ 7454231 w 7454231"/>
              <a:gd name="connsiteY1" fmla="*/ 1740568 h 4828673"/>
              <a:gd name="connsiteX2" fmla="*/ 2168358 w 7454231"/>
              <a:gd name="connsiteY2" fmla="*/ 4828673 h 4828673"/>
              <a:gd name="connsiteX3" fmla="*/ 0 w 7454231"/>
              <a:gd name="connsiteY3" fmla="*/ 1540041 h 4828673"/>
              <a:gd name="connsiteX4" fmla="*/ 2646948 w 7454231"/>
              <a:gd name="connsiteY4" fmla="*/ 0 h 4828673"/>
              <a:gd name="connsiteX0" fmla="*/ 2646948 w 7406606"/>
              <a:gd name="connsiteY0" fmla="*/ 0 h 4828673"/>
              <a:gd name="connsiteX1" fmla="*/ 7406606 w 7406606"/>
              <a:gd name="connsiteY1" fmla="*/ 1734218 h 4828673"/>
              <a:gd name="connsiteX2" fmla="*/ 2168358 w 7406606"/>
              <a:gd name="connsiteY2" fmla="*/ 4828673 h 4828673"/>
              <a:gd name="connsiteX3" fmla="*/ 0 w 7406606"/>
              <a:gd name="connsiteY3" fmla="*/ 1540041 h 4828673"/>
              <a:gd name="connsiteX4" fmla="*/ 2646948 w 7406606"/>
              <a:gd name="connsiteY4" fmla="*/ 0 h 4828673"/>
              <a:gd name="connsiteX0" fmla="*/ 2680286 w 7406606"/>
              <a:gd name="connsiteY0" fmla="*/ 0 h 4852486"/>
              <a:gd name="connsiteX1" fmla="*/ 7406606 w 7406606"/>
              <a:gd name="connsiteY1" fmla="*/ 1758031 h 4852486"/>
              <a:gd name="connsiteX2" fmla="*/ 2168358 w 7406606"/>
              <a:gd name="connsiteY2" fmla="*/ 4852486 h 4852486"/>
              <a:gd name="connsiteX3" fmla="*/ 0 w 7406606"/>
              <a:gd name="connsiteY3" fmla="*/ 1563854 h 4852486"/>
              <a:gd name="connsiteX4" fmla="*/ 2680286 w 7406606"/>
              <a:gd name="connsiteY4" fmla="*/ 0 h 4852486"/>
              <a:gd name="connsiteX0" fmla="*/ 2704099 w 7430419"/>
              <a:gd name="connsiteY0" fmla="*/ 0 h 4852486"/>
              <a:gd name="connsiteX1" fmla="*/ 7430419 w 7430419"/>
              <a:gd name="connsiteY1" fmla="*/ 1758031 h 4852486"/>
              <a:gd name="connsiteX2" fmla="*/ 2192171 w 7430419"/>
              <a:gd name="connsiteY2" fmla="*/ 4852486 h 4852486"/>
              <a:gd name="connsiteX3" fmla="*/ 0 w 7430419"/>
              <a:gd name="connsiteY3" fmla="*/ 1597192 h 4852486"/>
              <a:gd name="connsiteX4" fmla="*/ 2704099 w 7430419"/>
              <a:gd name="connsiteY4" fmla="*/ 0 h 485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0419" h="4852486">
                <a:moveTo>
                  <a:pt x="2704099" y="0"/>
                </a:moveTo>
                <a:lnTo>
                  <a:pt x="7430419" y="1758031"/>
                </a:lnTo>
                <a:lnTo>
                  <a:pt x="2192171" y="4852486"/>
                </a:lnTo>
                <a:lnTo>
                  <a:pt x="0" y="1597192"/>
                </a:lnTo>
                <a:lnTo>
                  <a:pt x="2704099" y="0"/>
                </a:lnTo>
                <a:close/>
              </a:path>
            </a:pathLst>
          </a:custGeom>
          <a:solidFill>
            <a:schemeClr val="bg2">
              <a:lumMod val="75000"/>
              <a:alpha val="27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pic>
        <p:nvPicPr>
          <p:cNvPr id="6" name="Picture 5" descr="Enhanced image of red callout surrounding when to submit a PE application and eligibility determination portions of p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2088" y="2896253"/>
            <a:ext cx="5212523" cy="3048000"/>
          </a:xfrm>
          <a:prstGeom prst="rect">
            <a:avLst/>
          </a:prstGeom>
          <a:ln w="25400">
            <a:solidFill>
              <a:srgbClr val="FF0000"/>
            </a:solidFill>
          </a:ln>
        </p:spPr>
      </p:pic>
      <p:pic>
        <p:nvPicPr>
          <p:cNvPr id="11" name="Picture 10" descr="Red callout surrounding smaller section containing when to submit a PE application and eligibility determination portions of p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2568" y="1139412"/>
            <a:ext cx="2658263" cy="1548063"/>
          </a:xfrm>
          <a:prstGeom prst="rect">
            <a:avLst/>
          </a:prstGeom>
          <a:ln w="25400">
            <a:solidFill>
              <a:srgbClr val="FF0000"/>
            </a:solidFill>
          </a:ln>
        </p:spPr>
      </p:pic>
      <p:sp>
        <p:nvSpPr>
          <p:cNvPr id="3" name="Slide Number Placeholder 2">
            <a:extLst>
              <a:ext uri="{FF2B5EF4-FFF2-40B4-BE49-F238E27FC236}">
                <a16:creationId xmlns:a16="http://schemas.microsoft.com/office/drawing/2014/main" id="{656DDC2A-F0F8-42D6-AD34-F6E45E497F1A}"/>
              </a:ext>
            </a:extLst>
          </p:cNvPr>
          <p:cNvSpPr>
            <a:spLocks noGrp="1"/>
          </p:cNvSpPr>
          <p:nvPr>
            <p:ph type="sldNum" sz="quarter" idx="12"/>
          </p:nvPr>
        </p:nvSpPr>
        <p:spPr/>
        <p:txBody>
          <a:bodyPr/>
          <a:lstStyle/>
          <a:p>
            <a:pPr algn="ctr"/>
            <a:fld id="{9D710453-B075-45DB-8A7B-E3C399690A0E}" type="slidenum">
              <a:rPr lang="en-US" sz="1100" smtClean="0"/>
              <a:pPr algn="ctr"/>
              <a:t>21</a:t>
            </a:fld>
            <a:endParaRPr lang="en-US" sz="1100" dirty="0"/>
          </a:p>
        </p:txBody>
      </p:sp>
    </p:spTree>
    <p:extLst>
      <p:ext uri="{BB962C8B-B14F-4D97-AF65-F5344CB8AC3E}">
        <p14:creationId xmlns:p14="http://schemas.microsoft.com/office/powerpoint/2010/main" val="4261628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3" name="Picture 2" descr="Image of COMPASS web PE Worksheet web page's Individual screen, with red callouts surrounding Remove and Add Another Applicant button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6759" y="1066800"/>
            <a:ext cx="4278841" cy="4917860"/>
          </a:xfrm>
          <a:prstGeom prst="rect">
            <a:avLst/>
          </a:prstGeom>
          <a:ln w="25400">
            <a:solidFill>
              <a:srgbClr val="013E7F"/>
            </a:solidFill>
          </a:ln>
        </p:spPr>
      </p:pic>
      <p:sp>
        <p:nvSpPr>
          <p:cNvPr id="4" name="Rectangle 3" descr="Red callout surrounding Remove button."/>
          <p:cNvSpPr/>
          <p:nvPr/>
        </p:nvSpPr>
        <p:spPr>
          <a:xfrm>
            <a:off x="5629275" y="3179989"/>
            <a:ext cx="762000" cy="3048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5" name="Rectangle 4" descr="Red callout surrounding Add Another Applicant button."/>
          <p:cNvSpPr/>
          <p:nvPr/>
        </p:nvSpPr>
        <p:spPr>
          <a:xfrm>
            <a:off x="2558142" y="3570514"/>
            <a:ext cx="1055914" cy="3048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BDC6A68D-FFA3-4461-9906-F758B824F29C}"/>
              </a:ext>
            </a:extLst>
          </p:cNvPr>
          <p:cNvSpPr>
            <a:spLocks noGrp="1"/>
          </p:cNvSpPr>
          <p:nvPr>
            <p:ph type="sldNum" sz="quarter" idx="12"/>
          </p:nvPr>
        </p:nvSpPr>
        <p:spPr/>
        <p:txBody>
          <a:bodyPr/>
          <a:lstStyle/>
          <a:p>
            <a:pPr algn="ctr"/>
            <a:fld id="{9D710453-B075-45DB-8A7B-E3C399690A0E}" type="slidenum">
              <a:rPr lang="en-US" sz="1100" smtClean="0"/>
              <a:pPr algn="ctr"/>
              <a:t>22</a:t>
            </a:fld>
            <a:endParaRPr lang="en-US" sz="1100" dirty="0"/>
          </a:p>
        </p:txBody>
      </p:sp>
    </p:spTree>
    <p:extLst>
      <p:ext uri="{BB962C8B-B14F-4D97-AF65-F5344CB8AC3E}">
        <p14:creationId xmlns:p14="http://schemas.microsoft.com/office/powerpoint/2010/main" val="1497548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4800"/>
            <a:ext cx="5410200" cy="454026"/>
          </a:xfrm>
        </p:spPr>
        <p:txBody>
          <a:bodyPr/>
          <a:lstStyle/>
          <a:p>
            <a:r>
              <a:rPr lang="en-US" dirty="0"/>
              <a:t>PE Worksheet </a:t>
            </a:r>
            <a:r>
              <a:rPr lang="en-US" i="1" dirty="0"/>
              <a:t>(cont’d)</a:t>
            </a:r>
          </a:p>
        </p:txBody>
      </p:sp>
      <p:pic>
        <p:nvPicPr>
          <p:cNvPr id="6" name="Picture 5" descr="Image of COMPASS web PE Worksheet web page, with sample individual, named Hannah Heart. Red callout surrounds Citizenship dropdow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95400"/>
            <a:ext cx="5955126" cy="3810000"/>
          </a:xfrm>
          <a:prstGeom prst="rect">
            <a:avLst/>
          </a:prstGeom>
          <a:ln w="25400">
            <a:solidFill>
              <a:srgbClr val="003C7C"/>
            </a:solidFill>
          </a:ln>
        </p:spPr>
      </p:pic>
      <p:sp>
        <p:nvSpPr>
          <p:cNvPr id="10" name="Rectangle 9" descr="Red callout surrounding the Citizenship dropdown."/>
          <p:cNvSpPr/>
          <p:nvPr/>
        </p:nvSpPr>
        <p:spPr>
          <a:xfrm>
            <a:off x="3411903" y="2952411"/>
            <a:ext cx="2775857" cy="560327"/>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rapezoid 4">
            <a:extLst>
              <a:ext uri="{C183D7F6-B498-43B3-948B-1728B52AA6E4}">
                <adec:decorative xmlns:adec="http://schemas.microsoft.com/office/drawing/2017/decorative" val="1"/>
              </a:ext>
            </a:extLst>
          </p:cNvPr>
          <p:cNvSpPr/>
          <p:nvPr/>
        </p:nvSpPr>
        <p:spPr>
          <a:xfrm>
            <a:off x="3391859" y="2952412"/>
            <a:ext cx="5269540" cy="2888572"/>
          </a:xfrm>
          <a:custGeom>
            <a:avLst/>
            <a:gdLst>
              <a:gd name="connsiteX0" fmla="*/ 0 w 1436488"/>
              <a:gd name="connsiteY0" fmla="*/ 2339603 h 2339603"/>
              <a:gd name="connsiteX1" fmla="*/ 359122 w 1436488"/>
              <a:gd name="connsiteY1" fmla="*/ 0 h 2339603"/>
              <a:gd name="connsiteX2" fmla="*/ 1077366 w 1436488"/>
              <a:gd name="connsiteY2" fmla="*/ 0 h 2339603"/>
              <a:gd name="connsiteX3" fmla="*/ 1436488 w 1436488"/>
              <a:gd name="connsiteY3" fmla="*/ 2339603 h 2339603"/>
              <a:gd name="connsiteX4" fmla="*/ 0 w 1436488"/>
              <a:gd name="connsiteY4" fmla="*/ 2339603 h 2339603"/>
              <a:gd name="connsiteX0" fmla="*/ 0 w 1436488"/>
              <a:gd name="connsiteY0" fmla="*/ 2356533 h 2356533"/>
              <a:gd name="connsiteX1" fmla="*/ 359122 w 1436488"/>
              <a:gd name="connsiteY1" fmla="*/ 16930 h 2356533"/>
              <a:gd name="connsiteX2" fmla="*/ 857232 w 1436488"/>
              <a:gd name="connsiteY2" fmla="*/ 0 h 2356533"/>
              <a:gd name="connsiteX3" fmla="*/ 1436488 w 1436488"/>
              <a:gd name="connsiteY3" fmla="*/ 2356533 h 2356533"/>
              <a:gd name="connsiteX4" fmla="*/ 0 w 1436488"/>
              <a:gd name="connsiteY4" fmla="*/ 2356533 h 2356533"/>
              <a:gd name="connsiteX0" fmla="*/ 0 w 1436488"/>
              <a:gd name="connsiteY0" fmla="*/ 2356533 h 2356533"/>
              <a:gd name="connsiteX1" fmla="*/ 384522 w 1436488"/>
              <a:gd name="connsiteY1" fmla="*/ 16933 h 2356533"/>
              <a:gd name="connsiteX2" fmla="*/ 857232 w 1436488"/>
              <a:gd name="connsiteY2" fmla="*/ 0 h 2356533"/>
              <a:gd name="connsiteX3" fmla="*/ 1436488 w 1436488"/>
              <a:gd name="connsiteY3" fmla="*/ 2356533 h 2356533"/>
              <a:gd name="connsiteX4" fmla="*/ 0 w 1436488"/>
              <a:gd name="connsiteY4" fmla="*/ 2356533 h 2356533"/>
              <a:gd name="connsiteX0" fmla="*/ 0 w 1389924"/>
              <a:gd name="connsiteY0" fmla="*/ 2356533 h 2356536"/>
              <a:gd name="connsiteX1" fmla="*/ 384522 w 1389924"/>
              <a:gd name="connsiteY1" fmla="*/ 16933 h 2356536"/>
              <a:gd name="connsiteX2" fmla="*/ 857232 w 1389924"/>
              <a:gd name="connsiteY2" fmla="*/ 0 h 2356536"/>
              <a:gd name="connsiteX3" fmla="*/ 1389924 w 1389924"/>
              <a:gd name="connsiteY3" fmla="*/ 2356536 h 2356536"/>
              <a:gd name="connsiteX4" fmla="*/ 0 w 1389924"/>
              <a:gd name="connsiteY4" fmla="*/ 2356533 h 2356536"/>
              <a:gd name="connsiteX0" fmla="*/ 0 w 1389924"/>
              <a:gd name="connsiteY0" fmla="*/ 2343833 h 2343836"/>
              <a:gd name="connsiteX1" fmla="*/ 384522 w 1389924"/>
              <a:gd name="connsiteY1" fmla="*/ 4233 h 2343836"/>
              <a:gd name="connsiteX2" fmla="*/ 852999 w 1389924"/>
              <a:gd name="connsiteY2" fmla="*/ 0 h 2343836"/>
              <a:gd name="connsiteX3" fmla="*/ 1389924 w 1389924"/>
              <a:gd name="connsiteY3" fmla="*/ 2343836 h 2343836"/>
              <a:gd name="connsiteX4" fmla="*/ 0 w 1389924"/>
              <a:gd name="connsiteY4" fmla="*/ 2343833 h 2343836"/>
              <a:gd name="connsiteX0" fmla="*/ 0 w 1389924"/>
              <a:gd name="connsiteY0" fmla="*/ 2339600 h 2339603"/>
              <a:gd name="connsiteX1" fmla="*/ 384522 w 1389924"/>
              <a:gd name="connsiteY1" fmla="*/ 0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600 h 2339603"/>
              <a:gd name="connsiteX1" fmla="*/ 376056 w 1389924"/>
              <a:gd name="connsiteY1" fmla="*/ 4236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597 h 2339600"/>
              <a:gd name="connsiteX1" fmla="*/ 376056 w 1389924"/>
              <a:gd name="connsiteY1" fmla="*/ 4233 h 2339600"/>
              <a:gd name="connsiteX2" fmla="*/ 857232 w 1389924"/>
              <a:gd name="connsiteY2" fmla="*/ 0 h 2339600"/>
              <a:gd name="connsiteX3" fmla="*/ 1389924 w 1389924"/>
              <a:gd name="connsiteY3" fmla="*/ 2339600 h 2339600"/>
              <a:gd name="connsiteX4" fmla="*/ 0 w 1389924"/>
              <a:gd name="connsiteY4" fmla="*/ 2339597 h 2339600"/>
              <a:gd name="connsiteX0" fmla="*/ 245695 w 1013868"/>
              <a:gd name="connsiteY0" fmla="*/ 2288759 h 2339600"/>
              <a:gd name="connsiteX1" fmla="*/ 0 w 1013868"/>
              <a:gd name="connsiteY1" fmla="*/ 4233 h 2339600"/>
              <a:gd name="connsiteX2" fmla="*/ 481176 w 1013868"/>
              <a:gd name="connsiteY2" fmla="*/ 0 h 2339600"/>
              <a:gd name="connsiteX3" fmla="*/ 1013868 w 1013868"/>
              <a:gd name="connsiteY3" fmla="*/ 2339600 h 2339600"/>
              <a:gd name="connsiteX4" fmla="*/ 245695 w 1013868"/>
              <a:gd name="connsiteY4" fmla="*/ 2288759 h 2339600"/>
              <a:gd name="connsiteX0" fmla="*/ 245695 w 904597"/>
              <a:gd name="connsiteY0" fmla="*/ 2288759 h 2288759"/>
              <a:gd name="connsiteX1" fmla="*/ 0 w 904597"/>
              <a:gd name="connsiteY1" fmla="*/ 4233 h 2288759"/>
              <a:gd name="connsiteX2" fmla="*/ 481176 w 904597"/>
              <a:gd name="connsiteY2" fmla="*/ 0 h 2288759"/>
              <a:gd name="connsiteX3" fmla="*/ 904597 w 904597"/>
              <a:gd name="connsiteY3" fmla="*/ 833534 h 2288759"/>
              <a:gd name="connsiteX4" fmla="*/ 245695 w 904597"/>
              <a:gd name="connsiteY4" fmla="*/ 2288759 h 2288759"/>
              <a:gd name="connsiteX0" fmla="*/ 247880 w 906782"/>
              <a:gd name="connsiteY0" fmla="*/ 2288759 h 2288759"/>
              <a:gd name="connsiteX1" fmla="*/ 0 w 906782"/>
              <a:gd name="connsiteY1" fmla="*/ 447974 h 2288759"/>
              <a:gd name="connsiteX2" fmla="*/ 483361 w 906782"/>
              <a:gd name="connsiteY2" fmla="*/ 0 h 2288759"/>
              <a:gd name="connsiteX3" fmla="*/ 906782 w 906782"/>
              <a:gd name="connsiteY3" fmla="*/ 833534 h 2288759"/>
              <a:gd name="connsiteX4" fmla="*/ 247880 w 906782"/>
              <a:gd name="connsiteY4" fmla="*/ 2288759 h 2288759"/>
              <a:gd name="connsiteX0" fmla="*/ 247880 w 906782"/>
              <a:gd name="connsiteY0" fmla="*/ 2288759 h 2288759"/>
              <a:gd name="connsiteX1" fmla="*/ 0 w 906782"/>
              <a:gd name="connsiteY1" fmla="*/ 447974 h 2288759"/>
              <a:gd name="connsiteX2" fmla="*/ 482812 w 906782"/>
              <a:gd name="connsiteY2" fmla="*/ 433925 h 2288759"/>
              <a:gd name="connsiteX3" fmla="*/ 483361 w 906782"/>
              <a:gd name="connsiteY3" fmla="*/ 0 h 2288759"/>
              <a:gd name="connsiteX4" fmla="*/ 906782 w 906782"/>
              <a:gd name="connsiteY4" fmla="*/ 833534 h 2288759"/>
              <a:gd name="connsiteX5" fmla="*/ 247880 w 906782"/>
              <a:gd name="connsiteY5" fmla="*/ 2288759 h 2288759"/>
              <a:gd name="connsiteX0" fmla="*/ 247880 w 906782"/>
              <a:gd name="connsiteY0" fmla="*/ 2288759 h 2288759"/>
              <a:gd name="connsiteX1" fmla="*/ 0 w 906782"/>
              <a:gd name="connsiteY1" fmla="*/ 447974 h 2288759"/>
              <a:gd name="connsiteX2" fmla="*/ 482812 w 906782"/>
              <a:gd name="connsiteY2" fmla="*/ 433925 h 2288759"/>
              <a:gd name="connsiteX3" fmla="*/ 483361 w 906782"/>
              <a:gd name="connsiteY3" fmla="*/ 0 h 2288759"/>
              <a:gd name="connsiteX4" fmla="*/ 906782 w 906782"/>
              <a:gd name="connsiteY4" fmla="*/ 1136085 h 2288759"/>
              <a:gd name="connsiteX5" fmla="*/ 247880 w 906782"/>
              <a:gd name="connsiteY5" fmla="*/ 2288759 h 2288759"/>
              <a:gd name="connsiteX0" fmla="*/ 247880 w 906782"/>
              <a:gd name="connsiteY0" fmla="*/ 2288759 h 2288759"/>
              <a:gd name="connsiteX1" fmla="*/ 0 w 906782"/>
              <a:gd name="connsiteY1" fmla="*/ 447974 h 2288759"/>
              <a:gd name="connsiteX2" fmla="*/ 482812 w 906782"/>
              <a:gd name="connsiteY2" fmla="*/ 433925 h 2288759"/>
              <a:gd name="connsiteX3" fmla="*/ 483361 w 906782"/>
              <a:gd name="connsiteY3" fmla="*/ 0 h 2288759"/>
              <a:gd name="connsiteX4" fmla="*/ 906782 w 906782"/>
              <a:gd name="connsiteY4" fmla="*/ 1120957 h 2288759"/>
              <a:gd name="connsiteX5" fmla="*/ 247880 w 906782"/>
              <a:gd name="connsiteY5" fmla="*/ 2288759 h 2288759"/>
              <a:gd name="connsiteX0" fmla="*/ 244056 w 906782"/>
              <a:gd name="connsiteY0" fmla="*/ 2293802 h 2293802"/>
              <a:gd name="connsiteX1" fmla="*/ 0 w 906782"/>
              <a:gd name="connsiteY1" fmla="*/ 447974 h 2293802"/>
              <a:gd name="connsiteX2" fmla="*/ 482812 w 906782"/>
              <a:gd name="connsiteY2" fmla="*/ 433925 h 2293802"/>
              <a:gd name="connsiteX3" fmla="*/ 483361 w 906782"/>
              <a:gd name="connsiteY3" fmla="*/ 0 h 2293802"/>
              <a:gd name="connsiteX4" fmla="*/ 906782 w 906782"/>
              <a:gd name="connsiteY4" fmla="*/ 1120957 h 2293802"/>
              <a:gd name="connsiteX5" fmla="*/ 244056 w 906782"/>
              <a:gd name="connsiteY5" fmla="*/ 2293802 h 229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782" h="2293802">
                <a:moveTo>
                  <a:pt x="244056" y="2293802"/>
                </a:moveTo>
                <a:lnTo>
                  <a:pt x="0" y="447974"/>
                </a:lnTo>
                <a:cubicBezTo>
                  <a:pt x="82991" y="365972"/>
                  <a:pt x="399821" y="515927"/>
                  <a:pt x="482812" y="433925"/>
                </a:cubicBezTo>
                <a:lnTo>
                  <a:pt x="483361" y="0"/>
                </a:lnTo>
                <a:lnTo>
                  <a:pt x="906782" y="1120957"/>
                </a:lnTo>
                <a:lnTo>
                  <a:pt x="244056" y="2293802"/>
                </a:lnTo>
                <a:close/>
              </a:path>
            </a:pathLst>
          </a:custGeom>
          <a:solidFill>
            <a:schemeClr val="bg2">
              <a:lumMod val="75000"/>
              <a:alpha val="2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pic>
        <p:nvPicPr>
          <p:cNvPr id="8" name="Picture 7" descr="Enhanced view of Citizenship dropdown. View has  red callout surrounding the dropdown. Dropdown shows all available selection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8637" y="4385247"/>
            <a:ext cx="3802710" cy="1440305"/>
          </a:xfrm>
          <a:prstGeom prst="rect">
            <a:avLst/>
          </a:prstGeom>
          <a:ln w="25400">
            <a:solidFill>
              <a:srgbClr val="FF0000"/>
            </a:solidFill>
          </a:ln>
        </p:spPr>
      </p:pic>
      <p:sp>
        <p:nvSpPr>
          <p:cNvPr id="3" name="Slide Number Placeholder 2">
            <a:extLst>
              <a:ext uri="{FF2B5EF4-FFF2-40B4-BE49-F238E27FC236}">
                <a16:creationId xmlns:a16="http://schemas.microsoft.com/office/drawing/2014/main" id="{613A1147-9BB8-4CBD-951D-6C8231E65702}"/>
              </a:ext>
            </a:extLst>
          </p:cNvPr>
          <p:cNvSpPr>
            <a:spLocks noGrp="1"/>
          </p:cNvSpPr>
          <p:nvPr>
            <p:ph type="sldNum" sz="quarter" idx="12"/>
          </p:nvPr>
        </p:nvSpPr>
        <p:spPr/>
        <p:txBody>
          <a:bodyPr/>
          <a:lstStyle/>
          <a:p>
            <a:pPr algn="ctr"/>
            <a:fld id="{9D710453-B075-45DB-8A7B-E3C399690A0E}" type="slidenum">
              <a:rPr lang="en-US" sz="1100" smtClean="0"/>
              <a:pPr algn="ctr"/>
              <a:t>23</a:t>
            </a:fld>
            <a:endParaRPr lang="en-US" sz="1100" dirty="0"/>
          </a:p>
        </p:txBody>
      </p:sp>
    </p:spTree>
    <p:extLst>
      <p:ext uri="{BB962C8B-B14F-4D97-AF65-F5344CB8AC3E}">
        <p14:creationId xmlns:p14="http://schemas.microsoft.com/office/powerpoint/2010/main" val="2238101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Lawful Immigration Status"/>
          <p:cNvSpPr>
            <a:spLocks noGrp="1"/>
          </p:cNvSpPr>
          <p:nvPr>
            <p:ph type="title"/>
            <p:custDataLst>
              <p:tags r:id="rId1"/>
            </p:custDataLst>
          </p:nvPr>
        </p:nvSpPr>
        <p:spPr bwMode="white">
          <a:xfrm>
            <a:off x="457200" y="307974"/>
            <a:ext cx="5410200" cy="454026"/>
          </a:xfrm>
        </p:spPr>
        <p:txBody>
          <a:bodyPr/>
          <a:lstStyle/>
          <a:p>
            <a:r>
              <a:rPr lang="en-US" dirty="0"/>
              <a:t>Lawful Immigration Status</a:t>
            </a:r>
          </a:p>
        </p:txBody>
      </p:sp>
      <p:graphicFrame>
        <p:nvGraphicFramePr>
          <p:cNvPr id="5" name="object 8" descr="Table showing lawful immigration statuses, whether the five-year bar applies to a given status, and definitions for/documentation needed for individuals in the respective statuses."/>
          <p:cNvGraphicFramePr>
            <a:graphicFrameLocks noGrp="1"/>
          </p:cNvGraphicFramePr>
          <p:nvPr>
            <p:custDataLst>
              <p:tags r:id="rId2"/>
            </p:custDataLst>
            <p:extLst>
              <p:ext uri="{D42A27DB-BD31-4B8C-83A1-F6EECF244321}">
                <p14:modId xmlns:p14="http://schemas.microsoft.com/office/powerpoint/2010/main" val="1595910466"/>
              </p:ext>
            </p:extLst>
          </p:nvPr>
        </p:nvGraphicFramePr>
        <p:xfrm>
          <a:off x="457200" y="1052830"/>
          <a:ext cx="8051024" cy="4735508"/>
        </p:xfrm>
        <a:graphic>
          <a:graphicData uri="http://schemas.openxmlformats.org/drawingml/2006/table">
            <a:tbl>
              <a:tblPr firstRow="1" bandRow="1">
                <a:tableStyleId>{2D5ABB26-0587-4C30-8999-92F81FD0307C}</a:tableStyleId>
              </a:tblPr>
              <a:tblGrid>
                <a:gridCol w="1884921">
                  <a:extLst>
                    <a:ext uri="{9D8B030D-6E8A-4147-A177-3AD203B41FA5}">
                      <a16:colId xmlns:a16="http://schemas.microsoft.com/office/drawing/2014/main" val="20000"/>
                    </a:ext>
                  </a:extLst>
                </a:gridCol>
                <a:gridCol w="692785">
                  <a:extLst>
                    <a:ext uri="{9D8B030D-6E8A-4147-A177-3AD203B41FA5}">
                      <a16:colId xmlns:a16="http://schemas.microsoft.com/office/drawing/2014/main" val="20001"/>
                    </a:ext>
                  </a:extLst>
                </a:gridCol>
                <a:gridCol w="5473318">
                  <a:extLst>
                    <a:ext uri="{9D8B030D-6E8A-4147-A177-3AD203B41FA5}">
                      <a16:colId xmlns:a16="http://schemas.microsoft.com/office/drawing/2014/main" val="20002"/>
                    </a:ext>
                  </a:extLst>
                </a:gridCol>
              </a:tblGrid>
              <a:tr h="347980">
                <a:tc>
                  <a:txBody>
                    <a:bodyPr/>
                    <a:lstStyle/>
                    <a:p>
                      <a:pPr marL="0" indent="0" algn="ctr">
                        <a:lnSpc>
                          <a:spcPct val="100000"/>
                        </a:lnSpc>
                      </a:pPr>
                      <a:r>
                        <a:rPr sz="800" b="1" dirty="0">
                          <a:solidFill>
                            <a:srgbClr val="FFFFFF"/>
                          </a:solidFill>
                          <a:latin typeface="Arial"/>
                          <a:cs typeface="Arial"/>
                        </a:rPr>
                        <a:t>La</a:t>
                      </a:r>
                      <a:r>
                        <a:rPr sz="800" b="1" spc="5" dirty="0">
                          <a:solidFill>
                            <a:srgbClr val="FFFFFF"/>
                          </a:solidFill>
                          <a:latin typeface="Arial"/>
                          <a:cs typeface="Arial"/>
                        </a:rPr>
                        <a:t>w</a:t>
                      </a:r>
                      <a:r>
                        <a:rPr sz="800" b="1" spc="-5" dirty="0">
                          <a:solidFill>
                            <a:srgbClr val="FFFFFF"/>
                          </a:solidFill>
                          <a:latin typeface="Arial"/>
                          <a:cs typeface="Arial"/>
                        </a:rPr>
                        <a:t>f</a:t>
                      </a:r>
                      <a:r>
                        <a:rPr sz="800" b="1" dirty="0">
                          <a:solidFill>
                            <a:srgbClr val="FFFFFF"/>
                          </a:solidFill>
                          <a:latin typeface="Arial"/>
                          <a:cs typeface="Arial"/>
                        </a:rPr>
                        <a:t>ul</a:t>
                      </a:r>
                      <a:r>
                        <a:rPr sz="800" b="1" spc="-15" dirty="0">
                          <a:solidFill>
                            <a:srgbClr val="FFFFFF"/>
                          </a:solidFill>
                          <a:latin typeface="Arial"/>
                          <a:cs typeface="Arial"/>
                        </a:rPr>
                        <a:t> </a:t>
                      </a:r>
                      <a:r>
                        <a:rPr sz="800" b="1" dirty="0">
                          <a:solidFill>
                            <a:srgbClr val="FFFFFF"/>
                          </a:solidFill>
                          <a:latin typeface="Arial"/>
                          <a:cs typeface="Arial"/>
                        </a:rPr>
                        <a:t>Immigr</a:t>
                      </a:r>
                      <a:r>
                        <a:rPr sz="800" b="1" spc="-5" dirty="0">
                          <a:solidFill>
                            <a:srgbClr val="FFFFFF"/>
                          </a:solidFill>
                          <a:latin typeface="Arial"/>
                          <a:cs typeface="Arial"/>
                        </a:rPr>
                        <a:t>at</a:t>
                      </a:r>
                      <a:r>
                        <a:rPr sz="800" b="1" dirty="0">
                          <a:solidFill>
                            <a:srgbClr val="FFFFFF"/>
                          </a:solidFill>
                          <a:latin typeface="Arial"/>
                          <a:cs typeface="Arial"/>
                        </a:rPr>
                        <a:t>ion</a:t>
                      </a:r>
                      <a:r>
                        <a:rPr sz="800" b="1" spc="-30" dirty="0">
                          <a:solidFill>
                            <a:srgbClr val="FFFFFF"/>
                          </a:solidFill>
                          <a:latin typeface="Arial"/>
                          <a:cs typeface="Arial"/>
                        </a:rPr>
                        <a:t> </a:t>
                      </a:r>
                      <a:r>
                        <a:rPr sz="800" b="1" dirty="0">
                          <a:solidFill>
                            <a:srgbClr val="FFFFFF"/>
                          </a:solidFill>
                          <a:latin typeface="Arial"/>
                          <a:cs typeface="Arial"/>
                        </a:rPr>
                        <a:t>S</a:t>
                      </a:r>
                      <a:r>
                        <a:rPr sz="800" b="1" spc="-5" dirty="0">
                          <a:solidFill>
                            <a:srgbClr val="FFFFFF"/>
                          </a:solidFill>
                          <a:latin typeface="Arial"/>
                          <a:cs typeface="Arial"/>
                        </a:rPr>
                        <a:t>tat</a:t>
                      </a:r>
                      <a:r>
                        <a:rPr sz="800" b="1" dirty="0">
                          <a:solidFill>
                            <a:srgbClr val="FFFFFF"/>
                          </a:solidFill>
                          <a:latin typeface="Arial"/>
                          <a:cs typeface="Arial"/>
                        </a:rPr>
                        <a:t>us</a:t>
                      </a:r>
                      <a:endParaRPr sz="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c>
                  <a:txBody>
                    <a:bodyPr/>
                    <a:lstStyle/>
                    <a:p>
                      <a:pPr marL="0" marR="104775" indent="0" algn="ctr" defTabSz="685800">
                        <a:lnSpc>
                          <a:spcPct val="100000"/>
                        </a:lnSpc>
                      </a:pPr>
                      <a:r>
                        <a:rPr sz="800" b="1" dirty="0">
                          <a:solidFill>
                            <a:srgbClr val="FFFFFF"/>
                          </a:solidFill>
                          <a:latin typeface="Arial"/>
                          <a:cs typeface="Arial"/>
                        </a:rPr>
                        <a:t>Fi</a:t>
                      </a:r>
                      <a:r>
                        <a:rPr sz="800" b="1" spc="-5" dirty="0">
                          <a:solidFill>
                            <a:srgbClr val="FFFFFF"/>
                          </a:solidFill>
                          <a:latin typeface="Arial"/>
                          <a:cs typeface="Arial"/>
                        </a:rPr>
                        <a:t>v</a:t>
                      </a:r>
                      <a:r>
                        <a:rPr sz="800" b="1" dirty="0">
                          <a:solidFill>
                            <a:srgbClr val="FFFFFF"/>
                          </a:solidFill>
                          <a:latin typeface="Arial"/>
                          <a:cs typeface="Arial"/>
                        </a:rPr>
                        <a:t>e</a:t>
                      </a:r>
                      <a:r>
                        <a:rPr lang="en-US" sz="800" b="1" dirty="0">
                          <a:solidFill>
                            <a:srgbClr val="FFFFFF"/>
                          </a:solidFill>
                          <a:latin typeface="Arial"/>
                          <a:cs typeface="Arial"/>
                        </a:rPr>
                        <a:t>-</a:t>
                      </a:r>
                      <a:r>
                        <a:rPr sz="800" b="1" spc="-10" dirty="0">
                          <a:solidFill>
                            <a:srgbClr val="FFFFFF"/>
                          </a:solidFill>
                          <a:latin typeface="Arial"/>
                          <a:cs typeface="Arial"/>
                        </a:rPr>
                        <a:t>Y</a:t>
                      </a:r>
                      <a:r>
                        <a:rPr sz="800" b="1" spc="-5" dirty="0">
                          <a:solidFill>
                            <a:srgbClr val="FFFFFF"/>
                          </a:solidFill>
                          <a:latin typeface="Arial"/>
                          <a:cs typeface="Arial"/>
                        </a:rPr>
                        <a:t>ea</a:t>
                      </a:r>
                      <a:r>
                        <a:rPr sz="800" b="1" dirty="0">
                          <a:solidFill>
                            <a:srgbClr val="FFFFFF"/>
                          </a:solidFill>
                          <a:latin typeface="Arial"/>
                          <a:cs typeface="Arial"/>
                        </a:rPr>
                        <a:t>r </a:t>
                      </a:r>
                      <a:r>
                        <a:rPr sz="800" b="1" spc="-5" dirty="0">
                          <a:solidFill>
                            <a:srgbClr val="FFFFFF"/>
                          </a:solidFill>
                          <a:latin typeface="Arial"/>
                          <a:cs typeface="Arial"/>
                        </a:rPr>
                        <a:t>Ba</a:t>
                      </a:r>
                      <a:r>
                        <a:rPr sz="800" b="1" dirty="0">
                          <a:solidFill>
                            <a:srgbClr val="FFFFFF"/>
                          </a:solidFill>
                          <a:latin typeface="Arial"/>
                          <a:cs typeface="Arial"/>
                        </a:rPr>
                        <a:t>r</a:t>
                      </a:r>
                      <a:endParaRPr sz="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c>
                  <a:txBody>
                    <a:bodyPr/>
                    <a:lstStyle/>
                    <a:p>
                      <a:pPr marL="0" indent="0" algn="ctr">
                        <a:lnSpc>
                          <a:spcPct val="100000"/>
                        </a:lnSpc>
                      </a:pPr>
                      <a:r>
                        <a:rPr sz="800" b="1" spc="-5" dirty="0">
                          <a:solidFill>
                            <a:srgbClr val="FFFFFF"/>
                          </a:solidFill>
                          <a:latin typeface="Arial"/>
                          <a:cs typeface="Arial"/>
                        </a:rPr>
                        <a:t>Def</a:t>
                      </a:r>
                      <a:r>
                        <a:rPr sz="800" b="1" dirty="0">
                          <a:solidFill>
                            <a:srgbClr val="FFFFFF"/>
                          </a:solidFill>
                          <a:latin typeface="Arial"/>
                          <a:cs typeface="Arial"/>
                        </a:rPr>
                        <a:t>ini</a:t>
                      </a:r>
                      <a:r>
                        <a:rPr sz="800" b="1" spc="-5" dirty="0">
                          <a:solidFill>
                            <a:srgbClr val="FFFFFF"/>
                          </a:solidFill>
                          <a:latin typeface="Arial"/>
                          <a:cs typeface="Arial"/>
                        </a:rPr>
                        <a:t>t</a:t>
                      </a:r>
                      <a:r>
                        <a:rPr sz="800" b="1" dirty="0">
                          <a:solidFill>
                            <a:srgbClr val="FFFFFF"/>
                          </a:solidFill>
                          <a:latin typeface="Arial"/>
                          <a:cs typeface="Arial"/>
                        </a:rPr>
                        <a:t>ions/</a:t>
                      </a:r>
                      <a:r>
                        <a:rPr sz="800" b="1" spc="-5" dirty="0">
                          <a:solidFill>
                            <a:srgbClr val="FFFFFF"/>
                          </a:solidFill>
                          <a:latin typeface="Arial"/>
                          <a:cs typeface="Arial"/>
                        </a:rPr>
                        <a:t>D</a:t>
                      </a:r>
                      <a:r>
                        <a:rPr sz="800" b="1" dirty="0">
                          <a:solidFill>
                            <a:srgbClr val="FFFFFF"/>
                          </a:solidFill>
                          <a:latin typeface="Arial"/>
                          <a:cs typeface="Arial"/>
                        </a:rPr>
                        <a:t>ocum</a:t>
                      </a:r>
                      <a:r>
                        <a:rPr sz="800" b="1" spc="-5" dirty="0">
                          <a:solidFill>
                            <a:srgbClr val="FFFFFF"/>
                          </a:solidFill>
                          <a:latin typeface="Arial"/>
                          <a:cs typeface="Arial"/>
                        </a:rPr>
                        <a:t>e</a:t>
                      </a:r>
                      <a:r>
                        <a:rPr sz="800" b="1" dirty="0">
                          <a:solidFill>
                            <a:srgbClr val="FFFFFF"/>
                          </a:solidFill>
                          <a:latin typeface="Arial"/>
                          <a:cs typeface="Arial"/>
                        </a:rPr>
                        <a:t>n</a:t>
                      </a:r>
                      <a:r>
                        <a:rPr sz="800" b="1" spc="-5" dirty="0">
                          <a:solidFill>
                            <a:srgbClr val="FFFFFF"/>
                          </a:solidFill>
                          <a:latin typeface="Arial"/>
                          <a:cs typeface="Arial"/>
                        </a:rPr>
                        <a:t>tat</a:t>
                      </a:r>
                      <a:r>
                        <a:rPr sz="800" b="1" dirty="0">
                          <a:solidFill>
                            <a:srgbClr val="FFFFFF"/>
                          </a:solidFill>
                          <a:latin typeface="Arial"/>
                          <a:cs typeface="Arial"/>
                        </a:rPr>
                        <a:t>ion</a:t>
                      </a:r>
                      <a:endParaRPr sz="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extLst>
                  <a:ext uri="{0D108BD9-81ED-4DB2-BD59-A6C34878D82A}">
                    <a16:rowId xmlns:a16="http://schemas.microsoft.com/office/drawing/2014/main" val="10000"/>
                  </a:ext>
                </a:extLst>
              </a:tr>
              <a:tr h="688339">
                <a:tc>
                  <a:txBody>
                    <a:bodyPr/>
                    <a:lstStyle/>
                    <a:p>
                      <a:pPr marL="84455">
                        <a:lnSpc>
                          <a:spcPct val="100000"/>
                        </a:lnSpc>
                      </a:pPr>
                      <a:r>
                        <a:rPr sz="800" spc="-5" dirty="0">
                          <a:latin typeface="Arial"/>
                          <a:cs typeface="Arial"/>
                        </a:rPr>
                        <a:t>La</a:t>
                      </a:r>
                      <a:r>
                        <a:rPr sz="800" spc="-20" dirty="0">
                          <a:latin typeface="Arial"/>
                          <a:cs typeface="Arial"/>
                        </a:rPr>
                        <a:t>w</a:t>
                      </a:r>
                      <a:r>
                        <a:rPr sz="800" dirty="0">
                          <a:latin typeface="Arial"/>
                          <a:cs typeface="Arial"/>
                        </a:rPr>
                        <a:t>f</a:t>
                      </a:r>
                      <a:r>
                        <a:rPr sz="800" spc="-5" dirty="0">
                          <a:latin typeface="Arial"/>
                          <a:cs typeface="Arial"/>
                        </a:rPr>
                        <a:t>u</a:t>
                      </a:r>
                      <a:r>
                        <a:rPr sz="800" dirty="0">
                          <a:latin typeface="Arial"/>
                          <a:cs typeface="Arial"/>
                        </a:rPr>
                        <a:t>l</a:t>
                      </a:r>
                      <a:r>
                        <a:rPr sz="800" spc="15" dirty="0">
                          <a:latin typeface="Arial"/>
                          <a:cs typeface="Arial"/>
                        </a:rPr>
                        <a:t> </a:t>
                      </a:r>
                      <a:r>
                        <a:rPr sz="800" dirty="0">
                          <a:latin typeface="Arial"/>
                          <a:cs typeface="Arial"/>
                        </a:rPr>
                        <a:t>P</a:t>
                      </a:r>
                      <a:r>
                        <a:rPr sz="800" spc="-5" dirty="0">
                          <a:latin typeface="Arial"/>
                          <a:cs typeface="Arial"/>
                        </a:rPr>
                        <a:t>er</a:t>
                      </a:r>
                      <a:r>
                        <a:rPr sz="800" spc="10" dirty="0">
                          <a:latin typeface="Arial"/>
                          <a:cs typeface="Arial"/>
                        </a:rPr>
                        <a:t>m</a:t>
                      </a:r>
                      <a:r>
                        <a:rPr sz="800" spc="-5" dirty="0">
                          <a:latin typeface="Arial"/>
                          <a:cs typeface="Arial"/>
                        </a:rPr>
                        <a:t>anen</a:t>
                      </a:r>
                      <a:r>
                        <a:rPr sz="800" dirty="0">
                          <a:latin typeface="Arial"/>
                          <a:cs typeface="Arial"/>
                        </a:rPr>
                        <a:t>t</a:t>
                      </a:r>
                      <a:r>
                        <a:rPr sz="800" spc="15" dirty="0">
                          <a:latin typeface="Arial"/>
                          <a:cs typeface="Arial"/>
                        </a:rPr>
                        <a:t> </a:t>
                      </a:r>
                      <a:r>
                        <a:rPr sz="800" spc="-5" dirty="0">
                          <a:latin typeface="Arial"/>
                          <a:cs typeface="Arial"/>
                        </a:rPr>
                        <a:t>Re</a:t>
                      </a:r>
                      <a:r>
                        <a:rPr sz="800" dirty="0">
                          <a:latin typeface="Arial"/>
                          <a:cs typeface="Arial"/>
                        </a:rPr>
                        <a:t>sid</a:t>
                      </a:r>
                      <a:r>
                        <a:rPr sz="800" spc="-5" dirty="0">
                          <a:latin typeface="Arial"/>
                          <a:cs typeface="Arial"/>
                        </a:rPr>
                        <a:t>en</a:t>
                      </a:r>
                      <a:r>
                        <a:rPr sz="800" dirty="0">
                          <a:latin typeface="Arial"/>
                          <a:cs typeface="Arial"/>
                        </a:rPr>
                        <a:t>t</a:t>
                      </a:r>
                      <a:r>
                        <a:rPr sz="800" spc="20" dirty="0">
                          <a:latin typeface="Arial"/>
                          <a:cs typeface="Arial"/>
                        </a:rPr>
                        <a:t> </a:t>
                      </a:r>
                      <a:r>
                        <a:rPr sz="800" spc="-5" dirty="0">
                          <a:latin typeface="Arial"/>
                          <a:cs typeface="Arial"/>
                        </a:rPr>
                        <a:t>(L</a:t>
                      </a:r>
                      <a:r>
                        <a:rPr sz="800" dirty="0">
                          <a:latin typeface="Arial"/>
                          <a:cs typeface="Arial"/>
                        </a:rPr>
                        <a:t>P</a:t>
                      </a:r>
                      <a:r>
                        <a:rPr sz="800" spc="-5" dirty="0">
                          <a:latin typeface="Arial"/>
                          <a:cs typeface="Arial"/>
                        </a:rPr>
                        <a:t>R</a:t>
                      </a:r>
                      <a:r>
                        <a:rPr sz="800" dirty="0">
                          <a:latin typeface="Arial"/>
                          <a:cs typeface="Arial"/>
                        </a:rPr>
                        <a:t>)</a:t>
                      </a: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c>
                  <a:txBody>
                    <a:bodyPr/>
                    <a:lstStyle/>
                    <a:p>
                      <a:pPr marL="85090">
                        <a:lnSpc>
                          <a:spcPct val="100000"/>
                        </a:lnSpc>
                      </a:pPr>
                      <a:r>
                        <a:rPr sz="800" dirty="0">
                          <a:latin typeface="Arial"/>
                          <a:cs typeface="Arial"/>
                        </a:rPr>
                        <a:t>Y</a:t>
                      </a:r>
                      <a:r>
                        <a:rPr sz="800" spc="-5" dirty="0">
                          <a:latin typeface="Arial"/>
                          <a:cs typeface="Arial"/>
                        </a:rPr>
                        <a:t>e</a:t>
                      </a:r>
                      <a:r>
                        <a:rPr sz="800" dirty="0">
                          <a:latin typeface="Arial"/>
                          <a:cs typeface="Arial"/>
                        </a:rPr>
                        <a:t>s</a:t>
                      </a:r>
                      <a:r>
                        <a:rPr sz="800" b="1" dirty="0">
                          <a:solidFill>
                            <a:srgbClr val="FF0000"/>
                          </a:solidFill>
                          <a:latin typeface="Arial"/>
                          <a:cs typeface="Arial"/>
                        </a:rPr>
                        <a:t>*</a:t>
                      </a:r>
                      <a:endParaRPr sz="800" dirty="0">
                        <a:solidFill>
                          <a:srgbClr val="FF0000"/>
                        </a:solidFill>
                        <a:latin typeface="Arial"/>
                        <a:cs typeface="Arial"/>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c>
                  <a:txBody>
                    <a:bodyPr/>
                    <a:lstStyle/>
                    <a:p>
                      <a:pPr marL="85090" marR="441959">
                        <a:lnSpc>
                          <a:spcPct val="100000"/>
                        </a:lnSpc>
                      </a:pPr>
                      <a:r>
                        <a:rPr sz="800" dirty="0">
                          <a:latin typeface="Arial"/>
                          <a:cs typeface="Arial"/>
                        </a:rPr>
                        <a:t>A</a:t>
                      </a:r>
                      <a:r>
                        <a:rPr sz="800" spc="-5" dirty="0">
                          <a:latin typeface="Arial"/>
                          <a:cs typeface="Arial"/>
                        </a:rPr>
                        <a:t>n</a:t>
                      </a:r>
                      <a:r>
                        <a:rPr sz="800" dirty="0">
                          <a:latin typeface="Arial"/>
                          <a:cs typeface="Arial"/>
                        </a:rPr>
                        <a:t>y</a:t>
                      </a:r>
                      <a:r>
                        <a:rPr sz="800" spc="-5" dirty="0">
                          <a:latin typeface="Arial"/>
                          <a:cs typeface="Arial"/>
                        </a:rPr>
                        <a:t> per</a:t>
                      </a:r>
                      <a:r>
                        <a:rPr sz="800" dirty="0">
                          <a:latin typeface="Arial"/>
                          <a:cs typeface="Arial"/>
                        </a:rPr>
                        <a:t>s</a:t>
                      </a:r>
                      <a:r>
                        <a:rPr sz="800" spc="-5" dirty="0">
                          <a:latin typeface="Arial"/>
                          <a:cs typeface="Arial"/>
                        </a:rPr>
                        <a:t>o</a:t>
                      </a:r>
                      <a:r>
                        <a:rPr sz="800" dirty="0">
                          <a:latin typeface="Arial"/>
                          <a:cs typeface="Arial"/>
                        </a:rPr>
                        <a:t>n</a:t>
                      </a:r>
                      <a:r>
                        <a:rPr sz="800" spc="10" dirty="0">
                          <a:latin typeface="Arial"/>
                          <a:cs typeface="Arial"/>
                        </a:rPr>
                        <a:t> </a:t>
                      </a:r>
                      <a:r>
                        <a:rPr sz="800" spc="-5" dirty="0">
                          <a:latin typeface="Arial"/>
                          <a:cs typeface="Arial"/>
                        </a:rPr>
                        <a:t>no</a:t>
                      </a:r>
                      <a:r>
                        <a:rPr sz="800" dirty="0">
                          <a:latin typeface="Arial"/>
                          <a:cs typeface="Arial"/>
                        </a:rPr>
                        <a:t>t</a:t>
                      </a:r>
                      <a:r>
                        <a:rPr sz="800" spc="20" dirty="0">
                          <a:latin typeface="Arial"/>
                          <a:cs typeface="Arial"/>
                        </a:rPr>
                        <a:t> </a:t>
                      </a:r>
                      <a:r>
                        <a:rPr sz="800" dirty="0">
                          <a:latin typeface="Arial"/>
                          <a:cs typeface="Arial"/>
                        </a:rPr>
                        <a:t>a citi</a:t>
                      </a:r>
                      <a:r>
                        <a:rPr sz="800" spc="-5" dirty="0">
                          <a:latin typeface="Arial"/>
                          <a:cs typeface="Arial"/>
                        </a:rPr>
                        <a:t>ze</a:t>
                      </a:r>
                      <a:r>
                        <a:rPr sz="800" dirty="0">
                          <a:latin typeface="Arial"/>
                          <a:cs typeface="Arial"/>
                        </a:rPr>
                        <a:t>n</a:t>
                      </a:r>
                      <a:r>
                        <a:rPr sz="800" spc="-10" dirty="0">
                          <a:latin typeface="Arial"/>
                          <a:cs typeface="Arial"/>
                        </a:rPr>
                        <a:t> </a:t>
                      </a:r>
                      <a:r>
                        <a:rPr sz="800" spc="-5" dirty="0">
                          <a:latin typeface="Arial"/>
                          <a:cs typeface="Arial"/>
                        </a:rPr>
                        <a:t>o</a:t>
                      </a:r>
                      <a:r>
                        <a:rPr sz="800" dirty="0">
                          <a:latin typeface="Arial"/>
                          <a:cs typeface="Arial"/>
                        </a:rPr>
                        <a:t>f</a:t>
                      </a:r>
                      <a:r>
                        <a:rPr sz="800" spc="5" dirty="0">
                          <a:latin typeface="Arial"/>
                          <a:cs typeface="Arial"/>
                        </a:rPr>
                        <a:t> </a:t>
                      </a:r>
                      <a:r>
                        <a:rPr sz="800" dirty="0">
                          <a:latin typeface="Arial"/>
                          <a:cs typeface="Arial"/>
                        </a:rPr>
                        <a:t>t</a:t>
                      </a:r>
                      <a:r>
                        <a:rPr sz="800" spc="-5" dirty="0">
                          <a:latin typeface="Arial"/>
                          <a:cs typeface="Arial"/>
                        </a:rPr>
                        <a:t>h</a:t>
                      </a:r>
                      <a:r>
                        <a:rPr sz="800" dirty="0">
                          <a:latin typeface="Arial"/>
                          <a:cs typeface="Arial"/>
                        </a:rPr>
                        <a:t>e</a:t>
                      </a:r>
                      <a:r>
                        <a:rPr sz="800" spc="10" dirty="0">
                          <a:latin typeface="Arial"/>
                          <a:cs typeface="Arial"/>
                        </a:rPr>
                        <a:t> </a:t>
                      </a:r>
                      <a:r>
                        <a:rPr sz="800" spc="-5" dirty="0">
                          <a:latin typeface="Arial"/>
                          <a:cs typeface="Arial"/>
                        </a:rPr>
                        <a:t>Un</a:t>
                      </a:r>
                      <a:r>
                        <a:rPr sz="800" dirty="0">
                          <a:latin typeface="Arial"/>
                          <a:cs typeface="Arial"/>
                        </a:rPr>
                        <a:t>it</a:t>
                      </a:r>
                      <a:r>
                        <a:rPr sz="800" spc="-5" dirty="0">
                          <a:latin typeface="Arial"/>
                          <a:cs typeface="Arial"/>
                        </a:rPr>
                        <a:t>e</a:t>
                      </a:r>
                      <a:r>
                        <a:rPr sz="800" dirty="0">
                          <a:latin typeface="Arial"/>
                          <a:cs typeface="Arial"/>
                        </a:rPr>
                        <a:t>d St</a:t>
                      </a:r>
                      <a:r>
                        <a:rPr sz="800" spc="-5" dirty="0">
                          <a:latin typeface="Arial"/>
                          <a:cs typeface="Arial"/>
                        </a:rPr>
                        <a:t>a</a:t>
                      </a:r>
                      <a:r>
                        <a:rPr sz="800" dirty="0">
                          <a:latin typeface="Arial"/>
                          <a:cs typeface="Arial"/>
                        </a:rPr>
                        <a:t>t</a:t>
                      </a:r>
                      <a:r>
                        <a:rPr sz="800" spc="-5" dirty="0">
                          <a:latin typeface="Arial"/>
                          <a:cs typeface="Arial"/>
                        </a:rPr>
                        <a:t>e</a:t>
                      </a:r>
                      <a:r>
                        <a:rPr sz="800" dirty="0">
                          <a:latin typeface="Arial"/>
                          <a:cs typeface="Arial"/>
                        </a:rPr>
                        <a:t>s</a:t>
                      </a:r>
                      <a:r>
                        <a:rPr sz="800" spc="10" dirty="0">
                          <a:latin typeface="Arial"/>
                          <a:cs typeface="Arial"/>
                        </a:rPr>
                        <a:t> </a:t>
                      </a:r>
                      <a:r>
                        <a:rPr sz="800" spc="-20" dirty="0">
                          <a:latin typeface="Arial"/>
                          <a:cs typeface="Arial"/>
                        </a:rPr>
                        <a:t>w</a:t>
                      </a:r>
                      <a:r>
                        <a:rPr sz="800" spc="-5" dirty="0">
                          <a:latin typeface="Arial"/>
                          <a:cs typeface="Arial"/>
                        </a:rPr>
                        <a:t>h</a:t>
                      </a:r>
                      <a:r>
                        <a:rPr sz="800" dirty="0">
                          <a:latin typeface="Arial"/>
                          <a:cs typeface="Arial"/>
                        </a:rPr>
                        <a:t>o</a:t>
                      </a:r>
                      <a:r>
                        <a:rPr sz="800" spc="10" dirty="0">
                          <a:latin typeface="Arial"/>
                          <a:cs typeface="Arial"/>
                        </a:rPr>
                        <a:t> </a:t>
                      </a:r>
                      <a:r>
                        <a:rPr sz="800" dirty="0">
                          <a:latin typeface="Arial"/>
                          <a:cs typeface="Arial"/>
                        </a:rPr>
                        <a:t>is </a:t>
                      </a:r>
                      <a:r>
                        <a:rPr sz="800" spc="-5" dirty="0">
                          <a:latin typeface="Arial"/>
                          <a:cs typeface="Arial"/>
                        </a:rPr>
                        <a:t>re</a:t>
                      </a:r>
                      <a:r>
                        <a:rPr sz="800" dirty="0">
                          <a:latin typeface="Arial"/>
                          <a:cs typeface="Arial"/>
                        </a:rPr>
                        <a:t>sidi</a:t>
                      </a:r>
                      <a:r>
                        <a:rPr sz="800" spc="-5" dirty="0">
                          <a:latin typeface="Arial"/>
                          <a:cs typeface="Arial"/>
                        </a:rPr>
                        <a:t>n</a:t>
                      </a:r>
                      <a:r>
                        <a:rPr sz="800" dirty="0">
                          <a:latin typeface="Arial"/>
                          <a:cs typeface="Arial"/>
                        </a:rPr>
                        <a:t>g in t</a:t>
                      </a:r>
                      <a:r>
                        <a:rPr sz="800" spc="-5" dirty="0">
                          <a:latin typeface="Arial"/>
                          <a:cs typeface="Arial"/>
                        </a:rPr>
                        <a:t>h</a:t>
                      </a:r>
                      <a:r>
                        <a:rPr sz="800" dirty="0">
                          <a:latin typeface="Arial"/>
                          <a:cs typeface="Arial"/>
                        </a:rPr>
                        <a:t>e</a:t>
                      </a:r>
                      <a:r>
                        <a:rPr sz="800" spc="10" dirty="0">
                          <a:latin typeface="Arial"/>
                          <a:cs typeface="Arial"/>
                        </a:rPr>
                        <a:t> </a:t>
                      </a:r>
                      <a:r>
                        <a:rPr sz="800" spc="-5" dirty="0">
                          <a:latin typeface="Arial"/>
                          <a:cs typeface="Arial"/>
                        </a:rPr>
                        <a:t>U</a:t>
                      </a:r>
                      <a:r>
                        <a:rPr sz="800" dirty="0">
                          <a:latin typeface="Arial"/>
                          <a:cs typeface="Arial"/>
                        </a:rPr>
                        <a:t>.S.</a:t>
                      </a:r>
                      <a:r>
                        <a:rPr sz="800" spc="-5" dirty="0">
                          <a:latin typeface="Arial"/>
                          <a:cs typeface="Arial"/>
                        </a:rPr>
                        <a:t> unde</a:t>
                      </a:r>
                      <a:r>
                        <a:rPr sz="800" dirty="0">
                          <a:latin typeface="Arial"/>
                          <a:cs typeface="Arial"/>
                        </a:rPr>
                        <a:t>r</a:t>
                      </a:r>
                      <a:r>
                        <a:rPr sz="800" spc="10" dirty="0">
                          <a:latin typeface="Arial"/>
                          <a:cs typeface="Arial"/>
                        </a:rPr>
                        <a:t> </a:t>
                      </a:r>
                      <a:r>
                        <a:rPr sz="800" dirty="0">
                          <a:latin typeface="Arial"/>
                          <a:cs typeface="Arial"/>
                        </a:rPr>
                        <a:t>le</a:t>
                      </a:r>
                      <a:r>
                        <a:rPr sz="800" spc="-5" dirty="0">
                          <a:latin typeface="Arial"/>
                          <a:cs typeface="Arial"/>
                        </a:rPr>
                        <a:t>ga</a:t>
                      </a:r>
                      <a:r>
                        <a:rPr sz="800" dirty="0">
                          <a:latin typeface="Arial"/>
                          <a:cs typeface="Arial"/>
                        </a:rPr>
                        <a:t>lly</a:t>
                      </a:r>
                      <a:r>
                        <a:rPr sz="800" spc="10" dirty="0">
                          <a:latin typeface="Arial"/>
                          <a:cs typeface="Arial"/>
                        </a:rPr>
                        <a:t> </a:t>
                      </a:r>
                      <a:r>
                        <a:rPr sz="800" spc="-5" dirty="0">
                          <a:latin typeface="Arial"/>
                          <a:cs typeface="Arial"/>
                        </a:rPr>
                        <a:t>re</a:t>
                      </a:r>
                      <a:r>
                        <a:rPr sz="800" dirty="0">
                          <a:latin typeface="Arial"/>
                          <a:cs typeface="Arial"/>
                        </a:rPr>
                        <a:t>c</a:t>
                      </a:r>
                      <a:r>
                        <a:rPr sz="800" spc="-5" dirty="0">
                          <a:latin typeface="Arial"/>
                          <a:cs typeface="Arial"/>
                        </a:rPr>
                        <a:t>ogn</a:t>
                      </a:r>
                      <a:r>
                        <a:rPr sz="800" dirty="0">
                          <a:latin typeface="Arial"/>
                          <a:cs typeface="Arial"/>
                        </a:rPr>
                        <a:t>i</a:t>
                      </a:r>
                      <a:r>
                        <a:rPr sz="800" spc="-5" dirty="0">
                          <a:latin typeface="Arial"/>
                          <a:cs typeface="Arial"/>
                        </a:rPr>
                        <a:t>ze</a:t>
                      </a:r>
                      <a:r>
                        <a:rPr sz="800" dirty="0">
                          <a:latin typeface="Arial"/>
                          <a:cs typeface="Arial"/>
                        </a:rPr>
                        <a:t>d</a:t>
                      </a:r>
                      <a:r>
                        <a:rPr sz="800" spc="10" dirty="0">
                          <a:latin typeface="Arial"/>
                          <a:cs typeface="Arial"/>
                        </a:rPr>
                        <a:t> </a:t>
                      </a:r>
                      <a:r>
                        <a:rPr sz="800" spc="-5" dirty="0">
                          <a:latin typeface="Arial"/>
                          <a:cs typeface="Arial"/>
                        </a:rPr>
                        <a:t>an</a:t>
                      </a:r>
                      <a:r>
                        <a:rPr sz="800" dirty="0">
                          <a:latin typeface="Arial"/>
                          <a:cs typeface="Arial"/>
                        </a:rPr>
                        <a:t>d</a:t>
                      </a:r>
                      <a:r>
                        <a:rPr sz="800" spc="25" dirty="0">
                          <a:latin typeface="Arial"/>
                          <a:cs typeface="Arial"/>
                        </a:rPr>
                        <a:t> </a:t>
                      </a:r>
                      <a:r>
                        <a:rPr sz="800" dirty="0">
                          <a:latin typeface="Arial"/>
                          <a:cs typeface="Arial"/>
                        </a:rPr>
                        <a:t>la</a:t>
                      </a:r>
                      <a:r>
                        <a:rPr sz="800" spc="-20" dirty="0">
                          <a:latin typeface="Arial"/>
                          <a:cs typeface="Arial"/>
                        </a:rPr>
                        <a:t>w</a:t>
                      </a:r>
                      <a:r>
                        <a:rPr sz="800" dirty="0">
                          <a:latin typeface="Arial"/>
                          <a:cs typeface="Arial"/>
                        </a:rPr>
                        <a:t>f</a:t>
                      </a:r>
                      <a:r>
                        <a:rPr sz="800" spc="-5" dirty="0">
                          <a:latin typeface="Arial"/>
                          <a:cs typeface="Arial"/>
                        </a:rPr>
                        <a:t>u</a:t>
                      </a:r>
                      <a:r>
                        <a:rPr sz="800" dirty="0">
                          <a:latin typeface="Arial"/>
                          <a:cs typeface="Arial"/>
                        </a:rPr>
                        <a:t>lly </a:t>
                      </a:r>
                      <a:r>
                        <a:rPr sz="800" spc="-5" dirty="0">
                          <a:latin typeface="Arial"/>
                          <a:cs typeface="Arial"/>
                        </a:rPr>
                        <a:t>re</a:t>
                      </a:r>
                      <a:r>
                        <a:rPr sz="800" dirty="0">
                          <a:latin typeface="Arial"/>
                          <a:cs typeface="Arial"/>
                        </a:rPr>
                        <a:t>c</a:t>
                      </a:r>
                      <a:r>
                        <a:rPr sz="800" spc="-5" dirty="0">
                          <a:latin typeface="Arial"/>
                          <a:cs typeface="Arial"/>
                        </a:rPr>
                        <a:t>orde</a:t>
                      </a:r>
                      <a:r>
                        <a:rPr sz="800" dirty="0">
                          <a:latin typeface="Arial"/>
                          <a:cs typeface="Arial"/>
                        </a:rPr>
                        <a:t>d</a:t>
                      </a:r>
                      <a:r>
                        <a:rPr sz="800" spc="10" dirty="0">
                          <a:latin typeface="Arial"/>
                          <a:cs typeface="Arial"/>
                        </a:rPr>
                        <a:t> </a:t>
                      </a:r>
                      <a:r>
                        <a:rPr sz="800" spc="-5" dirty="0">
                          <a:latin typeface="Arial"/>
                          <a:cs typeface="Arial"/>
                        </a:rPr>
                        <a:t>per</a:t>
                      </a:r>
                      <a:r>
                        <a:rPr sz="800" spc="10" dirty="0">
                          <a:latin typeface="Arial"/>
                          <a:cs typeface="Arial"/>
                        </a:rPr>
                        <a:t>m</a:t>
                      </a:r>
                      <a:r>
                        <a:rPr sz="800" spc="-5" dirty="0">
                          <a:latin typeface="Arial"/>
                          <a:cs typeface="Arial"/>
                        </a:rPr>
                        <a:t>anen</a:t>
                      </a:r>
                      <a:r>
                        <a:rPr sz="800" dirty="0">
                          <a:latin typeface="Arial"/>
                          <a:cs typeface="Arial"/>
                        </a:rPr>
                        <a:t>t</a:t>
                      </a:r>
                      <a:r>
                        <a:rPr sz="800" spc="20" dirty="0">
                          <a:latin typeface="Arial"/>
                          <a:cs typeface="Arial"/>
                        </a:rPr>
                        <a:t> </a:t>
                      </a:r>
                      <a:r>
                        <a:rPr sz="800" spc="-5" dirty="0">
                          <a:latin typeface="Arial"/>
                          <a:cs typeface="Arial"/>
                        </a:rPr>
                        <a:t>re</a:t>
                      </a:r>
                      <a:r>
                        <a:rPr sz="800" dirty="0">
                          <a:latin typeface="Arial"/>
                          <a:cs typeface="Arial"/>
                        </a:rPr>
                        <a:t>sid</a:t>
                      </a:r>
                      <a:r>
                        <a:rPr sz="800" spc="-5" dirty="0">
                          <a:latin typeface="Arial"/>
                          <a:cs typeface="Arial"/>
                        </a:rPr>
                        <a:t>en</a:t>
                      </a:r>
                      <a:r>
                        <a:rPr sz="800" dirty="0">
                          <a:latin typeface="Arial"/>
                          <a:cs typeface="Arial"/>
                        </a:rPr>
                        <a:t>ce </a:t>
                      </a:r>
                      <a:r>
                        <a:rPr sz="800" spc="-5" dirty="0">
                          <a:latin typeface="Arial"/>
                          <a:cs typeface="Arial"/>
                        </a:rPr>
                        <a:t>a</a:t>
                      </a:r>
                      <a:r>
                        <a:rPr sz="800" dirty="0">
                          <a:latin typeface="Arial"/>
                          <a:cs typeface="Arial"/>
                        </a:rPr>
                        <a:t>s</a:t>
                      </a:r>
                      <a:r>
                        <a:rPr sz="800" spc="10" dirty="0">
                          <a:latin typeface="Arial"/>
                          <a:cs typeface="Arial"/>
                        </a:rPr>
                        <a:t> </a:t>
                      </a:r>
                      <a:r>
                        <a:rPr sz="800" spc="-5" dirty="0">
                          <a:latin typeface="Arial"/>
                          <a:cs typeface="Arial"/>
                        </a:rPr>
                        <a:t>a</a:t>
                      </a:r>
                      <a:r>
                        <a:rPr sz="800" dirty="0">
                          <a:latin typeface="Arial"/>
                          <a:cs typeface="Arial"/>
                        </a:rPr>
                        <a:t>n</a:t>
                      </a:r>
                      <a:r>
                        <a:rPr sz="800" spc="10" dirty="0">
                          <a:latin typeface="Arial"/>
                          <a:cs typeface="Arial"/>
                        </a:rPr>
                        <a:t> </a:t>
                      </a:r>
                      <a:r>
                        <a:rPr sz="800" dirty="0">
                          <a:latin typeface="Arial"/>
                          <a:cs typeface="Arial"/>
                        </a:rPr>
                        <a:t>i</a:t>
                      </a:r>
                      <a:r>
                        <a:rPr sz="800" spc="15" dirty="0">
                          <a:latin typeface="Arial"/>
                          <a:cs typeface="Arial"/>
                        </a:rPr>
                        <a:t>m</a:t>
                      </a:r>
                      <a:r>
                        <a:rPr sz="800" dirty="0">
                          <a:latin typeface="Arial"/>
                          <a:cs typeface="Arial"/>
                        </a:rPr>
                        <a:t>m</a:t>
                      </a:r>
                      <a:r>
                        <a:rPr sz="800" spc="-10" dirty="0">
                          <a:latin typeface="Arial"/>
                          <a:cs typeface="Arial"/>
                        </a:rPr>
                        <a:t>i</a:t>
                      </a:r>
                      <a:r>
                        <a:rPr sz="800" spc="-5" dirty="0">
                          <a:latin typeface="Arial"/>
                          <a:cs typeface="Arial"/>
                        </a:rPr>
                        <a:t>gran</a:t>
                      </a:r>
                      <a:r>
                        <a:rPr sz="800" dirty="0">
                          <a:latin typeface="Arial"/>
                          <a:cs typeface="Arial"/>
                        </a:rPr>
                        <a:t>t.</a:t>
                      </a:r>
                      <a:r>
                        <a:rPr sz="800" spc="5" dirty="0">
                          <a:latin typeface="Arial"/>
                          <a:cs typeface="Arial"/>
                        </a:rPr>
                        <a:t> </a:t>
                      </a:r>
                      <a:r>
                        <a:rPr sz="800" dirty="0">
                          <a:latin typeface="Arial"/>
                          <a:cs typeface="Arial"/>
                        </a:rPr>
                        <a:t>I</a:t>
                      </a:r>
                      <a:r>
                        <a:rPr sz="800" spc="-5" dirty="0">
                          <a:latin typeface="Arial"/>
                          <a:cs typeface="Arial"/>
                        </a:rPr>
                        <a:t>-55</a:t>
                      </a:r>
                      <a:r>
                        <a:rPr sz="800" dirty="0">
                          <a:latin typeface="Arial"/>
                          <a:cs typeface="Arial"/>
                        </a:rPr>
                        <a:t>1 P</a:t>
                      </a:r>
                      <a:r>
                        <a:rPr sz="800" spc="-5" dirty="0">
                          <a:latin typeface="Arial"/>
                          <a:cs typeface="Arial"/>
                        </a:rPr>
                        <a:t>er</a:t>
                      </a:r>
                      <a:r>
                        <a:rPr sz="800" spc="10" dirty="0">
                          <a:latin typeface="Arial"/>
                          <a:cs typeface="Arial"/>
                        </a:rPr>
                        <a:t>m</a:t>
                      </a:r>
                      <a:r>
                        <a:rPr sz="800" spc="-5" dirty="0">
                          <a:latin typeface="Arial"/>
                          <a:cs typeface="Arial"/>
                        </a:rPr>
                        <a:t>anen</a:t>
                      </a:r>
                      <a:r>
                        <a:rPr sz="800" dirty="0">
                          <a:latin typeface="Arial"/>
                          <a:cs typeface="Arial"/>
                        </a:rPr>
                        <a:t>t</a:t>
                      </a:r>
                      <a:r>
                        <a:rPr sz="800" spc="5" dirty="0">
                          <a:latin typeface="Arial"/>
                          <a:cs typeface="Arial"/>
                        </a:rPr>
                        <a:t> </a:t>
                      </a:r>
                      <a:r>
                        <a:rPr sz="800" spc="-5" dirty="0">
                          <a:latin typeface="Arial"/>
                          <a:cs typeface="Arial"/>
                        </a:rPr>
                        <a:t>Re</a:t>
                      </a:r>
                      <a:r>
                        <a:rPr sz="800" dirty="0">
                          <a:latin typeface="Arial"/>
                          <a:cs typeface="Arial"/>
                        </a:rPr>
                        <a:t>sid</a:t>
                      </a:r>
                      <a:r>
                        <a:rPr sz="800" spc="-5" dirty="0">
                          <a:latin typeface="Arial"/>
                          <a:cs typeface="Arial"/>
                        </a:rPr>
                        <a:t>en</a:t>
                      </a:r>
                      <a:r>
                        <a:rPr sz="800" dirty="0">
                          <a:latin typeface="Arial"/>
                          <a:cs typeface="Arial"/>
                        </a:rPr>
                        <a:t>t</a:t>
                      </a:r>
                      <a:r>
                        <a:rPr sz="800" spc="20" dirty="0">
                          <a:latin typeface="Arial"/>
                          <a:cs typeface="Arial"/>
                        </a:rPr>
                        <a:t> </a:t>
                      </a:r>
                      <a:r>
                        <a:rPr sz="800" dirty="0">
                          <a:latin typeface="Arial"/>
                          <a:cs typeface="Arial"/>
                        </a:rPr>
                        <a:t>c</a:t>
                      </a:r>
                      <a:r>
                        <a:rPr sz="800" spc="-5" dirty="0">
                          <a:latin typeface="Arial"/>
                          <a:cs typeface="Arial"/>
                        </a:rPr>
                        <a:t>ard</a:t>
                      </a:r>
                      <a:r>
                        <a:rPr sz="800" dirty="0">
                          <a:latin typeface="Arial"/>
                          <a:cs typeface="Arial"/>
                        </a:rPr>
                        <a:t>.</a:t>
                      </a:r>
                    </a:p>
                    <a:p>
                      <a:pPr>
                        <a:lnSpc>
                          <a:spcPct val="100000"/>
                        </a:lnSpc>
                        <a:spcBef>
                          <a:spcPts val="41"/>
                        </a:spcBef>
                      </a:pPr>
                      <a:endParaRPr sz="800" dirty="0">
                        <a:latin typeface="Times New Roman"/>
                        <a:cs typeface="Times New Roman"/>
                      </a:endParaRPr>
                    </a:p>
                    <a:p>
                      <a:pPr marL="85725">
                        <a:lnSpc>
                          <a:spcPct val="100000"/>
                        </a:lnSpc>
                      </a:pPr>
                      <a:r>
                        <a:rPr sz="800" b="1" spc="-10" dirty="0">
                          <a:latin typeface="Arial"/>
                          <a:cs typeface="Arial"/>
                        </a:rPr>
                        <a:t>N</a:t>
                      </a:r>
                      <a:r>
                        <a:rPr sz="800" b="1" spc="-5" dirty="0">
                          <a:latin typeface="Arial"/>
                          <a:cs typeface="Arial"/>
                        </a:rPr>
                        <a:t>O</a:t>
                      </a:r>
                      <a:r>
                        <a:rPr sz="800" b="1" spc="-15" dirty="0">
                          <a:latin typeface="Arial"/>
                          <a:cs typeface="Arial"/>
                        </a:rPr>
                        <a:t>T</a:t>
                      </a:r>
                      <a:r>
                        <a:rPr sz="800" b="1" dirty="0">
                          <a:latin typeface="Arial"/>
                          <a:cs typeface="Arial"/>
                        </a:rPr>
                        <a:t>E</a:t>
                      </a:r>
                      <a:r>
                        <a:rPr sz="800" dirty="0">
                          <a:latin typeface="Arial"/>
                          <a:cs typeface="Arial"/>
                        </a:rPr>
                        <a:t>:</a:t>
                      </a:r>
                      <a:r>
                        <a:rPr sz="800" spc="10" dirty="0">
                          <a:latin typeface="Arial"/>
                          <a:cs typeface="Arial"/>
                        </a:rPr>
                        <a:t> </a:t>
                      </a:r>
                      <a:r>
                        <a:rPr sz="800" spc="-5" dirty="0">
                          <a:latin typeface="Arial"/>
                          <a:cs typeface="Arial"/>
                        </a:rPr>
                        <a:t>La</a:t>
                      </a:r>
                      <a:r>
                        <a:rPr sz="800" spc="-20" dirty="0">
                          <a:latin typeface="Arial"/>
                          <a:cs typeface="Arial"/>
                        </a:rPr>
                        <a:t>w</a:t>
                      </a:r>
                      <a:r>
                        <a:rPr sz="800" dirty="0">
                          <a:latin typeface="Arial"/>
                          <a:cs typeface="Arial"/>
                        </a:rPr>
                        <a:t>f</a:t>
                      </a:r>
                      <a:r>
                        <a:rPr sz="800" spc="-5" dirty="0">
                          <a:latin typeface="Arial"/>
                          <a:cs typeface="Arial"/>
                        </a:rPr>
                        <a:t>u</a:t>
                      </a:r>
                      <a:r>
                        <a:rPr sz="800" dirty="0">
                          <a:latin typeface="Arial"/>
                          <a:cs typeface="Arial"/>
                        </a:rPr>
                        <a:t>l</a:t>
                      </a:r>
                      <a:r>
                        <a:rPr sz="800" spc="15" dirty="0">
                          <a:latin typeface="Arial"/>
                          <a:cs typeface="Arial"/>
                        </a:rPr>
                        <a:t> </a:t>
                      </a:r>
                      <a:r>
                        <a:rPr sz="800" dirty="0">
                          <a:latin typeface="Arial"/>
                          <a:cs typeface="Arial"/>
                        </a:rPr>
                        <a:t>Pe</a:t>
                      </a:r>
                      <a:r>
                        <a:rPr sz="800" spc="-10" dirty="0">
                          <a:latin typeface="Arial"/>
                          <a:cs typeface="Arial"/>
                        </a:rPr>
                        <a:t>r</a:t>
                      </a:r>
                      <a:r>
                        <a:rPr sz="800" spc="10" dirty="0">
                          <a:latin typeface="Arial"/>
                          <a:cs typeface="Arial"/>
                        </a:rPr>
                        <a:t>m</a:t>
                      </a:r>
                      <a:r>
                        <a:rPr sz="800" spc="-5" dirty="0">
                          <a:latin typeface="Arial"/>
                          <a:cs typeface="Arial"/>
                        </a:rPr>
                        <a:t>anen</a:t>
                      </a:r>
                      <a:r>
                        <a:rPr sz="800" dirty="0">
                          <a:latin typeface="Arial"/>
                          <a:cs typeface="Arial"/>
                        </a:rPr>
                        <a:t>t</a:t>
                      </a:r>
                      <a:r>
                        <a:rPr sz="800" spc="5" dirty="0">
                          <a:latin typeface="Arial"/>
                          <a:cs typeface="Arial"/>
                        </a:rPr>
                        <a:t> </a:t>
                      </a:r>
                      <a:r>
                        <a:rPr sz="800" spc="-10" dirty="0">
                          <a:latin typeface="Arial"/>
                          <a:cs typeface="Arial"/>
                        </a:rPr>
                        <a:t>R</a:t>
                      </a:r>
                      <a:r>
                        <a:rPr sz="800" spc="-5" dirty="0">
                          <a:latin typeface="Arial"/>
                          <a:cs typeface="Arial"/>
                        </a:rPr>
                        <a:t>e</a:t>
                      </a:r>
                      <a:r>
                        <a:rPr sz="800" dirty="0">
                          <a:latin typeface="Arial"/>
                          <a:cs typeface="Arial"/>
                        </a:rPr>
                        <a:t>si</a:t>
                      </a:r>
                      <a:r>
                        <a:rPr sz="800" spc="-5" dirty="0">
                          <a:latin typeface="Arial"/>
                          <a:cs typeface="Arial"/>
                        </a:rPr>
                        <a:t>den</a:t>
                      </a:r>
                      <a:r>
                        <a:rPr sz="800" dirty="0">
                          <a:latin typeface="Arial"/>
                          <a:cs typeface="Arial"/>
                        </a:rPr>
                        <a:t>ts</a:t>
                      </a:r>
                      <a:r>
                        <a:rPr sz="800" spc="5" dirty="0">
                          <a:latin typeface="Arial"/>
                          <a:cs typeface="Arial"/>
                        </a:rPr>
                        <a:t> </a:t>
                      </a:r>
                      <a:r>
                        <a:rPr sz="800" spc="-20" dirty="0">
                          <a:latin typeface="Arial"/>
                          <a:cs typeface="Arial"/>
                        </a:rPr>
                        <a:t>w</a:t>
                      </a:r>
                      <a:r>
                        <a:rPr sz="800" spc="-5" dirty="0">
                          <a:latin typeface="Arial"/>
                          <a:cs typeface="Arial"/>
                        </a:rPr>
                        <a:t>h</a:t>
                      </a:r>
                      <a:r>
                        <a:rPr sz="800" dirty="0">
                          <a:latin typeface="Arial"/>
                          <a:cs typeface="Arial"/>
                        </a:rPr>
                        <a:t>o</a:t>
                      </a:r>
                      <a:r>
                        <a:rPr sz="800" spc="10" dirty="0">
                          <a:latin typeface="Arial"/>
                          <a:cs typeface="Arial"/>
                        </a:rPr>
                        <a:t> </a:t>
                      </a:r>
                      <a:r>
                        <a:rPr sz="800" spc="-5" dirty="0">
                          <a:latin typeface="Arial"/>
                          <a:cs typeface="Arial"/>
                        </a:rPr>
                        <a:t>en</a:t>
                      </a:r>
                      <a:r>
                        <a:rPr sz="800" dirty="0">
                          <a:latin typeface="Arial"/>
                          <a:cs typeface="Arial"/>
                        </a:rPr>
                        <a:t>t</a:t>
                      </a:r>
                      <a:r>
                        <a:rPr sz="800" spc="-5" dirty="0">
                          <a:latin typeface="Arial"/>
                          <a:cs typeface="Arial"/>
                        </a:rPr>
                        <a:t>ere</a:t>
                      </a:r>
                      <a:r>
                        <a:rPr sz="800" dirty="0">
                          <a:latin typeface="Arial"/>
                          <a:cs typeface="Arial"/>
                        </a:rPr>
                        <a:t>d</a:t>
                      </a:r>
                      <a:r>
                        <a:rPr sz="800" spc="25" dirty="0">
                          <a:latin typeface="Arial"/>
                          <a:cs typeface="Arial"/>
                        </a:rPr>
                        <a:t> </a:t>
                      </a:r>
                      <a:r>
                        <a:rPr sz="800" spc="-5" dirty="0">
                          <a:latin typeface="Arial"/>
                          <a:cs typeface="Arial"/>
                        </a:rPr>
                        <a:t>unde</a:t>
                      </a:r>
                      <a:r>
                        <a:rPr sz="800" dirty="0">
                          <a:latin typeface="Arial"/>
                          <a:cs typeface="Arial"/>
                        </a:rPr>
                        <a:t>r</a:t>
                      </a:r>
                      <a:r>
                        <a:rPr sz="800" spc="20" dirty="0">
                          <a:latin typeface="Arial"/>
                          <a:cs typeface="Arial"/>
                        </a:rPr>
                        <a:t> </a:t>
                      </a:r>
                      <a:r>
                        <a:rPr sz="800" spc="-5" dirty="0">
                          <a:latin typeface="Arial"/>
                          <a:cs typeface="Arial"/>
                        </a:rPr>
                        <a:t>ano</a:t>
                      </a:r>
                      <a:r>
                        <a:rPr sz="800" dirty="0">
                          <a:latin typeface="Arial"/>
                          <a:cs typeface="Arial"/>
                        </a:rPr>
                        <a:t>t</a:t>
                      </a:r>
                      <a:r>
                        <a:rPr sz="800" spc="-5" dirty="0">
                          <a:latin typeface="Arial"/>
                          <a:cs typeface="Arial"/>
                        </a:rPr>
                        <a:t>he</a:t>
                      </a:r>
                      <a:r>
                        <a:rPr sz="800" dirty="0">
                          <a:latin typeface="Arial"/>
                          <a:cs typeface="Arial"/>
                        </a:rPr>
                        <a:t>r</a:t>
                      </a:r>
                      <a:r>
                        <a:rPr sz="800" spc="20" dirty="0">
                          <a:latin typeface="Arial"/>
                          <a:cs typeface="Arial"/>
                        </a:rPr>
                        <a:t> </a:t>
                      </a:r>
                      <a:r>
                        <a:rPr sz="800" dirty="0">
                          <a:latin typeface="Arial"/>
                          <a:cs typeface="Arial"/>
                        </a:rPr>
                        <a:t>c</a:t>
                      </a:r>
                      <a:r>
                        <a:rPr sz="800" spc="-5" dirty="0">
                          <a:latin typeface="Arial"/>
                          <a:cs typeface="Arial"/>
                        </a:rPr>
                        <a:t>a</a:t>
                      </a:r>
                      <a:r>
                        <a:rPr sz="800" dirty="0">
                          <a:latin typeface="Arial"/>
                          <a:cs typeface="Arial"/>
                        </a:rPr>
                        <a:t>t</a:t>
                      </a:r>
                      <a:r>
                        <a:rPr sz="800" spc="-5" dirty="0">
                          <a:latin typeface="Arial"/>
                          <a:cs typeface="Arial"/>
                        </a:rPr>
                        <a:t>egor</a:t>
                      </a:r>
                      <a:r>
                        <a:rPr sz="800" dirty="0">
                          <a:latin typeface="Arial"/>
                          <a:cs typeface="Arial"/>
                        </a:rPr>
                        <a:t>y</a:t>
                      </a:r>
                      <a:r>
                        <a:rPr sz="800" spc="5" dirty="0">
                          <a:latin typeface="Arial"/>
                          <a:cs typeface="Arial"/>
                        </a:rPr>
                        <a:t> </a:t>
                      </a:r>
                      <a:r>
                        <a:rPr sz="800" dirty="0">
                          <a:latin typeface="Arial"/>
                          <a:cs typeface="Arial"/>
                        </a:rPr>
                        <a:t>t</a:t>
                      </a:r>
                      <a:r>
                        <a:rPr sz="800" spc="-5" dirty="0">
                          <a:latin typeface="Arial"/>
                          <a:cs typeface="Arial"/>
                        </a:rPr>
                        <a:t>ha</a:t>
                      </a:r>
                      <a:r>
                        <a:rPr sz="800" dirty="0">
                          <a:latin typeface="Arial"/>
                          <a:cs typeface="Arial"/>
                        </a:rPr>
                        <a:t>t</a:t>
                      </a:r>
                      <a:r>
                        <a:rPr sz="800" spc="5" dirty="0">
                          <a:latin typeface="Arial"/>
                          <a:cs typeface="Arial"/>
                        </a:rPr>
                        <a:t> </a:t>
                      </a:r>
                      <a:r>
                        <a:rPr sz="800" dirty="0">
                          <a:latin typeface="Arial"/>
                          <a:cs typeface="Arial"/>
                        </a:rPr>
                        <a:t>is</a:t>
                      </a:r>
                      <a:r>
                        <a:rPr sz="800" spc="-5" dirty="0">
                          <a:latin typeface="Arial"/>
                          <a:cs typeface="Arial"/>
                        </a:rPr>
                        <a:t> no</a:t>
                      </a:r>
                      <a:r>
                        <a:rPr sz="800" dirty="0">
                          <a:latin typeface="Arial"/>
                          <a:cs typeface="Arial"/>
                        </a:rPr>
                        <a:t>t</a:t>
                      </a:r>
                      <a:r>
                        <a:rPr sz="800" spc="20" dirty="0">
                          <a:latin typeface="Arial"/>
                          <a:cs typeface="Arial"/>
                        </a:rPr>
                        <a:t> </a:t>
                      </a:r>
                      <a:r>
                        <a:rPr sz="800" dirty="0">
                          <a:latin typeface="Arial"/>
                          <a:cs typeface="Arial"/>
                        </a:rPr>
                        <a:t>s</a:t>
                      </a:r>
                      <a:r>
                        <a:rPr sz="800" spc="-5" dirty="0">
                          <a:latin typeface="Arial"/>
                          <a:cs typeface="Arial"/>
                        </a:rPr>
                        <a:t>ub</a:t>
                      </a:r>
                      <a:r>
                        <a:rPr sz="800" dirty="0">
                          <a:latin typeface="Arial"/>
                          <a:cs typeface="Arial"/>
                        </a:rPr>
                        <a:t>j</a:t>
                      </a:r>
                      <a:r>
                        <a:rPr sz="800" spc="-5" dirty="0">
                          <a:latin typeface="Arial"/>
                          <a:cs typeface="Arial"/>
                        </a:rPr>
                        <a:t>e</a:t>
                      </a:r>
                      <a:r>
                        <a:rPr sz="800" dirty="0">
                          <a:latin typeface="Arial"/>
                          <a:cs typeface="Arial"/>
                        </a:rPr>
                        <a:t>ct</a:t>
                      </a:r>
                      <a:r>
                        <a:rPr sz="800" spc="-5" dirty="0">
                          <a:latin typeface="Arial"/>
                          <a:cs typeface="Arial"/>
                        </a:rPr>
                        <a:t> </a:t>
                      </a:r>
                      <a:r>
                        <a:rPr sz="800" dirty="0">
                          <a:latin typeface="Arial"/>
                          <a:cs typeface="Arial"/>
                        </a:rPr>
                        <a:t>to t</a:t>
                      </a:r>
                      <a:r>
                        <a:rPr sz="800" spc="-5" dirty="0">
                          <a:latin typeface="Arial"/>
                          <a:cs typeface="Arial"/>
                        </a:rPr>
                        <a:t>h</a:t>
                      </a:r>
                      <a:r>
                        <a:rPr sz="800" dirty="0">
                          <a:latin typeface="Arial"/>
                          <a:cs typeface="Arial"/>
                        </a:rPr>
                        <a:t>e</a:t>
                      </a:r>
                      <a:r>
                        <a:rPr sz="800" spc="10" dirty="0">
                          <a:latin typeface="Arial"/>
                          <a:cs typeface="Arial"/>
                        </a:rPr>
                        <a:t> </a:t>
                      </a:r>
                      <a:r>
                        <a:rPr sz="800" dirty="0">
                          <a:latin typeface="Arial"/>
                          <a:cs typeface="Arial"/>
                        </a:rPr>
                        <a:t>fi</a:t>
                      </a:r>
                      <a:r>
                        <a:rPr sz="800" spc="-10" dirty="0">
                          <a:latin typeface="Arial"/>
                          <a:cs typeface="Arial"/>
                        </a:rPr>
                        <a:t>v</a:t>
                      </a:r>
                      <a:r>
                        <a:rPr sz="800" dirty="0">
                          <a:latin typeface="Arial"/>
                          <a:cs typeface="Arial"/>
                        </a:rPr>
                        <a:t>e</a:t>
                      </a:r>
                      <a:r>
                        <a:rPr lang="en-US" sz="800" dirty="0">
                          <a:latin typeface="Arial"/>
                          <a:cs typeface="Arial"/>
                        </a:rPr>
                        <a:t>-year</a:t>
                      </a:r>
                      <a:r>
                        <a:rPr sz="800" dirty="0">
                          <a:latin typeface="Arial"/>
                          <a:cs typeface="Arial"/>
                        </a:rPr>
                        <a:t> </a:t>
                      </a:r>
                      <a:r>
                        <a:rPr sz="800" spc="-5" dirty="0">
                          <a:latin typeface="Arial"/>
                          <a:cs typeface="Arial"/>
                        </a:rPr>
                        <a:t>ba</a:t>
                      </a:r>
                      <a:r>
                        <a:rPr sz="800" dirty="0">
                          <a:latin typeface="Arial"/>
                          <a:cs typeface="Arial"/>
                        </a:rPr>
                        <a:t>r</a:t>
                      </a:r>
                      <a:r>
                        <a:rPr sz="800" spc="15" dirty="0">
                          <a:latin typeface="Arial"/>
                          <a:cs typeface="Arial"/>
                        </a:rPr>
                        <a:t> </a:t>
                      </a:r>
                      <a:r>
                        <a:rPr sz="800" spc="-5" dirty="0">
                          <a:latin typeface="Arial"/>
                          <a:cs typeface="Arial"/>
                        </a:rPr>
                        <a:t>(e</a:t>
                      </a:r>
                      <a:r>
                        <a:rPr sz="800" dirty="0">
                          <a:latin typeface="Arial"/>
                          <a:cs typeface="Arial"/>
                        </a:rPr>
                        <a:t>.</a:t>
                      </a:r>
                      <a:r>
                        <a:rPr sz="800" spc="-5" dirty="0">
                          <a:latin typeface="Arial"/>
                          <a:cs typeface="Arial"/>
                        </a:rPr>
                        <a:t>g</a:t>
                      </a:r>
                      <a:r>
                        <a:rPr sz="800" dirty="0">
                          <a:latin typeface="Arial"/>
                          <a:cs typeface="Arial"/>
                        </a:rPr>
                        <a:t>.</a:t>
                      </a:r>
                      <a:r>
                        <a:rPr lang="en-US" sz="800" dirty="0">
                          <a:latin typeface="Arial"/>
                          <a:cs typeface="Arial"/>
                        </a:rPr>
                        <a:t>,</a:t>
                      </a:r>
                      <a:endParaRPr sz="800" dirty="0">
                        <a:latin typeface="Arial"/>
                        <a:cs typeface="Arial"/>
                      </a:endParaRPr>
                    </a:p>
                    <a:p>
                      <a:pPr marL="85725">
                        <a:lnSpc>
                          <a:spcPct val="100000"/>
                        </a:lnSpc>
                      </a:pPr>
                      <a:r>
                        <a:rPr sz="800" spc="-5" dirty="0">
                          <a:latin typeface="Arial"/>
                          <a:cs typeface="Arial"/>
                        </a:rPr>
                        <a:t>Re</a:t>
                      </a:r>
                      <a:r>
                        <a:rPr sz="800" dirty="0">
                          <a:latin typeface="Arial"/>
                          <a:cs typeface="Arial"/>
                        </a:rPr>
                        <a:t>f</a:t>
                      </a:r>
                      <a:r>
                        <a:rPr sz="800" spc="-5" dirty="0">
                          <a:latin typeface="Arial"/>
                          <a:cs typeface="Arial"/>
                        </a:rPr>
                        <a:t>ugee</a:t>
                      </a:r>
                      <a:r>
                        <a:rPr sz="800" dirty="0">
                          <a:latin typeface="Arial"/>
                          <a:cs typeface="Arial"/>
                        </a:rPr>
                        <a:t>s,</a:t>
                      </a:r>
                      <a:r>
                        <a:rPr sz="800" spc="25" dirty="0">
                          <a:latin typeface="Arial"/>
                          <a:cs typeface="Arial"/>
                        </a:rPr>
                        <a:t> </a:t>
                      </a:r>
                      <a:r>
                        <a:rPr sz="800" dirty="0">
                          <a:latin typeface="Arial"/>
                          <a:cs typeface="Arial"/>
                        </a:rPr>
                        <a:t>A</a:t>
                      </a:r>
                      <a:r>
                        <a:rPr sz="800" spc="5" dirty="0">
                          <a:latin typeface="Arial"/>
                          <a:cs typeface="Arial"/>
                        </a:rPr>
                        <a:t>s</a:t>
                      </a:r>
                      <a:r>
                        <a:rPr sz="800" spc="-10" dirty="0">
                          <a:latin typeface="Arial"/>
                          <a:cs typeface="Arial"/>
                        </a:rPr>
                        <a:t>y</a:t>
                      </a:r>
                      <a:r>
                        <a:rPr sz="800" dirty="0">
                          <a:latin typeface="Arial"/>
                          <a:cs typeface="Arial"/>
                        </a:rPr>
                        <a:t>le</a:t>
                      </a:r>
                      <a:r>
                        <a:rPr sz="800" spc="-5" dirty="0">
                          <a:latin typeface="Arial"/>
                          <a:cs typeface="Arial"/>
                        </a:rPr>
                        <a:t>e</a:t>
                      </a:r>
                      <a:r>
                        <a:rPr sz="800" spc="5" dirty="0">
                          <a:latin typeface="Arial"/>
                          <a:cs typeface="Arial"/>
                        </a:rPr>
                        <a:t>s</a:t>
                      </a:r>
                      <a:r>
                        <a:rPr sz="800" dirty="0">
                          <a:latin typeface="Arial"/>
                          <a:cs typeface="Arial"/>
                        </a:rPr>
                        <a:t>,</a:t>
                      </a:r>
                      <a:r>
                        <a:rPr sz="800" spc="-5" dirty="0">
                          <a:latin typeface="Arial"/>
                          <a:cs typeface="Arial"/>
                        </a:rPr>
                        <a:t> </a:t>
                      </a:r>
                      <a:r>
                        <a:rPr sz="800" dirty="0">
                          <a:latin typeface="Arial"/>
                          <a:cs typeface="Arial"/>
                        </a:rPr>
                        <a:t>T</a:t>
                      </a:r>
                      <a:r>
                        <a:rPr sz="800" spc="-5" dirty="0">
                          <a:latin typeface="Arial"/>
                          <a:cs typeface="Arial"/>
                        </a:rPr>
                        <a:t>ra</a:t>
                      </a:r>
                      <a:r>
                        <a:rPr sz="800" dirty="0">
                          <a:latin typeface="Arial"/>
                          <a:cs typeface="Arial"/>
                        </a:rPr>
                        <a:t>ffi</a:t>
                      </a:r>
                      <a:r>
                        <a:rPr sz="800" spc="5" dirty="0">
                          <a:latin typeface="Arial"/>
                          <a:cs typeface="Arial"/>
                        </a:rPr>
                        <a:t>c</a:t>
                      </a:r>
                      <a:r>
                        <a:rPr sz="800" dirty="0">
                          <a:latin typeface="Arial"/>
                          <a:cs typeface="Arial"/>
                        </a:rPr>
                        <a:t>king</a:t>
                      </a:r>
                      <a:r>
                        <a:rPr sz="800" spc="-25" dirty="0">
                          <a:latin typeface="Arial"/>
                          <a:cs typeface="Arial"/>
                        </a:rPr>
                        <a:t> </a:t>
                      </a:r>
                      <a:r>
                        <a:rPr sz="800" spc="-10" dirty="0">
                          <a:latin typeface="Arial"/>
                          <a:cs typeface="Arial"/>
                        </a:rPr>
                        <a:t>v</a:t>
                      </a:r>
                      <a:r>
                        <a:rPr sz="800" dirty="0">
                          <a:latin typeface="Arial"/>
                          <a:cs typeface="Arial"/>
                        </a:rPr>
                        <a:t>i</a:t>
                      </a:r>
                      <a:r>
                        <a:rPr sz="800" spc="5" dirty="0">
                          <a:latin typeface="Arial"/>
                          <a:cs typeface="Arial"/>
                        </a:rPr>
                        <a:t>c</a:t>
                      </a:r>
                      <a:r>
                        <a:rPr sz="800" dirty="0">
                          <a:latin typeface="Arial"/>
                          <a:cs typeface="Arial"/>
                        </a:rPr>
                        <a:t>ti</a:t>
                      </a:r>
                      <a:r>
                        <a:rPr sz="800" spc="15" dirty="0">
                          <a:latin typeface="Arial"/>
                          <a:cs typeface="Arial"/>
                        </a:rPr>
                        <a:t>m</a:t>
                      </a:r>
                      <a:r>
                        <a:rPr sz="800" spc="-10" dirty="0">
                          <a:latin typeface="Arial"/>
                          <a:cs typeface="Arial"/>
                        </a:rPr>
                        <a:t>s</a:t>
                      </a:r>
                      <a:r>
                        <a:rPr sz="800" dirty="0">
                          <a:latin typeface="Arial"/>
                          <a:cs typeface="Arial"/>
                        </a:rPr>
                        <a:t>,</a:t>
                      </a:r>
                      <a:r>
                        <a:rPr sz="800" spc="-30" dirty="0">
                          <a:latin typeface="Arial"/>
                          <a:cs typeface="Arial"/>
                        </a:rPr>
                        <a:t> </a:t>
                      </a:r>
                      <a:r>
                        <a:rPr sz="800" spc="-5" dirty="0">
                          <a:latin typeface="Arial"/>
                          <a:cs typeface="Arial"/>
                        </a:rPr>
                        <a:t>Cuban</a:t>
                      </a:r>
                      <a:r>
                        <a:rPr sz="800" dirty="0">
                          <a:latin typeface="Arial"/>
                          <a:cs typeface="Arial"/>
                        </a:rPr>
                        <a:t>/</a:t>
                      </a:r>
                      <a:r>
                        <a:rPr sz="800" spc="-5" dirty="0">
                          <a:latin typeface="Arial"/>
                          <a:cs typeface="Arial"/>
                        </a:rPr>
                        <a:t>Ha</a:t>
                      </a:r>
                      <a:r>
                        <a:rPr sz="800" dirty="0">
                          <a:latin typeface="Arial"/>
                          <a:cs typeface="Arial"/>
                        </a:rPr>
                        <a:t>itian</a:t>
                      </a:r>
                      <a:r>
                        <a:rPr sz="800" spc="10" dirty="0">
                          <a:latin typeface="Arial"/>
                          <a:cs typeface="Arial"/>
                        </a:rPr>
                        <a:t> </a:t>
                      </a:r>
                      <a:r>
                        <a:rPr sz="800" spc="-5" dirty="0">
                          <a:latin typeface="Arial"/>
                          <a:cs typeface="Arial"/>
                        </a:rPr>
                        <a:t>en</a:t>
                      </a:r>
                      <a:r>
                        <a:rPr sz="800" dirty="0">
                          <a:latin typeface="Arial"/>
                          <a:cs typeface="Arial"/>
                        </a:rPr>
                        <a:t>t</a:t>
                      </a:r>
                      <a:r>
                        <a:rPr sz="800" spc="-5" dirty="0">
                          <a:latin typeface="Arial"/>
                          <a:cs typeface="Arial"/>
                        </a:rPr>
                        <a:t>ran</a:t>
                      </a:r>
                      <a:r>
                        <a:rPr sz="800" dirty="0">
                          <a:latin typeface="Arial"/>
                          <a:cs typeface="Arial"/>
                        </a:rPr>
                        <a:t>ts)</a:t>
                      </a:r>
                      <a:r>
                        <a:rPr sz="800" spc="-15" dirty="0">
                          <a:latin typeface="Arial"/>
                          <a:cs typeface="Arial"/>
                        </a:rPr>
                        <a:t> </a:t>
                      </a:r>
                      <a:r>
                        <a:rPr sz="800" spc="-5" dirty="0">
                          <a:latin typeface="Arial"/>
                          <a:cs typeface="Arial"/>
                        </a:rPr>
                        <a:t>re</a:t>
                      </a:r>
                      <a:r>
                        <a:rPr sz="800" spc="10" dirty="0">
                          <a:latin typeface="Arial"/>
                          <a:cs typeface="Arial"/>
                        </a:rPr>
                        <a:t>m</a:t>
                      </a:r>
                      <a:r>
                        <a:rPr sz="800" spc="-5" dirty="0">
                          <a:latin typeface="Arial"/>
                          <a:cs typeface="Arial"/>
                        </a:rPr>
                        <a:t>a</a:t>
                      </a:r>
                      <a:r>
                        <a:rPr sz="800" dirty="0">
                          <a:latin typeface="Arial"/>
                          <a:cs typeface="Arial"/>
                        </a:rPr>
                        <a:t>in</a:t>
                      </a:r>
                      <a:r>
                        <a:rPr sz="800" spc="-10" dirty="0">
                          <a:latin typeface="Arial"/>
                          <a:cs typeface="Arial"/>
                        </a:rPr>
                        <a:t> </a:t>
                      </a:r>
                      <a:r>
                        <a:rPr sz="800" spc="-5" dirty="0">
                          <a:latin typeface="Arial"/>
                          <a:cs typeface="Arial"/>
                        </a:rPr>
                        <a:t>e</a:t>
                      </a:r>
                      <a:r>
                        <a:rPr sz="800" spc="-20" dirty="0">
                          <a:latin typeface="Arial"/>
                          <a:cs typeface="Arial"/>
                        </a:rPr>
                        <a:t>x</a:t>
                      </a:r>
                      <a:r>
                        <a:rPr sz="800" spc="-5" dirty="0">
                          <a:latin typeface="Arial"/>
                          <a:cs typeface="Arial"/>
                        </a:rPr>
                        <a:t>e</a:t>
                      </a:r>
                      <a:r>
                        <a:rPr sz="800" spc="10" dirty="0">
                          <a:latin typeface="Arial"/>
                          <a:cs typeface="Arial"/>
                        </a:rPr>
                        <a:t>m</a:t>
                      </a:r>
                      <a:r>
                        <a:rPr sz="800" spc="-5" dirty="0">
                          <a:latin typeface="Arial"/>
                          <a:cs typeface="Arial"/>
                        </a:rPr>
                        <a:t>p</a:t>
                      </a:r>
                      <a:r>
                        <a:rPr sz="800" dirty="0">
                          <a:latin typeface="Arial"/>
                          <a:cs typeface="Arial"/>
                        </a:rPr>
                        <a:t>t</a:t>
                      </a:r>
                      <a:r>
                        <a:rPr sz="800" spc="20" dirty="0">
                          <a:latin typeface="Arial"/>
                          <a:cs typeface="Arial"/>
                        </a:rPr>
                        <a:t> </a:t>
                      </a:r>
                      <a:r>
                        <a:rPr sz="800" dirty="0">
                          <a:latin typeface="Arial"/>
                          <a:cs typeface="Arial"/>
                        </a:rPr>
                        <a:t>f</a:t>
                      </a:r>
                      <a:r>
                        <a:rPr sz="800" spc="-5" dirty="0">
                          <a:latin typeface="Arial"/>
                          <a:cs typeface="Arial"/>
                        </a:rPr>
                        <a:t>ro</a:t>
                      </a:r>
                      <a:r>
                        <a:rPr sz="800" dirty="0">
                          <a:latin typeface="Arial"/>
                          <a:cs typeface="Arial"/>
                        </a:rPr>
                        <a:t>m</a:t>
                      </a:r>
                      <a:r>
                        <a:rPr sz="800" spc="-5" dirty="0">
                          <a:latin typeface="Arial"/>
                          <a:cs typeface="Arial"/>
                        </a:rPr>
                        <a:t> </a:t>
                      </a:r>
                      <a:r>
                        <a:rPr sz="800" dirty="0">
                          <a:latin typeface="Arial"/>
                          <a:cs typeface="Arial"/>
                        </a:rPr>
                        <a:t>t</a:t>
                      </a:r>
                      <a:r>
                        <a:rPr sz="800" spc="-5" dirty="0">
                          <a:latin typeface="Arial"/>
                          <a:cs typeface="Arial"/>
                        </a:rPr>
                        <a:t>h</a:t>
                      </a:r>
                      <a:r>
                        <a:rPr sz="800" dirty="0">
                          <a:latin typeface="Arial"/>
                          <a:cs typeface="Arial"/>
                        </a:rPr>
                        <a:t>e fi</a:t>
                      </a:r>
                      <a:r>
                        <a:rPr sz="800" spc="-5" dirty="0">
                          <a:latin typeface="Arial"/>
                          <a:cs typeface="Arial"/>
                        </a:rPr>
                        <a:t>v</a:t>
                      </a:r>
                      <a:r>
                        <a:rPr sz="800" dirty="0">
                          <a:latin typeface="Arial"/>
                          <a:cs typeface="Arial"/>
                        </a:rPr>
                        <a:t>e</a:t>
                      </a:r>
                      <a:r>
                        <a:rPr lang="en-US" sz="800" dirty="0">
                          <a:latin typeface="Arial"/>
                          <a:cs typeface="Arial"/>
                        </a:rPr>
                        <a:t>-</a:t>
                      </a:r>
                      <a:r>
                        <a:rPr sz="800" spc="-10" dirty="0">
                          <a:latin typeface="Arial"/>
                          <a:cs typeface="Arial"/>
                        </a:rPr>
                        <a:t>y</a:t>
                      </a:r>
                      <a:r>
                        <a:rPr sz="800" spc="-5" dirty="0">
                          <a:latin typeface="Arial"/>
                          <a:cs typeface="Arial"/>
                        </a:rPr>
                        <a:t>ea</a:t>
                      </a:r>
                      <a:r>
                        <a:rPr sz="800" dirty="0">
                          <a:latin typeface="Arial"/>
                          <a:cs typeface="Arial"/>
                        </a:rPr>
                        <a:t>r</a:t>
                      </a:r>
                      <a:r>
                        <a:rPr sz="800" spc="10" dirty="0">
                          <a:latin typeface="Arial"/>
                          <a:cs typeface="Arial"/>
                        </a:rPr>
                        <a:t> </a:t>
                      </a:r>
                      <a:r>
                        <a:rPr sz="800" spc="-5" dirty="0">
                          <a:latin typeface="Arial"/>
                          <a:cs typeface="Arial"/>
                        </a:rPr>
                        <a:t>bar</a:t>
                      </a:r>
                      <a:r>
                        <a:rPr sz="800" dirty="0">
                          <a:latin typeface="Arial"/>
                          <a:cs typeface="Arial"/>
                        </a:rPr>
                        <a:t>.</a:t>
                      </a: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1"/>
                  </a:ext>
                </a:extLst>
              </a:tr>
              <a:tr h="360299">
                <a:tc>
                  <a:txBody>
                    <a:bodyPr/>
                    <a:lstStyle/>
                    <a:p>
                      <a:pPr marL="85090">
                        <a:lnSpc>
                          <a:spcPct val="100000"/>
                        </a:lnSpc>
                      </a:pPr>
                      <a:r>
                        <a:rPr sz="800" spc="-5" dirty="0">
                          <a:solidFill>
                            <a:schemeClr val="tx1"/>
                          </a:solidFill>
                          <a:latin typeface="Arial"/>
                          <a:cs typeface="Arial"/>
                        </a:rPr>
                        <a:t>Re</a:t>
                      </a:r>
                      <a:r>
                        <a:rPr sz="800" dirty="0">
                          <a:solidFill>
                            <a:schemeClr val="tx1"/>
                          </a:solidFill>
                          <a:latin typeface="Arial"/>
                          <a:cs typeface="Arial"/>
                        </a:rPr>
                        <a:t>f</a:t>
                      </a:r>
                      <a:r>
                        <a:rPr sz="800" spc="-5" dirty="0">
                          <a:solidFill>
                            <a:schemeClr val="tx1"/>
                          </a:solidFill>
                          <a:latin typeface="Arial"/>
                          <a:cs typeface="Arial"/>
                        </a:rPr>
                        <a:t>ugee</a:t>
                      </a:r>
                      <a:r>
                        <a:rPr sz="800" dirty="0">
                          <a:solidFill>
                            <a:schemeClr val="tx1"/>
                          </a:solidFill>
                          <a:latin typeface="Arial"/>
                          <a:cs typeface="Arial"/>
                        </a:rPr>
                        <a:t>s</a:t>
                      </a:r>
                      <a:r>
                        <a:rPr sz="800" spc="2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20" dirty="0">
                          <a:solidFill>
                            <a:schemeClr val="tx1"/>
                          </a:solidFill>
                          <a:latin typeface="Arial"/>
                          <a:cs typeface="Arial"/>
                        </a:rPr>
                        <a:t> </a:t>
                      </a:r>
                      <a:r>
                        <a:rPr sz="800" dirty="0">
                          <a:solidFill>
                            <a:schemeClr val="tx1"/>
                          </a:solidFill>
                          <a:latin typeface="Arial"/>
                          <a:cs typeface="Arial"/>
                        </a:rPr>
                        <a:t>As</a:t>
                      </a:r>
                      <a:r>
                        <a:rPr sz="800" spc="-10" dirty="0">
                          <a:solidFill>
                            <a:schemeClr val="tx1"/>
                          </a:solidFill>
                          <a:latin typeface="Arial"/>
                          <a:cs typeface="Arial"/>
                        </a:rPr>
                        <a:t>y</a:t>
                      </a:r>
                      <a:r>
                        <a:rPr sz="800" dirty="0">
                          <a:solidFill>
                            <a:schemeClr val="tx1"/>
                          </a:solidFill>
                          <a:latin typeface="Arial"/>
                          <a:cs typeface="Arial"/>
                        </a:rPr>
                        <a:t>le</a:t>
                      </a:r>
                      <a:r>
                        <a:rPr sz="800" spc="-5" dirty="0">
                          <a:solidFill>
                            <a:schemeClr val="tx1"/>
                          </a:solidFill>
                          <a:latin typeface="Arial"/>
                          <a:cs typeface="Arial"/>
                        </a:rPr>
                        <a:t>e</a:t>
                      </a:r>
                      <a:r>
                        <a:rPr sz="800" dirty="0">
                          <a:solidFill>
                            <a:schemeClr val="tx1"/>
                          </a:solidFill>
                          <a:latin typeface="Arial"/>
                          <a:cs typeface="Arial"/>
                        </a:rPr>
                        <a:t>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marR="528320">
                        <a:lnSpc>
                          <a:spcPct val="100000"/>
                        </a:lnSpc>
                      </a:pPr>
                      <a:r>
                        <a:rPr sz="800" dirty="0">
                          <a:solidFill>
                            <a:schemeClr val="tx1"/>
                          </a:solidFill>
                          <a:latin typeface="Arial"/>
                          <a:cs typeface="Arial"/>
                        </a:rPr>
                        <a:t>A</a:t>
                      </a:r>
                      <a:r>
                        <a:rPr sz="800" spc="-5" dirty="0">
                          <a:solidFill>
                            <a:schemeClr val="tx1"/>
                          </a:solidFill>
                          <a:latin typeface="Arial"/>
                          <a:cs typeface="Arial"/>
                        </a:rPr>
                        <a:t>d</a:t>
                      </a:r>
                      <a:r>
                        <a:rPr sz="800" spc="10" dirty="0">
                          <a:solidFill>
                            <a:schemeClr val="tx1"/>
                          </a:solidFill>
                          <a:latin typeface="Arial"/>
                          <a:cs typeface="Arial"/>
                        </a:rPr>
                        <a:t>m</a:t>
                      </a:r>
                      <a:r>
                        <a:rPr sz="800" dirty="0">
                          <a:solidFill>
                            <a:schemeClr val="tx1"/>
                          </a:solidFill>
                          <a:latin typeface="Arial"/>
                          <a:cs typeface="Arial"/>
                        </a:rPr>
                        <a:t>itt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spc="-5" dirty="0">
                          <a:solidFill>
                            <a:schemeClr val="tx1"/>
                          </a:solidFill>
                          <a:latin typeface="Arial"/>
                          <a:cs typeface="Arial"/>
                        </a:rPr>
                        <a:t>unde</a:t>
                      </a:r>
                      <a:r>
                        <a:rPr sz="800" dirty="0">
                          <a:solidFill>
                            <a:schemeClr val="tx1"/>
                          </a:solidFill>
                          <a:latin typeface="Arial"/>
                          <a:cs typeface="Arial"/>
                        </a:rPr>
                        <a:t>r</a:t>
                      </a:r>
                      <a:r>
                        <a:rPr sz="800" spc="20"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ction </a:t>
                      </a:r>
                      <a:r>
                        <a:rPr sz="800" spc="-5" dirty="0">
                          <a:solidFill>
                            <a:schemeClr val="tx1"/>
                          </a:solidFill>
                          <a:latin typeface="Arial"/>
                          <a:cs typeface="Arial"/>
                        </a:rPr>
                        <a:t>20</a:t>
                      </a:r>
                      <a:r>
                        <a:rPr sz="800" dirty="0">
                          <a:solidFill>
                            <a:schemeClr val="tx1"/>
                          </a:solidFill>
                          <a:latin typeface="Arial"/>
                          <a:cs typeface="Arial"/>
                        </a:rPr>
                        <a:t>7</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 I</a:t>
                      </a:r>
                      <a:r>
                        <a:rPr sz="800" spc="-5" dirty="0">
                          <a:solidFill>
                            <a:schemeClr val="tx1"/>
                          </a:solidFill>
                          <a:latin typeface="Arial"/>
                          <a:cs typeface="Arial"/>
                        </a:rPr>
                        <a:t>N</a:t>
                      </a:r>
                      <a:r>
                        <a:rPr sz="800" dirty="0">
                          <a:solidFill>
                            <a:schemeClr val="tx1"/>
                          </a:solidFill>
                          <a:latin typeface="Arial"/>
                          <a:cs typeface="Arial"/>
                        </a:rPr>
                        <a:t>A.</a:t>
                      </a:r>
                      <a:r>
                        <a:rPr sz="800" spc="-5" dirty="0">
                          <a:solidFill>
                            <a:schemeClr val="tx1"/>
                          </a:solidFill>
                          <a:latin typeface="Arial"/>
                          <a:cs typeface="Arial"/>
                        </a:rPr>
                        <a:t> </a:t>
                      </a:r>
                      <a:r>
                        <a:rPr sz="800" dirty="0">
                          <a:solidFill>
                            <a:schemeClr val="tx1"/>
                          </a:solidFill>
                          <a:latin typeface="Arial"/>
                          <a:cs typeface="Arial"/>
                        </a:rPr>
                        <a:t>Te</a:t>
                      </a:r>
                      <a:r>
                        <a:rPr sz="800" spc="10" dirty="0">
                          <a:solidFill>
                            <a:schemeClr val="tx1"/>
                          </a:solidFill>
                          <a:latin typeface="Arial"/>
                          <a:cs typeface="Arial"/>
                        </a:rPr>
                        <a:t>m</a:t>
                      </a:r>
                      <a:r>
                        <a:rPr sz="800" spc="-5" dirty="0">
                          <a:solidFill>
                            <a:schemeClr val="tx1"/>
                          </a:solidFill>
                          <a:latin typeface="Arial"/>
                          <a:cs typeface="Arial"/>
                        </a:rPr>
                        <a:t>porar</a:t>
                      </a:r>
                      <a:r>
                        <a:rPr sz="800" dirty="0">
                          <a:solidFill>
                            <a:schemeClr val="tx1"/>
                          </a:solidFill>
                          <a:latin typeface="Arial"/>
                          <a:cs typeface="Arial"/>
                        </a:rPr>
                        <a:t>y</a:t>
                      </a:r>
                      <a:r>
                        <a:rPr sz="800" spc="-5" dirty="0">
                          <a:solidFill>
                            <a:schemeClr val="tx1"/>
                          </a:solidFill>
                          <a:latin typeface="Arial"/>
                          <a:cs typeface="Arial"/>
                        </a:rPr>
                        <a:t> Re</a:t>
                      </a:r>
                      <a:r>
                        <a:rPr sz="800" dirty="0">
                          <a:solidFill>
                            <a:schemeClr val="tx1"/>
                          </a:solidFill>
                          <a:latin typeface="Arial"/>
                          <a:cs typeface="Arial"/>
                        </a:rPr>
                        <a:t>sid</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c</a:t>
                      </a:r>
                      <a:r>
                        <a:rPr sz="800" spc="-5" dirty="0">
                          <a:solidFill>
                            <a:schemeClr val="tx1"/>
                          </a:solidFill>
                          <a:latin typeface="Arial"/>
                          <a:cs typeface="Arial"/>
                        </a:rPr>
                        <a:t>ar</a:t>
                      </a:r>
                      <a:r>
                        <a:rPr sz="800" dirty="0">
                          <a:solidFill>
                            <a:schemeClr val="tx1"/>
                          </a:solidFill>
                          <a:latin typeface="Arial"/>
                          <a:cs typeface="Arial"/>
                        </a:rPr>
                        <a:t>d </a:t>
                      </a:r>
                      <a:r>
                        <a:rPr sz="800" spc="-5" dirty="0">
                          <a:solidFill>
                            <a:schemeClr val="tx1"/>
                          </a:solidFill>
                          <a:latin typeface="Arial"/>
                          <a:cs typeface="Arial"/>
                        </a:rPr>
                        <a:t>(</a:t>
                      </a:r>
                      <a:r>
                        <a:rPr sz="800" spc="25" dirty="0">
                          <a:solidFill>
                            <a:schemeClr val="tx1"/>
                          </a:solidFill>
                          <a:latin typeface="Arial"/>
                          <a:cs typeface="Arial"/>
                        </a:rPr>
                        <a:t>I</a:t>
                      </a:r>
                      <a:r>
                        <a:rPr sz="800" spc="-5" dirty="0">
                          <a:solidFill>
                            <a:schemeClr val="tx1"/>
                          </a:solidFill>
                          <a:latin typeface="Arial"/>
                          <a:cs typeface="Arial"/>
                        </a:rPr>
                        <a:t>-94</a:t>
                      </a:r>
                      <a:r>
                        <a:rPr sz="800" dirty="0">
                          <a:solidFill>
                            <a:schemeClr val="tx1"/>
                          </a:solidFill>
                          <a:latin typeface="Arial"/>
                          <a:cs typeface="Arial"/>
                        </a:rPr>
                        <a:t>) </a:t>
                      </a:r>
                      <a:r>
                        <a:rPr sz="800" spc="-5" dirty="0">
                          <a:solidFill>
                            <a:schemeClr val="tx1"/>
                          </a:solidFill>
                          <a:latin typeface="Arial"/>
                          <a:cs typeface="Arial"/>
                        </a:rPr>
                        <a:t>anno</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35" dirty="0">
                          <a:solidFill>
                            <a:schemeClr val="tx1"/>
                          </a:solidFill>
                          <a:latin typeface="Arial"/>
                          <a:cs typeface="Arial"/>
                        </a:rPr>
                        <a:t> </a:t>
                      </a:r>
                      <a:r>
                        <a:rPr sz="800" spc="-20" dirty="0">
                          <a:solidFill>
                            <a:schemeClr val="tx1"/>
                          </a:solidFill>
                          <a:latin typeface="Arial"/>
                          <a:cs typeface="Arial"/>
                        </a:rPr>
                        <a:t>w</a:t>
                      </a:r>
                      <a:r>
                        <a:rPr sz="800" dirty="0">
                          <a:solidFill>
                            <a:schemeClr val="tx1"/>
                          </a:solidFill>
                          <a:latin typeface="Arial"/>
                          <a:cs typeface="Arial"/>
                        </a:rPr>
                        <a:t>ith</a:t>
                      </a:r>
                      <a:r>
                        <a:rPr sz="800" spc="10" dirty="0">
                          <a:solidFill>
                            <a:schemeClr val="tx1"/>
                          </a:solidFill>
                          <a:latin typeface="Arial"/>
                          <a:cs typeface="Arial"/>
                        </a:rPr>
                        <a:t> </a:t>
                      </a:r>
                      <a:r>
                        <a:rPr sz="800" spc="-5" dirty="0">
                          <a:solidFill>
                            <a:schemeClr val="tx1"/>
                          </a:solidFill>
                          <a:latin typeface="Arial"/>
                          <a:cs typeface="Arial"/>
                        </a:rPr>
                        <a:t>re</a:t>
                      </a:r>
                      <a:r>
                        <a:rPr sz="800" dirty="0">
                          <a:solidFill>
                            <a:schemeClr val="tx1"/>
                          </a:solidFill>
                          <a:latin typeface="Arial"/>
                          <a:cs typeface="Arial"/>
                        </a:rPr>
                        <a:t>f</a:t>
                      </a:r>
                      <a:r>
                        <a:rPr sz="800" spc="-5" dirty="0">
                          <a:solidFill>
                            <a:schemeClr val="tx1"/>
                          </a:solidFill>
                          <a:latin typeface="Arial"/>
                          <a:cs typeface="Arial"/>
                        </a:rPr>
                        <a:t>uge</a:t>
                      </a:r>
                      <a:r>
                        <a:rPr sz="800" dirty="0">
                          <a:solidFill>
                            <a:schemeClr val="tx1"/>
                          </a:solidFill>
                          <a:latin typeface="Arial"/>
                          <a:cs typeface="Arial"/>
                        </a:rPr>
                        <a:t>e</a:t>
                      </a:r>
                      <a:r>
                        <a:rPr sz="800" spc="25"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 As</a:t>
                      </a:r>
                      <a:r>
                        <a:rPr sz="800" spc="-10" dirty="0">
                          <a:solidFill>
                            <a:schemeClr val="tx1"/>
                          </a:solidFill>
                          <a:latin typeface="Arial"/>
                          <a:cs typeface="Arial"/>
                        </a:rPr>
                        <a:t>y</a:t>
                      </a:r>
                      <a:r>
                        <a:rPr sz="800" dirty="0">
                          <a:solidFill>
                            <a:schemeClr val="tx1"/>
                          </a:solidFill>
                          <a:latin typeface="Arial"/>
                          <a:cs typeface="Arial"/>
                        </a:rPr>
                        <a:t>lum</a:t>
                      </a:r>
                      <a:r>
                        <a:rPr sz="800" spc="-20"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t>
                      </a:r>
                      <a:r>
                        <a:rPr sz="800" dirty="0">
                          <a:solidFill>
                            <a:schemeClr val="tx1"/>
                          </a:solidFill>
                          <a:latin typeface="Arial"/>
                          <a:cs typeface="Arial"/>
                        </a:rPr>
                        <a:t>is a f</a:t>
                      </a:r>
                      <a:r>
                        <a:rPr sz="800" spc="-5" dirty="0">
                          <a:solidFill>
                            <a:schemeClr val="tx1"/>
                          </a:solidFill>
                          <a:latin typeface="Arial"/>
                          <a:cs typeface="Arial"/>
                        </a:rPr>
                        <a:t>or</a:t>
                      </a:r>
                      <a:r>
                        <a:rPr sz="800" dirty="0">
                          <a:solidFill>
                            <a:schemeClr val="tx1"/>
                          </a:solidFill>
                          <a:latin typeface="Arial"/>
                          <a:cs typeface="Arial"/>
                        </a:rPr>
                        <a:t>m</a:t>
                      </a:r>
                      <a:r>
                        <a:rPr sz="800" spc="-5" dirty="0">
                          <a:solidFill>
                            <a:schemeClr val="tx1"/>
                          </a:solidFill>
                          <a:latin typeface="Arial"/>
                          <a:cs typeface="Arial"/>
                        </a:rPr>
                        <a:t> 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pro</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ction</a:t>
                      </a:r>
                      <a:r>
                        <a:rPr sz="800" spc="10" dirty="0">
                          <a:solidFill>
                            <a:schemeClr val="tx1"/>
                          </a:solidFill>
                          <a:latin typeface="Arial"/>
                          <a:cs typeface="Arial"/>
                        </a:rPr>
                        <a:t> </a:t>
                      </a:r>
                      <a:r>
                        <a:rPr sz="800" spc="-5" dirty="0">
                          <a:solidFill>
                            <a:schemeClr val="tx1"/>
                          </a:solidFill>
                          <a:latin typeface="Arial"/>
                          <a:cs typeface="Arial"/>
                        </a:rPr>
                        <a:t>a</a:t>
                      </a:r>
                      <a:r>
                        <a:rPr sz="800" spc="-10" dirty="0">
                          <a:solidFill>
                            <a:schemeClr val="tx1"/>
                          </a:solidFill>
                          <a:latin typeface="Arial"/>
                          <a:cs typeface="Arial"/>
                        </a:rPr>
                        <a:t>v</a:t>
                      </a:r>
                      <a:r>
                        <a:rPr sz="800" spc="-5" dirty="0">
                          <a:solidFill>
                            <a:schemeClr val="tx1"/>
                          </a:solidFill>
                          <a:latin typeface="Arial"/>
                          <a:cs typeface="Arial"/>
                        </a:rPr>
                        <a:t>a</a:t>
                      </a:r>
                      <a:r>
                        <a:rPr sz="800" dirty="0">
                          <a:solidFill>
                            <a:schemeClr val="tx1"/>
                          </a:solidFill>
                          <a:latin typeface="Arial"/>
                          <a:cs typeface="Arial"/>
                        </a:rPr>
                        <a:t>il</a:t>
                      </a:r>
                      <a:r>
                        <a:rPr sz="800" spc="-5" dirty="0">
                          <a:solidFill>
                            <a:schemeClr val="tx1"/>
                          </a:solidFill>
                          <a:latin typeface="Arial"/>
                          <a:cs typeface="Arial"/>
                        </a:rPr>
                        <a:t>ab</a:t>
                      </a:r>
                      <a:r>
                        <a:rPr sz="800" dirty="0">
                          <a:solidFill>
                            <a:schemeClr val="tx1"/>
                          </a:solidFill>
                          <a:latin typeface="Arial"/>
                          <a:cs typeface="Arial"/>
                        </a:rPr>
                        <a:t>le</a:t>
                      </a:r>
                      <a:r>
                        <a:rPr sz="800" spc="15" dirty="0">
                          <a:solidFill>
                            <a:schemeClr val="tx1"/>
                          </a:solidFill>
                          <a:latin typeface="Arial"/>
                          <a:cs typeface="Arial"/>
                        </a:rPr>
                        <a:t> </a:t>
                      </a:r>
                      <a:r>
                        <a:rPr sz="800" dirty="0">
                          <a:solidFill>
                            <a:schemeClr val="tx1"/>
                          </a:solidFill>
                          <a:latin typeface="Arial"/>
                          <a:cs typeface="Arial"/>
                        </a:rPr>
                        <a:t>to </a:t>
                      </a:r>
                      <a:r>
                        <a:rPr sz="800" spc="-5" dirty="0">
                          <a:solidFill>
                            <a:schemeClr val="tx1"/>
                          </a:solidFill>
                          <a:latin typeface="Arial"/>
                          <a:cs typeface="Arial"/>
                        </a:rPr>
                        <a:t>re</a:t>
                      </a:r>
                      <a:r>
                        <a:rPr sz="800" dirty="0">
                          <a:solidFill>
                            <a:schemeClr val="tx1"/>
                          </a:solidFill>
                          <a:latin typeface="Arial"/>
                          <a:cs typeface="Arial"/>
                        </a:rPr>
                        <a:t>f</a:t>
                      </a:r>
                      <a:r>
                        <a:rPr sz="800" spc="-5" dirty="0">
                          <a:solidFill>
                            <a:schemeClr val="tx1"/>
                          </a:solidFill>
                          <a:latin typeface="Arial"/>
                          <a:cs typeface="Arial"/>
                        </a:rPr>
                        <a:t>ugee</a:t>
                      </a:r>
                      <a:r>
                        <a:rPr sz="800" dirty="0">
                          <a:solidFill>
                            <a:schemeClr val="tx1"/>
                          </a:solidFill>
                          <a:latin typeface="Arial"/>
                          <a:cs typeface="Arial"/>
                        </a:rPr>
                        <a:t>s</a:t>
                      </a:r>
                      <a:r>
                        <a:rPr sz="800" spc="30"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h</a:t>
                      </a:r>
                      <a:r>
                        <a:rPr sz="800" dirty="0">
                          <a:solidFill>
                            <a:schemeClr val="tx1"/>
                          </a:solidFill>
                          <a:latin typeface="Arial"/>
                          <a:cs typeface="Arial"/>
                        </a:rPr>
                        <a:t>o</a:t>
                      </a:r>
                      <a:r>
                        <a:rPr sz="800" spc="10" dirty="0">
                          <a:solidFill>
                            <a:schemeClr val="tx1"/>
                          </a:solidFill>
                          <a:latin typeface="Arial"/>
                          <a:cs typeface="Arial"/>
                        </a:rPr>
                        <a:t> </a:t>
                      </a:r>
                      <a:r>
                        <a:rPr sz="800" spc="-5" dirty="0">
                          <a:solidFill>
                            <a:schemeClr val="tx1"/>
                          </a:solidFill>
                          <a:latin typeface="Arial"/>
                          <a:cs typeface="Arial"/>
                        </a:rPr>
                        <a:t>ar</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lr</a:t>
                      </a:r>
                      <a:r>
                        <a:rPr sz="800" spc="-10" dirty="0">
                          <a:solidFill>
                            <a:schemeClr val="tx1"/>
                          </a:solidFill>
                          <a:latin typeface="Arial"/>
                          <a:cs typeface="Arial"/>
                        </a:rPr>
                        <a:t>e</a:t>
                      </a:r>
                      <a:r>
                        <a:rPr sz="800" spc="-5" dirty="0">
                          <a:solidFill>
                            <a:schemeClr val="tx1"/>
                          </a:solidFill>
                          <a:latin typeface="Arial"/>
                          <a:cs typeface="Arial"/>
                        </a:rPr>
                        <a:t>ad</a:t>
                      </a:r>
                      <a:r>
                        <a:rPr sz="800" dirty="0">
                          <a:solidFill>
                            <a:schemeClr val="tx1"/>
                          </a:solidFill>
                          <a:latin typeface="Arial"/>
                          <a:cs typeface="Arial"/>
                        </a:rPr>
                        <a:t>y</a:t>
                      </a:r>
                      <a:r>
                        <a:rPr sz="800" spc="10" dirty="0">
                          <a:solidFill>
                            <a:schemeClr val="tx1"/>
                          </a:solidFill>
                          <a:latin typeface="Arial"/>
                          <a:cs typeface="Arial"/>
                        </a:rPr>
                        <a:t> </a:t>
                      </a:r>
                      <a:r>
                        <a:rPr sz="800" dirty="0">
                          <a:solidFill>
                            <a:schemeClr val="tx1"/>
                          </a:solidFill>
                          <a:latin typeface="Arial"/>
                          <a:cs typeface="Arial"/>
                        </a:rPr>
                        <a:t>in 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o</a:t>
                      </a:r>
                      <a:r>
                        <a:rPr sz="800" dirty="0">
                          <a:solidFill>
                            <a:schemeClr val="tx1"/>
                          </a:solidFill>
                          <a:latin typeface="Arial"/>
                          <a:cs typeface="Arial"/>
                        </a:rPr>
                        <a:t>r s</a:t>
                      </a:r>
                      <a:r>
                        <a:rPr sz="800" spc="-5" dirty="0">
                          <a:solidFill>
                            <a:schemeClr val="tx1"/>
                          </a:solidFill>
                          <a:latin typeface="Arial"/>
                          <a:cs typeface="Arial"/>
                        </a:rPr>
                        <a:t>ee</a:t>
                      </a:r>
                      <a:r>
                        <a:rPr sz="800" dirty="0">
                          <a:solidFill>
                            <a:schemeClr val="tx1"/>
                          </a:solidFill>
                          <a:latin typeface="Arial"/>
                          <a:cs typeface="Arial"/>
                        </a:rPr>
                        <a:t>king </a:t>
                      </a:r>
                      <a:r>
                        <a:rPr sz="800" spc="-5" dirty="0">
                          <a:solidFill>
                            <a:schemeClr val="tx1"/>
                          </a:solidFill>
                          <a:latin typeface="Arial"/>
                          <a:cs typeface="Arial"/>
                        </a:rPr>
                        <a:t>ad</a:t>
                      </a:r>
                      <a:r>
                        <a:rPr sz="800" spc="10" dirty="0">
                          <a:solidFill>
                            <a:schemeClr val="tx1"/>
                          </a:solidFill>
                          <a:latin typeface="Arial"/>
                          <a:cs typeface="Arial"/>
                        </a:rPr>
                        <a:t>m</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sio</a:t>
                      </a:r>
                      <a:r>
                        <a:rPr sz="800" spc="-5" dirty="0">
                          <a:solidFill>
                            <a:schemeClr val="tx1"/>
                          </a:solidFill>
                          <a:latin typeface="Arial"/>
                          <a:cs typeface="Arial"/>
                        </a:rPr>
                        <a:t>n</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2"/>
                  </a:ext>
                </a:extLst>
              </a:tr>
              <a:tr h="495300">
                <a:tc>
                  <a:txBody>
                    <a:bodyPr/>
                    <a:lstStyle/>
                    <a:p>
                      <a:pPr marL="84455">
                        <a:lnSpc>
                          <a:spcPct val="100000"/>
                        </a:lnSpc>
                      </a:pPr>
                      <a:r>
                        <a:rPr sz="800" spc="-5" dirty="0">
                          <a:solidFill>
                            <a:schemeClr val="tx1"/>
                          </a:solidFill>
                          <a:latin typeface="Arial"/>
                          <a:cs typeface="Arial"/>
                        </a:rPr>
                        <a:t>Cuba</a:t>
                      </a:r>
                      <a:r>
                        <a:rPr sz="800" dirty="0">
                          <a:solidFill>
                            <a:schemeClr val="tx1"/>
                          </a:solidFill>
                          <a:latin typeface="Arial"/>
                          <a:cs typeface="Arial"/>
                        </a:rPr>
                        <a:t>n</a:t>
                      </a:r>
                      <a:r>
                        <a:rPr sz="800" spc="25"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spc="-5" dirty="0">
                          <a:solidFill>
                            <a:schemeClr val="tx1"/>
                          </a:solidFill>
                          <a:latin typeface="Arial"/>
                          <a:cs typeface="Arial"/>
                        </a:rPr>
                        <a:t>Ha</a:t>
                      </a:r>
                      <a:r>
                        <a:rPr sz="800" dirty="0">
                          <a:solidFill>
                            <a:schemeClr val="tx1"/>
                          </a:solidFill>
                          <a:latin typeface="Arial"/>
                          <a:cs typeface="Arial"/>
                        </a:rPr>
                        <a:t>itian E</a:t>
                      </a:r>
                      <a:r>
                        <a:rPr sz="800" spc="-5" dirty="0">
                          <a:solidFill>
                            <a:schemeClr val="tx1"/>
                          </a:solidFill>
                          <a:latin typeface="Arial"/>
                          <a:cs typeface="Arial"/>
                        </a:rPr>
                        <a:t>n</a:t>
                      </a:r>
                      <a:r>
                        <a:rPr sz="800" dirty="0">
                          <a:solidFill>
                            <a:schemeClr val="tx1"/>
                          </a:solidFill>
                          <a:latin typeface="Arial"/>
                          <a:cs typeface="Arial"/>
                        </a:rPr>
                        <a:t>t</a:t>
                      </a:r>
                      <a:r>
                        <a:rPr sz="800" spc="-5" dirty="0">
                          <a:solidFill>
                            <a:schemeClr val="tx1"/>
                          </a:solidFill>
                          <a:latin typeface="Arial"/>
                          <a:cs typeface="Arial"/>
                        </a:rPr>
                        <a:t>ran</a:t>
                      </a:r>
                      <a:r>
                        <a:rPr sz="800" dirty="0">
                          <a:solidFill>
                            <a:schemeClr val="tx1"/>
                          </a:solidFill>
                          <a:latin typeface="Arial"/>
                          <a:cs typeface="Arial"/>
                        </a:rPr>
                        <a:t>ts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marR="85725">
                        <a:lnSpc>
                          <a:spcPct val="100000"/>
                        </a:lnSpc>
                      </a:pPr>
                      <a:r>
                        <a:rPr sz="800" dirty="0">
                          <a:solidFill>
                            <a:schemeClr val="tx1"/>
                          </a:solidFill>
                          <a:latin typeface="Arial"/>
                          <a:cs typeface="Arial"/>
                        </a:rPr>
                        <a:t>A</a:t>
                      </a:r>
                      <a:r>
                        <a:rPr sz="800" spc="5" dirty="0">
                          <a:solidFill>
                            <a:schemeClr val="tx1"/>
                          </a:solidFill>
                          <a:latin typeface="Arial"/>
                          <a:cs typeface="Arial"/>
                        </a:rPr>
                        <a:t> </a:t>
                      </a:r>
                      <a:r>
                        <a:rPr sz="800" spc="-5" dirty="0">
                          <a:solidFill>
                            <a:schemeClr val="tx1"/>
                          </a:solidFill>
                          <a:latin typeface="Arial"/>
                          <a:cs typeface="Arial"/>
                        </a:rPr>
                        <a:t>Cuba</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spc="-5" dirty="0">
                          <a:solidFill>
                            <a:schemeClr val="tx1"/>
                          </a:solidFill>
                          <a:latin typeface="Arial"/>
                          <a:cs typeface="Arial"/>
                        </a:rPr>
                        <a:t>Ha</a:t>
                      </a:r>
                      <a:r>
                        <a:rPr sz="800" dirty="0">
                          <a:solidFill>
                            <a:schemeClr val="tx1"/>
                          </a:solidFill>
                          <a:latin typeface="Arial"/>
                          <a:cs typeface="Arial"/>
                        </a:rPr>
                        <a:t>itian</a:t>
                      </a:r>
                      <a:r>
                        <a:rPr sz="800" spc="10" dirty="0">
                          <a:solidFill>
                            <a:schemeClr val="tx1"/>
                          </a:solidFill>
                          <a:latin typeface="Arial"/>
                          <a:cs typeface="Arial"/>
                        </a:rPr>
                        <a:t> </a:t>
                      </a:r>
                      <a:r>
                        <a:rPr sz="800" dirty="0">
                          <a:solidFill>
                            <a:schemeClr val="tx1"/>
                          </a:solidFill>
                          <a:latin typeface="Arial"/>
                          <a:cs typeface="Arial"/>
                        </a:rPr>
                        <a:t>E</a:t>
                      </a:r>
                      <a:r>
                        <a:rPr sz="800" spc="-5" dirty="0">
                          <a:solidFill>
                            <a:schemeClr val="tx1"/>
                          </a:solidFill>
                          <a:latin typeface="Arial"/>
                          <a:cs typeface="Arial"/>
                        </a:rPr>
                        <a:t>n</a:t>
                      </a:r>
                      <a:r>
                        <a:rPr sz="800" dirty="0">
                          <a:solidFill>
                            <a:schemeClr val="tx1"/>
                          </a:solidFill>
                          <a:latin typeface="Arial"/>
                          <a:cs typeface="Arial"/>
                        </a:rPr>
                        <a:t>t</a:t>
                      </a:r>
                      <a:r>
                        <a:rPr sz="800" spc="-5" dirty="0">
                          <a:solidFill>
                            <a:schemeClr val="tx1"/>
                          </a:solidFill>
                          <a:latin typeface="Arial"/>
                          <a:cs typeface="Arial"/>
                        </a:rPr>
                        <a:t>ran</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is </a:t>
                      </a:r>
                      <a:r>
                        <a:rPr sz="800" spc="-5" dirty="0">
                          <a:solidFill>
                            <a:schemeClr val="tx1"/>
                          </a:solidFill>
                          <a:latin typeface="Arial"/>
                          <a:cs typeface="Arial"/>
                        </a:rPr>
                        <a:t>an</a:t>
                      </a:r>
                      <a:r>
                        <a:rPr sz="800" dirty="0">
                          <a:solidFill>
                            <a:schemeClr val="tx1"/>
                          </a:solidFill>
                          <a:latin typeface="Arial"/>
                          <a:cs typeface="Arial"/>
                        </a:rPr>
                        <a:t>y</a:t>
                      </a:r>
                      <a:r>
                        <a:rPr sz="800" spc="10" dirty="0">
                          <a:solidFill>
                            <a:schemeClr val="tx1"/>
                          </a:solidFill>
                          <a:latin typeface="Arial"/>
                          <a:cs typeface="Arial"/>
                        </a:rPr>
                        <a:t> </a:t>
                      </a:r>
                      <a:r>
                        <a:rPr sz="800" dirty="0">
                          <a:solidFill>
                            <a:schemeClr val="tx1"/>
                          </a:solidFill>
                          <a:latin typeface="Arial"/>
                          <a:cs typeface="Arial"/>
                        </a:rPr>
                        <a:t>in</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ua</a:t>
                      </a:r>
                      <a:r>
                        <a:rPr sz="800" dirty="0">
                          <a:solidFill>
                            <a:schemeClr val="tx1"/>
                          </a:solidFill>
                          <a:latin typeface="Arial"/>
                          <a:cs typeface="Arial"/>
                        </a:rPr>
                        <a:t>l</a:t>
                      </a:r>
                      <a:r>
                        <a:rPr sz="800" spc="15" dirty="0">
                          <a:solidFill>
                            <a:schemeClr val="tx1"/>
                          </a:solidFill>
                          <a:latin typeface="Arial"/>
                          <a:cs typeface="Arial"/>
                        </a:rPr>
                        <a:t> </a:t>
                      </a:r>
                      <a:r>
                        <a:rPr sz="800" spc="-5" dirty="0">
                          <a:solidFill>
                            <a:schemeClr val="tx1"/>
                          </a:solidFill>
                          <a:latin typeface="Arial"/>
                          <a:cs typeface="Arial"/>
                        </a:rPr>
                        <a:t>gran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spc="-5" dirty="0">
                          <a:solidFill>
                            <a:schemeClr val="tx1"/>
                          </a:solidFill>
                          <a:latin typeface="Arial"/>
                          <a:cs typeface="Arial"/>
                        </a:rPr>
                        <a:t>paro</a:t>
                      </a:r>
                      <a:r>
                        <a:rPr sz="800" dirty="0">
                          <a:solidFill>
                            <a:schemeClr val="tx1"/>
                          </a:solidFill>
                          <a:latin typeface="Arial"/>
                          <a:cs typeface="Arial"/>
                        </a:rPr>
                        <a:t>le</a:t>
                      </a:r>
                      <a:r>
                        <a:rPr sz="800" spc="15"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a:t>
                      </a:r>
                      <a:r>
                        <a:rPr sz="800" dirty="0">
                          <a:solidFill>
                            <a:schemeClr val="tx1"/>
                          </a:solidFill>
                          <a:latin typeface="Arial"/>
                          <a:cs typeface="Arial"/>
                        </a:rPr>
                        <a:t>s</a:t>
                      </a:r>
                      <a:r>
                        <a:rPr sz="800" spc="-5" dirty="0">
                          <a:solidFill>
                            <a:schemeClr val="tx1"/>
                          </a:solidFill>
                          <a:latin typeface="Arial"/>
                          <a:cs typeface="Arial"/>
                        </a:rPr>
                        <a:t> </a:t>
                      </a:r>
                      <a:r>
                        <a:rPr sz="800" dirty="0">
                          <a:solidFill>
                            <a:schemeClr val="tx1"/>
                          </a:solidFill>
                          <a:latin typeface="Arial"/>
                          <a:cs typeface="Arial"/>
                        </a:rPr>
                        <a:t>a </a:t>
                      </a:r>
                      <a:r>
                        <a:rPr sz="800" spc="-5" dirty="0">
                          <a:solidFill>
                            <a:schemeClr val="tx1"/>
                          </a:solidFill>
                          <a:latin typeface="Arial"/>
                          <a:cs typeface="Arial"/>
                        </a:rPr>
                        <a:t>Cuban</a:t>
                      </a:r>
                      <a:r>
                        <a:rPr sz="800" dirty="0">
                          <a:solidFill>
                            <a:schemeClr val="tx1"/>
                          </a:solidFill>
                          <a:latin typeface="Arial"/>
                          <a:cs typeface="Arial"/>
                        </a:rPr>
                        <a:t>/</a:t>
                      </a:r>
                      <a:r>
                        <a:rPr sz="800" spc="-5" dirty="0">
                          <a:solidFill>
                            <a:schemeClr val="tx1"/>
                          </a:solidFill>
                          <a:latin typeface="Arial"/>
                          <a:cs typeface="Arial"/>
                        </a:rPr>
                        <a:t>Ha</a:t>
                      </a:r>
                      <a:r>
                        <a:rPr sz="800" dirty="0">
                          <a:solidFill>
                            <a:schemeClr val="tx1"/>
                          </a:solidFill>
                          <a:latin typeface="Arial"/>
                          <a:cs typeface="Arial"/>
                        </a:rPr>
                        <a:t>itian</a:t>
                      </a:r>
                      <a:r>
                        <a:rPr sz="800" spc="20" dirty="0">
                          <a:solidFill>
                            <a:schemeClr val="tx1"/>
                          </a:solidFill>
                          <a:latin typeface="Arial"/>
                          <a:cs typeface="Arial"/>
                        </a:rPr>
                        <a:t> </a:t>
                      </a:r>
                      <a:r>
                        <a:rPr sz="800" dirty="0">
                          <a:solidFill>
                            <a:schemeClr val="tx1"/>
                          </a:solidFill>
                          <a:latin typeface="Arial"/>
                          <a:cs typeface="Arial"/>
                        </a:rPr>
                        <a:t>i</a:t>
                      </a:r>
                      <a:r>
                        <a:rPr sz="800" spc="15" dirty="0">
                          <a:solidFill>
                            <a:schemeClr val="tx1"/>
                          </a:solidFill>
                          <a:latin typeface="Arial"/>
                          <a:cs typeface="Arial"/>
                        </a:rPr>
                        <a:t>m</a:t>
                      </a:r>
                      <a:r>
                        <a:rPr sz="800" dirty="0">
                          <a:solidFill>
                            <a:schemeClr val="tx1"/>
                          </a:solidFill>
                          <a:latin typeface="Arial"/>
                          <a:cs typeface="Arial"/>
                        </a:rPr>
                        <a:t>mi</a:t>
                      </a:r>
                      <a:r>
                        <a:rPr sz="800" spc="-5" dirty="0">
                          <a:solidFill>
                            <a:schemeClr val="tx1"/>
                          </a:solidFill>
                          <a:latin typeface="Arial"/>
                          <a:cs typeface="Arial"/>
                        </a:rPr>
                        <a:t>gran</a:t>
                      </a:r>
                      <a:r>
                        <a:rPr sz="800" dirty="0">
                          <a:solidFill>
                            <a:schemeClr val="tx1"/>
                          </a:solidFill>
                          <a:latin typeface="Arial"/>
                          <a:cs typeface="Arial"/>
                        </a:rPr>
                        <a:t>t,</a:t>
                      </a:r>
                      <a:r>
                        <a:rPr sz="800" spc="-30"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h</a:t>
                      </a:r>
                      <a:r>
                        <a:rPr sz="800" dirty="0">
                          <a:solidFill>
                            <a:schemeClr val="tx1"/>
                          </a:solidFill>
                          <a:latin typeface="Arial"/>
                          <a:cs typeface="Arial"/>
                        </a:rPr>
                        <a:t>o</a:t>
                      </a:r>
                      <a:r>
                        <a:rPr sz="800" spc="25" dirty="0">
                          <a:solidFill>
                            <a:schemeClr val="tx1"/>
                          </a:solidFill>
                          <a:latin typeface="Arial"/>
                          <a:cs typeface="Arial"/>
                        </a:rPr>
                        <a:t> </a:t>
                      </a:r>
                      <a:r>
                        <a:rPr sz="800" dirty="0">
                          <a:solidFill>
                            <a:schemeClr val="tx1"/>
                          </a:solidFill>
                          <a:latin typeface="Arial"/>
                          <a:cs typeface="Arial"/>
                        </a:rPr>
                        <a:t>is </a:t>
                      </a:r>
                      <a:r>
                        <a:rPr sz="800" spc="-5" dirty="0">
                          <a:solidFill>
                            <a:schemeClr val="tx1"/>
                          </a:solidFill>
                          <a:latin typeface="Arial"/>
                          <a:cs typeface="Arial"/>
                        </a:rPr>
                        <a:t>no</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ub</a:t>
                      </a:r>
                      <a:r>
                        <a:rPr sz="800" dirty="0">
                          <a:solidFill>
                            <a:schemeClr val="tx1"/>
                          </a:solidFill>
                          <a:latin typeface="Arial"/>
                          <a:cs typeface="Arial"/>
                        </a:rPr>
                        <a:t>ject to a fin</a:t>
                      </a:r>
                      <a:r>
                        <a:rPr sz="800" spc="-5" dirty="0">
                          <a:solidFill>
                            <a:schemeClr val="tx1"/>
                          </a:solidFill>
                          <a:latin typeface="Arial"/>
                          <a:cs typeface="Arial"/>
                        </a:rPr>
                        <a:t>a</a:t>
                      </a:r>
                      <a:r>
                        <a:rPr sz="800" dirty="0">
                          <a:solidFill>
                            <a:schemeClr val="tx1"/>
                          </a:solidFill>
                          <a:latin typeface="Arial"/>
                          <a:cs typeface="Arial"/>
                        </a:rPr>
                        <a:t>l</a:t>
                      </a:r>
                      <a:r>
                        <a:rPr sz="800" spc="5" dirty="0">
                          <a:solidFill>
                            <a:schemeClr val="tx1"/>
                          </a:solidFill>
                          <a:latin typeface="Arial"/>
                          <a:cs typeface="Arial"/>
                        </a:rPr>
                        <a:t> </a:t>
                      </a:r>
                      <a:r>
                        <a:rPr sz="800" spc="-5" dirty="0">
                          <a:solidFill>
                            <a:schemeClr val="tx1"/>
                          </a:solidFill>
                          <a:latin typeface="Arial"/>
                          <a:cs typeface="Arial"/>
                        </a:rPr>
                        <a:t>re</a:t>
                      </a:r>
                      <a:r>
                        <a:rPr sz="800" spc="10" dirty="0">
                          <a:solidFill>
                            <a:schemeClr val="tx1"/>
                          </a:solidFill>
                          <a:latin typeface="Arial"/>
                          <a:cs typeface="Arial"/>
                        </a:rPr>
                        <a:t>m</a:t>
                      </a:r>
                      <a:r>
                        <a:rPr sz="800" spc="-5" dirty="0">
                          <a:solidFill>
                            <a:schemeClr val="tx1"/>
                          </a:solidFill>
                          <a:latin typeface="Arial"/>
                          <a:cs typeface="Arial"/>
                        </a:rPr>
                        <a:t>o</a:t>
                      </a:r>
                      <a:r>
                        <a:rPr sz="800" spc="-10" dirty="0">
                          <a:solidFill>
                            <a:schemeClr val="tx1"/>
                          </a:solidFill>
                          <a:latin typeface="Arial"/>
                          <a:cs typeface="Arial"/>
                        </a:rPr>
                        <a:t>v</a:t>
                      </a:r>
                      <a:r>
                        <a:rPr sz="800" spc="-5" dirty="0">
                          <a:solidFill>
                            <a:schemeClr val="tx1"/>
                          </a:solidFill>
                          <a:latin typeface="Arial"/>
                          <a:cs typeface="Arial"/>
                        </a:rPr>
                        <a:t>a</a:t>
                      </a:r>
                      <a:r>
                        <a:rPr sz="800" dirty="0">
                          <a:solidFill>
                            <a:schemeClr val="tx1"/>
                          </a:solidFill>
                          <a:latin typeface="Arial"/>
                          <a:cs typeface="Arial"/>
                        </a:rPr>
                        <a:t>l</a:t>
                      </a:r>
                      <a:r>
                        <a:rPr sz="800" spc="-5" dirty="0">
                          <a:solidFill>
                            <a:schemeClr val="tx1"/>
                          </a:solidFill>
                          <a:latin typeface="Arial"/>
                          <a:cs typeface="Arial"/>
                        </a:rPr>
                        <a:t> order</a:t>
                      </a:r>
                      <a:r>
                        <a:rPr sz="80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spc="-5" dirty="0">
                          <a:solidFill>
                            <a:schemeClr val="tx1"/>
                          </a:solidFill>
                          <a:latin typeface="Arial"/>
                          <a:cs typeface="Arial"/>
                        </a:rPr>
                        <a:t>ha</a:t>
                      </a:r>
                      <a:r>
                        <a:rPr sz="800" dirty="0">
                          <a:solidFill>
                            <a:schemeClr val="tx1"/>
                          </a:solidFill>
                          <a:latin typeface="Arial"/>
                          <a:cs typeface="Arial"/>
                        </a:rPr>
                        <a:t>s</a:t>
                      </a:r>
                      <a:r>
                        <a:rPr sz="800" spc="10" dirty="0">
                          <a:solidFill>
                            <a:schemeClr val="tx1"/>
                          </a:solidFill>
                          <a:latin typeface="Arial"/>
                          <a:cs typeface="Arial"/>
                        </a:rPr>
                        <a:t> </a:t>
                      </a:r>
                      <a:r>
                        <a:rPr sz="800" spc="-5" dirty="0">
                          <a:solidFill>
                            <a:schemeClr val="tx1"/>
                          </a:solidFill>
                          <a:latin typeface="Arial"/>
                          <a:cs typeface="Arial"/>
                        </a:rPr>
                        <a:t>app</a:t>
                      </a:r>
                      <a:r>
                        <a:rPr sz="800" dirty="0">
                          <a:solidFill>
                            <a:schemeClr val="tx1"/>
                          </a:solidFill>
                          <a:latin typeface="Arial"/>
                          <a:cs typeface="Arial"/>
                        </a:rPr>
                        <a:t>li</a:t>
                      </a:r>
                      <a:r>
                        <a:rPr sz="800" spc="-5" dirty="0">
                          <a:solidFill>
                            <a:schemeClr val="tx1"/>
                          </a:solidFill>
                          <a:latin typeface="Arial"/>
                          <a:cs typeface="Arial"/>
                        </a:rPr>
                        <a:t>e</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a</a:t>
                      </a:r>
                      <a:r>
                        <a:rPr sz="800" dirty="0">
                          <a:solidFill>
                            <a:schemeClr val="tx1"/>
                          </a:solidFill>
                          <a:latin typeface="Arial"/>
                          <a:cs typeface="Arial"/>
                        </a:rPr>
                        <a:t>s</a:t>
                      </a:r>
                      <a:r>
                        <a:rPr sz="800" spc="-10" dirty="0">
                          <a:solidFill>
                            <a:schemeClr val="tx1"/>
                          </a:solidFill>
                          <a:latin typeface="Arial"/>
                          <a:cs typeface="Arial"/>
                        </a:rPr>
                        <a:t>y</a:t>
                      </a:r>
                      <a:r>
                        <a:rPr sz="800" dirty="0">
                          <a:solidFill>
                            <a:schemeClr val="tx1"/>
                          </a:solidFill>
                          <a:latin typeface="Arial"/>
                          <a:cs typeface="Arial"/>
                        </a:rPr>
                        <a:t>lu</a:t>
                      </a:r>
                      <a:r>
                        <a:rPr sz="800" spc="10" dirty="0">
                          <a:solidFill>
                            <a:schemeClr val="tx1"/>
                          </a:solidFill>
                          <a:latin typeface="Arial"/>
                          <a:cs typeface="Arial"/>
                        </a:rPr>
                        <a:t>m</a:t>
                      </a:r>
                      <a:r>
                        <a:rPr sz="800" dirty="0">
                          <a:solidFill>
                            <a:schemeClr val="tx1"/>
                          </a:solidFill>
                          <a:latin typeface="Arial"/>
                          <a:cs typeface="Arial"/>
                        </a:rPr>
                        <a:t>.</a:t>
                      </a:r>
                      <a:r>
                        <a:rPr sz="800" spc="-15" dirty="0">
                          <a:solidFill>
                            <a:schemeClr val="tx1"/>
                          </a:solidFill>
                          <a:latin typeface="Arial"/>
                          <a:cs typeface="Arial"/>
                        </a:rPr>
                        <a:t> </a:t>
                      </a:r>
                      <a:r>
                        <a:rPr sz="800" dirty="0">
                          <a:solidFill>
                            <a:schemeClr val="tx1"/>
                          </a:solidFill>
                          <a:latin typeface="Arial"/>
                          <a:cs typeface="Arial"/>
                        </a:rPr>
                        <a:t>As</a:t>
                      </a:r>
                      <a:r>
                        <a:rPr sz="800" spc="-5" dirty="0">
                          <a:solidFill>
                            <a:schemeClr val="tx1"/>
                          </a:solidFill>
                          <a:latin typeface="Arial"/>
                          <a:cs typeface="Arial"/>
                        </a:rPr>
                        <a:t> de</a:t>
                      </a:r>
                      <a:r>
                        <a:rPr sz="800" dirty="0">
                          <a:solidFill>
                            <a:schemeClr val="tx1"/>
                          </a:solidFill>
                          <a:latin typeface="Arial"/>
                          <a:cs typeface="Arial"/>
                        </a:rPr>
                        <a:t>fin</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in S</a:t>
                      </a:r>
                      <a:r>
                        <a:rPr sz="800" spc="-5" dirty="0">
                          <a:solidFill>
                            <a:schemeClr val="tx1"/>
                          </a:solidFill>
                          <a:latin typeface="Arial"/>
                          <a:cs typeface="Arial"/>
                        </a:rPr>
                        <a:t>e</a:t>
                      </a:r>
                      <a:r>
                        <a:rPr sz="800" dirty="0">
                          <a:solidFill>
                            <a:schemeClr val="tx1"/>
                          </a:solidFill>
                          <a:latin typeface="Arial"/>
                          <a:cs typeface="Arial"/>
                        </a:rPr>
                        <a:t>ction</a:t>
                      </a:r>
                      <a:r>
                        <a:rPr sz="800" spc="-15" dirty="0">
                          <a:solidFill>
                            <a:schemeClr val="tx1"/>
                          </a:solidFill>
                          <a:latin typeface="Arial"/>
                          <a:cs typeface="Arial"/>
                        </a:rPr>
                        <a:t> </a:t>
                      </a:r>
                      <a:r>
                        <a:rPr sz="800" spc="-5" dirty="0">
                          <a:solidFill>
                            <a:schemeClr val="tx1"/>
                          </a:solidFill>
                          <a:latin typeface="Arial"/>
                          <a:cs typeface="Arial"/>
                        </a:rPr>
                        <a:t>501(e</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 </a:t>
                      </a:r>
                      <a:r>
                        <a:rPr sz="800" spc="-5" dirty="0">
                          <a:solidFill>
                            <a:schemeClr val="tx1"/>
                          </a:solidFill>
                          <a:latin typeface="Arial"/>
                          <a:cs typeface="Arial"/>
                        </a:rPr>
                        <a:t>Re</a:t>
                      </a:r>
                      <a:r>
                        <a:rPr sz="800" dirty="0">
                          <a:solidFill>
                            <a:schemeClr val="tx1"/>
                          </a:solidFill>
                          <a:latin typeface="Arial"/>
                          <a:cs typeface="Arial"/>
                        </a:rPr>
                        <a:t>f</a:t>
                      </a:r>
                      <a:r>
                        <a:rPr sz="800" spc="-5" dirty="0">
                          <a:solidFill>
                            <a:schemeClr val="tx1"/>
                          </a:solidFill>
                          <a:latin typeface="Arial"/>
                          <a:cs typeface="Arial"/>
                        </a:rPr>
                        <a:t>uge</a:t>
                      </a:r>
                      <a:r>
                        <a:rPr sz="800" dirty="0">
                          <a:solidFill>
                            <a:schemeClr val="tx1"/>
                          </a:solidFill>
                          <a:latin typeface="Arial"/>
                          <a:cs typeface="Arial"/>
                        </a:rPr>
                        <a:t>e</a:t>
                      </a:r>
                      <a:r>
                        <a:rPr sz="800" spc="25" dirty="0">
                          <a:solidFill>
                            <a:schemeClr val="tx1"/>
                          </a:solidFill>
                          <a:latin typeface="Arial"/>
                          <a:cs typeface="Arial"/>
                        </a:rPr>
                        <a:t> </a:t>
                      </a:r>
                      <a:r>
                        <a:rPr sz="800" dirty="0">
                          <a:solidFill>
                            <a:schemeClr val="tx1"/>
                          </a:solidFill>
                          <a:latin typeface="Arial"/>
                          <a:cs typeface="Arial"/>
                        </a:rPr>
                        <a:t>Assi</a:t>
                      </a:r>
                      <a:r>
                        <a:rPr sz="800" spc="5" dirty="0">
                          <a:solidFill>
                            <a:schemeClr val="tx1"/>
                          </a:solidFill>
                          <a:latin typeface="Arial"/>
                          <a:cs typeface="Arial"/>
                        </a:rPr>
                        <a:t>s</a:t>
                      </a:r>
                      <a:r>
                        <a:rPr sz="800" dirty="0">
                          <a:solidFill>
                            <a:schemeClr val="tx1"/>
                          </a:solidFill>
                          <a:latin typeface="Arial"/>
                          <a:cs typeface="Arial"/>
                        </a:rPr>
                        <a:t>t</a:t>
                      </a:r>
                      <a:r>
                        <a:rPr sz="800" spc="-5" dirty="0">
                          <a:solidFill>
                            <a:schemeClr val="tx1"/>
                          </a:solidFill>
                          <a:latin typeface="Arial"/>
                          <a:cs typeface="Arial"/>
                        </a:rPr>
                        <a:t>an</a:t>
                      </a:r>
                      <a:r>
                        <a:rPr sz="800" dirty="0">
                          <a:solidFill>
                            <a:schemeClr val="tx1"/>
                          </a:solidFill>
                          <a:latin typeface="Arial"/>
                          <a:cs typeface="Arial"/>
                        </a:rPr>
                        <a:t>ce</a:t>
                      </a:r>
                      <a:r>
                        <a:rPr sz="800" spc="-25" dirty="0">
                          <a:solidFill>
                            <a:schemeClr val="tx1"/>
                          </a:solidFill>
                          <a:latin typeface="Arial"/>
                          <a:cs typeface="Arial"/>
                        </a:rPr>
                        <a:t> </a:t>
                      </a:r>
                      <a:r>
                        <a:rPr sz="800" dirty="0">
                          <a:solidFill>
                            <a:schemeClr val="tx1"/>
                          </a:solidFill>
                          <a:latin typeface="Arial"/>
                          <a:cs typeface="Arial"/>
                        </a:rPr>
                        <a:t>Act</a:t>
                      </a:r>
                      <a:r>
                        <a:rPr sz="800" spc="-5" dirty="0">
                          <a:solidFill>
                            <a:schemeClr val="tx1"/>
                          </a:solidFill>
                          <a:latin typeface="Arial"/>
                          <a:cs typeface="Arial"/>
                        </a:rPr>
                        <a:t> o</a:t>
                      </a:r>
                      <a:r>
                        <a:rPr sz="800" dirty="0">
                          <a:solidFill>
                            <a:schemeClr val="tx1"/>
                          </a:solidFill>
                          <a:latin typeface="Arial"/>
                          <a:cs typeface="Arial"/>
                        </a:rPr>
                        <a:t>f </a:t>
                      </a:r>
                      <a:r>
                        <a:rPr sz="800" spc="-5" dirty="0">
                          <a:solidFill>
                            <a:schemeClr val="tx1"/>
                          </a:solidFill>
                          <a:latin typeface="Arial"/>
                          <a:cs typeface="Arial"/>
                        </a:rPr>
                        <a:t>1980</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I</a:t>
                      </a:r>
                      <a:r>
                        <a:rPr sz="800" spc="-5" dirty="0">
                          <a:solidFill>
                            <a:schemeClr val="tx1"/>
                          </a:solidFill>
                          <a:latin typeface="Arial"/>
                          <a:cs typeface="Arial"/>
                        </a:rPr>
                        <a:t>-9</a:t>
                      </a:r>
                      <a:r>
                        <a:rPr sz="800" dirty="0">
                          <a:solidFill>
                            <a:schemeClr val="tx1"/>
                          </a:solidFill>
                          <a:latin typeface="Arial"/>
                          <a:cs typeface="Arial"/>
                        </a:rPr>
                        <a:t>4</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I</a:t>
                      </a:r>
                      <a:r>
                        <a:rPr sz="800" spc="-5" dirty="0">
                          <a:solidFill>
                            <a:schemeClr val="tx1"/>
                          </a:solidFill>
                          <a:latin typeface="Arial"/>
                          <a:cs typeface="Arial"/>
                        </a:rPr>
                        <a:t>-55</a:t>
                      </a:r>
                      <a:r>
                        <a:rPr sz="800" dirty="0">
                          <a:solidFill>
                            <a:schemeClr val="tx1"/>
                          </a:solidFill>
                          <a:latin typeface="Arial"/>
                          <a:cs typeface="Arial"/>
                        </a:rPr>
                        <a:t>1</a:t>
                      </a:r>
                      <a:r>
                        <a:rPr sz="800" spc="10" dirty="0">
                          <a:solidFill>
                            <a:schemeClr val="tx1"/>
                          </a:solidFill>
                          <a:latin typeface="Arial"/>
                          <a:cs typeface="Arial"/>
                        </a:rPr>
                        <a:t> </a:t>
                      </a:r>
                      <a:r>
                        <a:rPr sz="800" spc="-5" dirty="0">
                          <a:solidFill>
                            <a:schemeClr val="tx1"/>
                          </a:solidFill>
                          <a:latin typeface="Arial"/>
                          <a:cs typeface="Arial"/>
                        </a:rPr>
                        <a:t>anno</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ed</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3"/>
                  </a:ext>
                </a:extLst>
              </a:tr>
              <a:tr h="360299">
                <a:tc>
                  <a:txBody>
                    <a:bodyPr/>
                    <a:lstStyle/>
                    <a:p>
                      <a:pPr marL="84455" marR="270510">
                        <a:lnSpc>
                          <a:spcPct val="100000"/>
                        </a:lnSpc>
                      </a:pPr>
                      <a:r>
                        <a:rPr sz="800" spc="-5" dirty="0">
                          <a:solidFill>
                            <a:schemeClr val="tx1"/>
                          </a:solidFill>
                          <a:latin typeface="Arial"/>
                          <a:cs typeface="Arial"/>
                        </a:rPr>
                        <a:t>Non-</a:t>
                      </a:r>
                      <a:r>
                        <a:rPr sz="800" dirty="0">
                          <a:solidFill>
                            <a:schemeClr val="tx1"/>
                          </a:solidFill>
                          <a:latin typeface="Arial"/>
                          <a:cs typeface="Arial"/>
                        </a:rPr>
                        <a:t>citi</a:t>
                      </a:r>
                      <a:r>
                        <a:rPr sz="800" spc="-5" dirty="0">
                          <a:solidFill>
                            <a:schemeClr val="tx1"/>
                          </a:solidFill>
                          <a:latin typeface="Arial"/>
                          <a:cs typeface="Arial"/>
                        </a:rPr>
                        <a:t>zen</a:t>
                      </a:r>
                      <a:r>
                        <a:rPr sz="800" dirty="0">
                          <a:solidFill>
                            <a:schemeClr val="tx1"/>
                          </a:solidFill>
                          <a:latin typeface="Arial"/>
                          <a:cs typeface="Arial"/>
                        </a:rPr>
                        <a:t>s</a:t>
                      </a:r>
                      <a:r>
                        <a:rPr sz="800" spc="-5" dirty="0">
                          <a:solidFill>
                            <a:schemeClr val="tx1"/>
                          </a:solidFill>
                          <a:latin typeface="Arial"/>
                          <a:cs typeface="Arial"/>
                        </a:rPr>
                        <a:t> gran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spc="-5" dirty="0">
                          <a:solidFill>
                            <a:schemeClr val="tx1"/>
                          </a:solidFill>
                          <a:latin typeface="Arial"/>
                          <a:cs typeface="Arial"/>
                        </a:rPr>
                        <a:t>paro</a:t>
                      </a:r>
                      <a:r>
                        <a:rPr sz="800" dirty="0">
                          <a:solidFill>
                            <a:schemeClr val="tx1"/>
                          </a:solidFill>
                          <a:latin typeface="Arial"/>
                          <a:cs typeface="Arial"/>
                        </a:rPr>
                        <a:t>le</a:t>
                      </a:r>
                      <a:r>
                        <a:rPr sz="800" spc="25"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a:t>
                      </a:r>
                      <a:r>
                        <a:rPr sz="800" spc="-15"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t le</a:t>
                      </a:r>
                      <a:r>
                        <a:rPr sz="800" spc="-5" dirty="0">
                          <a:solidFill>
                            <a:schemeClr val="tx1"/>
                          </a:solidFill>
                          <a:latin typeface="Arial"/>
                          <a:cs typeface="Arial"/>
                        </a:rPr>
                        <a:t>a</a:t>
                      </a:r>
                      <a:r>
                        <a:rPr sz="800" dirty="0">
                          <a:solidFill>
                            <a:schemeClr val="tx1"/>
                          </a:solidFill>
                          <a:latin typeface="Arial"/>
                          <a:cs typeface="Arial"/>
                        </a:rPr>
                        <a:t>st</a:t>
                      </a:r>
                      <a:r>
                        <a:rPr sz="800" spc="-5" dirty="0">
                          <a:solidFill>
                            <a:schemeClr val="tx1"/>
                          </a:solidFill>
                          <a:latin typeface="Arial"/>
                          <a:cs typeface="Arial"/>
                        </a:rPr>
                        <a:t> on</a:t>
                      </a:r>
                      <a:r>
                        <a:rPr sz="800" dirty="0">
                          <a:solidFill>
                            <a:schemeClr val="tx1"/>
                          </a:solidFill>
                          <a:latin typeface="Arial"/>
                          <a:cs typeface="Arial"/>
                        </a:rPr>
                        <a:t>e</a:t>
                      </a:r>
                      <a:r>
                        <a:rPr sz="800" spc="25" dirty="0">
                          <a:solidFill>
                            <a:schemeClr val="tx1"/>
                          </a:solidFill>
                          <a:latin typeface="Arial"/>
                          <a:cs typeface="Arial"/>
                        </a:rPr>
                        <a:t> </a:t>
                      </a:r>
                      <a:r>
                        <a:rPr sz="800" spc="-10" dirty="0">
                          <a:solidFill>
                            <a:schemeClr val="tx1"/>
                          </a:solidFill>
                          <a:latin typeface="Arial"/>
                          <a:cs typeface="Arial"/>
                        </a:rPr>
                        <a:t>y</a:t>
                      </a:r>
                      <a:r>
                        <a:rPr sz="800" spc="-5" dirty="0">
                          <a:solidFill>
                            <a:schemeClr val="tx1"/>
                          </a:solidFill>
                          <a:latin typeface="Arial"/>
                          <a:cs typeface="Arial"/>
                        </a:rPr>
                        <a:t>ea</a:t>
                      </a:r>
                      <a:r>
                        <a:rPr sz="800" dirty="0">
                          <a:solidFill>
                            <a:schemeClr val="tx1"/>
                          </a:solidFill>
                          <a:latin typeface="Arial"/>
                          <a:cs typeface="Arial"/>
                        </a:rPr>
                        <a:t>r</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a:lnSpc>
                          <a:spcPct val="100000"/>
                        </a:lnSpc>
                      </a:pPr>
                      <a:r>
                        <a:rPr sz="800" dirty="0">
                          <a:solidFill>
                            <a:schemeClr val="tx1"/>
                          </a:solidFill>
                          <a:latin typeface="Arial"/>
                          <a:cs typeface="Arial"/>
                        </a:rPr>
                        <a:t>Y</a:t>
                      </a:r>
                      <a:r>
                        <a:rPr sz="800" spc="-5" dirty="0">
                          <a:solidFill>
                            <a:schemeClr val="tx1"/>
                          </a:solidFill>
                          <a:latin typeface="Arial"/>
                          <a:cs typeface="Arial"/>
                        </a:rPr>
                        <a:t>e</a:t>
                      </a:r>
                      <a:r>
                        <a:rPr sz="800" dirty="0">
                          <a:solidFill>
                            <a:schemeClr val="tx1"/>
                          </a:solidFill>
                          <a:latin typeface="Arial"/>
                          <a:cs typeface="Arial"/>
                        </a:rPr>
                        <a:t>s</a:t>
                      </a:r>
                      <a:r>
                        <a:rPr sz="800" b="1" dirty="0">
                          <a:solidFill>
                            <a:schemeClr val="tx1"/>
                          </a:solidFill>
                          <a:latin typeface="Arial"/>
                          <a:cs typeface="Arial"/>
                        </a:rPr>
                        <a:t>*</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4138" marR="541020" indent="0">
                        <a:lnSpc>
                          <a:spcPct val="100000"/>
                        </a:lnSpc>
                      </a:pPr>
                      <a:r>
                        <a:rPr sz="800" spc="-5" dirty="0">
                          <a:solidFill>
                            <a:schemeClr val="tx1"/>
                          </a:solidFill>
                          <a:latin typeface="Arial"/>
                          <a:cs typeface="Arial"/>
                        </a:rPr>
                        <a:t>Ha</a:t>
                      </a:r>
                      <a:r>
                        <a:rPr sz="800" spc="-10" dirty="0">
                          <a:solidFill>
                            <a:schemeClr val="tx1"/>
                          </a:solidFill>
                          <a:latin typeface="Arial"/>
                          <a:cs typeface="Arial"/>
                        </a:rPr>
                        <a:t>v</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au</a:t>
                      </a:r>
                      <a:r>
                        <a:rPr sz="800" dirty="0">
                          <a:solidFill>
                            <a:schemeClr val="tx1"/>
                          </a:solidFill>
                          <a:latin typeface="Arial"/>
                          <a:cs typeface="Arial"/>
                        </a:rPr>
                        <a:t>t</a:t>
                      </a:r>
                      <a:r>
                        <a:rPr sz="800" spc="-5" dirty="0">
                          <a:solidFill>
                            <a:schemeClr val="tx1"/>
                          </a:solidFill>
                          <a:latin typeface="Arial"/>
                          <a:cs typeface="Arial"/>
                        </a:rPr>
                        <a:t>hor</a:t>
                      </a:r>
                      <a:r>
                        <a:rPr sz="800" dirty="0">
                          <a:solidFill>
                            <a:schemeClr val="tx1"/>
                          </a:solidFill>
                          <a:latin typeface="Arial"/>
                          <a:cs typeface="Arial"/>
                        </a:rPr>
                        <a:t>i</a:t>
                      </a:r>
                      <a:r>
                        <a:rPr sz="800" spc="-5" dirty="0">
                          <a:solidFill>
                            <a:schemeClr val="tx1"/>
                          </a:solidFill>
                          <a:latin typeface="Arial"/>
                          <a:cs typeface="Arial"/>
                        </a:rPr>
                        <a:t>za</a:t>
                      </a:r>
                      <a:r>
                        <a:rPr sz="800" dirty="0">
                          <a:solidFill>
                            <a:schemeClr val="tx1"/>
                          </a:solidFill>
                          <a:latin typeface="Arial"/>
                          <a:cs typeface="Arial"/>
                        </a:rPr>
                        <a:t>tion</a:t>
                      </a:r>
                      <a:r>
                        <a:rPr sz="800" spc="20" dirty="0">
                          <a:solidFill>
                            <a:schemeClr val="tx1"/>
                          </a:solidFill>
                          <a:latin typeface="Arial"/>
                          <a:cs typeface="Arial"/>
                        </a:rPr>
                        <a:t> </a:t>
                      </a:r>
                      <a:r>
                        <a:rPr sz="800" dirty="0">
                          <a:solidFill>
                            <a:schemeClr val="tx1"/>
                          </a:solidFill>
                          <a:latin typeface="Arial"/>
                          <a:cs typeface="Arial"/>
                        </a:rPr>
                        <a:t>to </a:t>
                      </a:r>
                      <a:r>
                        <a:rPr sz="800" spc="-5" dirty="0">
                          <a:solidFill>
                            <a:schemeClr val="tx1"/>
                          </a:solidFill>
                          <a:latin typeface="Arial"/>
                          <a:cs typeface="Arial"/>
                        </a:rPr>
                        <a:t>re</a:t>
                      </a:r>
                      <a:r>
                        <a:rPr sz="800" spc="10" dirty="0">
                          <a:solidFill>
                            <a:schemeClr val="tx1"/>
                          </a:solidFill>
                          <a:latin typeface="Arial"/>
                          <a:cs typeface="Arial"/>
                        </a:rPr>
                        <a:t>m</a:t>
                      </a:r>
                      <a:r>
                        <a:rPr sz="800" spc="-5" dirty="0">
                          <a:solidFill>
                            <a:schemeClr val="tx1"/>
                          </a:solidFill>
                          <a:latin typeface="Arial"/>
                          <a:cs typeface="Arial"/>
                        </a:rPr>
                        <a:t>a</a:t>
                      </a:r>
                      <a:r>
                        <a:rPr sz="800" dirty="0">
                          <a:solidFill>
                            <a:schemeClr val="tx1"/>
                          </a:solidFill>
                          <a:latin typeface="Arial"/>
                          <a:cs typeface="Arial"/>
                        </a:rPr>
                        <a:t>in</a:t>
                      </a:r>
                      <a:r>
                        <a:rPr sz="800" spc="-1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 a </a:t>
                      </a:r>
                      <a:r>
                        <a:rPr sz="800" spc="-5" dirty="0">
                          <a:solidFill>
                            <a:schemeClr val="tx1"/>
                          </a:solidFill>
                          <a:latin typeface="Arial"/>
                          <a:cs typeface="Arial"/>
                        </a:rPr>
                        <a:t>per</a:t>
                      </a:r>
                      <a:r>
                        <a:rPr sz="800" dirty="0">
                          <a:solidFill>
                            <a:schemeClr val="tx1"/>
                          </a:solidFill>
                          <a:latin typeface="Arial"/>
                          <a:cs typeface="Arial"/>
                        </a:rPr>
                        <a:t>iod</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le</a:t>
                      </a:r>
                      <a:r>
                        <a:rPr sz="800" spc="-5" dirty="0">
                          <a:solidFill>
                            <a:schemeClr val="tx1"/>
                          </a:solidFill>
                          <a:latin typeface="Arial"/>
                          <a:cs typeface="Arial"/>
                        </a:rPr>
                        <a:t>a</a:t>
                      </a:r>
                      <a:r>
                        <a:rPr sz="800" dirty="0">
                          <a:solidFill>
                            <a:schemeClr val="tx1"/>
                          </a:solidFill>
                          <a:latin typeface="Arial"/>
                          <a:cs typeface="Arial"/>
                        </a:rPr>
                        <a:t>st</a:t>
                      </a:r>
                      <a:r>
                        <a:rPr sz="800" spc="5" dirty="0">
                          <a:solidFill>
                            <a:schemeClr val="tx1"/>
                          </a:solidFill>
                          <a:latin typeface="Arial"/>
                          <a:cs typeface="Arial"/>
                        </a:rPr>
                        <a:t> </a:t>
                      </a:r>
                      <a:r>
                        <a:rPr sz="800" spc="-5" dirty="0">
                          <a:solidFill>
                            <a:schemeClr val="tx1"/>
                          </a:solidFill>
                          <a:latin typeface="Arial"/>
                          <a:cs typeface="Arial"/>
                        </a:rPr>
                        <a:t>on</a:t>
                      </a:r>
                      <a:r>
                        <a:rPr sz="800" dirty="0">
                          <a:solidFill>
                            <a:schemeClr val="tx1"/>
                          </a:solidFill>
                          <a:latin typeface="Arial"/>
                          <a:cs typeface="Arial"/>
                        </a:rPr>
                        <a:t>e</a:t>
                      </a:r>
                      <a:r>
                        <a:rPr sz="800" spc="10" dirty="0">
                          <a:solidFill>
                            <a:schemeClr val="tx1"/>
                          </a:solidFill>
                          <a:latin typeface="Arial"/>
                          <a:cs typeface="Arial"/>
                        </a:rPr>
                        <a:t> </a:t>
                      </a:r>
                      <a:r>
                        <a:rPr sz="800" spc="-10" dirty="0">
                          <a:solidFill>
                            <a:schemeClr val="tx1"/>
                          </a:solidFill>
                          <a:latin typeface="Arial"/>
                          <a:cs typeface="Arial"/>
                        </a:rPr>
                        <a:t>y</a:t>
                      </a:r>
                      <a:r>
                        <a:rPr sz="800" spc="-5" dirty="0">
                          <a:solidFill>
                            <a:schemeClr val="tx1"/>
                          </a:solidFill>
                          <a:latin typeface="Arial"/>
                          <a:cs typeface="Arial"/>
                        </a:rPr>
                        <a:t>ear</a:t>
                      </a:r>
                      <a:r>
                        <a:rPr sz="800" dirty="0">
                          <a:solidFill>
                            <a:schemeClr val="tx1"/>
                          </a:solidFill>
                          <a:latin typeface="Arial"/>
                          <a:cs typeface="Arial"/>
                        </a:rPr>
                        <a:t>.</a:t>
                      </a:r>
                      <a:r>
                        <a:rPr sz="800" spc="20" dirty="0">
                          <a:solidFill>
                            <a:schemeClr val="tx1"/>
                          </a:solidFill>
                          <a:latin typeface="Arial"/>
                          <a:cs typeface="Arial"/>
                        </a:rPr>
                        <a:t> </a:t>
                      </a:r>
                      <a:r>
                        <a:rPr sz="800" dirty="0">
                          <a:solidFill>
                            <a:schemeClr val="tx1"/>
                          </a:solidFill>
                          <a:latin typeface="Arial"/>
                          <a:cs typeface="Arial"/>
                        </a:rPr>
                        <a:t>G</a:t>
                      </a:r>
                      <a:r>
                        <a:rPr sz="800" spc="-10" dirty="0">
                          <a:solidFill>
                            <a:schemeClr val="tx1"/>
                          </a:solidFill>
                          <a:latin typeface="Arial"/>
                          <a:cs typeface="Arial"/>
                        </a:rPr>
                        <a:t>r</a:t>
                      </a:r>
                      <a:r>
                        <a:rPr sz="800" spc="-5" dirty="0">
                          <a:solidFill>
                            <a:schemeClr val="tx1"/>
                          </a:solidFill>
                          <a:latin typeface="Arial"/>
                          <a:cs typeface="Arial"/>
                        </a:rPr>
                        <a:t>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e</a:t>
                      </a:r>
                      <a:r>
                        <a:rPr sz="800" spc="10" dirty="0">
                          <a:solidFill>
                            <a:schemeClr val="tx1"/>
                          </a:solidFill>
                          <a:latin typeface="Arial"/>
                          <a:cs typeface="Arial"/>
                        </a:rPr>
                        <a:t>m</a:t>
                      </a:r>
                      <a:r>
                        <a:rPr sz="800" spc="-5" dirty="0">
                          <a:solidFill>
                            <a:schemeClr val="tx1"/>
                          </a:solidFill>
                          <a:latin typeface="Arial"/>
                          <a:cs typeface="Arial"/>
                        </a:rPr>
                        <a:t>ergen</a:t>
                      </a:r>
                      <a:r>
                        <a:rPr sz="800" dirty="0">
                          <a:solidFill>
                            <a:schemeClr val="tx1"/>
                          </a:solidFill>
                          <a:latin typeface="Arial"/>
                          <a:cs typeface="Arial"/>
                        </a:rPr>
                        <a:t>cy</a:t>
                      </a:r>
                      <a:r>
                        <a:rPr sz="800" spc="-5" dirty="0">
                          <a:solidFill>
                            <a:schemeClr val="tx1"/>
                          </a:solidFill>
                          <a:latin typeface="Arial"/>
                          <a:cs typeface="Arial"/>
                        </a:rPr>
                        <a:t> rea</a:t>
                      </a:r>
                      <a:r>
                        <a:rPr sz="800" dirty="0">
                          <a:solidFill>
                            <a:schemeClr val="tx1"/>
                          </a:solidFill>
                          <a:latin typeface="Arial"/>
                          <a:cs typeface="Arial"/>
                        </a:rPr>
                        <a:t>s</a:t>
                      </a:r>
                      <a:r>
                        <a:rPr sz="800" spc="-5" dirty="0">
                          <a:solidFill>
                            <a:schemeClr val="tx1"/>
                          </a:solidFill>
                          <a:latin typeface="Arial"/>
                          <a:cs typeface="Arial"/>
                        </a:rPr>
                        <a:t>on</a:t>
                      </a:r>
                      <a:r>
                        <a:rPr sz="800" dirty="0">
                          <a:solidFill>
                            <a:schemeClr val="tx1"/>
                          </a:solidFill>
                          <a:latin typeface="Arial"/>
                          <a:cs typeface="Arial"/>
                        </a:rPr>
                        <a:t>s.</a:t>
                      </a:r>
                      <a:r>
                        <a:rPr sz="800" spc="5" dirty="0">
                          <a:solidFill>
                            <a:schemeClr val="tx1"/>
                          </a:solidFill>
                          <a:latin typeface="Arial"/>
                          <a:cs typeface="Arial"/>
                        </a:rPr>
                        <a:t> </a:t>
                      </a:r>
                      <a:r>
                        <a:rPr sz="800" spc="35" dirty="0">
                          <a:solidFill>
                            <a:schemeClr val="tx1"/>
                          </a:solidFill>
                          <a:latin typeface="Arial"/>
                          <a:cs typeface="Arial"/>
                        </a:rPr>
                        <a:t>I</a:t>
                      </a:r>
                      <a:r>
                        <a:rPr sz="800" spc="-5" dirty="0">
                          <a:solidFill>
                            <a:schemeClr val="tx1"/>
                          </a:solidFill>
                          <a:latin typeface="Arial"/>
                          <a:cs typeface="Arial"/>
                        </a:rPr>
                        <a:t>-94 anno</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35" dirty="0">
                          <a:solidFill>
                            <a:schemeClr val="tx1"/>
                          </a:solidFill>
                          <a:latin typeface="Arial"/>
                          <a:cs typeface="Arial"/>
                        </a:rPr>
                        <a:t> </a:t>
                      </a:r>
                      <a:r>
                        <a:rPr sz="800" spc="-5" dirty="0">
                          <a:solidFill>
                            <a:schemeClr val="tx1"/>
                          </a:solidFill>
                          <a:latin typeface="Arial"/>
                          <a:cs typeface="Arial"/>
                        </a:rPr>
                        <a:t>gran</a:t>
                      </a:r>
                      <a:r>
                        <a:rPr sz="800" dirty="0">
                          <a:solidFill>
                            <a:schemeClr val="tx1"/>
                          </a:solidFill>
                          <a:latin typeface="Arial"/>
                          <a:cs typeface="Arial"/>
                        </a:rPr>
                        <a:t>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paro</a:t>
                      </a:r>
                      <a:r>
                        <a:rPr sz="800" dirty="0">
                          <a:solidFill>
                            <a:schemeClr val="tx1"/>
                          </a:solidFill>
                          <a:latin typeface="Arial"/>
                          <a:cs typeface="Arial"/>
                        </a:rPr>
                        <a:t>le</a:t>
                      </a:r>
                      <a:r>
                        <a:rPr sz="800" spc="15" dirty="0">
                          <a:solidFill>
                            <a:schemeClr val="tx1"/>
                          </a:solidFill>
                          <a:latin typeface="Arial"/>
                          <a:cs typeface="Arial"/>
                        </a:rPr>
                        <a:t> </a:t>
                      </a:r>
                      <a:r>
                        <a:rPr sz="800" spc="-5" dirty="0">
                          <a:solidFill>
                            <a:schemeClr val="tx1"/>
                          </a:solidFill>
                          <a:latin typeface="Arial"/>
                          <a:cs typeface="Arial"/>
                        </a:rPr>
                        <a:t>unde</a:t>
                      </a:r>
                      <a:r>
                        <a:rPr sz="800" dirty="0">
                          <a:solidFill>
                            <a:schemeClr val="tx1"/>
                          </a:solidFill>
                          <a:latin typeface="Arial"/>
                          <a:cs typeface="Arial"/>
                        </a:rPr>
                        <a:t>r</a:t>
                      </a:r>
                      <a:r>
                        <a:rPr sz="800" spc="10" dirty="0">
                          <a:solidFill>
                            <a:schemeClr val="tx1"/>
                          </a:solidFill>
                          <a:latin typeface="Arial"/>
                          <a:cs typeface="Arial"/>
                        </a:rPr>
                        <a:t> </a:t>
                      </a:r>
                      <a:r>
                        <a:rPr sz="800" spc="-5" dirty="0">
                          <a:solidFill>
                            <a:schemeClr val="tx1"/>
                          </a:solidFill>
                          <a:latin typeface="Arial"/>
                          <a:cs typeface="Arial"/>
                        </a:rPr>
                        <a:t>212(d)(5</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I</a:t>
                      </a:r>
                      <a:r>
                        <a:rPr sz="800" spc="-5" dirty="0">
                          <a:solidFill>
                            <a:schemeClr val="tx1"/>
                          </a:solidFill>
                          <a:latin typeface="Arial"/>
                          <a:cs typeface="Arial"/>
                        </a:rPr>
                        <a:t>N</a:t>
                      </a:r>
                      <a:r>
                        <a:rPr sz="800" dirty="0">
                          <a:solidFill>
                            <a:schemeClr val="tx1"/>
                          </a:solidFill>
                          <a:latin typeface="Arial"/>
                          <a:cs typeface="Arial"/>
                        </a:rPr>
                        <a:t>A</a:t>
                      </a:r>
                      <a:r>
                        <a:rPr sz="800" spc="-5" dirty="0">
                          <a:solidFill>
                            <a:schemeClr val="tx1"/>
                          </a:solidFill>
                          <a:latin typeface="Arial"/>
                          <a:cs typeface="Arial"/>
                        </a:rPr>
                        <a:t> an</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a </a:t>
                      </a:r>
                      <a:r>
                        <a:rPr sz="800" spc="-5" dirty="0">
                          <a:solidFill>
                            <a:schemeClr val="tx1"/>
                          </a:solidFill>
                          <a:latin typeface="Arial"/>
                          <a:cs typeface="Arial"/>
                        </a:rPr>
                        <a:t>da</a:t>
                      </a:r>
                      <a:r>
                        <a:rPr sz="800" dirty="0">
                          <a:solidFill>
                            <a:schemeClr val="tx1"/>
                          </a:solidFill>
                          <a:latin typeface="Arial"/>
                          <a:cs typeface="Arial"/>
                        </a:rPr>
                        <a:t>te</a:t>
                      </a:r>
                      <a:r>
                        <a:rPr sz="800" spc="10"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ho</a:t>
                      </a:r>
                      <a:r>
                        <a:rPr sz="800" spc="-20" dirty="0">
                          <a:solidFill>
                            <a:schemeClr val="tx1"/>
                          </a:solidFill>
                          <a:latin typeface="Arial"/>
                          <a:cs typeface="Arial"/>
                        </a:rPr>
                        <a:t>w</a:t>
                      </a:r>
                      <a:r>
                        <a:rPr sz="800" dirty="0">
                          <a:solidFill>
                            <a:schemeClr val="tx1"/>
                          </a:solidFill>
                          <a:latin typeface="Arial"/>
                          <a:cs typeface="Arial"/>
                        </a:rPr>
                        <a:t>ing</a:t>
                      </a:r>
                      <a:r>
                        <a:rPr sz="800" spc="20" dirty="0">
                          <a:solidFill>
                            <a:schemeClr val="tx1"/>
                          </a:solidFill>
                          <a:latin typeface="Arial"/>
                          <a:cs typeface="Arial"/>
                        </a:rPr>
                        <a:t> </a:t>
                      </a:r>
                      <a:r>
                        <a:rPr sz="800" spc="-5" dirty="0">
                          <a:solidFill>
                            <a:schemeClr val="tx1"/>
                          </a:solidFill>
                          <a:latin typeface="Arial"/>
                          <a:cs typeface="Arial"/>
                        </a:rPr>
                        <a:t>gran</a:t>
                      </a:r>
                      <a:r>
                        <a:rPr sz="800" dirty="0">
                          <a:solidFill>
                            <a:schemeClr val="tx1"/>
                          </a:solidFill>
                          <a:latin typeface="Arial"/>
                          <a:cs typeface="Arial"/>
                        </a:rPr>
                        <a:t>t</a:t>
                      </a:r>
                      <a:r>
                        <a:rPr sz="800" spc="5"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paro</a:t>
                      </a:r>
                      <a:r>
                        <a:rPr sz="800" dirty="0">
                          <a:solidFill>
                            <a:schemeClr val="tx1"/>
                          </a:solidFill>
                          <a:latin typeface="Arial"/>
                          <a:cs typeface="Arial"/>
                        </a:rPr>
                        <a:t>le</a:t>
                      </a:r>
                      <a:r>
                        <a:rPr sz="800" spc="25"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a:t>
                      </a:r>
                      <a:r>
                        <a:rPr sz="800" spc="-15"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le</a:t>
                      </a:r>
                      <a:r>
                        <a:rPr sz="800" spc="-5" dirty="0">
                          <a:solidFill>
                            <a:schemeClr val="tx1"/>
                          </a:solidFill>
                          <a:latin typeface="Arial"/>
                          <a:cs typeface="Arial"/>
                        </a:rPr>
                        <a:t>a</a:t>
                      </a:r>
                      <a:r>
                        <a:rPr sz="800" dirty="0">
                          <a:solidFill>
                            <a:schemeClr val="tx1"/>
                          </a:solidFill>
                          <a:latin typeface="Arial"/>
                          <a:cs typeface="Arial"/>
                        </a:rPr>
                        <a:t>st</a:t>
                      </a:r>
                      <a:r>
                        <a:rPr sz="800" spc="5" dirty="0">
                          <a:solidFill>
                            <a:schemeClr val="tx1"/>
                          </a:solidFill>
                          <a:latin typeface="Arial"/>
                          <a:cs typeface="Arial"/>
                        </a:rPr>
                        <a:t> </a:t>
                      </a:r>
                      <a:r>
                        <a:rPr sz="800" spc="-5" dirty="0">
                          <a:solidFill>
                            <a:schemeClr val="tx1"/>
                          </a:solidFill>
                          <a:latin typeface="Arial"/>
                          <a:cs typeface="Arial"/>
                        </a:rPr>
                        <a:t>on</a:t>
                      </a:r>
                      <a:r>
                        <a:rPr sz="800" dirty="0">
                          <a:solidFill>
                            <a:schemeClr val="tx1"/>
                          </a:solidFill>
                          <a:latin typeface="Arial"/>
                          <a:cs typeface="Arial"/>
                        </a:rPr>
                        <a:t>e</a:t>
                      </a:r>
                      <a:r>
                        <a:rPr sz="800" spc="10" dirty="0">
                          <a:solidFill>
                            <a:schemeClr val="tx1"/>
                          </a:solidFill>
                          <a:latin typeface="Arial"/>
                          <a:cs typeface="Arial"/>
                        </a:rPr>
                        <a:t> </a:t>
                      </a:r>
                      <a:r>
                        <a:rPr sz="800" spc="-10" dirty="0">
                          <a:solidFill>
                            <a:schemeClr val="tx1"/>
                          </a:solidFill>
                          <a:latin typeface="Arial"/>
                          <a:cs typeface="Arial"/>
                        </a:rPr>
                        <a:t>y</a:t>
                      </a:r>
                      <a:r>
                        <a:rPr sz="800" spc="-5" dirty="0">
                          <a:solidFill>
                            <a:schemeClr val="tx1"/>
                          </a:solidFill>
                          <a:latin typeface="Arial"/>
                          <a:cs typeface="Arial"/>
                        </a:rPr>
                        <a:t>ear</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4"/>
                  </a:ext>
                </a:extLst>
              </a:tr>
              <a:tr h="360425">
                <a:tc>
                  <a:txBody>
                    <a:bodyPr/>
                    <a:lstStyle/>
                    <a:p>
                      <a:pPr marL="84455" marR="253365">
                        <a:lnSpc>
                          <a:spcPct val="100000"/>
                        </a:lnSpc>
                      </a:pPr>
                      <a:r>
                        <a:rPr sz="800" spc="-5" dirty="0">
                          <a:solidFill>
                            <a:schemeClr val="tx1"/>
                          </a:solidFill>
                          <a:latin typeface="Arial"/>
                          <a:cs typeface="Arial"/>
                        </a:rPr>
                        <a:t>Non-</a:t>
                      </a:r>
                      <a:r>
                        <a:rPr sz="800" dirty="0">
                          <a:solidFill>
                            <a:schemeClr val="tx1"/>
                          </a:solidFill>
                          <a:latin typeface="Arial"/>
                          <a:cs typeface="Arial"/>
                        </a:rPr>
                        <a:t>citi</a:t>
                      </a:r>
                      <a:r>
                        <a:rPr sz="800" spc="-5" dirty="0">
                          <a:solidFill>
                            <a:schemeClr val="tx1"/>
                          </a:solidFill>
                          <a:latin typeface="Arial"/>
                          <a:cs typeface="Arial"/>
                        </a:rPr>
                        <a:t>zen</a:t>
                      </a:r>
                      <a:r>
                        <a:rPr sz="800" dirty="0">
                          <a:solidFill>
                            <a:schemeClr val="tx1"/>
                          </a:solidFill>
                          <a:latin typeface="Arial"/>
                          <a:cs typeface="Arial"/>
                        </a:rPr>
                        <a:t>s</a:t>
                      </a:r>
                      <a:r>
                        <a:rPr sz="800" spc="-5"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ho</a:t>
                      </a:r>
                      <a:r>
                        <a:rPr sz="800" dirty="0">
                          <a:solidFill>
                            <a:schemeClr val="tx1"/>
                          </a:solidFill>
                          <a:latin typeface="Arial"/>
                          <a:cs typeface="Arial"/>
                        </a:rPr>
                        <a:t>se</a:t>
                      </a:r>
                      <a:r>
                        <a:rPr sz="800" spc="25" dirty="0">
                          <a:solidFill>
                            <a:schemeClr val="tx1"/>
                          </a:solidFill>
                          <a:latin typeface="Arial"/>
                          <a:cs typeface="Arial"/>
                        </a:rPr>
                        <a:t> </a:t>
                      </a:r>
                      <a:r>
                        <a:rPr sz="800" spc="-5" dirty="0">
                          <a:solidFill>
                            <a:schemeClr val="tx1"/>
                          </a:solidFill>
                          <a:latin typeface="Arial"/>
                          <a:cs typeface="Arial"/>
                        </a:rPr>
                        <a:t>depor</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tion</a:t>
                      </a:r>
                      <a:r>
                        <a:rPr sz="800" spc="20" dirty="0">
                          <a:solidFill>
                            <a:schemeClr val="tx1"/>
                          </a:solidFill>
                          <a:latin typeface="Arial"/>
                          <a:cs typeface="Arial"/>
                        </a:rPr>
                        <a:t> </a:t>
                      </a:r>
                      <a:r>
                        <a:rPr sz="800" dirty="0">
                          <a:solidFill>
                            <a:schemeClr val="tx1"/>
                          </a:solidFill>
                          <a:latin typeface="Arial"/>
                          <a:cs typeface="Arial"/>
                        </a:rPr>
                        <a:t>is </a:t>
                      </a:r>
                      <a:r>
                        <a:rPr sz="800" spc="-5" dirty="0">
                          <a:solidFill>
                            <a:schemeClr val="tx1"/>
                          </a:solidFill>
                          <a:latin typeface="Arial"/>
                          <a:cs typeface="Arial"/>
                        </a:rPr>
                        <a:t>be</a:t>
                      </a:r>
                      <a:r>
                        <a:rPr sz="800" dirty="0">
                          <a:solidFill>
                            <a:schemeClr val="tx1"/>
                          </a:solidFill>
                          <a:latin typeface="Arial"/>
                          <a:cs typeface="Arial"/>
                        </a:rPr>
                        <a:t>ing</a:t>
                      </a:r>
                      <a:r>
                        <a:rPr sz="800" spc="10" dirty="0">
                          <a:solidFill>
                            <a:schemeClr val="tx1"/>
                          </a:solidFill>
                          <a:latin typeface="Arial"/>
                          <a:cs typeface="Arial"/>
                        </a:rPr>
                        <a:t> </a:t>
                      </a:r>
                      <a:r>
                        <a:rPr sz="800" spc="-20" dirty="0">
                          <a:solidFill>
                            <a:schemeClr val="tx1"/>
                          </a:solidFill>
                          <a:latin typeface="Arial"/>
                          <a:cs typeface="Arial"/>
                        </a:rPr>
                        <a:t>w</a:t>
                      </a:r>
                      <a:r>
                        <a:rPr sz="800" dirty="0">
                          <a:solidFill>
                            <a:schemeClr val="tx1"/>
                          </a:solidFill>
                          <a:latin typeface="Arial"/>
                          <a:cs typeface="Arial"/>
                        </a:rPr>
                        <a:t>it</a:t>
                      </a:r>
                      <a:r>
                        <a:rPr sz="800" spc="-5" dirty="0">
                          <a:solidFill>
                            <a:schemeClr val="tx1"/>
                          </a:solidFill>
                          <a:latin typeface="Arial"/>
                          <a:cs typeface="Arial"/>
                        </a:rPr>
                        <a:t>hhe</a:t>
                      </a:r>
                      <a:r>
                        <a:rPr sz="800" dirty="0">
                          <a:solidFill>
                            <a:schemeClr val="tx1"/>
                          </a:solidFill>
                          <a:latin typeface="Arial"/>
                          <a:cs typeface="Arial"/>
                        </a:rPr>
                        <a:t>ld</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2296" indent="0">
                        <a:lnSpc>
                          <a:spcPct val="100000"/>
                        </a:lnSpc>
                      </a:pPr>
                      <a:r>
                        <a:rPr sz="800" kern="1200" spc="-5" dirty="0">
                          <a:solidFill>
                            <a:schemeClr val="tx1"/>
                          </a:solidFill>
                          <a:latin typeface="Arial"/>
                          <a:ea typeface="+mn-ea"/>
                          <a:cs typeface="Arial"/>
                        </a:rPr>
                        <a:t>Order from Immigration Judge showing deportation withheld under Section 243(h) and date of the grant.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5"/>
                  </a:ext>
                </a:extLst>
              </a:tr>
              <a:tr h="288289">
                <a:tc>
                  <a:txBody>
                    <a:bodyPr/>
                    <a:lstStyle/>
                    <a:p>
                      <a:pPr marL="61594">
                        <a:lnSpc>
                          <a:spcPct val="100000"/>
                        </a:lnSpc>
                      </a:pPr>
                      <a:r>
                        <a:rPr sz="800" spc="-5" dirty="0">
                          <a:solidFill>
                            <a:schemeClr val="tx1"/>
                          </a:solidFill>
                          <a:latin typeface="Arial"/>
                          <a:cs typeface="Arial"/>
                        </a:rPr>
                        <a:t>Non-</a:t>
                      </a:r>
                      <a:r>
                        <a:rPr sz="800" dirty="0">
                          <a:solidFill>
                            <a:schemeClr val="tx1"/>
                          </a:solidFill>
                          <a:latin typeface="Arial"/>
                          <a:cs typeface="Arial"/>
                        </a:rPr>
                        <a:t>citi</a:t>
                      </a:r>
                      <a:r>
                        <a:rPr sz="800" spc="-5" dirty="0">
                          <a:solidFill>
                            <a:schemeClr val="tx1"/>
                          </a:solidFill>
                          <a:latin typeface="Arial"/>
                          <a:cs typeface="Arial"/>
                        </a:rPr>
                        <a:t>zen</a:t>
                      </a:r>
                      <a:r>
                        <a:rPr sz="800" dirty="0">
                          <a:solidFill>
                            <a:schemeClr val="tx1"/>
                          </a:solidFill>
                          <a:latin typeface="Arial"/>
                          <a:cs typeface="Arial"/>
                        </a:rPr>
                        <a:t>s</a:t>
                      </a:r>
                      <a:r>
                        <a:rPr sz="800" spc="-5" dirty="0">
                          <a:solidFill>
                            <a:schemeClr val="tx1"/>
                          </a:solidFill>
                          <a:latin typeface="Arial"/>
                          <a:cs typeface="Arial"/>
                        </a:rPr>
                        <a:t> gran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c</a:t>
                      </a:r>
                      <a:r>
                        <a:rPr sz="800" spc="-5" dirty="0">
                          <a:solidFill>
                            <a:schemeClr val="tx1"/>
                          </a:solidFill>
                          <a:latin typeface="Arial"/>
                          <a:cs typeface="Arial"/>
                        </a:rPr>
                        <a:t>ond</a:t>
                      </a:r>
                      <a:r>
                        <a:rPr sz="800" dirty="0">
                          <a:solidFill>
                            <a:schemeClr val="tx1"/>
                          </a:solidFill>
                          <a:latin typeface="Arial"/>
                          <a:cs typeface="Arial"/>
                        </a:rPr>
                        <a:t>itio</a:t>
                      </a:r>
                      <a:r>
                        <a:rPr sz="800" spc="-5" dirty="0">
                          <a:solidFill>
                            <a:schemeClr val="tx1"/>
                          </a:solidFill>
                          <a:latin typeface="Arial"/>
                          <a:cs typeface="Arial"/>
                        </a:rPr>
                        <a:t>na</a:t>
                      </a:r>
                      <a:r>
                        <a:rPr sz="800" dirty="0">
                          <a:solidFill>
                            <a:schemeClr val="tx1"/>
                          </a:solidFill>
                          <a:latin typeface="Arial"/>
                          <a:cs typeface="Arial"/>
                        </a:rPr>
                        <a:t>l</a:t>
                      </a:r>
                      <a:r>
                        <a:rPr sz="800" spc="15" dirty="0">
                          <a:solidFill>
                            <a:schemeClr val="tx1"/>
                          </a:solidFill>
                          <a:latin typeface="Arial"/>
                          <a:cs typeface="Arial"/>
                        </a:rPr>
                        <a:t> </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r</a:t>
                      </a:r>
                      <a:r>
                        <a:rPr sz="800" dirty="0">
                          <a:solidFill>
                            <a:schemeClr val="tx1"/>
                          </a:solidFill>
                          <a:latin typeface="Arial"/>
                          <a:cs typeface="Arial"/>
                        </a:rPr>
                        <a:t>y</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4455">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a:lnSpc>
                          <a:spcPct val="100000"/>
                        </a:lnSpc>
                      </a:pPr>
                      <a:r>
                        <a:rPr sz="800" dirty="0">
                          <a:solidFill>
                            <a:schemeClr val="tx1"/>
                          </a:solidFill>
                          <a:latin typeface="Arial"/>
                          <a:cs typeface="Arial"/>
                        </a:rPr>
                        <a:t>I</a:t>
                      </a:r>
                      <a:r>
                        <a:rPr sz="800" spc="-5" dirty="0">
                          <a:solidFill>
                            <a:schemeClr val="tx1"/>
                          </a:solidFill>
                          <a:latin typeface="Arial"/>
                          <a:cs typeface="Arial"/>
                        </a:rPr>
                        <a:t>nd</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ua</a:t>
                      </a:r>
                      <a:r>
                        <a:rPr sz="800" dirty="0">
                          <a:solidFill>
                            <a:schemeClr val="tx1"/>
                          </a:solidFill>
                          <a:latin typeface="Arial"/>
                          <a:cs typeface="Arial"/>
                        </a:rPr>
                        <a:t>ls</a:t>
                      </a:r>
                      <a:r>
                        <a:rPr sz="800" spc="10"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h</a:t>
                      </a:r>
                      <a:r>
                        <a:rPr sz="800" dirty="0">
                          <a:solidFill>
                            <a:schemeClr val="tx1"/>
                          </a:solidFill>
                          <a:latin typeface="Arial"/>
                          <a:cs typeface="Arial"/>
                        </a:rPr>
                        <a:t>o</a:t>
                      </a:r>
                      <a:r>
                        <a:rPr sz="800" spc="25"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er</a:t>
                      </a:r>
                      <a:r>
                        <a:rPr sz="800" dirty="0">
                          <a:solidFill>
                            <a:schemeClr val="tx1"/>
                          </a:solidFill>
                          <a:latin typeface="Arial"/>
                          <a:cs typeface="Arial"/>
                        </a:rPr>
                        <a:t>e</a:t>
                      </a:r>
                      <a:r>
                        <a:rPr sz="800" spc="25" dirty="0">
                          <a:solidFill>
                            <a:schemeClr val="tx1"/>
                          </a:solidFill>
                          <a:latin typeface="Arial"/>
                          <a:cs typeface="Arial"/>
                        </a:rPr>
                        <a:t> </a:t>
                      </a:r>
                      <a:r>
                        <a:rPr sz="800" spc="-5" dirty="0">
                          <a:solidFill>
                            <a:schemeClr val="tx1"/>
                          </a:solidFill>
                          <a:latin typeface="Arial"/>
                          <a:cs typeface="Arial"/>
                        </a:rPr>
                        <a:t>ad</a:t>
                      </a:r>
                      <a:r>
                        <a:rPr sz="800" spc="10" dirty="0">
                          <a:solidFill>
                            <a:schemeClr val="tx1"/>
                          </a:solidFill>
                          <a:latin typeface="Arial"/>
                          <a:cs typeface="Arial"/>
                        </a:rPr>
                        <a:t>m</a:t>
                      </a:r>
                      <a:r>
                        <a:rPr sz="800" dirty="0">
                          <a:solidFill>
                            <a:schemeClr val="tx1"/>
                          </a:solidFill>
                          <a:latin typeface="Arial"/>
                          <a:cs typeface="Arial"/>
                        </a:rPr>
                        <a:t>itt</a:t>
                      </a:r>
                      <a:r>
                        <a:rPr sz="800" spc="-5" dirty="0">
                          <a:solidFill>
                            <a:schemeClr val="tx1"/>
                          </a:solidFill>
                          <a:latin typeface="Arial"/>
                          <a:cs typeface="Arial"/>
                        </a:rPr>
                        <a:t>e</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to t</a:t>
                      </a:r>
                      <a:r>
                        <a:rPr sz="800" spc="-5" dirty="0">
                          <a:solidFill>
                            <a:schemeClr val="tx1"/>
                          </a:solidFill>
                          <a:latin typeface="Arial"/>
                          <a:cs typeface="Arial"/>
                        </a:rPr>
                        <a:t>h</a:t>
                      </a:r>
                      <a:r>
                        <a:rPr sz="800" dirty="0">
                          <a:solidFill>
                            <a:schemeClr val="tx1"/>
                          </a:solidFill>
                          <a:latin typeface="Arial"/>
                          <a:cs typeface="Arial"/>
                        </a:rPr>
                        <a:t>e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a:t>
                      </a:r>
                      <a:r>
                        <a:rPr sz="800" dirty="0">
                          <a:solidFill>
                            <a:schemeClr val="tx1"/>
                          </a:solidFill>
                          <a:latin typeface="Arial"/>
                          <a:cs typeface="Arial"/>
                        </a:rPr>
                        <a:t>s</a:t>
                      </a:r>
                      <a:r>
                        <a:rPr sz="800" spc="10" dirty="0">
                          <a:solidFill>
                            <a:schemeClr val="tx1"/>
                          </a:solidFill>
                          <a:latin typeface="Arial"/>
                          <a:cs typeface="Arial"/>
                        </a:rPr>
                        <a:t> </a:t>
                      </a:r>
                      <a:r>
                        <a:rPr sz="800" dirty="0">
                          <a:solidFill>
                            <a:schemeClr val="tx1"/>
                          </a:solidFill>
                          <a:latin typeface="Arial"/>
                          <a:cs typeface="Arial"/>
                        </a:rPr>
                        <a:t>c</a:t>
                      </a:r>
                      <a:r>
                        <a:rPr sz="800" spc="-5" dirty="0">
                          <a:solidFill>
                            <a:schemeClr val="tx1"/>
                          </a:solidFill>
                          <a:latin typeface="Arial"/>
                          <a:cs typeface="Arial"/>
                        </a:rPr>
                        <a:t>ond</a:t>
                      </a:r>
                      <a:r>
                        <a:rPr sz="800" dirty="0">
                          <a:solidFill>
                            <a:schemeClr val="tx1"/>
                          </a:solidFill>
                          <a:latin typeface="Arial"/>
                          <a:cs typeface="Arial"/>
                        </a:rPr>
                        <a:t>itio</a:t>
                      </a:r>
                      <a:r>
                        <a:rPr sz="800" spc="-5" dirty="0">
                          <a:solidFill>
                            <a:schemeClr val="tx1"/>
                          </a:solidFill>
                          <a:latin typeface="Arial"/>
                          <a:cs typeface="Arial"/>
                        </a:rPr>
                        <a:t>na</a:t>
                      </a:r>
                      <a:r>
                        <a:rPr sz="800" dirty="0">
                          <a:solidFill>
                            <a:schemeClr val="tx1"/>
                          </a:solidFill>
                          <a:latin typeface="Arial"/>
                          <a:cs typeface="Arial"/>
                        </a:rPr>
                        <a:t>l</a:t>
                      </a:r>
                      <a:r>
                        <a:rPr sz="800" spc="5" dirty="0">
                          <a:solidFill>
                            <a:schemeClr val="tx1"/>
                          </a:solidFill>
                          <a:latin typeface="Arial"/>
                          <a:cs typeface="Arial"/>
                        </a:rPr>
                        <a:t> </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ran</a:t>
                      </a:r>
                      <a:r>
                        <a:rPr sz="800" dirty="0">
                          <a:solidFill>
                            <a:schemeClr val="tx1"/>
                          </a:solidFill>
                          <a:latin typeface="Arial"/>
                          <a:cs typeface="Arial"/>
                        </a:rPr>
                        <a:t>ts</a:t>
                      </a:r>
                      <a:r>
                        <a:rPr sz="800" spc="20" dirty="0">
                          <a:solidFill>
                            <a:schemeClr val="tx1"/>
                          </a:solidFill>
                          <a:latin typeface="Arial"/>
                          <a:cs typeface="Arial"/>
                        </a:rPr>
                        <a:t> </a:t>
                      </a:r>
                      <a:r>
                        <a:rPr sz="800" spc="-5" dirty="0">
                          <a:solidFill>
                            <a:schemeClr val="tx1"/>
                          </a:solidFill>
                          <a:latin typeface="Arial"/>
                          <a:cs typeface="Arial"/>
                        </a:rPr>
                        <a:t>unde</a:t>
                      </a:r>
                      <a:r>
                        <a:rPr sz="800" dirty="0">
                          <a:solidFill>
                            <a:schemeClr val="tx1"/>
                          </a:solidFill>
                          <a:latin typeface="Arial"/>
                          <a:cs typeface="Arial"/>
                        </a:rPr>
                        <a:t>r</a:t>
                      </a:r>
                      <a:r>
                        <a:rPr sz="800" spc="10" dirty="0">
                          <a:solidFill>
                            <a:schemeClr val="tx1"/>
                          </a:solidFill>
                          <a:latin typeface="Arial"/>
                          <a:cs typeface="Arial"/>
                        </a:rPr>
                        <a:t> </a:t>
                      </a:r>
                      <a:r>
                        <a:rPr sz="800" dirty="0">
                          <a:solidFill>
                            <a:schemeClr val="tx1"/>
                          </a:solidFill>
                          <a:latin typeface="Arial"/>
                          <a:cs typeface="Arial"/>
                        </a:rPr>
                        <a:t>I</a:t>
                      </a:r>
                      <a:r>
                        <a:rPr sz="800" spc="-5" dirty="0">
                          <a:solidFill>
                            <a:schemeClr val="tx1"/>
                          </a:solidFill>
                          <a:latin typeface="Arial"/>
                          <a:cs typeface="Arial"/>
                        </a:rPr>
                        <a:t>N</a:t>
                      </a:r>
                      <a:r>
                        <a:rPr sz="800" dirty="0">
                          <a:solidFill>
                            <a:schemeClr val="tx1"/>
                          </a:solidFill>
                          <a:latin typeface="Arial"/>
                          <a:cs typeface="Arial"/>
                        </a:rPr>
                        <a:t>A</a:t>
                      </a:r>
                      <a:r>
                        <a:rPr sz="800" spc="35" dirty="0">
                          <a:solidFill>
                            <a:schemeClr val="tx1"/>
                          </a:solidFill>
                          <a:latin typeface="Arial"/>
                          <a:cs typeface="Arial"/>
                        </a:rPr>
                        <a:t> </a:t>
                      </a:r>
                      <a:r>
                        <a:rPr sz="800" spc="-5" dirty="0">
                          <a:solidFill>
                            <a:schemeClr val="tx1"/>
                          </a:solidFill>
                          <a:latin typeface="Arial"/>
                          <a:cs typeface="Arial"/>
                        </a:rPr>
                        <a:t>§20</a:t>
                      </a:r>
                      <a:r>
                        <a:rPr sz="800" dirty="0">
                          <a:solidFill>
                            <a:schemeClr val="tx1"/>
                          </a:solidFill>
                          <a:latin typeface="Arial"/>
                          <a:cs typeface="Arial"/>
                        </a:rPr>
                        <a:t>3</a:t>
                      </a:r>
                      <a:r>
                        <a:rPr sz="800" spc="10" dirty="0">
                          <a:solidFill>
                            <a:schemeClr val="tx1"/>
                          </a:solidFill>
                          <a:latin typeface="Arial"/>
                          <a:cs typeface="Arial"/>
                        </a:rPr>
                        <a:t> </a:t>
                      </a:r>
                      <a:r>
                        <a:rPr sz="800" spc="-5" dirty="0">
                          <a:solidFill>
                            <a:schemeClr val="tx1"/>
                          </a:solidFill>
                          <a:latin typeface="Arial"/>
                          <a:cs typeface="Arial"/>
                        </a:rPr>
                        <a:t>(a)(7</a:t>
                      </a:r>
                      <a:r>
                        <a:rPr sz="800" dirty="0">
                          <a:solidFill>
                            <a:schemeClr val="tx1"/>
                          </a:solidFill>
                          <a:latin typeface="Arial"/>
                          <a:cs typeface="Arial"/>
                        </a:rPr>
                        <a:t>)</a:t>
                      </a:r>
                      <a:r>
                        <a:rPr sz="800" spc="10" dirty="0">
                          <a:solidFill>
                            <a:schemeClr val="tx1"/>
                          </a:solidFill>
                          <a:latin typeface="Arial"/>
                          <a:cs typeface="Arial"/>
                        </a:rPr>
                        <a:t> </a:t>
                      </a:r>
                      <a:r>
                        <a:rPr sz="800" spc="-5" dirty="0">
                          <a:solidFill>
                            <a:schemeClr val="tx1"/>
                          </a:solidFill>
                          <a:latin typeface="Arial"/>
                          <a:cs typeface="Arial"/>
                        </a:rPr>
                        <a:t>pr</a:t>
                      </a:r>
                      <a:r>
                        <a:rPr sz="800" dirty="0">
                          <a:solidFill>
                            <a:schemeClr val="tx1"/>
                          </a:solidFill>
                          <a:latin typeface="Arial"/>
                          <a:cs typeface="Arial"/>
                        </a:rPr>
                        <a:t>ior</a:t>
                      </a:r>
                      <a:r>
                        <a:rPr sz="800" spc="-5" dirty="0">
                          <a:solidFill>
                            <a:schemeClr val="tx1"/>
                          </a:solidFill>
                          <a:latin typeface="Arial"/>
                          <a:cs typeface="Arial"/>
                        </a:rPr>
                        <a:t> </a:t>
                      </a:r>
                      <a:r>
                        <a:rPr sz="800" dirty="0">
                          <a:solidFill>
                            <a:schemeClr val="tx1"/>
                          </a:solidFill>
                          <a:latin typeface="Arial"/>
                          <a:cs typeface="Arial"/>
                        </a:rPr>
                        <a:t>to A</a:t>
                      </a:r>
                      <a:r>
                        <a:rPr sz="800" spc="-5" dirty="0">
                          <a:solidFill>
                            <a:schemeClr val="tx1"/>
                          </a:solidFill>
                          <a:latin typeface="Arial"/>
                          <a:cs typeface="Arial"/>
                        </a:rPr>
                        <a:t>pr</a:t>
                      </a:r>
                      <a:r>
                        <a:rPr sz="800" dirty="0">
                          <a:solidFill>
                            <a:schemeClr val="tx1"/>
                          </a:solidFill>
                          <a:latin typeface="Arial"/>
                          <a:cs typeface="Arial"/>
                        </a:rPr>
                        <a:t>il</a:t>
                      </a:r>
                      <a:r>
                        <a:rPr sz="800" spc="-5" dirty="0">
                          <a:solidFill>
                            <a:schemeClr val="tx1"/>
                          </a:solidFill>
                          <a:latin typeface="Arial"/>
                          <a:cs typeface="Arial"/>
                        </a:rPr>
                        <a:t> 1</a:t>
                      </a:r>
                      <a:r>
                        <a:rPr sz="800" dirty="0">
                          <a:solidFill>
                            <a:schemeClr val="tx1"/>
                          </a:solidFill>
                          <a:latin typeface="Arial"/>
                          <a:cs typeface="Arial"/>
                        </a:rPr>
                        <a:t>,</a:t>
                      </a:r>
                      <a:r>
                        <a:rPr sz="800" spc="5" dirty="0">
                          <a:solidFill>
                            <a:schemeClr val="tx1"/>
                          </a:solidFill>
                          <a:latin typeface="Arial"/>
                          <a:cs typeface="Arial"/>
                        </a:rPr>
                        <a:t> </a:t>
                      </a:r>
                      <a:r>
                        <a:rPr sz="800" spc="-5" dirty="0">
                          <a:solidFill>
                            <a:schemeClr val="tx1"/>
                          </a:solidFill>
                          <a:latin typeface="Arial"/>
                          <a:cs typeface="Arial"/>
                        </a:rPr>
                        <a:t>1980</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6"/>
                  </a:ext>
                </a:extLst>
              </a:tr>
              <a:tr h="495427">
                <a:tc>
                  <a:txBody>
                    <a:bodyPr/>
                    <a:lstStyle/>
                    <a:p>
                      <a:pPr marL="84455" marR="393065">
                        <a:lnSpc>
                          <a:spcPct val="100000"/>
                        </a:lnSpc>
                      </a:pPr>
                      <a:r>
                        <a:rPr sz="800" dirty="0">
                          <a:solidFill>
                            <a:schemeClr val="tx1"/>
                          </a:solidFill>
                          <a:latin typeface="Arial"/>
                          <a:cs typeface="Arial"/>
                        </a:rPr>
                        <a:t>B</a:t>
                      </a:r>
                      <a:r>
                        <a:rPr sz="800" spc="-5" dirty="0">
                          <a:solidFill>
                            <a:schemeClr val="tx1"/>
                          </a:solidFill>
                          <a:latin typeface="Arial"/>
                          <a:cs typeface="Arial"/>
                        </a:rPr>
                        <a:t>a</a:t>
                      </a:r>
                      <a:r>
                        <a:rPr sz="800" dirty="0">
                          <a:solidFill>
                            <a:schemeClr val="tx1"/>
                          </a:solidFill>
                          <a:latin typeface="Arial"/>
                          <a:cs typeface="Arial"/>
                        </a:rPr>
                        <a:t>tt</a:t>
                      </a:r>
                      <a:r>
                        <a:rPr sz="800" spc="-5" dirty="0">
                          <a:solidFill>
                            <a:schemeClr val="tx1"/>
                          </a:solidFill>
                          <a:latin typeface="Arial"/>
                          <a:cs typeface="Arial"/>
                        </a:rPr>
                        <a:t>ere</a:t>
                      </a:r>
                      <a:r>
                        <a:rPr sz="800" dirty="0">
                          <a:solidFill>
                            <a:schemeClr val="tx1"/>
                          </a:solidFill>
                          <a:latin typeface="Arial"/>
                          <a:cs typeface="Arial"/>
                        </a:rPr>
                        <a:t>d</a:t>
                      </a:r>
                      <a:r>
                        <a:rPr sz="800" spc="10" dirty="0">
                          <a:solidFill>
                            <a:schemeClr val="tx1"/>
                          </a:solidFill>
                          <a:latin typeface="Arial"/>
                          <a:cs typeface="Arial"/>
                        </a:rPr>
                        <a:t> </a:t>
                      </a:r>
                      <a:r>
                        <a:rPr sz="800" spc="-5" dirty="0">
                          <a:solidFill>
                            <a:schemeClr val="tx1"/>
                          </a:solidFill>
                          <a:latin typeface="Arial"/>
                          <a:cs typeface="Arial"/>
                        </a:rPr>
                        <a:t>no</a:t>
                      </a:r>
                      <a:r>
                        <a:rPr sz="800" dirty="0">
                          <a:solidFill>
                            <a:schemeClr val="tx1"/>
                          </a:solidFill>
                          <a:latin typeface="Arial"/>
                          <a:cs typeface="Arial"/>
                        </a:rPr>
                        <a:t>n</a:t>
                      </a:r>
                      <a:r>
                        <a:rPr sz="800" spc="-5" dirty="0">
                          <a:solidFill>
                            <a:schemeClr val="tx1"/>
                          </a:solidFill>
                          <a:latin typeface="Arial"/>
                          <a:cs typeface="Arial"/>
                        </a:rPr>
                        <a:t>-</a:t>
                      </a:r>
                      <a:r>
                        <a:rPr sz="800" dirty="0">
                          <a:solidFill>
                            <a:schemeClr val="tx1"/>
                          </a:solidFill>
                          <a:latin typeface="Arial"/>
                          <a:cs typeface="Arial"/>
                        </a:rPr>
                        <a:t>citi</a:t>
                      </a:r>
                      <a:r>
                        <a:rPr sz="800" spc="-5" dirty="0">
                          <a:solidFill>
                            <a:schemeClr val="tx1"/>
                          </a:solidFill>
                          <a:latin typeface="Arial"/>
                          <a:cs typeface="Arial"/>
                        </a:rPr>
                        <a:t>zen</a:t>
                      </a:r>
                      <a:r>
                        <a:rPr sz="800" dirty="0">
                          <a:solidFill>
                            <a:schemeClr val="tx1"/>
                          </a:solidFill>
                          <a:latin typeface="Arial"/>
                          <a:cs typeface="Arial"/>
                        </a:rPr>
                        <a:t>s</a:t>
                      </a:r>
                      <a:r>
                        <a:rPr sz="800" spc="1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he</a:t>
                      </a:r>
                      <a:r>
                        <a:rPr sz="800" dirty="0">
                          <a:solidFill>
                            <a:schemeClr val="tx1"/>
                          </a:solidFill>
                          <a:latin typeface="Arial"/>
                          <a:cs typeface="Arial"/>
                        </a:rPr>
                        <a:t>ir c</a:t>
                      </a:r>
                      <a:r>
                        <a:rPr sz="800" spc="-5" dirty="0">
                          <a:solidFill>
                            <a:schemeClr val="tx1"/>
                          </a:solidFill>
                          <a:latin typeface="Arial"/>
                          <a:cs typeface="Arial"/>
                        </a:rPr>
                        <a:t>h</a:t>
                      </a:r>
                      <a:r>
                        <a:rPr sz="800" dirty="0">
                          <a:solidFill>
                            <a:schemeClr val="tx1"/>
                          </a:solidFill>
                          <a:latin typeface="Arial"/>
                          <a:cs typeface="Arial"/>
                        </a:rPr>
                        <a:t>il</a:t>
                      </a:r>
                      <a:r>
                        <a:rPr sz="800" spc="-5" dirty="0">
                          <a:solidFill>
                            <a:schemeClr val="tx1"/>
                          </a:solidFill>
                          <a:latin typeface="Arial"/>
                          <a:cs typeface="Arial"/>
                        </a:rPr>
                        <a:t>dre</a:t>
                      </a:r>
                      <a:r>
                        <a:rPr sz="800" dirty="0">
                          <a:solidFill>
                            <a:schemeClr val="tx1"/>
                          </a:solidFill>
                          <a:latin typeface="Arial"/>
                          <a:cs typeface="Arial"/>
                        </a:rPr>
                        <a:t>n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paren</a:t>
                      </a:r>
                      <a:r>
                        <a:rPr sz="800" dirty="0">
                          <a:solidFill>
                            <a:schemeClr val="tx1"/>
                          </a:solidFill>
                          <a:latin typeface="Arial"/>
                          <a:cs typeface="Arial"/>
                        </a:rPr>
                        <a:t>ts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4455">
                        <a:lnSpc>
                          <a:spcPct val="100000"/>
                        </a:lnSpc>
                      </a:pPr>
                      <a:r>
                        <a:rPr sz="800" dirty="0">
                          <a:solidFill>
                            <a:schemeClr val="tx1"/>
                          </a:solidFill>
                          <a:latin typeface="Arial"/>
                          <a:cs typeface="Arial"/>
                        </a:rPr>
                        <a:t>Y</a:t>
                      </a:r>
                      <a:r>
                        <a:rPr sz="800" spc="-5" dirty="0">
                          <a:solidFill>
                            <a:schemeClr val="tx1"/>
                          </a:solidFill>
                          <a:latin typeface="Arial"/>
                          <a:cs typeface="Arial"/>
                        </a:rPr>
                        <a:t>e</a:t>
                      </a:r>
                      <a:r>
                        <a:rPr sz="800" dirty="0">
                          <a:solidFill>
                            <a:schemeClr val="tx1"/>
                          </a:solidFill>
                          <a:latin typeface="Arial"/>
                          <a:cs typeface="Arial"/>
                        </a:rPr>
                        <a:t>s</a:t>
                      </a:r>
                      <a:r>
                        <a:rPr sz="800" b="1" dirty="0">
                          <a:solidFill>
                            <a:schemeClr val="tx1"/>
                          </a:solidFill>
                          <a:latin typeface="Arial"/>
                          <a:cs typeface="Arial"/>
                        </a:rPr>
                        <a:t>*</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marR="84455">
                        <a:lnSpc>
                          <a:spcPct val="100000"/>
                        </a:lnSpc>
                      </a:pPr>
                      <a:r>
                        <a:rPr sz="800" dirty="0">
                          <a:solidFill>
                            <a:schemeClr val="tx1"/>
                          </a:solidFill>
                          <a:latin typeface="Arial"/>
                          <a:cs typeface="Arial"/>
                        </a:rPr>
                        <a:t>The</a:t>
                      </a:r>
                      <a:r>
                        <a:rPr sz="800" spc="-5" dirty="0">
                          <a:solidFill>
                            <a:schemeClr val="tx1"/>
                          </a:solidFill>
                          <a:latin typeface="Arial"/>
                          <a:cs typeface="Arial"/>
                        </a:rPr>
                        <a:t> </a:t>
                      </a:r>
                      <a:r>
                        <a:rPr sz="800" dirty="0">
                          <a:solidFill>
                            <a:schemeClr val="tx1"/>
                          </a:solidFill>
                          <a:latin typeface="Arial"/>
                          <a:cs typeface="Arial"/>
                        </a:rPr>
                        <a:t>Viol</a:t>
                      </a:r>
                      <a:r>
                        <a:rPr sz="800" spc="-5" dirty="0">
                          <a:solidFill>
                            <a:schemeClr val="tx1"/>
                          </a:solidFill>
                          <a:latin typeface="Arial"/>
                          <a:cs typeface="Arial"/>
                        </a:rPr>
                        <a:t>en</a:t>
                      </a:r>
                      <a:r>
                        <a:rPr sz="800" dirty="0">
                          <a:solidFill>
                            <a:schemeClr val="tx1"/>
                          </a:solidFill>
                          <a:latin typeface="Arial"/>
                          <a:cs typeface="Arial"/>
                        </a:rPr>
                        <a:t>ce A</a:t>
                      </a:r>
                      <a:r>
                        <a:rPr sz="800" spc="-5" dirty="0">
                          <a:solidFill>
                            <a:schemeClr val="tx1"/>
                          </a:solidFill>
                          <a:latin typeface="Arial"/>
                          <a:cs typeface="Arial"/>
                        </a:rPr>
                        <a:t>ga</a:t>
                      </a:r>
                      <a:r>
                        <a:rPr sz="800" dirty="0">
                          <a:solidFill>
                            <a:schemeClr val="tx1"/>
                          </a:solidFill>
                          <a:latin typeface="Arial"/>
                          <a:cs typeface="Arial"/>
                        </a:rPr>
                        <a:t>inst</a:t>
                      </a:r>
                      <a:r>
                        <a:rPr sz="800" spc="5" dirty="0">
                          <a:solidFill>
                            <a:schemeClr val="tx1"/>
                          </a:solidFill>
                          <a:latin typeface="Arial"/>
                          <a:cs typeface="Arial"/>
                        </a:rPr>
                        <a:t> </a:t>
                      </a:r>
                      <a:r>
                        <a:rPr sz="800" spc="30" dirty="0">
                          <a:solidFill>
                            <a:schemeClr val="tx1"/>
                          </a:solidFill>
                          <a:latin typeface="Arial"/>
                          <a:cs typeface="Arial"/>
                        </a:rPr>
                        <a:t>W</a:t>
                      </a:r>
                      <a:r>
                        <a:rPr sz="800" spc="-20" dirty="0">
                          <a:solidFill>
                            <a:schemeClr val="tx1"/>
                          </a:solidFill>
                          <a:latin typeface="Arial"/>
                          <a:cs typeface="Arial"/>
                        </a:rPr>
                        <a:t>o</a:t>
                      </a:r>
                      <a:r>
                        <a:rPr sz="800" dirty="0">
                          <a:solidFill>
                            <a:schemeClr val="tx1"/>
                          </a:solidFill>
                          <a:latin typeface="Arial"/>
                          <a:cs typeface="Arial"/>
                        </a:rPr>
                        <a:t>men</a:t>
                      </a:r>
                      <a:r>
                        <a:rPr sz="800" spc="-25" dirty="0">
                          <a:solidFill>
                            <a:schemeClr val="tx1"/>
                          </a:solidFill>
                          <a:latin typeface="Arial"/>
                          <a:cs typeface="Arial"/>
                        </a:rPr>
                        <a:t> </a:t>
                      </a:r>
                      <a:r>
                        <a:rPr sz="800" dirty="0">
                          <a:solidFill>
                            <a:schemeClr val="tx1"/>
                          </a:solidFill>
                          <a:latin typeface="Arial"/>
                          <a:cs typeface="Arial"/>
                        </a:rPr>
                        <a:t>Act</a:t>
                      </a:r>
                      <a:r>
                        <a:rPr sz="800" spc="-5" dirty="0">
                          <a:solidFill>
                            <a:schemeClr val="tx1"/>
                          </a:solidFill>
                          <a:latin typeface="Arial"/>
                          <a:cs typeface="Arial"/>
                        </a:rPr>
                        <a:t> a</a:t>
                      </a:r>
                      <a:r>
                        <a:rPr sz="800" dirty="0">
                          <a:solidFill>
                            <a:schemeClr val="tx1"/>
                          </a:solidFill>
                          <a:latin typeface="Arial"/>
                          <a:cs typeface="Arial"/>
                        </a:rPr>
                        <a:t>ll</a:t>
                      </a:r>
                      <a:r>
                        <a:rPr sz="800" spc="-5" dirty="0">
                          <a:solidFill>
                            <a:schemeClr val="tx1"/>
                          </a:solidFill>
                          <a:latin typeface="Arial"/>
                          <a:cs typeface="Arial"/>
                        </a:rPr>
                        <a:t>o</a:t>
                      </a:r>
                      <a:r>
                        <a:rPr sz="800" spc="-20" dirty="0">
                          <a:solidFill>
                            <a:schemeClr val="tx1"/>
                          </a:solidFill>
                          <a:latin typeface="Arial"/>
                          <a:cs typeface="Arial"/>
                        </a:rPr>
                        <a:t>w</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c</a:t>
                      </a:r>
                      <a:r>
                        <a:rPr sz="800" spc="-5" dirty="0">
                          <a:solidFill>
                            <a:schemeClr val="tx1"/>
                          </a:solidFill>
                          <a:latin typeface="Arial"/>
                          <a:cs typeface="Arial"/>
                        </a:rPr>
                        <a:t>er</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in</a:t>
                      </a:r>
                      <a:r>
                        <a:rPr sz="800" spc="-10" dirty="0">
                          <a:solidFill>
                            <a:schemeClr val="tx1"/>
                          </a:solidFill>
                          <a:latin typeface="Arial"/>
                          <a:cs typeface="Arial"/>
                        </a:rPr>
                        <a:t> </a:t>
                      </a:r>
                      <a:r>
                        <a:rPr sz="800" spc="-5" dirty="0">
                          <a:solidFill>
                            <a:schemeClr val="tx1"/>
                          </a:solidFill>
                          <a:latin typeface="Arial"/>
                          <a:cs typeface="Arial"/>
                        </a:rPr>
                        <a:t>ba</a:t>
                      </a:r>
                      <a:r>
                        <a:rPr sz="800" dirty="0">
                          <a:solidFill>
                            <a:schemeClr val="tx1"/>
                          </a:solidFill>
                          <a:latin typeface="Arial"/>
                          <a:cs typeface="Arial"/>
                        </a:rPr>
                        <a:t>tt</a:t>
                      </a:r>
                      <a:r>
                        <a:rPr sz="800" spc="-5" dirty="0">
                          <a:solidFill>
                            <a:schemeClr val="tx1"/>
                          </a:solidFill>
                          <a:latin typeface="Arial"/>
                          <a:cs typeface="Arial"/>
                        </a:rPr>
                        <a:t>ere</a:t>
                      </a:r>
                      <a:r>
                        <a:rPr sz="800" dirty="0">
                          <a:solidFill>
                            <a:schemeClr val="tx1"/>
                          </a:solidFill>
                          <a:latin typeface="Arial"/>
                          <a:cs typeface="Arial"/>
                        </a:rPr>
                        <a:t>d</a:t>
                      </a:r>
                      <a:r>
                        <a:rPr sz="800" spc="25" dirty="0">
                          <a:solidFill>
                            <a:schemeClr val="tx1"/>
                          </a:solidFill>
                          <a:latin typeface="Arial"/>
                          <a:cs typeface="Arial"/>
                        </a:rPr>
                        <a:t> </a:t>
                      </a:r>
                      <a:r>
                        <a:rPr sz="800" spc="-5" dirty="0">
                          <a:solidFill>
                            <a:schemeClr val="tx1"/>
                          </a:solidFill>
                          <a:latin typeface="Arial"/>
                          <a:cs typeface="Arial"/>
                        </a:rPr>
                        <a:t>no</a:t>
                      </a:r>
                      <a:r>
                        <a:rPr sz="800" spc="15" dirty="0">
                          <a:solidFill>
                            <a:schemeClr val="tx1"/>
                          </a:solidFill>
                          <a:latin typeface="Arial"/>
                          <a:cs typeface="Arial"/>
                        </a:rPr>
                        <a:t>n</a:t>
                      </a:r>
                      <a:r>
                        <a:rPr sz="800" spc="-5" dirty="0">
                          <a:solidFill>
                            <a:schemeClr val="tx1"/>
                          </a:solidFill>
                          <a:latin typeface="Arial"/>
                          <a:cs typeface="Arial"/>
                        </a:rPr>
                        <a:t>-</a:t>
                      </a:r>
                      <a:r>
                        <a:rPr sz="800" dirty="0">
                          <a:solidFill>
                            <a:schemeClr val="tx1"/>
                          </a:solidFill>
                          <a:latin typeface="Arial"/>
                          <a:cs typeface="Arial"/>
                        </a:rPr>
                        <a:t>citi</a:t>
                      </a:r>
                      <a:r>
                        <a:rPr sz="800" spc="-5" dirty="0">
                          <a:solidFill>
                            <a:schemeClr val="tx1"/>
                          </a:solidFill>
                          <a:latin typeface="Arial"/>
                          <a:cs typeface="Arial"/>
                        </a:rPr>
                        <a:t>zen</a:t>
                      </a:r>
                      <a:r>
                        <a:rPr sz="800" dirty="0">
                          <a:solidFill>
                            <a:schemeClr val="tx1"/>
                          </a:solidFill>
                          <a:latin typeface="Arial"/>
                          <a:cs typeface="Arial"/>
                        </a:rPr>
                        <a:t>s</a:t>
                      </a:r>
                      <a:r>
                        <a:rPr sz="800" spc="15" dirty="0">
                          <a:solidFill>
                            <a:schemeClr val="tx1"/>
                          </a:solidFill>
                          <a:latin typeface="Arial"/>
                          <a:cs typeface="Arial"/>
                        </a:rPr>
                        <a:t> </a:t>
                      </a:r>
                      <a:r>
                        <a:rPr sz="800" dirty="0">
                          <a:solidFill>
                            <a:schemeClr val="tx1"/>
                          </a:solidFill>
                          <a:latin typeface="Arial"/>
                          <a:cs typeface="Arial"/>
                        </a:rPr>
                        <a:t>to s</a:t>
                      </a:r>
                      <a:r>
                        <a:rPr sz="800" spc="-5" dirty="0">
                          <a:solidFill>
                            <a:schemeClr val="tx1"/>
                          </a:solidFill>
                          <a:latin typeface="Arial"/>
                          <a:cs typeface="Arial"/>
                        </a:rPr>
                        <a:t>e</a:t>
                      </a:r>
                      <a:r>
                        <a:rPr sz="800" dirty="0">
                          <a:solidFill>
                            <a:schemeClr val="tx1"/>
                          </a:solidFill>
                          <a:latin typeface="Arial"/>
                          <a:cs typeface="Arial"/>
                        </a:rPr>
                        <a:t>l</a:t>
                      </a:r>
                      <a:r>
                        <a:rPr sz="800" spc="10" dirty="0">
                          <a:solidFill>
                            <a:schemeClr val="tx1"/>
                          </a:solidFill>
                          <a:latin typeface="Arial"/>
                          <a:cs typeface="Arial"/>
                        </a:rPr>
                        <a:t>f</a:t>
                      </a:r>
                      <a:r>
                        <a:rPr sz="800" spc="-5" dirty="0">
                          <a:solidFill>
                            <a:schemeClr val="tx1"/>
                          </a:solidFill>
                          <a:latin typeface="Arial"/>
                          <a:cs typeface="Arial"/>
                        </a:rPr>
                        <a:t>-pe</a:t>
                      </a:r>
                      <a:r>
                        <a:rPr sz="800" dirty="0">
                          <a:solidFill>
                            <a:schemeClr val="tx1"/>
                          </a:solidFill>
                          <a:latin typeface="Arial"/>
                          <a:cs typeface="Arial"/>
                        </a:rPr>
                        <a:t>tition</a:t>
                      </a:r>
                      <a:r>
                        <a:rPr sz="800" spc="-15"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 le</a:t>
                      </a:r>
                      <a:r>
                        <a:rPr sz="800" spc="-5" dirty="0">
                          <a:solidFill>
                            <a:schemeClr val="tx1"/>
                          </a:solidFill>
                          <a:latin typeface="Arial"/>
                          <a:cs typeface="Arial"/>
                        </a:rPr>
                        <a:t>ga</a:t>
                      </a:r>
                      <a:r>
                        <a:rPr sz="800" dirty="0">
                          <a:solidFill>
                            <a:schemeClr val="tx1"/>
                          </a:solidFill>
                          <a:latin typeface="Arial"/>
                          <a:cs typeface="Arial"/>
                        </a:rPr>
                        <a:t>l</a:t>
                      </a:r>
                      <a:r>
                        <a:rPr sz="800" spc="15" dirty="0">
                          <a:solidFill>
                            <a:schemeClr val="tx1"/>
                          </a:solidFill>
                          <a:latin typeface="Arial"/>
                          <a:cs typeface="Arial"/>
                        </a:rPr>
                        <a:t> </a:t>
                      </a:r>
                      <a:r>
                        <a:rPr sz="800" spc="-5" dirty="0">
                          <a:solidFill>
                            <a:schemeClr val="tx1"/>
                          </a:solidFill>
                          <a:latin typeface="Arial"/>
                          <a:cs typeface="Arial"/>
                        </a:rPr>
                        <a:t>per</a:t>
                      </a:r>
                      <a:r>
                        <a:rPr sz="800" spc="10" dirty="0">
                          <a:solidFill>
                            <a:schemeClr val="tx1"/>
                          </a:solidFill>
                          <a:latin typeface="Arial"/>
                          <a:cs typeface="Arial"/>
                        </a:rPr>
                        <a:t>m</a:t>
                      </a:r>
                      <a:r>
                        <a:rPr sz="800" spc="-5" dirty="0">
                          <a:solidFill>
                            <a:schemeClr val="tx1"/>
                          </a:solidFill>
                          <a:latin typeface="Arial"/>
                          <a:cs typeface="Arial"/>
                        </a:rPr>
                        <a:t>anen</a:t>
                      </a:r>
                      <a:r>
                        <a:rPr sz="800" dirty="0">
                          <a:solidFill>
                            <a:schemeClr val="tx1"/>
                          </a:solidFill>
                          <a:latin typeface="Arial"/>
                          <a:cs typeface="Arial"/>
                        </a:rPr>
                        <a:t>t</a:t>
                      </a:r>
                      <a:r>
                        <a:rPr sz="800" spc="5" dirty="0">
                          <a:solidFill>
                            <a:schemeClr val="tx1"/>
                          </a:solidFill>
                          <a:latin typeface="Arial"/>
                          <a:cs typeface="Arial"/>
                        </a:rPr>
                        <a:t> </a:t>
                      </a:r>
                      <a:r>
                        <a:rPr sz="800" spc="-5" dirty="0">
                          <a:solidFill>
                            <a:schemeClr val="tx1"/>
                          </a:solidFill>
                          <a:latin typeface="Arial"/>
                          <a:cs typeface="Arial"/>
                        </a:rPr>
                        <a:t>re</a:t>
                      </a:r>
                      <a:r>
                        <a:rPr sz="800" dirty="0">
                          <a:solidFill>
                            <a:schemeClr val="tx1"/>
                          </a:solidFill>
                          <a:latin typeface="Arial"/>
                          <a:cs typeface="Arial"/>
                        </a:rPr>
                        <a:t>sid</a:t>
                      </a:r>
                      <a:r>
                        <a:rPr sz="800" spc="-5" dirty="0">
                          <a:solidFill>
                            <a:schemeClr val="tx1"/>
                          </a:solidFill>
                          <a:latin typeface="Arial"/>
                          <a:cs typeface="Arial"/>
                        </a:rPr>
                        <a:t>en</a:t>
                      </a:r>
                      <a:r>
                        <a:rPr sz="800" dirty="0">
                          <a:solidFill>
                            <a:schemeClr val="tx1"/>
                          </a:solidFill>
                          <a:latin typeface="Arial"/>
                          <a:cs typeface="Arial"/>
                        </a:rPr>
                        <a:t>ce </a:t>
                      </a:r>
                      <a:r>
                        <a:rPr sz="800" spc="-20" dirty="0">
                          <a:solidFill>
                            <a:schemeClr val="tx1"/>
                          </a:solidFill>
                          <a:latin typeface="Arial"/>
                          <a:cs typeface="Arial"/>
                        </a:rPr>
                        <a:t>w</a:t>
                      </a:r>
                      <a:r>
                        <a:rPr sz="800" dirty="0">
                          <a:solidFill>
                            <a:schemeClr val="tx1"/>
                          </a:solidFill>
                          <a:latin typeface="Arial"/>
                          <a:cs typeface="Arial"/>
                        </a:rPr>
                        <a:t>it</a:t>
                      </a:r>
                      <a:r>
                        <a:rPr sz="800" spc="-5" dirty="0">
                          <a:solidFill>
                            <a:schemeClr val="tx1"/>
                          </a:solidFill>
                          <a:latin typeface="Arial"/>
                          <a:cs typeface="Arial"/>
                        </a:rPr>
                        <a:t>hou</a:t>
                      </a:r>
                      <a:r>
                        <a:rPr sz="800" dirty="0">
                          <a:solidFill>
                            <a:schemeClr val="tx1"/>
                          </a:solidFill>
                          <a:latin typeface="Arial"/>
                          <a:cs typeface="Arial"/>
                        </a:rPr>
                        <a:t>t</a:t>
                      </a:r>
                      <a:r>
                        <a:rPr sz="800" spc="2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dirty="0">
                          <a:solidFill>
                            <a:schemeClr val="tx1"/>
                          </a:solidFill>
                          <a:latin typeface="Arial"/>
                          <a:cs typeface="Arial"/>
                        </a:rPr>
                        <a:t>k</a:t>
                      </a:r>
                      <a:r>
                        <a:rPr sz="800" spc="-5" dirty="0">
                          <a:solidFill>
                            <a:schemeClr val="tx1"/>
                          </a:solidFill>
                          <a:latin typeface="Arial"/>
                          <a:cs typeface="Arial"/>
                        </a:rPr>
                        <a:t>no</a:t>
                      </a:r>
                      <a:r>
                        <a:rPr sz="800" spc="-20" dirty="0">
                          <a:solidFill>
                            <a:schemeClr val="tx1"/>
                          </a:solidFill>
                          <a:latin typeface="Arial"/>
                          <a:cs typeface="Arial"/>
                        </a:rPr>
                        <a:t>w</a:t>
                      </a:r>
                      <a:r>
                        <a:rPr sz="800" dirty="0">
                          <a:solidFill>
                            <a:schemeClr val="tx1"/>
                          </a:solidFill>
                          <a:latin typeface="Arial"/>
                          <a:cs typeface="Arial"/>
                        </a:rPr>
                        <a:t>le</a:t>
                      </a:r>
                      <a:r>
                        <a:rPr sz="800" spc="-5" dirty="0">
                          <a:solidFill>
                            <a:schemeClr val="tx1"/>
                          </a:solidFill>
                          <a:latin typeface="Arial"/>
                          <a:cs typeface="Arial"/>
                        </a:rPr>
                        <a:t>dg</a:t>
                      </a:r>
                      <a:r>
                        <a:rPr sz="800" dirty="0">
                          <a:solidFill>
                            <a:schemeClr val="tx1"/>
                          </a:solidFill>
                          <a:latin typeface="Arial"/>
                          <a:cs typeface="Arial"/>
                        </a:rPr>
                        <a:t>e</a:t>
                      </a:r>
                      <a:r>
                        <a:rPr sz="800" spc="25"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abu</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r</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s</a:t>
                      </a:r>
                      <a:r>
                        <a:rPr sz="800" spc="-5" dirty="0">
                          <a:solidFill>
                            <a:schemeClr val="tx1"/>
                          </a:solidFill>
                          <a:latin typeface="Arial"/>
                          <a:cs typeface="Arial"/>
                        </a:rPr>
                        <a:t>pon</a:t>
                      </a:r>
                      <a:r>
                        <a:rPr sz="800" dirty="0">
                          <a:solidFill>
                            <a:schemeClr val="tx1"/>
                          </a:solidFill>
                          <a:latin typeface="Arial"/>
                          <a:cs typeface="Arial"/>
                        </a:rPr>
                        <a:t>s</a:t>
                      </a:r>
                      <a:r>
                        <a:rPr sz="800" spc="-5" dirty="0">
                          <a:solidFill>
                            <a:schemeClr val="tx1"/>
                          </a:solidFill>
                          <a:latin typeface="Arial"/>
                          <a:cs typeface="Arial"/>
                        </a:rPr>
                        <a:t>or</a:t>
                      </a:r>
                      <a:r>
                        <a:rPr sz="800" dirty="0">
                          <a:solidFill>
                            <a:schemeClr val="tx1"/>
                          </a:solidFill>
                          <a:latin typeface="Arial"/>
                          <a:cs typeface="Arial"/>
                        </a:rPr>
                        <a:t>.</a:t>
                      </a:r>
                      <a:r>
                        <a:rPr sz="800" spc="5" dirty="0">
                          <a:solidFill>
                            <a:schemeClr val="tx1"/>
                          </a:solidFill>
                          <a:latin typeface="Arial"/>
                          <a:cs typeface="Arial"/>
                        </a:rPr>
                        <a:t>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C</a:t>
                      </a:r>
                      <a:r>
                        <a:rPr sz="800" dirty="0">
                          <a:solidFill>
                            <a:schemeClr val="tx1"/>
                          </a:solidFill>
                          <a:latin typeface="Arial"/>
                          <a:cs typeface="Arial"/>
                        </a:rPr>
                        <a:t>IS</a:t>
                      </a:r>
                      <a:r>
                        <a:rPr sz="800" spc="-5" dirty="0">
                          <a:solidFill>
                            <a:schemeClr val="tx1"/>
                          </a:solidFill>
                          <a:latin typeface="Arial"/>
                          <a:cs typeface="Arial"/>
                        </a:rPr>
                        <a:t> re</a:t>
                      </a:r>
                      <a:r>
                        <a:rPr sz="800" spc="-10" dirty="0">
                          <a:solidFill>
                            <a:schemeClr val="tx1"/>
                          </a:solidFill>
                          <a:latin typeface="Arial"/>
                          <a:cs typeface="Arial"/>
                        </a:rPr>
                        <a:t>v</a:t>
                      </a:r>
                      <a:r>
                        <a:rPr sz="800" dirty="0">
                          <a:solidFill>
                            <a:schemeClr val="tx1"/>
                          </a:solidFill>
                          <a:latin typeface="Arial"/>
                          <a:cs typeface="Arial"/>
                        </a:rPr>
                        <a:t>ie</a:t>
                      </a:r>
                      <a:r>
                        <a:rPr sz="800" spc="-20" dirty="0">
                          <a:solidFill>
                            <a:schemeClr val="tx1"/>
                          </a:solidFill>
                          <a:latin typeface="Arial"/>
                          <a:cs typeface="Arial"/>
                        </a:rPr>
                        <a:t>w</a:t>
                      </a:r>
                      <a:r>
                        <a:rPr sz="800" dirty="0">
                          <a:solidFill>
                            <a:schemeClr val="tx1"/>
                          </a:solidFill>
                          <a:latin typeface="Arial"/>
                          <a:cs typeface="Arial"/>
                        </a:rPr>
                        <a:t>s</a:t>
                      </a:r>
                      <a:r>
                        <a:rPr sz="800" spc="20" dirty="0">
                          <a:solidFill>
                            <a:schemeClr val="tx1"/>
                          </a:solidFill>
                          <a:latin typeface="Arial"/>
                          <a:cs typeface="Arial"/>
                        </a:rPr>
                        <a:t> </a:t>
                      </a:r>
                      <a:r>
                        <a:rPr sz="800" dirty="0">
                          <a:solidFill>
                            <a:schemeClr val="tx1"/>
                          </a:solidFill>
                          <a:latin typeface="Arial"/>
                          <a:cs typeface="Arial"/>
                        </a:rPr>
                        <a:t>a </a:t>
                      </a:r>
                      <a:r>
                        <a:rPr sz="800" spc="-5" dirty="0">
                          <a:solidFill>
                            <a:schemeClr val="tx1"/>
                          </a:solidFill>
                          <a:latin typeface="Arial"/>
                          <a:cs typeface="Arial"/>
                        </a:rPr>
                        <a:t>pe</a:t>
                      </a:r>
                      <a:r>
                        <a:rPr sz="800" dirty="0">
                          <a:solidFill>
                            <a:schemeClr val="tx1"/>
                          </a:solidFill>
                          <a:latin typeface="Arial"/>
                          <a:cs typeface="Arial"/>
                        </a:rPr>
                        <a:t>tition </a:t>
                      </a:r>
                      <a:r>
                        <a:rPr sz="800" spc="-5" dirty="0">
                          <a:solidFill>
                            <a:schemeClr val="tx1"/>
                          </a:solidFill>
                          <a:latin typeface="Arial"/>
                          <a:cs typeface="Arial"/>
                        </a:rPr>
                        <a:t>an</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uppor</a:t>
                      </a:r>
                      <a:r>
                        <a:rPr sz="800" dirty="0">
                          <a:solidFill>
                            <a:schemeClr val="tx1"/>
                          </a:solidFill>
                          <a:latin typeface="Arial"/>
                          <a:cs typeface="Arial"/>
                        </a:rPr>
                        <a:t>ting</a:t>
                      </a:r>
                      <a:r>
                        <a:rPr sz="800" spc="10" dirty="0">
                          <a:solidFill>
                            <a:schemeClr val="tx1"/>
                          </a:solidFill>
                          <a:latin typeface="Arial"/>
                          <a:cs typeface="Arial"/>
                        </a:rPr>
                        <a:t> </a:t>
                      </a:r>
                      <a:r>
                        <a:rPr sz="800" spc="-5" dirty="0">
                          <a:solidFill>
                            <a:schemeClr val="tx1"/>
                          </a:solidFill>
                          <a:latin typeface="Arial"/>
                          <a:cs typeface="Arial"/>
                        </a:rPr>
                        <a:t>requ</a:t>
                      </a:r>
                      <a:r>
                        <a:rPr sz="800" dirty="0">
                          <a:solidFill>
                            <a:schemeClr val="tx1"/>
                          </a:solidFill>
                          <a:latin typeface="Arial"/>
                          <a:cs typeface="Arial"/>
                        </a:rPr>
                        <a:t>ir</a:t>
                      </a:r>
                      <a:r>
                        <a:rPr sz="800" spc="-10" dirty="0">
                          <a:solidFill>
                            <a:schemeClr val="tx1"/>
                          </a:solidFill>
                          <a:latin typeface="Arial"/>
                          <a:cs typeface="Arial"/>
                        </a:rPr>
                        <a:t>e</a:t>
                      </a:r>
                      <a:r>
                        <a:rPr sz="800" spc="10" dirty="0">
                          <a:solidFill>
                            <a:schemeClr val="tx1"/>
                          </a:solidFill>
                          <a:latin typeface="Arial"/>
                          <a:cs typeface="Arial"/>
                        </a:rPr>
                        <a:t>m</a:t>
                      </a:r>
                      <a:r>
                        <a:rPr sz="800" spc="-5" dirty="0">
                          <a:solidFill>
                            <a:schemeClr val="tx1"/>
                          </a:solidFill>
                          <a:latin typeface="Arial"/>
                          <a:cs typeface="Arial"/>
                        </a:rPr>
                        <a:t>en</a:t>
                      </a:r>
                      <a:r>
                        <a:rPr sz="800" dirty="0">
                          <a:solidFill>
                            <a:schemeClr val="tx1"/>
                          </a:solidFill>
                          <a:latin typeface="Arial"/>
                          <a:cs typeface="Arial"/>
                        </a:rPr>
                        <a:t>ts.</a:t>
                      </a:r>
                      <a:r>
                        <a:rPr sz="800" spc="-5" dirty="0">
                          <a:solidFill>
                            <a:schemeClr val="tx1"/>
                          </a:solidFill>
                          <a:latin typeface="Arial"/>
                          <a:cs typeface="Arial"/>
                        </a:rPr>
                        <a:t> </a:t>
                      </a:r>
                      <a:r>
                        <a:rPr sz="800" dirty="0">
                          <a:solidFill>
                            <a:schemeClr val="tx1"/>
                          </a:solidFill>
                          <a:latin typeface="Arial"/>
                          <a:cs typeface="Arial"/>
                        </a:rPr>
                        <a:t>If</a:t>
                      </a:r>
                      <a:r>
                        <a:rPr sz="800" spc="-5" dirty="0">
                          <a:solidFill>
                            <a:schemeClr val="tx1"/>
                          </a:solidFill>
                          <a:latin typeface="Arial"/>
                          <a:cs typeface="Arial"/>
                        </a:rPr>
                        <a:t> ba</a:t>
                      </a:r>
                      <a:r>
                        <a:rPr sz="800" dirty="0">
                          <a:solidFill>
                            <a:schemeClr val="tx1"/>
                          </a:solidFill>
                          <a:latin typeface="Arial"/>
                          <a:cs typeface="Arial"/>
                        </a:rPr>
                        <a:t>sic </a:t>
                      </a:r>
                      <a:r>
                        <a:rPr sz="800" spc="-5" dirty="0">
                          <a:solidFill>
                            <a:schemeClr val="tx1"/>
                          </a:solidFill>
                          <a:latin typeface="Arial"/>
                          <a:cs typeface="Arial"/>
                        </a:rPr>
                        <a:t>requ</a:t>
                      </a:r>
                      <a:r>
                        <a:rPr sz="800" dirty="0">
                          <a:solidFill>
                            <a:schemeClr val="tx1"/>
                          </a:solidFill>
                          <a:latin typeface="Arial"/>
                          <a:cs typeface="Arial"/>
                        </a:rPr>
                        <a:t>ir</a:t>
                      </a:r>
                      <a:r>
                        <a:rPr sz="800" spc="-10" dirty="0">
                          <a:solidFill>
                            <a:schemeClr val="tx1"/>
                          </a:solidFill>
                          <a:latin typeface="Arial"/>
                          <a:cs typeface="Arial"/>
                        </a:rPr>
                        <a:t>e</a:t>
                      </a:r>
                      <a:r>
                        <a:rPr sz="800" spc="10" dirty="0">
                          <a:solidFill>
                            <a:schemeClr val="tx1"/>
                          </a:solidFill>
                          <a:latin typeface="Arial"/>
                          <a:cs typeface="Arial"/>
                        </a:rPr>
                        <a:t>m</a:t>
                      </a:r>
                      <a:r>
                        <a:rPr sz="800" spc="-5" dirty="0">
                          <a:solidFill>
                            <a:schemeClr val="tx1"/>
                          </a:solidFill>
                          <a:latin typeface="Arial"/>
                          <a:cs typeface="Arial"/>
                        </a:rPr>
                        <a:t>en</a:t>
                      </a:r>
                      <a:r>
                        <a:rPr sz="800" dirty="0">
                          <a:solidFill>
                            <a:schemeClr val="tx1"/>
                          </a:solidFill>
                          <a:latin typeface="Arial"/>
                          <a:cs typeface="Arial"/>
                        </a:rPr>
                        <a:t>ts</a:t>
                      </a:r>
                      <a:r>
                        <a:rPr sz="800" spc="-5" dirty="0">
                          <a:solidFill>
                            <a:schemeClr val="tx1"/>
                          </a:solidFill>
                          <a:latin typeface="Arial"/>
                          <a:cs typeface="Arial"/>
                        </a:rPr>
                        <a:t> ar</a:t>
                      </a:r>
                      <a:r>
                        <a:rPr sz="800" dirty="0">
                          <a:solidFill>
                            <a:schemeClr val="tx1"/>
                          </a:solidFill>
                          <a:latin typeface="Arial"/>
                          <a:cs typeface="Arial"/>
                        </a:rPr>
                        <a:t>e</a:t>
                      </a:r>
                      <a:r>
                        <a:rPr sz="800" spc="10" dirty="0">
                          <a:solidFill>
                            <a:schemeClr val="tx1"/>
                          </a:solidFill>
                          <a:latin typeface="Arial"/>
                          <a:cs typeface="Arial"/>
                        </a:rPr>
                        <a:t> m</a:t>
                      </a:r>
                      <a:r>
                        <a:rPr sz="800" spc="-5" dirty="0">
                          <a:solidFill>
                            <a:schemeClr val="tx1"/>
                          </a:solidFill>
                          <a:latin typeface="Arial"/>
                          <a:cs typeface="Arial"/>
                        </a:rPr>
                        <a:t>e</a:t>
                      </a:r>
                      <a:r>
                        <a:rPr sz="800" dirty="0">
                          <a:solidFill>
                            <a:schemeClr val="tx1"/>
                          </a:solidFill>
                          <a:latin typeface="Arial"/>
                          <a:cs typeface="Arial"/>
                        </a:rPr>
                        <a:t>t,</a:t>
                      </a:r>
                      <a:r>
                        <a:rPr sz="800" spc="-15" dirty="0">
                          <a:solidFill>
                            <a:schemeClr val="tx1"/>
                          </a:solidFill>
                          <a:latin typeface="Arial"/>
                          <a:cs typeface="Arial"/>
                        </a:rPr>
                        <a:t>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C</a:t>
                      </a:r>
                      <a:r>
                        <a:rPr sz="800" dirty="0">
                          <a:solidFill>
                            <a:schemeClr val="tx1"/>
                          </a:solidFill>
                          <a:latin typeface="Arial"/>
                          <a:cs typeface="Arial"/>
                        </a:rPr>
                        <a:t>IS</a:t>
                      </a:r>
                      <a:r>
                        <a:rPr sz="800" spc="-5" dirty="0">
                          <a:solidFill>
                            <a:schemeClr val="tx1"/>
                          </a:solidFill>
                          <a:latin typeface="Arial"/>
                          <a:cs typeface="Arial"/>
                        </a:rPr>
                        <a:t> </a:t>
                      </a:r>
                      <a:r>
                        <a:rPr sz="800" spc="-20" dirty="0">
                          <a:solidFill>
                            <a:schemeClr val="tx1"/>
                          </a:solidFill>
                          <a:latin typeface="Arial"/>
                          <a:cs typeface="Arial"/>
                        </a:rPr>
                        <a:t>w</a:t>
                      </a:r>
                      <a:r>
                        <a:rPr sz="800" dirty="0">
                          <a:solidFill>
                            <a:schemeClr val="tx1"/>
                          </a:solidFill>
                          <a:latin typeface="Arial"/>
                          <a:cs typeface="Arial"/>
                        </a:rPr>
                        <a:t>ill</a:t>
                      </a:r>
                      <a:r>
                        <a:rPr sz="800" spc="-5" dirty="0">
                          <a:solidFill>
                            <a:schemeClr val="tx1"/>
                          </a:solidFill>
                          <a:latin typeface="Arial"/>
                          <a:cs typeface="Arial"/>
                        </a:rPr>
                        <a:t> </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s</a:t>
                      </a:r>
                      <a:r>
                        <a:rPr sz="800" spc="-5" dirty="0">
                          <a:solidFill>
                            <a:schemeClr val="tx1"/>
                          </a:solidFill>
                          <a:latin typeface="Arial"/>
                          <a:cs typeface="Arial"/>
                        </a:rPr>
                        <a:t>u</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n</a:t>
                      </a:r>
                      <a:r>
                        <a:rPr sz="800" spc="10" dirty="0">
                          <a:solidFill>
                            <a:schemeClr val="tx1"/>
                          </a:solidFill>
                          <a:latin typeface="Arial"/>
                          <a:cs typeface="Arial"/>
                        </a:rPr>
                        <a:t> </a:t>
                      </a:r>
                      <a:r>
                        <a:rPr sz="800" spc="15" dirty="0">
                          <a:solidFill>
                            <a:schemeClr val="tx1"/>
                          </a:solidFill>
                          <a:latin typeface="Arial"/>
                          <a:cs typeface="Arial"/>
                        </a:rPr>
                        <a:t>I</a:t>
                      </a:r>
                      <a:r>
                        <a:rPr sz="800" spc="-5" dirty="0">
                          <a:solidFill>
                            <a:schemeClr val="tx1"/>
                          </a:solidFill>
                          <a:latin typeface="Arial"/>
                          <a:cs typeface="Arial"/>
                        </a:rPr>
                        <a:t>-797</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7"/>
                  </a:ext>
                </a:extLst>
              </a:tr>
              <a:tr h="510666">
                <a:tc>
                  <a:txBody>
                    <a:bodyPr/>
                    <a:lstStyle/>
                    <a:p>
                      <a:pPr marL="84455" marR="160020">
                        <a:lnSpc>
                          <a:spcPct val="100000"/>
                        </a:lnSpc>
                      </a:pPr>
                      <a:r>
                        <a:rPr sz="800" dirty="0">
                          <a:solidFill>
                            <a:schemeClr val="tx1"/>
                          </a:solidFill>
                          <a:latin typeface="Arial"/>
                          <a:cs typeface="Arial"/>
                        </a:rPr>
                        <a:t>T</a:t>
                      </a:r>
                      <a:r>
                        <a:rPr sz="800" spc="-5" dirty="0">
                          <a:solidFill>
                            <a:schemeClr val="tx1"/>
                          </a:solidFill>
                          <a:latin typeface="Arial"/>
                          <a:cs typeface="Arial"/>
                        </a:rPr>
                        <a:t>ra</a:t>
                      </a:r>
                      <a:r>
                        <a:rPr sz="800" dirty="0">
                          <a:solidFill>
                            <a:schemeClr val="tx1"/>
                          </a:solidFill>
                          <a:latin typeface="Arial"/>
                          <a:cs typeface="Arial"/>
                        </a:rPr>
                        <a:t>ffi</a:t>
                      </a:r>
                      <a:r>
                        <a:rPr sz="800" spc="5" dirty="0">
                          <a:solidFill>
                            <a:schemeClr val="tx1"/>
                          </a:solidFill>
                          <a:latin typeface="Arial"/>
                          <a:cs typeface="Arial"/>
                        </a:rPr>
                        <a:t>c</a:t>
                      </a:r>
                      <a:r>
                        <a:rPr sz="800" dirty="0">
                          <a:solidFill>
                            <a:schemeClr val="tx1"/>
                          </a:solidFill>
                          <a:latin typeface="Arial"/>
                          <a:cs typeface="Arial"/>
                        </a:rPr>
                        <a:t>king</a:t>
                      </a:r>
                      <a:r>
                        <a:rPr sz="800" spc="-25" dirty="0">
                          <a:solidFill>
                            <a:schemeClr val="tx1"/>
                          </a:solidFill>
                          <a:latin typeface="Arial"/>
                          <a:cs typeface="Arial"/>
                        </a:rPr>
                        <a:t> </a:t>
                      </a:r>
                      <a:r>
                        <a:rPr sz="800" spc="-10" dirty="0">
                          <a:solidFill>
                            <a:schemeClr val="tx1"/>
                          </a:solidFill>
                          <a:latin typeface="Arial"/>
                          <a:cs typeface="Arial"/>
                        </a:rPr>
                        <a:t>v</a:t>
                      </a:r>
                      <a:r>
                        <a:rPr sz="800" dirty="0">
                          <a:solidFill>
                            <a:schemeClr val="tx1"/>
                          </a:solidFill>
                          <a:latin typeface="Arial"/>
                          <a:cs typeface="Arial"/>
                        </a:rPr>
                        <a:t>i</a:t>
                      </a:r>
                      <a:r>
                        <a:rPr sz="800" spc="5" dirty="0">
                          <a:solidFill>
                            <a:schemeClr val="tx1"/>
                          </a:solidFill>
                          <a:latin typeface="Arial"/>
                          <a:cs typeface="Arial"/>
                        </a:rPr>
                        <a:t>c</a:t>
                      </a:r>
                      <a:r>
                        <a:rPr sz="800" dirty="0">
                          <a:solidFill>
                            <a:schemeClr val="tx1"/>
                          </a:solidFill>
                          <a:latin typeface="Arial"/>
                          <a:cs typeface="Arial"/>
                        </a:rPr>
                        <a:t>ti</a:t>
                      </a:r>
                      <a:r>
                        <a:rPr sz="800" spc="15" dirty="0">
                          <a:solidFill>
                            <a:schemeClr val="tx1"/>
                          </a:solidFill>
                          <a:latin typeface="Arial"/>
                          <a:cs typeface="Arial"/>
                        </a:rPr>
                        <a:t>m</a:t>
                      </a:r>
                      <a:r>
                        <a:rPr sz="800" dirty="0">
                          <a:solidFill>
                            <a:schemeClr val="tx1"/>
                          </a:solidFill>
                          <a:latin typeface="Arial"/>
                          <a:cs typeface="Arial"/>
                        </a:rPr>
                        <a:t>s</a:t>
                      </a:r>
                      <a:r>
                        <a:rPr sz="800" spc="-4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he</a:t>
                      </a:r>
                      <a:r>
                        <a:rPr sz="800" dirty="0">
                          <a:solidFill>
                            <a:schemeClr val="tx1"/>
                          </a:solidFill>
                          <a:latin typeface="Arial"/>
                          <a:cs typeface="Arial"/>
                        </a:rPr>
                        <a:t>ir </a:t>
                      </a:r>
                      <a:r>
                        <a:rPr sz="800" spc="5" dirty="0">
                          <a:solidFill>
                            <a:schemeClr val="tx1"/>
                          </a:solidFill>
                          <a:latin typeface="Arial"/>
                          <a:cs typeface="Arial"/>
                        </a:rPr>
                        <a:t>s</a:t>
                      </a:r>
                      <a:r>
                        <a:rPr sz="800" spc="-5" dirty="0">
                          <a:solidFill>
                            <a:schemeClr val="tx1"/>
                          </a:solidFill>
                          <a:latin typeface="Arial"/>
                          <a:cs typeface="Arial"/>
                        </a:rPr>
                        <a:t>pou</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 c</a:t>
                      </a:r>
                      <a:r>
                        <a:rPr sz="800" spc="-5" dirty="0">
                          <a:solidFill>
                            <a:schemeClr val="tx1"/>
                          </a:solidFill>
                          <a:latin typeface="Arial"/>
                          <a:cs typeface="Arial"/>
                        </a:rPr>
                        <a:t>h</a:t>
                      </a:r>
                      <a:r>
                        <a:rPr sz="800" dirty="0">
                          <a:solidFill>
                            <a:schemeClr val="tx1"/>
                          </a:solidFill>
                          <a:latin typeface="Arial"/>
                          <a:cs typeface="Arial"/>
                        </a:rPr>
                        <a:t>il</a:t>
                      </a:r>
                      <a:r>
                        <a:rPr sz="800" spc="-5" dirty="0">
                          <a:solidFill>
                            <a:schemeClr val="tx1"/>
                          </a:solidFill>
                          <a:latin typeface="Arial"/>
                          <a:cs typeface="Arial"/>
                        </a:rPr>
                        <a:t>d</a:t>
                      </a:r>
                      <a:r>
                        <a:rPr sz="800" dirty="0">
                          <a:solidFill>
                            <a:schemeClr val="tx1"/>
                          </a:solidFill>
                          <a:latin typeface="Arial"/>
                          <a:cs typeface="Arial"/>
                        </a:rPr>
                        <a:t>,</a:t>
                      </a:r>
                      <a:r>
                        <a:rPr sz="800" spc="-5" dirty="0">
                          <a:solidFill>
                            <a:schemeClr val="tx1"/>
                          </a:solidFill>
                          <a:latin typeface="Arial"/>
                          <a:cs typeface="Arial"/>
                        </a:rPr>
                        <a:t> </a:t>
                      </a:r>
                      <a:r>
                        <a:rPr sz="800" dirty="0">
                          <a:solidFill>
                            <a:schemeClr val="tx1"/>
                          </a:solidFill>
                          <a:latin typeface="Arial"/>
                          <a:cs typeface="Arial"/>
                        </a:rPr>
                        <a:t>sibling</a:t>
                      </a:r>
                      <a:r>
                        <a:rPr sz="800" spc="-15" dirty="0">
                          <a:solidFill>
                            <a:schemeClr val="tx1"/>
                          </a:solidFill>
                          <a:latin typeface="Arial"/>
                          <a:cs typeface="Arial"/>
                        </a:rPr>
                        <a:t> </a:t>
                      </a:r>
                      <a:r>
                        <a:rPr lang="en-US" sz="800" spc="-15" dirty="0">
                          <a:solidFill>
                            <a:schemeClr val="tx1"/>
                          </a:solidFill>
                          <a:latin typeface="Arial"/>
                          <a:cs typeface="Arial"/>
                        </a:rPr>
                        <a:t>o</a:t>
                      </a:r>
                      <a:r>
                        <a:rPr sz="800" dirty="0">
                          <a:solidFill>
                            <a:schemeClr val="tx1"/>
                          </a:solidFill>
                          <a:latin typeface="Arial"/>
                          <a:cs typeface="Arial"/>
                        </a:rPr>
                        <a:t>r</a:t>
                      </a:r>
                      <a:r>
                        <a:rPr sz="800" spc="5" dirty="0">
                          <a:solidFill>
                            <a:schemeClr val="tx1"/>
                          </a:solidFill>
                          <a:latin typeface="Arial"/>
                          <a:cs typeface="Arial"/>
                        </a:rPr>
                        <a:t> </a:t>
                      </a:r>
                      <a:r>
                        <a:rPr sz="800" spc="-5" dirty="0">
                          <a:solidFill>
                            <a:schemeClr val="tx1"/>
                          </a:solidFill>
                          <a:latin typeface="Arial"/>
                          <a:cs typeface="Arial"/>
                        </a:rPr>
                        <a:t>parent</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4455">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marR="154305">
                        <a:lnSpc>
                          <a:spcPct val="100000"/>
                        </a:lnSpc>
                      </a:pPr>
                      <a:r>
                        <a:rPr sz="800" dirty="0">
                          <a:solidFill>
                            <a:schemeClr val="tx1"/>
                          </a:solidFill>
                          <a:latin typeface="Arial"/>
                          <a:cs typeface="Arial"/>
                        </a:rPr>
                        <a:t>Vi</a:t>
                      </a:r>
                      <a:r>
                        <a:rPr sz="800" spc="5" dirty="0">
                          <a:solidFill>
                            <a:schemeClr val="tx1"/>
                          </a:solidFill>
                          <a:latin typeface="Arial"/>
                          <a:cs typeface="Arial"/>
                        </a:rPr>
                        <a:t>c</a:t>
                      </a:r>
                      <a:r>
                        <a:rPr sz="800" dirty="0">
                          <a:solidFill>
                            <a:schemeClr val="tx1"/>
                          </a:solidFill>
                          <a:latin typeface="Arial"/>
                          <a:cs typeface="Arial"/>
                        </a:rPr>
                        <a:t>tims</a:t>
                      </a:r>
                      <a:r>
                        <a:rPr sz="800" spc="-4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e</a:t>
                      </a:r>
                      <a:r>
                        <a:rPr sz="800" spc="-10" dirty="0">
                          <a:solidFill>
                            <a:schemeClr val="tx1"/>
                          </a:solidFill>
                          <a:latin typeface="Arial"/>
                          <a:cs typeface="Arial"/>
                        </a:rPr>
                        <a:t>v</a:t>
                      </a:r>
                      <a:r>
                        <a:rPr sz="800" spc="-5" dirty="0">
                          <a:solidFill>
                            <a:schemeClr val="tx1"/>
                          </a:solidFill>
                          <a:latin typeface="Arial"/>
                          <a:cs typeface="Arial"/>
                        </a:rPr>
                        <a:t>er</a:t>
                      </a:r>
                      <a:r>
                        <a:rPr sz="800" dirty="0">
                          <a:solidFill>
                            <a:schemeClr val="tx1"/>
                          </a:solidFill>
                          <a:latin typeface="Arial"/>
                          <a:cs typeface="Arial"/>
                        </a:rPr>
                        <a:t>e</a:t>
                      </a:r>
                      <a:r>
                        <a:rPr sz="800" spc="10"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or</a:t>
                      </a:r>
                      <a:r>
                        <a:rPr sz="800" dirty="0">
                          <a:solidFill>
                            <a:schemeClr val="tx1"/>
                          </a:solidFill>
                          <a:latin typeface="Arial"/>
                          <a:cs typeface="Arial"/>
                        </a:rPr>
                        <a:t>m</a:t>
                      </a:r>
                      <a:r>
                        <a:rPr sz="800" spc="-5" dirty="0">
                          <a:solidFill>
                            <a:schemeClr val="tx1"/>
                          </a:solidFill>
                          <a:latin typeface="Arial"/>
                          <a:cs typeface="Arial"/>
                        </a:rPr>
                        <a:t> 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ra</a:t>
                      </a:r>
                      <a:r>
                        <a:rPr sz="800" dirty="0">
                          <a:solidFill>
                            <a:schemeClr val="tx1"/>
                          </a:solidFill>
                          <a:latin typeface="Arial"/>
                          <a:cs typeface="Arial"/>
                        </a:rPr>
                        <a:t>ffi</a:t>
                      </a:r>
                      <a:r>
                        <a:rPr sz="800" spc="5" dirty="0">
                          <a:solidFill>
                            <a:schemeClr val="tx1"/>
                          </a:solidFill>
                          <a:latin typeface="Arial"/>
                          <a:cs typeface="Arial"/>
                        </a:rPr>
                        <a:t>c</a:t>
                      </a:r>
                      <a:r>
                        <a:rPr sz="800" dirty="0">
                          <a:solidFill>
                            <a:schemeClr val="tx1"/>
                          </a:solidFill>
                          <a:latin typeface="Arial"/>
                          <a:cs typeface="Arial"/>
                        </a:rPr>
                        <a:t>king</a:t>
                      </a:r>
                      <a:r>
                        <a:rPr sz="800" spc="-25" dirty="0">
                          <a:solidFill>
                            <a:schemeClr val="tx1"/>
                          </a:solidFill>
                          <a:latin typeface="Arial"/>
                          <a:cs typeface="Arial"/>
                        </a:rPr>
                        <a:t> </a:t>
                      </a:r>
                      <a:r>
                        <a:rPr sz="800" spc="-5" dirty="0">
                          <a:solidFill>
                            <a:schemeClr val="tx1"/>
                          </a:solidFill>
                          <a:latin typeface="Arial"/>
                          <a:cs typeface="Arial"/>
                        </a:rPr>
                        <a:t>unde</a:t>
                      </a:r>
                      <a:r>
                        <a:rPr sz="800" dirty="0">
                          <a:solidFill>
                            <a:schemeClr val="tx1"/>
                          </a:solidFill>
                          <a:latin typeface="Arial"/>
                          <a:cs typeface="Arial"/>
                        </a:rPr>
                        <a:t>r</a:t>
                      </a:r>
                      <a:r>
                        <a:rPr sz="800" spc="20"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ction </a:t>
                      </a:r>
                      <a:r>
                        <a:rPr sz="800" spc="-5" dirty="0">
                          <a:solidFill>
                            <a:schemeClr val="tx1"/>
                          </a:solidFill>
                          <a:latin typeface="Arial"/>
                          <a:cs typeface="Arial"/>
                        </a:rPr>
                        <a:t>107(b)(1</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 T</a:t>
                      </a:r>
                      <a:r>
                        <a:rPr sz="800" spc="-5" dirty="0">
                          <a:solidFill>
                            <a:schemeClr val="tx1"/>
                          </a:solidFill>
                          <a:latin typeface="Arial"/>
                          <a:cs typeface="Arial"/>
                        </a:rPr>
                        <a:t>ra</a:t>
                      </a:r>
                      <a:r>
                        <a:rPr sz="800" dirty="0">
                          <a:solidFill>
                            <a:schemeClr val="tx1"/>
                          </a:solidFill>
                          <a:latin typeface="Arial"/>
                          <a:cs typeface="Arial"/>
                        </a:rPr>
                        <a:t>ffi</a:t>
                      </a:r>
                      <a:r>
                        <a:rPr sz="800" spc="5" dirty="0">
                          <a:solidFill>
                            <a:schemeClr val="tx1"/>
                          </a:solidFill>
                          <a:latin typeface="Arial"/>
                          <a:cs typeface="Arial"/>
                        </a:rPr>
                        <a:t>c</a:t>
                      </a:r>
                      <a:r>
                        <a:rPr sz="800" dirty="0">
                          <a:solidFill>
                            <a:schemeClr val="tx1"/>
                          </a:solidFill>
                          <a:latin typeface="Arial"/>
                          <a:cs typeface="Arial"/>
                        </a:rPr>
                        <a:t>king</a:t>
                      </a:r>
                      <a:r>
                        <a:rPr sz="800" spc="-25" dirty="0">
                          <a:solidFill>
                            <a:schemeClr val="tx1"/>
                          </a:solidFill>
                          <a:latin typeface="Arial"/>
                          <a:cs typeface="Arial"/>
                        </a:rPr>
                        <a:t> </a:t>
                      </a:r>
                      <a:r>
                        <a:rPr sz="800" dirty="0">
                          <a:solidFill>
                            <a:schemeClr val="tx1"/>
                          </a:solidFill>
                          <a:latin typeface="Arial"/>
                          <a:cs typeface="Arial"/>
                        </a:rPr>
                        <a:t>Vi</a:t>
                      </a:r>
                      <a:r>
                        <a:rPr sz="800" spc="5" dirty="0">
                          <a:solidFill>
                            <a:schemeClr val="tx1"/>
                          </a:solidFill>
                          <a:latin typeface="Arial"/>
                          <a:cs typeface="Arial"/>
                        </a:rPr>
                        <a:t>c</a:t>
                      </a:r>
                      <a:r>
                        <a:rPr sz="800" dirty="0">
                          <a:solidFill>
                            <a:schemeClr val="tx1"/>
                          </a:solidFill>
                          <a:latin typeface="Arial"/>
                          <a:cs typeface="Arial"/>
                        </a:rPr>
                        <a:t>tims P</a:t>
                      </a:r>
                      <a:r>
                        <a:rPr sz="800" spc="-5" dirty="0">
                          <a:solidFill>
                            <a:schemeClr val="tx1"/>
                          </a:solidFill>
                          <a:latin typeface="Arial"/>
                          <a:cs typeface="Arial"/>
                        </a:rPr>
                        <a:t>ro</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ction Act</a:t>
                      </a:r>
                      <a:r>
                        <a:rPr sz="800" spc="-5" dirty="0">
                          <a:solidFill>
                            <a:schemeClr val="tx1"/>
                          </a:solidFill>
                          <a:latin typeface="Arial"/>
                          <a:cs typeface="Arial"/>
                        </a:rPr>
                        <a:t> 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2000</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Le</a:t>
                      </a:r>
                      <a:r>
                        <a:rPr sz="800" dirty="0">
                          <a:solidFill>
                            <a:schemeClr val="tx1"/>
                          </a:solidFill>
                          <a:latin typeface="Arial"/>
                          <a:cs typeface="Arial"/>
                        </a:rPr>
                        <a:t>tt</a:t>
                      </a:r>
                      <a:r>
                        <a:rPr sz="800" spc="-5" dirty="0">
                          <a:solidFill>
                            <a:schemeClr val="tx1"/>
                          </a:solidFill>
                          <a:latin typeface="Arial"/>
                          <a:cs typeface="Arial"/>
                        </a:rPr>
                        <a:t>e</a:t>
                      </a:r>
                      <a:r>
                        <a:rPr sz="800" dirty="0">
                          <a:solidFill>
                            <a:schemeClr val="tx1"/>
                          </a:solidFill>
                          <a:latin typeface="Arial"/>
                          <a:cs typeface="Arial"/>
                        </a:rPr>
                        <a:t>r f</a:t>
                      </a:r>
                      <a:r>
                        <a:rPr sz="800" spc="-5" dirty="0">
                          <a:solidFill>
                            <a:schemeClr val="tx1"/>
                          </a:solidFill>
                          <a:latin typeface="Arial"/>
                          <a:cs typeface="Arial"/>
                        </a:rPr>
                        <a:t>ro</a:t>
                      </a:r>
                      <a:r>
                        <a:rPr sz="800" dirty="0">
                          <a:solidFill>
                            <a:schemeClr val="tx1"/>
                          </a:solidFill>
                          <a:latin typeface="Arial"/>
                          <a:cs typeface="Arial"/>
                        </a:rPr>
                        <a:t>m</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dirty="0">
                          <a:solidFill>
                            <a:schemeClr val="tx1"/>
                          </a:solidFill>
                          <a:latin typeface="Arial"/>
                          <a:cs typeface="Arial"/>
                        </a:rPr>
                        <a:t>Offi</a:t>
                      </a:r>
                      <a:r>
                        <a:rPr sz="800" spc="5" dirty="0">
                          <a:solidFill>
                            <a:schemeClr val="tx1"/>
                          </a:solidFill>
                          <a:latin typeface="Arial"/>
                          <a:cs typeface="Arial"/>
                        </a:rPr>
                        <a:t>c</a:t>
                      </a:r>
                      <a:r>
                        <a:rPr sz="800" dirty="0">
                          <a:solidFill>
                            <a:schemeClr val="tx1"/>
                          </a:solidFill>
                          <a:latin typeface="Arial"/>
                          <a:cs typeface="Arial"/>
                        </a:rPr>
                        <a:t>e</a:t>
                      </a:r>
                      <a:r>
                        <a:rPr sz="800" spc="-25"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Re</a:t>
                      </a:r>
                      <a:r>
                        <a:rPr sz="800" dirty="0">
                          <a:solidFill>
                            <a:schemeClr val="tx1"/>
                          </a:solidFill>
                          <a:latin typeface="Arial"/>
                          <a:cs typeface="Arial"/>
                        </a:rPr>
                        <a:t>f</a:t>
                      </a:r>
                      <a:r>
                        <a:rPr sz="800" spc="-5" dirty="0">
                          <a:solidFill>
                            <a:schemeClr val="tx1"/>
                          </a:solidFill>
                          <a:latin typeface="Arial"/>
                          <a:cs typeface="Arial"/>
                        </a:rPr>
                        <a:t>uge</a:t>
                      </a:r>
                      <a:r>
                        <a:rPr sz="800" dirty="0">
                          <a:solidFill>
                            <a:schemeClr val="tx1"/>
                          </a:solidFill>
                          <a:latin typeface="Arial"/>
                          <a:cs typeface="Arial"/>
                        </a:rPr>
                        <a:t>e</a:t>
                      </a:r>
                      <a:r>
                        <a:rPr sz="800" spc="25" dirty="0">
                          <a:solidFill>
                            <a:schemeClr val="tx1"/>
                          </a:solidFill>
                          <a:latin typeface="Arial"/>
                          <a:cs typeface="Arial"/>
                        </a:rPr>
                        <a:t> </a:t>
                      </a:r>
                      <a:r>
                        <a:rPr sz="800" spc="-5" dirty="0">
                          <a:solidFill>
                            <a:schemeClr val="tx1"/>
                          </a:solidFill>
                          <a:latin typeface="Arial"/>
                          <a:cs typeface="Arial"/>
                        </a:rPr>
                        <a:t>Re</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ttle</a:t>
                      </a:r>
                      <a:r>
                        <a:rPr sz="800" spc="10" dirty="0">
                          <a:solidFill>
                            <a:schemeClr val="tx1"/>
                          </a:solidFill>
                          <a:latin typeface="Arial"/>
                          <a:cs typeface="Arial"/>
                        </a:rPr>
                        <a:t>m</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 </a:t>
                      </a:r>
                      <a:r>
                        <a:rPr sz="800" spc="15" dirty="0">
                          <a:solidFill>
                            <a:schemeClr val="tx1"/>
                          </a:solidFill>
                          <a:latin typeface="Arial"/>
                          <a:cs typeface="Arial"/>
                        </a:rPr>
                        <a:t>I</a:t>
                      </a:r>
                      <a:r>
                        <a:rPr sz="800" spc="-5" dirty="0">
                          <a:solidFill>
                            <a:schemeClr val="tx1"/>
                          </a:solidFill>
                          <a:latin typeface="Arial"/>
                          <a:cs typeface="Arial"/>
                        </a:rPr>
                        <a:t>-9</a:t>
                      </a:r>
                      <a:r>
                        <a:rPr sz="800" dirty="0">
                          <a:solidFill>
                            <a:schemeClr val="tx1"/>
                          </a:solidFill>
                          <a:latin typeface="Arial"/>
                          <a:cs typeface="Arial"/>
                        </a:rPr>
                        <a:t>4 </a:t>
                      </a:r>
                      <a:r>
                        <a:rPr sz="800" spc="-5" dirty="0">
                          <a:solidFill>
                            <a:schemeClr val="tx1"/>
                          </a:solidFill>
                          <a:latin typeface="Arial"/>
                          <a:cs typeface="Arial"/>
                        </a:rPr>
                        <a:t>anno</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35" dirty="0">
                          <a:solidFill>
                            <a:schemeClr val="tx1"/>
                          </a:solidFill>
                          <a:latin typeface="Arial"/>
                          <a:cs typeface="Arial"/>
                        </a:rPr>
                        <a:t> </a:t>
                      </a:r>
                      <a:r>
                        <a:rPr sz="800" dirty="0">
                          <a:solidFill>
                            <a:schemeClr val="tx1"/>
                          </a:solidFill>
                          <a:latin typeface="Arial"/>
                          <a:cs typeface="Arial"/>
                        </a:rPr>
                        <a:t>T1,</a:t>
                      </a:r>
                      <a:r>
                        <a:rPr sz="800" spc="-5" dirty="0">
                          <a:solidFill>
                            <a:schemeClr val="tx1"/>
                          </a:solidFill>
                          <a:latin typeface="Arial"/>
                          <a:cs typeface="Arial"/>
                        </a:rPr>
                        <a:t> </a:t>
                      </a:r>
                      <a:r>
                        <a:rPr sz="800" dirty="0">
                          <a:solidFill>
                            <a:schemeClr val="tx1"/>
                          </a:solidFill>
                          <a:latin typeface="Arial"/>
                          <a:cs typeface="Arial"/>
                        </a:rPr>
                        <a:t>T2,</a:t>
                      </a:r>
                      <a:r>
                        <a:rPr sz="800" spc="5" dirty="0">
                          <a:solidFill>
                            <a:schemeClr val="tx1"/>
                          </a:solidFill>
                          <a:latin typeface="Arial"/>
                          <a:cs typeface="Arial"/>
                        </a:rPr>
                        <a:t> </a:t>
                      </a:r>
                      <a:r>
                        <a:rPr sz="800" dirty="0">
                          <a:solidFill>
                            <a:schemeClr val="tx1"/>
                          </a:solidFill>
                          <a:latin typeface="Arial"/>
                          <a:cs typeface="Arial"/>
                        </a:rPr>
                        <a:t>T3,</a:t>
                      </a:r>
                      <a:r>
                        <a:rPr sz="800" spc="5" dirty="0">
                          <a:solidFill>
                            <a:schemeClr val="tx1"/>
                          </a:solidFill>
                          <a:latin typeface="Arial"/>
                          <a:cs typeface="Arial"/>
                        </a:rPr>
                        <a:t> </a:t>
                      </a:r>
                      <a:r>
                        <a:rPr sz="800" dirty="0">
                          <a:solidFill>
                            <a:schemeClr val="tx1"/>
                          </a:solidFill>
                          <a:latin typeface="Arial"/>
                          <a:cs typeface="Arial"/>
                        </a:rPr>
                        <a:t>T4</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a:t>
                      </a:r>
                      <a:r>
                        <a:rPr sz="800" spc="10" dirty="0">
                          <a:solidFill>
                            <a:schemeClr val="tx1"/>
                          </a:solidFill>
                          <a:latin typeface="Arial"/>
                          <a:cs typeface="Arial"/>
                        </a:rPr>
                        <a:t> </a:t>
                      </a:r>
                      <a:r>
                        <a:rPr sz="800" dirty="0">
                          <a:solidFill>
                            <a:schemeClr val="tx1"/>
                          </a:solidFill>
                          <a:latin typeface="Arial"/>
                          <a:cs typeface="Arial"/>
                        </a:rPr>
                        <a:t>T5</a:t>
                      </a:r>
                      <a:r>
                        <a:rPr sz="800" spc="-10"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ting </a:t>
                      </a:r>
                      <a:r>
                        <a:rPr sz="800" spc="-5" dirty="0">
                          <a:solidFill>
                            <a:schemeClr val="tx1"/>
                          </a:solidFill>
                          <a:latin typeface="Arial"/>
                          <a:cs typeface="Arial"/>
                        </a:rPr>
                        <a:t>ad</a:t>
                      </a:r>
                      <a:r>
                        <a:rPr sz="800" spc="10" dirty="0">
                          <a:solidFill>
                            <a:schemeClr val="tx1"/>
                          </a:solidFill>
                          <a:latin typeface="Arial"/>
                          <a:cs typeface="Arial"/>
                        </a:rPr>
                        <a:t>m</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sion</a:t>
                      </a:r>
                      <a:r>
                        <a:rPr sz="800" spc="-25" dirty="0">
                          <a:solidFill>
                            <a:schemeClr val="tx1"/>
                          </a:solidFill>
                          <a:latin typeface="Arial"/>
                          <a:cs typeface="Arial"/>
                        </a:rPr>
                        <a:t> </a:t>
                      </a:r>
                      <a:r>
                        <a:rPr sz="800" spc="-5" dirty="0">
                          <a:solidFill>
                            <a:schemeClr val="tx1"/>
                          </a:solidFill>
                          <a:latin typeface="Arial"/>
                          <a:cs typeface="Arial"/>
                        </a:rPr>
                        <a:t>unde</a:t>
                      </a:r>
                      <a:r>
                        <a:rPr sz="800" dirty="0">
                          <a:solidFill>
                            <a:schemeClr val="tx1"/>
                          </a:solidFill>
                          <a:latin typeface="Arial"/>
                          <a:cs typeface="Arial"/>
                        </a:rPr>
                        <a:t>r</a:t>
                      </a:r>
                      <a:r>
                        <a:rPr sz="800" spc="20"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ction </a:t>
                      </a:r>
                      <a:r>
                        <a:rPr sz="800" spc="-5" dirty="0">
                          <a:solidFill>
                            <a:schemeClr val="tx1"/>
                          </a:solidFill>
                          <a:latin typeface="Arial"/>
                          <a:cs typeface="Arial"/>
                        </a:rPr>
                        <a:t>212(d)(5</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 I</a:t>
                      </a:r>
                      <a:r>
                        <a:rPr sz="800" spc="-5" dirty="0">
                          <a:solidFill>
                            <a:schemeClr val="tx1"/>
                          </a:solidFill>
                          <a:latin typeface="Arial"/>
                          <a:cs typeface="Arial"/>
                        </a:rPr>
                        <a:t>N</a:t>
                      </a:r>
                      <a:r>
                        <a:rPr sz="800" dirty="0">
                          <a:solidFill>
                            <a:schemeClr val="tx1"/>
                          </a:solidFill>
                          <a:latin typeface="Arial"/>
                          <a:cs typeface="Arial"/>
                        </a:rPr>
                        <a:t>A</a:t>
                      </a:r>
                      <a:r>
                        <a:rPr sz="800" spc="-5" dirty="0">
                          <a:solidFill>
                            <a:schemeClr val="tx1"/>
                          </a:solidFill>
                          <a:latin typeface="Arial"/>
                          <a:cs typeface="Arial"/>
                        </a:rPr>
                        <a:t> </a:t>
                      </a:r>
                      <a:r>
                        <a:rPr sz="800" dirty="0">
                          <a:solidFill>
                            <a:schemeClr val="tx1"/>
                          </a:solidFill>
                          <a:latin typeface="Arial"/>
                          <a:cs typeface="Arial"/>
                        </a:rPr>
                        <a:t>if</a:t>
                      </a:r>
                      <a:r>
                        <a:rPr sz="800" spc="5" dirty="0">
                          <a:solidFill>
                            <a:schemeClr val="tx1"/>
                          </a:solidFill>
                          <a:latin typeface="Arial"/>
                          <a:cs typeface="Arial"/>
                        </a:rPr>
                        <a:t> s</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a:t>
                      </a:r>
                      <a:r>
                        <a:rPr sz="800" spc="-15" dirty="0">
                          <a:solidFill>
                            <a:schemeClr val="tx1"/>
                          </a:solidFill>
                          <a:latin typeface="Arial"/>
                          <a:cs typeface="Arial"/>
                        </a:rPr>
                        <a:t> </a:t>
                      </a:r>
                      <a:r>
                        <a:rPr sz="800" spc="-5" dirty="0">
                          <a:solidFill>
                            <a:schemeClr val="tx1"/>
                          </a:solidFill>
                          <a:latin typeface="Arial"/>
                          <a:cs typeface="Arial"/>
                        </a:rPr>
                        <a:t>gran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 </a:t>
                      </a:r>
                      <a:r>
                        <a:rPr sz="800" dirty="0">
                          <a:solidFill>
                            <a:schemeClr val="tx1"/>
                          </a:solidFill>
                          <a:latin typeface="Arial"/>
                          <a:cs typeface="Arial"/>
                        </a:rPr>
                        <a:t>l</a:t>
                      </a:r>
                      <a:r>
                        <a:rPr sz="800" spc="-5" dirty="0">
                          <a:solidFill>
                            <a:schemeClr val="tx1"/>
                          </a:solidFill>
                          <a:latin typeface="Arial"/>
                          <a:cs typeface="Arial"/>
                        </a:rPr>
                        <a:t>ea</a:t>
                      </a:r>
                      <a:r>
                        <a:rPr sz="800" spc="5" dirty="0">
                          <a:solidFill>
                            <a:schemeClr val="tx1"/>
                          </a:solidFill>
                          <a:latin typeface="Arial"/>
                          <a:cs typeface="Arial"/>
                        </a:rPr>
                        <a:t>s</a:t>
                      </a:r>
                      <a:r>
                        <a:rPr sz="800" dirty="0">
                          <a:solidFill>
                            <a:schemeClr val="tx1"/>
                          </a:solidFill>
                          <a:latin typeface="Arial"/>
                          <a:cs typeface="Arial"/>
                        </a:rPr>
                        <a:t>t</a:t>
                      </a:r>
                      <a:r>
                        <a:rPr sz="800" spc="5" dirty="0">
                          <a:solidFill>
                            <a:schemeClr val="tx1"/>
                          </a:solidFill>
                          <a:latin typeface="Arial"/>
                          <a:cs typeface="Arial"/>
                        </a:rPr>
                        <a:t> </a:t>
                      </a:r>
                      <a:r>
                        <a:rPr sz="800" spc="-5" dirty="0">
                          <a:solidFill>
                            <a:schemeClr val="tx1"/>
                          </a:solidFill>
                          <a:latin typeface="Arial"/>
                          <a:cs typeface="Arial"/>
                        </a:rPr>
                        <a:t>on</a:t>
                      </a:r>
                      <a:r>
                        <a:rPr sz="800" dirty="0">
                          <a:solidFill>
                            <a:schemeClr val="tx1"/>
                          </a:solidFill>
                          <a:latin typeface="Arial"/>
                          <a:cs typeface="Arial"/>
                        </a:rPr>
                        <a:t>e</a:t>
                      </a:r>
                      <a:r>
                        <a:rPr sz="800" spc="10" dirty="0">
                          <a:solidFill>
                            <a:schemeClr val="tx1"/>
                          </a:solidFill>
                          <a:latin typeface="Arial"/>
                          <a:cs typeface="Arial"/>
                        </a:rPr>
                        <a:t> </a:t>
                      </a:r>
                      <a:r>
                        <a:rPr sz="800" spc="-10" dirty="0">
                          <a:solidFill>
                            <a:schemeClr val="tx1"/>
                          </a:solidFill>
                          <a:latin typeface="Arial"/>
                          <a:cs typeface="Arial"/>
                        </a:rPr>
                        <a:t>y</a:t>
                      </a:r>
                      <a:r>
                        <a:rPr sz="800" spc="-5" dirty="0">
                          <a:solidFill>
                            <a:schemeClr val="tx1"/>
                          </a:solidFill>
                          <a:latin typeface="Arial"/>
                          <a:cs typeface="Arial"/>
                        </a:rPr>
                        <a:t>ear.</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8"/>
                  </a:ext>
                </a:extLst>
              </a:tr>
              <a:tr h="480441">
                <a:tc>
                  <a:txBody>
                    <a:bodyPr/>
                    <a:lstStyle/>
                    <a:p>
                      <a:pPr marL="84455" marR="88900">
                        <a:lnSpc>
                          <a:spcPct val="100000"/>
                        </a:lnSpc>
                      </a:pPr>
                      <a:r>
                        <a:rPr sz="800" dirty="0">
                          <a:solidFill>
                            <a:schemeClr val="tx1"/>
                          </a:solidFill>
                          <a:latin typeface="Arial"/>
                          <a:cs typeface="Arial"/>
                        </a:rPr>
                        <a:t>V</a:t>
                      </a:r>
                      <a:r>
                        <a:rPr sz="800" spc="-5" dirty="0">
                          <a:solidFill>
                            <a:schemeClr val="tx1"/>
                          </a:solidFill>
                          <a:latin typeface="Arial"/>
                          <a:cs typeface="Arial"/>
                        </a:rPr>
                        <a:t>e</a:t>
                      </a:r>
                      <a:r>
                        <a:rPr sz="800" dirty="0">
                          <a:solidFill>
                            <a:schemeClr val="tx1"/>
                          </a:solidFill>
                          <a:latin typeface="Arial"/>
                          <a:cs typeface="Arial"/>
                        </a:rPr>
                        <a:t>t</a:t>
                      </a:r>
                      <a:r>
                        <a:rPr sz="800" spc="-5" dirty="0">
                          <a:solidFill>
                            <a:schemeClr val="tx1"/>
                          </a:solidFill>
                          <a:latin typeface="Arial"/>
                          <a:cs typeface="Arial"/>
                        </a:rPr>
                        <a:t>eran</a:t>
                      </a:r>
                      <a:r>
                        <a:rPr sz="800" dirty="0">
                          <a:solidFill>
                            <a:schemeClr val="tx1"/>
                          </a:solidFill>
                          <a:latin typeface="Arial"/>
                          <a:cs typeface="Arial"/>
                        </a:rPr>
                        <a:t>s</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a:t>
                      </a:r>
                      <a:r>
                        <a:rPr sz="800" spc="10" dirty="0">
                          <a:solidFill>
                            <a:schemeClr val="tx1"/>
                          </a:solidFill>
                          <a:latin typeface="Arial"/>
                          <a:cs typeface="Arial"/>
                        </a:rPr>
                        <a:t> </a:t>
                      </a:r>
                      <a:r>
                        <a:rPr sz="800" dirty="0">
                          <a:solidFill>
                            <a:schemeClr val="tx1"/>
                          </a:solidFill>
                          <a:latin typeface="Arial"/>
                          <a:cs typeface="Arial"/>
                        </a:rPr>
                        <a:t>in</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ua</a:t>
                      </a:r>
                      <a:r>
                        <a:rPr sz="800" dirty="0">
                          <a:solidFill>
                            <a:schemeClr val="tx1"/>
                          </a:solidFill>
                          <a:latin typeface="Arial"/>
                          <a:cs typeface="Arial"/>
                        </a:rPr>
                        <a:t>ls</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cti</a:t>
                      </a:r>
                      <a:r>
                        <a:rPr sz="800" spc="-5" dirty="0">
                          <a:solidFill>
                            <a:schemeClr val="tx1"/>
                          </a:solidFill>
                          <a:latin typeface="Arial"/>
                          <a:cs typeface="Arial"/>
                        </a:rPr>
                        <a:t>v</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du</a:t>
                      </a:r>
                      <a:r>
                        <a:rPr sz="800" dirty="0">
                          <a:solidFill>
                            <a:schemeClr val="tx1"/>
                          </a:solidFill>
                          <a:latin typeface="Arial"/>
                          <a:cs typeface="Arial"/>
                        </a:rPr>
                        <a:t>ty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he</a:t>
                      </a:r>
                      <a:r>
                        <a:rPr sz="800" dirty="0">
                          <a:solidFill>
                            <a:schemeClr val="tx1"/>
                          </a:solidFill>
                          <a:latin typeface="Arial"/>
                          <a:cs typeface="Arial"/>
                        </a:rPr>
                        <a:t>ir </a:t>
                      </a:r>
                      <a:r>
                        <a:rPr sz="800" spc="5" dirty="0">
                          <a:solidFill>
                            <a:schemeClr val="tx1"/>
                          </a:solidFill>
                          <a:latin typeface="Arial"/>
                          <a:cs typeface="Arial"/>
                        </a:rPr>
                        <a:t>f</a:t>
                      </a:r>
                      <a:r>
                        <a:rPr sz="800" spc="-5" dirty="0">
                          <a:solidFill>
                            <a:schemeClr val="tx1"/>
                          </a:solidFill>
                          <a:latin typeface="Arial"/>
                          <a:cs typeface="Arial"/>
                        </a:rPr>
                        <a:t>a</a:t>
                      </a:r>
                      <a:r>
                        <a:rPr sz="800" spc="10" dirty="0">
                          <a:solidFill>
                            <a:schemeClr val="tx1"/>
                          </a:solidFill>
                          <a:latin typeface="Arial"/>
                          <a:cs typeface="Arial"/>
                        </a:rPr>
                        <a:t>m</a:t>
                      </a:r>
                      <a:r>
                        <a:rPr sz="800" dirty="0">
                          <a:solidFill>
                            <a:schemeClr val="tx1"/>
                          </a:solidFill>
                          <a:latin typeface="Arial"/>
                          <a:cs typeface="Arial"/>
                        </a:rPr>
                        <a:t>ilies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4455">
                        <a:lnSpc>
                          <a:spcPct val="100000"/>
                        </a:lnSpc>
                      </a:pPr>
                      <a:r>
                        <a:rPr sz="800" spc="-5" dirty="0">
                          <a:solidFill>
                            <a:schemeClr val="tx1"/>
                          </a:solidFill>
                          <a:latin typeface="Arial"/>
                          <a:cs typeface="Arial"/>
                        </a:rPr>
                        <a:t>No</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marR="127000">
                        <a:lnSpc>
                          <a:spcPct val="100000"/>
                        </a:lnSpc>
                      </a:pPr>
                      <a:r>
                        <a:rPr sz="800" dirty="0">
                          <a:solidFill>
                            <a:schemeClr val="tx1"/>
                          </a:solidFill>
                          <a:latin typeface="Arial"/>
                          <a:cs typeface="Arial"/>
                        </a:rPr>
                        <a:t>Q</a:t>
                      </a:r>
                      <a:r>
                        <a:rPr sz="800" spc="-5" dirty="0">
                          <a:solidFill>
                            <a:schemeClr val="tx1"/>
                          </a:solidFill>
                          <a:latin typeface="Arial"/>
                          <a:cs typeface="Arial"/>
                        </a:rPr>
                        <a:t>ua</a:t>
                      </a:r>
                      <a:r>
                        <a:rPr sz="800" dirty="0">
                          <a:solidFill>
                            <a:schemeClr val="tx1"/>
                          </a:solidFill>
                          <a:latin typeface="Arial"/>
                          <a:cs typeface="Arial"/>
                        </a:rPr>
                        <a:t>lified </a:t>
                      </a:r>
                      <a:r>
                        <a:rPr sz="800" spc="-5" dirty="0">
                          <a:solidFill>
                            <a:schemeClr val="tx1"/>
                          </a:solidFill>
                          <a:latin typeface="Arial"/>
                          <a:cs typeface="Arial"/>
                        </a:rPr>
                        <a:t>a</a:t>
                      </a:r>
                      <a:r>
                        <a:rPr sz="800" dirty="0">
                          <a:solidFill>
                            <a:schemeClr val="tx1"/>
                          </a:solidFill>
                          <a:latin typeface="Arial"/>
                          <a:cs typeface="Arial"/>
                        </a:rPr>
                        <a:t>li</a:t>
                      </a:r>
                      <a:r>
                        <a:rPr sz="800" spc="-5" dirty="0">
                          <a:solidFill>
                            <a:schemeClr val="tx1"/>
                          </a:solidFill>
                          <a:latin typeface="Arial"/>
                          <a:cs typeface="Arial"/>
                        </a:rPr>
                        <a:t>en</a:t>
                      </a:r>
                      <a:r>
                        <a:rPr sz="800" dirty="0">
                          <a:solidFill>
                            <a:schemeClr val="tx1"/>
                          </a:solidFill>
                          <a:latin typeface="Arial"/>
                          <a:cs typeface="Arial"/>
                        </a:rPr>
                        <a:t>s</a:t>
                      </a:r>
                      <a:r>
                        <a:rPr sz="800" spc="10" dirty="0">
                          <a:solidFill>
                            <a:schemeClr val="tx1"/>
                          </a:solidFill>
                          <a:latin typeface="Arial"/>
                          <a:cs typeface="Arial"/>
                        </a:rPr>
                        <a:t> </a:t>
                      </a:r>
                      <a:r>
                        <a:rPr sz="800" spc="-20" dirty="0">
                          <a:solidFill>
                            <a:schemeClr val="tx1"/>
                          </a:solidFill>
                          <a:latin typeface="Arial"/>
                          <a:cs typeface="Arial"/>
                        </a:rPr>
                        <a:t>w</a:t>
                      </a:r>
                      <a:r>
                        <a:rPr sz="800" spc="-5" dirty="0">
                          <a:solidFill>
                            <a:schemeClr val="tx1"/>
                          </a:solidFill>
                          <a:latin typeface="Arial"/>
                          <a:cs typeface="Arial"/>
                        </a:rPr>
                        <a:t>h</a:t>
                      </a:r>
                      <a:r>
                        <a:rPr sz="800" dirty="0">
                          <a:solidFill>
                            <a:schemeClr val="tx1"/>
                          </a:solidFill>
                          <a:latin typeface="Arial"/>
                          <a:cs typeface="Arial"/>
                        </a:rPr>
                        <a:t>o</a:t>
                      </a:r>
                      <a:r>
                        <a:rPr sz="800" spc="25" dirty="0">
                          <a:solidFill>
                            <a:schemeClr val="tx1"/>
                          </a:solidFill>
                          <a:latin typeface="Arial"/>
                          <a:cs typeface="Arial"/>
                        </a:rPr>
                        <a:t> </a:t>
                      </a:r>
                      <a:r>
                        <a:rPr sz="800" spc="-5" dirty="0">
                          <a:solidFill>
                            <a:schemeClr val="tx1"/>
                          </a:solidFill>
                          <a:latin typeface="Arial"/>
                          <a:cs typeface="Arial"/>
                        </a:rPr>
                        <a:t>ar</a:t>
                      </a:r>
                      <a:r>
                        <a:rPr sz="800" dirty="0">
                          <a:solidFill>
                            <a:schemeClr val="tx1"/>
                          </a:solidFill>
                          <a:latin typeface="Arial"/>
                          <a:cs typeface="Arial"/>
                        </a:rPr>
                        <a:t>e </a:t>
                      </a:r>
                      <a:r>
                        <a:rPr sz="800" spc="-5" dirty="0">
                          <a:solidFill>
                            <a:schemeClr val="tx1"/>
                          </a:solidFill>
                          <a:latin typeface="Arial"/>
                          <a:cs typeface="Arial"/>
                        </a:rPr>
                        <a:t>(a</a:t>
                      </a:r>
                      <a:r>
                        <a:rPr sz="800" dirty="0">
                          <a:solidFill>
                            <a:schemeClr val="tx1"/>
                          </a:solidFill>
                          <a:latin typeface="Arial"/>
                          <a:cs typeface="Arial"/>
                        </a:rPr>
                        <a:t>) </a:t>
                      </a:r>
                      <a:r>
                        <a:rPr sz="800" spc="-5" dirty="0">
                          <a:solidFill>
                            <a:schemeClr val="tx1"/>
                          </a:solidFill>
                          <a:latin typeface="Arial"/>
                          <a:cs typeface="Arial"/>
                        </a:rPr>
                        <a:t>honorab</a:t>
                      </a:r>
                      <a:r>
                        <a:rPr sz="800" dirty="0">
                          <a:solidFill>
                            <a:schemeClr val="tx1"/>
                          </a:solidFill>
                          <a:latin typeface="Arial"/>
                          <a:cs typeface="Arial"/>
                        </a:rPr>
                        <a:t>ly</a:t>
                      </a:r>
                      <a:r>
                        <a:rPr sz="800" spc="35" dirty="0">
                          <a:solidFill>
                            <a:schemeClr val="tx1"/>
                          </a:solidFill>
                          <a:latin typeface="Arial"/>
                          <a:cs typeface="Arial"/>
                        </a:rPr>
                        <a:t> </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c</a:t>
                      </a:r>
                      <a:r>
                        <a:rPr sz="800" spc="-5" dirty="0">
                          <a:solidFill>
                            <a:schemeClr val="tx1"/>
                          </a:solidFill>
                          <a:latin typeface="Arial"/>
                          <a:cs typeface="Arial"/>
                        </a:rPr>
                        <a:t>harge</a:t>
                      </a:r>
                      <a:r>
                        <a:rPr sz="800" dirty="0">
                          <a:solidFill>
                            <a:schemeClr val="tx1"/>
                          </a:solidFill>
                          <a:latin typeface="Arial"/>
                          <a:cs typeface="Arial"/>
                        </a:rPr>
                        <a:t>d</a:t>
                      </a:r>
                      <a:r>
                        <a:rPr sz="800" spc="10" dirty="0">
                          <a:solidFill>
                            <a:schemeClr val="tx1"/>
                          </a:solidFill>
                          <a:latin typeface="Arial"/>
                          <a:cs typeface="Arial"/>
                        </a:rPr>
                        <a:t> </a:t>
                      </a:r>
                      <a:r>
                        <a:rPr sz="800" spc="-10" dirty="0">
                          <a:solidFill>
                            <a:schemeClr val="tx1"/>
                          </a:solidFill>
                          <a:latin typeface="Arial"/>
                          <a:cs typeface="Arial"/>
                        </a:rPr>
                        <a:t>v</a:t>
                      </a:r>
                      <a:r>
                        <a:rPr sz="800" spc="-5" dirty="0">
                          <a:solidFill>
                            <a:schemeClr val="tx1"/>
                          </a:solidFill>
                          <a:latin typeface="Arial"/>
                          <a:cs typeface="Arial"/>
                        </a:rPr>
                        <a:t>e</a:t>
                      </a:r>
                      <a:r>
                        <a:rPr sz="800" dirty="0">
                          <a:solidFill>
                            <a:schemeClr val="tx1"/>
                          </a:solidFill>
                          <a:latin typeface="Arial"/>
                          <a:cs typeface="Arial"/>
                        </a:rPr>
                        <a:t>t</a:t>
                      </a:r>
                      <a:r>
                        <a:rPr sz="800" spc="-5" dirty="0">
                          <a:solidFill>
                            <a:schemeClr val="tx1"/>
                          </a:solidFill>
                          <a:latin typeface="Arial"/>
                          <a:cs typeface="Arial"/>
                        </a:rPr>
                        <a:t>eran</a:t>
                      </a:r>
                      <a:r>
                        <a:rPr sz="800" dirty="0">
                          <a:solidFill>
                            <a:schemeClr val="tx1"/>
                          </a:solidFill>
                          <a:latin typeface="Arial"/>
                          <a:cs typeface="Arial"/>
                        </a:rPr>
                        <a:t>s;</a:t>
                      </a:r>
                      <a:r>
                        <a:rPr sz="800" spc="20" dirty="0">
                          <a:solidFill>
                            <a:schemeClr val="tx1"/>
                          </a:solidFill>
                          <a:latin typeface="Arial"/>
                          <a:cs typeface="Arial"/>
                        </a:rPr>
                        <a:t> </a:t>
                      </a:r>
                      <a:r>
                        <a:rPr sz="800" spc="-5" dirty="0">
                          <a:solidFill>
                            <a:schemeClr val="tx1"/>
                          </a:solidFill>
                          <a:latin typeface="Arial"/>
                          <a:cs typeface="Arial"/>
                        </a:rPr>
                        <a:t>(b</a:t>
                      </a:r>
                      <a:r>
                        <a:rPr sz="80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n </a:t>
                      </a:r>
                      <a:r>
                        <a:rPr sz="800" spc="-5" dirty="0">
                          <a:solidFill>
                            <a:schemeClr val="tx1"/>
                          </a:solidFill>
                          <a:latin typeface="Arial"/>
                          <a:cs typeface="Arial"/>
                        </a:rPr>
                        <a:t>a</a:t>
                      </a:r>
                      <a:r>
                        <a:rPr sz="800" dirty="0">
                          <a:solidFill>
                            <a:schemeClr val="tx1"/>
                          </a:solidFill>
                          <a:latin typeface="Arial"/>
                          <a:cs typeface="Arial"/>
                        </a:rPr>
                        <a:t>cti</a:t>
                      </a:r>
                      <a:r>
                        <a:rPr sz="800" spc="-5" dirty="0">
                          <a:solidFill>
                            <a:schemeClr val="tx1"/>
                          </a:solidFill>
                          <a:latin typeface="Arial"/>
                          <a:cs typeface="Arial"/>
                        </a:rPr>
                        <a:t>v</a:t>
                      </a:r>
                      <a:r>
                        <a:rPr sz="800" dirty="0">
                          <a:solidFill>
                            <a:schemeClr val="tx1"/>
                          </a:solidFill>
                          <a:latin typeface="Arial"/>
                          <a:cs typeface="Arial"/>
                        </a:rPr>
                        <a:t>e </a:t>
                      </a:r>
                      <a:r>
                        <a:rPr sz="800" spc="-5" dirty="0">
                          <a:solidFill>
                            <a:schemeClr val="tx1"/>
                          </a:solidFill>
                          <a:latin typeface="Arial"/>
                          <a:cs typeface="Arial"/>
                        </a:rPr>
                        <a:t>du</a:t>
                      </a:r>
                      <a:r>
                        <a:rPr sz="800" dirty="0">
                          <a:solidFill>
                            <a:schemeClr val="tx1"/>
                          </a:solidFill>
                          <a:latin typeface="Arial"/>
                          <a:cs typeface="Arial"/>
                        </a:rPr>
                        <a:t>ty</a:t>
                      </a:r>
                      <a:r>
                        <a:rPr sz="800" spc="10" dirty="0">
                          <a:solidFill>
                            <a:schemeClr val="tx1"/>
                          </a:solidFill>
                          <a:latin typeface="Arial"/>
                          <a:cs typeface="Arial"/>
                        </a:rPr>
                        <a:t> </a:t>
                      </a:r>
                      <a:r>
                        <a:rPr sz="800" dirty="0">
                          <a:solidFill>
                            <a:schemeClr val="tx1"/>
                          </a:solidFill>
                          <a:latin typeface="Arial"/>
                          <a:cs typeface="Arial"/>
                        </a:rPr>
                        <a:t>in t</a:t>
                      </a:r>
                      <a:r>
                        <a:rPr sz="800" spc="-5" dirty="0">
                          <a:solidFill>
                            <a:schemeClr val="tx1"/>
                          </a:solidFill>
                          <a:latin typeface="Arial"/>
                          <a:cs typeface="Arial"/>
                        </a:rPr>
                        <a:t>h</a:t>
                      </a:r>
                      <a:r>
                        <a:rPr sz="800" dirty="0">
                          <a:solidFill>
                            <a:schemeClr val="tx1"/>
                          </a:solidFill>
                          <a:latin typeface="Arial"/>
                          <a:cs typeface="Arial"/>
                        </a:rPr>
                        <a:t>e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t>
                      </a:r>
                      <a:r>
                        <a:rPr sz="800" spc="10" dirty="0">
                          <a:solidFill>
                            <a:schemeClr val="tx1"/>
                          </a:solidFill>
                          <a:latin typeface="Arial"/>
                          <a:cs typeface="Arial"/>
                        </a:rPr>
                        <a:t>m</a:t>
                      </a:r>
                      <a:r>
                        <a:rPr sz="800" dirty="0">
                          <a:solidFill>
                            <a:schemeClr val="tx1"/>
                          </a:solidFill>
                          <a:latin typeface="Arial"/>
                          <a:cs typeface="Arial"/>
                        </a:rPr>
                        <a:t>ilit</a:t>
                      </a:r>
                      <a:r>
                        <a:rPr sz="800" spc="-5" dirty="0">
                          <a:solidFill>
                            <a:schemeClr val="tx1"/>
                          </a:solidFill>
                          <a:latin typeface="Arial"/>
                          <a:cs typeface="Arial"/>
                        </a:rPr>
                        <a:t>ar</a:t>
                      </a:r>
                      <a:r>
                        <a:rPr sz="800" spc="-10" dirty="0">
                          <a:solidFill>
                            <a:schemeClr val="tx1"/>
                          </a:solidFill>
                          <a:latin typeface="Arial"/>
                          <a:cs typeface="Arial"/>
                        </a:rPr>
                        <a:t>y</a:t>
                      </a:r>
                      <a:r>
                        <a:rPr sz="800" dirty="0">
                          <a:solidFill>
                            <a:schemeClr val="tx1"/>
                          </a:solidFill>
                          <a:latin typeface="Arial"/>
                          <a:cs typeface="Arial"/>
                        </a:rPr>
                        <a:t>;</a:t>
                      </a:r>
                      <a:r>
                        <a:rPr sz="800" spc="-3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a:t>
                      </a:r>
                      <a:r>
                        <a:rPr sz="800" dirty="0">
                          <a:solidFill>
                            <a:schemeClr val="tx1"/>
                          </a:solidFill>
                          <a:latin typeface="Arial"/>
                          <a:cs typeface="Arial"/>
                        </a:rPr>
                        <a:t>c)</a:t>
                      </a:r>
                      <a:r>
                        <a:rPr sz="800" spc="-15"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pou</a:t>
                      </a:r>
                      <a:r>
                        <a:rPr sz="800" dirty="0">
                          <a:solidFill>
                            <a:schemeClr val="tx1"/>
                          </a:solidFill>
                          <a:latin typeface="Arial"/>
                          <a:cs typeface="Arial"/>
                        </a:rPr>
                        <a:t>se </a:t>
                      </a:r>
                      <a:r>
                        <a:rPr sz="800" spc="-5" dirty="0">
                          <a:solidFill>
                            <a:schemeClr val="tx1"/>
                          </a:solidFill>
                          <a:latin typeface="Arial"/>
                          <a:cs typeface="Arial"/>
                        </a:rPr>
                        <a:t>(</a:t>
                      </a:r>
                      <a:r>
                        <a:rPr sz="800" dirty="0">
                          <a:solidFill>
                            <a:schemeClr val="tx1"/>
                          </a:solidFill>
                          <a:latin typeface="Arial"/>
                          <a:cs typeface="Arial"/>
                        </a:rPr>
                        <a:t>inclu</a:t>
                      </a:r>
                      <a:r>
                        <a:rPr sz="800" spc="-5" dirty="0">
                          <a:solidFill>
                            <a:schemeClr val="tx1"/>
                          </a:solidFill>
                          <a:latin typeface="Arial"/>
                          <a:cs typeface="Arial"/>
                        </a:rPr>
                        <a:t>d</a:t>
                      </a:r>
                      <a:r>
                        <a:rPr sz="800" dirty="0">
                          <a:solidFill>
                            <a:schemeClr val="tx1"/>
                          </a:solidFill>
                          <a:latin typeface="Arial"/>
                          <a:cs typeface="Arial"/>
                        </a:rPr>
                        <a:t>ing </a:t>
                      </a:r>
                      <a:r>
                        <a:rPr sz="800" spc="-5" dirty="0">
                          <a:solidFill>
                            <a:schemeClr val="tx1"/>
                          </a:solidFill>
                          <a:latin typeface="Arial"/>
                          <a:cs typeface="Arial"/>
                        </a:rPr>
                        <a:t>a</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un</a:t>
                      </a:r>
                      <a:r>
                        <a:rPr sz="800" spc="10" dirty="0">
                          <a:solidFill>
                            <a:schemeClr val="tx1"/>
                          </a:solidFill>
                          <a:latin typeface="Arial"/>
                          <a:cs typeface="Arial"/>
                        </a:rPr>
                        <a:t>m</a:t>
                      </a:r>
                      <a:r>
                        <a:rPr sz="800" spc="-5" dirty="0">
                          <a:solidFill>
                            <a:schemeClr val="tx1"/>
                          </a:solidFill>
                          <a:latin typeface="Arial"/>
                          <a:cs typeface="Arial"/>
                        </a:rPr>
                        <a:t>arr</a:t>
                      </a:r>
                      <a:r>
                        <a:rPr sz="800" dirty="0">
                          <a:solidFill>
                            <a:schemeClr val="tx1"/>
                          </a:solidFill>
                          <a:latin typeface="Arial"/>
                          <a:cs typeface="Arial"/>
                        </a:rPr>
                        <a:t>ied s</a:t>
                      </a:r>
                      <a:r>
                        <a:rPr sz="800" spc="-5" dirty="0">
                          <a:solidFill>
                            <a:schemeClr val="tx1"/>
                          </a:solidFill>
                          <a:latin typeface="Arial"/>
                          <a:cs typeface="Arial"/>
                        </a:rPr>
                        <a:t>ur</a:t>
                      </a:r>
                      <a:r>
                        <a:rPr sz="800" spc="-10" dirty="0">
                          <a:solidFill>
                            <a:schemeClr val="tx1"/>
                          </a:solidFill>
                          <a:latin typeface="Arial"/>
                          <a:cs typeface="Arial"/>
                        </a:rPr>
                        <a:t>v</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ing s</a:t>
                      </a:r>
                      <a:r>
                        <a:rPr sz="800" spc="-5" dirty="0">
                          <a:solidFill>
                            <a:schemeClr val="tx1"/>
                          </a:solidFill>
                          <a:latin typeface="Arial"/>
                          <a:cs typeface="Arial"/>
                        </a:rPr>
                        <a:t>pou</a:t>
                      </a:r>
                      <a:r>
                        <a:rPr sz="800" dirty="0">
                          <a:solidFill>
                            <a:schemeClr val="tx1"/>
                          </a:solidFill>
                          <a:latin typeface="Arial"/>
                          <a:cs typeface="Arial"/>
                        </a:rPr>
                        <a:t>s</a:t>
                      </a:r>
                      <a:r>
                        <a:rPr sz="800" spc="-5" dirty="0">
                          <a:solidFill>
                            <a:schemeClr val="tx1"/>
                          </a:solidFill>
                          <a:latin typeface="Arial"/>
                          <a:cs typeface="Arial"/>
                        </a:rPr>
                        <a:t>e</a:t>
                      </a:r>
                      <a:r>
                        <a:rPr sz="80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un</a:t>
                      </a:r>
                      <a:r>
                        <a:rPr sz="800" spc="10" dirty="0">
                          <a:solidFill>
                            <a:schemeClr val="tx1"/>
                          </a:solidFill>
                          <a:latin typeface="Arial"/>
                          <a:cs typeface="Arial"/>
                        </a:rPr>
                        <a:t>m</a:t>
                      </a:r>
                      <a:r>
                        <a:rPr sz="800" spc="-5" dirty="0">
                          <a:solidFill>
                            <a:schemeClr val="tx1"/>
                          </a:solidFill>
                          <a:latin typeface="Arial"/>
                          <a:cs typeface="Arial"/>
                        </a:rPr>
                        <a:t>arr</a:t>
                      </a:r>
                      <a:r>
                        <a:rPr sz="800" dirty="0">
                          <a:solidFill>
                            <a:schemeClr val="tx1"/>
                          </a:solidFill>
                          <a:latin typeface="Arial"/>
                          <a:cs typeface="Arial"/>
                        </a:rPr>
                        <a:t>ied </a:t>
                      </a:r>
                      <a:r>
                        <a:rPr sz="800" spc="-5" dirty="0">
                          <a:solidFill>
                            <a:schemeClr val="tx1"/>
                          </a:solidFill>
                          <a:latin typeface="Arial"/>
                          <a:cs typeface="Arial"/>
                        </a:rPr>
                        <a:t>dependen</a:t>
                      </a:r>
                      <a:r>
                        <a:rPr sz="800" dirty="0">
                          <a:solidFill>
                            <a:schemeClr val="tx1"/>
                          </a:solidFill>
                          <a:latin typeface="Arial"/>
                          <a:cs typeface="Arial"/>
                        </a:rPr>
                        <a:t>t</a:t>
                      </a:r>
                      <a:r>
                        <a:rPr sz="800" spc="55" dirty="0">
                          <a:solidFill>
                            <a:schemeClr val="tx1"/>
                          </a:solidFill>
                          <a:latin typeface="Arial"/>
                          <a:cs typeface="Arial"/>
                        </a:rPr>
                        <a:t> </a:t>
                      </a:r>
                      <a:r>
                        <a:rPr sz="800" dirty="0">
                          <a:solidFill>
                            <a:schemeClr val="tx1"/>
                          </a:solidFill>
                          <a:latin typeface="Arial"/>
                          <a:cs typeface="Arial"/>
                        </a:rPr>
                        <a:t>c</a:t>
                      </a:r>
                      <a:r>
                        <a:rPr sz="800" spc="-5" dirty="0">
                          <a:solidFill>
                            <a:schemeClr val="tx1"/>
                          </a:solidFill>
                          <a:latin typeface="Arial"/>
                          <a:cs typeface="Arial"/>
                        </a:rPr>
                        <a:t>h</a:t>
                      </a:r>
                      <a:r>
                        <a:rPr sz="800" dirty="0">
                          <a:solidFill>
                            <a:schemeClr val="tx1"/>
                          </a:solidFill>
                          <a:latin typeface="Arial"/>
                          <a:cs typeface="Arial"/>
                        </a:rPr>
                        <a:t>ild</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u</a:t>
                      </a:r>
                      <a:r>
                        <a:rPr sz="800" dirty="0">
                          <a:solidFill>
                            <a:schemeClr val="tx1"/>
                          </a:solidFill>
                          <a:latin typeface="Arial"/>
                          <a:cs typeface="Arial"/>
                        </a:rPr>
                        <a:t>ch</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honorab</a:t>
                      </a:r>
                      <a:r>
                        <a:rPr sz="800" dirty="0">
                          <a:solidFill>
                            <a:schemeClr val="tx1"/>
                          </a:solidFill>
                          <a:latin typeface="Arial"/>
                          <a:cs typeface="Arial"/>
                        </a:rPr>
                        <a:t>ly</a:t>
                      </a:r>
                      <a:r>
                        <a:rPr sz="800" spc="35" dirty="0">
                          <a:solidFill>
                            <a:schemeClr val="tx1"/>
                          </a:solidFill>
                          <a:latin typeface="Arial"/>
                          <a:cs typeface="Arial"/>
                        </a:rPr>
                        <a:t> </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c</a:t>
                      </a:r>
                      <a:r>
                        <a:rPr sz="800" spc="-5" dirty="0">
                          <a:solidFill>
                            <a:schemeClr val="tx1"/>
                          </a:solidFill>
                          <a:latin typeface="Arial"/>
                          <a:cs typeface="Arial"/>
                        </a:rPr>
                        <a:t>harge</a:t>
                      </a:r>
                      <a:r>
                        <a:rPr sz="800" dirty="0">
                          <a:solidFill>
                            <a:schemeClr val="tx1"/>
                          </a:solidFill>
                          <a:latin typeface="Arial"/>
                          <a:cs typeface="Arial"/>
                        </a:rPr>
                        <a:t>d</a:t>
                      </a:r>
                      <a:r>
                        <a:rPr sz="800" spc="10" dirty="0">
                          <a:solidFill>
                            <a:schemeClr val="tx1"/>
                          </a:solidFill>
                          <a:latin typeface="Arial"/>
                          <a:cs typeface="Arial"/>
                        </a:rPr>
                        <a:t> </a:t>
                      </a:r>
                      <a:r>
                        <a:rPr sz="800" spc="-10" dirty="0">
                          <a:solidFill>
                            <a:schemeClr val="tx1"/>
                          </a:solidFill>
                          <a:latin typeface="Arial"/>
                          <a:cs typeface="Arial"/>
                        </a:rPr>
                        <a:t>v</a:t>
                      </a:r>
                      <a:r>
                        <a:rPr sz="800" spc="-5" dirty="0">
                          <a:solidFill>
                            <a:schemeClr val="tx1"/>
                          </a:solidFill>
                          <a:latin typeface="Arial"/>
                          <a:cs typeface="Arial"/>
                        </a:rPr>
                        <a:t>e</a:t>
                      </a:r>
                      <a:r>
                        <a:rPr sz="800" dirty="0">
                          <a:solidFill>
                            <a:schemeClr val="tx1"/>
                          </a:solidFill>
                          <a:latin typeface="Arial"/>
                          <a:cs typeface="Arial"/>
                        </a:rPr>
                        <a:t>t</a:t>
                      </a:r>
                      <a:r>
                        <a:rPr sz="800" spc="-5" dirty="0">
                          <a:solidFill>
                            <a:schemeClr val="tx1"/>
                          </a:solidFill>
                          <a:latin typeface="Arial"/>
                          <a:cs typeface="Arial"/>
                        </a:rPr>
                        <a:t>era</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in</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ua</a:t>
                      </a:r>
                      <a:r>
                        <a:rPr sz="800" dirty="0">
                          <a:solidFill>
                            <a:schemeClr val="tx1"/>
                          </a:solidFill>
                          <a:latin typeface="Arial"/>
                          <a:cs typeface="Arial"/>
                        </a:rPr>
                        <a:t>l</a:t>
                      </a:r>
                      <a:r>
                        <a:rPr sz="800" spc="15"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cti</a:t>
                      </a:r>
                      <a:r>
                        <a:rPr sz="800" spc="-5" dirty="0">
                          <a:solidFill>
                            <a:schemeClr val="tx1"/>
                          </a:solidFill>
                          <a:latin typeface="Arial"/>
                          <a:cs typeface="Arial"/>
                        </a:rPr>
                        <a:t>v</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du</a:t>
                      </a:r>
                      <a:r>
                        <a:rPr sz="800" dirty="0">
                          <a:solidFill>
                            <a:schemeClr val="tx1"/>
                          </a:solidFill>
                          <a:latin typeface="Arial"/>
                          <a:cs typeface="Arial"/>
                        </a:rPr>
                        <a:t>t</a:t>
                      </a:r>
                      <a:r>
                        <a:rPr sz="800" spc="-10" dirty="0">
                          <a:solidFill>
                            <a:schemeClr val="tx1"/>
                          </a:solidFill>
                          <a:latin typeface="Arial"/>
                          <a:cs typeface="Arial"/>
                        </a:rPr>
                        <a:t>y</a:t>
                      </a:r>
                      <a:r>
                        <a:rPr sz="800" dirty="0">
                          <a:solidFill>
                            <a:schemeClr val="tx1"/>
                          </a:solidFill>
                          <a:latin typeface="Arial"/>
                          <a:cs typeface="Arial"/>
                        </a:rPr>
                        <a:t>.</a:t>
                      </a:r>
                      <a:r>
                        <a:rPr sz="800" spc="20" dirty="0">
                          <a:solidFill>
                            <a:schemeClr val="tx1"/>
                          </a:solidFill>
                          <a:latin typeface="Arial"/>
                          <a:cs typeface="Arial"/>
                        </a:rPr>
                        <a:t> </a:t>
                      </a:r>
                      <a:r>
                        <a:rPr sz="800" dirty="0">
                          <a:solidFill>
                            <a:schemeClr val="tx1"/>
                          </a:solidFill>
                          <a:latin typeface="Arial"/>
                          <a:cs typeface="Arial"/>
                        </a:rPr>
                        <a:t>E</a:t>
                      </a:r>
                      <a:r>
                        <a:rPr sz="800" spc="-10"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en</a:t>
                      </a:r>
                      <a:r>
                        <a:rPr sz="800" dirty="0">
                          <a:solidFill>
                            <a:schemeClr val="tx1"/>
                          </a:solidFill>
                          <a:latin typeface="Arial"/>
                          <a:cs typeface="Arial"/>
                        </a:rPr>
                        <a:t>ce</a:t>
                      </a:r>
                      <a:r>
                        <a:rPr sz="800" spc="1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f</a:t>
                      </a:r>
                      <a:r>
                        <a:rPr sz="800" spc="5" dirty="0">
                          <a:solidFill>
                            <a:schemeClr val="tx1"/>
                          </a:solidFill>
                          <a:latin typeface="Arial"/>
                          <a:cs typeface="Arial"/>
                        </a:rPr>
                        <a:t> </a:t>
                      </a:r>
                      <a:r>
                        <a:rPr sz="800" spc="-5" dirty="0">
                          <a:solidFill>
                            <a:schemeClr val="tx1"/>
                          </a:solidFill>
                          <a:latin typeface="Arial"/>
                          <a:cs typeface="Arial"/>
                        </a:rPr>
                        <a:t>honorab</a:t>
                      </a:r>
                      <a:r>
                        <a:rPr sz="800" dirty="0">
                          <a:solidFill>
                            <a:schemeClr val="tx1"/>
                          </a:solidFill>
                          <a:latin typeface="Arial"/>
                          <a:cs typeface="Arial"/>
                        </a:rPr>
                        <a:t>le</a:t>
                      </a:r>
                      <a:r>
                        <a:rPr sz="800" spc="35" dirty="0">
                          <a:solidFill>
                            <a:schemeClr val="tx1"/>
                          </a:solidFill>
                          <a:latin typeface="Arial"/>
                          <a:cs typeface="Arial"/>
                        </a:rPr>
                        <a:t> </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c</a:t>
                      </a:r>
                      <a:r>
                        <a:rPr sz="800" spc="-5" dirty="0">
                          <a:solidFill>
                            <a:schemeClr val="tx1"/>
                          </a:solidFill>
                          <a:latin typeface="Arial"/>
                          <a:cs typeface="Arial"/>
                        </a:rPr>
                        <a:t>harg</a:t>
                      </a:r>
                      <a:r>
                        <a:rPr sz="800" dirty="0">
                          <a:solidFill>
                            <a:schemeClr val="tx1"/>
                          </a:solidFill>
                          <a:latin typeface="Arial"/>
                          <a:cs typeface="Arial"/>
                        </a:rPr>
                        <a:t>e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a</a:t>
                      </a:r>
                      <a:r>
                        <a:rPr sz="800" dirty="0">
                          <a:solidFill>
                            <a:schemeClr val="tx1"/>
                          </a:solidFill>
                          <a:latin typeface="Arial"/>
                          <a:cs typeface="Arial"/>
                        </a:rPr>
                        <a:t>cti</a:t>
                      </a:r>
                      <a:r>
                        <a:rPr sz="800" spc="-5" dirty="0">
                          <a:solidFill>
                            <a:schemeClr val="tx1"/>
                          </a:solidFill>
                          <a:latin typeface="Arial"/>
                          <a:cs typeface="Arial"/>
                        </a:rPr>
                        <a:t>v</a:t>
                      </a:r>
                      <a:r>
                        <a:rPr sz="800" dirty="0">
                          <a:solidFill>
                            <a:schemeClr val="tx1"/>
                          </a:solidFill>
                          <a:latin typeface="Arial"/>
                          <a:cs typeface="Arial"/>
                        </a:rPr>
                        <a:t>e </a:t>
                      </a:r>
                      <a:r>
                        <a:rPr sz="800" spc="-5" dirty="0">
                          <a:solidFill>
                            <a:schemeClr val="tx1"/>
                          </a:solidFill>
                          <a:latin typeface="Arial"/>
                          <a:cs typeface="Arial"/>
                        </a:rPr>
                        <a:t>du</a:t>
                      </a:r>
                      <a:r>
                        <a:rPr sz="800" dirty="0">
                          <a:solidFill>
                            <a:schemeClr val="tx1"/>
                          </a:solidFill>
                          <a:latin typeface="Arial"/>
                          <a:cs typeface="Arial"/>
                        </a:rPr>
                        <a:t>ty</a:t>
                      </a:r>
                      <a:r>
                        <a:rPr sz="800" spc="10"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t>
                      </a:r>
                      <a:r>
                        <a:rPr sz="800" spc="10" dirty="0">
                          <a:solidFill>
                            <a:schemeClr val="tx1"/>
                          </a:solidFill>
                          <a:latin typeface="Arial"/>
                          <a:cs typeface="Arial"/>
                        </a:rPr>
                        <a:t>m</a:t>
                      </a:r>
                      <a:r>
                        <a:rPr sz="800" spc="-5" dirty="0">
                          <a:solidFill>
                            <a:schemeClr val="tx1"/>
                          </a:solidFill>
                          <a:latin typeface="Arial"/>
                          <a:cs typeface="Arial"/>
                        </a:rPr>
                        <a:t>u</a:t>
                      </a:r>
                      <a:r>
                        <a:rPr sz="800" dirty="0">
                          <a:solidFill>
                            <a:schemeClr val="tx1"/>
                          </a:solidFill>
                          <a:latin typeface="Arial"/>
                          <a:cs typeface="Arial"/>
                        </a:rPr>
                        <a:t>st</a:t>
                      </a:r>
                      <a:r>
                        <a:rPr sz="800" spc="-3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l</a:t>
                      </a:r>
                      <a:r>
                        <a:rPr sz="800" spc="5" dirty="0">
                          <a:solidFill>
                            <a:schemeClr val="tx1"/>
                          </a:solidFill>
                          <a:latin typeface="Arial"/>
                          <a:cs typeface="Arial"/>
                        </a:rPr>
                        <a:t>s</a:t>
                      </a:r>
                      <a:r>
                        <a:rPr sz="800" dirty="0">
                          <a:solidFill>
                            <a:schemeClr val="tx1"/>
                          </a:solidFill>
                          <a:latin typeface="Arial"/>
                          <a:cs typeface="Arial"/>
                        </a:rPr>
                        <a:t>o </a:t>
                      </a:r>
                      <a:r>
                        <a:rPr sz="800" spc="-5" dirty="0">
                          <a:solidFill>
                            <a:schemeClr val="tx1"/>
                          </a:solidFill>
                          <a:latin typeface="Arial"/>
                          <a:cs typeface="Arial"/>
                        </a:rPr>
                        <a:t>b</a:t>
                      </a:r>
                      <a:r>
                        <a:rPr sz="800" dirty="0">
                          <a:solidFill>
                            <a:schemeClr val="tx1"/>
                          </a:solidFill>
                          <a:latin typeface="Arial"/>
                          <a:cs typeface="Arial"/>
                        </a:rPr>
                        <a:t>e </a:t>
                      </a:r>
                      <a:r>
                        <a:rPr sz="800" spc="-5" dirty="0">
                          <a:solidFill>
                            <a:schemeClr val="tx1"/>
                          </a:solidFill>
                          <a:latin typeface="Arial"/>
                          <a:cs typeface="Arial"/>
                        </a:rPr>
                        <a:t>pro</a:t>
                      </a:r>
                      <a:r>
                        <a:rPr sz="800" spc="-10"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ed</a:t>
                      </a:r>
                      <a:r>
                        <a:rPr sz="800" dirty="0">
                          <a:solidFill>
                            <a:schemeClr val="tx1"/>
                          </a:solidFill>
                          <a:latin typeface="Arial"/>
                          <a:cs typeface="Arial"/>
                        </a:rPr>
                        <a:t>.</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9"/>
                  </a:ext>
                </a:extLst>
              </a:tr>
              <a:tr h="348043">
                <a:tc>
                  <a:txBody>
                    <a:bodyPr/>
                    <a:lstStyle/>
                    <a:p>
                      <a:pPr marL="84455">
                        <a:lnSpc>
                          <a:spcPct val="100000"/>
                        </a:lnSpc>
                      </a:pPr>
                      <a:r>
                        <a:rPr sz="800" dirty="0">
                          <a:solidFill>
                            <a:schemeClr val="tx1"/>
                          </a:solidFill>
                          <a:latin typeface="Arial"/>
                          <a:cs typeface="Arial"/>
                        </a:rPr>
                        <a:t>I</a:t>
                      </a:r>
                      <a:r>
                        <a:rPr sz="800" spc="-5" dirty="0">
                          <a:solidFill>
                            <a:schemeClr val="tx1"/>
                          </a:solidFill>
                          <a:latin typeface="Arial"/>
                          <a:cs typeface="Arial"/>
                        </a:rPr>
                        <a:t>raq</a:t>
                      </a:r>
                      <a:r>
                        <a:rPr sz="800" dirty="0">
                          <a:solidFill>
                            <a:schemeClr val="tx1"/>
                          </a:solidFill>
                          <a:latin typeface="Arial"/>
                          <a:cs typeface="Arial"/>
                        </a:rPr>
                        <a:t>i</a:t>
                      </a:r>
                      <a:r>
                        <a:rPr sz="800" spc="5"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Af</a:t>
                      </a:r>
                      <a:r>
                        <a:rPr sz="800" spc="-5" dirty="0">
                          <a:solidFill>
                            <a:schemeClr val="tx1"/>
                          </a:solidFill>
                          <a:latin typeface="Arial"/>
                          <a:cs typeface="Arial"/>
                        </a:rPr>
                        <a:t>ghan</a:t>
                      </a:r>
                      <a:r>
                        <a:rPr sz="800" dirty="0">
                          <a:solidFill>
                            <a:schemeClr val="tx1"/>
                          </a:solidFill>
                          <a:latin typeface="Arial"/>
                          <a:cs typeface="Arial"/>
                        </a:rPr>
                        <a:t>i</a:t>
                      </a:r>
                      <a:r>
                        <a:rPr sz="800" spc="1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pe</a:t>
                      </a:r>
                      <a:r>
                        <a:rPr sz="800" dirty="0">
                          <a:solidFill>
                            <a:schemeClr val="tx1"/>
                          </a:solidFill>
                          <a:latin typeface="Arial"/>
                          <a:cs typeface="Arial"/>
                        </a:rPr>
                        <a:t>cial</a:t>
                      </a:r>
                      <a:r>
                        <a:rPr sz="800" spc="-10" dirty="0">
                          <a:solidFill>
                            <a:schemeClr val="tx1"/>
                          </a:solidFill>
                          <a:latin typeface="Arial"/>
                          <a:cs typeface="Arial"/>
                        </a:rPr>
                        <a:t> </a:t>
                      </a:r>
                      <a:r>
                        <a:rPr sz="800" dirty="0">
                          <a:solidFill>
                            <a:schemeClr val="tx1"/>
                          </a:solidFill>
                          <a:latin typeface="Arial"/>
                          <a:cs typeface="Arial"/>
                        </a:rPr>
                        <a:t>i</a:t>
                      </a:r>
                      <a:r>
                        <a:rPr sz="800" spc="15" dirty="0">
                          <a:solidFill>
                            <a:schemeClr val="tx1"/>
                          </a:solidFill>
                          <a:latin typeface="Arial"/>
                          <a:cs typeface="Arial"/>
                        </a:rPr>
                        <a:t>m</a:t>
                      </a:r>
                      <a:r>
                        <a:rPr sz="800" dirty="0">
                          <a:solidFill>
                            <a:schemeClr val="tx1"/>
                          </a:solidFill>
                          <a:latin typeface="Arial"/>
                          <a:cs typeface="Arial"/>
                        </a:rPr>
                        <a:t>mi</a:t>
                      </a:r>
                      <a:r>
                        <a:rPr sz="800" spc="-5" dirty="0">
                          <a:solidFill>
                            <a:schemeClr val="tx1"/>
                          </a:solidFill>
                          <a:latin typeface="Arial"/>
                          <a:cs typeface="Arial"/>
                        </a:rPr>
                        <a:t>gran</a:t>
                      </a:r>
                      <a:r>
                        <a:rPr sz="800" dirty="0">
                          <a:solidFill>
                            <a:schemeClr val="tx1"/>
                          </a:solidFill>
                          <a:latin typeface="Arial"/>
                          <a:cs typeface="Arial"/>
                        </a:rPr>
                        <a:t>ts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4455">
                        <a:lnSpc>
                          <a:spcPct val="100000"/>
                        </a:lnSpc>
                      </a:pPr>
                      <a:r>
                        <a:rPr sz="800" dirty="0">
                          <a:solidFill>
                            <a:schemeClr val="tx1"/>
                          </a:solidFill>
                          <a:latin typeface="Arial"/>
                          <a:cs typeface="Arial"/>
                        </a:rPr>
                        <a:t>Y</a:t>
                      </a:r>
                      <a:r>
                        <a:rPr sz="800" spc="-5" dirty="0">
                          <a:solidFill>
                            <a:schemeClr val="tx1"/>
                          </a:solidFill>
                          <a:latin typeface="Arial"/>
                          <a:cs typeface="Arial"/>
                        </a:rPr>
                        <a:t>e</a:t>
                      </a:r>
                      <a:r>
                        <a:rPr sz="800" dirty="0">
                          <a:solidFill>
                            <a:schemeClr val="tx1"/>
                          </a:solidFill>
                          <a:latin typeface="Arial"/>
                          <a:cs typeface="Arial"/>
                        </a:rPr>
                        <a:t>s </a:t>
                      </a:r>
                      <a:r>
                        <a:rPr sz="800" b="1" dirty="0">
                          <a:solidFill>
                            <a:schemeClr val="tx1"/>
                          </a:solidFill>
                          <a:latin typeface="Arial"/>
                          <a:cs typeface="Arial"/>
                        </a:rPr>
                        <a:t>*</a:t>
                      </a:r>
                      <a:endParaRPr sz="800" dirty="0">
                        <a:solidFill>
                          <a:schemeClr val="tx1"/>
                        </a:solidFill>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a:lnSpc>
                          <a:spcPct val="100000"/>
                        </a:lnSpc>
                      </a:pPr>
                      <a:r>
                        <a:rPr sz="800" dirty="0">
                          <a:solidFill>
                            <a:schemeClr val="tx1"/>
                          </a:solidFill>
                          <a:latin typeface="Arial"/>
                          <a:cs typeface="Arial"/>
                        </a:rPr>
                        <a:t>S</a:t>
                      </a:r>
                      <a:r>
                        <a:rPr sz="800" spc="-5" dirty="0">
                          <a:solidFill>
                            <a:schemeClr val="tx1"/>
                          </a:solidFill>
                          <a:latin typeface="Arial"/>
                          <a:cs typeface="Arial"/>
                        </a:rPr>
                        <a:t>pe</a:t>
                      </a:r>
                      <a:r>
                        <a:rPr sz="800" dirty="0">
                          <a:solidFill>
                            <a:schemeClr val="tx1"/>
                          </a:solidFill>
                          <a:latin typeface="Arial"/>
                          <a:cs typeface="Arial"/>
                        </a:rPr>
                        <a:t>cial</a:t>
                      </a:r>
                      <a:r>
                        <a:rPr sz="800" spc="5" dirty="0">
                          <a:solidFill>
                            <a:schemeClr val="tx1"/>
                          </a:solidFill>
                          <a:latin typeface="Arial"/>
                          <a:cs typeface="Arial"/>
                        </a:rPr>
                        <a:t> </a:t>
                      </a:r>
                      <a:r>
                        <a:rPr sz="800" dirty="0">
                          <a:solidFill>
                            <a:schemeClr val="tx1"/>
                          </a:solidFill>
                          <a:latin typeface="Arial"/>
                          <a:cs typeface="Arial"/>
                        </a:rPr>
                        <a:t>i</a:t>
                      </a:r>
                      <a:r>
                        <a:rPr sz="800" spc="15" dirty="0">
                          <a:solidFill>
                            <a:schemeClr val="tx1"/>
                          </a:solidFill>
                          <a:latin typeface="Arial"/>
                          <a:cs typeface="Arial"/>
                        </a:rPr>
                        <a:t>m</a:t>
                      </a:r>
                      <a:r>
                        <a:rPr sz="800" dirty="0">
                          <a:solidFill>
                            <a:schemeClr val="tx1"/>
                          </a:solidFill>
                          <a:latin typeface="Arial"/>
                          <a:cs typeface="Arial"/>
                        </a:rPr>
                        <a:t>m</a:t>
                      </a:r>
                      <a:r>
                        <a:rPr sz="800" spc="-10" dirty="0">
                          <a:solidFill>
                            <a:schemeClr val="tx1"/>
                          </a:solidFill>
                          <a:latin typeface="Arial"/>
                          <a:cs typeface="Arial"/>
                        </a:rPr>
                        <a:t>i</a:t>
                      </a:r>
                      <a:r>
                        <a:rPr sz="800" spc="-5" dirty="0">
                          <a:solidFill>
                            <a:schemeClr val="tx1"/>
                          </a:solidFill>
                          <a:latin typeface="Arial"/>
                          <a:cs typeface="Arial"/>
                        </a:rPr>
                        <a:t>gran</a:t>
                      </a:r>
                      <a:r>
                        <a:rPr sz="800" dirty="0">
                          <a:solidFill>
                            <a:schemeClr val="tx1"/>
                          </a:solidFill>
                          <a:latin typeface="Arial"/>
                          <a:cs typeface="Arial"/>
                        </a:rPr>
                        <a:t>ts</a:t>
                      </a:r>
                      <a:r>
                        <a:rPr sz="800" spc="-30" dirty="0">
                          <a:solidFill>
                            <a:schemeClr val="tx1"/>
                          </a:solidFill>
                          <a:latin typeface="Arial"/>
                          <a:cs typeface="Arial"/>
                        </a:rPr>
                        <a:t> </a:t>
                      </a:r>
                      <a:r>
                        <a:rPr sz="800" dirty="0">
                          <a:solidFill>
                            <a:schemeClr val="tx1"/>
                          </a:solidFill>
                          <a:latin typeface="Arial"/>
                          <a:cs typeface="Arial"/>
                        </a:rPr>
                        <a:t>f</a:t>
                      </a:r>
                      <a:r>
                        <a:rPr sz="800" spc="-5" dirty="0">
                          <a:solidFill>
                            <a:schemeClr val="tx1"/>
                          </a:solidFill>
                          <a:latin typeface="Arial"/>
                          <a:cs typeface="Arial"/>
                        </a:rPr>
                        <a:t>ro</a:t>
                      </a:r>
                      <a:r>
                        <a:rPr sz="800" dirty="0">
                          <a:solidFill>
                            <a:schemeClr val="tx1"/>
                          </a:solidFill>
                          <a:latin typeface="Arial"/>
                          <a:cs typeface="Arial"/>
                        </a:rPr>
                        <a:t>m</a:t>
                      </a:r>
                      <a:r>
                        <a:rPr sz="800" spc="-5" dirty="0">
                          <a:solidFill>
                            <a:schemeClr val="tx1"/>
                          </a:solidFill>
                          <a:latin typeface="Arial"/>
                          <a:cs typeface="Arial"/>
                        </a:rPr>
                        <a:t> </a:t>
                      </a:r>
                      <a:r>
                        <a:rPr sz="800" dirty="0">
                          <a:solidFill>
                            <a:schemeClr val="tx1"/>
                          </a:solidFill>
                          <a:latin typeface="Arial"/>
                          <a:cs typeface="Arial"/>
                        </a:rPr>
                        <a:t>I</a:t>
                      </a:r>
                      <a:r>
                        <a:rPr sz="800" spc="-5" dirty="0">
                          <a:solidFill>
                            <a:schemeClr val="tx1"/>
                          </a:solidFill>
                          <a:latin typeface="Arial"/>
                          <a:cs typeface="Arial"/>
                        </a:rPr>
                        <a:t>ra</a:t>
                      </a:r>
                      <a:r>
                        <a:rPr sz="800" dirty="0">
                          <a:solidFill>
                            <a:schemeClr val="tx1"/>
                          </a:solidFill>
                          <a:latin typeface="Arial"/>
                          <a:cs typeface="Arial"/>
                        </a:rPr>
                        <a:t>q</a:t>
                      </a:r>
                      <a:r>
                        <a:rPr sz="800" spc="10" dirty="0">
                          <a:solidFill>
                            <a:schemeClr val="tx1"/>
                          </a:solidFill>
                          <a:latin typeface="Arial"/>
                          <a:cs typeface="Arial"/>
                        </a:rPr>
                        <a:t> </a:t>
                      </a:r>
                      <a:r>
                        <a:rPr sz="800" spc="-5" dirty="0">
                          <a:solidFill>
                            <a:schemeClr val="tx1"/>
                          </a:solidFill>
                          <a:latin typeface="Arial"/>
                          <a:cs typeface="Arial"/>
                        </a:rPr>
                        <a:t>an</a:t>
                      </a:r>
                      <a:r>
                        <a:rPr sz="800" dirty="0">
                          <a:solidFill>
                            <a:schemeClr val="tx1"/>
                          </a:solidFill>
                          <a:latin typeface="Arial"/>
                          <a:cs typeface="Arial"/>
                        </a:rPr>
                        <a:t>d</a:t>
                      </a:r>
                      <a:r>
                        <a:rPr sz="800" spc="10" dirty="0">
                          <a:solidFill>
                            <a:schemeClr val="tx1"/>
                          </a:solidFill>
                          <a:latin typeface="Arial"/>
                          <a:cs typeface="Arial"/>
                        </a:rPr>
                        <a:t> </a:t>
                      </a:r>
                      <a:r>
                        <a:rPr sz="800" dirty="0">
                          <a:solidFill>
                            <a:schemeClr val="tx1"/>
                          </a:solidFill>
                          <a:latin typeface="Arial"/>
                          <a:cs typeface="Arial"/>
                        </a:rPr>
                        <a:t>Af</a:t>
                      </a:r>
                      <a:r>
                        <a:rPr sz="800" spc="-5" dirty="0">
                          <a:solidFill>
                            <a:schemeClr val="tx1"/>
                          </a:solidFill>
                          <a:latin typeface="Arial"/>
                          <a:cs typeface="Arial"/>
                        </a:rPr>
                        <a:t>ghan</a:t>
                      </a:r>
                      <a:r>
                        <a:rPr sz="800" dirty="0">
                          <a:solidFill>
                            <a:schemeClr val="tx1"/>
                          </a:solidFill>
                          <a:latin typeface="Arial"/>
                          <a:cs typeface="Arial"/>
                        </a:rPr>
                        <a:t>i</a:t>
                      </a:r>
                      <a:r>
                        <a:rPr sz="800" spc="5" dirty="0">
                          <a:solidFill>
                            <a:schemeClr val="tx1"/>
                          </a:solidFill>
                          <a:latin typeface="Arial"/>
                          <a:cs typeface="Arial"/>
                        </a:rPr>
                        <a:t>s</a:t>
                      </a:r>
                      <a:r>
                        <a:rPr sz="800" dirty="0">
                          <a:solidFill>
                            <a:schemeClr val="tx1"/>
                          </a:solidFill>
                          <a:latin typeface="Arial"/>
                          <a:cs typeface="Arial"/>
                        </a:rPr>
                        <a:t>t</a:t>
                      </a:r>
                      <a:r>
                        <a:rPr sz="800" spc="-5" dirty="0">
                          <a:solidFill>
                            <a:schemeClr val="tx1"/>
                          </a:solidFill>
                          <a:latin typeface="Arial"/>
                          <a:cs typeface="Arial"/>
                        </a:rPr>
                        <a:t>a</a:t>
                      </a:r>
                      <a:r>
                        <a:rPr sz="800" dirty="0">
                          <a:solidFill>
                            <a:schemeClr val="tx1"/>
                          </a:solidFill>
                          <a:latin typeface="Arial"/>
                          <a:cs typeface="Arial"/>
                        </a:rPr>
                        <a:t>n</a:t>
                      </a:r>
                      <a:r>
                        <a:rPr sz="800" spc="10" dirty="0">
                          <a:solidFill>
                            <a:schemeClr val="tx1"/>
                          </a:solidFill>
                          <a:latin typeface="Arial"/>
                          <a:cs typeface="Arial"/>
                        </a:rPr>
                        <a:t> </a:t>
                      </a:r>
                      <a:r>
                        <a:rPr sz="800" spc="-5" dirty="0">
                          <a:solidFill>
                            <a:schemeClr val="tx1"/>
                          </a:solidFill>
                          <a:latin typeface="Arial"/>
                          <a:cs typeface="Arial"/>
                        </a:rPr>
                        <a:t>ar</a:t>
                      </a:r>
                      <a:r>
                        <a:rPr sz="800" dirty="0">
                          <a:solidFill>
                            <a:schemeClr val="tx1"/>
                          </a:solidFill>
                          <a:latin typeface="Arial"/>
                          <a:cs typeface="Arial"/>
                        </a:rPr>
                        <a:t>e</a:t>
                      </a:r>
                      <a:r>
                        <a:rPr sz="800" spc="10" dirty="0">
                          <a:solidFill>
                            <a:schemeClr val="tx1"/>
                          </a:solidFill>
                          <a:latin typeface="Arial"/>
                          <a:cs typeface="Arial"/>
                        </a:rPr>
                        <a:t> </a:t>
                      </a:r>
                      <a:r>
                        <a:rPr sz="800" dirty="0">
                          <a:solidFill>
                            <a:schemeClr val="tx1"/>
                          </a:solidFill>
                          <a:latin typeface="Arial"/>
                          <a:cs typeface="Arial"/>
                        </a:rPr>
                        <a:t>in</a:t>
                      </a:r>
                      <a:r>
                        <a:rPr sz="800" spc="-5" dirty="0">
                          <a:solidFill>
                            <a:schemeClr val="tx1"/>
                          </a:solidFill>
                          <a:latin typeface="Arial"/>
                          <a:cs typeface="Arial"/>
                        </a:rPr>
                        <a:t>d</a:t>
                      </a:r>
                      <a:r>
                        <a:rPr sz="800" dirty="0">
                          <a:solidFill>
                            <a:schemeClr val="tx1"/>
                          </a:solidFill>
                          <a:latin typeface="Arial"/>
                          <a:cs typeface="Arial"/>
                        </a:rPr>
                        <a:t>i</a:t>
                      </a:r>
                      <a:r>
                        <a:rPr sz="800" spc="-5" dirty="0">
                          <a:solidFill>
                            <a:schemeClr val="tx1"/>
                          </a:solidFill>
                          <a:latin typeface="Arial"/>
                          <a:cs typeface="Arial"/>
                        </a:rPr>
                        <a:t>v</a:t>
                      </a:r>
                      <a:r>
                        <a:rPr sz="800" dirty="0">
                          <a:solidFill>
                            <a:schemeClr val="tx1"/>
                          </a:solidFill>
                          <a:latin typeface="Arial"/>
                          <a:cs typeface="Arial"/>
                        </a:rPr>
                        <a:t>id</a:t>
                      </a:r>
                      <a:r>
                        <a:rPr sz="800" spc="-5" dirty="0">
                          <a:solidFill>
                            <a:schemeClr val="tx1"/>
                          </a:solidFill>
                          <a:latin typeface="Arial"/>
                          <a:cs typeface="Arial"/>
                        </a:rPr>
                        <a:t>ua</a:t>
                      </a:r>
                      <a:r>
                        <a:rPr sz="800" dirty="0">
                          <a:solidFill>
                            <a:schemeClr val="tx1"/>
                          </a:solidFill>
                          <a:latin typeface="Arial"/>
                          <a:cs typeface="Arial"/>
                        </a:rPr>
                        <a:t>ls</a:t>
                      </a:r>
                      <a:r>
                        <a:rPr sz="800" spc="10" dirty="0">
                          <a:solidFill>
                            <a:schemeClr val="tx1"/>
                          </a:solidFill>
                          <a:latin typeface="Arial"/>
                          <a:cs typeface="Arial"/>
                        </a:rPr>
                        <a:t> </a:t>
                      </a:r>
                      <a:r>
                        <a:rPr sz="800" spc="-5" dirty="0">
                          <a:solidFill>
                            <a:schemeClr val="tx1"/>
                          </a:solidFill>
                          <a:latin typeface="Arial"/>
                          <a:cs typeface="Arial"/>
                        </a:rPr>
                        <a:t>gran</a:t>
                      </a:r>
                      <a:r>
                        <a:rPr sz="800" dirty="0">
                          <a:solidFill>
                            <a:schemeClr val="tx1"/>
                          </a:solidFill>
                          <a:latin typeface="Arial"/>
                          <a:cs typeface="Arial"/>
                        </a:rPr>
                        <a:t>t</a:t>
                      </a:r>
                      <a:r>
                        <a:rPr sz="800" spc="-5" dirty="0">
                          <a:solidFill>
                            <a:schemeClr val="tx1"/>
                          </a:solidFill>
                          <a:latin typeface="Arial"/>
                          <a:cs typeface="Arial"/>
                        </a:rPr>
                        <a:t>e</a:t>
                      </a:r>
                      <a:r>
                        <a:rPr sz="800" dirty="0">
                          <a:solidFill>
                            <a:schemeClr val="tx1"/>
                          </a:solidFill>
                          <a:latin typeface="Arial"/>
                          <a:cs typeface="Arial"/>
                        </a:rPr>
                        <a:t>d</a:t>
                      </a:r>
                      <a:r>
                        <a:rPr sz="800" spc="25" dirty="0">
                          <a:solidFill>
                            <a:schemeClr val="tx1"/>
                          </a:solidFill>
                          <a:latin typeface="Arial"/>
                          <a:cs typeface="Arial"/>
                        </a:rPr>
                        <a:t> </a:t>
                      </a:r>
                      <a:r>
                        <a:rPr sz="800" dirty="0">
                          <a:solidFill>
                            <a:schemeClr val="tx1"/>
                          </a:solidFill>
                          <a:latin typeface="Arial"/>
                          <a:cs typeface="Arial"/>
                        </a:rPr>
                        <a:t>s</a:t>
                      </a:r>
                      <a:r>
                        <a:rPr sz="800" spc="-5" dirty="0">
                          <a:solidFill>
                            <a:schemeClr val="tx1"/>
                          </a:solidFill>
                          <a:latin typeface="Arial"/>
                          <a:cs typeface="Arial"/>
                        </a:rPr>
                        <a:t>pe</a:t>
                      </a:r>
                      <a:r>
                        <a:rPr sz="800" dirty="0">
                          <a:solidFill>
                            <a:schemeClr val="tx1"/>
                          </a:solidFill>
                          <a:latin typeface="Arial"/>
                          <a:cs typeface="Arial"/>
                        </a:rPr>
                        <a:t>cial</a:t>
                      </a:r>
                      <a:r>
                        <a:rPr sz="800" spc="-10" dirty="0">
                          <a:solidFill>
                            <a:schemeClr val="tx1"/>
                          </a:solidFill>
                          <a:latin typeface="Arial"/>
                          <a:cs typeface="Arial"/>
                        </a:rPr>
                        <a:t> </a:t>
                      </a:r>
                      <a:r>
                        <a:rPr sz="800" dirty="0">
                          <a:solidFill>
                            <a:schemeClr val="tx1"/>
                          </a:solidFill>
                          <a:latin typeface="Arial"/>
                          <a:cs typeface="Arial"/>
                        </a:rPr>
                        <a:t>i</a:t>
                      </a:r>
                      <a:r>
                        <a:rPr sz="800" spc="15" dirty="0">
                          <a:solidFill>
                            <a:schemeClr val="tx1"/>
                          </a:solidFill>
                          <a:latin typeface="Arial"/>
                          <a:cs typeface="Arial"/>
                        </a:rPr>
                        <a:t>m</a:t>
                      </a:r>
                      <a:r>
                        <a:rPr sz="800" dirty="0">
                          <a:solidFill>
                            <a:schemeClr val="tx1"/>
                          </a:solidFill>
                          <a:latin typeface="Arial"/>
                          <a:cs typeface="Arial"/>
                        </a:rPr>
                        <a:t>m</a:t>
                      </a:r>
                      <a:r>
                        <a:rPr sz="800" spc="-10" dirty="0">
                          <a:solidFill>
                            <a:schemeClr val="tx1"/>
                          </a:solidFill>
                          <a:latin typeface="Arial"/>
                          <a:cs typeface="Arial"/>
                        </a:rPr>
                        <a:t>i</a:t>
                      </a:r>
                      <a:r>
                        <a:rPr sz="800" spc="-5" dirty="0">
                          <a:solidFill>
                            <a:schemeClr val="tx1"/>
                          </a:solidFill>
                          <a:latin typeface="Arial"/>
                          <a:cs typeface="Arial"/>
                        </a:rPr>
                        <a:t>gran</a:t>
                      </a:r>
                      <a:r>
                        <a:rPr sz="800" dirty="0">
                          <a:solidFill>
                            <a:schemeClr val="tx1"/>
                          </a:solidFill>
                          <a:latin typeface="Arial"/>
                          <a:cs typeface="Arial"/>
                        </a:rPr>
                        <a:t>t</a:t>
                      </a:r>
                      <a:r>
                        <a:rPr sz="800" spc="-15" dirty="0">
                          <a:solidFill>
                            <a:schemeClr val="tx1"/>
                          </a:solidFill>
                          <a:latin typeface="Arial"/>
                          <a:cs typeface="Arial"/>
                        </a:rPr>
                        <a:t> </a:t>
                      </a:r>
                      <a:r>
                        <a:rPr sz="800" dirty="0">
                          <a:solidFill>
                            <a:schemeClr val="tx1"/>
                          </a:solidFill>
                          <a:latin typeface="Arial"/>
                          <a:cs typeface="Arial"/>
                        </a:rPr>
                        <a:t>st</a:t>
                      </a:r>
                      <a:r>
                        <a:rPr sz="800" spc="-5" dirty="0">
                          <a:solidFill>
                            <a:schemeClr val="tx1"/>
                          </a:solidFill>
                          <a:latin typeface="Arial"/>
                          <a:cs typeface="Arial"/>
                        </a:rPr>
                        <a:t>a</a:t>
                      </a:r>
                      <a:r>
                        <a:rPr sz="800" dirty="0">
                          <a:solidFill>
                            <a:schemeClr val="tx1"/>
                          </a:solidFill>
                          <a:latin typeface="Arial"/>
                          <a:cs typeface="Arial"/>
                        </a:rPr>
                        <a:t>t</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unde</a:t>
                      </a:r>
                      <a:r>
                        <a:rPr sz="800" dirty="0">
                          <a:solidFill>
                            <a:schemeClr val="tx1"/>
                          </a:solidFill>
                          <a:latin typeface="Arial"/>
                          <a:cs typeface="Arial"/>
                        </a:rPr>
                        <a:t>r</a:t>
                      </a:r>
                      <a:r>
                        <a:rPr sz="800" spc="20" dirty="0">
                          <a:solidFill>
                            <a:schemeClr val="tx1"/>
                          </a:solidFill>
                          <a:latin typeface="Arial"/>
                          <a:cs typeface="Arial"/>
                        </a:rPr>
                        <a:t> </a:t>
                      </a:r>
                      <a:r>
                        <a:rPr sz="800" dirty="0">
                          <a:solidFill>
                            <a:schemeClr val="tx1"/>
                          </a:solidFill>
                          <a:latin typeface="Arial"/>
                          <a:cs typeface="Arial"/>
                        </a:rPr>
                        <a:t>I</a:t>
                      </a:r>
                      <a:r>
                        <a:rPr sz="800" spc="-5" dirty="0">
                          <a:solidFill>
                            <a:schemeClr val="tx1"/>
                          </a:solidFill>
                          <a:latin typeface="Arial"/>
                          <a:cs typeface="Arial"/>
                        </a:rPr>
                        <a:t>N</a:t>
                      </a:r>
                      <a:r>
                        <a:rPr sz="800" dirty="0">
                          <a:solidFill>
                            <a:schemeClr val="tx1"/>
                          </a:solidFill>
                          <a:latin typeface="Arial"/>
                          <a:cs typeface="Arial"/>
                        </a:rPr>
                        <a:t>A</a:t>
                      </a:r>
                    </a:p>
                    <a:p>
                      <a:pPr marL="85725">
                        <a:lnSpc>
                          <a:spcPct val="100000"/>
                        </a:lnSpc>
                      </a:pPr>
                      <a:r>
                        <a:rPr sz="800" spc="-5" dirty="0">
                          <a:solidFill>
                            <a:schemeClr val="tx1"/>
                          </a:solidFill>
                          <a:latin typeface="Arial"/>
                          <a:cs typeface="Arial"/>
                        </a:rPr>
                        <a:t>§101(a)(27)</a:t>
                      </a:r>
                      <a:r>
                        <a:rPr sz="800" dirty="0">
                          <a:solidFill>
                            <a:schemeClr val="tx1"/>
                          </a:solidFill>
                          <a:latin typeface="Arial"/>
                          <a:cs typeface="Arial"/>
                        </a:rPr>
                        <a:t>.</a:t>
                      </a:r>
                      <a:r>
                        <a:rPr lang="en-US" sz="800" dirty="0">
                          <a:solidFill>
                            <a:schemeClr val="tx1"/>
                          </a:solidFill>
                          <a:latin typeface="Arial"/>
                          <a:cs typeface="Arial"/>
                        </a:rPr>
                        <a:t> </a:t>
                      </a:r>
                      <a:r>
                        <a:rPr sz="800" dirty="0">
                          <a:solidFill>
                            <a:schemeClr val="tx1"/>
                          </a:solidFill>
                          <a:latin typeface="Arial"/>
                          <a:cs typeface="Arial"/>
                        </a:rPr>
                        <a:t>Eit</a:t>
                      </a:r>
                      <a:r>
                        <a:rPr sz="800" spc="-5" dirty="0">
                          <a:solidFill>
                            <a:schemeClr val="tx1"/>
                          </a:solidFill>
                          <a:latin typeface="Arial"/>
                          <a:cs typeface="Arial"/>
                        </a:rPr>
                        <a:t>he</a:t>
                      </a:r>
                      <a:r>
                        <a:rPr sz="800" dirty="0">
                          <a:solidFill>
                            <a:schemeClr val="tx1"/>
                          </a:solidFill>
                          <a:latin typeface="Arial"/>
                          <a:cs typeface="Arial"/>
                        </a:rPr>
                        <a:t>r</a:t>
                      </a:r>
                      <a:r>
                        <a:rPr sz="800" spc="20" dirty="0">
                          <a:solidFill>
                            <a:schemeClr val="tx1"/>
                          </a:solidFill>
                          <a:latin typeface="Arial"/>
                          <a:cs typeface="Arial"/>
                        </a:rPr>
                        <a:t> </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ere</a:t>
                      </a:r>
                      <a:r>
                        <a:rPr sz="800" dirty="0">
                          <a:solidFill>
                            <a:schemeClr val="tx1"/>
                          </a:solidFill>
                          <a:latin typeface="Arial"/>
                          <a:cs typeface="Arial"/>
                        </a:rPr>
                        <a:t>d</a:t>
                      </a:r>
                      <a:r>
                        <a:rPr sz="800" spc="20" dirty="0">
                          <a:solidFill>
                            <a:schemeClr val="tx1"/>
                          </a:solidFill>
                          <a:latin typeface="Arial"/>
                          <a:cs typeface="Arial"/>
                        </a:rPr>
                        <a:t> </a:t>
                      </a:r>
                      <a:r>
                        <a:rPr sz="800" dirty="0">
                          <a:solidFill>
                            <a:schemeClr val="tx1"/>
                          </a:solidFill>
                          <a:latin typeface="Arial"/>
                          <a:cs typeface="Arial"/>
                        </a:rPr>
                        <a:t>t</a:t>
                      </a:r>
                      <a:r>
                        <a:rPr sz="800" spc="-5" dirty="0">
                          <a:solidFill>
                            <a:schemeClr val="tx1"/>
                          </a:solidFill>
                          <a:latin typeface="Arial"/>
                          <a:cs typeface="Arial"/>
                        </a:rPr>
                        <a:t>h</a:t>
                      </a:r>
                      <a:r>
                        <a:rPr sz="800" dirty="0">
                          <a:solidFill>
                            <a:schemeClr val="tx1"/>
                          </a:solidFill>
                          <a:latin typeface="Arial"/>
                          <a:cs typeface="Arial"/>
                        </a:rPr>
                        <a:t>e</a:t>
                      </a:r>
                      <a:r>
                        <a:rPr sz="800" spc="10" dirty="0">
                          <a:solidFill>
                            <a:schemeClr val="tx1"/>
                          </a:solidFill>
                          <a:latin typeface="Arial"/>
                          <a:cs typeface="Arial"/>
                        </a:rPr>
                        <a:t> </a:t>
                      </a:r>
                      <a:r>
                        <a:rPr sz="800" spc="-5" dirty="0">
                          <a:solidFill>
                            <a:schemeClr val="tx1"/>
                          </a:solidFill>
                          <a:latin typeface="Arial"/>
                          <a:cs typeface="Arial"/>
                        </a:rPr>
                        <a:t>U</a:t>
                      </a:r>
                      <a:r>
                        <a:rPr sz="800" dirty="0">
                          <a:solidFill>
                            <a:schemeClr val="tx1"/>
                          </a:solidFill>
                          <a:latin typeface="Arial"/>
                          <a:cs typeface="Arial"/>
                        </a:rPr>
                        <a:t>.S.</a:t>
                      </a:r>
                      <a:r>
                        <a:rPr sz="800" spc="-5" dirty="0">
                          <a:solidFill>
                            <a:schemeClr val="tx1"/>
                          </a:solidFill>
                          <a:latin typeface="Arial"/>
                          <a:cs typeface="Arial"/>
                        </a:rPr>
                        <a:t> a</a:t>
                      </a:r>
                      <a:r>
                        <a:rPr sz="800" dirty="0">
                          <a:solidFill>
                            <a:schemeClr val="tx1"/>
                          </a:solidFill>
                          <a:latin typeface="Arial"/>
                          <a:cs typeface="Arial"/>
                        </a:rPr>
                        <a:t>s</a:t>
                      </a:r>
                      <a:r>
                        <a:rPr sz="800" spc="10"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s</a:t>
                      </a:r>
                      <a:r>
                        <a:rPr sz="800" spc="-10" dirty="0">
                          <a:solidFill>
                            <a:schemeClr val="tx1"/>
                          </a:solidFill>
                          <a:latin typeface="Arial"/>
                          <a:cs typeface="Arial"/>
                        </a:rPr>
                        <a:t>y</a:t>
                      </a:r>
                      <a:r>
                        <a:rPr sz="800" dirty="0">
                          <a:solidFill>
                            <a:schemeClr val="tx1"/>
                          </a:solidFill>
                          <a:latin typeface="Arial"/>
                          <a:cs typeface="Arial"/>
                        </a:rPr>
                        <a:t>l</a:t>
                      </a:r>
                      <a:r>
                        <a:rPr sz="800" spc="-5" dirty="0">
                          <a:solidFill>
                            <a:schemeClr val="tx1"/>
                          </a:solidFill>
                          <a:latin typeface="Arial"/>
                          <a:cs typeface="Arial"/>
                        </a:rPr>
                        <a:t>ee</a:t>
                      </a:r>
                      <a:r>
                        <a:rPr sz="800" dirty="0">
                          <a:solidFill>
                            <a:schemeClr val="tx1"/>
                          </a:solidFill>
                          <a:latin typeface="Arial"/>
                          <a:cs typeface="Arial"/>
                        </a:rPr>
                        <a:t>,</a:t>
                      </a:r>
                      <a:r>
                        <a:rPr sz="800" spc="20" dirty="0">
                          <a:solidFill>
                            <a:schemeClr val="tx1"/>
                          </a:solidFill>
                          <a:latin typeface="Arial"/>
                          <a:cs typeface="Arial"/>
                        </a:rPr>
                        <a:t> </a:t>
                      </a:r>
                      <a:r>
                        <a:rPr sz="800" spc="-5" dirty="0">
                          <a:solidFill>
                            <a:schemeClr val="tx1"/>
                          </a:solidFill>
                          <a:latin typeface="Arial"/>
                          <a:cs typeface="Arial"/>
                        </a:rPr>
                        <a:t>o</a:t>
                      </a:r>
                      <a:r>
                        <a:rPr sz="800" dirty="0">
                          <a:solidFill>
                            <a:schemeClr val="tx1"/>
                          </a:solidFill>
                          <a:latin typeface="Arial"/>
                          <a:cs typeface="Arial"/>
                        </a:rPr>
                        <a:t>r </a:t>
                      </a:r>
                      <a:r>
                        <a:rPr sz="800" spc="-5" dirty="0">
                          <a:solidFill>
                            <a:schemeClr val="tx1"/>
                          </a:solidFill>
                          <a:latin typeface="Arial"/>
                          <a:cs typeface="Arial"/>
                        </a:rPr>
                        <a:t>en</a:t>
                      </a:r>
                      <a:r>
                        <a:rPr sz="800" dirty="0">
                          <a:solidFill>
                            <a:schemeClr val="tx1"/>
                          </a:solidFill>
                          <a:latin typeface="Arial"/>
                          <a:cs typeface="Arial"/>
                        </a:rPr>
                        <a:t>t</a:t>
                      </a:r>
                      <a:r>
                        <a:rPr sz="800" spc="-5" dirty="0">
                          <a:solidFill>
                            <a:schemeClr val="tx1"/>
                          </a:solidFill>
                          <a:latin typeface="Arial"/>
                          <a:cs typeface="Arial"/>
                        </a:rPr>
                        <a:t>ere</a:t>
                      </a:r>
                      <a:r>
                        <a:rPr sz="800" dirty="0">
                          <a:solidFill>
                            <a:schemeClr val="tx1"/>
                          </a:solidFill>
                          <a:latin typeface="Arial"/>
                          <a:cs typeface="Arial"/>
                        </a:rPr>
                        <a:t>d</a:t>
                      </a:r>
                      <a:r>
                        <a:rPr sz="800" spc="25" dirty="0">
                          <a:solidFill>
                            <a:schemeClr val="tx1"/>
                          </a:solidFill>
                          <a:latin typeface="Arial"/>
                          <a:cs typeface="Arial"/>
                        </a:rPr>
                        <a:t> </a:t>
                      </a:r>
                      <a:r>
                        <a:rPr sz="800" spc="-5" dirty="0">
                          <a:solidFill>
                            <a:schemeClr val="tx1"/>
                          </a:solidFill>
                          <a:latin typeface="Arial"/>
                          <a:cs typeface="Arial"/>
                        </a:rPr>
                        <a:t>a</a:t>
                      </a:r>
                      <a:r>
                        <a:rPr sz="800" dirty="0">
                          <a:solidFill>
                            <a:schemeClr val="tx1"/>
                          </a:solidFill>
                          <a:latin typeface="Arial"/>
                          <a:cs typeface="Arial"/>
                        </a:rPr>
                        <a:t>s</a:t>
                      </a:r>
                      <a:r>
                        <a:rPr sz="800" spc="5" dirty="0">
                          <a:solidFill>
                            <a:schemeClr val="tx1"/>
                          </a:solidFill>
                          <a:latin typeface="Arial"/>
                          <a:cs typeface="Arial"/>
                        </a:rPr>
                        <a:t> </a:t>
                      </a:r>
                      <a:r>
                        <a:rPr sz="800" spc="-5" dirty="0">
                          <a:solidFill>
                            <a:schemeClr val="tx1"/>
                          </a:solidFill>
                          <a:latin typeface="Arial"/>
                          <a:cs typeface="Arial"/>
                        </a:rPr>
                        <a:t>per</a:t>
                      </a:r>
                      <a:r>
                        <a:rPr sz="800" spc="10" dirty="0">
                          <a:solidFill>
                            <a:schemeClr val="tx1"/>
                          </a:solidFill>
                          <a:latin typeface="Arial"/>
                          <a:cs typeface="Arial"/>
                        </a:rPr>
                        <a:t>m</a:t>
                      </a:r>
                      <a:r>
                        <a:rPr sz="800" spc="-5" dirty="0">
                          <a:solidFill>
                            <a:schemeClr val="tx1"/>
                          </a:solidFill>
                          <a:latin typeface="Arial"/>
                          <a:cs typeface="Arial"/>
                        </a:rPr>
                        <a:t>anen</a:t>
                      </a:r>
                      <a:r>
                        <a:rPr sz="800" dirty="0">
                          <a:solidFill>
                            <a:schemeClr val="tx1"/>
                          </a:solidFill>
                          <a:latin typeface="Arial"/>
                          <a:cs typeface="Arial"/>
                        </a:rPr>
                        <a:t>t</a:t>
                      </a:r>
                      <a:r>
                        <a:rPr sz="800" spc="20" dirty="0">
                          <a:solidFill>
                            <a:schemeClr val="tx1"/>
                          </a:solidFill>
                          <a:latin typeface="Arial"/>
                          <a:cs typeface="Arial"/>
                        </a:rPr>
                        <a:t> </a:t>
                      </a:r>
                      <a:r>
                        <a:rPr sz="800" spc="-5" dirty="0">
                          <a:solidFill>
                            <a:schemeClr val="tx1"/>
                          </a:solidFill>
                          <a:latin typeface="Arial"/>
                          <a:cs typeface="Arial"/>
                        </a:rPr>
                        <a:t>re</a:t>
                      </a:r>
                      <a:r>
                        <a:rPr sz="800" dirty="0">
                          <a:solidFill>
                            <a:schemeClr val="tx1"/>
                          </a:solidFill>
                          <a:latin typeface="Arial"/>
                          <a:cs typeface="Arial"/>
                        </a:rPr>
                        <a:t>si</a:t>
                      </a:r>
                      <a:r>
                        <a:rPr sz="800" spc="-5" dirty="0">
                          <a:solidFill>
                            <a:schemeClr val="tx1"/>
                          </a:solidFill>
                          <a:latin typeface="Arial"/>
                          <a:cs typeface="Arial"/>
                        </a:rPr>
                        <a:t>den</a:t>
                      </a:r>
                      <a:r>
                        <a:rPr sz="800" dirty="0">
                          <a:solidFill>
                            <a:schemeClr val="tx1"/>
                          </a:solidFill>
                          <a:latin typeface="Arial"/>
                          <a:cs typeface="Arial"/>
                        </a:rPr>
                        <a:t>t</a:t>
                      </a:r>
                      <a:r>
                        <a:rPr sz="800" spc="5" dirty="0">
                          <a:solidFill>
                            <a:schemeClr val="tx1"/>
                          </a:solidFill>
                          <a:latin typeface="Arial"/>
                          <a:cs typeface="Arial"/>
                        </a:rPr>
                        <a:t> </a:t>
                      </a:r>
                      <a:r>
                        <a:rPr sz="800" spc="-20" dirty="0">
                          <a:solidFill>
                            <a:schemeClr val="tx1"/>
                          </a:solidFill>
                          <a:latin typeface="Arial"/>
                          <a:cs typeface="Arial"/>
                        </a:rPr>
                        <a:t>w</a:t>
                      </a:r>
                      <a:r>
                        <a:rPr sz="800" dirty="0">
                          <a:solidFill>
                            <a:schemeClr val="tx1"/>
                          </a:solidFill>
                          <a:latin typeface="Arial"/>
                          <a:cs typeface="Arial"/>
                        </a:rPr>
                        <a:t>ith s</a:t>
                      </a:r>
                      <a:r>
                        <a:rPr sz="800" spc="-5" dirty="0">
                          <a:solidFill>
                            <a:schemeClr val="tx1"/>
                          </a:solidFill>
                          <a:latin typeface="Arial"/>
                          <a:cs typeface="Arial"/>
                        </a:rPr>
                        <a:t>pe</a:t>
                      </a:r>
                      <a:r>
                        <a:rPr sz="800" dirty="0">
                          <a:solidFill>
                            <a:schemeClr val="tx1"/>
                          </a:solidFill>
                          <a:latin typeface="Arial"/>
                          <a:cs typeface="Arial"/>
                        </a:rPr>
                        <a:t>ci</a:t>
                      </a:r>
                      <a:r>
                        <a:rPr sz="800" spc="-5" dirty="0">
                          <a:solidFill>
                            <a:schemeClr val="tx1"/>
                          </a:solidFill>
                          <a:latin typeface="Arial"/>
                          <a:cs typeface="Arial"/>
                        </a:rPr>
                        <a:t>a</a:t>
                      </a:r>
                      <a:r>
                        <a:rPr sz="800" dirty="0">
                          <a:solidFill>
                            <a:schemeClr val="tx1"/>
                          </a:solidFill>
                          <a:latin typeface="Arial"/>
                          <a:cs typeface="Arial"/>
                        </a:rPr>
                        <a:t>l</a:t>
                      </a:r>
                      <a:r>
                        <a:rPr sz="800" spc="-10" dirty="0">
                          <a:solidFill>
                            <a:schemeClr val="tx1"/>
                          </a:solidFill>
                          <a:latin typeface="Arial"/>
                          <a:cs typeface="Arial"/>
                        </a:rPr>
                        <a:t> </a:t>
                      </a:r>
                      <a:r>
                        <a:rPr sz="800" dirty="0">
                          <a:solidFill>
                            <a:schemeClr val="tx1"/>
                          </a:solidFill>
                          <a:latin typeface="Arial"/>
                          <a:cs typeface="Arial"/>
                        </a:rPr>
                        <a:t>i</a:t>
                      </a:r>
                      <a:r>
                        <a:rPr sz="800" spc="10" dirty="0">
                          <a:solidFill>
                            <a:schemeClr val="tx1"/>
                          </a:solidFill>
                          <a:latin typeface="Arial"/>
                          <a:cs typeface="Arial"/>
                        </a:rPr>
                        <a:t>m</a:t>
                      </a:r>
                      <a:r>
                        <a:rPr sz="800" dirty="0">
                          <a:solidFill>
                            <a:schemeClr val="tx1"/>
                          </a:solidFill>
                          <a:latin typeface="Arial"/>
                          <a:cs typeface="Arial"/>
                        </a:rPr>
                        <a:t>mi</a:t>
                      </a:r>
                      <a:r>
                        <a:rPr sz="800" spc="-5" dirty="0">
                          <a:solidFill>
                            <a:schemeClr val="tx1"/>
                          </a:solidFill>
                          <a:latin typeface="Arial"/>
                          <a:cs typeface="Arial"/>
                        </a:rPr>
                        <a:t>gran</a:t>
                      </a:r>
                      <a:r>
                        <a:rPr sz="800" dirty="0">
                          <a:solidFill>
                            <a:schemeClr val="tx1"/>
                          </a:solidFill>
                          <a:latin typeface="Arial"/>
                          <a:cs typeface="Arial"/>
                        </a:rPr>
                        <a:t>t</a:t>
                      </a:r>
                      <a:r>
                        <a:rPr sz="800" spc="-20" dirty="0">
                          <a:solidFill>
                            <a:schemeClr val="tx1"/>
                          </a:solidFill>
                          <a:latin typeface="Arial"/>
                          <a:cs typeface="Arial"/>
                        </a:rPr>
                        <a:t> </a:t>
                      </a:r>
                      <a:r>
                        <a:rPr sz="800" spc="-10" dirty="0">
                          <a:solidFill>
                            <a:schemeClr val="tx1"/>
                          </a:solidFill>
                          <a:latin typeface="Arial"/>
                          <a:cs typeface="Arial"/>
                        </a:rPr>
                        <a:t>v</a:t>
                      </a:r>
                      <a:r>
                        <a:rPr sz="800" dirty="0">
                          <a:solidFill>
                            <a:schemeClr val="tx1"/>
                          </a:solidFill>
                          <a:latin typeface="Arial"/>
                          <a:cs typeface="Arial"/>
                        </a:rPr>
                        <a:t>is</a:t>
                      </a:r>
                      <a:r>
                        <a:rPr sz="800" spc="-5" dirty="0">
                          <a:solidFill>
                            <a:schemeClr val="tx1"/>
                          </a:solidFill>
                          <a:latin typeface="Arial"/>
                          <a:cs typeface="Arial"/>
                        </a:rPr>
                        <a:t>a</a:t>
                      </a:r>
                      <a:r>
                        <a:rPr sz="800" dirty="0">
                          <a:solidFill>
                            <a:schemeClr val="tx1"/>
                          </a:solidFill>
                          <a:latin typeface="Arial"/>
                          <a:cs typeface="Arial"/>
                        </a:rPr>
                        <a:t>s.</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10"/>
                  </a:ext>
                </a:extLst>
              </a:tr>
            </a:tbl>
          </a:graphicData>
        </a:graphic>
      </p:graphicFrame>
      <p:sp>
        <p:nvSpPr>
          <p:cNvPr id="6" name="object 10"/>
          <p:cNvSpPr txBox="1"/>
          <p:nvPr>
            <p:custDataLst>
              <p:tags r:id="rId3"/>
            </p:custDataLst>
          </p:nvPr>
        </p:nvSpPr>
        <p:spPr>
          <a:xfrm>
            <a:off x="612140" y="5822469"/>
            <a:ext cx="4342130" cy="169277"/>
          </a:xfrm>
          <a:prstGeom prst="rect">
            <a:avLst/>
          </a:prstGeom>
        </p:spPr>
        <p:txBody>
          <a:bodyPr vert="horz" wrap="square" lIns="0" tIns="0" rIns="0" bIns="0" rtlCol="0">
            <a:spAutoFit/>
          </a:bodyPr>
          <a:lstStyle/>
          <a:p>
            <a:pPr marL="12700">
              <a:lnSpc>
                <a:spcPct val="100000"/>
              </a:lnSpc>
            </a:pPr>
            <a:r>
              <a:rPr sz="1100" b="1" dirty="0">
                <a:latin typeface="Arial"/>
                <a:cs typeface="Arial"/>
              </a:rPr>
              <a:t>*Pre</a:t>
            </a:r>
            <a:r>
              <a:rPr sz="1100" b="1" spc="-5" dirty="0">
                <a:latin typeface="Arial"/>
                <a:cs typeface="Arial"/>
              </a:rPr>
              <a:t>g</a:t>
            </a:r>
            <a:r>
              <a:rPr sz="1100" b="1" dirty="0">
                <a:latin typeface="Arial"/>
                <a:cs typeface="Arial"/>
              </a:rPr>
              <a:t>n</a:t>
            </a:r>
            <a:r>
              <a:rPr sz="1100" b="1" spc="-5" dirty="0">
                <a:latin typeface="Arial"/>
                <a:cs typeface="Arial"/>
              </a:rPr>
              <a:t>a</a:t>
            </a:r>
            <a:r>
              <a:rPr sz="1100" b="1" dirty="0">
                <a:latin typeface="Arial"/>
                <a:cs typeface="Arial"/>
              </a:rPr>
              <a:t>nt</a:t>
            </a:r>
            <a:r>
              <a:rPr sz="1100" b="1" spc="-20" dirty="0">
                <a:latin typeface="Arial"/>
                <a:cs typeface="Arial"/>
              </a:rPr>
              <a:t> </a:t>
            </a:r>
            <a:r>
              <a:rPr sz="1100" b="1" spc="25" dirty="0">
                <a:latin typeface="Arial"/>
                <a:cs typeface="Arial"/>
              </a:rPr>
              <a:t>w</a:t>
            </a:r>
            <a:r>
              <a:rPr sz="1100" b="1" dirty="0">
                <a:latin typeface="Arial"/>
                <a:cs typeface="Arial"/>
              </a:rPr>
              <a:t>omen</a:t>
            </a:r>
            <a:r>
              <a:rPr sz="1100" b="1" spc="-50" dirty="0">
                <a:latin typeface="Arial"/>
                <a:cs typeface="Arial"/>
              </a:rPr>
              <a:t> </a:t>
            </a:r>
            <a:r>
              <a:rPr sz="1100" b="1" dirty="0">
                <a:latin typeface="Arial"/>
                <a:cs typeface="Arial"/>
              </a:rPr>
              <a:t>a</a:t>
            </a:r>
            <a:r>
              <a:rPr sz="1100" b="1" spc="-5" dirty="0">
                <a:latin typeface="Arial"/>
                <a:cs typeface="Arial"/>
              </a:rPr>
              <a:t>n</a:t>
            </a:r>
            <a:r>
              <a:rPr sz="1100" b="1" dirty="0">
                <a:latin typeface="Arial"/>
                <a:cs typeface="Arial"/>
              </a:rPr>
              <a:t>d</a:t>
            </a:r>
            <a:r>
              <a:rPr sz="1100" b="1" spc="-10" dirty="0">
                <a:latin typeface="Arial"/>
                <a:cs typeface="Arial"/>
              </a:rPr>
              <a:t> </a:t>
            </a:r>
            <a:r>
              <a:rPr sz="1100" b="1" dirty="0">
                <a:latin typeface="Arial"/>
                <a:cs typeface="Arial"/>
              </a:rPr>
              <a:t>c</a:t>
            </a:r>
            <a:r>
              <a:rPr sz="1100" b="1" spc="-5" dirty="0">
                <a:latin typeface="Arial"/>
                <a:cs typeface="Arial"/>
              </a:rPr>
              <a:t>h</a:t>
            </a:r>
            <a:r>
              <a:rPr sz="1100" b="1" dirty="0">
                <a:latin typeface="Arial"/>
                <a:cs typeface="Arial"/>
              </a:rPr>
              <a:t>ildren</a:t>
            </a:r>
            <a:r>
              <a:rPr sz="1100" b="1" spc="-25" dirty="0">
                <a:latin typeface="Arial"/>
                <a:cs typeface="Arial"/>
              </a:rPr>
              <a:t> </a:t>
            </a:r>
            <a:r>
              <a:rPr sz="1100" b="1" dirty="0">
                <a:latin typeface="Arial"/>
                <a:cs typeface="Arial"/>
              </a:rPr>
              <a:t>are</a:t>
            </a:r>
            <a:r>
              <a:rPr sz="1100" b="1" spc="-15" dirty="0">
                <a:latin typeface="Arial"/>
                <a:cs typeface="Arial"/>
              </a:rPr>
              <a:t> </a:t>
            </a:r>
            <a:r>
              <a:rPr sz="1100" b="1" dirty="0">
                <a:latin typeface="Arial"/>
                <a:cs typeface="Arial"/>
              </a:rPr>
              <a:t>e</a:t>
            </a:r>
            <a:r>
              <a:rPr sz="1100" b="1" spc="-5" dirty="0">
                <a:latin typeface="Arial"/>
                <a:cs typeface="Arial"/>
              </a:rPr>
              <a:t>x</a:t>
            </a:r>
            <a:r>
              <a:rPr sz="1100" b="1" dirty="0">
                <a:latin typeface="Arial"/>
                <a:cs typeface="Arial"/>
              </a:rPr>
              <a:t>empt</a:t>
            </a:r>
            <a:r>
              <a:rPr sz="1100" b="1" spc="-20" dirty="0">
                <a:latin typeface="Arial"/>
                <a:cs typeface="Arial"/>
              </a:rPr>
              <a:t> </a:t>
            </a:r>
            <a:r>
              <a:rPr sz="1100" b="1" dirty="0">
                <a:latin typeface="Arial"/>
                <a:cs typeface="Arial"/>
              </a:rPr>
              <a:t>from</a:t>
            </a:r>
            <a:r>
              <a:rPr sz="1100" b="1" spc="-30" dirty="0">
                <a:latin typeface="Arial"/>
                <a:cs typeface="Arial"/>
              </a:rPr>
              <a:t> </a:t>
            </a:r>
            <a:r>
              <a:rPr sz="1100" b="1" dirty="0">
                <a:latin typeface="Arial"/>
                <a:cs typeface="Arial"/>
              </a:rPr>
              <a:t>the</a:t>
            </a:r>
            <a:r>
              <a:rPr sz="1100" b="1" spc="-10" dirty="0">
                <a:latin typeface="Arial"/>
                <a:cs typeface="Arial"/>
              </a:rPr>
              <a:t> </a:t>
            </a:r>
            <a:r>
              <a:rPr sz="1100" b="1" dirty="0">
                <a:latin typeface="Arial"/>
                <a:cs typeface="Arial"/>
              </a:rPr>
              <a:t>fi</a:t>
            </a:r>
            <a:r>
              <a:rPr sz="1100" b="1" spc="-15" dirty="0">
                <a:latin typeface="Arial"/>
                <a:cs typeface="Arial"/>
              </a:rPr>
              <a:t>v</a:t>
            </a:r>
            <a:r>
              <a:rPr sz="1100" b="1" dirty="0">
                <a:latin typeface="Arial"/>
                <a:cs typeface="Arial"/>
              </a:rPr>
              <a:t>e</a:t>
            </a:r>
            <a:r>
              <a:rPr lang="en-US" sz="1100" b="1" dirty="0">
                <a:latin typeface="Arial"/>
                <a:cs typeface="Arial"/>
              </a:rPr>
              <a:t>-</a:t>
            </a:r>
            <a:r>
              <a:rPr sz="1100" b="1" spc="-30" dirty="0">
                <a:latin typeface="Arial"/>
                <a:cs typeface="Arial"/>
              </a:rPr>
              <a:t>y</a:t>
            </a:r>
            <a:r>
              <a:rPr sz="1100" b="1" dirty="0">
                <a:latin typeface="Arial"/>
                <a:cs typeface="Arial"/>
              </a:rPr>
              <a:t>e</a:t>
            </a:r>
            <a:r>
              <a:rPr sz="1100" b="1" spc="-5" dirty="0">
                <a:latin typeface="Arial"/>
                <a:cs typeface="Arial"/>
              </a:rPr>
              <a:t>a</a:t>
            </a:r>
            <a:r>
              <a:rPr sz="1100" b="1" dirty="0">
                <a:latin typeface="Arial"/>
                <a:cs typeface="Arial"/>
              </a:rPr>
              <a:t>r</a:t>
            </a:r>
            <a:r>
              <a:rPr sz="1100" b="1" spc="15" dirty="0">
                <a:latin typeface="Arial"/>
                <a:cs typeface="Arial"/>
              </a:rPr>
              <a:t> </a:t>
            </a:r>
            <a:r>
              <a:rPr sz="1100" b="1" dirty="0">
                <a:latin typeface="Arial"/>
                <a:cs typeface="Arial"/>
              </a:rPr>
              <a:t>b</a:t>
            </a:r>
            <a:r>
              <a:rPr sz="1100" b="1" spc="-5" dirty="0">
                <a:latin typeface="Arial"/>
                <a:cs typeface="Arial"/>
              </a:rPr>
              <a:t>a</a:t>
            </a:r>
            <a:r>
              <a:rPr sz="1100" b="1" dirty="0">
                <a:latin typeface="Arial"/>
                <a:cs typeface="Arial"/>
              </a:rPr>
              <a:t>r.</a:t>
            </a:r>
            <a:endParaRPr sz="1100" dirty="0">
              <a:latin typeface="Arial"/>
              <a:cs typeface="Arial"/>
            </a:endParaRPr>
          </a:p>
        </p:txBody>
      </p:sp>
      <p:sp>
        <p:nvSpPr>
          <p:cNvPr id="3" name="Slide Number Placeholder 2">
            <a:extLst>
              <a:ext uri="{FF2B5EF4-FFF2-40B4-BE49-F238E27FC236}">
                <a16:creationId xmlns:a16="http://schemas.microsoft.com/office/drawing/2014/main" id="{3B2681F0-049F-4286-8854-0BA2E3F0BC54}"/>
              </a:ext>
            </a:extLst>
          </p:cNvPr>
          <p:cNvSpPr>
            <a:spLocks noGrp="1"/>
          </p:cNvSpPr>
          <p:nvPr>
            <p:ph type="sldNum" sz="quarter" idx="12"/>
          </p:nvPr>
        </p:nvSpPr>
        <p:spPr/>
        <p:txBody>
          <a:bodyPr/>
          <a:lstStyle/>
          <a:p>
            <a:pPr algn="ctr"/>
            <a:fld id="{9D710453-B075-45DB-8A7B-E3C399690A0E}" type="slidenum">
              <a:rPr lang="en-US" sz="1100" smtClean="0"/>
              <a:pPr algn="ctr"/>
              <a:t>24</a:t>
            </a:fld>
            <a:endParaRPr lang="en-US" sz="1100" dirty="0"/>
          </a:p>
        </p:txBody>
      </p:sp>
    </p:spTree>
    <p:extLst>
      <p:ext uri="{BB962C8B-B14F-4D97-AF65-F5344CB8AC3E}">
        <p14:creationId xmlns:p14="http://schemas.microsoft.com/office/powerpoint/2010/main" val="3949778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4" name="Picture 3" descr="Image of COMPASS web PE Worksheet web page, with sample individual, named Harold Heart. Red callout surrounds Were you receiving Foster Care and MA at the age of 18 questio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92" y="1295400"/>
            <a:ext cx="6190488" cy="4298593"/>
          </a:xfrm>
          <a:prstGeom prst="rect">
            <a:avLst/>
          </a:prstGeom>
          <a:ln w="25400">
            <a:solidFill>
              <a:srgbClr val="003C7C"/>
            </a:solidFill>
          </a:ln>
        </p:spPr>
      </p:pic>
      <p:pic>
        <p:nvPicPr>
          <p:cNvPr id="14" name="Picture 13" descr="Red callout surrounding Were you receiving Foster Care and MA at the age of 18 question."/>
          <p:cNvPicPr>
            <a:picLocks noChangeAspect="1"/>
          </p:cNvPicPr>
          <p:nvPr/>
        </p:nvPicPr>
        <p:blipFill>
          <a:blip r:embed="rId5"/>
          <a:stretch>
            <a:fillRect/>
          </a:stretch>
        </p:blipFill>
        <p:spPr>
          <a:xfrm>
            <a:off x="559792" y="4444335"/>
            <a:ext cx="2640608" cy="415592"/>
          </a:xfrm>
          <a:prstGeom prst="rect">
            <a:avLst/>
          </a:prstGeom>
        </p:spPr>
      </p:pic>
      <p:sp>
        <p:nvSpPr>
          <p:cNvPr id="15" name="Rectangle 14" descr="Red callout surrounding Were you receiving Foster Care and MA at the age of 18 question."/>
          <p:cNvSpPr/>
          <p:nvPr/>
        </p:nvSpPr>
        <p:spPr>
          <a:xfrm>
            <a:off x="533400" y="4444335"/>
            <a:ext cx="2667000" cy="415592"/>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Trapezoid 4">
            <a:extLst>
              <a:ext uri="{C183D7F6-B498-43B3-948B-1728B52AA6E4}">
                <adec:decorative xmlns:adec="http://schemas.microsoft.com/office/drawing/2017/decorative" val="1"/>
              </a:ext>
            </a:extLst>
          </p:cNvPr>
          <p:cNvSpPr/>
          <p:nvPr/>
        </p:nvSpPr>
        <p:spPr>
          <a:xfrm rot="16200000">
            <a:off x="5458921" y="2177483"/>
            <a:ext cx="914544" cy="5431586"/>
          </a:xfrm>
          <a:custGeom>
            <a:avLst/>
            <a:gdLst>
              <a:gd name="connsiteX0" fmla="*/ 0 w 1436488"/>
              <a:gd name="connsiteY0" fmla="*/ 2339603 h 2339603"/>
              <a:gd name="connsiteX1" fmla="*/ 359122 w 1436488"/>
              <a:gd name="connsiteY1" fmla="*/ 0 h 2339603"/>
              <a:gd name="connsiteX2" fmla="*/ 1077366 w 1436488"/>
              <a:gd name="connsiteY2" fmla="*/ 0 h 2339603"/>
              <a:gd name="connsiteX3" fmla="*/ 1436488 w 1436488"/>
              <a:gd name="connsiteY3" fmla="*/ 2339603 h 2339603"/>
              <a:gd name="connsiteX4" fmla="*/ 0 w 1436488"/>
              <a:gd name="connsiteY4" fmla="*/ 2339603 h 2339603"/>
              <a:gd name="connsiteX0" fmla="*/ 0 w 1436488"/>
              <a:gd name="connsiteY0" fmla="*/ 2356533 h 2356533"/>
              <a:gd name="connsiteX1" fmla="*/ 359122 w 1436488"/>
              <a:gd name="connsiteY1" fmla="*/ 16930 h 2356533"/>
              <a:gd name="connsiteX2" fmla="*/ 857232 w 1436488"/>
              <a:gd name="connsiteY2" fmla="*/ 0 h 2356533"/>
              <a:gd name="connsiteX3" fmla="*/ 1436488 w 1436488"/>
              <a:gd name="connsiteY3" fmla="*/ 2356533 h 2356533"/>
              <a:gd name="connsiteX4" fmla="*/ 0 w 1436488"/>
              <a:gd name="connsiteY4" fmla="*/ 2356533 h 2356533"/>
              <a:gd name="connsiteX0" fmla="*/ 0 w 1436488"/>
              <a:gd name="connsiteY0" fmla="*/ 2356533 h 2356533"/>
              <a:gd name="connsiteX1" fmla="*/ 384522 w 1436488"/>
              <a:gd name="connsiteY1" fmla="*/ 16933 h 2356533"/>
              <a:gd name="connsiteX2" fmla="*/ 857232 w 1436488"/>
              <a:gd name="connsiteY2" fmla="*/ 0 h 2356533"/>
              <a:gd name="connsiteX3" fmla="*/ 1436488 w 1436488"/>
              <a:gd name="connsiteY3" fmla="*/ 2356533 h 2356533"/>
              <a:gd name="connsiteX4" fmla="*/ 0 w 1436488"/>
              <a:gd name="connsiteY4" fmla="*/ 2356533 h 2356533"/>
              <a:gd name="connsiteX0" fmla="*/ 0 w 1389924"/>
              <a:gd name="connsiteY0" fmla="*/ 2356533 h 2356536"/>
              <a:gd name="connsiteX1" fmla="*/ 384522 w 1389924"/>
              <a:gd name="connsiteY1" fmla="*/ 16933 h 2356536"/>
              <a:gd name="connsiteX2" fmla="*/ 857232 w 1389924"/>
              <a:gd name="connsiteY2" fmla="*/ 0 h 2356536"/>
              <a:gd name="connsiteX3" fmla="*/ 1389924 w 1389924"/>
              <a:gd name="connsiteY3" fmla="*/ 2356536 h 2356536"/>
              <a:gd name="connsiteX4" fmla="*/ 0 w 1389924"/>
              <a:gd name="connsiteY4" fmla="*/ 2356533 h 2356536"/>
              <a:gd name="connsiteX0" fmla="*/ 0 w 1389924"/>
              <a:gd name="connsiteY0" fmla="*/ 2343833 h 2343836"/>
              <a:gd name="connsiteX1" fmla="*/ 384522 w 1389924"/>
              <a:gd name="connsiteY1" fmla="*/ 4233 h 2343836"/>
              <a:gd name="connsiteX2" fmla="*/ 852999 w 1389924"/>
              <a:gd name="connsiteY2" fmla="*/ 0 h 2343836"/>
              <a:gd name="connsiteX3" fmla="*/ 1389924 w 1389924"/>
              <a:gd name="connsiteY3" fmla="*/ 2343836 h 2343836"/>
              <a:gd name="connsiteX4" fmla="*/ 0 w 1389924"/>
              <a:gd name="connsiteY4" fmla="*/ 2343833 h 2343836"/>
              <a:gd name="connsiteX0" fmla="*/ 0 w 1389924"/>
              <a:gd name="connsiteY0" fmla="*/ 2339600 h 2339603"/>
              <a:gd name="connsiteX1" fmla="*/ 384522 w 1389924"/>
              <a:gd name="connsiteY1" fmla="*/ 0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600 h 2339603"/>
              <a:gd name="connsiteX1" fmla="*/ 376056 w 1389924"/>
              <a:gd name="connsiteY1" fmla="*/ 4236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597 h 2339600"/>
              <a:gd name="connsiteX1" fmla="*/ 376056 w 1389924"/>
              <a:gd name="connsiteY1" fmla="*/ 4233 h 2339600"/>
              <a:gd name="connsiteX2" fmla="*/ 857232 w 1389924"/>
              <a:gd name="connsiteY2" fmla="*/ 0 h 2339600"/>
              <a:gd name="connsiteX3" fmla="*/ 1389924 w 1389924"/>
              <a:gd name="connsiteY3" fmla="*/ 2339600 h 2339600"/>
              <a:gd name="connsiteX4" fmla="*/ 0 w 1389924"/>
              <a:gd name="connsiteY4" fmla="*/ 2339597 h 2339600"/>
              <a:gd name="connsiteX0" fmla="*/ 0 w 1561338"/>
              <a:gd name="connsiteY0" fmla="*/ 1160163 h 2339600"/>
              <a:gd name="connsiteX1" fmla="*/ 547470 w 1561338"/>
              <a:gd name="connsiteY1" fmla="*/ 4233 h 2339600"/>
              <a:gd name="connsiteX2" fmla="*/ 1028646 w 1561338"/>
              <a:gd name="connsiteY2" fmla="*/ 0 h 2339600"/>
              <a:gd name="connsiteX3" fmla="*/ 1561338 w 1561338"/>
              <a:gd name="connsiteY3" fmla="*/ 2339600 h 2339600"/>
              <a:gd name="connsiteX4" fmla="*/ 0 w 1561338"/>
              <a:gd name="connsiteY4" fmla="*/ 1160163 h 2339600"/>
              <a:gd name="connsiteX0" fmla="*/ 0 w 1028646"/>
              <a:gd name="connsiteY0" fmla="*/ 1160163 h 5435615"/>
              <a:gd name="connsiteX1" fmla="*/ 547470 w 1028646"/>
              <a:gd name="connsiteY1" fmla="*/ 4233 h 5435615"/>
              <a:gd name="connsiteX2" fmla="*/ 1028646 w 1028646"/>
              <a:gd name="connsiteY2" fmla="*/ 0 h 5435615"/>
              <a:gd name="connsiteX3" fmla="*/ 932820 w 1028646"/>
              <a:gd name="connsiteY3" fmla="*/ 5435615 h 5435615"/>
              <a:gd name="connsiteX4" fmla="*/ 0 w 1028646"/>
              <a:gd name="connsiteY4" fmla="*/ 1160163 h 5435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646" h="5435615">
                <a:moveTo>
                  <a:pt x="0" y="1160163"/>
                </a:moveTo>
                <a:lnTo>
                  <a:pt x="547470" y="4233"/>
                </a:lnTo>
                <a:lnTo>
                  <a:pt x="1028646" y="0"/>
                </a:lnTo>
                <a:lnTo>
                  <a:pt x="932820" y="5435615"/>
                </a:lnTo>
                <a:lnTo>
                  <a:pt x="0" y="1160163"/>
                </a:lnTo>
                <a:close/>
              </a:path>
            </a:pathLst>
          </a:custGeom>
          <a:solidFill>
            <a:schemeClr val="bg2">
              <a:lumMod val="75000"/>
              <a:alpha val="2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pic>
        <p:nvPicPr>
          <p:cNvPr id="6" name="Picture 5" descr="Enhanced view of red callout surrounding Were you receiving Foster Care and MA at the age of 18 questio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1180" y="4558065"/>
            <a:ext cx="4249420" cy="784061"/>
          </a:xfrm>
          <a:prstGeom prst="rect">
            <a:avLst/>
          </a:prstGeom>
          <a:ln w="25400">
            <a:solidFill>
              <a:srgbClr val="FF0000"/>
            </a:solidFill>
          </a:ln>
        </p:spPr>
      </p:pic>
      <p:sp>
        <p:nvSpPr>
          <p:cNvPr id="3" name="Slide Number Placeholder 2">
            <a:extLst>
              <a:ext uri="{FF2B5EF4-FFF2-40B4-BE49-F238E27FC236}">
                <a16:creationId xmlns:a16="http://schemas.microsoft.com/office/drawing/2014/main" id="{7BFA7EFD-CE7E-47A8-803B-4E73FDE396C0}"/>
              </a:ext>
            </a:extLst>
          </p:cNvPr>
          <p:cNvSpPr>
            <a:spLocks noGrp="1"/>
          </p:cNvSpPr>
          <p:nvPr>
            <p:ph type="sldNum" sz="quarter" idx="12"/>
          </p:nvPr>
        </p:nvSpPr>
        <p:spPr/>
        <p:txBody>
          <a:bodyPr/>
          <a:lstStyle/>
          <a:p>
            <a:pPr algn="ctr"/>
            <a:fld id="{9D710453-B075-45DB-8A7B-E3C399690A0E}" type="slidenum">
              <a:rPr lang="en-US" sz="1100" smtClean="0"/>
              <a:pPr algn="ctr"/>
              <a:t>25</a:t>
            </a:fld>
            <a:endParaRPr lang="en-US" sz="1100" dirty="0"/>
          </a:p>
        </p:txBody>
      </p:sp>
    </p:spTree>
    <p:extLst>
      <p:ext uri="{BB962C8B-B14F-4D97-AF65-F5344CB8AC3E}">
        <p14:creationId xmlns:p14="http://schemas.microsoft.com/office/powerpoint/2010/main" val="1107959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4800"/>
            <a:ext cx="5410200" cy="454026"/>
          </a:xfrm>
        </p:spPr>
        <p:txBody>
          <a:bodyPr/>
          <a:lstStyle/>
          <a:p>
            <a:r>
              <a:rPr lang="en-US" dirty="0"/>
              <a:t>PE Worksheet </a:t>
            </a:r>
            <a:r>
              <a:rPr lang="en-US" i="1" dirty="0"/>
              <a:t>(cont’d)</a:t>
            </a:r>
          </a:p>
        </p:txBody>
      </p:sp>
      <p:pic>
        <p:nvPicPr>
          <p:cNvPr id="13" name="Picture 12" descr="Image of COMPASS web PE Worksheet web page, with sample individual, named Hannah Heart. Red callout surrounds Are you pregnant or have you had a pregnancy end withing the last 60 days question."/>
          <p:cNvPicPr>
            <a:picLocks noChangeAspect="1"/>
          </p:cNvPicPr>
          <p:nvPr/>
        </p:nvPicPr>
        <p:blipFill>
          <a:blip r:embed="rId4"/>
          <a:stretch>
            <a:fillRect/>
          </a:stretch>
        </p:blipFill>
        <p:spPr>
          <a:xfrm>
            <a:off x="478536" y="1143000"/>
            <a:ext cx="5998464" cy="4766286"/>
          </a:xfrm>
          <a:prstGeom prst="rect">
            <a:avLst/>
          </a:prstGeom>
          <a:ln w="28575">
            <a:solidFill>
              <a:srgbClr val="003C7C"/>
            </a:solidFill>
          </a:ln>
        </p:spPr>
      </p:pic>
      <p:sp>
        <p:nvSpPr>
          <p:cNvPr id="10" name="Rectangle 9" descr="Red callout surrounding Are you pregnant or have you had a pregnancy end withing the last 60 days question."/>
          <p:cNvSpPr/>
          <p:nvPr/>
        </p:nvSpPr>
        <p:spPr>
          <a:xfrm>
            <a:off x="609600" y="4908519"/>
            <a:ext cx="3352800" cy="1000767"/>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rapezoid 4">
            <a:extLst>
              <a:ext uri="{C183D7F6-B498-43B3-948B-1728B52AA6E4}">
                <adec:decorative xmlns:adec="http://schemas.microsoft.com/office/drawing/2017/decorative" val="1"/>
              </a:ext>
            </a:extLst>
          </p:cNvPr>
          <p:cNvSpPr/>
          <p:nvPr/>
        </p:nvSpPr>
        <p:spPr>
          <a:xfrm rot="16200000">
            <a:off x="4631659" y="1635473"/>
            <a:ext cx="3610311" cy="4948830"/>
          </a:xfrm>
          <a:custGeom>
            <a:avLst/>
            <a:gdLst>
              <a:gd name="connsiteX0" fmla="*/ 0 w 1436488"/>
              <a:gd name="connsiteY0" fmla="*/ 2339603 h 2339603"/>
              <a:gd name="connsiteX1" fmla="*/ 359122 w 1436488"/>
              <a:gd name="connsiteY1" fmla="*/ 0 h 2339603"/>
              <a:gd name="connsiteX2" fmla="*/ 1077366 w 1436488"/>
              <a:gd name="connsiteY2" fmla="*/ 0 h 2339603"/>
              <a:gd name="connsiteX3" fmla="*/ 1436488 w 1436488"/>
              <a:gd name="connsiteY3" fmla="*/ 2339603 h 2339603"/>
              <a:gd name="connsiteX4" fmla="*/ 0 w 1436488"/>
              <a:gd name="connsiteY4" fmla="*/ 2339603 h 2339603"/>
              <a:gd name="connsiteX0" fmla="*/ 0 w 1436488"/>
              <a:gd name="connsiteY0" fmla="*/ 2356533 h 2356533"/>
              <a:gd name="connsiteX1" fmla="*/ 359122 w 1436488"/>
              <a:gd name="connsiteY1" fmla="*/ 16930 h 2356533"/>
              <a:gd name="connsiteX2" fmla="*/ 857232 w 1436488"/>
              <a:gd name="connsiteY2" fmla="*/ 0 h 2356533"/>
              <a:gd name="connsiteX3" fmla="*/ 1436488 w 1436488"/>
              <a:gd name="connsiteY3" fmla="*/ 2356533 h 2356533"/>
              <a:gd name="connsiteX4" fmla="*/ 0 w 1436488"/>
              <a:gd name="connsiteY4" fmla="*/ 2356533 h 2356533"/>
              <a:gd name="connsiteX0" fmla="*/ 0 w 1436488"/>
              <a:gd name="connsiteY0" fmla="*/ 2356533 h 2356533"/>
              <a:gd name="connsiteX1" fmla="*/ 384522 w 1436488"/>
              <a:gd name="connsiteY1" fmla="*/ 16933 h 2356533"/>
              <a:gd name="connsiteX2" fmla="*/ 857232 w 1436488"/>
              <a:gd name="connsiteY2" fmla="*/ 0 h 2356533"/>
              <a:gd name="connsiteX3" fmla="*/ 1436488 w 1436488"/>
              <a:gd name="connsiteY3" fmla="*/ 2356533 h 2356533"/>
              <a:gd name="connsiteX4" fmla="*/ 0 w 1436488"/>
              <a:gd name="connsiteY4" fmla="*/ 2356533 h 2356533"/>
              <a:gd name="connsiteX0" fmla="*/ 0 w 1389924"/>
              <a:gd name="connsiteY0" fmla="*/ 2356533 h 2356536"/>
              <a:gd name="connsiteX1" fmla="*/ 384522 w 1389924"/>
              <a:gd name="connsiteY1" fmla="*/ 16933 h 2356536"/>
              <a:gd name="connsiteX2" fmla="*/ 857232 w 1389924"/>
              <a:gd name="connsiteY2" fmla="*/ 0 h 2356536"/>
              <a:gd name="connsiteX3" fmla="*/ 1389924 w 1389924"/>
              <a:gd name="connsiteY3" fmla="*/ 2356536 h 2356536"/>
              <a:gd name="connsiteX4" fmla="*/ 0 w 1389924"/>
              <a:gd name="connsiteY4" fmla="*/ 2356533 h 2356536"/>
              <a:gd name="connsiteX0" fmla="*/ 0 w 1389924"/>
              <a:gd name="connsiteY0" fmla="*/ 2343833 h 2343836"/>
              <a:gd name="connsiteX1" fmla="*/ 384522 w 1389924"/>
              <a:gd name="connsiteY1" fmla="*/ 4233 h 2343836"/>
              <a:gd name="connsiteX2" fmla="*/ 852999 w 1389924"/>
              <a:gd name="connsiteY2" fmla="*/ 0 h 2343836"/>
              <a:gd name="connsiteX3" fmla="*/ 1389924 w 1389924"/>
              <a:gd name="connsiteY3" fmla="*/ 2343836 h 2343836"/>
              <a:gd name="connsiteX4" fmla="*/ 0 w 1389924"/>
              <a:gd name="connsiteY4" fmla="*/ 2343833 h 2343836"/>
              <a:gd name="connsiteX0" fmla="*/ 0 w 1389924"/>
              <a:gd name="connsiteY0" fmla="*/ 2339600 h 2339603"/>
              <a:gd name="connsiteX1" fmla="*/ 384522 w 1389924"/>
              <a:gd name="connsiteY1" fmla="*/ 0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600 h 2339603"/>
              <a:gd name="connsiteX1" fmla="*/ 376056 w 1389924"/>
              <a:gd name="connsiteY1" fmla="*/ 4236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597 h 2339600"/>
              <a:gd name="connsiteX1" fmla="*/ 376056 w 1389924"/>
              <a:gd name="connsiteY1" fmla="*/ 4233 h 2339600"/>
              <a:gd name="connsiteX2" fmla="*/ 857232 w 1389924"/>
              <a:gd name="connsiteY2" fmla="*/ 0 h 2339600"/>
              <a:gd name="connsiteX3" fmla="*/ 1389924 w 1389924"/>
              <a:gd name="connsiteY3" fmla="*/ 2339600 h 2339600"/>
              <a:gd name="connsiteX4" fmla="*/ 0 w 1389924"/>
              <a:gd name="connsiteY4" fmla="*/ 2339597 h 2339600"/>
              <a:gd name="connsiteX0" fmla="*/ 0 w 2094191"/>
              <a:gd name="connsiteY0" fmla="*/ 2339597 h 2339597"/>
              <a:gd name="connsiteX1" fmla="*/ 376056 w 2094191"/>
              <a:gd name="connsiteY1" fmla="*/ 4233 h 2339597"/>
              <a:gd name="connsiteX2" fmla="*/ 857232 w 2094191"/>
              <a:gd name="connsiteY2" fmla="*/ 0 h 2339597"/>
              <a:gd name="connsiteX3" fmla="*/ 2094191 w 2094191"/>
              <a:gd name="connsiteY3" fmla="*/ 706440 h 2339597"/>
              <a:gd name="connsiteX4" fmla="*/ 0 w 2094191"/>
              <a:gd name="connsiteY4" fmla="*/ 2339597 h 2339597"/>
              <a:gd name="connsiteX0" fmla="*/ 518886 w 1718135"/>
              <a:gd name="connsiteY0" fmla="*/ 5053061 h 5053061"/>
              <a:gd name="connsiteX1" fmla="*/ 0 w 1718135"/>
              <a:gd name="connsiteY1" fmla="*/ 4233 h 5053061"/>
              <a:gd name="connsiteX2" fmla="*/ 481176 w 1718135"/>
              <a:gd name="connsiteY2" fmla="*/ 0 h 5053061"/>
              <a:gd name="connsiteX3" fmla="*/ 1718135 w 1718135"/>
              <a:gd name="connsiteY3" fmla="*/ 706440 h 5053061"/>
              <a:gd name="connsiteX4" fmla="*/ 518886 w 1718135"/>
              <a:gd name="connsiteY4" fmla="*/ 5053061 h 5053061"/>
              <a:gd name="connsiteX0" fmla="*/ 518886 w 1720595"/>
              <a:gd name="connsiteY0" fmla="*/ 5053061 h 5053061"/>
              <a:gd name="connsiteX1" fmla="*/ 0 w 1720595"/>
              <a:gd name="connsiteY1" fmla="*/ 4233 h 5053061"/>
              <a:gd name="connsiteX2" fmla="*/ 481176 w 1720595"/>
              <a:gd name="connsiteY2" fmla="*/ 0 h 5053061"/>
              <a:gd name="connsiteX3" fmla="*/ 1720595 w 1720595"/>
              <a:gd name="connsiteY3" fmla="*/ 685950 h 5053061"/>
              <a:gd name="connsiteX4" fmla="*/ 518886 w 1720595"/>
              <a:gd name="connsiteY4" fmla="*/ 5053061 h 5053061"/>
              <a:gd name="connsiteX0" fmla="*/ 518886 w 1720595"/>
              <a:gd name="connsiteY0" fmla="*/ 5053061 h 5053061"/>
              <a:gd name="connsiteX1" fmla="*/ 0 w 1720595"/>
              <a:gd name="connsiteY1" fmla="*/ 4233 h 5053061"/>
              <a:gd name="connsiteX2" fmla="*/ 481176 w 1720595"/>
              <a:gd name="connsiteY2" fmla="*/ 0 h 5053061"/>
              <a:gd name="connsiteX3" fmla="*/ 1720595 w 1720595"/>
              <a:gd name="connsiteY3" fmla="*/ 653640 h 5053061"/>
              <a:gd name="connsiteX4" fmla="*/ 518886 w 1720595"/>
              <a:gd name="connsiteY4" fmla="*/ 5053061 h 5053061"/>
              <a:gd name="connsiteX0" fmla="*/ 544514 w 1746223"/>
              <a:gd name="connsiteY0" fmla="*/ 5053061 h 5053061"/>
              <a:gd name="connsiteX1" fmla="*/ 0 w 1746223"/>
              <a:gd name="connsiteY1" fmla="*/ 12849 h 5053061"/>
              <a:gd name="connsiteX2" fmla="*/ 506804 w 1746223"/>
              <a:gd name="connsiteY2" fmla="*/ 0 h 5053061"/>
              <a:gd name="connsiteX3" fmla="*/ 1746223 w 1746223"/>
              <a:gd name="connsiteY3" fmla="*/ 653640 h 5053061"/>
              <a:gd name="connsiteX4" fmla="*/ 544514 w 1746223"/>
              <a:gd name="connsiteY4" fmla="*/ 5053061 h 5053061"/>
              <a:gd name="connsiteX0" fmla="*/ 544514 w 1746223"/>
              <a:gd name="connsiteY0" fmla="*/ 5042291 h 5042291"/>
              <a:gd name="connsiteX1" fmla="*/ 0 w 1746223"/>
              <a:gd name="connsiteY1" fmla="*/ 2079 h 5042291"/>
              <a:gd name="connsiteX2" fmla="*/ 490402 w 1746223"/>
              <a:gd name="connsiteY2" fmla="*/ 0 h 5042291"/>
              <a:gd name="connsiteX3" fmla="*/ 1746223 w 1746223"/>
              <a:gd name="connsiteY3" fmla="*/ 642870 h 5042291"/>
              <a:gd name="connsiteX4" fmla="*/ 544514 w 1746223"/>
              <a:gd name="connsiteY4" fmla="*/ 5042291 h 5042291"/>
              <a:gd name="connsiteX0" fmla="*/ 544514 w 1748529"/>
              <a:gd name="connsiteY0" fmla="*/ 5042291 h 5042291"/>
              <a:gd name="connsiteX1" fmla="*/ 0 w 1748529"/>
              <a:gd name="connsiteY1" fmla="*/ 2079 h 5042291"/>
              <a:gd name="connsiteX2" fmla="*/ 490402 w 1748529"/>
              <a:gd name="connsiteY2" fmla="*/ 0 h 5042291"/>
              <a:gd name="connsiteX3" fmla="*/ 1748529 w 1748529"/>
              <a:gd name="connsiteY3" fmla="*/ 615410 h 5042291"/>
              <a:gd name="connsiteX4" fmla="*/ 544514 w 1748529"/>
              <a:gd name="connsiteY4" fmla="*/ 5042291 h 5042291"/>
              <a:gd name="connsiteX0" fmla="*/ 543360 w 1748529"/>
              <a:gd name="connsiteY0" fmla="*/ 5103688 h 5103688"/>
              <a:gd name="connsiteX1" fmla="*/ 0 w 1748529"/>
              <a:gd name="connsiteY1" fmla="*/ 2079 h 5103688"/>
              <a:gd name="connsiteX2" fmla="*/ 490402 w 1748529"/>
              <a:gd name="connsiteY2" fmla="*/ 0 h 5103688"/>
              <a:gd name="connsiteX3" fmla="*/ 1748529 w 1748529"/>
              <a:gd name="connsiteY3" fmla="*/ 615410 h 5103688"/>
              <a:gd name="connsiteX4" fmla="*/ 543360 w 1748529"/>
              <a:gd name="connsiteY4" fmla="*/ 5103688 h 5103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529" h="5103688">
                <a:moveTo>
                  <a:pt x="543360" y="5103688"/>
                </a:moveTo>
                <a:lnTo>
                  <a:pt x="0" y="2079"/>
                </a:lnTo>
                <a:lnTo>
                  <a:pt x="490402" y="0"/>
                </a:lnTo>
                <a:lnTo>
                  <a:pt x="1748529" y="615410"/>
                </a:lnTo>
                <a:lnTo>
                  <a:pt x="543360" y="5103688"/>
                </a:lnTo>
                <a:close/>
              </a:path>
            </a:pathLst>
          </a:custGeom>
          <a:solidFill>
            <a:schemeClr val="bg2">
              <a:lumMod val="75000"/>
              <a:alpha val="2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pic>
        <p:nvPicPr>
          <p:cNvPr id="8" name="Picture 7" descr="Enhanced view of red callout surrounding Are you pregnant or have you had a pregnancy end withing the last 60 days question when question is answered as Yes. Enhanced image contains available selections to How many babies are expected questio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4350" y="2328547"/>
            <a:ext cx="4308190" cy="2438598"/>
          </a:xfrm>
          <a:prstGeom prst="rect">
            <a:avLst/>
          </a:prstGeom>
          <a:ln w="25400">
            <a:solidFill>
              <a:srgbClr val="FF0000"/>
            </a:solidFill>
          </a:ln>
          <a:effectLst/>
        </p:spPr>
      </p:pic>
      <p:sp>
        <p:nvSpPr>
          <p:cNvPr id="3" name="Slide Number Placeholder 2">
            <a:extLst>
              <a:ext uri="{FF2B5EF4-FFF2-40B4-BE49-F238E27FC236}">
                <a16:creationId xmlns:a16="http://schemas.microsoft.com/office/drawing/2014/main" id="{B5B1AA07-556F-4DBF-8E14-7C197744FC87}"/>
              </a:ext>
            </a:extLst>
          </p:cNvPr>
          <p:cNvSpPr>
            <a:spLocks noGrp="1"/>
          </p:cNvSpPr>
          <p:nvPr>
            <p:ph type="sldNum" sz="quarter" idx="12"/>
          </p:nvPr>
        </p:nvSpPr>
        <p:spPr/>
        <p:txBody>
          <a:bodyPr/>
          <a:lstStyle/>
          <a:p>
            <a:pPr algn="ctr"/>
            <a:fld id="{9D710453-B075-45DB-8A7B-E3C399690A0E}" type="slidenum">
              <a:rPr lang="en-US" sz="1100" smtClean="0"/>
              <a:pPr algn="ctr"/>
              <a:t>26</a:t>
            </a:fld>
            <a:endParaRPr lang="en-US" sz="1100" dirty="0"/>
          </a:p>
        </p:txBody>
      </p:sp>
    </p:spTree>
    <p:extLst>
      <p:ext uri="{BB962C8B-B14F-4D97-AF65-F5344CB8AC3E}">
        <p14:creationId xmlns:p14="http://schemas.microsoft.com/office/powerpoint/2010/main" val="472986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3" name="Picture 2" descr="Enhanced image of the Household size section of PE Worksheet, with callout around Household size dropdow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703" y="1401904"/>
            <a:ext cx="7300593" cy="4054191"/>
          </a:xfrm>
          <a:prstGeom prst="rect">
            <a:avLst/>
          </a:prstGeom>
          <a:ln w="25400">
            <a:solidFill>
              <a:srgbClr val="003C7C"/>
            </a:solidFill>
          </a:ln>
        </p:spPr>
      </p:pic>
      <p:sp>
        <p:nvSpPr>
          <p:cNvPr id="5" name="Rectangle 4" descr="Red callout surrounding Household Size dropdown."/>
          <p:cNvSpPr/>
          <p:nvPr/>
        </p:nvSpPr>
        <p:spPr>
          <a:xfrm>
            <a:off x="980661" y="2133600"/>
            <a:ext cx="2819400" cy="6858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EB686343-22E3-485E-90B8-F859446A13A4}"/>
              </a:ext>
            </a:extLst>
          </p:cNvPr>
          <p:cNvSpPr>
            <a:spLocks noGrp="1"/>
          </p:cNvSpPr>
          <p:nvPr>
            <p:ph type="sldNum" sz="quarter" idx="12"/>
          </p:nvPr>
        </p:nvSpPr>
        <p:spPr/>
        <p:txBody>
          <a:bodyPr/>
          <a:lstStyle/>
          <a:p>
            <a:pPr algn="ctr"/>
            <a:fld id="{9D710453-B075-45DB-8A7B-E3C399690A0E}" type="slidenum">
              <a:rPr lang="en-US" sz="1100" smtClean="0"/>
              <a:pPr algn="ctr"/>
              <a:t>27</a:t>
            </a:fld>
            <a:endParaRPr lang="en-US" sz="1100" dirty="0"/>
          </a:p>
        </p:txBody>
      </p:sp>
    </p:spTree>
    <p:extLst>
      <p:ext uri="{BB962C8B-B14F-4D97-AF65-F5344CB8AC3E}">
        <p14:creationId xmlns:p14="http://schemas.microsoft.com/office/powerpoint/2010/main" val="401338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Tax Filing Statuses Defined"/>
          <p:cNvSpPr>
            <a:spLocks noGrp="1"/>
          </p:cNvSpPr>
          <p:nvPr>
            <p:ph type="title"/>
            <p:custDataLst>
              <p:tags r:id="rId1"/>
            </p:custDataLst>
          </p:nvPr>
        </p:nvSpPr>
        <p:spPr bwMode="white">
          <a:xfrm>
            <a:off x="457200" y="307974"/>
            <a:ext cx="5410200" cy="454026"/>
          </a:xfrm>
        </p:spPr>
        <p:txBody>
          <a:bodyPr/>
          <a:lstStyle/>
          <a:p>
            <a:r>
              <a:rPr lang="en-US" dirty="0"/>
              <a:t>Tax Filing Statuses Defined</a:t>
            </a:r>
          </a:p>
        </p:txBody>
      </p:sp>
      <p:grpSp>
        <p:nvGrpSpPr>
          <p:cNvPr id="11" name="Group 10" descr="Smart art showing tax filing status terms and related definitions.">
            <a:extLst>
              <a:ext uri="{FF2B5EF4-FFF2-40B4-BE49-F238E27FC236}">
                <a16:creationId xmlns:a16="http://schemas.microsoft.com/office/drawing/2014/main" id="{4B58BE8E-F8DD-4334-9A0C-D10B8B4CA968}"/>
              </a:ext>
            </a:extLst>
          </p:cNvPr>
          <p:cNvGrpSpPr/>
          <p:nvPr/>
        </p:nvGrpSpPr>
        <p:grpSpPr>
          <a:xfrm>
            <a:off x="454598" y="1054090"/>
            <a:ext cx="8200673" cy="4971200"/>
            <a:chOff x="473648" y="1054090"/>
            <a:chExt cx="8200673" cy="4971200"/>
          </a:xfrm>
        </p:grpSpPr>
        <p:grpSp>
          <p:nvGrpSpPr>
            <p:cNvPr id="10" name="Group 9">
              <a:extLst>
                <a:ext uri="{FF2B5EF4-FFF2-40B4-BE49-F238E27FC236}">
                  <a16:creationId xmlns:a16="http://schemas.microsoft.com/office/drawing/2014/main" id="{080A1AC1-1167-407C-BDD4-EB8C1C4D8343}"/>
                </a:ext>
              </a:extLst>
            </p:cNvPr>
            <p:cNvGrpSpPr/>
            <p:nvPr/>
          </p:nvGrpSpPr>
          <p:grpSpPr>
            <a:xfrm>
              <a:off x="473648" y="1054090"/>
              <a:ext cx="8200673" cy="1210945"/>
              <a:chOff x="473648" y="1054090"/>
              <a:chExt cx="8200673" cy="1210945"/>
            </a:xfrm>
          </p:grpSpPr>
          <p:sp>
            <p:nvSpPr>
              <p:cNvPr id="28" name="object 18"/>
              <p:cNvSpPr/>
              <p:nvPr>
                <p:custDataLst>
                  <p:tags r:id="rId8"/>
                </p:custDataLst>
              </p:nvPr>
            </p:nvSpPr>
            <p:spPr>
              <a:xfrm>
                <a:off x="2878087" y="1164590"/>
                <a:ext cx="5796234" cy="969010"/>
              </a:xfrm>
              <a:custGeom>
                <a:avLst/>
                <a:gdLst/>
                <a:ahLst/>
                <a:cxnLst/>
                <a:rect l="l" t="t" r="r" b="b"/>
                <a:pathLst>
                  <a:path w="5267325" h="969010">
                    <a:moveTo>
                      <a:pt x="5266944" y="161416"/>
                    </a:moveTo>
                    <a:lnTo>
                      <a:pt x="5266944" y="807084"/>
                    </a:lnTo>
                    <a:lnTo>
                      <a:pt x="5266282" y="821798"/>
                    </a:lnTo>
                    <a:lnTo>
                      <a:pt x="5256818" y="863485"/>
                    </a:lnTo>
                    <a:lnTo>
                      <a:pt x="5237335" y="900289"/>
                    </a:lnTo>
                    <a:lnTo>
                      <a:pt x="5209379" y="930665"/>
                    </a:lnTo>
                    <a:lnTo>
                      <a:pt x="5174494" y="953070"/>
                    </a:lnTo>
                    <a:lnTo>
                      <a:pt x="5134224" y="965959"/>
                    </a:lnTo>
                    <a:lnTo>
                      <a:pt x="0" y="968501"/>
                    </a:lnTo>
                    <a:lnTo>
                      <a:pt x="0" y="0"/>
                    </a:lnTo>
                    <a:lnTo>
                      <a:pt x="5105527" y="0"/>
                    </a:lnTo>
                    <a:lnTo>
                      <a:pt x="5120240" y="661"/>
                    </a:lnTo>
                    <a:lnTo>
                      <a:pt x="5161927" y="10125"/>
                    </a:lnTo>
                    <a:lnTo>
                      <a:pt x="5198731" y="29608"/>
                    </a:lnTo>
                    <a:lnTo>
                      <a:pt x="5229107" y="57564"/>
                    </a:lnTo>
                    <a:lnTo>
                      <a:pt x="5251512" y="92449"/>
                    </a:lnTo>
                    <a:lnTo>
                      <a:pt x="5264401" y="132719"/>
                    </a:lnTo>
                    <a:lnTo>
                      <a:pt x="5266944" y="161416"/>
                    </a:lnTo>
                    <a:close/>
                  </a:path>
                </a:pathLst>
              </a:custGeom>
              <a:solidFill>
                <a:srgbClr val="C0CFDF"/>
              </a:solidFill>
              <a:ln w="12700">
                <a:solidFill>
                  <a:srgbClr val="809EBF"/>
                </a:solidFill>
              </a:ln>
            </p:spPr>
            <p:txBody>
              <a:bodyPr wrap="square" lIns="0" tIns="0" rIns="0" bIns="0" rtlCol="0" anchor="ctr"/>
              <a:lstStyle/>
              <a:p>
                <a:pPr marL="114300"/>
                <a:r>
                  <a:rPr lang="en-US" sz="1600" spc="-5" dirty="0">
                    <a:latin typeface="Arial"/>
                    <a:cs typeface="Arial"/>
                  </a:rPr>
                  <a:t>A</a:t>
                </a:r>
                <a:r>
                  <a:rPr lang="en-US" sz="1600" dirty="0">
                    <a:latin typeface="Arial"/>
                    <a:cs typeface="Arial"/>
                  </a:rPr>
                  <a:t>n</a:t>
                </a:r>
                <a:r>
                  <a:rPr lang="en-US" sz="1600" spc="-5" dirty="0">
                    <a:latin typeface="Arial"/>
                    <a:cs typeface="Arial"/>
                  </a:rPr>
                  <a:t> </a:t>
                </a:r>
                <a:r>
                  <a:rPr lang="en-US" sz="1600" dirty="0">
                    <a:latin typeface="Arial"/>
                    <a:cs typeface="Arial"/>
                  </a:rPr>
                  <a:t>i</a:t>
                </a:r>
                <a:r>
                  <a:rPr lang="en-US" sz="1600" spc="5" dirty="0">
                    <a:latin typeface="Arial"/>
                    <a:cs typeface="Arial"/>
                  </a:rPr>
                  <a:t>n</a:t>
                </a:r>
                <a:r>
                  <a:rPr lang="en-US" sz="1600" dirty="0">
                    <a:latin typeface="Arial"/>
                    <a:cs typeface="Arial"/>
                  </a:rPr>
                  <a:t>di</a:t>
                </a:r>
                <a:r>
                  <a:rPr lang="en-US" sz="1600" spc="-15" dirty="0">
                    <a:latin typeface="Arial"/>
                    <a:cs typeface="Arial"/>
                  </a:rPr>
                  <a:t>v</a:t>
                </a:r>
                <a:r>
                  <a:rPr lang="en-US" sz="1600" dirty="0">
                    <a:latin typeface="Arial"/>
                    <a:cs typeface="Arial"/>
                  </a:rPr>
                  <a:t>i</a:t>
                </a:r>
                <a:r>
                  <a:rPr lang="en-US" sz="1600" spc="5" dirty="0">
                    <a:latin typeface="Arial"/>
                    <a:cs typeface="Arial"/>
                  </a:rPr>
                  <a:t>d</a:t>
                </a:r>
                <a:r>
                  <a:rPr lang="en-US" sz="1600" dirty="0">
                    <a:latin typeface="Arial"/>
                    <a:cs typeface="Arial"/>
                  </a:rPr>
                  <a:t>ual</a:t>
                </a:r>
                <a:r>
                  <a:rPr lang="en-US" sz="1600" spc="15" dirty="0">
                    <a:latin typeface="Arial"/>
                    <a:cs typeface="Arial"/>
                  </a:rPr>
                  <a:t> </a:t>
                </a:r>
                <a:r>
                  <a:rPr lang="en-US" sz="1600" spc="-15" dirty="0">
                    <a:latin typeface="Arial"/>
                    <a:cs typeface="Arial"/>
                  </a:rPr>
                  <a:t>w</a:t>
                </a:r>
                <a:r>
                  <a:rPr lang="en-US" sz="1600" dirty="0">
                    <a:latin typeface="Arial"/>
                    <a:cs typeface="Arial"/>
                  </a:rPr>
                  <a:t>ho </a:t>
                </a:r>
                <a:r>
                  <a:rPr lang="en-US" sz="1600" spc="5" dirty="0">
                    <a:latin typeface="Arial"/>
                    <a:cs typeface="Arial"/>
                  </a:rPr>
                  <a:t>e</a:t>
                </a:r>
                <a:r>
                  <a:rPr lang="en-US" sz="1600" spc="-20" dirty="0">
                    <a:latin typeface="Arial"/>
                    <a:cs typeface="Arial"/>
                  </a:rPr>
                  <a:t>x</a:t>
                </a:r>
                <a:r>
                  <a:rPr lang="en-US" sz="1600" dirty="0">
                    <a:latin typeface="Arial"/>
                    <a:cs typeface="Arial"/>
                  </a:rPr>
                  <a:t>pects</a:t>
                </a:r>
                <a:r>
                  <a:rPr lang="en-US" sz="1600" spc="-5" dirty="0">
                    <a:latin typeface="Arial"/>
                    <a:cs typeface="Arial"/>
                  </a:rPr>
                  <a:t> </a:t>
                </a:r>
                <a:r>
                  <a:rPr lang="en-US" sz="1600" dirty="0">
                    <a:latin typeface="Arial"/>
                    <a:cs typeface="Arial"/>
                  </a:rPr>
                  <a:t>to</a:t>
                </a:r>
                <a:r>
                  <a:rPr lang="en-US" sz="1600" spc="-5" dirty="0">
                    <a:latin typeface="Arial"/>
                    <a:cs typeface="Arial"/>
                  </a:rPr>
                  <a:t> </a:t>
                </a:r>
                <a:r>
                  <a:rPr lang="en-US" sz="1600" dirty="0">
                    <a:latin typeface="Arial"/>
                    <a:cs typeface="Arial"/>
                  </a:rPr>
                  <a:t>file</a:t>
                </a:r>
                <a:r>
                  <a:rPr lang="en-US" sz="1600" spc="-15" dirty="0">
                    <a:latin typeface="Arial"/>
                    <a:cs typeface="Arial"/>
                  </a:rPr>
                  <a:t> </a:t>
                </a:r>
                <a:r>
                  <a:rPr lang="en-US" sz="1600" dirty="0">
                    <a:latin typeface="Arial"/>
                    <a:cs typeface="Arial"/>
                  </a:rPr>
                  <a:t>a tax</a:t>
                </a:r>
                <a:r>
                  <a:rPr lang="en-US" sz="1600" spc="-20" dirty="0">
                    <a:latin typeface="Arial"/>
                    <a:cs typeface="Arial"/>
                  </a:rPr>
                  <a:t> </a:t>
                </a:r>
                <a:r>
                  <a:rPr lang="en-US" sz="1600" spc="5" dirty="0">
                    <a:latin typeface="Arial"/>
                    <a:cs typeface="Arial"/>
                  </a:rPr>
                  <a:t>r</a:t>
                </a:r>
                <a:r>
                  <a:rPr lang="en-US" sz="1600" dirty="0">
                    <a:latin typeface="Arial"/>
                    <a:cs typeface="Arial"/>
                  </a:rPr>
                  <a:t>et</a:t>
                </a:r>
                <a:r>
                  <a:rPr lang="en-US" sz="1600" spc="5" dirty="0">
                    <a:latin typeface="Arial"/>
                    <a:cs typeface="Arial"/>
                  </a:rPr>
                  <a:t>u</a:t>
                </a:r>
                <a:r>
                  <a:rPr lang="en-US" sz="1600" dirty="0">
                    <a:latin typeface="Arial"/>
                    <a:cs typeface="Arial"/>
                  </a:rPr>
                  <a:t>rn</a:t>
                </a:r>
                <a:r>
                  <a:rPr lang="en-US" sz="1600" spc="-25" dirty="0">
                    <a:latin typeface="Arial"/>
                    <a:cs typeface="Arial"/>
                  </a:rPr>
                  <a:t> </a:t>
                </a:r>
                <a:r>
                  <a:rPr lang="en-US" sz="1600" dirty="0">
                    <a:latin typeface="Arial"/>
                    <a:cs typeface="Arial"/>
                  </a:rPr>
                  <a:t>f</a:t>
                </a:r>
                <a:r>
                  <a:rPr lang="en-US" sz="1600" spc="5" dirty="0">
                    <a:latin typeface="Arial"/>
                    <a:cs typeface="Arial"/>
                  </a:rPr>
                  <a:t>o</a:t>
                </a:r>
                <a:r>
                  <a:rPr lang="en-US" sz="1600" dirty="0">
                    <a:latin typeface="Arial"/>
                    <a:cs typeface="Arial"/>
                  </a:rPr>
                  <a:t>r</a:t>
                </a:r>
                <a:r>
                  <a:rPr lang="en-US" sz="1600" spc="-20" dirty="0">
                    <a:latin typeface="Arial"/>
                    <a:cs typeface="Arial"/>
                  </a:rPr>
                  <a:t> </a:t>
                </a:r>
                <a:r>
                  <a:rPr lang="en-US" sz="1600" dirty="0">
                    <a:latin typeface="Arial"/>
                    <a:cs typeface="Arial"/>
                  </a:rPr>
                  <a:t>t</a:t>
                </a:r>
                <a:r>
                  <a:rPr lang="en-US" sz="1600" spc="5" dirty="0">
                    <a:latin typeface="Arial"/>
                    <a:cs typeface="Arial"/>
                  </a:rPr>
                  <a:t>h</a:t>
                </a:r>
                <a:r>
                  <a:rPr lang="en-US" sz="1600" dirty="0">
                    <a:latin typeface="Arial"/>
                    <a:cs typeface="Arial"/>
                  </a:rPr>
                  <a:t>e</a:t>
                </a:r>
                <a:r>
                  <a:rPr lang="en-US" sz="1600" spc="-5" dirty="0">
                    <a:latin typeface="Arial"/>
                    <a:cs typeface="Arial"/>
                  </a:rPr>
                  <a:t> </a:t>
                </a:r>
                <a:r>
                  <a:rPr lang="en-US" sz="1600" dirty="0">
                    <a:latin typeface="Arial"/>
                    <a:cs typeface="Arial"/>
                  </a:rPr>
                  <a:t>t</a:t>
                </a:r>
                <a:r>
                  <a:rPr lang="en-US" sz="1600" spc="5" dirty="0">
                    <a:latin typeface="Arial"/>
                    <a:cs typeface="Arial"/>
                  </a:rPr>
                  <a:t>a</a:t>
                </a:r>
                <a:r>
                  <a:rPr lang="en-US" sz="1600" spc="-20" dirty="0">
                    <a:latin typeface="Arial"/>
                    <a:cs typeface="Arial"/>
                  </a:rPr>
                  <a:t>x</a:t>
                </a:r>
                <a:r>
                  <a:rPr lang="en-US" sz="1600" dirty="0">
                    <a:latin typeface="Arial"/>
                    <a:cs typeface="Arial"/>
                  </a:rPr>
                  <a:t>able </a:t>
                </a:r>
                <a:r>
                  <a:rPr lang="en-US" sz="1600" spc="-20" dirty="0">
                    <a:latin typeface="Arial"/>
                    <a:cs typeface="Arial"/>
                  </a:rPr>
                  <a:t>y</a:t>
                </a:r>
                <a:r>
                  <a:rPr lang="en-US" sz="1600" dirty="0">
                    <a:latin typeface="Arial"/>
                    <a:cs typeface="Arial"/>
                  </a:rPr>
                  <a:t>ear</a:t>
                </a:r>
                <a:r>
                  <a:rPr lang="en-US" sz="1600" spc="5" dirty="0">
                    <a:latin typeface="Arial"/>
                    <a:cs typeface="Arial"/>
                  </a:rPr>
                  <a:t> </a:t>
                </a:r>
                <a:r>
                  <a:rPr lang="en-US" sz="1600" dirty="0">
                    <a:latin typeface="Arial"/>
                    <a:cs typeface="Arial"/>
                  </a:rPr>
                  <a:t>in</a:t>
                </a:r>
                <a:r>
                  <a:rPr lang="en-US" sz="1600" spc="-5" dirty="0">
                    <a:latin typeface="Arial"/>
                    <a:cs typeface="Arial"/>
                  </a:rPr>
                  <a:t> </a:t>
                </a:r>
                <a:r>
                  <a:rPr lang="en-US" sz="1600" spc="-15" dirty="0">
                    <a:latin typeface="Arial"/>
                    <a:cs typeface="Arial"/>
                  </a:rPr>
                  <a:t>w</a:t>
                </a:r>
                <a:r>
                  <a:rPr lang="en-US" sz="1600" dirty="0">
                    <a:latin typeface="Arial"/>
                    <a:cs typeface="Arial"/>
                  </a:rPr>
                  <a:t>hi</a:t>
                </a:r>
                <a:r>
                  <a:rPr lang="en-US" sz="1600" spc="5" dirty="0">
                    <a:latin typeface="Arial"/>
                    <a:cs typeface="Arial"/>
                  </a:rPr>
                  <a:t>c</a:t>
                </a:r>
                <a:r>
                  <a:rPr lang="en-US" sz="1600" dirty="0">
                    <a:latin typeface="Arial"/>
                    <a:cs typeface="Arial"/>
                  </a:rPr>
                  <a:t>h</a:t>
                </a:r>
                <a:r>
                  <a:rPr lang="en-US" sz="1600" spc="15" dirty="0">
                    <a:latin typeface="Arial"/>
                    <a:cs typeface="Arial"/>
                  </a:rPr>
                  <a:t> </a:t>
                </a:r>
                <a:r>
                  <a:rPr lang="en-US" sz="1600" dirty="0">
                    <a:latin typeface="Arial"/>
                    <a:cs typeface="Arial"/>
                  </a:rPr>
                  <a:t>an</a:t>
                </a:r>
                <a:r>
                  <a:rPr lang="en-US" sz="1600" spc="-5" dirty="0">
                    <a:latin typeface="Arial"/>
                    <a:cs typeface="Arial"/>
                  </a:rPr>
                  <a:t> </a:t>
                </a:r>
                <a:r>
                  <a:rPr lang="en-US" sz="1600" dirty="0">
                    <a:latin typeface="Arial"/>
                    <a:cs typeface="Arial"/>
                  </a:rPr>
                  <a:t>i</a:t>
                </a:r>
                <a:r>
                  <a:rPr lang="en-US" sz="1600" spc="5" dirty="0">
                    <a:latin typeface="Arial"/>
                    <a:cs typeface="Arial"/>
                  </a:rPr>
                  <a:t>n</a:t>
                </a:r>
                <a:r>
                  <a:rPr lang="en-US" sz="1600" dirty="0">
                    <a:latin typeface="Arial"/>
                    <a:cs typeface="Arial"/>
                  </a:rPr>
                  <a:t>iti</a:t>
                </a:r>
                <a:r>
                  <a:rPr lang="en-US" sz="1600" spc="5" dirty="0">
                    <a:latin typeface="Arial"/>
                    <a:cs typeface="Arial"/>
                  </a:rPr>
                  <a:t>a</a:t>
                </a:r>
                <a:r>
                  <a:rPr lang="en-US" sz="1600" dirty="0">
                    <a:latin typeface="Arial"/>
                    <a:cs typeface="Arial"/>
                  </a:rPr>
                  <a:t>l</a:t>
                </a:r>
                <a:r>
                  <a:rPr lang="en-US" sz="1600" spc="-20" dirty="0">
                    <a:latin typeface="Arial"/>
                    <a:cs typeface="Arial"/>
                  </a:rPr>
                  <a:t> </a:t>
                </a:r>
                <a:r>
                  <a:rPr lang="en-US" sz="1600" dirty="0">
                    <a:latin typeface="Arial"/>
                    <a:cs typeface="Arial"/>
                  </a:rPr>
                  <a:t>det</a:t>
                </a:r>
                <a:r>
                  <a:rPr lang="en-US" sz="1600" spc="5" dirty="0">
                    <a:latin typeface="Arial"/>
                    <a:cs typeface="Arial"/>
                  </a:rPr>
                  <a:t>e</a:t>
                </a:r>
                <a:r>
                  <a:rPr lang="en-US" sz="1600" dirty="0">
                    <a:latin typeface="Arial"/>
                    <a:cs typeface="Arial"/>
                  </a:rPr>
                  <a:t>rmination</a:t>
                </a:r>
                <a:r>
                  <a:rPr lang="en-US" sz="1600" spc="-30" dirty="0">
                    <a:latin typeface="Arial"/>
                    <a:cs typeface="Arial"/>
                  </a:rPr>
                  <a:t> </a:t>
                </a:r>
                <a:r>
                  <a:rPr lang="en-US" sz="1600" dirty="0">
                    <a:latin typeface="Arial"/>
                    <a:cs typeface="Arial"/>
                  </a:rPr>
                  <a:t>of</a:t>
                </a:r>
                <a:r>
                  <a:rPr lang="en-US" sz="1600" spc="-10" dirty="0">
                    <a:latin typeface="Arial"/>
                    <a:cs typeface="Arial"/>
                  </a:rPr>
                  <a:t> </a:t>
                </a:r>
                <a:r>
                  <a:rPr lang="en-US" sz="1600" dirty="0">
                    <a:latin typeface="Arial"/>
                    <a:cs typeface="Arial"/>
                  </a:rPr>
                  <a:t>eligi</a:t>
                </a:r>
                <a:r>
                  <a:rPr lang="en-US" sz="1600" spc="5" dirty="0">
                    <a:latin typeface="Arial"/>
                    <a:cs typeface="Arial"/>
                  </a:rPr>
                  <a:t>b</a:t>
                </a:r>
                <a:r>
                  <a:rPr lang="en-US" sz="1600" dirty="0">
                    <a:latin typeface="Arial"/>
                    <a:cs typeface="Arial"/>
                  </a:rPr>
                  <a:t>ility</a:t>
                </a:r>
                <a:r>
                  <a:rPr lang="en-US" sz="1600" spc="-20" dirty="0">
                    <a:latin typeface="Arial"/>
                    <a:cs typeface="Arial"/>
                  </a:rPr>
                  <a:t> </a:t>
                </a:r>
                <a:r>
                  <a:rPr lang="en-US" sz="1600" dirty="0">
                    <a:latin typeface="Arial"/>
                    <a:cs typeface="Arial"/>
                  </a:rPr>
                  <a:t>is</a:t>
                </a:r>
                <a:r>
                  <a:rPr lang="en-US" sz="1600" spc="-5" dirty="0">
                    <a:latin typeface="Arial"/>
                    <a:cs typeface="Arial"/>
                  </a:rPr>
                  <a:t> </a:t>
                </a:r>
                <a:r>
                  <a:rPr lang="en-US" sz="1600" dirty="0">
                    <a:latin typeface="Arial"/>
                    <a:cs typeface="Arial"/>
                  </a:rPr>
                  <a:t>bei</a:t>
                </a:r>
                <a:r>
                  <a:rPr lang="en-US" sz="1600" spc="5" dirty="0">
                    <a:latin typeface="Arial"/>
                    <a:cs typeface="Arial"/>
                  </a:rPr>
                  <a:t>n</a:t>
                </a:r>
                <a:r>
                  <a:rPr lang="en-US" sz="1600" dirty="0">
                    <a:latin typeface="Arial"/>
                    <a:cs typeface="Arial"/>
                  </a:rPr>
                  <a:t>g made</a:t>
                </a:r>
              </a:p>
            </p:txBody>
          </p:sp>
          <p:sp>
            <p:nvSpPr>
              <p:cNvPr id="8" name="object 11"/>
              <p:cNvSpPr/>
              <p:nvPr>
                <p:custDataLst>
                  <p:tags r:id="rId9"/>
                </p:custDataLst>
              </p:nvPr>
            </p:nvSpPr>
            <p:spPr>
              <a:xfrm>
                <a:off x="473648" y="1054090"/>
                <a:ext cx="2434920" cy="1210945"/>
              </a:xfrm>
              <a:custGeom>
                <a:avLst/>
                <a:gdLst/>
                <a:ahLst/>
                <a:cxnLst/>
                <a:rect l="l" t="t" r="r" b="b"/>
                <a:pathLst>
                  <a:path w="2962910" h="1210945">
                    <a:moveTo>
                      <a:pt x="2760853" y="0"/>
                    </a:moveTo>
                    <a:lnTo>
                      <a:pt x="201777" y="0"/>
                    </a:lnTo>
                    <a:lnTo>
                      <a:pt x="185228" y="668"/>
                    </a:lnTo>
                    <a:lnTo>
                      <a:pt x="137998" y="10281"/>
                    </a:lnTo>
                    <a:lnTo>
                      <a:pt x="95488" y="30216"/>
                    </a:lnTo>
                    <a:lnTo>
                      <a:pt x="59097" y="59070"/>
                    </a:lnTo>
                    <a:lnTo>
                      <a:pt x="30230" y="95443"/>
                    </a:lnTo>
                    <a:lnTo>
                      <a:pt x="10286" y="137932"/>
                    </a:lnTo>
                    <a:lnTo>
                      <a:pt x="668" y="185135"/>
                    </a:lnTo>
                    <a:lnTo>
                      <a:pt x="0" y="201675"/>
                    </a:lnTo>
                    <a:lnTo>
                      <a:pt x="0" y="1008760"/>
                    </a:lnTo>
                    <a:lnTo>
                      <a:pt x="5863" y="1057273"/>
                    </a:lnTo>
                    <a:lnTo>
                      <a:pt x="22521" y="1101524"/>
                    </a:lnTo>
                    <a:lnTo>
                      <a:pt x="48570" y="1140113"/>
                    </a:lnTo>
                    <a:lnTo>
                      <a:pt x="82608" y="1171643"/>
                    </a:lnTo>
                    <a:lnTo>
                      <a:pt x="123235" y="1194712"/>
                    </a:lnTo>
                    <a:lnTo>
                      <a:pt x="169047" y="1207924"/>
                    </a:lnTo>
                    <a:lnTo>
                      <a:pt x="201777" y="1210564"/>
                    </a:lnTo>
                    <a:lnTo>
                      <a:pt x="2760853" y="1210564"/>
                    </a:lnTo>
                    <a:lnTo>
                      <a:pt x="2809365" y="1204702"/>
                    </a:lnTo>
                    <a:lnTo>
                      <a:pt x="2853616" y="1188049"/>
                    </a:lnTo>
                    <a:lnTo>
                      <a:pt x="2892205" y="1162004"/>
                    </a:lnTo>
                    <a:lnTo>
                      <a:pt x="2923735" y="1127966"/>
                    </a:lnTo>
                    <a:lnTo>
                      <a:pt x="2946804" y="1087334"/>
                    </a:lnTo>
                    <a:lnTo>
                      <a:pt x="2960016" y="1041507"/>
                    </a:lnTo>
                    <a:lnTo>
                      <a:pt x="2962656" y="1008760"/>
                    </a:lnTo>
                    <a:lnTo>
                      <a:pt x="2962656" y="201675"/>
                    </a:lnTo>
                    <a:lnTo>
                      <a:pt x="2956794" y="153212"/>
                    </a:lnTo>
                    <a:lnTo>
                      <a:pt x="2940141" y="108995"/>
                    </a:lnTo>
                    <a:lnTo>
                      <a:pt x="2914096" y="70428"/>
                    </a:lnTo>
                    <a:lnTo>
                      <a:pt x="2880058" y="38912"/>
                    </a:lnTo>
                    <a:lnTo>
                      <a:pt x="2839426" y="15849"/>
                    </a:lnTo>
                    <a:lnTo>
                      <a:pt x="2793599" y="2639"/>
                    </a:lnTo>
                    <a:lnTo>
                      <a:pt x="2760853" y="0"/>
                    </a:lnTo>
                    <a:close/>
                  </a:path>
                </a:pathLst>
              </a:custGeom>
              <a:solidFill>
                <a:srgbClr val="4F81BC"/>
              </a:solidFill>
            </p:spPr>
            <p:txBody>
              <a:bodyPr wrap="square" lIns="0" tIns="0" rIns="0" bIns="0" rtlCol="0" anchor="ctr"/>
              <a:lstStyle/>
              <a:p>
                <a:pPr algn="ctr"/>
                <a:r>
                  <a:rPr lang="en-US" sz="2200" kern="0" spc="-400" dirty="0">
                    <a:solidFill>
                      <a:srgbClr val="FFFFFF"/>
                    </a:solidFill>
                    <a:latin typeface="Arial"/>
                    <a:cs typeface="Arial"/>
                  </a:rPr>
                  <a:t>T</a:t>
                </a:r>
                <a:r>
                  <a:rPr lang="en-US" sz="2200" kern="0" dirty="0">
                    <a:solidFill>
                      <a:srgbClr val="FFFFFF"/>
                    </a:solidFill>
                    <a:latin typeface="Arial"/>
                    <a:cs typeface="Arial"/>
                  </a:rPr>
                  <a:t>ax Filer</a:t>
                </a:r>
                <a:endParaRPr lang="en-US" sz="2200" kern="0" dirty="0">
                  <a:latin typeface="Arial"/>
                  <a:cs typeface="Arial"/>
                </a:endParaRPr>
              </a:p>
            </p:txBody>
          </p:sp>
        </p:grpSp>
        <p:grpSp>
          <p:nvGrpSpPr>
            <p:cNvPr id="7" name="Group 6">
              <a:extLst>
                <a:ext uri="{FF2B5EF4-FFF2-40B4-BE49-F238E27FC236}">
                  <a16:creationId xmlns:a16="http://schemas.microsoft.com/office/drawing/2014/main" id="{A9EA2A3C-9FEB-40E6-B7C7-CDA4EB274E64}"/>
                </a:ext>
              </a:extLst>
            </p:cNvPr>
            <p:cNvGrpSpPr/>
            <p:nvPr/>
          </p:nvGrpSpPr>
          <p:grpSpPr>
            <a:xfrm>
              <a:off x="473648" y="2308821"/>
              <a:ext cx="8200673" cy="1210945"/>
              <a:chOff x="473648" y="2313432"/>
              <a:chExt cx="8200673" cy="1210945"/>
            </a:xfrm>
          </p:grpSpPr>
          <p:sp>
            <p:nvSpPr>
              <p:cNvPr id="13" name="object 18"/>
              <p:cNvSpPr/>
              <p:nvPr>
                <p:custDataLst>
                  <p:tags r:id="rId6"/>
                </p:custDataLst>
              </p:nvPr>
            </p:nvSpPr>
            <p:spPr>
              <a:xfrm>
                <a:off x="2884565" y="2416749"/>
                <a:ext cx="5789756" cy="969010"/>
              </a:xfrm>
              <a:custGeom>
                <a:avLst/>
                <a:gdLst/>
                <a:ahLst/>
                <a:cxnLst/>
                <a:rect l="l" t="t" r="r" b="b"/>
                <a:pathLst>
                  <a:path w="5267325" h="969010">
                    <a:moveTo>
                      <a:pt x="5266944" y="161416"/>
                    </a:moveTo>
                    <a:lnTo>
                      <a:pt x="5266944" y="807084"/>
                    </a:lnTo>
                    <a:lnTo>
                      <a:pt x="5266282" y="821798"/>
                    </a:lnTo>
                    <a:lnTo>
                      <a:pt x="5256818" y="863485"/>
                    </a:lnTo>
                    <a:lnTo>
                      <a:pt x="5237335" y="900289"/>
                    </a:lnTo>
                    <a:lnTo>
                      <a:pt x="5209379" y="930665"/>
                    </a:lnTo>
                    <a:lnTo>
                      <a:pt x="5174494" y="953070"/>
                    </a:lnTo>
                    <a:lnTo>
                      <a:pt x="5134224" y="965959"/>
                    </a:lnTo>
                    <a:lnTo>
                      <a:pt x="0" y="968501"/>
                    </a:lnTo>
                    <a:lnTo>
                      <a:pt x="0" y="0"/>
                    </a:lnTo>
                    <a:lnTo>
                      <a:pt x="5105527" y="0"/>
                    </a:lnTo>
                    <a:lnTo>
                      <a:pt x="5120240" y="661"/>
                    </a:lnTo>
                    <a:lnTo>
                      <a:pt x="5161927" y="10125"/>
                    </a:lnTo>
                    <a:lnTo>
                      <a:pt x="5198731" y="29608"/>
                    </a:lnTo>
                    <a:lnTo>
                      <a:pt x="5229107" y="57564"/>
                    </a:lnTo>
                    <a:lnTo>
                      <a:pt x="5251512" y="92449"/>
                    </a:lnTo>
                    <a:lnTo>
                      <a:pt x="5264401" y="132719"/>
                    </a:lnTo>
                    <a:lnTo>
                      <a:pt x="5266944" y="161416"/>
                    </a:lnTo>
                    <a:close/>
                  </a:path>
                </a:pathLst>
              </a:custGeom>
              <a:solidFill>
                <a:srgbClr val="C0CFDF"/>
              </a:solidFill>
              <a:ln w="12700">
                <a:solidFill>
                  <a:srgbClr val="809EBF"/>
                </a:solidFill>
              </a:ln>
            </p:spPr>
            <p:txBody>
              <a:bodyPr wrap="square" lIns="0" tIns="0" rIns="0" bIns="0" rtlCol="0" anchor="ctr"/>
              <a:lstStyle/>
              <a:p>
                <a:pPr marL="114300"/>
                <a:r>
                  <a:rPr lang="en-US" sz="1600" kern="0" dirty="0">
                    <a:latin typeface="Arial"/>
                    <a:cs typeface="Arial"/>
                  </a:rPr>
                  <a:t>An individual who expects to be claimed as a tax dependent by another taxpayer for the taxable year in which an initial determination of eligibility is being made</a:t>
                </a:r>
              </a:p>
            </p:txBody>
          </p:sp>
          <p:sp>
            <p:nvSpPr>
              <p:cNvPr id="14" name="object 19"/>
              <p:cNvSpPr/>
              <p:nvPr>
                <p:custDataLst>
                  <p:tags r:id="rId7"/>
                </p:custDataLst>
              </p:nvPr>
            </p:nvSpPr>
            <p:spPr>
              <a:xfrm>
                <a:off x="473648" y="2313432"/>
                <a:ext cx="2434920" cy="1210945"/>
              </a:xfrm>
              <a:custGeom>
                <a:avLst/>
                <a:gdLst/>
                <a:ahLst/>
                <a:cxnLst/>
                <a:rect l="l" t="t" r="r" b="b"/>
                <a:pathLst>
                  <a:path w="2962910" h="1210945">
                    <a:moveTo>
                      <a:pt x="2760853" y="0"/>
                    </a:moveTo>
                    <a:lnTo>
                      <a:pt x="201777" y="0"/>
                    </a:lnTo>
                    <a:lnTo>
                      <a:pt x="185228" y="668"/>
                    </a:lnTo>
                    <a:lnTo>
                      <a:pt x="137998" y="10282"/>
                    </a:lnTo>
                    <a:lnTo>
                      <a:pt x="95488" y="30221"/>
                    </a:lnTo>
                    <a:lnTo>
                      <a:pt x="59097" y="59086"/>
                    </a:lnTo>
                    <a:lnTo>
                      <a:pt x="30230" y="95478"/>
                    </a:lnTo>
                    <a:lnTo>
                      <a:pt x="10286" y="137997"/>
                    </a:lnTo>
                    <a:lnTo>
                      <a:pt x="668" y="185244"/>
                    </a:lnTo>
                    <a:lnTo>
                      <a:pt x="0" y="201802"/>
                    </a:lnTo>
                    <a:lnTo>
                      <a:pt x="0" y="1008887"/>
                    </a:lnTo>
                    <a:lnTo>
                      <a:pt x="5863" y="1057351"/>
                    </a:lnTo>
                    <a:lnTo>
                      <a:pt x="22521" y="1101568"/>
                    </a:lnTo>
                    <a:lnTo>
                      <a:pt x="48570" y="1140135"/>
                    </a:lnTo>
                    <a:lnTo>
                      <a:pt x="82608" y="1171651"/>
                    </a:lnTo>
                    <a:lnTo>
                      <a:pt x="123235" y="1194714"/>
                    </a:lnTo>
                    <a:lnTo>
                      <a:pt x="169047" y="1207924"/>
                    </a:lnTo>
                    <a:lnTo>
                      <a:pt x="201777" y="1210564"/>
                    </a:lnTo>
                    <a:lnTo>
                      <a:pt x="2760853" y="1210564"/>
                    </a:lnTo>
                    <a:lnTo>
                      <a:pt x="2809365" y="1204702"/>
                    </a:lnTo>
                    <a:lnTo>
                      <a:pt x="2853616" y="1188052"/>
                    </a:lnTo>
                    <a:lnTo>
                      <a:pt x="2892205" y="1162015"/>
                    </a:lnTo>
                    <a:lnTo>
                      <a:pt x="2923735" y="1127993"/>
                    </a:lnTo>
                    <a:lnTo>
                      <a:pt x="2946804" y="1087387"/>
                    </a:lnTo>
                    <a:lnTo>
                      <a:pt x="2960016" y="1041600"/>
                    </a:lnTo>
                    <a:lnTo>
                      <a:pt x="2962656" y="1008887"/>
                    </a:lnTo>
                    <a:lnTo>
                      <a:pt x="2962656" y="201802"/>
                    </a:lnTo>
                    <a:lnTo>
                      <a:pt x="2956794" y="153290"/>
                    </a:lnTo>
                    <a:lnTo>
                      <a:pt x="2940141" y="109039"/>
                    </a:lnTo>
                    <a:lnTo>
                      <a:pt x="2914096" y="70450"/>
                    </a:lnTo>
                    <a:lnTo>
                      <a:pt x="2880058" y="38920"/>
                    </a:lnTo>
                    <a:lnTo>
                      <a:pt x="2839426" y="15851"/>
                    </a:lnTo>
                    <a:lnTo>
                      <a:pt x="2793599" y="2639"/>
                    </a:lnTo>
                    <a:lnTo>
                      <a:pt x="2760853" y="0"/>
                    </a:lnTo>
                    <a:close/>
                  </a:path>
                </a:pathLst>
              </a:custGeom>
              <a:solidFill>
                <a:srgbClr val="4F81BC"/>
              </a:solidFill>
            </p:spPr>
            <p:txBody>
              <a:bodyPr wrap="square" lIns="0" tIns="0" rIns="0" bIns="0" rtlCol="0" anchor="ctr"/>
              <a:lstStyle/>
              <a:p>
                <a:pPr marL="1270" algn="ctr"/>
                <a:r>
                  <a:rPr lang="en-US" sz="2600" kern="0" spc="-400" dirty="0">
                    <a:solidFill>
                      <a:srgbClr val="FFFFFF"/>
                    </a:solidFill>
                    <a:latin typeface="Arial"/>
                    <a:cs typeface="Arial"/>
                  </a:rPr>
                  <a:t>T</a:t>
                </a:r>
                <a:r>
                  <a:rPr lang="en-US" sz="2600" kern="0" dirty="0">
                    <a:solidFill>
                      <a:srgbClr val="FFFFFF"/>
                    </a:solidFill>
                    <a:latin typeface="Arial"/>
                    <a:cs typeface="Arial"/>
                  </a:rPr>
                  <a:t>ax</a:t>
                </a:r>
                <a:endParaRPr lang="en-US" sz="2600" kern="0" dirty="0">
                  <a:latin typeface="Arial"/>
                  <a:cs typeface="Arial"/>
                </a:endParaRPr>
              </a:p>
              <a:p>
                <a:pPr algn="ctr"/>
                <a:r>
                  <a:rPr lang="en-US" sz="2600" kern="0" dirty="0">
                    <a:solidFill>
                      <a:srgbClr val="FFFFFF"/>
                    </a:solidFill>
                    <a:latin typeface="Arial"/>
                    <a:cs typeface="Arial"/>
                  </a:rPr>
                  <a:t>Dep</a:t>
                </a:r>
                <a:r>
                  <a:rPr lang="en-US" sz="2600" kern="0" spc="5" dirty="0">
                    <a:solidFill>
                      <a:srgbClr val="FFFFFF"/>
                    </a:solidFill>
                    <a:latin typeface="Arial"/>
                    <a:cs typeface="Arial"/>
                  </a:rPr>
                  <a:t>e</a:t>
                </a:r>
                <a:r>
                  <a:rPr lang="en-US" sz="2600" kern="0" dirty="0">
                    <a:solidFill>
                      <a:srgbClr val="FFFFFF"/>
                    </a:solidFill>
                    <a:latin typeface="Arial"/>
                    <a:cs typeface="Arial"/>
                  </a:rPr>
                  <a:t>ndent</a:t>
                </a:r>
                <a:endParaRPr lang="en-US" sz="2600" kern="0" dirty="0">
                  <a:latin typeface="Arial"/>
                  <a:cs typeface="Arial"/>
                </a:endParaRPr>
              </a:p>
            </p:txBody>
          </p:sp>
        </p:grpSp>
        <p:grpSp>
          <p:nvGrpSpPr>
            <p:cNvPr id="6" name="Group 5">
              <a:extLst>
                <a:ext uri="{FF2B5EF4-FFF2-40B4-BE49-F238E27FC236}">
                  <a16:creationId xmlns:a16="http://schemas.microsoft.com/office/drawing/2014/main" id="{F8109359-A5C5-42ED-9CDF-906B212CB1E1}"/>
                </a:ext>
              </a:extLst>
            </p:cNvPr>
            <p:cNvGrpSpPr/>
            <p:nvPr/>
          </p:nvGrpSpPr>
          <p:grpSpPr>
            <a:xfrm>
              <a:off x="473648" y="3563552"/>
              <a:ext cx="8200673" cy="1210945"/>
              <a:chOff x="473648" y="3566160"/>
              <a:chExt cx="8200673" cy="1210945"/>
            </a:xfrm>
          </p:grpSpPr>
          <p:sp>
            <p:nvSpPr>
              <p:cNvPr id="17" name="object 24"/>
              <p:cNvSpPr/>
              <p:nvPr>
                <p:custDataLst>
                  <p:tags r:id="rId4"/>
                </p:custDataLst>
              </p:nvPr>
            </p:nvSpPr>
            <p:spPr>
              <a:xfrm>
                <a:off x="2884721" y="3683882"/>
                <a:ext cx="5789600" cy="969010"/>
              </a:xfrm>
              <a:custGeom>
                <a:avLst/>
                <a:gdLst/>
                <a:ahLst/>
                <a:cxnLst/>
                <a:rect l="l" t="t" r="r" b="b"/>
                <a:pathLst>
                  <a:path w="5267325" h="969010">
                    <a:moveTo>
                      <a:pt x="5266944" y="161417"/>
                    </a:moveTo>
                    <a:lnTo>
                      <a:pt x="5266944" y="807085"/>
                    </a:lnTo>
                    <a:lnTo>
                      <a:pt x="5266282" y="821798"/>
                    </a:lnTo>
                    <a:lnTo>
                      <a:pt x="5256818" y="863485"/>
                    </a:lnTo>
                    <a:lnTo>
                      <a:pt x="5237335" y="900289"/>
                    </a:lnTo>
                    <a:lnTo>
                      <a:pt x="5209379" y="930665"/>
                    </a:lnTo>
                    <a:lnTo>
                      <a:pt x="5174494" y="953070"/>
                    </a:lnTo>
                    <a:lnTo>
                      <a:pt x="5134224" y="965959"/>
                    </a:lnTo>
                    <a:lnTo>
                      <a:pt x="0" y="968502"/>
                    </a:lnTo>
                    <a:lnTo>
                      <a:pt x="0" y="0"/>
                    </a:lnTo>
                    <a:lnTo>
                      <a:pt x="5105527" y="0"/>
                    </a:lnTo>
                    <a:lnTo>
                      <a:pt x="5120240" y="661"/>
                    </a:lnTo>
                    <a:lnTo>
                      <a:pt x="5161927" y="10125"/>
                    </a:lnTo>
                    <a:lnTo>
                      <a:pt x="5198731" y="29608"/>
                    </a:lnTo>
                    <a:lnTo>
                      <a:pt x="5229107" y="57564"/>
                    </a:lnTo>
                    <a:lnTo>
                      <a:pt x="5251512" y="92449"/>
                    </a:lnTo>
                    <a:lnTo>
                      <a:pt x="5264401" y="132719"/>
                    </a:lnTo>
                    <a:lnTo>
                      <a:pt x="5266944" y="161417"/>
                    </a:lnTo>
                    <a:close/>
                  </a:path>
                </a:pathLst>
              </a:custGeom>
              <a:solidFill>
                <a:srgbClr val="C0CFDF"/>
              </a:solidFill>
              <a:ln w="12700">
                <a:solidFill>
                  <a:srgbClr val="809EBF"/>
                </a:solidFill>
              </a:ln>
            </p:spPr>
            <p:txBody>
              <a:bodyPr wrap="square" lIns="0" tIns="0" rIns="0" bIns="0" rtlCol="0" anchor="ctr"/>
              <a:lstStyle/>
              <a:p>
                <a:pPr marL="114300"/>
                <a:r>
                  <a:rPr lang="en-US" sz="1600" kern="0" dirty="0">
                    <a:latin typeface="Arial"/>
                    <a:cs typeface="Arial"/>
                  </a:rPr>
                  <a:t>An individual who does not expect to file a tax return and does not expect to be claimed as a tax dependent for the taxable year in which an initial determination of eligibility is being made</a:t>
                </a:r>
              </a:p>
            </p:txBody>
          </p:sp>
          <p:sp>
            <p:nvSpPr>
              <p:cNvPr id="18" name="object 25"/>
              <p:cNvSpPr/>
              <p:nvPr>
                <p:custDataLst>
                  <p:tags r:id="rId5"/>
                </p:custDataLst>
              </p:nvPr>
            </p:nvSpPr>
            <p:spPr>
              <a:xfrm>
                <a:off x="473648" y="3566160"/>
                <a:ext cx="2434920" cy="1210945"/>
              </a:xfrm>
              <a:custGeom>
                <a:avLst/>
                <a:gdLst/>
                <a:ahLst/>
                <a:cxnLst/>
                <a:rect l="l" t="t" r="r" b="b"/>
                <a:pathLst>
                  <a:path w="2962910" h="1210945">
                    <a:moveTo>
                      <a:pt x="2760853" y="0"/>
                    </a:moveTo>
                    <a:lnTo>
                      <a:pt x="201777" y="0"/>
                    </a:lnTo>
                    <a:lnTo>
                      <a:pt x="185228" y="668"/>
                    </a:lnTo>
                    <a:lnTo>
                      <a:pt x="137998" y="10282"/>
                    </a:lnTo>
                    <a:lnTo>
                      <a:pt x="95488" y="30221"/>
                    </a:lnTo>
                    <a:lnTo>
                      <a:pt x="59097" y="59086"/>
                    </a:lnTo>
                    <a:lnTo>
                      <a:pt x="30230" y="95478"/>
                    </a:lnTo>
                    <a:lnTo>
                      <a:pt x="10286" y="137997"/>
                    </a:lnTo>
                    <a:lnTo>
                      <a:pt x="668" y="185244"/>
                    </a:lnTo>
                    <a:lnTo>
                      <a:pt x="0" y="201803"/>
                    </a:lnTo>
                    <a:lnTo>
                      <a:pt x="0" y="1008888"/>
                    </a:lnTo>
                    <a:lnTo>
                      <a:pt x="5863" y="1057359"/>
                    </a:lnTo>
                    <a:lnTo>
                      <a:pt x="22521" y="1101595"/>
                    </a:lnTo>
                    <a:lnTo>
                      <a:pt x="48570" y="1140189"/>
                    </a:lnTo>
                    <a:lnTo>
                      <a:pt x="82608" y="1171733"/>
                    </a:lnTo>
                    <a:lnTo>
                      <a:pt x="123235" y="1194821"/>
                    </a:lnTo>
                    <a:lnTo>
                      <a:pt x="169047" y="1208047"/>
                    </a:lnTo>
                    <a:lnTo>
                      <a:pt x="201777" y="1210691"/>
                    </a:lnTo>
                    <a:lnTo>
                      <a:pt x="2760853" y="1210691"/>
                    </a:lnTo>
                    <a:lnTo>
                      <a:pt x="2809365" y="1204821"/>
                    </a:lnTo>
                    <a:lnTo>
                      <a:pt x="2853616" y="1188152"/>
                    </a:lnTo>
                    <a:lnTo>
                      <a:pt x="2892205" y="1162088"/>
                    </a:lnTo>
                    <a:lnTo>
                      <a:pt x="2923735" y="1128038"/>
                    </a:lnTo>
                    <a:lnTo>
                      <a:pt x="2946804" y="1087407"/>
                    </a:lnTo>
                    <a:lnTo>
                      <a:pt x="2960016" y="1041603"/>
                    </a:lnTo>
                    <a:lnTo>
                      <a:pt x="2962656" y="1008888"/>
                    </a:lnTo>
                    <a:lnTo>
                      <a:pt x="2962656" y="201803"/>
                    </a:lnTo>
                    <a:lnTo>
                      <a:pt x="2956794" y="153290"/>
                    </a:lnTo>
                    <a:lnTo>
                      <a:pt x="2940141" y="109039"/>
                    </a:lnTo>
                    <a:lnTo>
                      <a:pt x="2914096" y="70450"/>
                    </a:lnTo>
                    <a:lnTo>
                      <a:pt x="2880058" y="38920"/>
                    </a:lnTo>
                    <a:lnTo>
                      <a:pt x="2839426" y="15851"/>
                    </a:lnTo>
                    <a:lnTo>
                      <a:pt x="2793599" y="2639"/>
                    </a:lnTo>
                    <a:lnTo>
                      <a:pt x="2760853" y="0"/>
                    </a:lnTo>
                    <a:close/>
                  </a:path>
                </a:pathLst>
              </a:custGeom>
              <a:solidFill>
                <a:srgbClr val="4F81BC"/>
              </a:solidFill>
            </p:spPr>
            <p:txBody>
              <a:bodyPr wrap="square" lIns="0" tIns="0" rIns="0" bIns="0" rtlCol="0" anchor="ctr"/>
              <a:lstStyle/>
              <a:p>
                <a:pPr algn="ctr"/>
                <a:r>
                  <a:rPr lang="en-US" sz="2600" dirty="0">
                    <a:solidFill>
                      <a:srgbClr val="FFFFFF"/>
                    </a:solidFill>
                    <a:latin typeface="Arial"/>
                    <a:cs typeface="Arial"/>
                  </a:rPr>
                  <a:t>No</a:t>
                </a:r>
                <a:r>
                  <a:rPr lang="en-US" sz="2600" spc="5" dirty="0">
                    <a:solidFill>
                      <a:srgbClr val="FFFFFF"/>
                    </a:solidFill>
                    <a:latin typeface="Arial"/>
                    <a:cs typeface="Arial"/>
                  </a:rPr>
                  <a:t>n</a:t>
                </a:r>
                <a:r>
                  <a:rPr lang="en-US" sz="2600" dirty="0">
                    <a:solidFill>
                      <a:srgbClr val="FFFFFF"/>
                    </a:solidFill>
                    <a:latin typeface="Arial"/>
                    <a:cs typeface="Arial"/>
                  </a:rPr>
                  <a:t>-Filer</a:t>
                </a:r>
                <a:endParaRPr lang="en-US" sz="2600" dirty="0">
                  <a:latin typeface="Arial"/>
                  <a:cs typeface="Arial"/>
                </a:endParaRPr>
              </a:p>
            </p:txBody>
          </p:sp>
        </p:grpSp>
        <p:grpSp>
          <p:nvGrpSpPr>
            <p:cNvPr id="3" name="Group 2">
              <a:extLst>
                <a:ext uri="{FF2B5EF4-FFF2-40B4-BE49-F238E27FC236}">
                  <a16:creationId xmlns:a16="http://schemas.microsoft.com/office/drawing/2014/main" id="{6402C72A-94B6-4184-ACA5-F2587081693D}"/>
                </a:ext>
              </a:extLst>
            </p:cNvPr>
            <p:cNvGrpSpPr/>
            <p:nvPr/>
          </p:nvGrpSpPr>
          <p:grpSpPr>
            <a:xfrm>
              <a:off x="473648" y="4818282"/>
              <a:ext cx="8200673" cy="1207008"/>
              <a:chOff x="473648" y="4818282"/>
              <a:chExt cx="8200673" cy="1207008"/>
            </a:xfrm>
          </p:grpSpPr>
          <p:sp>
            <p:nvSpPr>
              <p:cNvPr id="21" name="object 29"/>
              <p:cNvSpPr/>
              <p:nvPr>
                <p:custDataLst>
                  <p:tags r:id="rId2"/>
                </p:custDataLst>
              </p:nvPr>
            </p:nvSpPr>
            <p:spPr>
              <a:xfrm>
                <a:off x="2884723" y="4953000"/>
                <a:ext cx="5789598" cy="969010"/>
              </a:xfrm>
              <a:custGeom>
                <a:avLst/>
                <a:gdLst/>
                <a:ahLst/>
                <a:cxnLst/>
                <a:rect l="l" t="t" r="r" b="b"/>
                <a:pathLst>
                  <a:path w="5267325" h="969010">
                    <a:moveTo>
                      <a:pt x="5105527" y="0"/>
                    </a:moveTo>
                    <a:lnTo>
                      <a:pt x="0" y="0"/>
                    </a:lnTo>
                    <a:lnTo>
                      <a:pt x="0" y="968578"/>
                    </a:lnTo>
                    <a:lnTo>
                      <a:pt x="5119881" y="967948"/>
                    </a:lnTo>
                    <a:lnTo>
                      <a:pt x="5161600" y="958572"/>
                    </a:lnTo>
                    <a:lnTo>
                      <a:pt x="5198449" y="939164"/>
                    </a:lnTo>
                    <a:lnTo>
                      <a:pt x="5228885" y="911270"/>
                    </a:lnTo>
                    <a:lnTo>
                      <a:pt x="5251362" y="876435"/>
                    </a:lnTo>
                    <a:lnTo>
                      <a:pt x="5264336" y="836204"/>
                    </a:lnTo>
                    <a:lnTo>
                      <a:pt x="5266944" y="807148"/>
                    </a:lnTo>
                    <a:lnTo>
                      <a:pt x="5266944" y="161544"/>
                    </a:lnTo>
                    <a:lnTo>
                      <a:pt x="5261235" y="118829"/>
                    </a:lnTo>
                    <a:lnTo>
                      <a:pt x="5244992" y="80184"/>
                    </a:lnTo>
                    <a:lnTo>
                      <a:pt x="5219757" y="47428"/>
                    </a:lnTo>
                    <a:lnTo>
                      <a:pt x="5187072" y="22112"/>
                    </a:lnTo>
                    <a:lnTo>
                      <a:pt x="5148481" y="5786"/>
                    </a:lnTo>
                    <a:lnTo>
                      <a:pt x="5105527" y="0"/>
                    </a:lnTo>
                    <a:close/>
                  </a:path>
                </a:pathLst>
              </a:custGeom>
              <a:solidFill>
                <a:srgbClr val="C0CFDF"/>
              </a:solidFill>
              <a:ln w="12700">
                <a:solidFill>
                  <a:srgbClr val="809EBF"/>
                </a:solidFill>
              </a:ln>
            </p:spPr>
            <p:txBody>
              <a:bodyPr wrap="square" lIns="0" tIns="0" rIns="0" bIns="0" rtlCol="0" anchor="ctr"/>
              <a:lstStyle/>
              <a:p>
                <a:pPr marL="114300"/>
                <a:r>
                  <a:rPr lang="en-US" sz="1600" dirty="0">
                    <a:latin typeface="Arial"/>
                    <a:cs typeface="Arial"/>
                  </a:rPr>
                  <a:t>I</a:t>
                </a:r>
                <a:r>
                  <a:rPr lang="en-US" sz="1600" spc="5" dirty="0">
                    <a:latin typeface="Arial"/>
                    <a:cs typeface="Arial"/>
                  </a:rPr>
                  <a:t>n</a:t>
                </a:r>
                <a:r>
                  <a:rPr lang="en-US" sz="1600" dirty="0">
                    <a:latin typeface="Arial"/>
                    <a:cs typeface="Arial"/>
                  </a:rPr>
                  <a:t>di</a:t>
                </a:r>
                <a:r>
                  <a:rPr lang="en-US" sz="1600" spc="-20" dirty="0">
                    <a:latin typeface="Arial"/>
                    <a:cs typeface="Arial"/>
                  </a:rPr>
                  <a:t>v</a:t>
                </a:r>
                <a:r>
                  <a:rPr lang="en-US" sz="1600" dirty="0">
                    <a:latin typeface="Arial"/>
                    <a:cs typeface="Arial"/>
                  </a:rPr>
                  <a:t>i</a:t>
                </a:r>
                <a:r>
                  <a:rPr lang="en-US" sz="1600" spc="5" dirty="0">
                    <a:latin typeface="Arial"/>
                    <a:cs typeface="Arial"/>
                  </a:rPr>
                  <a:t>d</a:t>
                </a:r>
                <a:r>
                  <a:rPr lang="en-US" sz="1600" dirty="0">
                    <a:latin typeface="Arial"/>
                    <a:cs typeface="Arial"/>
                  </a:rPr>
                  <a:t>uals</a:t>
                </a:r>
                <a:r>
                  <a:rPr lang="en-US" sz="1600" spc="-5" dirty="0">
                    <a:latin typeface="Arial"/>
                    <a:cs typeface="Arial"/>
                  </a:rPr>
                  <a:t> </a:t>
                </a:r>
                <a:r>
                  <a:rPr lang="en-US" sz="1600" dirty="0">
                    <a:latin typeface="Arial"/>
                    <a:cs typeface="Arial"/>
                  </a:rPr>
                  <a:t>bet</a:t>
                </a:r>
                <a:r>
                  <a:rPr lang="en-US" sz="1600" spc="-15" dirty="0">
                    <a:latin typeface="Arial"/>
                    <a:cs typeface="Arial"/>
                  </a:rPr>
                  <a:t>w</a:t>
                </a:r>
                <a:r>
                  <a:rPr lang="en-US" sz="1600" dirty="0">
                    <a:latin typeface="Arial"/>
                    <a:cs typeface="Arial"/>
                  </a:rPr>
                  <a:t>een</a:t>
                </a:r>
                <a:r>
                  <a:rPr lang="en-US" sz="1600" spc="-10" dirty="0">
                    <a:latin typeface="Arial"/>
                    <a:cs typeface="Arial"/>
                  </a:rPr>
                  <a:t> </a:t>
                </a:r>
                <a:r>
                  <a:rPr lang="en-US" sz="1600" dirty="0">
                    <a:latin typeface="Arial"/>
                    <a:cs typeface="Arial"/>
                  </a:rPr>
                  <a:t>t</a:t>
                </a:r>
                <a:r>
                  <a:rPr lang="en-US" sz="1600" spc="5" dirty="0">
                    <a:latin typeface="Arial"/>
                    <a:cs typeface="Arial"/>
                  </a:rPr>
                  <a:t>h</a:t>
                </a:r>
                <a:r>
                  <a:rPr lang="en-US" sz="1600" dirty="0">
                    <a:latin typeface="Arial"/>
                    <a:cs typeface="Arial"/>
                  </a:rPr>
                  <a:t>e</a:t>
                </a:r>
                <a:r>
                  <a:rPr lang="en-US" sz="1600" spc="-10" dirty="0">
                    <a:latin typeface="Arial"/>
                    <a:cs typeface="Arial"/>
                  </a:rPr>
                  <a:t> </a:t>
                </a:r>
                <a:r>
                  <a:rPr lang="en-US" sz="1600" dirty="0">
                    <a:latin typeface="Arial"/>
                    <a:cs typeface="Arial"/>
                  </a:rPr>
                  <a:t>ages</a:t>
                </a:r>
                <a:r>
                  <a:rPr lang="en-US" sz="1600" spc="-20" dirty="0">
                    <a:latin typeface="Arial"/>
                    <a:cs typeface="Arial"/>
                  </a:rPr>
                  <a:t> </a:t>
                </a:r>
                <a:r>
                  <a:rPr lang="en-US" sz="1600" dirty="0">
                    <a:latin typeface="Arial"/>
                    <a:cs typeface="Arial"/>
                  </a:rPr>
                  <a:t>of</a:t>
                </a:r>
                <a:r>
                  <a:rPr lang="en-US" sz="1600" spc="-10" dirty="0">
                    <a:latin typeface="Arial"/>
                    <a:cs typeface="Arial"/>
                  </a:rPr>
                  <a:t> </a:t>
                </a:r>
                <a:r>
                  <a:rPr lang="en-US" sz="1600" dirty="0">
                    <a:latin typeface="Arial"/>
                    <a:cs typeface="Arial"/>
                  </a:rPr>
                  <a:t>0</a:t>
                </a:r>
                <a:r>
                  <a:rPr lang="en-US" sz="1600" spc="-10" dirty="0">
                    <a:latin typeface="Arial"/>
                    <a:cs typeface="Arial"/>
                  </a:rPr>
                  <a:t> </a:t>
                </a:r>
                <a:r>
                  <a:rPr lang="en-US" sz="1600" dirty="0">
                    <a:latin typeface="Arial"/>
                    <a:cs typeface="Arial"/>
                  </a:rPr>
                  <a:t>and</a:t>
                </a:r>
                <a:r>
                  <a:rPr lang="en-US" sz="1600" spc="-20" dirty="0">
                    <a:latin typeface="Arial"/>
                    <a:cs typeface="Arial"/>
                  </a:rPr>
                  <a:t> </a:t>
                </a:r>
                <a:r>
                  <a:rPr lang="en-US" sz="1600" dirty="0">
                    <a:latin typeface="Arial"/>
                    <a:cs typeface="Arial"/>
                  </a:rPr>
                  <a:t>18</a:t>
                </a:r>
              </a:p>
            </p:txBody>
          </p:sp>
          <p:sp>
            <p:nvSpPr>
              <p:cNvPr id="25" name="object 31"/>
              <p:cNvSpPr/>
              <p:nvPr>
                <p:custDataLst>
                  <p:tags r:id="rId3"/>
                </p:custDataLst>
              </p:nvPr>
            </p:nvSpPr>
            <p:spPr>
              <a:xfrm>
                <a:off x="473648" y="4818282"/>
                <a:ext cx="2434920" cy="1207008"/>
              </a:xfrm>
              <a:custGeom>
                <a:avLst/>
                <a:gdLst/>
                <a:ahLst/>
                <a:cxnLst/>
                <a:rect l="l" t="t" r="r" b="b"/>
                <a:pathLst>
                  <a:path w="2962910" h="1210945">
                    <a:moveTo>
                      <a:pt x="2760853" y="0"/>
                    </a:moveTo>
                    <a:lnTo>
                      <a:pt x="201777" y="0"/>
                    </a:lnTo>
                    <a:lnTo>
                      <a:pt x="185228" y="669"/>
                    </a:lnTo>
                    <a:lnTo>
                      <a:pt x="137998" y="10295"/>
                    </a:lnTo>
                    <a:lnTo>
                      <a:pt x="95488" y="30252"/>
                    </a:lnTo>
                    <a:lnTo>
                      <a:pt x="59097" y="59134"/>
                    </a:lnTo>
                    <a:lnTo>
                      <a:pt x="30230" y="95534"/>
                    </a:lnTo>
                    <a:lnTo>
                      <a:pt x="10286" y="138045"/>
                    </a:lnTo>
                    <a:lnTo>
                      <a:pt x="668" y="185261"/>
                    </a:lnTo>
                    <a:lnTo>
                      <a:pt x="0" y="201802"/>
                    </a:lnTo>
                    <a:lnTo>
                      <a:pt x="0" y="1008900"/>
                    </a:lnTo>
                    <a:lnTo>
                      <a:pt x="5863" y="1057387"/>
                    </a:lnTo>
                    <a:lnTo>
                      <a:pt x="22521" y="1101625"/>
                    </a:lnTo>
                    <a:lnTo>
                      <a:pt x="48570" y="1140211"/>
                    </a:lnTo>
                    <a:lnTo>
                      <a:pt x="82608" y="1171744"/>
                    </a:lnTo>
                    <a:lnTo>
                      <a:pt x="123235" y="1194820"/>
                    </a:lnTo>
                    <a:lnTo>
                      <a:pt x="169047" y="1208037"/>
                    </a:lnTo>
                    <a:lnTo>
                      <a:pt x="201777" y="1210678"/>
                    </a:lnTo>
                    <a:lnTo>
                      <a:pt x="2760853" y="1210678"/>
                    </a:lnTo>
                    <a:lnTo>
                      <a:pt x="2809365" y="1204813"/>
                    </a:lnTo>
                    <a:lnTo>
                      <a:pt x="2853616" y="1188154"/>
                    </a:lnTo>
                    <a:lnTo>
                      <a:pt x="2892205" y="1162103"/>
                    </a:lnTo>
                    <a:lnTo>
                      <a:pt x="2923735" y="1128064"/>
                    </a:lnTo>
                    <a:lnTo>
                      <a:pt x="2946804" y="1087437"/>
                    </a:lnTo>
                    <a:lnTo>
                      <a:pt x="2960016" y="1041627"/>
                    </a:lnTo>
                    <a:lnTo>
                      <a:pt x="2962656" y="1008900"/>
                    </a:lnTo>
                    <a:lnTo>
                      <a:pt x="2962656" y="201802"/>
                    </a:lnTo>
                    <a:lnTo>
                      <a:pt x="2956794" y="153331"/>
                    </a:lnTo>
                    <a:lnTo>
                      <a:pt x="2940141" y="109095"/>
                    </a:lnTo>
                    <a:lnTo>
                      <a:pt x="2914096" y="70501"/>
                    </a:lnTo>
                    <a:lnTo>
                      <a:pt x="2880058" y="38957"/>
                    </a:lnTo>
                    <a:lnTo>
                      <a:pt x="2839426" y="15869"/>
                    </a:lnTo>
                    <a:lnTo>
                      <a:pt x="2793599" y="2643"/>
                    </a:lnTo>
                    <a:lnTo>
                      <a:pt x="2760853" y="0"/>
                    </a:lnTo>
                    <a:close/>
                  </a:path>
                </a:pathLst>
              </a:custGeom>
              <a:solidFill>
                <a:srgbClr val="4F81BC"/>
              </a:solidFill>
            </p:spPr>
            <p:txBody>
              <a:bodyPr wrap="square" lIns="0" tIns="0" rIns="0" bIns="0" rtlCol="0" anchor="ctr"/>
              <a:lstStyle/>
              <a:p>
                <a:pPr algn="ctr"/>
                <a:r>
                  <a:rPr lang="en-US" sz="2600" dirty="0">
                    <a:solidFill>
                      <a:srgbClr val="FFFFFF"/>
                    </a:solidFill>
                    <a:latin typeface="Arial"/>
                    <a:cs typeface="Arial"/>
                  </a:rPr>
                  <a:t>Ch</a:t>
                </a:r>
                <a:r>
                  <a:rPr lang="en-US" sz="2600" spc="5" dirty="0">
                    <a:solidFill>
                      <a:srgbClr val="FFFFFF"/>
                    </a:solidFill>
                    <a:latin typeface="Arial"/>
                    <a:cs typeface="Arial"/>
                  </a:rPr>
                  <a:t>i</a:t>
                </a:r>
                <a:r>
                  <a:rPr lang="en-US" sz="2600" dirty="0">
                    <a:solidFill>
                      <a:srgbClr val="FFFFFF"/>
                    </a:solidFill>
                    <a:latin typeface="Arial"/>
                    <a:cs typeface="Arial"/>
                  </a:rPr>
                  <a:t>ld</a:t>
                </a:r>
                <a:endParaRPr lang="en-US" sz="2600" dirty="0">
                  <a:latin typeface="Arial"/>
                  <a:cs typeface="Arial"/>
                </a:endParaRPr>
              </a:p>
            </p:txBody>
          </p:sp>
        </p:grpSp>
      </p:grpSp>
      <p:sp>
        <p:nvSpPr>
          <p:cNvPr id="5" name="Slide Number Placeholder 4">
            <a:extLst>
              <a:ext uri="{FF2B5EF4-FFF2-40B4-BE49-F238E27FC236}">
                <a16:creationId xmlns:a16="http://schemas.microsoft.com/office/drawing/2014/main" id="{CCD15E7A-EE79-48FB-9772-0FE24F906779}"/>
              </a:ext>
            </a:extLst>
          </p:cNvPr>
          <p:cNvSpPr>
            <a:spLocks noGrp="1"/>
          </p:cNvSpPr>
          <p:nvPr>
            <p:ph type="sldNum" sz="quarter" idx="12"/>
          </p:nvPr>
        </p:nvSpPr>
        <p:spPr/>
        <p:txBody>
          <a:bodyPr/>
          <a:lstStyle/>
          <a:p>
            <a:pPr algn="ctr"/>
            <a:fld id="{9D710453-B075-45DB-8A7B-E3C399690A0E}" type="slidenum">
              <a:rPr lang="en-US" sz="1100" smtClean="0"/>
              <a:pPr algn="ctr"/>
              <a:t>28</a:t>
            </a:fld>
            <a:endParaRPr lang="en-US" sz="1100" dirty="0"/>
          </a:p>
        </p:txBody>
      </p:sp>
    </p:spTree>
    <p:extLst>
      <p:ext uri="{BB962C8B-B14F-4D97-AF65-F5344CB8AC3E}">
        <p14:creationId xmlns:p14="http://schemas.microsoft.com/office/powerpoint/2010/main" val="933892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Tax Household Composition"/>
          <p:cNvSpPr>
            <a:spLocks noGrp="1"/>
          </p:cNvSpPr>
          <p:nvPr>
            <p:ph type="title"/>
          </p:nvPr>
        </p:nvSpPr>
        <p:spPr/>
        <p:txBody>
          <a:bodyPr/>
          <a:lstStyle/>
          <a:p>
            <a:r>
              <a:rPr lang="en-US" sz="2600" spc="-30" dirty="0">
                <a:solidFill>
                  <a:srgbClr val="FFFFFF"/>
                </a:solidFill>
              </a:rPr>
              <a:t>Tax Household Composition</a:t>
            </a:r>
            <a:endParaRPr lang="en-US" dirty="0"/>
          </a:p>
        </p:txBody>
      </p:sp>
      <p:sp>
        <p:nvSpPr>
          <p:cNvPr id="6" name="Text Placeholder 5"/>
          <p:cNvSpPr>
            <a:spLocks noGrp="1"/>
          </p:cNvSpPr>
          <p:nvPr>
            <p:ph type="body" idx="1"/>
          </p:nvPr>
        </p:nvSpPr>
        <p:spPr>
          <a:xfrm>
            <a:off x="457200" y="990600"/>
            <a:ext cx="8229600" cy="304800"/>
          </a:xfrm>
        </p:spPr>
        <p:txBody>
          <a:bodyPr>
            <a:normAutofit fontScale="85000" lnSpcReduction="20000"/>
          </a:bodyPr>
          <a:lstStyle/>
          <a:p>
            <a:pPr marL="35560">
              <a:lnSpc>
                <a:spcPct val="100000"/>
              </a:lnSpc>
            </a:pPr>
            <a:r>
              <a:rPr lang="en-US" dirty="0">
                <a:cs typeface="Arial"/>
              </a:rPr>
              <a:t>Identif</a:t>
            </a:r>
            <a:r>
              <a:rPr lang="en-US" spc="-35" dirty="0">
                <a:cs typeface="Arial"/>
              </a:rPr>
              <a:t>y</a:t>
            </a:r>
            <a:r>
              <a:rPr lang="en-US" dirty="0">
                <a:cs typeface="Arial"/>
              </a:rPr>
              <a:t>ing</a:t>
            </a:r>
            <a:r>
              <a:rPr lang="en-US" spc="-15" dirty="0">
                <a:cs typeface="Arial"/>
              </a:rPr>
              <a:t> </a:t>
            </a:r>
            <a:r>
              <a:rPr lang="en-US" dirty="0">
                <a:cs typeface="Arial"/>
              </a:rPr>
              <a:t>the</a:t>
            </a:r>
            <a:r>
              <a:rPr lang="en-US" spc="-15" dirty="0">
                <a:cs typeface="Arial"/>
              </a:rPr>
              <a:t> </a:t>
            </a:r>
            <a:r>
              <a:rPr lang="en-US" spc="-145" dirty="0">
                <a:cs typeface="Arial"/>
              </a:rPr>
              <a:t>T</a:t>
            </a:r>
            <a:r>
              <a:rPr lang="en-US" dirty="0">
                <a:cs typeface="Arial"/>
              </a:rPr>
              <a:t>ax</a:t>
            </a:r>
            <a:r>
              <a:rPr lang="en-US" spc="-15" dirty="0">
                <a:cs typeface="Arial"/>
              </a:rPr>
              <a:t> </a:t>
            </a:r>
            <a:r>
              <a:rPr lang="en-US" dirty="0">
                <a:cs typeface="Arial"/>
              </a:rPr>
              <a:t>Hous</a:t>
            </a:r>
            <a:r>
              <a:rPr lang="en-US" spc="5" dirty="0">
                <a:cs typeface="Arial"/>
              </a:rPr>
              <a:t>e</a:t>
            </a:r>
            <a:r>
              <a:rPr lang="en-US" dirty="0">
                <a:cs typeface="Arial"/>
              </a:rPr>
              <a:t>hold</a:t>
            </a:r>
            <a:r>
              <a:rPr lang="en-US" spc="-5" dirty="0">
                <a:cs typeface="Arial"/>
              </a:rPr>
              <a:t> </a:t>
            </a:r>
            <a:r>
              <a:rPr lang="en-US" spc="-10" dirty="0">
                <a:cs typeface="Arial"/>
              </a:rPr>
              <a:t>M</a:t>
            </a:r>
            <a:r>
              <a:rPr lang="en-US" dirty="0">
                <a:cs typeface="Arial"/>
              </a:rPr>
              <a:t>embers</a:t>
            </a:r>
          </a:p>
        </p:txBody>
      </p:sp>
      <p:graphicFrame>
        <p:nvGraphicFramePr>
          <p:cNvPr id="10" name="Content Placeholder 9" descr="Smart art showing information related to how to identify tax household members. Individual is a Tax Filer portion is shown. All other portions are hidden."/>
          <p:cNvGraphicFramePr>
            <a:graphicFrameLocks noGrp="1"/>
          </p:cNvGraphicFramePr>
          <p:nvPr>
            <p:ph sz="half" idx="2"/>
            <p:extLst>
              <p:ext uri="{D42A27DB-BD31-4B8C-83A1-F6EECF244321}">
                <p14:modId xmlns:p14="http://schemas.microsoft.com/office/powerpoint/2010/main" val="3453383930"/>
              </p:ext>
            </p:extLst>
          </p:nvPr>
        </p:nvGraphicFramePr>
        <p:xfrm>
          <a:off x="457200" y="1243584"/>
          <a:ext cx="8229600" cy="310896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pPr algn="ctr"/>
                      <a:r>
                        <a:rPr lang="en-US" sz="1200" kern="0" spc="-60" baseline="0" dirty="0"/>
                        <a:t>Individual is a TAX FILER</a:t>
                      </a:r>
                    </a:p>
                  </a:txBody>
                  <a:tcPr anchor="ctr">
                    <a:solidFill>
                      <a:srgbClr val="4F81BC"/>
                    </a:solidFill>
                  </a:tcPr>
                </a:tc>
                <a:tc>
                  <a:txBody>
                    <a:bodyPr/>
                    <a:lstStyle/>
                    <a:p>
                      <a:pPr algn="ctr"/>
                      <a:r>
                        <a:rPr lang="en-US" sz="1200" kern="0" spc="-60" baseline="0" dirty="0"/>
                        <a:t>Individual is a TAX DEPENDENT</a:t>
                      </a:r>
                    </a:p>
                  </a:txBody>
                  <a:tcPr anchor="ctr">
                    <a:solidFill>
                      <a:srgbClr val="4F81BC"/>
                    </a:solidFill>
                  </a:tcPr>
                </a:tc>
                <a:tc>
                  <a:txBody>
                    <a:bodyPr/>
                    <a:lstStyle/>
                    <a:p>
                      <a:pPr algn="ctr"/>
                      <a:r>
                        <a:rPr lang="en-US" sz="1200" kern="0" spc="-60" baseline="0" dirty="0"/>
                        <a:t>Individual is a NON-FILER</a:t>
                      </a:r>
                    </a:p>
                  </a:txBody>
                  <a:tcPr anchor="ctr">
                    <a:solidFill>
                      <a:srgbClr val="4F81BC"/>
                    </a:solidFill>
                  </a:tcPr>
                </a:tc>
                <a:extLst>
                  <a:ext uri="{0D108BD9-81ED-4DB2-BD59-A6C34878D82A}">
                    <a16:rowId xmlns:a16="http://schemas.microsoft.com/office/drawing/2014/main" val="10000"/>
                  </a:ext>
                </a:extLst>
              </a:tr>
              <a:tr h="370840">
                <a:tc>
                  <a:txBody>
                    <a:bodyPr/>
                    <a:lstStyle/>
                    <a:p>
                      <a:pPr algn="l"/>
                      <a:r>
                        <a:rPr lang="en-US" sz="1200" b="1" kern="0" spc="-60" baseline="0" dirty="0"/>
                        <a:t>Household includes:</a:t>
                      </a:r>
                    </a:p>
                    <a:p>
                      <a:pPr algn="l"/>
                      <a:r>
                        <a:rPr lang="en-US" sz="1200" kern="0" spc="-60" baseline="0" dirty="0"/>
                        <a:t>TAX FILER.</a:t>
                      </a:r>
                    </a:p>
                    <a:p>
                      <a:pPr algn="l"/>
                      <a:r>
                        <a:rPr lang="en-US" sz="1200" kern="0" spc="-60" baseline="0" dirty="0"/>
                        <a:t>Spouse of TAX FILER (if living with TAX FILER). All claimed TAX DEPENDENTS of TAX FILER.</a:t>
                      </a:r>
                    </a:p>
                  </a:txBody>
                  <a:tcPr>
                    <a:solidFill>
                      <a:srgbClr val="D0D7E8"/>
                    </a:solidFill>
                  </a:tcPr>
                </a:tc>
                <a:tc>
                  <a:txBody>
                    <a:bodyPr/>
                    <a:lstStyle/>
                    <a:p>
                      <a:pPr algn="l"/>
                      <a:r>
                        <a:rPr lang="en-US" sz="1200" b="1" kern="0" spc="-60" baseline="0" dirty="0"/>
                        <a:t>Household includes:</a:t>
                      </a:r>
                    </a:p>
                    <a:p>
                      <a:pPr algn="l"/>
                      <a:r>
                        <a:rPr lang="en-US" sz="1200" kern="0" spc="-60" baseline="0" dirty="0"/>
                        <a:t>TAX DEPENDENT.</a:t>
                      </a:r>
                    </a:p>
                    <a:p>
                      <a:pPr algn="l"/>
                      <a:r>
                        <a:rPr lang="en-US" sz="1200" kern="0" spc="-60" baseline="0" dirty="0"/>
                        <a:t>Claiming TAX FILER.</a:t>
                      </a:r>
                    </a:p>
                    <a:p>
                      <a:pPr algn="l"/>
                      <a:r>
                        <a:rPr lang="en-US" sz="1200" kern="0" spc="-60" baseline="0" dirty="0"/>
                        <a:t>Claiming TAX FILER’S spouse (if living with TAX FILER).</a:t>
                      </a:r>
                    </a:p>
                    <a:p>
                      <a:pPr algn="l"/>
                      <a:r>
                        <a:rPr lang="en-US" sz="1200" kern="0" spc="-60" baseline="0" dirty="0"/>
                        <a:t>Other TAX DEPENDENTS of claiming TAX FILER.</a:t>
                      </a:r>
                    </a:p>
                    <a:p>
                      <a:pPr algn="l"/>
                      <a:r>
                        <a:rPr lang="en-US" sz="1200" kern="0" spc="-60" baseline="0" dirty="0"/>
                        <a:t>TAX DEPENDENT’s spouse (if living with TAX DEPENDENT).</a:t>
                      </a:r>
                    </a:p>
                    <a:p>
                      <a:pPr algn="l"/>
                      <a:endParaRPr lang="en-US" sz="1200" kern="0" spc="-60" baseline="0" dirty="0"/>
                    </a:p>
                    <a:p>
                      <a:pPr algn="l"/>
                      <a:r>
                        <a:rPr lang="en-US" sz="1200" b="1" kern="0" spc="-60" baseline="0" dirty="0"/>
                        <a:t>NOTE: </a:t>
                      </a:r>
                      <a:r>
                        <a:rPr lang="en-US" sz="1200" kern="0" spc="-60" baseline="0" dirty="0"/>
                        <a:t>If an individual is listed as both a TAX FILER and a TAX DEPENDENT,</a:t>
                      </a:r>
                    </a:p>
                    <a:p>
                      <a:pPr algn="l"/>
                      <a:r>
                        <a:rPr lang="en-US" sz="1200" kern="0" spc="-60" baseline="0" dirty="0"/>
                        <a:t>the individual will be considered a TAX DEPENDENT for MAGI Household Composition.</a:t>
                      </a:r>
                    </a:p>
                  </a:txBody>
                  <a:tcPr>
                    <a:solidFill>
                      <a:srgbClr val="D0D7E8"/>
                    </a:solidFill>
                  </a:tcPr>
                </a:tc>
                <a:tc>
                  <a:txBody>
                    <a:bodyPr/>
                    <a:lstStyle/>
                    <a:p>
                      <a:pPr algn="l"/>
                      <a:r>
                        <a:rPr lang="en-US" sz="1200" b="1" kern="0" spc="-60" baseline="0" dirty="0"/>
                        <a:t>Household includes (if living in household): </a:t>
                      </a:r>
                      <a:r>
                        <a:rPr lang="en-US" sz="1200" kern="0" spc="-60" baseline="0" dirty="0"/>
                        <a:t>NON-FILER.</a:t>
                      </a:r>
                    </a:p>
                    <a:p>
                      <a:pPr algn="l"/>
                      <a:r>
                        <a:rPr lang="en-US" sz="1200" kern="0" spc="-60" baseline="0" dirty="0"/>
                        <a:t>Spouse of NON-FILER.</a:t>
                      </a:r>
                    </a:p>
                    <a:p>
                      <a:pPr algn="l"/>
                      <a:r>
                        <a:rPr lang="en-US" sz="1200" kern="0" spc="-60" baseline="0" dirty="0"/>
                        <a:t>Child(ren) under age 19 (biological, adopted or step-child(ren)) of NON-FILER.</a:t>
                      </a:r>
                    </a:p>
                    <a:p>
                      <a:pPr algn="l"/>
                      <a:endParaRPr lang="en-US" sz="1200" kern="0" spc="-60" baseline="0" dirty="0"/>
                    </a:p>
                    <a:p>
                      <a:pPr algn="l"/>
                      <a:r>
                        <a:rPr lang="en-US" sz="1200" kern="0" spc="-60" baseline="0" dirty="0"/>
                        <a:t>If a CHILD is a target being determined under NON-FILER rules, household includes (if living in household):</a:t>
                      </a:r>
                    </a:p>
                    <a:p>
                      <a:pPr algn="l"/>
                      <a:endParaRPr lang="en-US" sz="1200" kern="0" spc="-60" baseline="0" dirty="0"/>
                    </a:p>
                    <a:p>
                      <a:pPr algn="l"/>
                      <a:r>
                        <a:rPr lang="en-US" sz="1200" kern="0" spc="-60" baseline="0" dirty="0"/>
                        <a:t>CHILD.</a:t>
                      </a:r>
                    </a:p>
                    <a:p>
                      <a:pPr algn="l"/>
                      <a:r>
                        <a:rPr lang="en-US" sz="1200" kern="0" spc="-60" baseline="0" dirty="0"/>
                        <a:t>Parent(s) (biological, adopted or step-parent(s)). Sibling(s) under age 19 (biological, adopted or step-sibling(s)).</a:t>
                      </a:r>
                    </a:p>
                  </a:txBody>
                  <a:tcPr>
                    <a:solidFill>
                      <a:srgbClr val="D0D7E8"/>
                    </a:solidFill>
                  </a:tcPr>
                </a:tc>
                <a:extLst>
                  <a:ext uri="{0D108BD9-81ED-4DB2-BD59-A6C34878D82A}">
                    <a16:rowId xmlns:a16="http://schemas.microsoft.com/office/drawing/2014/main" val="10001"/>
                  </a:ext>
                </a:extLst>
              </a:tr>
            </a:tbl>
          </a:graphicData>
        </a:graphic>
      </p:graphicFrame>
      <p:sp>
        <p:nvSpPr>
          <p:cNvPr id="9" name="Content Placeholder 8">
            <a:extLst>
              <a:ext uri="{C183D7F6-B498-43B3-948B-1728B52AA6E4}">
                <adec:decorative xmlns:adec="http://schemas.microsoft.com/office/drawing/2017/decorative" val="1"/>
              </a:ext>
            </a:extLst>
          </p:cNvPr>
          <p:cNvSpPr>
            <a:spLocks noGrp="1"/>
          </p:cNvSpPr>
          <p:nvPr>
            <p:ph sz="quarter" idx="4"/>
          </p:nvPr>
        </p:nvSpPr>
        <p:spPr>
          <a:xfrm>
            <a:off x="457201" y="4389120"/>
            <a:ext cx="8204200" cy="1666549"/>
          </a:xfrm>
          <a:ln>
            <a:solidFill>
              <a:srgbClr val="FF0000"/>
            </a:solidFill>
          </a:ln>
        </p:spPr>
        <p:txBody>
          <a:bodyPr>
            <a:noAutofit/>
          </a:bodyPr>
          <a:lstStyle/>
          <a:p>
            <a:pPr marL="0" indent="0">
              <a:lnSpc>
                <a:spcPct val="100000"/>
              </a:lnSpc>
              <a:buNone/>
            </a:pPr>
            <a:r>
              <a:rPr lang="en-US" sz="1200" b="1" spc="-60" dirty="0">
                <a:cs typeface="Arial"/>
              </a:rPr>
              <a:t>Exceptions to Rules Above (Use NON-FILER Rules):</a:t>
            </a:r>
            <a:endParaRPr lang="en-US" sz="1200" spc="-60" dirty="0">
              <a:cs typeface="Arial"/>
            </a:endParaRPr>
          </a:p>
          <a:p>
            <a:pPr marL="0" indent="0">
              <a:lnSpc>
                <a:spcPct val="100000"/>
              </a:lnSpc>
              <a:buNone/>
            </a:pPr>
            <a:r>
              <a:rPr lang="en-US" sz="1200" spc="-60" dirty="0">
                <a:cs typeface="Arial"/>
              </a:rPr>
              <a:t>A TAX DEPENDENT who is claimed by someone other than a spouse or parent (biological, adopted or step-parent).</a:t>
            </a:r>
          </a:p>
          <a:p>
            <a:pPr marL="0" marR="5080" indent="0">
              <a:lnSpc>
                <a:spcPct val="100000"/>
              </a:lnSpc>
              <a:buNone/>
            </a:pPr>
            <a:r>
              <a:rPr lang="en-US" sz="1200" spc="-60" dirty="0">
                <a:cs typeface="Arial"/>
              </a:rPr>
              <a:t>A TAX DEPENDENT (under age 19) who lives with both parents, but whose parents will not file jointly and only one parent claims child.</a:t>
            </a:r>
          </a:p>
          <a:p>
            <a:pPr marL="0" indent="0">
              <a:lnSpc>
                <a:spcPct val="100000"/>
              </a:lnSpc>
              <a:buNone/>
            </a:pPr>
            <a:r>
              <a:rPr lang="en-US" sz="1200" spc="-60" dirty="0">
                <a:cs typeface="Arial"/>
              </a:rPr>
              <a:t>A TAX DEPENDENT (under age 19) who is claimed by a non-custodial parent.</a:t>
            </a:r>
          </a:p>
          <a:p>
            <a:pPr marL="0" marR="159385" indent="0">
              <a:lnSpc>
                <a:spcPct val="100000"/>
              </a:lnSpc>
              <a:buNone/>
            </a:pPr>
            <a:r>
              <a:rPr lang="en-US" sz="1200" spc="-60" dirty="0">
                <a:cs typeface="Arial"/>
              </a:rPr>
              <a:t>A TAX DEPENDENT (under age 19) whose parents are married and will file jointly, but one parent does not live in the home due to a separation or pending divorce. The parent outside of the household will not be included in budget group. </a:t>
            </a:r>
          </a:p>
          <a:p>
            <a:pPr marL="0" marR="159385" indent="0">
              <a:lnSpc>
                <a:spcPct val="100000"/>
              </a:lnSpc>
              <a:buNone/>
            </a:pPr>
            <a:r>
              <a:rPr lang="en-US" sz="1200" spc="-60" dirty="0">
                <a:cs typeface="Arial"/>
              </a:rPr>
              <a:t>A TAX FILER who cannot provide proof of their TAX DEPENDENTS.</a:t>
            </a:r>
          </a:p>
        </p:txBody>
      </p:sp>
      <p:sp>
        <p:nvSpPr>
          <p:cNvPr id="11" name="Rectangle 10">
            <a:extLst>
              <a:ext uri="{C183D7F6-B498-43B3-948B-1728B52AA6E4}">
                <adec:decorative xmlns:adec="http://schemas.microsoft.com/office/drawing/2017/decorative" val="1"/>
              </a:ext>
            </a:extLst>
          </p:cNvPr>
          <p:cNvSpPr/>
          <p:nvPr/>
        </p:nvSpPr>
        <p:spPr>
          <a:xfrm>
            <a:off x="2057400" y="1243584"/>
            <a:ext cx="6629400" cy="310896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12" name="Rectangle 11">
            <a:extLst>
              <a:ext uri="{C183D7F6-B498-43B3-948B-1728B52AA6E4}">
                <adec:decorative xmlns:adec="http://schemas.microsoft.com/office/drawing/2017/decorative" val="1"/>
              </a:ext>
            </a:extLst>
          </p:cNvPr>
          <p:cNvSpPr/>
          <p:nvPr/>
        </p:nvSpPr>
        <p:spPr>
          <a:xfrm>
            <a:off x="457200" y="4353346"/>
            <a:ext cx="8229600" cy="173280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 name="Slide Number Placeholder 1">
            <a:extLst>
              <a:ext uri="{FF2B5EF4-FFF2-40B4-BE49-F238E27FC236}">
                <a16:creationId xmlns:a16="http://schemas.microsoft.com/office/drawing/2014/main" id="{E808307C-3E59-4FC3-878B-FCE8EE28F701}"/>
              </a:ext>
            </a:extLst>
          </p:cNvPr>
          <p:cNvSpPr>
            <a:spLocks noGrp="1"/>
          </p:cNvSpPr>
          <p:nvPr>
            <p:ph type="sldNum" sz="quarter" idx="12"/>
          </p:nvPr>
        </p:nvSpPr>
        <p:spPr/>
        <p:txBody>
          <a:bodyPr/>
          <a:lstStyle/>
          <a:p>
            <a:pPr algn="ctr"/>
            <a:fld id="{9D710453-B075-45DB-8A7B-E3C399690A0E}" type="slidenum">
              <a:rPr lang="en-US" sz="1100" smtClean="0"/>
              <a:pPr algn="ctr"/>
              <a:t>29</a:t>
            </a:fld>
            <a:endParaRPr lang="en-US" sz="1100" dirty="0"/>
          </a:p>
        </p:txBody>
      </p:sp>
    </p:spTree>
    <p:extLst>
      <p:ext uri="{BB962C8B-B14F-4D97-AF65-F5344CB8AC3E}">
        <p14:creationId xmlns:p14="http://schemas.microsoft.com/office/powerpoint/2010/main" val="2918058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Desk Guide"/>
          <p:cNvSpPr>
            <a:spLocks noGrp="1"/>
          </p:cNvSpPr>
          <p:nvPr>
            <p:ph type="title"/>
            <p:custDataLst>
              <p:tags r:id="rId1"/>
            </p:custDataLst>
          </p:nvPr>
        </p:nvSpPr>
        <p:spPr bwMode="white">
          <a:xfrm>
            <a:off x="457200" y="307974"/>
            <a:ext cx="5410200" cy="454026"/>
          </a:xfrm>
        </p:spPr>
        <p:txBody>
          <a:bodyPr/>
          <a:lstStyle/>
          <a:p>
            <a:r>
              <a:rPr lang="en-US" dirty="0"/>
              <a:t>Desk Guide</a:t>
            </a:r>
          </a:p>
        </p:txBody>
      </p:sp>
      <p:sp>
        <p:nvSpPr>
          <p:cNvPr id="3" name="Slide Number Placeholder 2">
            <a:extLst>
              <a:ext uri="{FF2B5EF4-FFF2-40B4-BE49-F238E27FC236}">
                <a16:creationId xmlns:a16="http://schemas.microsoft.com/office/drawing/2014/main" id="{D2512342-2C03-4370-8271-E849C163EAFE}"/>
              </a:ext>
            </a:extLst>
          </p:cNvPr>
          <p:cNvSpPr>
            <a:spLocks noGrp="1"/>
          </p:cNvSpPr>
          <p:nvPr>
            <p:ph type="sldNum" sz="quarter" idx="12"/>
          </p:nvPr>
        </p:nvSpPr>
        <p:spPr/>
        <p:txBody>
          <a:bodyPr/>
          <a:lstStyle/>
          <a:p>
            <a:pPr algn="ctr"/>
            <a:fld id="{9D710453-B075-45DB-8A7B-E3C399690A0E}" type="slidenum">
              <a:rPr lang="en-US" sz="1100" smtClean="0"/>
              <a:pPr algn="ctr"/>
              <a:t>3</a:t>
            </a:fld>
            <a:endParaRPr lang="en-US" sz="1100" dirty="0"/>
          </a:p>
        </p:txBody>
      </p:sp>
      <p:pic>
        <p:nvPicPr>
          <p:cNvPr id="5" name="Picture 4">
            <a:extLst>
              <a:ext uri="{FF2B5EF4-FFF2-40B4-BE49-F238E27FC236}">
                <a16:creationId xmlns:a16="http://schemas.microsoft.com/office/drawing/2014/main" id="{877E7F7F-2459-5C37-AD38-69C223B11FCE}"/>
              </a:ext>
            </a:extLst>
          </p:cNvPr>
          <p:cNvPicPr>
            <a:picLocks noChangeAspect="1"/>
          </p:cNvPicPr>
          <p:nvPr/>
        </p:nvPicPr>
        <p:blipFill>
          <a:blip r:embed="rId4"/>
          <a:stretch>
            <a:fillRect/>
          </a:stretch>
        </p:blipFill>
        <p:spPr>
          <a:xfrm>
            <a:off x="1219200" y="1066800"/>
            <a:ext cx="6418391" cy="4937760"/>
          </a:xfrm>
          <a:prstGeom prst="rect">
            <a:avLst/>
          </a:prstGeom>
          <a:ln>
            <a:solidFill>
              <a:schemeClr val="tx1"/>
            </a:solidFill>
          </a:ln>
        </p:spPr>
      </p:pic>
    </p:spTree>
    <p:extLst>
      <p:ext uri="{BB962C8B-B14F-4D97-AF65-F5344CB8AC3E}">
        <p14:creationId xmlns:p14="http://schemas.microsoft.com/office/powerpoint/2010/main" val="40205228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Tax Household Composition (continued)"/>
          <p:cNvSpPr>
            <a:spLocks noGrp="1"/>
          </p:cNvSpPr>
          <p:nvPr>
            <p:ph type="title"/>
          </p:nvPr>
        </p:nvSpPr>
        <p:spPr/>
        <p:txBody>
          <a:bodyPr/>
          <a:lstStyle/>
          <a:p>
            <a:r>
              <a:rPr lang="en-US" sz="2600" spc="-30" dirty="0"/>
              <a:t>Tax Household Composition </a:t>
            </a:r>
            <a:r>
              <a:rPr lang="en-US" sz="2600" i="1" spc="-30" dirty="0"/>
              <a:t>(cont’d)</a:t>
            </a:r>
          </a:p>
        </p:txBody>
      </p:sp>
      <p:sp>
        <p:nvSpPr>
          <p:cNvPr id="6" name="Text Placeholder 5"/>
          <p:cNvSpPr>
            <a:spLocks noGrp="1"/>
          </p:cNvSpPr>
          <p:nvPr>
            <p:ph type="body" idx="1"/>
          </p:nvPr>
        </p:nvSpPr>
        <p:spPr>
          <a:xfrm>
            <a:off x="457200" y="990600"/>
            <a:ext cx="8229600" cy="304800"/>
          </a:xfrm>
        </p:spPr>
        <p:txBody>
          <a:bodyPr>
            <a:normAutofit fontScale="85000" lnSpcReduction="20000"/>
          </a:bodyPr>
          <a:lstStyle/>
          <a:p>
            <a:pPr marL="35560">
              <a:lnSpc>
                <a:spcPct val="100000"/>
              </a:lnSpc>
            </a:pPr>
            <a:r>
              <a:rPr lang="en-US" dirty="0">
                <a:cs typeface="Arial"/>
              </a:rPr>
              <a:t>Identif</a:t>
            </a:r>
            <a:r>
              <a:rPr lang="en-US" spc="-35" dirty="0">
                <a:cs typeface="Arial"/>
              </a:rPr>
              <a:t>y</a:t>
            </a:r>
            <a:r>
              <a:rPr lang="en-US" dirty="0">
                <a:cs typeface="Arial"/>
              </a:rPr>
              <a:t>ing</a:t>
            </a:r>
            <a:r>
              <a:rPr lang="en-US" spc="-15" dirty="0">
                <a:cs typeface="Arial"/>
              </a:rPr>
              <a:t> </a:t>
            </a:r>
            <a:r>
              <a:rPr lang="en-US" dirty="0">
                <a:cs typeface="Arial"/>
              </a:rPr>
              <a:t>the</a:t>
            </a:r>
            <a:r>
              <a:rPr lang="en-US" spc="-15" dirty="0">
                <a:cs typeface="Arial"/>
              </a:rPr>
              <a:t> </a:t>
            </a:r>
            <a:r>
              <a:rPr lang="en-US" spc="-145" dirty="0">
                <a:cs typeface="Arial"/>
              </a:rPr>
              <a:t>T</a:t>
            </a:r>
            <a:r>
              <a:rPr lang="en-US" dirty="0">
                <a:cs typeface="Arial"/>
              </a:rPr>
              <a:t>ax</a:t>
            </a:r>
            <a:r>
              <a:rPr lang="en-US" spc="-15" dirty="0">
                <a:cs typeface="Arial"/>
              </a:rPr>
              <a:t> </a:t>
            </a:r>
            <a:r>
              <a:rPr lang="en-US" dirty="0">
                <a:cs typeface="Arial"/>
              </a:rPr>
              <a:t>Hous</a:t>
            </a:r>
            <a:r>
              <a:rPr lang="en-US" spc="5" dirty="0">
                <a:cs typeface="Arial"/>
              </a:rPr>
              <a:t>e</a:t>
            </a:r>
            <a:r>
              <a:rPr lang="en-US" dirty="0">
                <a:cs typeface="Arial"/>
              </a:rPr>
              <a:t>hold</a:t>
            </a:r>
            <a:r>
              <a:rPr lang="en-US" spc="-5" dirty="0">
                <a:cs typeface="Arial"/>
              </a:rPr>
              <a:t> </a:t>
            </a:r>
            <a:r>
              <a:rPr lang="en-US" spc="-10" dirty="0">
                <a:cs typeface="Arial"/>
              </a:rPr>
              <a:t>M</a:t>
            </a:r>
            <a:r>
              <a:rPr lang="en-US" dirty="0">
                <a:cs typeface="Arial"/>
              </a:rPr>
              <a:t>embers</a:t>
            </a:r>
          </a:p>
        </p:txBody>
      </p:sp>
      <p:graphicFrame>
        <p:nvGraphicFramePr>
          <p:cNvPr id="10" name="Content Placeholder 9" descr="Smart art showing information related to how to identify tax household members. Individual is a Tax Filer portion is greyed out. Individual is a Tax Dependent is shown. All other portions are hidden."/>
          <p:cNvGraphicFramePr>
            <a:graphicFrameLocks noGrp="1"/>
          </p:cNvGraphicFramePr>
          <p:nvPr>
            <p:ph sz="half" idx="2"/>
            <p:extLst>
              <p:ext uri="{D42A27DB-BD31-4B8C-83A1-F6EECF244321}">
                <p14:modId xmlns:p14="http://schemas.microsoft.com/office/powerpoint/2010/main" val="768741461"/>
              </p:ext>
            </p:extLst>
          </p:nvPr>
        </p:nvGraphicFramePr>
        <p:xfrm>
          <a:off x="457200" y="1243584"/>
          <a:ext cx="8229600" cy="310896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pPr algn="ctr"/>
                      <a:r>
                        <a:rPr lang="en-US" sz="1200" kern="0" spc="-60" baseline="0" dirty="0">
                          <a:solidFill>
                            <a:schemeClr val="bg1">
                              <a:lumMod val="50000"/>
                            </a:schemeClr>
                          </a:solidFill>
                        </a:rPr>
                        <a:t>Individual is a TAX FILER</a:t>
                      </a:r>
                    </a:p>
                  </a:txBody>
                  <a:tcPr anchor="ctr">
                    <a:solidFill>
                      <a:srgbClr val="D9D9D9"/>
                    </a:solidFill>
                  </a:tcPr>
                </a:tc>
                <a:tc>
                  <a:txBody>
                    <a:bodyPr/>
                    <a:lstStyle/>
                    <a:p>
                      <a:pPr algn="ctr"/>
                      <a:r>
                        <a:rPr lang="en-US" sz="1200" kern="0" spc="-60" baseline="0" dirty="0"/>
                        <a:t>Individual is a TAX DEPENDENT</a:t>
                      </a:r>
                    </a:p>
                  </a:txBody>
                  <a:tcPr anchor="ctr">
                    <a:solidFill>
                      <a:srgbClr val="4F81BC"/>
                    </a:solidFill>
                  </a:tcPr>
                </a:tc>
                <a:tc>
                  <a:txBody>
                    <a:bodyPr/>
                    <a:lstStyle/>
                    <a:p>
                      <a:pPr algn="ctr"/>
                      <a:r>
                        <a:rPr lang="en-US" sz="1200" kern="0" spc="-60" baseline="0" dirty="0"/>
                        <a:t>Individual is a NON-FILER</a:t>
                      </a:r>
                    </a:p>
                  </a:txBody>
                  <a:tcPr anchor="ctr">
                    <a:solidFill>
                      <a:srgbClr val="4F81BC"/>
                    </a:solidFill>
                  </a:tcPr>
                </a:tc>
                <a:extLst>
                  <a:ext uri="{0D108BD9-81ED-4DB2-BD59-A6C34878D82A}">
                    <a16:rowId xmlns:a16="http://schemas.microsoft.com/office/drawing/2014/main" val="10000"/>
                  </a:ext>
                </a:extLst>
              </a:tr>
              <a:tr h="370840">
                <a:tc>
                  <a:txBody>
                    <a:bodyPr/>
                    <a:lstStyle/>
                    <a:p>
                      <a:pPr algn="l"/>
                      <a:r>
                        <a:rPr lang="en-US" sz="1200" b="1" kern="0" spc="-60" baseline="0" dirty="0">
                          <a:solidFill>
                            <a:schemeClr val="bg1">
                              <a:lumMod val="50000"/>
                            </a:schemeClr>
                          </a:solidFill>
                        </a:rPr>
                        <a:t>Household includes:</a:t>
                      </a:r>
                    </a:p>
                    <a:p>
                      <a:pPr algn="l"/>
                      <a:r>
                        <a:rPr lang="en-US" sz="1200" kern="0" spc="-60" baseline="0" dirty="0">
                          <a:solidFill>
                            <a:schemeClr val="bg1">
                              <a:lumMod val="50000"/>
                            </a:schemeClr>
                          </a:solidFill>
                        </a:rPr>
                        <a:t>TAX FILER.</a:t>
                      </a:r>
                    </a:p>
                    <a:p>
                      <a:pPr algn="l"/>
                      <a:r>
                        <a:rPr lang="en-US" sz="1200" kern="0" spc="-60" baseline="0" dirty="0">
                          <a:solidFill>
                            <a:schemeClr val="bg1">
                              <a:lumMod val="50000"/>
                            </a:schemeClr>
                          </a:solidFill>
                        </a:rPr>
                        <a:t>Spouse of TAX FILER (if living with TAX FILER). All claimed TAX DEPENDENTS of TAX FILER.</a:t>
                      </a:r>
                    </a:p>
                  </a:txBody>
                  <a:tcPr>
                    <a:solidFill>
                      <a:srgbClr val="D9D9D9"/>
                    </a:solidFill>
                  </a:tcPr>
                </a:tc>
                <a:tc>
                  <a:txBody>
                    <a:bodyPr/>
                    <a:lstStyle/>
                    <a:p>
                      <a:pPr algn="l"/>
                      <a:r>
                        <a:rPr lang="en-US" sz="1200" b="1" kern="0" spc="-60" baseline="0" dirty="0"/>
                        <a:t>Household includes:</a:t>
                      </a:r>
                    </a:p>
                    <a:p>
                      <a:pPr algn="l"/>
                      <a:r>
                        <a:rPr lang="en-US" sz="1200" kern="0" spc="-60" baseline="0" dirty="0"/>
                        <a:t>TAX DEPENDENT.</a:t>
                      </a:r>
                    </a:p>
                    <a:p>
                      <a:pPr algn="l"/>
                      <a:r>
                        <a:rPr lang="en-US" sz="1200" kern="0" spc="-60" baseline="0" dirty="0"/>
                        <a:t>Claiming TAX FILER.</a:t>
                      </a:r>
                    </a:p>
                    <a:p>
                      <a:pPr algn="l"/>
                      <a:r>
                        <a:rPr lang="en-US" sz="1200" kern="0" spc="-60" baseline="0" dirty="0"/>
                        <a:t>Claiming TAX FILER’S spouse (if living with TAX FILER).</a:t>
                      </a:r>
                    </a:p>
                    <a:p>
                      <a:pPr algn="l"/>
                      <a:r>
                        <a:rPr lang="en-US" sz="1200" kern="0" spc="-60" baseline="0" dirty="0"/>
                        <a:t>Other TAX DEPENDENTS of claiming TAX FILER.</a:t>
                      </a:r>
                    </a:p>
                    <a:p>
                      <a:pPr algn="l"/>
                      <a:r>
                        <a:rPr lang="en-US" sz="1200" kern="0" spc="-60" baseline="0" dirty="0"/>
                        <a:t>TAX DEPENDENT’s spouse (if living with TAX DEPENDENT).</a:t>
                      </a:r>
                    </a:p>
                    <a:p>
                      <a:pPr algn="l"/>
                      <a:endParaRPr lang="en-US" sz="1200" kern="0" spc="-60" baseline="0" dirty="0"/>
                    </a:p>
                    <a:p>
                      <a:pPr algn="l"/>
                      <a:r>
                        <a:rPr lang="en-US" sz="1200" b="1" kern="0" spc="-60" baseline="0" dirty="0"/>
                        <a:t>NOTE: </a:t>
                      </a:r>
                      <a:r>
                        <a:rPr lang="en-US" sz="1200" kern="0" spc="-60" baseline="0" dirty="0"/>
                        <a:t>If an individual is listed as both a TAX FILER and a TAX DEPENDENT, the individual will be considered a TAX DEPENDENT for MAGI Household Composition.</a:t>
                      </a:r>
                    </a:p>
                  </a:txBody>
                  <a:tcPr>
                    <a:solidFill>
                      <a:srgbClr val="D0D7E8"/>
                    </a:solidFill>
                  </a:tcPr>
                </a:tc>
                <a:tc>
                  <a:txBody>
                    <a:bodyPr/>
                    <a:lstStyle/>
                    <a:p>
                      <a:pPr algn="l"/>
                      <a:r>
                        <a:rPr lang="en-US" sz="1200" b="1" kern="0" spc="-60" baseline="0" dirty="0"/>
                        <a:t>Household includes (if living in household): </a:t>
                      </a:r>
                      <a:r>
                        <a:rPr lang="en-US" sz="1200" kern="0" spc="-60" baseline="0" dirty="0"/>
                        <a:t>NON-FILER.</a:t>
                      </a:r>
                    </a:p>
                    <a:p>
                      <a:pPr algn="l"/>
                      <a:r>
                        <a:rPr lang="en-US" sz="1200" kern="0" spc="-60" baseline="0" dirty="0"/>
                        <a:t>Spouse of NON-FILER.</a:t>
                      </a:r>
                    </a:p>
                    <a:p>
                      <a:pPr algn="l"/>
                      <a:r>
                        <a:rPr lang="en-US" sz="1200" kern="0" spc="-60" baseline="0" dirty="0"/>
                        <a:t>Child(ren) under age 19 (biological, adopted or step-child(ren)) of NON-FILER.</a:t>
                      </a:r>
                    </a:p>
                    <a:p>
                      <a:pPr algn="l"/>
                      <a:endParaRPr lang="en-US" sz="1200" kern="0" spc="-60" baseline="0" dirty="0"/>
                    </a:p>
                    <a:p>
                      <a:pPr algn="l"/>
                      <a:r>
                        <a:rPr lang="en-US" sz="1200" kern="0" spc="-60" baseline="0" dirty="0"/>
                        <a:t>If a CHILD is a target being determined under NON-FILER rules, household includes (if living in household):</a:t>
                      </a:r>
                    </a:p>
                    <a:p>
                      <a:pPr algn="l"/>
                      <a:endParaRPr lang="en-US" sz="1200" kern="0" spc="-60" baseline="0" dirty="0"/>
                    </a:p>
                    <a:p>
                      <a:pPr algn="l"/>
                      <a:r>
                        <a:rPr lang="en-US" sz="1200" kern="0" spc="-60" baseline="0" dirty="0"/>
                        <a:t>CHILD.</a:t>
                      </a:r>
                    </a:p>
                    <a:p>
                      <a:pPr algn="l"/>
                      <a:r>
                        <a:rPr lang="en-US" sz="1200" kern="0" spc="-60" baseline="0" dirty="0"/>
                        <a:t>Parent(s) (biological, adopted or step-parent(s)). Sibling(s) under age 19 (biological, adopted or step-sibling(s)).</a:t>
                      </a:r>
                    </a:p>
                  </a:txBody>
                  <a:tcPr>
                    <a:solidFill>
                      <a:srgbClr val="D0D7E8"/>
                    </a:solidFill>
                  </a:tcPr>
                </a:tc>
                <a:extLst>
                  <a:ext uri="{0D108BD9-81ED-4DB2-BD59-A6C34878D82A}">
                    <a16:rowId xmlns:a16="http://schemas.microsoft.com/office/drawing/2014/main" val="10001"/>
                  </a:ext>
                </a:extLst>
              </a:tr>
            </a:tbl>
          </a:graphicData>
        </a:graphic>
      </p:graphicFrame>
      <p:sp>
        <p:nvSpPr>
          <p:cNvPr id="9" name="Content Placeholder 8">
            <a:extLst>
              <a:ext uri="{C183D7F6-B498-43B3-948B-1728B52AA6E4}">
                <adec:decorative xmlns:adec="http://schemas.microsoft.com/office/drawing/2017/decorative" val="1"/>
              </a:ext>
            </a:extLst>
          </p:cNvPr>
          <p:cNvSpPr>
            <a:spLocks noGrp="1"/>
          </p:cNvSpPr>
          <p:nvPr>
            <p:ph sz="quarter" idx="4"/>
          </p:nvPr>
        </p:nvSpPr>
        <p:spPr>
          <a:xfrm>
            <a:off x="457201" y="4389120"/>
            <a:ext cx="8204200" cy="1666549"/>
          </a:xfrm>
          <a:ln>
            <a:solidFill>
              <a:srgbClr val="FF0000"/>
            </a:solidFill>
          </a:ln>
        </p:spPr>
        <p:txBody>
          <a:bodyPr>
            <a:noAutofit/>
          </a:bodyPr>
          <a:lstStyle/>
          <a:p>
            <a:pPr marL="0" indent="0">
              <a:lnSpc>
                <a:spcPct val="100000"/>
              </a:lnSpc>
              <a:buNone/>
            </a:pPr>
            <a:r>
              <a:rPr lang="en-US" sz="1200" b="1" spc="-60" dirty="0">
                <a:cs typeface="Arial"/>
              </a:rPr>
              <a:t>Exceptions to Rules Above (Use NON-FILER Rules):</a:t>
            </a:r>
            <a:endParaRPr lang="en-US" sz="1200" spc="-60" dirty="0">
              <a:cs typeface="Arial"/>
            </a:endParaRPr>
          </a:p>
          <a:p>
            <a:pPr marL="0" indent="0">
              <a:lnSpc>
                <a:spcPct val="100000"/>
              </a:lnSpc>
              <a:buNone/>
            </a:pPr>
            <a:r>
              <a:rPr lang="en-US" sz="1200" spc="-60" dirty="0">
                <a:cs typeface="Arial"/>
              </a:rPr>
              <a:t>A TAX DEPENDENT who is claimed by someone other than a spouse or parent (biological, adopted or step-parent).</a:t>
            </a:r>
          </a:p>
          <a:p>
            <a:pPr marL="0" marR="5080" indent="0">
              <a:lnSpc>
                <a:spcPct val="100000"/>
              </a:lnSpc>
              <a:buNone/>
            </a:pPr>
            <a:r>
              <a:rPr lang="en-US" sz="1200" spc="-60" dirty="0">
                <a:cs typeface="Arial"/>
              </a:rPr>
              <a:t>A TAX DEPENDENT (under age 19) who lives with both parents, but whose parents will not file jointly and only one parent claims child.</a:t>
            </a:r>
          </a:p>
          <a:p>
            <a:pPr marL="0" indent="0">
              <a:lnSpc>
                <a:spcPct val="100000"/>
              </a:lnSpc>
              <a:buNone/>
            </a:pPr>
            <a:r>
              <a:rPr lang="en-US" sz="1200" spc="-60" dirty="0">
                <a:cs typeface="Arial"/>
              </a:rPr>
              <a:t>A TAX DEPENDENT (under age 19) who is claimed by a non-custodial parent.</a:t>
            </a:r>
          </a:p>
          <a:p>
            <a:pPr marL="0" marR="159385" indent="0">
              <a:lnSpc>
                <a:spcPct val="100000"/>
              </a:lnSpc>
              <a:buNone/>
            </a:pPr>
            <a:r>
              <a:rPr lang="en-US" sz="1200" spc="-60" dirty="0">
                <a:cs typeface="Arial"/>
              </a:rPr>
              <a:t>A TAX DEPENDENT (under age 19) whose parents are married and will file jointly, but one parent does not live in the home due to a separation or pending divorce. The parent outside of the household will not be included in budget group. </a:t>
            </a:r>
          </a:p>
          <a:p>
            <a:pPr marL="0" marR="159385" indent="0">
              <a:lnSpc>
                <a:spcPct val="100000"/>
              </a:lnSpc>
              <a:buNone/>
            </a:pPr>
            <a:r>
              <a:rPr lang="en-US" sz="1200" spc="-60" dirty="0">
                <a:cs typeface="Arial"/>
              </a:rPr>
              <a:t>A TAX FILER who cannot provide proof of their TAX DEPENDENTS.</a:t>
            </a:r>
          </a:p>
        </p:txBody>
      </p:sp>
      <p:sp>
        <p:nvSpPr>
          <p:cNvPr id="11" name="Rectangle 10">
            <a:extLst>
              <a:ext uri="{C183D7F6-B498-43B3-948B-1728B52AA6E4}">
                <adec:decorative xmlns:adec="http://schemas.microsoft.com/office/drawing/2017/decorative" val="1"/>
              </a:ext>
            </a:extLst>
          </p:cNvPr>
          <p:cNvSpPr/>
          <p:nvPr/>
        </p:nvSpPr>
        <p:spPr>
          <a:xfrm>
            <a:off x="5562600" y="1243584"/>
            <a:ext cx="3124200" cy="310896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8" name="Rectangle 7">
            <a:extLst>
              <a:ext uri="{C183D7F6-B498-43B3-948B-1728B52AA6E4}">
                <adec:decorative xmlns:adec="http://schemas.microsoft.com/office/drawing/2017/decorative" val="1"/>
              </a:ext>
            </a:extLst>
          </p:cNvPr>
          <p:cNvSpPr/>
          <p:nvPr/>
        </p:nvSpPr>
        <p:spPr>
          <a:xfrm>
            <a:off x="457200" y="4353346"/>
            <a:ext cx="8229600" cy="173280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 name="Slide Number Placeholder 1">
            <a:extLst>
              <a:ext uri="{FF2B5EF4-FFF2-40B4-BE49-F238E27FC236}">
                <a16:creationId xmlns:a16="http://schemas.microsoft.com/office/drawing/2014/main" id="{BCD66A63-79ED-4AF6-89A5-2ABDFDD5A215}"/>
              </a:ext>
            </a:extLst>
          </p:cNvPr>
          <p:cNvSpPr>
            <a:spLocks noGrp="1"/>
          </p:cNvSpPr>
          <p:nvPr>
            <p:ph type="sldNum" sz="quarter" idx="12"/>
          </p:nvPr>
        </p:nvSpPr>
        <p:spPr/>
        <p:txBody>
          <a:bodyPr/>
          <a:lstStyle/>
          <a:p>
            <a:pPr algn="ctr"/>
            <a:fld id="{9D710453-B075-45DB-8A7B-E3C399690A0E}" type="slidenum">
              <a:rPr lang="en-US" sz="1100" smtClean="0"/>
              <a:pPr algn="ctr"/>
              <a:t>30</a:t>
            </a:fld>
            <a:endParaRPr lang="en-US" sz="1100" dirty="0"/>
          </a:p>
        </p:txBody>
      </p:sp>
    </p:spTree>
    <p:extLst>
      <p:ext uri="{BB962C8B-B14F-4D97-AF65-F5344CB8AC3E}">
        <p14:creationId xmlns:p14="http://schemas.microsoft.com/office/powerpoint/2010/main" val="1123804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Tax Household Composition (continued)"/>
          <p:cNvSpPr>
            <a:spLocks noGrp="1"/>
          </p:cNvSpPr>
          <p:nvPr>
            <p:ph type="title"/>
          </p:nvPr>
        </p:nvSpPr>
        <p:spPr/>
        <p:txBody>
          <a:bodyPr/>
          <a:lstStyle/>
          <a:p>
            <a:r>
              <a:rPr lang="en-US" sz="2600" spc="-30" dirty="0">
                <a:solidFill>
                  <a:srgbClr val="FFFFFF"/>
                </a:solidFill>
              </a:rPr>
              <a:t>Tax Household Composition </a:t>
            </a:r>
            <a:r>
              <a:rPr lang="en-US" sz="2600" i="1" spc="-30" dirty="0">
                <a:solidFill>
                  <a:srgbClr val="FFFFFF"/>
                </a:solidFill>
              </a:rPr>
              <a:t>(cont’d)</a:t>
            </a:r>
            <a:endParaRPr lang="en-US" dirty="0"/>
          </a:p>
        </p:txBody>
      </p:sp>
      <p:sp>
        <p:nvSpPr>
          <p:cNvPr id="6" name="Text Placeholder 5"/>
          <p:cNvSpPr>
            <a:spLocks noGrp="1"/>
          </p:cNvSpPr>
          <p:nvPr>
            <p:ph type="body" idx="1"/>
          </p:nvPr>
        </p:nvSpPr>
        <p:spPr>
          <a:xfrm>
            <a:off x="457200" y="990600"/>
            <a:ext cx="8229600" cy="304800"/>
          </a:xfrm>
        </p:spPr>
        <p:txBody>
          <a:bodyPr>
            <a:normAutofit fontScale="85000" lnSpcReduction="20000"/>
          </a:bodyPr>
          <a:lstStyle/>
          <a:p>
            <a:pPr marL="35560">
              <a:lnSpc>
                <a:spcPct val="100000"/>
              </a:lnSpc>
            </a:pPr>
            <a:r>
              <a:rPr lang="en-US" dirty="0">
                <a:cs typeface="Arial"/>
              </a:rPr>
              <a:t>Identif</a:t>
            </a:r>
            <a:r>
              <a:rPr lang="en-US" spc="-35" dirty="0">
                <a:cs typeface="Arial"/>
              </a:rPr>
              <a:t>y</a:t>
            </a:r>
            <a:r>
              <a:rPr lang="en-US" dirty="0">
                <a:cs typeface="Arial"/>
              </a:rPr>
              <a:t>ing</a:t>
            </a:r>
            <a:r>
              <a:rPr lang="en-US" spc="-15" dirty="0">
                <a:cs typeface="Arial"/>
              </a:rPr>
              <a:t> </a:t>
            </a:r>
            <a:r>
              <a:rPr lang="en-US" dirty="0">
                <a:cs typeface="Arial"/>
              </a:rPr>
              <a:t>the</a:t>
            </a:r>
            <a:r>
              <a:rPr lang="en-US" spc="-15" dirty="0">
                <a:cs typeface="Arial"/>
              </a:rPr>
              <a:t> </a:t>
            </a:r>
            <a:r>
              <a:rPr lang="en-US" spc="-145" dirty="0">
                <a:cs typeface="Arial"/>
              </a:rPr>
              <a:t>T</a:t>
            </a:r>
            <a:r>
              <a:rPr lang="en-US" dirty="0">
                <a:cs typeface="Arial"/>
              </a:rPr>
              <a:t>ax</a:t>
            </a:r>
            <a:r>
              <a:rPr lang="en-US" spc="-15" dirty="0">
                <a:cs typeface="Arial"/>
              </a:rPr>
              <a:t> </a:t>
            </a:r>
            <a:r>
              <a:rPr lang="en-US" dirty="0">
                <a:cs typeface="Arial"/>
              </a:rPr>
              <a:t>Hous</a:t>
            </a:r>
            <a:r>
              <a:rPr lang="en-US" spc="5" dirty="0">
                <a:cs typeface="Arial"/>
              </a:rPr>
              <a:t>e</a:t>
            </a:r>
            <a:r>
              <a:rPr lang="en-US" dirty="0">
                <a:cs typeface="Arial"/>
              </a:rPr>
              <a:t>hold</a:t>
            </a:r>
            <a:r>
              <a:rPr lang="en-US" spc="-5" dirty="0">
                <a:cs typeface="Arial"/>
              </a:rPr>
              <a:t> </a:t>
            </a:r>
            <a:r>
              <a:rPr lang="en-US" spc="-10" dirty="0">
                <a:cs typeface="Arial"/>
              </a:rPr>
              <a:t>M</a:t>
            </a:r>
            <a:r>
              <a:rPr lang="en-US" dirty="0">
                <a:cs typeface="Arial"/>
              </a:rPr>
              <a:t>embers</a:t>
            </a:r>
          </a:p>
        </p:txBody>
      </p:sp>
      <p:graphicFrame>
        <p:nvGraphicFramePr>
          <p:cNvPr id="10" name="Content Placeholder 9" descr="Smart art showing information related to how to identify tax household members. Individual is a Non-Filer is shown. All prior portions are grayed out. All remaining portions are hidden."/>
          <p:cNvGraphicFramePr>
            <a:graphicFrameLocks noGrp="1"/>
          </p:cNvGraphicFramePr>
          <p:nvPr>
            <p:ph sz="half" idx="2"/>
            <p:extLst>
              <p:ext uri="{D42A27DB-BD31-4B8C-83A1-F6EECF244321}">
                <p14:modId xmlns:p14="http://schemas.microsoft.com/office/powerpoint/2010/main" val="301487529"/>
              </p:ext>
            </p:extLst>
          </p:nvPr>
        </p:nvGraphicFramePr>
        <p:xfrm>
          <a:off x="457200" y="1243584"/>
          <a:ext cx="8229600" cy="310896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pPr algn="ctr"/>
                      <a:r>
                        <a:rPr lang="en-US" sz="1200" kern="0" spc="-60" baseline="0" dirty="0">
                          <a:solidFill>
                            <a:schemeClr val="bg1">
                              <a:lumMod val="50000"/>
                            </a:schemeClr>
                          </a:solidFill>
                        </a:rPr>
                        <a:t>Individual is a TAX FILER</a:t>
                      </a:r>
                    </a:p>
                  </a:txBody>
                  <a:tcPr anchor="ctr">
                    <a:solidFill>
                      <a:srgbClr val="D9D9D9"/>
                    </a:solidFill>
                  </a:tcPr>
                </a:tc>
                <a:tc>
                  <a:txBody>
                    <a:bodyPr/>
                    <a:lstStyle/>
                    <a:p>
                      <a:pPr algn="ctr"/>
                      <a:r>
                        <a:rPr lang="en-US" sz="1200" kern="0" spc="-60" baseline="0" dirty="0">
                          <a:solidFill>
                            <a:schemeClr val="bg1">
                              <a:lumMod val="50000"/>
                            </a:schemeClr>
                          </a:solidFill>
                        </a:rPr>
                        <a:t>Individual is a TAX DEPENDENT</a:t>
                      </a:r>
                    </a:p>
                  </a:txBody>
                  <a:tcPr anchor="ctr">
                    <a:solidFill>
                      <a:srgbClr val="D9D9D9"/>
                    </a:solidFill>
                  </a:tcPr>
                </a:tc>
                <a:tc>
                  <a:txBody>
                    <a:bodyPr/>
                    <a:lstStyle/>
                    <a:p>
                      <a:pPr algn="ctr"/>
                      <a:r>
                        <a:rPr lang="en-US" sz="1200" kern="0" spc="-60" baseline="0" dirty="0"/>
                        <a:t>Individual is a NON-FILER</a:t>
                      </a:r>
                    </a:p>
                  </a:txBody>
                  <a:tcPr anchor="ctr">
                    <a:solidFill>
                      <a:srgbClr val="4F81BC"/>
                    </a:solidFill>
                  </a:tcPr>
                </a:tc>
                <a:extLst>
                  <a:ext uri="{0D108BD9-81ED-4DB2-BD59-A6C34878D82A}">
                    <a16:rowId xmlns:a16="http://schemas.microsoft.com/office/drawing/2014/main" val="10000"/>
                  </a:ext>
                </a:extLst>
              </a:tr>
              <a:tr h="370840">
                <a:tc>
                  <a:txBody>
                    <a:bodyPr/>
                    <a:lstStyle/>
                    <a:p>
                      <a:pPr algn="l"/>
                      <a:r>
                        <a:rPr lang="en-US" sz="1200" b="1" kern="0" spc="-60" baseline="0" dirty="0">
                          <a:solidFill>
                            <a:schemeClr val="bg1">
                              <a:lumMod val="50000"/>
                            </a:schemeClr>
                          </a:solidFill>
                        </a:rPr>
                        <a:t>Household includes:</a:t>
                      </a:r>
                    </a:p>
                    <a:p>
                      <a:pPr algn="l"/>
                      <a:r>
                        <a:rPr lang="en-US" sz="1200" kern="0" spc="-60" baseline="0" dirty="0">
                          <a:solidFill>
                            <a:schemeClr val="bg1">
                              <a:lumMod val="50000"/>
                            </a:schemeClr>
                          </a:solidFill>
                        </a:rPr>
                        <a:t>TAX FILER.</a:t>
                      </a:r>
                    </a:p>
                    <a:p>
                      <a:pPr algn="l"/>
                      <a:r>
                        <a:rPr lang="en-US" sz="1200" kern="0" spc="-60" baseline="0" dirty="0">
                          <a:solidFill>
                            <a:schemeClr val="bg1">
                              <a:lumMod val="50000"/>
                            </a:schemeClr>
                          </a:solidFill>
                        </a:rPr>
                        <a:t>Spouse of TAX FILER (if living with TAX FILER). All claimed TAX DEPENDENTS of TAX FILER.</a:t>
                      </a:r>
                    </a:p>
                  </a:txBody>
                  <a:tcPr>
                    <a:solidFill>
                      <a:srgbClr val="D9D9D9"/>
                    </a:solidFill>
                  </a:tcPr>
                </a:tc>
                <a:tc>
                  <a:txBody>
                    <a:bodyPr/>
                    <a:lstStyle/>
                    <a:p>
                      <a:pPr algn="l"/>
                      <a:r>
                        <a:rPr lang="en-US" sz="1200" b="1" kern="0" spc="-60" baseline="0" dirty="0">
                          <a:solidFill>
                            <a:schemeClr val="bg1">
                              <a:lumMod val="50000"/>
                            </a:schemeClr>
                          </a:solidFill>
                        </a:rPr>
                        <a:t>Household includes:</a:t>
                      </a:r>
                    </a:p>
                    <a:p>
                      <a:pPr algn="l"/>
                      <a:r>
                        <a:rPr lang="en-US" sz="1200" kern="0" spc="-60" baseline="0" dirty="0">
                          <a:solidFill>
                            <a:schemeClr val="bg1">
                              <a:lumMod val="50000"/>
                            </a:schemeClr>
                          </a:solidFill>
                        </a:rPr>
                        <a:t>TAX DEPENDENT.</a:t>
                      </a:r>
                    </a:p>
                    <a:p>
                      <a:pPr algn="l"/>
                      <a:r>
                        <a:rPr lang="en-US" sz="1200" kern="0" spc="-60" baseline="0" dirty="0">
                          <a:solidFill>
                            <a:schemeClr val="bg1">
                              <a:lumMod val="50000"/>
                            </a:schemeClr>
                          </a:solidFill>
                        </a:rPr>
                        <a:t>Claiming TAX FILER.</a:t>
                      </a:r>
                    </a:p>
                    <a:p>
                      <a:pPr algn="l"/>
                      <a:r>
                        <a:rPr lang="en-US" sz="1200" kern="0" spc="-60" baseline="0" dirty="0">
                          <a:solidFill>
                            <a:schemeClr val="bg1">
                              <a:lumMod val="50000"/>
                            </a:schemeClr>
                          </a:solidFill>
                        </a:rPr>
                        <a:t>Claiming TAX FILER’S spouse (if living with TAX FILER).</a:t>
                      </a:r>
                    </a:p>
                    <a:p>
                      <a:pPr algn="l"/>
                      <a:r>
                        <a:rPr lang="en-US" sz="1200" kern="0" spc="-60" baseline="0" dirty="0">
                          <a:solidFill>
                            <a:schemeClr val="bg1">
                              <a:lumMod val="50000"/>
                            </a:schemeClr>
                          </a:solidFill>
                        </a:rPr>
                        <a:t>Other TAX DEPENDENTS of claiming TAX FILER.</a:t>
                      </a:r>
                    </a:p>
                    <a:p>
                      <a:pPr algn="l"/>
                      <a:r>
                        <a:rPr lang="en-US" sz="1200" kern="0" spc="-60" baseline="0" dirty="0">
                          <a:solidFill>
                            <a:schemeClr val="bg1">
                              <a:lumMod val="50000"/>
                            </a:schemeClr>
                          </a:solidFill>
                        </a:rPr>
                        <a:t>TAX DEPENDENT’s spouse (if living with TAX DEPENDENT).</a:t>
                      </a:r>
                    </a:p>
                    <a:p>
                      <a:pPr algn="l"/>
                      <a:endParaRPr lang="en-US" sz="1200" kern="0" spc="-60" baseline="0" dirty="0">
                        <a:solidFill>
                          <a:schemeClr val="bg1">
                            <a:lumMod val="50000"/>
                          </a:schemeClr>
                        </a:solidFill>
                      </a:endParaRPr>
                    </a:p>
                    <a:p>
                      <a:pPr algn="l"/>
                      <a:r>
                        <a:rPr lang="en-US" sz="1200" b="1" kern="0" spc="-60" baseline="0" dirty="0">
                          <a:solidFill>
                            <a:schemeClr val="bg1">
                              <a:lumMod val="50000"/>
                            </a:schemeClr>
                          </a:solidFill>
                        </a:rPr>
                        <a:t>NOTE: </a:t>
                      </a:r>
                      <a:r>
                        <a:rPr lang="en-US" sz="1200" kern="0" spc="-60" baseline="0" dirty="0">
                          <a:solidFill>
                            <a:schemeClr val="bg1">
                              <a:lumMod val="50000"/>
                            </a:schemeClr>
                          </a:solidFill>
                        </a:rPr>
                        <a:t>If an individual is listed as both a TAX FILER and a TAX DEPENDENT, the individual will be considered a TAX DEPENDENT for MAGI Household Composition.</a:t>
                      </a:r>
                    </a:p>
                  </a:txBody>
                  <a:tcPr>
                    <a:solidFill>
                      <a:srgbClr val="D9D9D9"/>
                    </a:solidFill>
                  </a:tcPr>
                </a:tc>
                <a:tc>
                  <a:txBody>
                    <a:bodyPr/>
                    <a:lstStyle/>
                    <a:p>
                      <a:pPr algn="l"/>
                      <a:r>
                        <a:rPr lang="en-US" sz="1200" b="1" kern="0" spc="-60" baseline="0" dirty="0"/>
                        <a:t>Household includes (if living in household): </a:t>
                      </a:r>
                      <a:r>
                        <a:rPr lang="en-US" sz="1200" kern="0" spc="-60" baseline="0" dirty="0"/>
                        <a:t>NON-FILER.</a:t>
                      </a:r>
                    </a:p>
                    <a:p>
                      <a:pPr algn="l"/>
                      <a:r>
                        <a:rPr lang="en-US" sz="1200" kern="0" spc="-60" baseline="0" dirty="0"/>
                        <a:t>Spouse of NON-FILER.</a:t>
                      </a:r>
                    </a:p>
                    <a:p>
                      <a:pPr algn="l"/>
                      <a:r>
                        <a:rPr lang="en-US" sz="1200" kern="0" spc="-60" baseline="0" dirty="0"/>
                        <a:t>Child(ren) under age 19 (biological, adopted or step-child(ren)) of NON-FILER.</a:t>
                      </a:r>
                    </a:p>
                    <a:p>
                      <a:pPr algn="l"/>
                      <a:endParaRPr lang="en-US" sz="1200" kern="0" spc="-60" baseline="0" dirty="0"/>
                    </a:p>
                    <a:p>
                      <a:pPr algn="l"/>
                      <a:r>
                        <a:rPr lang="en-US" sz="1200" kern="0" spc="-60" baseline="0" dirty="0"/>
                        <a:t>If a CHILD is a target being determined under NON-FILER rules, household includes (if living in household):</a:t>
                      </a:r>
                    </a:p>
                    <a:p>
                      <a:pPr algn="l"/>
                      <a:endParaRPr lang="en-US" sz="1200" kern="0" spc="-60" baseline="0" dirty="0"/>
                    </a:p>
                    <a:p>
                      <a:pPr algn="l"/>
                      <a:r>
                        <a:rPr lang="en-US" sz="1200" kern="0" spc="-60" baseline="0" dirty="0"/>
                        <a:t>CHILD.</a:t>
                      </a:r>
                    </a:p>
                    <a:p>
                      <a:pPr algn="l"/>
                      <a:r>
                        <a:rPr lang="en-US" sz="1200" kern="0" spc="-60" baseline="0" dirty="0"/>
                        <a:t>Parent(s) (biological, adopted or step-parent(s)). Sibling(s) under age 19 (biological, adopted or step-sibling(s)).</a:t>
                      </a:r>
                    </a:p>
                  </a:txBody>
                  <a:tcPr>
                    <a:solidFill>
                      <a:srgbClr val="D0D7E8"/>
                    </a:solidFill>
                  </a:tcPr>
                </a:tc>
                <a:extLst>
                  <a:ext uri="{0D108BD9-81ED-4DB2-BD59-A6C34878D82A}">
                    <a16:rowId xmlns:a16="http://schemas.microsoft.com/office/drawing/2014/main" val="10001"/>
                  </a:ext>
                </a:extLst>
              </a:tr>
            </a:tbl>
          </a:graphicData>
        </a:graphic>
      </p:graphicFrame>
      <p:sp>
        <p:nvSpPr>
          <p:cNvPr id="9" name="Content Placeholder 8">
            <a:extLst>
              <a:ext uri="{C183D7F6-B498-43B3-948B-1728B52AA6E4}">
                <adec:decorative xmlns:adec="http://schemas.microsoft.com/office/drawing/2017/decorative" val="1"/>
              </a:ext>
            </a:extLst>
          </p:cNvPr>
          <p:cNvSpPr>
            <a:spLocks noGrp="1"/>
          </p:cNvSpPr>
          <p:nvPr>
            <p:ph sz="quarter" idx="4"/>
          </p:nvPr>
        </p:nvSpPr>
        <p:spPr>
          <a:xfrm>
            <a:off x="457201" y="4389120"/>
            <a:ext cx="8204200" cy="1666549"/>
          </a:xfrm>
          <a:ln>
            <a:solidFill>
              <a:srgbClr val="FF0000"/>
            </a:solidFill>
          </a:ln>
        </p:spPr>
        <p:txBody>
          <a:bodyPr>
            <a:noAutofit/>
          </a:bodyPr>
          <a:lstStyle/>
          <a:p>
            <a:pPr marL="0" indent="0">
              <a:lnSpc>
                <a:spcPct val="100000"/>
              </a:lnSpc>
              <a:buNone/>
            </a:pPr>
            <a:r>
              <a:rPr lang="en-US" sz="1200" b="1" spc="-60" dirty="0">
                <a:cs typeface="Arial"/>
              </a:rPr>
              <a:t>Exceptions to Rules Above (Use NON-FILER Rules):</a:t>
            </a:r>
            <a:endParaRPr lang="en-US" sz="1200" spc="-60" dirty="0">
              <a:cs typeface="Arial"/>
            </a:endParaRPr>
          </a:p>
          <a:p>
            <a:pPr marL="0" indent="0">
              <a:lnSpc>
                <a:spcPct val="100000"/>
              </a:lnSpc>
              <a:buNone/>
            </a:pPr>
            <a:r>
              <a:rPr lang="en-US" sz="1200" spc="-60" dirty="0">
                <a:cs typeface="Arial"/>
              </a:rPr>
              <a:t>A TAX DEPENDENT who is claimed by someone other than a spouse or parent (biological, adopted or step-parent).</a:t>
            </a:r>
          </a:p>
          <a:p>
            <a:pPr marL="0" marR="5080" indent="0">
              <a:lnSpc>
                <a:spcPct val="100000"/>
              </a:lnSpc>
              <a:buNone/>
            </a:pPr>
            <a:r>
              <a:rPr lang="en-US" sz="1200" spc="-60" dirty="0">
                <a:cs typeface="Arial"/>
              </a:rPr>
              <a:t>A TAX DEPENDENT (under age 19) who lives with both parents, but whose parents will not file jointly and only one parent claims child.</a:t>
            </a:r>
          </a:p>
          <a:p>
            <a:pPr marL="0" indent="0">
              <a:lnSpc>
                <a:spcPct val="100000"/>
              </a:lnSpc>
              <a:buNone/>
            </a:pPr>
            <a:r>
              <a:rPr lang="en-US" sz="1200" spc="-60" dirty="0">
                <a:cs typeface="Arial"/>
              </a:rPr>
              <a:t>A TAX DEPENDENT (under age 19) who is claimed by a non-custodial parent.</a:t>
            </a:r>
          </a:p>
          <a:p>
            <a:pPr marL="0" marR="159385" indent="0">
              <a:lnSpc>
                <a:spcPct val="100000"/>
              </a:lnSpc>
              <a:buNone/>
            </a:pPr>
            <a:r>
              <a:rPr lang="en-US" sz="1200" spc="-60" dirty="0">
                <a:cs typeface="Arial"/>
              </a:rPr>
              <a:t>A TAX DEPENDENT (under age 19) whose parents are married and will file jointly, but one parent does not live in the home due to a separation or pending divorce. The parent outside of the household will not be included in budget group. </a:t>
            </a:r>
          </a:p>
          <a:p>
            <a:pPr marL="0" marR="159385" indent="0">
              <a:lnSpc>
                <a:spcPct val="100000"/>
              </a:lnSpc>
              <a:buNone/>
            </a:pPr>
            <a:r>
              <a:rPr lang="en-US" sz="1200" spc="-60" dirty="0">
                <a:cs typeface="Arial"/>
              </a:rPr>
              <a:t>A TAX FILER who cannot provide proof of their TAX DEPENDENTS.</a:t>
            </a:r>
          </a:p>
        </p:txBody>
      </p:sp>
      <p:sp>
        <p:nvSpPr>
          <p:cNvPr id="8" name="Rectangle 7">
            <a:extLst>
              <a:ext uri="{C183D7F6-B498-43B3-948B-1728B52AA6E4}">
                <adec:decorative xmlns:adec="http://schemas.microsoft.com/office/drawing/2017/decorative" val="1"/>
              </a:ext>
            </a:extLst>
          </p:cNvPr>
          <p:cNvSpPr/>
          <p:nvPr/>
        </p:nvSpPr>
        <p:spPr>
          <a:xfrm>
            <a:off x="457200" y="4353346"/>
            <a:ext cx="8229600" cy="173280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2" name="Slide Number Placeholder 1">
            <a:extLst>
              <a:ext uri="{FF2B5EF4-FFF2-40B4-BE49-F238E27FC236}">
                <a16:creationId xmlns:a16="http://schemas.microsoft.com/office/drawing/2014/main" id="{928A9B11-3A58-4D71-960C-FFE97F39551D}"/>
              </a:ext>
            </a:extLst>
          </p:cNvPr>
          <p:cNvSpPr>
            <a:spLocks noGrp="1"/>
          </p:cNvSpPr>
          <p:nvPr>
            <p:ph type="sldNum" sz="quarter" idx="12"/>
          </p:nvPr>
        </p:nvSpPr>
        <p:spPr/>
        <p:txBody>
          <a:bodyPr/>
          <a:lstStyle/>
          <a:p>
            <a:pPr algn="ctr"/>
            <a:fld id="{9D710453-B075-45DB-8A7B-E3C399690A0E}" type="slidenum">
              <a:rPr lang="en-US" sz="1100" smtClean="0"/>
              <a:pPr algn="ctr"/>
              <a:t>31</a:t>
            </a:fld>
            <a:endParaRPr lang="en-US" sz="1100" dirty="0"/>
          </a:p>
        </p:txBody>
      </p:sp>
    </p:spTree>
    <p:extLst>
      <p:ext uri="{BB962C8B-B14F-4D97-AF65-F5344CB8AC3E}">
        <p14:creationId xmlns:p14="http://schemas.microsoft.com/office/powerpoint/2010/main" val="25442472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Tax Household Composition (continued)"/>
          <p:cNvSpPr>
            <a:spLocks noGrp="1"/>
          </p:cNvSpPr>
          <p:nvPr>
            <p:ph type="title"/>
          </p:nvPr>
        </p:nvSpPr>
        <p:spPr/>
        <p:txBody>
          <a:bodyPr/>
          <a:lstStyle/>
          <a:p>
            <a:r>
              <a:rPr lang="en-US" sz="2600" spc="-30" dirty="0">
                <a:solidFill>
                  <a:srgbClr val="FFFFFF"/>
                </a:solidFill>
              </a:rPr>
              <a:t>Tax Household Composition </a:t>
            </a:r>
            <a:r>
              <a:rPr lang="en-US" sz="2600" i="1" spc="-30" dirty="0">
                <a:solidFill>
                  <a:srgbClr val="FFFFFF"/>
                </a:solidFill>
              </a:rPr>
              <a:t>(cont’d)</a:t>
            </a:r>
            <a:endParaRPr lang="en-US" dirty="0"/>
          </a:p>
        </p:txBody>
      </p:sp>
      <p:sp>
        <p:nvSpPr>
          <p:cNvPr id="6" name="Text Placeholder 5"/>
          <p:cNvSpPr>
            <a:spLocks noGrp="1"/>
          </p:cNvSpPr>
          <p:nvPr>
            <p:ph type="body" idx="1"/>
          </p:nvPr>
        </p:nvSpPr>
        <p:spPr>
          <a:xfrm>
            <a:off x="457200" y="990600"/>
            <a:ext cx="8229600" cy="304800"/>
          </a:xfrm>
        </p:spPr>
        <p:txBody>
          <a:bodyPr>
            <a:normAutofit fontScale="85000" lnSpcReduction="20000"/>
          </a:bodyPr>
          <a:lstStyle/>
          <a:p>
            <a:pPr marL="35560">
              <a:lnSpc>
                <a:spcPct val="100000"/>
              </a:lnSpc>
            </a:pPr>
            <a:r>
              <a:rPr lang="en-US" dirty="0">
                <a:cs typeface="Arial"/>
              </a:rPr>
              <a:t>Identif</a:t>
            </a:r>
            <a:r>
              <a:rPr lang="en-US" spc="-35" dirty="0">
                <a:cs typeface="Arial"/>
              </a:rPr>
              <a:t>y</a:t>
            </a:r>
            <a:r>
              <a:rPr lang="en-US" dirty="0">
                <a:cs typeface="Arial"/>
              </a:rPr>
              <a:t>ing</a:t>
            </a:r>
            <a:r>
              <a:rPr lang="en-US" spc="-15" dirty="0">
                <a:cs typeface="Arial"/>
              </a:rPr>
              <a:t> </a:t>
            </a:r>
            <a:r>
              <a:rPr lang="en-US" dirty="0">
                <a:cs typeface="Arial"/>
              </a:rPr>
              <a:t>the</a:t>
            </a:r>
            <a:r>
              <a:rPr lang="en-US" spc="-15" dirty="0">
                <a:cs typeface="Arial"/>
              </a:rPr>
              <a:t> </a:t>
            </a:r>
            <a:r>
              <a:rPr lang="en-US" spc="-145" dirty="0">
                <a:cs typeface="Arial"/>
              </a:rPr>
              <a:t>T</a:t>
            </a:r>
            <a:r>
              <a:rPr lang="en-US" dirty="0">
                <a:cs typeface="Arial"/>
              </a:rPr>
              <a:t>ax</a:t>
            </a:r>
            <a:r>
              <a:rPr lang="en-US" spc="-15" dirty="0">
                <a:cs typeface="Arial"/>
              </a:rPr>
              <a:t> </a:t>
            </a:r>
            <a:r>
              <a:rPr lang="en-US" dirty="0">
                <a:cs typeface="Arial"/>
              </a:rPr>
              <a:t>Hous</a:t>
            </a:r>
            <a:r>
              <a:rPr lang="en-US" spc="5" dirty="0">
                <a:cs typeface="Arial"/>
              </a:rPr>
              <a:t>e</a:t>
            </a:r>
            <a:r>
              <a:rPr lang="en-US" dirty="0">
                <a:cs typeface="Arial"/>
              </a:rPr>
              <a:t>hold</a:t>
            </a:r>
            <a:r>
              <a:rPr lang="en-US" spc="-5" dirty="0">
                <a:cs typeface="Arial"/>
              </a:rPr>
              <a:t> </a:t>
            </a:r>
            <a:r>
              <a:rPr lang="en-US" spc="-10" dirty="0">
                <a:cs typeface="Arial"/>
              </a:rPr>
              <a:t>M</a:t>
            </a:r>
            <a:r>
              <a:rPr lang="en-US" dirty="0">
                <a:cs typeface="Arial"/>
              </a:rPr>
              <a:t>embers</a:t>
            </a:r>
          </a:p>
        </p:txBody>
      </p:sp>
      <p:graphicFrame>
        <p:nvGraphicFramePr>
          <p:cNvPr id="10" name="Content Placeholder 9" descr="Smart art showing information related to how to identify tax household members. Exceptions to Rules Above (Use Non-Filer Rules) is shown. All prior portions are grayed out."/>
          <p:cNvGraphicFramePr>
            <a:graphicFrameLocks noGrp="1"/>
          </p:cNvGraphicFramePr>
          <p:nvPr>
            <p:ph sz="half" idx="2"/>
            <p:extLst>
              <p:ext uri="{D42A27DB-BD31-4B8C-83A1-F6EECF244321}">
                <p14:modId xmlns:p14="http://schemas.microsoft.com/office/powerpoint/2010/main" val="214944959"/>
              </p:ext>
            </p:extLst>
          </p:nvPr>
        </p:nvGraphicFramePr>
        <p:xfrm>
          <a:off x="457200" y="1243584"/>
          <a:ext cx="8229600" cy="310896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pPr algn="ctr"/>
                      <a:r>
                        <a:rPr lang="en-US" sz="1200" kern="0" spc="-60" baseline="0" dirty="0">
                          <a:solidFill>
                            <a:schemeClr val="bg1">
                              <a:lumMod val="50000"/>
                            </a:schemeClr>
                          </a:solidFill>
                        </a:rPr>
                        <a:t>Individual is a TAX FILER</a:t>
                      </a:r>
                    </a:p>
                  </a:txBody>
                  <a:tcPr anchor="ctr">
                    <a:solidFill>
                      <a:srgbClr val="D9D9D9"/>
                    </a:solidFill>
                  </a:tcPr>
                </a:tc>
                <a:tc>
                  <a:txBody>
                    <a:bodyPr/>
                    <a:lstStyle/>
                    <a:p>
                      <a:pPr algn="ctr"/>
                      <a:r>
                        <a:rPr lang="en-US" sz="1200" kern="0" spc="-60" baseline="0" dirty="0">
                          <a:solidFill>
                            <a:schemeClr val="bg1">
                              <a:lumMod val="50000"/>
                            </a:schemeClr>
                          </a:solidFill>
                        </a:rPr>
                        <a:t>Individual is a TAX DEPENDENT</a:t>
                      </a:r>
                    </a:p>
                  </a:txBody>
                  <a:tcPr anchor="ctr">
                    <a:solidFill>
                      <a:srgbClr val="D9D9D9"/>
                    </a:solidFill>
                  </a:tcPr>
                </a:tc>
                <a:tc>
                  <a:txBody>
                    <a:bodyPr/>
                    <a:lstStyle/>
                    <a:p>
                      <a:pPr algn="ctr"/>
                      <a:r>
                        <a:rPr lang="en-US" sz="1200" kern="0" spc="-60" baseline="0" dirty="0">
                          <a:solidFill>
                            <a:schemeClr val="bg1">
                              <a:lumMod val="50000"/>
                            </a:schemeClr>
                          </a:solidFill>
                        </a:rPr>
                        <a:t>Individual is a NON-FILER</a:t>
                      </a:r>
                    </a:p>
                  </a:txBody>
                  <a:tcPr anchor="ctr">
                    <a:solidFill>
                      <a:srgbClr val="D9D9D9"/>
                    </a:solidFill>
                  </a:tcPr>
                </a:tc>
                <a:extLst>
                  <a:ext uri="{0D108BD9-81ED-4DB2-BD59-A6C34878D82A}">
                    <a16:rowId xmlns:a16="http://schemas.microsoft.com/office/drawing/2014/main" val="10000"/>
                  </a:ext>
                </a:extLst>
              </a:tr>
              <a:tr h="370840">
                <a:tc>
                  <a:txBody>
                    <a:bodyPr/>
                    <a:lstStyle/>
                    <a:p>
                      <a:pPr algn="l"/>
                      <a:r>
                        <a:rPr lang="en-US" sz="1200" b="1" kern="0" spc="-60" baseline="0" dirty="0">
                          <a:solidFill>
                            <a:schemeClr val="bg1">
                              <a:lumMod val="50000"/>
                            </a:schemeClr>
                          </a:solidFill>
                        </a:rPr>
                        <a:t>Household includes:</a:t>
                      </a:r>
                    </a:p>
                    <a:p>
                      <a:pPr algn="l"/>
                      <a:r>
                        <a:rPr lang="en-US" sz="1200" kern="0" spc="-60" baseline="0" dirty="0">
                          <a:solidFill>
                            <a:schemeClr val="bg1">
                              <a:lumMod val="50000"/>
                            </a:schemeClr>
                          </a:solidFill>
                        </a:rPr>
                        <a:t>TAX FILER.</a:t>
                      </a:r>
                    </a:p>
                    <a:p>
                      <a:pPr algn="l"/>
                      <a:r>
                        <a:rPr lang="en-US" sz="1200" kern="0" spc="-60" baseline="0" dirty="0">
                          <a:solidFill>
                            <a:schemeClr val="bg1">
                              <a:lumMod val="50000"/>
                            </a:schemeClr>
                          </a:solidFill>
                        </a:rPr>
                        <a:t>Spouse of TAX FILER (if living with TAX FILER). All claimed TAX DEPENDENTS of TAX FILER.</a:t>
                      </a:r>
                    </a:p>
                  </a:txBody>
                  <a:tcPr>
                    <a:solidFill>
                      <a:srgbClr val="D9D9D9"/>
                    </a:solidFill>
                  </a:tcPr>
                </a:tc>
                <a:tc>
                  <a:txBody>
                    <a:bodyPr/>
                    <a:lstStyle/>
                    <a:p>
                      <a:pPr algn="l"/>
                      <a:r>
                        <a:rPr lang="en-US" sz="1200" b="1" kern="0" spc="-60" baseline="0" dirty="0">
                          <a:solidFill>
                            <a:schemeClr val="bg1">
                              <a:lumMod val="50000"/>
                            </a:schemeClr>
                          </a:solidFill>
                        </a:rPr>
                        <a:t>Household includes:</a:t>
                      </a:r>
                    </a:p>
                    <a:p>
                      <a:pPr algn="l"/>
                      <a:r>
                        <a:rPr lang="en-US" sz="1200" kern="0" spc="-60" baseline="0" dirty="0">
                          <a:solidFill>
                            <a:schemeClr val="bg1">
                              <a:lumMod val="50000"/>
                            </a:schemeClr>
                          </a:solidFill>
                        </a:rPr>
                        <a:t>TAX DEPENDENT.</a:t>
                      </a:r>
                    </a:p>
                    <a:p>
                      <a:pPr algn="l"/>
                      <a:r>
                        <a:rPr lang="en-US" sz="1200" kern="0" spc="-60" baseline="0" dirty="0">
                          <a:solidFill>
                            <a:schemeClr val="bg1">
                              <a:lumMod val="50000"/>
                            </a:schemeClr>
                          </a:solidFill>
                        </a:rPr>
                        <a:t>Claiming TAX FILER.</a:t>
                      </a:r>
                    </a:p>
                    <a:p>
                      <a:pPr algn="l"/>
                      <a:r>
                        <a:rPr lang="en-US" sz="1200" kern="0" spc="-60" baseline="0" dirty="0">
                          <a:solidFill>
                            <a:schemeClr val="bg1">
                              <a:lumMod val="50000"/>
                            </a:schemeClr>
                          </a:solidFill>
                        </a:rPr>
                        <a:t>Claiming TAX FILER’S spouse (if living with TAX FILER).</a:t>
                      </a:r>
                    </a:p>
                    <a:p>
                      <a:pPr algn="l"/>
                      <a:r>
                        <a:rPr lang="en-US" sz="1200" kern="0" spc="-60" baseline="0" dirty="0">
                          <a:solidFill>
                            <a:schemeClr val="bg1">
                              <a:lumMod val="50000"/>
                            </a:schemeClr>
                          </a:solidFill>
                        </a:rPr>
                        <a:t>Other TAX DEPENDENTS of claiming TAX FILER.</a:t>
                      </a:r>
                    </a:p>
                    <a:p>
                      <a:pPr algn="l"/>
                      <a:r>
                        <a:rPr lang="en-US" sz="1200" kern="0" spc="-60" baseline="0" dirty="0">
                          <a:solidFill>
                            <a:schemeClr val="bg1">
                              <a:lumMod val="50000"/>
                            </a:schemeClr>
                          </a:solidFill>
                        </a:rPr>
                        <a:t>TAX DEPENDENT’s spouse (if living with TAX DEPENDENT).</a:t>
                      </a:r>
                    </a:p>
                    <a:p>
                      <a:pPr algn="l"/>
                      <a:endParaRPr lang="en-US" sz="1200" kern="0" spc="-60" baseline="0" dirty="0">
                        <a:solidFill>
                          <a:schemeClr val="bg1">
                            <a:lumMod val="50000"/>
                          </a:schemeClr>
                        </a:solidFill>
                      </a:endParaRPr>
                    </a:p>
                    <a:p>
                      <a:pPr algn="l"/>
                      <a:r>
                        <a:rPr lang="en-US" sz="1200" b="1" kern="0" spc="-60" baseline="0" dirty="0">
                          <a:solidFill>
                            <a:schemeClr val="bg1">
                              <a:lumMod val="50000"/>
                            </a:schemeClr>
                          </a:solidFill>
                        </a:rPr>
                        <a:t>NOTE: </a:t>
                      </a:r>
                      <a:r>
                        <a:rPr lang="en-US" sz="1200" kern="0" spc="-60" baseline="0" dirty="0">
                          <a:solidFill>
                            <a:schemeClr val="bg1">
                              <a:lumMod val="50000"/>
                            </a:schemeClr>
                          </a:solidFill>
                        </a:rPr>
                        <a:t>If an individual is listed as both a TAX FILER and a TAX DEPENDENT, the individual will be considered a TAX DEPENDENT for MAGI Household Composition.</a:t>
                      </a:r>
                    </a:p>
                  </a:txBody>
                  <a:tcPr>
                    <a:solidFill>
                      <a:srgbClr val="D9D9D9"/>
                    </a:solidFill>
                  </a:tcPr>
                </a:tc>
                <a:tc>
                  <a:txBody>
                    <a:bodyPr/>
                    <a:lstStyle/>
                    <a:p>
                      <a:pPr algn="l"/>
                      <a:r>
                        <a:rPr lang="en-US" sz="1200" b="1" kern="0" spc="-60" baseline="0" dirty="0">
                          <a:solidFill>
                            <a:schemeClr val="bg1">
                              <a:lumMod val="50000"/>
                            </a:schemeClr>
                          </a:solidFill>
                        </a:rPr>
                        <a:t>Household includes (if living in household): </a:t>
                      </a:r>
                      <a:r>
                        <a:rPr lang="en-US" sz="1200" kern="0" spc="-60" baseline="0" dirty="0">
                          <a:solidFill>
                            <a:schemeClr val="bg1">
                              <a:lumMod val="50000"/>
                            </a:schemeClr>
                          </a:solidFill>
                        </a:rPr>
                        <a:t>NON-FILER.</a:t>
                      </a:r>
                    </a:p>
                    <a:p>
                      <a:pPr algn="l"/>
                      <a:r>
                        <a:rPr lang="en-US" sz="1200" kern="0" spc="-60" baseline="0" dirty="0">
                          <a:solidFill>
                            <a:schemeClr val="bg1">
                              <a:lumMod val="50000"/>
                            </a:schemeClr>
                          </a:solidFill>
                        </a:rPr>
                        <a:t>Spouse of NON-FILER.</a:t>
                      </a:r>
                    </a:p>
                    <a:p>
                      <a:pPr algn="l"/>
                      <a:r>
                        <a:rPr lang="en-US" sz="1200" kern="0" spc="-60" baseline="0" dirty="0">
                          <a:solidFill>
                            <a:schemeClr val="bg1">
                              <a:lumMod val="50000"/>
                            </a:schemeClr>
                          </a:solidFill>
                        </a:rPr>
                        <a:t>Child(ren) under age 19 (biological, adopted or step-child(ren)) of NON-FILER.</a:t>
                      </a:r>
                    </a:p>
                    <a:p>
                      <a:pPr algn="l"/>
                      <a:endParaRPr lang="en-US" sz="1200" kern="0" spc="-60" baseline="0" dirty="0">
                        <a:solidFill>
                          <a:schemeClr val="bg1">
                            <a:lumMod val="50000"/>
                          </a:schemeClr>
                        </a:solidFill>
                      </a:endParaRPr>
                    </a:p>
                    <a:p>
                      <a:pPr algn="l"/>
                      <a:r>
                        <a:rPr lang="en-US" sz="1200" kern="0" spc="-60" baseline="0" dirty="0">
                          <a:solidFill>
                            <a:schemeClr val="bg1">
                              <a:lumMod val="50000"/>
                            </a:schemeClr>
                          </a:solidFill>
                        </a:rPr>
                        <a:t>If a CHILD is a target being determined under NON-FILER rules, household includes (if living in household):</a:t>
                      </a:r>
                    </a:p>
                    <a:p>
                      <a:pPr algn="l"/>
                      <a:endParaRPr lang="en-US" sz="1200" kern="0" spc="-60" baseline="0" dirty="0">
                        <a:solidFill>
                          <a:schemeClr val="bg1">
                            <a:lumMod val="50000"/>
                          </a:schemeClr>
                        </a:solidFill>
                      </a:endParaRPr>
                    </a:p>
                    <a:p>
                      <a:pPr algn="l"/>
                      <a:r>
                        <a:rPr lang="en-US" sz="1200" kern="0" spc="-60" baseline="0" dirty="0">
                          <a:solidFill>
                            <a:schemeClr val="bg1">
                              <a:lumMod val="50000"/>
                            </a:schemeClr>
                          </a:solidFill>
                        </a:rPr>
                        <a:t>CHILD.</a:t>
                      </a:r>
                    </a:p>
                    <a:p>
                      <a:pPr algn="l"/>
                      <a:r>
                        <a:rPr lang="en-US" sz="1200" kern="0" spc="-60" baseline="0" dirty="0">
                          <a:solidFill>
                            <a:schemeClr val="bg1">
                              <a:lumMod val="50000"/>
                            </a:schemeClr>
                          </a:solidFill>
                        </a:rPr>
                        <a:t>Parent(s) (biological, adopted or step-parent(s)). Sibling(s) under age 19 (biological, adopted or step-sibling(s)).</a:t>
                      </a:r>
                    </a:p>
                  </a:txBody>
                  <a:tcPr>
                    <a:solidFill>
                      <a:srgbClr val="D9D9D9"/>
                    </a:solidFill>
                  </a:tcPr>
                </a:tc>
                <a:extLst>
                  <a:ext uri="{0D108BD9-81ED-4DB2-BD59-A6C34878D82A}">
                    <a16:rowId xmlns:a16="http://schemas.microsoft.com/office/drawing/2014/main" val="10001"/>
                  </a:ext>
                </a:extLst>
              </a:tr>
            </a:tbl>
          </a:graphicData>
        </a:graphic>
      </p:graphicFrame>
      <p:sp>
        <p:nvSpPr>
          <p:cNvPr id="9" name="Content Placeholder 8"/>
          <p:cNvSpPr>
            <a:spLocks noGrp="1"/>
          </p:cNvSpPr>
          <p:nvPr>
            <p:ph sz="quarter" idx="4"/>
          </p:nvPr>
        </p:nvSpPr>
        <p:spPr>
          <a:xfrm>
            <a:off x="457201" y="4389120"/>
            <a:ext cx="8204200" cy="1666549"/>
          </a:xfrm>
          <a:ln w="28575">
            <a:solidFill>
              <a:srgbClr val="FF0000"/>
            </a:solidFill>
          </a:ln>
        </p:spPr>
        <p:txBody>
          <a:bodyPr>
            <a:normAutofit lnSpcReduction="10000"/>
          </a:bodyPr>
          <a:lstStyle/>
          <a:p>
            <a:pPr marL="0" indent="0">
              <a:lnSpc>
                <a:spcPct val="100000"/>
              </a:lnSpc>
              <a:buNone/>
            </a:pPr>
            <a:r>
              <a:rPr lang="en-US" sz="1200" b="1" spc="-60" dirty="0">
                <a:cs typeface="Arial"/>
              </a:rPr>
              <a:t>Exceptions to Rules Above (Use NON-FILER Rules):</a:t>
            </a:r>
            <a:endParaRPr lang="en-US" sz="1200" spc="-60" dirty="0">
              <a:cs typeface="Arial"/>
            </a:endParaRPr>
          </a:p>
          <a:p>
            <a:pPr marL="0" indent="0">
              <a:lnSpc>
                <a:spcPct val="100000"/>
              </a:lnSpc>
              <a:buNone/>
            </a:pPr>
            <a:r>
              <a:rPr lang="en-US" sz="1200" spc="-60" dirty="0">
                <a:cs typeface="Arial"/>
              </a:rPr>
              <a:t>A TAX DEPENDENT who is claimed by someone other than a spouse or parent (biological, adopted or step-parent).</a:t>
            </a:r>
          </a:p>
          <a:p>
            <a:pPr marL="0" marR="5080" indent="0">
              <a:lnSpc>
                <a:spcPct val="100000"/>
              </a:lnSpc>
              <a:buNone/>
            </a:pPr>
            <a:r>
              <a:rPr lang="en-US" sz="1200" spc="-60" dirty="0">
                <a:cs typeface="Arial"/>
              </a:rPr>
              <a:t>A TAX DEPENDENT (under age 19) who lives with both parents, but whose parents will not file jointly and only one parent claims child.</a:t>
            </a:r>
          </a:p>
          <a:p>
            <a:pPr marL="0" indent="0">
              <a:lnSpc>
                <a:spcPct val="100000"/>
              </a:lnSpc>
              <a:buNone/>
            </a:pPr>
            <a:r>
              <a:rPr lang="en-US" sz="1200" spc="-60" dirty="0">
                <a:cs typeface="Arial"/>
              </a:rPr>
              <a:t>A TAX DEPENDENT (under age 19) who is claimed by a non-custodial parent.</a:t>
            </a:r>
          </a:p>
          <a:p>
            <a:pPr marL="0" marR="159385" indent="0">
              <a:lnSpc>
                <a:spcPct val="100000"/>
              </a:lnSpc>
              <a:buNone/>
            </a:pPr>
            <a:r>
              <a:rPr lang="en-US" sz="1200" spc="-60" dirty="0">
                <a:cs typeface="Arial"/>
              </a:rPr>
              <a:t>A TAX DEPENDENT (under age 19) whose parents are married and will file jointly, but one parent does not live in the home due to a separation or pending divorce. The parent outside of the household will not be included in budget group. </a:t>
            </a:r>
          </a:p>
          <a:p>
            <a:pPr marL="0" marR="159385" indent="0">
              <a:lnSpc>
                <a:spcPct val="100000"/>
              </a:lnSpc>
              <a:buNone/>
            </a:pPr>
            <a:r>
              <a:rPr lang="en-US" sz="1200" spc="-60" dirty="0">
                <a:cs typeface="Arial"/>
              </a:rPr>
              <a:t>A TAX FILER who cannot provide proof of their TAX DEPENDENTS.</a:t>
            </a:r>
          </a:p>
        </p:txBody>
      </p:sp>
      <p:sp>
        <p:nvSpPr>
          <p:cNvPr id="2" name="Slide Number Placeholder 1">
            <a:extLst>
              <a:ext uri="{FF2B5EF4-FFF2-40B4-BE49-F238E27FC236}">
                <a16:creationId xmlns:a16="http://schemas.microsoft.com/office/drawing/2014/main" id="{C6D6E941-CCBD-44AD-BA33-39BA99187CD3}"/>
              </a:ext>
            </a:extLst>
          </p:cNvPr>
          <p:cNvSpPr>
            <a:spLocks noGrp="1"/>
          </p:cNvSpPr>
          <p:nvPr>
            <p:ph type="sldNum" sz="quarter" idx="12"/>
          </p:nvPr>
        </p:nvSpPr>
        <p:spPr/>
        <p:txBody>
          <a:bodyPr/>
          <a:lstStyle/>
          <a:p>
            <a:pPr algn="ctr"/>
            <a:fld id="{9D710453-B075-45DB-8A7B-E3C399690A0E}" type="slidenum">
              <a:rPr lang="en-US" sz="1100" smtClean="0"/>
              <a:pPr algn="ctr"/>
              <a:t>32</a:t>
            </a:fld>
            <a:endParaRPr lang="en-US" sz="1100" dirty="0"/>
          </a:p>
        </p:txBody>
      </p:sp>
    </p:spTree>
    <p:extLst>
      <p:ext uri="{BB962C8B-B14F-4D97-AF65-F5344CB8AC3E}">
        <p14:creationId xmlns:p14="http://schemas.microsoft.com/office/powerpoint/2010/main" val="2781523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xamples of MAGI Households"/>
          <p:cNvSpPr>
            <a:spLocks noGrp="1"/>
          </p:cNvSpPr>
          <p:nvPr>
            <p:ph type="title"/>
            <p:custDataLst>
              <p:tags r:id="rId1"/>
            </p:custDataLst>
          </p:nvPr>
        </p:nvSpPr>
        <p:spPr bwMode="white">
          <a:xfrm>
            <a:off x="457200" y="307974"/>
            <a:ext cx="5410200" cy="454026"/>
          </a:xfrm>
        </p:spPr>
        <p:txBody>
          <a:bodyPr/>
          <a:lstStyle/>
          <a:p>
            <a:r>
              <a:rPr lang="en-US" dirty="0"/>
              <a:t>Examples of MAGI Households</a:t>
            </a:r>
          </a:p>
        </p:txBody>
      </p:sp>
      <p:pic>
        <p:nvPicPr>
          <p:cNvPr id="5" name="Picture 4" descr="Image of gentleman holding dry erase marker as if writing MAGI household examples on a dry erase board.">
            <a:extLst>
              <a:ext uri="{FF2B5EF4-FFF2-40B4-BE49-F238E27FC236}">
                <a16:creationId xmlns:a16="http://schemas.microsoft.com/office/drawing/2014/main" id="{6EF78811-43F9-41C1-9229-33133F8217FF}"/>
              </a:ext>
            </a:extLst>
          </p:cNvPr>
          <p:cNvPicPr>
            <a:picLocks noChangeAspect="1"/>
          </p:cNvPicPr>
          <p:nvPr/>
        </p:nvPicPr>
        <p:blipFill>
          <a:blip r:embed="rId6"/>
          <a:stretch>
            <a:fillRect/>
          </a:stretch>
        </p:blipFill>
        <p:spPr>
          <a:xfrm>
            <a:off x="456843" y="1094298"/>
            <a:ext cx="8230313" cy="4877223"/>
          </a:xfrm>
          <a:prstGeom prst="rect">
            <a:avLst/>
          </a:prstGeom>
        </p:spPr>
      </p:pic>
      <p:sp>
        <p:nvSpPr>
          <p:cNvPr id="7" name="object 10" descr="Text box showing a portion of MAGI household example 1."/>
          <p:cNvSpPr txBox="1"/>
          <p:nvPr>
            <p:custDataLst>
              <p:tags r:id="rId2"/>
            </p:custDataLst>
          </p:nvPr>
        </p:nvSpPr>
        <p:spPr>
          <a:xfrm>
            <a:off x="457200" y="1066800"/>
            <a:ext cx="7987493" cy="1231106"/>
          </a:xfrm>
          <a:prstGeom prst="rect">
            <a:avLst/>
          </a:prstGeom>
          <a:noFill/>
        </p:spPr>
        <p:txBody>
          <a:bodyPr vert="horz" wrap="square" lIns="0" tIns="0" rIns="0" bIns="0" rtlCol="0">
            <a:spAutoFit/>
          </a:bodyPr>
          <a:lstStyle/>
          <a:p>
            <a:pPr marL="12700" marR="127000" algn="just">
              <a:lnSpc>
                <a:spcPct val="100000"/>
              </a:lnSpc>
            </a:pPr>
            <a:r>
              <a:rPr sz="2000" dirty="0">
                <a:latin typeface="Arial"/>
                <a:cs typeface="Arial"/>
              </a:rPr>
              <a:t>Mary</a:t>
            </a:r>
            <a:r>
              <a:rPr sz="2000" spc="-20" dirty="0">
                <a:latin typeface="Arial"/>
                <a:cs typeface="Arial"/>
              </a:rPr>
              <a:t> </a:t>
            </a:r>
            <a:r>
              <a:rPr sz="2000" dirty="0">
                <a:latin typeface="Arial"/>
                <a:cs typeface="Arial"/>
              </a:rPr>
              <a:t>is</a:t>
            </a:r>
            <a:r>
              <a:rPr sz="2000" spc="-15" dirty="0">
                <a:latin typeface="Arial"/>
                <a:cs typeface="Arial"/>
              </a:rPr>
              <a:t> </a:t>
            </a:r>
            <a:r>
              <a:rPr sz="2000" dirty="0">
                <a:latin typeface="Arial"/>
                <a:cs typeface="Arial"/>
              </a:rPr>
              <a:t>applying </a:t>
            </a:r>
            <a:r>
              <a:rPr sz="2000" spc="-10" dirty="0">
                <a:latin typeface="Arial"/>
                <a:cs typeface="Arial"/>
              </a:rPr>
              <a:t>f</a:t>
            </a:r>
            <a:r>
              <a:rPr sz="2000" dirty="0">
                <a:latin typeface="Arial"/>
                <a:cs typeface="Arial"/>
              </a:rPr>
              <a:t>or</a:t>
            </a:r>
            <a:r>
              <a:rPr sz="2000" spc="-15" dirty="0">
                <a:latin typeface="Arial"/>
                <a:cs typeface="Arial"/>
              </a:rPr>
              <a:t> </a:t>
            </a:r>
            <a:r>
              <a:rPr sz="2000" dirty="0">
                <a:latin typeface="Arial"/>
                <a:cs typeface="Arial"/>
              </a:rPr>
              <a:t>P</a:t>
            </a:r>
            <a:r>
              <a:rPr sz="2000" spc="-10" dirty="0">
                <a:latin typeface="Arial"/>
                <a:cs typeface="Arial"/>
              </a:rPr>
              <a:t>E</a:t>
            </a:r>
            <a:r>
              <a:rPr sz="2000" dirty="0">
                <a:latin typeface="Arial"/>
                <a:cs typeface="Arial"/>
              </a:rPr>
              <a:t>. </a:t>
            </a:r>
            <a:r>
              <a:rPr sz="2000" spc="-10" dirty="0">
                <a:latin typeface="Arial"/>
                <a:cs typeface="Arial"/>
              </a:rPr>
              <a:t>S</a:t>
            </a:r>
            <a:r>
              <a:rPr sz="2000" dirty="0">
                <a:latin typeface="Arial"/>
                <a:cs typeface="Arial"/>
              </a:rPr>
              <a:t>he has</a:t>
            </a:r>
            <a:r>
              <a:rPr sz="2000" spc="-25" dirty="0">
                <a:latin typeface="Arial"/>
                <a:cs typeface="Arial"/>
              </a:rPr>
              <a:t> </a:t>
            </a:r>
            <a:r>
              <a:rPr sz="2000" dirty="0">
                <a:latin typeface="Arial"/>
                <a:cs typeface="Arial"/>
              </a:rPr>
              <a:t>a daughter</a:t>
            </a:r>
            <a:r>
              <a:rPr lang="en-US" sz="2000" dirty="0">
                <a:latin typeface="Arial"/>
                <a:cs typeface="Arial"/>
              </a:rPr>
              <a:t>,</a:t>
            </a:r>
            <a:r>
              <a:rPr sz="2000" dirty="0">
                <a:latin typeface="Arial"/>
                <a:cs typeface="Arial"/>
              </a:rPr>
              <a:t> J</a:t>
            </a:r>
            <a:r>
              <a:rPr sz="2000" spc="5" dirty="0">
                <a:latin typeface="Arial"/>
                <a:cs typeface="Arial"/>
              </a:rPr>
              <a:t>o</a:t>
            </a:r>
            <a:r>
              <a:rPr sz="2000" dirty="0">
                <a:latin typeface="Arial"/>
                <a:cs typeface="Arial"/>
              </a:rPr>
              <a:t>an</a:t>
            </a:r>
            <a:r>
              <a:rPr lang="en-US" sz="2000" dirty="0">
                <a:latin typeface="Arial"/>
                <a:cs typeface="Arial"/>
              </a:rPr>
              <a:t>,</a:t>
            </a:r>
            <a:r>
              <a:rPr lang="en-US" sz="2000" spc="-25" dirty="0">
                <a:latin typeface="Arial"/>
                <a:cs typeface="Arial"/>
              </a:rPr>
              <a:t> </a:t>
            </a:r>
            <a:r>
              <a:rPr sz="2000" dirty="0">
                <a:latin typeface="Arial"/>
                <a:cs typeface="Arial"/>
              </a:rPr>
              <a:t>who</a:t>
            </a:r>
            <a:r>
              <a:rPr sz="2000" spc="-15" dirty="0">
                <a:latin typeface="Arial"/>
                <a:cs typeface="Arial"/>
              </a:rPr>
              <a:t> </a:t>
            </a:r>
            <a:r>
              <a:rPr sz="2000" dirty="0">
                <a:latin typeface="Arial"/>
                <a:cs typeface="Arial"/>
              </a:rPr>
              <a:t>is 14</a:t>
            </a:r>
            <a:r>
              <a:rPr lang="en-US" sz="2000" dirty="0">
                <a:latin typeface="Arial"/>
                <a:cs typeface="Arial"/>
              </a:rPr>
              <a:t>-years-old</a:t>
            </a:r>
            <a:r>
              <a:rPr sz="2000" dirty="0">
                <a:latin typeface="Arial"/>
                <a:cs typeface="Arial"/>
              </a:rPr>
              <a:t>.</a:t>
            </a:r>
            <a:r>
              <a:rPr sz="2000" spc="-20" dirty="0">
                <a:latin typeface="Arial"/>
                <a:cs typeface="Arial"/>
              </a:rPr>
              <a:t> </a:t>
            </a:r>
            <a:r>
              <a:rPr sz="2000" dirty="0">
                <a:latin typeface="Arial"/>
                <a:cs typeface="Arial"/>
              </a:rPr>
              <a:t>Mary</a:t>
            </a:r>
            <a:r>
              <a:rPr sz="2000" spc="-20" dirty="0">
                <a:latin typeface="Arial"/>
                <a:cs typeface="Arial"/>
              </a:rPr>
              <a:t> </a:t>
            </a:r>
            <a:r>
              <a:rPr sz="2000" dirty="0">
                <a:latin typeface="Arial"/>
                <a:cs typeface="Arial"/>
              </a:rPr>
              <a:t>is</a:t>
            </a:r>
            <a:r>
              <a:rPr sz="2000" spc="-15" dirty="0">
                <a:latin typeface="Arial"/>
                <a:cs typeface="Arial"/>
              </a:rPr>
              <a:t> </a:t>
            </a:r>
            <a:r>
              <a:rPr sz="2000" dirty="0">
                <a:latin typeface="Arial"/>
                <a:cs typeface="Arial"/>
              </a:rPr>
              <a:t>divor</a:t>
            </a:r>
            <a:r>
              <a:rPr sz="2000" spc="5" dirty="0">
                <a:latin typeface="Arial"/>
                <a:cs typeface="Arial"/>
              </a:rPr>
              <a:t>c</a:t>
            </a:r>
            <a:r>
              <a:rPr sz="2000" dirty="0">
                <a:latin typeface="Arial"/>
                <a:cs typeface="Arial"/>
              </a:rPr>
              <a:t>ed</a:t>
            </a:r>
            <a:r>
              <a:rPr sz="2000" spc="-25" dirty="0">
                <a:latin typeface="Arial"/>
                <a:cs typeface="Arial"/>
              </a:rPr>
              <a:t> </a:t>
            </a:r>
            <a:r>
              <a:rPr sz="2000" dirty="0">
                <a:latin typeface="Arial"/>
                <a:cs typeface="Arial"/>
              </a:rPr>
              <a:t>from</a:t>
            </a:r>
            <a:r>
              <a:rPr sz="2000" spc="-20" dirty="0">
                <a:latin typeface="Arial"/>
                <a:cs typeface="Arial"/>
              </a:rPr>
              <a:t> </a:t>
            </a:r>
            <a:r>
              <a:rPr sz="2000" dirty="0">
                <a:latin typeface="Arial"/>
                <a:cs typeface="Arial"/>
              </a:rPr>
              <a:t>J</a:t>
            </a:r>
            <a:r>
              <a:rPr sz="2000" spc="5" dirty="0">
                <a:latin typeface="Arial"/>
                <a:cs typeface="Arial"/>
              </a:rPr>
              <a:t>o</a:t>
            </a:r>
            <a:r>
              <a:rPr sz="2000" dirty="0">
                <a:latin typeface="Arial"/>
                <a:cs typeface="Arial"/>
              </a:rPr>
              <a:t>an's fa</a:t>
            </a:r>
            <a:r>
              <a:rPr sz="2000" spc="-10" dirty="0">
                <a:latin typeface="Arial"/>
                <a:cs typeface="Arial"/>
              </a:rPr>
              <a:t>t</a:t>
            </a:r>
            <a:r>
              <a:rPr sz="2000" dirty="0">
                <a:latin typeface="Arial"/>
                <a:cs typeface="Arial"/>
              </a:rPr>
              <a:t>her</a:t>
            </a:r>
            <a:r>
              <a:rPr lang="en-US" sz="2000" dirty="0">
                <a:latin typeface="Arial"/>
                <a:cs typeface="Arial"/>
              </a:rPr>
              <a:t>,</a:t>
            </a:r>
            <a:r>
              <a:rPr lang="en-US" sz="2000" spc="-25" dirty="0">
                <a:latin typeface="Arial"/>
                <a:cs typeface="Arial"/>
              </a:rPr>
              <a:t> </a:t>
            </a:r>
            <a:r>
              <a:rPr sz="2000" dirty="0">
                <a:latin typeface="Arial"/>
                <a:cs typeface="Arial"/>
              </a:rPr>
              <a:t>Dale</a:t>
            </a:r>
            <a:r>
              <a:rPr lang="en-US" sz="2000" dirty="0">
                <a:latin typeface="Arial"/>
                <a:cs typeface="Arial"/>
              </a:rPr>
              <a:t>,</a:t>
            </a:r>
            <a:r>
              <a:rPr sz="2000" spc="-15"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they</a:t>
            </a:r>
            <a:r>
              <a:rPr sz="2000" spc="-10" dirty="0">
                <a:latin typeface="Arial"/>
                <a:cs typeface="Arial"/>
              </a:rPr>
              <a:t> </a:t>
            </a:r>
            <a:r>
              <a:rPr sz="2000" dirty="0">
                <a:latin typeface="Arial"/>
                <a:cs typeface="Arial"/>
              </a:rPr>
              <a:t>are</a:t>
            </a:r>
            <a:r>
              <a:rPr sz="2000" spc="-25" dirty="0">
                <a:latin typeface="Arial"/>
                <a:cs typeface="Arial"/>
              </a:rPr>
              <a:t> </a:t>
            </a:r>
            <a:r>
              <a:rPr sz="2000" dirty="0">
                <a:latin typeface="Arial"/>
                <a:cs typeface="Arial"/>
              </a:rPr>
              <a:t>not</a:t>
            </a:r>
            <a:r>
              <a:rPr sz="2000" spc="-20" dirty="0">
                <a:latin typeface="Arial"/>
                <a:cs typeface="Arial"/>
              </a:rPr>
              <a:t> </a:t>
            </a:r>
            <a:r>
              <a:rPr sz="2000" dirty="0">
                <a:latin typeface="Arial"/>
                <a:cs typeface="Arial"/>
              </a:rPr>
              <a:t>li</a:t>
            </a:r>
            <a:r>
              <a:rPr sz="2000" spc="-10" dirty="0">
                <a:latin typeface="Arial"/>
                <a:cs typeface="Arial"/>
              </a:rPr>
              <a:t>v</a:t>
            </a:r>
            <a:r>
              <a:rPr sz="2000" dirty="0">
                <a:latin typeface="Arial"/>
                <a:cs typeface="Arial"/>
              </a:rPr>
              <a:t>ing</a:t>
            </a:r>
            <a:r>
              <a:rPr sz="2000" spc="5" dirty="0">
                <a:latin typeface="Arial"/>
                <a:cs typeface="Arial"/>
              </a:rPr>
              <a:t> </a:t>
            </a:r>
            <a:r>
              <a:rPr sz="2000" dirty="0">
                <a:latin typeface="Arial"/>
                <a:cs typeface="Arial"/>
              </a:rPr>
              <a:t>together.</a:t>
            </a:r>
            <a:r>
              <a:rPr lang="en-US" sz="2000" dirty="0">
                <a:latin typeface="Arial"/>
                <a:cs typeface="Arial"/>
              </a:rPr>
              <a:t> </a:t>
            </a:r>
            <a:r>
              <a:rPr sz="2000" dirty="0">
                <a:latin typeface="Arial"/>
                <a:cs typeface="Arial"/>
              </a:rPr>
              <a:t>Mary</a:t>
            </a:r>
            <a:r>
              <a:rPr sz="2000" spc="-25" dirty="0">
                <a:latin typeface="Arial"/>
                <a:cs typeface="Arial"/>
              </a:rPr>
              <a:t> </a:t>
            </a:r>
            <a:r>
              <a:rPr sz="2000" dirty="0">
                <a:latin typeface="Arial"/>
                <a:cs typeface="Arial"/>
              </a:rPr>
              <a:t>plans</a:t>
            </a:r>
            <a:r>
              <a:rPr sz="2000" spc="-25" dirty="0">
                <a:latin typeface="Arial"/>
                <a:cs typeface="Arial"/>
              </a:rPr>
              <a:t> </a:t>
            </a:r>
            <a:r>
              <a:rPr sz="2000" dirty="0">
                <a:latin typeface="Arial"/>
                <a:cs typeface="Arial"/>
              </a:rPr>
              <a:t>to</a:t>
            </a:r>
            <a:r>
              <a:rPr sz="2000" spc="-15" dirty="0">
                <a:latin typeface="Arial"/>
                <a:cs typeface="Arial"/>
              </a:rPr>
              <a:t> </a:t>
            </a:r>
            <a:r>
              <a:rPr sz="2000" dirty="0">
                <a:latin typeface="Arial"/>
                <a:cs typeface="Arial"/>
              </a:rPr>
              <a:t>f</a:t>
            </a:r>
            <a:r>
              <a:rPr sz="2000" spc="-10" dirty="0">
                <a:latin typeface="Arial"/>
                <a:cs typeface="Arial"/>
              </a:rPr>
              <a:t>i</a:t>
            </a:r>
            <a:r>
              <a:rPr sz="2000" dirty="0">
                <a:latin typeface="Arial"/>
                <a:cs typeface="Arial"/>
              </a:rPr>
              <a:t>le</a:t>
            </a:r>
            <a:r>
              <a:rPr sz="2000" spc="-5" dirty="0">
                <a:latin typeface="Arial"/>
                <a:cs typeface="Arial"/>
              </a:rPr>
              <a:t> </a:t>
            </a:r>
            <a:r>
              <a:rPr sz="2000" dirty="0">
                <a:latin typeface="Arial"/>
                <a:cs typeface="Arial"/>
              </a:rPr>
              <a:t>ta</a:t>
            </a:r>
            <a:r>
              <a:rPr sz="2000" spc="-15" dirty="0">
                <a:latin typeface="Arial"/>
                <a:cs typeface="Arial"/>
              </a:rPr>
              <a:t>x</a:t>
            </a:r>
            <a:r>
              <a:rPr sz="2000" dirty="0">
                <a:latin typeface="Arial"/>
                <a:cs typeface="Arial"/>
              </a:rPr>
              <a:t>es</a:t>
            </a:r>
            <a:r>
              <a:rPr sz="2000" spc="-15"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claim</a:t>
            </a:r>
            <a:r>
              <a:rPr sz="2000" spc="-20" dirty="0">
                <a:latin typeface="Arial"/>
                <a:cs typeface="Arial"/>
              </a:rPr>
              <a:t> </a:t>
            </a:r>
            <a:r>
              <a:rPr sz="2000" dirty="0">
                <a:latin typeface="Arial"/>
                <a:cs typeface="Arial"/>
              </a:rPr>
              <a:t>Joan</a:t>
            </a:r>
            <a:r>
              <a:rPr sz="2000" spc="-15" dirty="0">
                <a:latin typeface="Arial"/>
                <a:cs typeface="Arial"/>
              </a:rPr>
              <a:t> </a:t>
            </a:r>
            <a:r>
              <a:rPr sz="2000" dirty="0">
                <a:latin typeface="Arial"/>
                <a:cs typeface="Arial"/>
              </a:rPr>
              <a:t>as</a:t>
            </a:r>
            <a:r>
              <a:rPr sz="2000" spc="-25" dirty="0">
                <a:latin typeface="Arial"/>
                <a:cs typeface="Arial"/>
              </a:rPr>
              <a:t> </a:t>
            </a:r>
            <a:r>
              <a:rPr sz="2000" dirty="0">
                <a:latin typeface="Arial"/>
                <a:cs typeface="Arial"/>
              </a:rPr>
              <a:t>her</a:t>
            </a:r>
            <a:r>
              <a:rPr lang="en-US" sz="2000" dirty="0">
                <a:latin typeface="Arial"/>
                <a:cs typeface="Arial"/>
              </a:rPr>
              <a:t> T</a:t>
            </a:r>
            <a:r>
              <a:rPr sz="2000" dirty="0">
                <a:latin typeface="Arial"/>
                <a:cs typeface="Arial"/>
              </a:rPr>
              <a:t>ax</a:t>
            </a:r>
            <a:r>
              <a:rPr sz="2000" spc="-10" dirty="0">
                <a:latin typeface="Arial"/>
                <a:cs typeface="Arial"/>
              </a:rPr>
              <a:t> </a:t>
            </a:r>
            <a:r>
              <a:rPr lang="en-US" sz="2000" dirty="0">
                <a:latin typeface="Arial"/>
                <a:cs typeface="Arial"/>
              </a:rPr>
              <a:t>D</a:t>
            </a:r>
            <a:r>
              <a:rPr sz="2000" dirty="0">
                <a:latin typeface="Arial"/>
                <a:cs typeface="Arial"/>
              </a:rPr>
              <a:t>epend</a:t>
            </a:r>
            <a:r>
              <a:rPr sz="2000" spc="5" dirty="0">
                <a:latin typeface="Arial"/>
                <a:cs typeface="Arial"/>
              </a:rPr>
              <a:t>e</a:t>
            </a:r>
            <a:r>
              <a:rPr sz="2000" dirty="0">
                <a:latin typeface="Arial"/>
                <a:cs typeface="Arial"/>
              </a:rPr>
              <a:t>nt.</a:t>
            </a:r>
          </a:p>
        </p:txBody>
      </p:sp>
      <p:sp>
        <p:nvSpPr>
          <p:cNvPr id="9" name="object 10" descr="Text box showing a portion of MAGI household example 1."/>
          <p:cNvSpPr txBox="1"/>
          <p:nvPr>
            <p:custDataLst>
              <p:tags r:id="rId3"/>
            </p:custDataLst>
          </p:nvPr>
        </p:nvSpPr>
        <p:spPr>
          <a:xfrm>
            <a:off x="3162300" y="2286000"/>
            <a:ext cx="5448300" cy="1538883"/>
          </a:xfrm>
          <a:prstGeom prst="rect">
            <a:avLst/>
          </a:prstGeom>
          <a:noFill/>
        </p:spPr>
        <p:txBody>
          <a:bodyPr vert="horz" wrap="square" lIns="0" tIns="0" rIns="0" bIns="0" rtlCol="0">
            <a:spAutoFit/>
          </a:bodyPr>
          <a:lstStyle/>
          <a:p>
            <a:pPr marL="12700" marR="5080">
              <a:lnSpc>
                <a:spcPct val="100000"/>
              </a:lnSpc>
            </a:pPr>
            <a:r>
              <a:rPr sz="2000" dirty="0">
                <a:latin typeface="Arial"/>
                <a:cs typeface="Arial"/>
              </a:rPr>
              <a:t>The</a:t>
            </a:r>
            <a:r>
              <a:rPr sz="2000" spc="-15" dirty="0">
                <a:latin typeface="Arial"/>
                <a:cs typeface="Arial"/>
              </a:rPr>
              <a:t> </a:t>
            </a:r>
            <a:r>
              <a:rPr sz="2000" dirty="0">
                <a:latin typeface="Arial"/>
                <a:cs typeface="Arial"/>
              </a:rPr>
              <a:t>MAGI</a:t>
            </a:r>
            <a:r>
              <a:rPr sz="2000" spc="-30" dirty="0">
                <a:latin typeface="Arial"/>
                <a:cs typeface="Arial"/>
              </a:rPr>
              <a:t> </a:t>
            </a:r>
            <a:r>
              <a:rPr sz="2000" dirty="0">
                <a:latin typeface="Arial"/>
                <a:cs typeface="Arial"/>
              </a:rPr>
              <a:t>hou</a:t>
            </a:r>
            <a:r>
              <a:rPr sz="2000" spc="10" dirty="0">
                <a:latin typeface="Arial"/>
                <a:cs typeface="Arial"/>
              </a:rPr>
              <a:t>s</a:t>
            </a:r>
            <a:r>
              <a:rPr sz="2000" dirty="0">
                <a:latin typeface="Arial"/>
                <a:cs typeface="Arial"/>
              </a:rPr>
              <a:t>ehold</a:t>
            </a:r>
            <a:r>
              <a:rPr sz="2000" spc="-25" dirty="0">
                <a:latin typeface="Arial"/>
                <a:cs typeface="Arial"/>
              </a:rPr>
              <a:t> </a:t>
            </a:r>
            <a:r>
              <a:rPr sz="2000" dirty="0">
                <a:latin typeface="Arial"/>
                <a:cs typeface="Arial"/>
              </a:rPr>
              <a:t>for</a:t>
            </a:r>
            <a:r>
              <a:rPr sz="2000" spc="-30" dirty="0">
                <a:latin typeface="Arial"/>
                <a:cs typeface="Arial"/>
              </a:rPr>
              <a:t> </a:t>
            </a:r>
            <a:r>
              <a:rPr sz="2000" dirty="0">
                <a:latin typeface="Arial"/>
                <a:cs typeface="Arial"/>
              </a:rPr>
              <a:t>Mary</a:t>
            </a:r>
            <a:r>
              <a:rPr sz="2000" spc="-20" dirty="0">
                <a:latin typeface="Arial"/>
                <a:cs typeface="Arial"/>
              </a:rPr>
              <a:t> </a:t>
            </a:r>
            <a:r>
              <a:rPr sz="2000" dirty="0">
                <a:latin typeface="Arial"/>
                <a:cs typeface="Arial"/>
              </a:rPr>
              <a:t>follows</a:t>
            </a:r>
            <a:r>
              <a:rPr sz="2000" spc="-15" dirty="0">
                <a:latin typeface="Arial"/>
                <a:cs typeface="Arial"/>
              </a:rPr>
              <a:t> </a:t>
            </a:r>
            <a:r>
              <a:rPr sz="2000" dirty="0">
                <a:latin typeface="Arial"/>
                <a:cs typeface="Arial"/>
              </a:rPr>
              <a:t>the</a:t>
            </a:r>
            <a:r>
              <a:rPr sz="2000" spc="-20" dirty="0">
                <a:latin typeface="Arial"/>
                <a:cs typeface="Arial"/>
              </a:rPr>
              <a:t> </a:t>
            </a:r>
            <a:r>
              <a:rPr sz="2000" dirty="0">
                <a:latin typeface="Arial"/>
                <a:cs typeface="Arial"/>
              </a:rPr>
              <a:t>tax f</a:t>
            </a:r>
            <a:r>
              <a:rPr sz="2000" spc="-10" dirty="0">
                <a:latin typeface="Arial"/>
                <a:cs typeface="Arial"/>
              </a:rPr>
              <a:t>i</a:t>
            </a:r>
            <a:r>
              <a:rPr sz="2000" dirty="0">
                <a:latin typeface="Arial"/>
                <a:cs typeface="Arial"/>
              </a:rPr>
              <a:t>ler household</a:t>
            </a:r>
            <a:r>
              <a:rPr sz="2000" spc="-40" dirty="0">
                <a:latin typeface="Arial"/>
                <a:cs typeface="Arial"/>
              </a:rPr>
              <a:t> </a:t>
            </a:r>
            <a:r>
              <a:rPr sz="2000" dirty="0">
                <a:latin typeface="Arial"/>
                <a:cs typeface="Arial"/>
              </a:rPr>
              <a:t>rule</a:t>
            </a:r>
            <a:r>
              <a:rPr sz="2000" spc="5" dirty="0">
                <a:latin typeface="Arial"/>
                <a:cs typeface="Arial"/>
              </a:rPr>
              <a:t>s</a:t>
            </a:r>
            <a:r>
              <a:rPr sz="2000" dirty="0">
                <a:latin typeface="Arial"/>
                <a:cs typeface="Arial"/>
              </a:rPr>
              <a:t>.</a:t>
            </a:r>
            <a:r>
              <a:rPr sz="2000" spc="-35" dirty="0">
                <a:latin typeface="Arial"/>
                <a:cs typeface="Arial"/>
              </a:rPr>
              <a:t> </a:t>
            </a:r>
            <a:r>
              <a:rPr sz="2000" dirty="0">
                <a:latin typeface="Arial"/>
                <a:cs typeface="Arial"/>
              </a:rPr>
              <a:t>The</a:t>
            </a:r>
            <a:r>
              <a:rPr sz="2000" spc="-5" dirty="0">
                <a:latin typeface="Arial"/>
                <a:cs typeface="Arial"/>
              </a:rPr>
              <a:t> </a:t>
            </a:r>
            <a:r>
              <a:rPr sz="2000" dirty="0">
                <a:latin typeface="Arial"/>
                <a:cs typeface="Arial"/>
              </a:rPr>
              <a:t>M</a:t>
            </a:r>
            <a:r>
              <a:rPr sz="2000" spc="-10" dirty="0">
                <a:latin typeface="Arial"/>
                <a:cs typeface="Arial"/>
              </a:rPr>
              <a:t>A</a:t>
            </a:r>
            <a:r>
              <a:rPr sz="2000" dirty="0">
                <a:latin typeface="Arial"/>
                <a:cs typeface="Arial"/>
              </a:rPr>
              <a:t>GI</a:t>
            </a:r>
            <a:r>
              <a:rPr sz="2000" spc="-25" dirty="0">
                <a:latin typeface="Arial"/>
                <a:cs typeface="Arial"/>
              </a:rPr>
              <a:t> </a:t>
            </a:r>
            <a:r>
              <a:rPr sz="2000" dirty="0">
                <a:latin typeface="Arial"/>
                <a:cs typeface="Arial"/>
              </a:rPr>
              <a:t>household</a:t>
            </a:r>
            <a:r>
              <a:rPr sz="2000" spc="-45" dirty="0">
                <a:latin typeface="Arial"/>
                <a:cs typeface="Arial"/>
              </a:rPr>
              <a:t> </a:t>
            </a:r>
            <a:r>
              <a:rPr sz="2000" dirty="0">
                <a:latin typeface="Arial"/>
                <a:cs typeface="Arial"/>
              </a:rPr>
              <a:t>for Mary’s</a:t>
            </a:r>
            <a:r>
              <a:rPr sz="2000" spc="-25" dirty="0">
                <a:latin typeface="Arial"/>
                <a:cs typeface="Arial"/>
              </a:rPr>
              <a:t> </a:t>
            </a:r>
            <a:r>
              <a:rPr sz="2000" dirty="0">
                <a:latin typeface="Arial"/>
                <a:cs typeface="Arial"/>
              </a:rPr>
              <a:t>determination</a:t>
            </a:r>
            <a:r>
              <a:rPr sz="2000" spc="-35" dirty="0">
                <a:latin typeface="Arial"/>
                <a:cs typeface="Arial"/>
              </a:rPr>
              <a:t> </a:t>
            </a:r>
            <a:r>
              <a:rPr sz="2000" dirty="0">
                <a:latin typeface="Arial"/>
                <a:cs typeface="Arial"/>
              </a:rPr>
              <a:t>c</a:t>
            </a:r>
            <a:r>
              <a:rPr sz="2000" spc="5" dirty="0">
                <a:latin typeface="Arial"/>
                <a:cs typeface="Arial"/>
              </a:rPr>
              <a:t>o</a:t>
            </a:r>
            <a:r>
              <a:rPr sz="2000" dirty="0">
                <a:latin typeface="Arial"/>
                <a:cs typeface="Arial"/>
              </a:rPr>
              <a:t>n</a:t>
            </a:r>
            <a:r>
              <a:rPr sz="2000" spc="5" dirty="0">
                <a:latin typeface="Arial"/>
                <a:cs typeface="Arial"/>
              </a:rPr>
              <a:t>s</a:t>
            </a:r>
            <a:r>
              <a:rPr sz="2000" dirty="0">
                <a:latin typeface="Arial"/>
                <a:cs typeface="Arial"/>
              </a:rPr>
              <a:t>ists</a:t>
            </a:r>
            <a:r>
              <a:rPr sz="2000" spc="-35" dirty="0">
                <a:latin typeface="Arial"/>
                <a:cs typeface="Arial"/>
              </a:rPr>
              <a:t> </a:t>
            </a:r>
            <a:r>
              <a:rPr sz="2000" dirty="0">
                <a:latin typeface="Arial"/>
                <a:cs typeface="Arial"/>
              </a:rPr>
              <a:t>of:</a:t>
            </a:r>
          </a:p>
          <a:p>
            <a:pPr marL="396875" lvl="7" indent="-342900">
              <a:buFont typeface="Arial"/>
              <a:buChar char="•"/>
            </a:pPr>
            <a:r>
              <a:rPr sz="2000" dirty="0">
                <a:latin typeface="Arial"/>
                <a:cs typeface="Arial"/>
              </a:rPr>
              <a:t>Mary</a:t>
            </a:r>
            <a:r>
              <a:rPr sz="2000" spc="-20" dirty="0">
                <a:latin typeface="Arial"/>
                <a:cs typeface="Arial"/>
              </a:rPr>
              <a:t> </a:t>
            </a:r>
            <a:r>
              <a:rPr sz="2000" dirty="0">
                <a:latin typeface="Arial"/>
                <a:cs typeface="Arial"/>
              </a:rPr>
              <a:t>(</a:t>
            </a:r>
            <a:r>
              <a:rPr lang="en-US" sz="2000" dirty="0">
                <a:latin typeface="Arial"/>
                <a:cs typeface="Arial"/>
              </a:rPr>
              <a:t>T</a:t>
            </a:r>
            <a:r>
              <a:rPr sz="2000" dirty="0">
                <a:latin typeface="Arial"/>
                <a:cs typeface="Arial"/>
              </a:rPr>
              <a:t>ax</a:t>
            </a:r>
            <a:r>
              <a:rPr sz="2000" spc="-25" dirty="0">
                <a:latin typeface="Arial"/>
                <a:cs typeface="Arial"/>
              </a:rPr>
              <a:t> </a:t>
            </a:r>
            <a:r>
              <a:rPr lang="en-US" sz="2000" dirty="0">
                <a:latin typeface="Arial"/>
                <a:cs typeface="Arial"/>
              </a:rPr>
              <a:t>F</a:t>
            </a:r>
            <a:r>
              <a:rPr sz="2000" dirty="0">
                <a:latin typeface="Arial"/>
                <a:cs typeface="Arial"/>
              </a:rPr>
              <a:t>i</a:t>
            </a:r>
            <a:r>
              <a:rPr sz="2000" spc="-10" dirty="0">
                <a:latin typeface="Arial"/>
                <a:cs typeface="Arial"/>
              </a:rPr>
              <a:t>l</a:t>
            </a:r>
            <a:r>
              <a:rPr sz="2000" dirty="0">
                <a:latin typeface="Arial"/>
                <a:cs typeface="Arial"/>
              </a:rPr>
              <a:t>er)</a:t>
            </a:r>
          </a:p>
          <a:p>
            <a:pPr marL="396875" lvl="7" indent="-342900">
              <a:buFont typeface="Arial"/>
              <a:buChar char="•"/>
            </a:pPr>
            <a:r>
              <a:rPr sz="2000" dirty="0">
                <a:latin typeface="Arial"/>
                <a:cs typeface="Arial"/>
              </a:rPr>
              <a:t>J</a:t>
            </a:r>
            <a:r>
              <a:rPr sz="2000" spc="5" dirty="0">
                <a:latin typeface="Arial"/>
                <a:cs typeface="Arial"/>
              </a:rPr>
              <a:t>o</a:t>
            </a:r>
            <a:r>
              <a:rPr sz="2000" dirty="0">
                <a:latin typeface="Arial"/>
                <a:cs typeface="Arial"/>
              </a:rPr>
              <a:t>an</a:t>
            </a:r>
            <a:r>
              <a:rPr sz="2000" spc="-25" dirty="0">
                <a:latin typeface="Arial"/>
                <a:cs typeface="Arial"/>
              </a:rPr>
              <a:t> </a:t>
            </a:r>
            <a:r>
              <a:rPr sz="2000" dirty="0">
                <a:latin typeface="Arial"/>
                <a:cs typeface="Arial"/>
              </a:rPr>
              <a:t>(</a:t>
            </a:r>
            <a:r>
              <a:rPr lang="en-US" sz="2000" dirty="0">
                <a:latin typeface="Arial"/>
                <a:cs typeface="Arial"/>
              </a:rPr>
              <a:t>T</a:t>
            </a:r>
            <a:r>
              <a:rPr sz="2000" dirty="0">
                <a:latin typeface="Arial"/>
                <a:cs typeface="Arial"/>
              </a:rPr>
              <a:t>ax</a:t>
            </a:r>
            <a:r>
              <a:rPr sz="2000" spc="-25" dirty="0">
                <a:latin typeface="Arial"/>
                <a:cs typeface="Arial"/>
              </a:rPr>
              <a:t> </a:t>
            </a:r>
            <a:r>
              <a:rPr lang="en-US" sz="2000" dirty="0">
                <a:latin typeface="Arial"/>
                <a:cs typeface="Arial"/>
              </a:rPr>
              <a:t>D</a:t>
            </a:r>
            <a:r>
              <a:rPr sz="2000" dirty="0">
                <a:latin typeface="Arial"/>
                <a:cs typeface="Arial"/>
              </a:rPr>
              <a:t>ep</a:t>
            </a:r>
            <a:r>
              <a:rPr sz="2000" spc="5" dirty="0">
                <a:latin typeface="Arial"/>
                <a:cs typeface="Arial"/>
              </a:rPr>
              <a:t>e</a:t>
            </a:r>
            <a:r>
              <a:rPr sz="2000" dirty="0">
                <a:latin typeface="Arial"/>
                <a:cs typeface="Arial"/>
              </a:rPr>
              <a:t>nde</a:t>
            </a:r>
            <a:r>
              <a:rPr sz="2000" spc="5" dirty="0">
                <a:latin typeface="Arial"/>
                <a:cs typeface="Arial"/>
              </a:rPr>
              <a:t>n</a:t>
            </a:r>
            <a:r>
              <a:rPr sz="2000" dirty="0">
                <a:latin typeface="Arial"/>
                <a:cs typeface="Arial"/>
              </a:rPr>
              <a:t>t)</a:t>
            </a:r>
          </a:p>
        </p:txBody>
      </p:sp>
      <p:sp>
        <p:nvSpPr>
          <p:cNvPr id="3" name="Slide Number Placeholder 2">
            <a:extLst>
              <a:ext uri="{FF2B5EF4-FFF2-40B4-BE49-F238E27FC236}">
                <a16:creationId xmlns:a16="http://schemas.microsoft.com/office/drawing/2014/main" id="{64F286D5-B99C-4222-9032-0FFFCA849C09}"/>
              </a:ext>
            </a:extLst>
          </p:cNvPr>
          <p:cNvSpPr>
            <a:spLocks noGrp="1"/>
          </p:cNvSpPr>
          <p:nvPr>
            <p:ph type="sldNum" sz="quarter" idx="12"/>
          </p:nvPr>
        </p:nvSpPr>
        <p:spPr/>
        <p:txBody>
          <a:bodyPr/>
          <a:lstStyle/>
          <a:p>
            <a:pPr algn="ctr"/>
            <a:fld id="{9D710453-B075-45DB-8A7B-E3C399690A0E}" type="slidenum">
              <a:rPr lang="en-US" sz="1100" smtClean="0"/>
              <a:pPr algn="ctr"/>
              <a:t>33</a:t>
            </a:fld>
            <a:endParaRPr lang="en-US" sz="1100" dirty="0"/>
          </a:p>
        </p:txBody>
      </p:sp>
    </p:spTree>
    <p:extLst>
      <p:ext uri="{BB962C8B-B14F-4D97-AF65-F5344CB8AC3E}">
        <p14:creationId xmlns:p14="http://schemas.microsoft.com/office/powerpoint/2010/main" val="3158435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xamples of MAGI Households (continued)"/>
          <p:cNvSpPr>
            <a:spLocks noGrp="1"/>
          </p:cNvSpPr>
          <p:nvPr>
            <p:ph type="title"/>
            <p:custDataLst>
              <p:tags r:id="rId1"/>
            </p:custDataLst>
          </p:nvPr>
        </p:nvSpPr>
        <p:spPr bwMode="white">
          <a:xfrm>
            <a:off x="457200" y="307974"/>
            <a:ext cx="5410200" cy="454026"/>
          </a:xfrm>
        </p:spPr>
        <p:txBody>
          <a:bodyPr/>
          <a:lstStyle/>
          <a:p>
            <a:r>
              <a:rPr lang="en-US" sz="2400" spc="-30" dirty="0"/>
              <a:t>Examples of MAGI Households </a:t>
            </a:r>
            <a:r>
              <a:rPr lang="en-US" sz="2400" i="1" spc="-30" dirty="0"/>
              <a:t>(cont’d)</a:t>
            </a:r>
          </a:p>
        </p:txBody>
      </p:sp>
      <p:pic>
        <p:nvPicPr>
          <p:cNvPr id="8" name="Picture 7" descr="Same image of gentleman holding dry erase marker as if writing MAGI household examples on a dry erase board.">
            <a:extLst>
              <a:ext uri="{FF2B5EF4-FFF2-40B4-BE49-F238E27FC236}">
                <a16:creationId xmlns:a16="http://schemas.microsoft.com/office/drawing/2014/main" id="{A42C0D86-3C8B-4B30-BEC3-C0FB5CA44008}"/>
              </a:ext>
            </a:extLst>
          </p:cNvPr>
          <p:cNvPicPr>
            <a:picLocks noChangeAspect="1"/>
          </p:cNvPicPr>
          <p:nvPr/>
        </p:nvPicPr>
        <p:blipFill>
          <a:blip r:embed="rId6"/>
          <a:stretch>
            <a:fillRect/>
          </a:stretch>
        </p:blipFill>
        <p:spPr>
          <a:xfrm>
            <a:off x="456843" y="1094298"/>
            <a:ext cx="8230313" cy="4877223"/>
          </a:xfrm>
          <a:prstGeom prst="rect">
            <a:avLst/>
          </a:prstGeom>
        </p:spPr>
      </p:pic>
      <p:sp>
        <p:nvSpPr>
          <p:cNvPr id="7" name="object 10" descr="Text box showing a portion of MAGI household example 2."/>
          <p:cNvSpPr txBox="1"/>
          <p:nvPr>
            <p:custDataLst>
              <p:tags r:id="rId2"/>
            </p:custDataLst>
          </p:nvPr>
        </p:nvSpPr>
        <p:spPr>
          <a:xfrm>
            <a:off x="457201" y="1066800"/>
            <a:ext cx="8223250" cy="923330"/>
          </a:xfrm>
          <a:prstGeom prst="rect">
            <a:avLst/>
          </a:prstGeom>
          <a:noFill/>
        </p:spPr>
        <p:txBody>
          <a:bodyPr vert="horz" wrap="square" lIns="0" tIns="0" rIns="0" bIns="0" rtlCol="0">
            <a:spAutoFit/>
          </a:bodyPr>
          <a:lstStyle/>
          <a:p>
            <a:pPr marL="12700" marR="5080">
              <a:lnSpc>
                <a:spcPct val="100000"/>
              </a:lnSpc>
              <a:tabLst>
                <a:tab pos="4454525" algn="l"/>
              </a:tabLst>
            </a:pPr>
            <a:r>
              <a:rPr sz="2000" dirty="0">
                <a:latin typeface="Arial"/>
                <a:cs typeface="Arial"/>
              </a:rPr>
              <a:t>Sarah,</a:t>
            </a:r>
            <a:r>
              <a:rPr sz="2000" spc="-30" dirty="0">
                <a:latin typeface="Arial"/>
                <a:cs typeface="Arial"/>
              </a:rPr>
              <a:t> </a:t>
            </a:r>
            <a:r>
              <a:rPr sz="2000" dirty="0">
                <a:latin typeface="Arial"/>
                <a:cs typeface="Arial"/>
              </a:rPr>
              <a:t>age</a:t>
            </a:r>
            <a:r>
              <a:rPr sz="2000" spc="-15" dirty="0">
                <a:latin typeface="Arial"/>
                <a:cs typeface="Arial"/>
              </a:rPr>
              <a:t> </a:t>
            </a:r>
            <a:r>
              <a:rPr sz="2000" dirty="0">
                <a:latin typeface="Arial"/>
                <a:cs typeface="Arial"/>
              </a:rPr>
              <a:t>22,</a:t>
            </a:r>
            <a:r>
              <a:rPr sz="2000" spc="-5" dirty="0">
                <a:latin typeface="Arial"/>
                <a:cs typeface="Arial"/>
              </a:rPr>
              <a:t> </a:t>
            </a:r>
            <a:r>
              <a:rPr sz="2000" dirty="0">
                <a:latin typeface="Arial"/>
                <a:cs typeface="Arial"/>
              </a:rPr>
              <a:t>is</a:t>
            </a:r>
            <a:r>
              <a:rPr sz="2000" spc="-15" dirty="0">
                <a:latin typeface="Arial"/>
                <a:cs typeface="Arial"/>
              </a:rPr>
              <a:t> </a:t>
            </a:r>
            <a:r>
              <a:rPr sz="2000" dirty="0">
                <a:latin typeface="Arial"/>
                <a:cs typeface="Arial"/>
              </a:rPr>
              <a:t>pregn</a:t>
            </a:r>
            <a:r>
              <a:rPr sz="2000" spc="5" dirty="0">
                <a:latin typeface="Arial"/>
                <a:cs typeface="Arial"/>
              </a:rPr>
              <a:t>a</a:t>
            </a:r>
            <a:r>
              <a:rPr sz="2000" dirty="0">
                <a:latin typeface="Arial"/>
                <a:cs typeface="Arial"/>
              </a:rPr>
              <a:t>nt</a:t>
            </a:r>
            <a:r>
              <a:rPr sz="2000" spc="-45" dirty="0">
                <a:latin typeface="Arial"/>
                <a:cs typeface="Arial"/>
              </a:rPr>
              <a:t> </a:t>
            </a:r>
            <a:r>
              <a:rPr lang="en-US" sz="2000" spc="-45" dirty="0">
                <a:latin typeface="Arial"/>
                <a:cs typeface="Arial"/>
              </a:rPr>
              <a:t>and is </a:t>
            </a:r>
            <a:r>
              <a:rPr sz="2000" dirty="0">
                <a:latin typeface="Arial"/>
                <a:cs typeface="Arial"/>
              </a:rPr>
              <a:t>applying </a:t>
            </a:r>
            <a:r>
              <a:rPr sz="2000" spc="-10" dirty="0">
                <a:latin typeface="Arial"/>
                <a:cs typeface="Arial"/>
              </a:rPr>
              <a:t>f</a:t>
            </a:r>
            <a:r>
              <a:rPr sz="2000" dirty="0">
                <a:latin typeface="Arial"/>
                <a:cs typeface="Arial"/>
              </a:rPr>
              <a:t>or</a:t>
            </a:r>
            <a:r>
              <a:rPr sz="2000" spc="-15" dirty="0">
                <a:latin typeface="Arial"/>
                <a:cs typeface="Arial"/>
              </a:rPr>
              <a:t> </a:t>
            </a:r>
            <a:r>
              <a:rPr sz="2000" dirty="0">
                <a:latin typeface="Arial"/>
                <a:cs typeface="Arial"/>
              </a:rPr>
              <a:t>PE</a:t>
            </a:r>
            <a:r>
              <a:rPr sz="2000" spc="-10" dirty="0">
                <a:latin typeface="Arial"/>
                <a:cs typeface="Arial"/>
              </a:rPr>
              <a:t> f</a:t>
            </a:r>
            <a:r>
              <a:rPr sz="2000" dirty="0">
                <a:latin typeface="Arial"/>
                <a:cs typeface="Arial"/>
              </a:rPr>
              <a:t>or he</a:t>
            </a:r>
            <a:r>
              <a:rPr sz="2000" spc="5" dirty="0">
                <a:latin typeface="Arial"/>
                <a:cs typeface="Arial"/>
              </a:rPr>
              <a:t>r</a:t>
            </a:r>
            <a:r>
              <a:rPr sz="2000" dirty="0">
                <a:latin typeface="Arial"/>
                <a:cs typeface="Arial"/>
              </a:rPr>
              <a:t>s</a:t>
            </a:r>
            <a:r>
              <a:rPr sz="2000" spc="5" dirty="0">
                <a:latin typeface="Arial"/>
                <a:cs typeface="Arial"/>
              </a:rPr>
              <a:t>e</a:t>
            </a:r>
            <a:r>
              <a:rPr sz="2000" dirty="0">
                <a:latin typeface="Arial"/>
                <a:cs typeface="Arial"/>
              </a:rPr>
              <a:t>lf</a:t>
            </a:r>
            <a:r>
              <a:rPr sz="2000" spc="-35" dirty="0">
                <a:latin typeface="Arial"/>
                <a:cs typeface="Arial"/>
              </a:rPr>
              <a:t> </a:t>
            </a:r>
            <a:r>
              <a:rPr sz="2000" dirty="0">
                <a:latin typeface="Arial"/>
                <a:cs typeface="Arial"/>
              </a:rPr>
              <a:t>only.</a:t>
            </a:r>
            <a:r>
              <a:rPr sz="2000" spc="-10" dirty="0">
                <a:latin typeface="Arial"/>
                <a:cs typeface="Arial"/>
              </a:rPr>
              <a:t> S</a:t>
            </a:r>
            <a:r>
              <a:rPr sz="2000" dirty="0">
                <a:latin typeface="Arial"/>
                <a:cs typeface="Arial"/>
              </a:rPr>
              <a:t>he</a:t>
            </a:r>
            <a:r>
              <a:rPr sz="2000" spc="-15" dirty="0">
                <a:latin typeface="Arial"/>
                <a:cs typeface="Arial"/>
              </a:rPr>
              <a:t> </a:t>
            </a:r>
            <a:r>
              <a:rPr sz="2000" dirty="0">
                <a:latin typeface="Arial"/>
                <a:cs typeface="Arial"/>
              </a:rPr>
              <a:t>li</a:t>
            </a:r>
            <a:r>
              <a:rPr sz="2000" spc="-10" dirty="0">
                <a:latin typeface="Arial"/>
                <a:cs typeface="Arial"/>
              </a:rPr>
              <a:t>v</a:t>
            </a:r>
            <a:r>
              <a:rPr sz="2000" dirty="0">
                <a:latin typeface="Arial"/>
                <a:cs typeface="Arial"/>
              </a:rPr>
              <a:t>es</a:t>
            </a:r>
            <a:r>
              <a:rPr sz="2000" spc="10" dirty="0">
                <a:latin typeface="Arial"/>
                <a:cs typeface="Arial"/>
              </a:rPr>
              <a:t> </a:t>
            </a:r>
            <a:r>
              <a:rPr sz="2000" dirty="0">
                <a:latin typeface="Arial"/>
                <a:cs typeface="Arial"/>
              </a:rPr>
              <a:t>with</a:t>
            </a:r>
            <a:r>
              <a:rPr sz="2000" spc="-15" dirty="0">
                <a:latin typeface="Arial"/>
                <a:cs typeface="Arial"/>
              </a:rPr>
              <a:t> </a:t>
            </a:r>
            <a:r>
              <a:rPr sz="2000" dirty="0">
                <a:latin typeface="Arial"/>
                <a:cs typeface="Arial"/>
              </a:rPr>
              <a:t>her</a:t>
            </a:r>
            <a:r>
              <a:rPr sz="2000" spc="-15" dirty="0">
                <a:latin typeface="Arial"/>
                <a:cs typeface="Arial"/>
              </a:rPr>
              <a:t> </a:t>
            </a:r>
            <a:r>
              <a:rPr sz="2000" dirty="0">
                <a:latin typeface="Arial"/>
                <a:cs typeface="Arial"/>
              </a:rPr>
              <a:t>boy</a:t>
            </a:r>
            <a:r>
              <a:rPr sz="2000" spc="-10" dirty="0">
                <a:latin typeface="Arial"/>
                <a:cs typeface="Arial"/>
              </a:rPr>
              <a:t>f</a:t>
            </a:r>
            <a:r>
              <a:rPr sz="2000" dirty="0">
                <a:latin typeface="Arial"/>
                <a:cs typeface="Arial"/>
              </a:rPr>
              <a:t>rie</a:t>
            </a:r>
            <a:r>
              <a:rPr sz="2000" spc="5" dirty="0">
                <a:latin typeface="Arial"/>
                <a:cs typeface="Arial"/>
              </a:rPr>
              <a:t>n</a:t>
            </a:r>
            <a:r>
              <a:rPr sz="2000" dirty="0">
                <a:latin typeface="Arial"/>
                <a:cs typeface="Arial"/>
              </a:rPr>
              <a:t>d</a:t>
            </a:r>
            <a:r>
              <a:rPr sz="2000" spc="-30"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Al</a:t>
            </a:r>
            <a:r>
              <a:rPr sz="2000" spc="-15" dirty="0">
                <a:latin typeface="Arial"/>
                <a:cs typeface="Arial"/>
              </a:rPr>
              <a:t>y</a:t>
            </a:r>
            <a:r>
              <a:rPr sz="2000" dirty="0">
                <a:latin typeface="Arial"/>
                <a:cs typeface="Arial"/>
              </a:rPr>
              <a:t>, the</a:t>
            </a:r>
            <a:r>
              <a:rPr sz="2000" spc="-10" dirty="0">
                <a:latin typeface="Arial"/>
                <a:cs typeface="Arial"/>
              </a:rPr>
              <a:t>i</a:t>
            </a:r>
            <a:r>
              <a:rPr sz="2000" dirty="0">
                <a:latin typeface="Arial"/>
                <a:cs typeface="Arial"/>
              </a:rPr>
              <a:t>r</a:t>
            </a:r>
            <a:r>
              <a:rPr sz="2000" spc="-15" dirty="0">
                <a:latin typeface="Arial"/>
                <a:cs typeface="Arial"/>
              </a:rPr>
              <a:t> </a:t>
            </a:r>
            <a:r>
              <a:rPr sz="2000" dirty="0">
                <a:latin typeface="Arial"/>
                <a:cs typeface="Arial"/>
              </a:rPr>
              <a:t>common</a:t>
            </a:r>
            <a:r>
              <a:rPr sz="2000" spc="-45" dirty="0">
                <a:latin typeface="Arial"/>
                <a:cs typeface="Arial"/>
              </a:rPr>
              <a:t> </a:t>
            </a:r>
            <a:r>
              <a:rPr sz="2000" dirty="0">
                <a:latin typeface="Arial"/>
                <a:cs typeface="Arial"/>
              </a:rPr>
              <a:t>child who</a:t>
            </a:r>
            <a:r>
              <a:rPr sz="2000" spc="-15" dirty="0">
                <a:latin typeface="Arial"/>
                <a:cs typeface="Arial"/>
              </a:rPr>
              <a:t> </a:t>
            </a:r>
            <a:r>
              <a:rPr sz="2000" dirty="0">
                <a:latin typeface="Arial"/>
                <a:cs typeface="Arial"/>
              </a:rPr>
              <a:t>is 2</a:t>
            </a:r>
            <a:r>
              <a:rPr lang="en-US" sz="2000" dirty="0">
                <a:latin typeface="Arial"/>
                <a:cs typeface="Arial"/>
              </a:rPr>
              <a:t> </a:t>
            </a:r>
            <a:r>
              <a:rPr sz="2000" spc="-10" dirty="0">
                <a:latin typeface="Arial"/>
                <a:cs typeface="Arial"/>
              </a:rPr>
              <a:t>y</a:t>
            </a:r>
            <a:r>
              <a:rPr sz="2000" dirty="0">
                <a:latin typeface="Arial"/>
                <a:cs typeface="Arial"/>
              </a:rPr>
              <a:t>ears</a:t>
            </a:r>
            <a:r>
              <a:rPr lang="en-US" sz="2000" dirty="0">
                <a:latin typeface="Arial"/>
                <a:cs typeface="Arial"/>
              </a:rPr>
              <a:t> </a:t>
            </a:r>
            <a:r>
              <a:rPr sz="2000" dirty="0">
                <a:latin typeface="Arial"/>
                <a:cs typeface="Arial"/>
              </a:rPr>
              <a:t>old.</a:t>
            </a:r>
            <a:r>
              <a:rPr lang="en-US" sz="2000" dirty="0">
                <a:latin typeface="Arial"/>
                <a:cs typeface="Arial"/>
              </a:rPr>
              <a:t> </a:t>
            </a:r>
            <a:r>
              <a:rPr sz="2000" spc="-10" dirty="0">
                <a:latin typeface="Arial"/>
                <a:cs typeface="Arial"/>
              </a:rPr>
              <a:t>S</a:t>
            </a:r>
            <a:r>
              <a:rPr sz="2000" dirty="0">
                <a:latin typeface="Arial"/>
                <a:cs typeface="Arial"/>
              </a:rPr>
              <a:t>he</a:t>
            </a:r>
            <a:r>
              <a:rPr sz="2000" spc="-15" dirty="0">
                <a:latin typeface="Arial"/>
                <a:cs typeface="Arial"/>
              </a:rPr>
              <a:t> </a:t>
            </a:r>
            <a:r>
              <a:rPr sz="2000" dirty="0">
                <a:latin typeface="Arial"/>
                <a:cs typeface="Arial"/>
              </a:rPr>
              <a:t>f</a:t>
            </a:r>
            <a:r>
              <a:rPr sz="2000" spc="-10" dirty="0">
                <a:latin typeface="Arial"/>
                <a:cs typeface="Arial"/>
              </a:rPr>
              <a:t>i</a:t>
            </a:r>
            <a:r>
              <a:rPr sz="2000" dirty="0">
                <a:latin typeface="Arial"/>
                <a:cs typeface="Arial"/>
              </a:rPr>
              <a:t>les her</a:t>
            </a:r>
            <a:r>
              <a:rPr sz="2000" spc="-25" dirty="0">
                <a:latin typeface="Arial"/>
                <a:cs typeface="Arial"/>
              </a:rPr>
              <a:t> </a:t>
            </a:r>
            <a:r>
              <a:rPr sz="2000" dirty="0">
                <a:latin typeface="Arial"/>
                <a:cs typeface="Arial"/>
              </a:rPr>
              <a:t>own </a:t>
            </a:r>
            <a:r>
              <a:rPr sz="2000" spc="-10" dirty="0">
                <a:latin typeface="Arial"/>
                <a:cs typeface="Arial"/>
              </a:rPr>
              <a:t>t</a:t>
            </a:r>
            <a:r>
              <a:rPr sz="2000" dirty="0">
                <a:latin typeface="Arial"/>
                <a:cs typeface="Arial"/>
              </a:rPr>
              <a:t>axes</a:t>
            </a:r>
            <a:r>
              <a:rPr sz="2000" spc="-25"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claims</a:t>
            </a:r>
            <a:r>
              <a:rPr sz="2000" spc="-15" dirty="0">
                <a:latin typeface="Arial"/>
                <a:cs typeface="Arial"/>
              </a:rPr>
              <a:t> </a:t>
            </a:r>
            <a:r>
              <a:rPr sz="2000" dirty="0">
                <a:latin typeface="Arial"/>
                <a:cs typeface="Arial"/>
              </a:rPr>
              <a:t>the</a:t>
            </a:r>
            <a:r>
              <a:rPr sz="2000" spc="-20" dirty="0">
                <a:latin typeface="Arial"/>
                <a:cs typeface="Arial"/>
              </a:rPr>
              <a:t> </a:t>
            </a:r>
            <a:r>
              <a:rPr sz="2000" dirty="0">
                <a:latin typeface="Arial"/>
                <a:cs typeface="Arial"/>
              </a:rPr>
              <a:t>c</a:t>
            </a:r>
            <a:r>
              <a:rPr sz="2000" spc="5" dirty="0">
                <a:latin typeface="Arial"/>
                <a:cs typeface="Arial"/>
              </a:rPr>
              <a:t>h</a:t>
            </a:r>
            <a:r>
              <a:rPr sz="2000" dirty="0">
                <a:latin typeface="Arial"/>
                <a:cs typeface="Arial"/>
              </a:rPr>
              <a:t>ild.</a:t>
            </a:r>
          </a:p>
        </p:txBody>
      </p:sp>
      <p:sp>
        <p:nvSpPr>
          <p:cNvPr id="9" name="object 10" descr="Text box showing a portion of MAGI household example 2."/>
          <p:cNvSpPr txBox="1"/>
          <p:nvPr>
            <p:custDataLst>
              <p:tags r:id="rId3"/>
            </p:custDataLst>
          </p:nvPr>
        </p:nvSpPr>
        <p:spPr>
          <a:xfrm>
            <a:off x="3162300" y="2286000"/>
            <a:ext cx="5448300" cy="1846659"/>
          </a:xfrm>
          <a:prstGeom prst="rect">
            <a:avLst/>
          </a:prstGeom>
          <a:noFill/>
        </p:spPr>
        <p:txBody>
          <a:bodyPr vert="horz" wrap="square" lIns="0" tIns="0" rIns="0" bIns="0" rtlCol="0">
            <a:spAutoFit/>
          </a:bodyPr>
          <a:lstStyle/>
          <a:p>
            <a:pPr marL="12700" marR="5080">
              <a:lnSpc>
                <a:spcPct val="100000"/>
              </a:lnSpc>
            </a:pPr>
            <a:r>
              <a:rPr lang="en-US" sz="2000" dirty="0">
                <a:latin typeface="Arial"/>
                <a:cs typeface="Arial"/>
              </a:rPr>
              <a:t>The MAGI household for Sarah follows the Tax Filer household rules. The MAGI household for Sarah’s determination consists of:</a:t>
            </a:r>
          </a:p>
          <a:p>
            <a:pPr marL="355600" marR="5080" indent="-342900">
              <a:lnSpc>
                <a:spcPct val="100000"/>
              </a:lnSpc>
              <a:buFont typeface="Arial" panose="020B0604020202020204" pitchFamily="34" charset="0"/>
              <a:buChar char="•"/>
            </a:pPr>
            <a:r>
              <a:rPr lang="en-US" sz="2000" dirty="0">
                <a:latin typeface="Arial"/>
                <a:cs typeface="Arial"/>
              </a:rPr>
              <a:t>Sarah (Tax Filer)</a:t>
            </a:r>
          </a:p>
          <a:p>
            <a:pPr marL="355600" marR="5080" indent="-342900">
              <a:lnSpc>
                <a:spcPct val="100000"/>
              </a:lnSpc>
              <a:buFont typeface="Arial" panose="020B0604020202020204" pitchFamily="34" charset="0"/>
              <a:buChar char="•"/>
            </a:pPr>
            <a:r>
              <a:rPr lang="en-US" sz="2000" dirty="0">
                <a:latin typeface="Arial"/>
                <a:cs typeface="Arial"/>
              </a:rPr>
              <a:t>Aly (Tax Dependent)</a:t>
            </a:r>
          </a:p>
          <a:p>
            <a:pPr marL="355600" marR="5080" indent="-342900">
              <a:lnSpc>
                <a:spcPct val="100000"/>
              </a:lnSpc>
              <a:buFont typeface="Arial" panose="020B0604020202020204" pitchFamily="34" charset="0"/>
              <a:buChar char="•"/>
            </a:pPr>
            <a:r>
              <a:rPr lang="en-US" sz="2000" dirty="0">
                <a:latin typeface="Arial"/>
                <a:cs typeface="Arial"/>
              </a:rPr>
              <a:t>Unborn baby</a:t>
            </a:r>
          </a:p>
        </p:txBody>
      </p:sp>
      <p:sp>
        <p:nvSpPr>
          <p:cNvPr id="3" name="Slide Number Placeholder 2">
            <a:extLst>
              <a:ext uri="{FF2B5EF4-FFF2-40B4-BE49-F238E27FC236}">
                <a16:creationId xmlns:a16="http://schemas.microsoft.com/office/drawing/2014/main" id="{D816B715-D785-48EE-8ED7-F136D6584196}"/>
              </a:ext>
            </a:extLst>
          </p:cNvPr>
          <p:cNvSpPr>
            <a:spLocks noGrp="1"/>
          </p:cNvSpPr>
          <p:nvPr>
            <p:ph type="sldNum" sz="quarter" idx="12"/>
          </p:nvPr>
        </p:nvSpPr>
        <p:spPr/>
        <p:txBody>
          <a:bodyPr/>
          <a:lstStyle/>
          <a:p>
            <a:pPr algn="ctr"/>
            <a:fld id="{9D710453-B075-45DB-8A7B-E3C399690A0E}" type="slidenum">
              <a:rPr lang="en-US" sz="1100" smtClean="0"/>
              <a:pPr algn="ctr"/>
              <a:t>34</a:t>
            </a:fld>
            <a:endParaRPr lang="en-US" sz="1100" dirty="0"/>
          </a:p>
        </p:txBody>
      </p:sp>
    </p:spTree>
    <p:extLst>
      <p:ext uri="{BB962C8B-B14F-4D97-AF65-F5344CB8AC3E}">
        <p14:creationId xmlns:p14="http://schemas.microsoft.com/office/powerpoint/2010/main" val="2469635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xamples of MAGI Households (continued)"/>
          <p:cNvSpPr>
            <a:spLocks noGrp="1"/>
          </p:cNvSpPr>
          <p:nvPr>
            <p:ph type="title"/>
            <p:custDataLst>
              <p:tags r:id="rId1"/>
            </p:custDataLst>
          </p:nvPr>
        </p:nvSpPr>
        <p:spPr bwMode="white">
          <a:xfrm>
            <a:off x="457200" y="307974"/>
            <a:ext cx="5410200" cy="454026"/>
          </a:xfrm>
        </p:spPr>
        <p:txBody>
          <a:bodyPr/>
          <a:lstStyle/>
          <a:p>
            <a:r>
              <a:rPr lang="en-US" sz="2400" spc="-30" dirty="0">
                <a:solidFill>
                  <a:srgbClr val="FFFFFF"/>
                </a:solidFill>
              </a:rPr>
              <a:t>Examples of MAGI Households </a:t>
            </a:r>
            <a:r>
              <a:rPr lang="en-US" sz="2400" i="1" spc="-30" dirty="0">
                <a:solidFill>
                  <a:srgbClr val="FFFFFF"/>
                </a:solidFill>
              </a:rPr>
              <a:t>(cont’d)</a:t>
            </a:r>
            <a:endParaRPr lang="en-US" dirty="0"/>
          </a:p>
        </p:txBody>
      </p:sp>
      <p:pic>
        <p:nvPicPr>
          <p:cNvPr id="8" name="Picture 7" descr="Same image of gentleman holding dry erase marker as if writing MAGI household examples on a dry erase board.">
            <a:extLst>
              <a:ext uri="{FF2B5EF4-FFF2-40B4-BE49-F238E27FC236}">
                <a16:creationId xmlns:a16="http://schemas.microsoft.com/office/drawing/2014/main" id="{E86A0A48-3347-4E53-B9B8-BA95F825F3E4}"/>
              </a:ext>
            </a:extLst>
          </p:cNvPr>
          <p:cNvPicPr>
            <a:picLocks noChangeAspect="1"/>
          </p:cNvPicPr>
          <p:nvPr/>
        </p:nvPicPr>
        <p:blipFill>
          <a:blip r:embed="rId6"/>
          <a:stretch>
            <a:fillRect/>
          </a:stretch>
        </p:blipFill>
        <p:spPr>
          <a:xfrm>
            <a:off x="456843" y="1094298"/>
            <a:ext cx="8230313" cy="4877223"/>
          </a:xfrm>
          <a:prstGeom prst="rect">
            <a:avLst/>
          </a:prstGeom>
        </p:spPr>
      </p:pic>
      <p:sp>
        <p:nvSpPr>
          <p:cNvPr id="7" name="object 10" descr="Text box showing a portion of MAGI household example 3."/>
          <p:cNvSpPr txBox="1"/>
          <p:nvPr>
            <p:custDataLst>
              <p:tags r:id="rId2"/>
            </p:custDataLst>
          </p:nvPr>
        </p:nvSpPr>
        <p:spPr>
          <a:xfrm>
            <a:off x="457200" y="1066800"/>
            <a:ext cx="8317699" cy="1231106"/>
          </a:xfrm>
          <a:prstGeom prst="rect">
            <a:avLst/>
          </a:prstGeom>
          <a:noFill/>
        </p:spPr>
        <p:txBody>
          <a:bodyPr vert="horz" wrap="square" lIns="0" tIns="0" rIns="0" bIns="0" rtlCol="0">
            <a:spAutoFit/>
          </a:bodyPr>
          <a:lstStyle/>
          <a:p>
            <a:pPr marL="12700" marR="199390" algn="just">
              <a:lnSpc>
                <a:spcPct val="100000"/>
              </a:lnSpc>
            </a:pPr>
            <a:r>
              <a:rPr sz="2000" dirty="0">
                <a:latin typeface="Arial"/>
                <a:cs typeface="Arial"/>
              </a:rPr>
              <a:t>Adam,</a:t>
            </a:r>
            <a:r>
              <a:rPr sz="2000" spc="-25" dirty="0">
                <a:latin typeface="Arial"/>
                <a:cs typeface="Arial"/>
              </a:rPr>
              <a:t> </a:t>
            </a:r>
            <a:r>
              <a:rPr sz="2000" dirty="0">
                <a:latin typeface="Arial"/>
                <a:cs typeface="Arial"/>
              </a:rPr>
              <a:t>age</a:t>
            </a:r>
            <a:r>
              <a:rPr sz="2000" spc="-15" dirty="0">
                <a:latin typeface="Arial"/>
                <a:cs typeface="Arial"/>
              </a:rPr>
              <a:t> </a:t>
            </a:r>
            <a:r>
              <a:rPr sz="2000" dirty="0">
                <a:latin typeface="Arial"/>
                <a:cs typeface="Arial"/>
              </a:rPr>
              <a:t>18,</a:t>
            </a:r>
            <a:r>
              <a:rPr sz="2000" spc="-20" dirty="0">
                <a:latin typeface="Arial"/>
                <a:cs typeface="Arial"/>
              </a:rPr>
              <a:t> </a:t>
            </a:r>
            <a:r>
              <a:rPr sz="2000" dirty="0">
                <a:latin typeface="Arial"/>
                <a:cs typeface="Arial"/>
              </a:rPr>
              <a:t>is applying </a:t>
            </a:r>
            <a:r>
              <a:rPr sz="2000" spc="-10" dirty="0">
                <a:latin typeface="Arial"/>
                <a:cs typeface="Arial"/>
              </a:rPr>
              <a:t>f</a:t>
            </a:r>
            <a:r>
              <a:rPr sz="2000" dirty="0">
                <a:latin typeface="Arial"/>
                <a:cs typeface="Arial"/>
              </a:rPr>
              <a:t>or</a:t>
            </a:r>
            <a:r>
              <a:rPr sz="2000" spc="-25" dirty="0">
                <a:latin typeface="Arial"/>
                <a:cs typeface="Arial"/>
              </a:rPr>
              <a:t> </a:t>
            </a:r>
            <a:r>
              <a:rPr sz="2000" dirty="0">
                <a:latin typeface="Arial"/>
                <a:cs typeface="Arial"/>
              </a:rPr>
              <a:t>PE</a:t>
            </a:r>
            <a:r>
              <a:rPr sz="2000" spc="-5" dirty="0">
                <a:latin typeface="Arial"/>
                <a:cs typeface="Arial"/>
              </a:rPr>
              <a:t> </a:t>
            </a:r>
            <a:r>
              <a:rPr sz="2000" dirty="0">
                <a:latin typeface="Arial"/>
                <a:cs typeface="Arial"/>
              </a:rPr>
              <a:t>for</a:t>
            </a:r>
            <a:r>
              <a:rPr sz="2000" spc="-30" dirty="0">
                <a:latin typeface="Arial"/>
                <a:cs typeface="Arial"/>
              </a:rPr>
              <a:t> </a:t>
            </a:r>
            <a:r>
              <a:rPr sz="2000" dirty="0">
                <a:latin typeface="Arial"/>
                <a:cs typeface="Arial"/>
              </a:rPr>
              <a:t>hims</a:t>
            </a:r>
            <a:r>
              <a:rPr sz="2000" spc="5" dirty="0">
                <a:latin typeface="Arial"/>
                <a:cs typeface="Arial"/>
              </a:rPr>
              <a:t>e</a:t>
            </a:r>
            <a:r>
              <a:rPr sz="2000" dirty="0">
                <a:latin typeface="Arial"/>
                <a:cs typeface="Arial"/>
              </a:rPr>
              <a:t>lf</a:t>
            </a:r>
            <a:r>
              <a:rPr sz="2000" spc="-25" dirty="0">
                <a:latin typeface="Arial"/>
                <a:cs typeface="Arial"/>
              </a:rPr>
              <a:t> </a:t>
            </a:r>
            <a:r>
              <a:rPr sz="2000" dirty="0">
                <a:latin typeface="Arial"/>
                <a:cs typeface="Arial"/>
              </a:rPr>
              <a:t>only.</a:t>
            </a:r>
            <a:r>
              <a:rPr sz="2000" spc="-10" dirty="0">
                <a:latin typeface="Arial"/>
                <a:cs typeface="Arial"/>
              </a:rPr>
              <a:t> </a:t>
            </a:r>
            <a:r>
              <a:rPr sz="2000" dirty="0">
                <a:latin typeface="Arial"/>
                <a:cs typeface="Arial"/>
              </a:rPr>
              <a:t>He is</a:t>
            </a:r>
            <a:r>
              <a:rPr sz="2000" spc="-15" dirty="0">
                <a:latin typeface="Arial"/>
                <a:cs typeface="Arial"/>
              </a:rPr>
              <a:t> </a:t>
            </a:r>
            <a:r>
              <a:rPr sz="2000" dirty="0">
                <a:latin typeface="Arial"/>
                <a:cs typeface="Arial"/>
              </a:rPr>
              <a:t>a full</a:t>
            </a:r>
            <a:r>
              <a:rPr lang="en-US" sz="2000" dirty="0">
                <a:latin typeface="Arial"/>
                <a:cs typeface="Arial"/>
              </a:rPr>
              <a:t>-</a:t>
            </a:r>
            <a:r>
              <a:rPr sz="2000" dirty="0">
                <a:latin typeface="Arial"/>
                <a:cs typeface="Arial"/>
              </a:rPr>
              <a:t>ti</a:t>
            </a:r>
            <a:r>
              <a:rPr sz="2000" spc="-10" dirty="0">
                <a:latin typeface="Arial"/>
                <a:cs typeface="Arial"/>
              </a:rPr>
              <a:t>m</a:t>
            </a:r>
            <a:r>
              <a:rPr sz="2000" dirty="0">
                <a:latin typeface="Arial"/>
                <a:cs typeface="Arial"/>
              </a:rPr>
              <a:t>e student</a:t>
            </a:r>
            <a:r>
              <a:rPr sz="2000" spc="-45"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li</a:t>
            </a:r>
            <a:r>
              <a:rPr sz="2000" spc="-10" dirty="0">
                <a:latin typeface="Arial"/>
                <a:cs typeface="Arial"/>
              </a:rPr>
              <a:t>v</a:t>
            </a:r>
            <a:r>
              <a:rPr sz="2000" dirty="0">
                <a:latin typeface="Arial"/>
                <a:cs typeface="Arial"/>
              </a:rPr>
              <a:t>es</a:t>
            </a:r>
            <a:r>
              <a:rPr sz="2000" spc="10" dirty="0">
                <a:latin typeface="Arial"/>
                <a:cs typeface="Arial"/>
              </a:rPr>
              <a:t> </a:t>
            </a:r>
            <a:r>
              <a:rPr sz="2000" dirty="0">
                <a:latin typeface="Arial"/>
                <a:cs typeface="Arial"/>
              </a:rPr>
              <a:t>with</a:t>
            </a:r>
            <a:r>
              <a:rPr sz="2000" spc="-15" dirty="0">
                <a:latin typeface="Arial"/>
                <a:cs typeface="Arial"/>
              </a:rPr>
              <a:t> </a:t>
            </a:r>
            <a:r>
              <a:rPr sz="2000" dirty="0">
                <a:latin typeface="Arial"/>
                <a:cs typeface="Arial"/>
              </a:rPr>
              <a:t>his</a:t>
            </a:r>
            <a:r>
              <a:rPr sz="2000" spc="5" dirty="0">
                <a:latin typeface="Arial"/>
                <a:cs typeface="Arial"/>
              </a:rPr>
              <a:t> </a:t>
            </a:r>
            <a:r>
              <a:rPr sz="2000" dirty="0">
                <a:latin typeface="Arial"/>
                <a:cs typeface="Arial"/>
              </a:rPr>
              <a:t>parents</a:t>
            </a:r>
            <a:r>
              <a:rPr lang="en-US" sz="2000" dirty="0">
                <a:latin typeface="Arial"/>
                <a:cs typeface="Arial"/>
              </a:rPr>
              <a:t>,</a:t>
            </a:r>
            <a:r>
              <a:rPr sz="2000" spc="-40" dirty="0">
                <a:latin typeface="Arial"/>
                <a:cs typeface="Arial"/>
              </a:rPr>
              <a:t> </a:t>
            </a:r>
            <a:r>
              <a:rPr sz="2000" dirty="0">
                <a:latin typeface="Arial"/>
                <a:cs typeface="Arial"/>
              </a:rPr>
              <a:t>Samantha</a:t>
            </a:r>
            <a:r>
              <a:rPr sz="2000" spc="-35" dirty="0">
                <a:latin typeface="Arial"/>
                <a:cs typeface="Arial"/>
              </a:rPr>
              <a:t> </a:t>
            </a:r>
            <a:r>
              <a:rPr sz="2000" dirty="0">
                <a:latin typeface="Arial"/>
                <a:cs typeface="Arial"/>
              </a:rPr>
              <a:t>and Jim</a:t>
            </a:r>
            <a:r>
              <a:rPr lang="en-US" sz="2000" dirty="0">
                <a:latin typeface="Arial"/>
                <a:cs typeface="Arial"/>
              </a:rPr>
              <a:t>,</a:t>
            </a:r>
            <a:r>
              <a:rPr sz="2000" spc="-20" dirty="0">
                <a:latin typeface="Arial"/>
                <a:cs typeface="Arial"/>
              </a:rPr>
              <a:t> </a:t>
            </a:r>
            <a:r>
              <a:rPr sz="2000" dirty="0">
                <a:latin typeface="Arial"/>
                <a:cs typeface="Arial"/>
              </a:rPr>
              <a:t>who</a:t>
            </a:r>
            <a:r>
              <a:rPr sz="2000" spc="-15" dirty="0">
                <a:latin typeface="Arial"/>
                <a:cs typeface="Arial"/>
              </a:rPr>
              <a:t> </a:t>
            </a:r>
            <a:r>
              <a:rPr sz="2000" dirty="0">
                <a:latin typeface="Arial"/>
                <a:cs typeface="Arial"/>
              </a:rPr>
              <a:t>are</a:t>
            </a:r>
            <a:r>
              <a:rPr sz="2000" spc="-15" dirty="0">
                <a:latin typeface="Arial"/>
                <a:cs typeface="Arial"/>
              </a:rPr>
              <a:t> </a:t>
            </a:r>
            <a:r>
              <a:rPr sz="2000" dirty="0">
                <a:latin typeface="Arial"/>
                <a:cs typeface="Arial"/>
              </a:rPr>
              <a:t>planning</a:t>
            </a:r>
            <a:r>
              <a:rPr sz="2000" spc="-20" dirty="0">
                <a:latin typeface="Arial"/>
                <a:cs typeface="Arial"/>
              </a:rPr>
              <a:t> </a:t>
            </a:r>
            <a:r>
              <a:rPr sz="2000" dirty="0">
                <a:latin typeface="Arial"/>
                <a:cs typeface="Arial"/>
              </a:rPr>
              <a:t>to</a:t>
            </a:r>
            <a:r>
              <a:rPr sz="2000" spc="-25" dirty="0">
                <a:latin typeface="Arial"/>
                <a:cs typeface="Arial"/>
              </a:rPr>
              <a:t> </a:t>
            </a:r>
            <a:r>
              <a:rPr sz="2000" dirty="0">
                <a:latin typeface="Arial"/>
                <a:cs typeface="Arial"/>
              </a:rPr>
              <a:t>claim</a:t>
            </a:r>
            <a:r>
              <a:rPr sz="2000" spc="-5" dirty="0">
                <a:latin typeface="Arial"/>
                <a:cs typeface="Arial"/>
              </a:rPr>
              <a:t> </a:t>
            </a:r>
            <a:r>
              <a:rPr sz="2000" spc="-10" dirty="0">
                <a:latin typeface="Arial"/>
                <a:cs typeface="Arial"/>
              </a:rPr>
              <a:t>A</a:t>
            </a:r>
            <a:r>
              <a:rPr sz="2000" dirty="0">
                <a:latin typeface="Arial"/>
                <a:cs typeface="Arial"/>
              </a:rPr>
              <a:t>dam</a:t>
            </a:r>
            <a:r>
              <a:rPr sz="2000" spc="-20" dirty="0">
                <a:latin typeface="Arial"/>
                <a:cs typeface="Arial"/>
              </a:rPr>
              <a:t> </a:t>
            </a:r>
            <a:r>
              <a:rPr sz="2000" dirty="0">
                <a:latin typeface="Arial"/>
                <a:cs typeface="Arial"/>
              </a:rPr>
              <a:t>as</a:t>
            </a:r>
            <a:r>
              <a:rPr sz="2000" spc="-15" dirty="0">
                <a:latin typeface="Arial"/>
                <a:cs typeface="Arial"/>
              </a:rPr>
              <a:t> </a:t>
            </a:r>
            <a:r>
              <a:rPr sz="2000" dirty="0">
                <a:latin typeface="Arial"/>
                <a:cs typeface="Arial"/>
              </a:rPr>
              <a:t>a</a:t>
            </a:r>
            <a:r>
              <a:rPr sz="2000" spc="-20" dirty="0">
                <a:latin typeface="Arial"/>
                <a:cs typeface="Arial"/>
              </a:rPr>
              <a:t> </a:t>
            </a:r>
            <a:r>
              <a:rPr lang="en-US" sz="2000" dirty="0">
                <a:latin typeface="Arial"/>
                <a:cs typeface="Arial"/>
              </a:rPr>
              <a:t>T</a:t>
            </a:r>
            <a:r>
              <a:rPr sz="2000" dirty="0">
                <a:latin typeface="Arial"/>
                <a:cs typeface="Arial"/>
              </a:rPr>
              <a:t>ax</a:t>
            </a:r>
            <a:r>
              <a:rPr sz="2000" spc="-15" dirty="0">
                <a:latin typeface="Arial"/>
                <a:cs typeface="Arial"/>
              </a:rPr>
              <a:t> </a:t>
            </a:r>
            <a:r>
              <a:rPr lang="en-US" sz="2000" dirty="0">
                <a:latin typeface="Arial"/>
                <a:cs typeface="Arial"/>
              </a:rPr>
              <a:t>D</a:t>
            </a:r>
            <a:r>
              <a:rPr sz="2000" dirty="0">
                <a:latin typeface="Arial"/>
                <a:cs typeface="Arial"/>
              </a:rPr>
              <a:t>ependen</a:t>
            </a:r>
            <a:r>
              <a:rPr sz="2000" spc="-10" dirty="0">
                <a:latin typeface="Arial"/>
                <a:cs typeface="Arial"/>
              </a:rPr>
              <a:t>t</a:t>
            </a:r>
            <a:r>
              <a:rPr sz="2000" dirty="0">
                <a:latin typeface="Arial"/>
                <a:cs typeface="Arial"/>
              </a:rPr>
              <a:t>. Samantha</a:t>
            </a:r>
            <a:r>
              <a:rPr sz="2000" spc="-35" dirty="0">
                <a:latin typeface="Arial"/>
                <a:cs typeface="Arial"/>
              </a:rPr>
              <a:t> </a:t>
            </a:r>
            <a:r>
              <a:rPr sz="2000" dirty="0">
                <a:latin typeface="Arial"/>
                <a:cs typeface="Arial"/>
              </a:rPr>
              <a:t>and</a:t>
            </a:r>
            <a:r>
              <a:rPr sz="2000" spc="-15" dirty="0">
                <a:latin typeface="Arial"/>
                <a:cs typeface="Arial"/>
              </a:rPr>
              <a:t> </a:t>
            </a:r>
            <a:r>
              <a:rPr sz="2000" dirty="0">
                <a:latin typeface="Arial"/>
                <a:cs typeface="Arial"/>
              </a:rPr>
              <a:t>Jim</a:t>
            </a:r>
            <a:r>
              <a:rPr sz="2000" spc="-15" dirty="0">
                <a:latin typeface="Arial"/>
                <a:cs typeface="Arial"/>
              </a:rPr>
              <a:t> </a:t>
            </a:r>
            <a:r>
              <a:rPr sz="2000" dirty="0">
                <a:latin typeface="Arial"/>
                <a:cs typeface="Arial"/>
              </a:rPr>
              <a:t>are</a:t>
            </a:r>
            <a:r>
              <a:rPr sz="2000" spc="-15" dirty="0">
                <a:latin typeface="Arial"/>
                <a:cs typeface="Arial"/>
              </a:rPr>
              <a:t> </a:t>
            </a:r>
            <a:r>
              <a:rPr sz="2000" dirty="0">
                <a:latin typeface="Arial"/>
                <a:cs typeface="Arial"/>
              </a:rPr>
              <a:t>mar</a:t>
            </a:r>
            <a:r>
              <a:rPr sz="2000" spc="5" dirty="0">
                <a:latin typeface="Arial"/>
                <a:cs typeface="Arial"/>
              </a:rPr>
              <a:t>r</a:t>
            </a:r>
            <a:r>
              <a:rPr sz="2000" dirty="0">
                <a:latin typeface="Arial"/>
                <a:cs typeface="Arial"/>
              </a:rPr>
              <a:t>ied</a:t>
            </a:r>
            <a:r>
              <a:rPr lang="en-US" sz="2000" dirty="0">
                <a:latin typeface="Arial"/>
                <a:cs typeface="Arial"/>
              </a:rPr>
              <a:t> and will file taxes jointly.</a:t>
            </a:r>
          </a:p>
        </p:txBody>
      </p:sp>
      <p:sp>
        <p:nvSpPr>
          <p:cNvPr id="9" name="object 10" descr="Text box showing a portion of MAGI household example 3."/>
          <p:cNvSpPr txBox="1"/>
          <p:nvPr>
            <p:custDataLst>
              <p:tags r:id="rId3"/>
            </p:custDataLst>
          </p:nvPr>
        </p:nvSpPr>
        <p:spPr>
          <a:xfrm>
            <a:off x="3162300" y="2286000"/>
            <a:ext cx="5448300" cy="1846659"/>
          </a:xfrm>
          <a:prstGeom prst="rect">
            <a:avLst/>
          </a:prstGeom>
          <a:noFill/>
        </p:spPr>
        <p:txBody>
          <a:bodyPr vert="horz" wrap="square" lIns="0" tIns="0" rIns="0" bIns="0" rtlCol="0">
            <a:spAutoFit/>
          </a:bodyPr>
          <a:lstStyle/>
          <a:p>
            <a:pPr marL="12700" marR="5080">
              <a:lnSpc>
                <a:spcPct val="100000"/>
              </a:lnSpc>
            </a:pPr>
            <a:r>
              <a:rPr lang="en-US" sz="2000" dirty="0">
                <a:latin typeface="Arial"/>
                <a:cs typeface="Arial"/>
              </a:rPr>
              <a:t>The MAGI household for Adam follows the tax dependent household rules. The MAGI household for Adam’s determination consists of:</a:t>
            </a:r>
          </a:p>
          <a:p>
            <a:pPr marL="355600" marR="5080" indent="-342900">
              <a:lnSpc>
                <a:spcPct val="100000"/>
              </a:lnSpc>
              <a:buFont typeface="Arial" panose="020B0604020202020204" pitchFamily="34" charset="0"/>
              <a:buChar char="•"/>
            </a:pPr>
            <a:r>
              <a:rPr lang="en-US" sz="2000" dirty="0">
                <a:latin typeface="Arial"/>
                <a:cs typeface="Arial"/>
              </a:rPr>
              <a:t>Adam (Tax Dependent)</a:t>
            </a:r>
          </a:p>
          <a:p>
            <a:pPr marL="355600" marR="5080" indent="-342900">
              <a:lnSpc>
                <a:spcPct val="100000"/>
              </a:lnSpc>
              <a:buFont typeface="Arial" panose="020B0604020202020204" pitchFamily="34" charset="0"/>
              <a:buChar char="•"/>
            </a:pPr>
            <a:r>
              <a:rPr lang="en-US" sz="2000" dirty="0">
                <a:latin typeface="Arial"/>
                <a:cs typeface="Arial"/>
              </a:rPr>
              <a:t>Samantha (Tax Filer)</a:t>
            </a:r>
          </a:p>
          <a:p>
            <a:pPr marL="355600" marR="5080" indent="-342900">
              <a:lnSpc>
                <a:spcPct val="100000"/>
              </a:lnSpc>
              <a:buFont typeface="Arial" panose="020B0604020202020204" pitchFamily="34" charset="0"/>
              <a:buChar char="•"/>
            </a:pPr>
            <a:r>
              <a:rPr lang="en-US" sz="2000" dirty="0">
                <a:latin typeface="Arial"/>
                <a:cs typeface="Arial"/>
              </a:rPr>
              <a:t>Jim (Tax Filer’s spouse)</a:t>
            </a:r>
          </a:p>
        </p:txBody>
      </p:sp>
      <p:sp>
        <p:nvSpPr>
          <p:cNvPr id="3" name="Slide Number Placeholder 2">
            <a:extLst>
              <a:ext uri="{FF2B5EF4-FFF2-40B4-BE49-F238E27FC236}">
                <a16:creationId xmlns:a16="http://schemas.microsoft.com/office/drawing/2014/main" id="{00606549-E45B-407E-9B90-E9F5BFAFF1BD}"/>
              </a:ext>
            </a:extLst>
          </p:cNvPr>
          <p:cNvSpPr>
            <a:spLocks noGrp="1"/>
          </p:cNvSpPr>
          <p:nvPr>
            <p:ph type="sldNum" sz="quarter" idx="12"/>
          </p:nvPr>
        </p:nvSpPr>
        <p:spPr/>
        <p:txBody>
          <a:bodyPr/>
          <a:lstStyle/>
          <a:p>
            <a:pPr algn="ctr"/>
            <a:fld id="{9D710453-B075-45DB-8A7B-E3C399690A0E}" type="slidenum">
              <a:rPr lang="en-US" sz="1100" smtClean="0"/>
              <a:pPr algn="ctr"/>
              <a:t>35</a:t>
            </a:fld>
            <a:endParaRPr lang="en-US" sz="1100" dirty="0"/>
          </a:p>
        </p:txBody>
      </p:sp>
    </p:spTree>
    <p:extLst>
      <p:ext uri="{BB962C8B-B14F-4D97-AF65-F5344CB8AC3E}">
        <p14:creationId xmlns:p14="http://schemas.microsoft.com/office/powerpoint/2010/main" val="18723845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xamples of MAGI Households (continued)"/>
          <p:cNvSpPr>
            <a:spLocks noGrp="1"/>
          </p:cNvSpPr>
          <p:nvPr>
            <p:ph type="title"/>
            <p:custDataLst>
              <p:tags r:id="rId1"/>
            </p:custDataLst>
          </p:nvPr>
        </p:nvSpPr>
        <p:spPr bwMode="white">
          <a:xfrm>
            <a:off x="457200" y="307974"/>
            <a:ext cx="5410200" cy="454026"/>
          </a:xfrm>
        </p:spPr>
        <p:txBody>
          <a:bodyPr/>
          <a:lstStyle/>
          <a:p>
            <a:r>
              <a:rPr lang="en-US" sz="2400" spc="-30" dirty="0">
                <a:solidFill>
                  <a:srgbClr val="FFFFFF"/>
                </a:solidFill>
              </a:rPr>
              <a:t>Examples of MAGI Households </a:t>
            </a:r>
            <a:r>
              <a:rPr lang="en-US" sz="2400" i="1" spc="-30" dirty="0">
                <a:solidFill>
                  <a:srgbClr val="FFFFFF"/>
                </a:solidFill>
              </a:rPr>
              <a:t>(cont’d)</a:t>
            </a:r>
            <a:endParaRPr lang="en-US" dirty="0"/>
          </a:p>
        </p:txBody>
      </p:sp>
      <p:pic>
        <p:nvPicPr>
          <p:cNvPr id="8" name="Picture 7" descr="Same image of gentleman holding dry erase marker as if writing MAGI household examples on a dry erase board.">
            <a:extLst>
              <a:ext uri="{FF2B5EF4-FFF2-40B4-BE49-F238E27FC236}">
                <a16:creationId xmlns:a16="http://schemas.microsoft.com/office/drawing/2014/main" id="{779832D0-51D7-4DE3-84E3-415BD9FDADE7}"/>
              </a:ext>
            </a:extLst>
          </p:cNvPr>
          <p:cNvPicPr>
            <a:picLocks noChangeAspect="1"/>
          </p:cNvPicPr>
          <p:nvPr/>
        </p:nvPicPr>
        <p:blipFill>
          <a:blip r:embed="rId6"/>
          <a:stretch>
            <a:fillRect/>
          </a:stretch>
        </p:blipFill>
        <p:spPr>
          <a:xfrm>
            <a:off x="456843" y="1094298"/>
            <a:ext cx="8230313" cy="4877223"/>
          </a:xfrm>
          <a:prstGeom prst="rect">
            <a:avLst/>
          </a:prstGeom>
        </p:spPr>
      </p:pic>
      <p:sp>
        <p:nvSpPr>
          <p:cNvPr id="7" name="object 10" descr="Text box showing a portion of MAGI household example 4."/>
          <p:cNvSpPr txBox="1"/>
          <p:nvPr>
            <p:custDataLst>
              <p:tags r:id="rId2"/>
            </p:custDataLst>
          </p:nvPr>
        </p:nvSpPr>
        <p:spPr>
          <a:xfrm>
            <a:off x="457201" y="1066800"/>
            <a:ext cx="8229600" cy="1231106"/>
          </a:xfrm>
          <a:prstGeom prst="rect">
            <a:avLst/>
          </a:prstGeom>
          <a:noFill/>
        </p:spPr>
        <p:txBody>
          <a:bodyPr vert="horz" wrap="square" lIns="0" tIns="0" rIns="0" bIns="0" rtlCol="0">
            <a:spAutoFit/>
          </a:bodyPr>
          <a:lstStyle/>
          <a:p>
            <a:pPr marL="12700" marR="5080">
              <a:lnSpc>
                <a:spcPct val="100000"/>
              </a:lnSpc>
              <a:tabLst>
                <a:tab pos="3909695" algn="l"/>
              </a:tabLst>
            </a:pPr>
            <a:r>
              <a:rPr sz="2000" dirty="0">
                <a:latin typeface="+mn-lt"/>
                <a:cs typeface="Arial"/>
              </a:rPr>
              <a:t>Mary</a:t>
            </a:r>
            <a:r>
              <a:rPr sz="2000" spc="-5" dirty="0">
                <a:latin typeface="+mn-lt"/>
                <a:cs typeface="Arial"/>
              </a:rPr>
              <a:t> </a:t>
            </a:r>
            <a:r>
              <a:rPr sz="2000" dirty="0">
                <a:latin typeface="+mn-lt"/>
                <a:cs typeface="Arial"/>
              </a:rPr>
              <a:t>a</a:t>
            </a:r>
            <a:r>
              <a:rPr sz="2000" spc="-10" dirty="0">
                <a:latin typeface="+mn-lt"/>
                <a:cs typeface="Arial"/>
              </a:rPr>
              <a:t>n</a:t>
            </a:r>
            <a:r>
              <a:rPr sz="2000" dirty="0">
                <a:latin typeface="+mn-lt"/>
                <a:cs typeface="Arial"/>
              </a:rPr>
              <a:t>d</a:t>
            </a:r>
            <a:r>
              <a:rPr sz="2000" spc="5" dirty="0">
                <a:latin typeface="+mn-lt"/>
                <a:cs typeface="Arial"/>
              </a:rPr>
              <a:t> </a:t>
            </a:r>
            <a:r>
              <a:rPr sz="2000" dirty="0">
                <a:latin typeface="+mn-lt"/>
                <a:cs typeface="Arial"/>
              </a:rPr>
              <a:t>h</a:t>
            </a:r>
            <a:r>
              <a:rPr sz="2000" spc="-10" dirty="0">
                <a:latin typeface="+mn-lt"/>
                <a:cs typeface="Arial"/>
              </a:rPr>
              <a:t>e</a:t>
            </a:r>
            <a:r>
              <a:rPr sz="2000" dirty="0">
                <a:latin typeface="+mn-lt"/>
                <a:cs typeface="Arial"/>
              </a:rPr>
              <a:t>r 14</a:t>
            </a:r>
            <a:r>
              <a:rPr lang="en-US" sz="2000" dirty="0">
                <a:latin typeface="+mn-lt"/>
                <a:cs typeface="Arial"/>
              </a:rPr>
              <a:t>-</a:t>
            </a:r>
            <a:r>
              <a:rPr sz="2000" spc="-20" dirty="0">
                <a:latin typeface="+mn-lt"/>
                <a:cs typeface="Arial"/>
              </a:rPr>
              <a:t>y</a:t>
            </a:r>
            <a:r>
              <a:rPr sz="2000" dirty="0">
                <a:latin typeface="+mn-lt"/>
                <a:cs typeface="Arial"/>
              </a:rPr>
              <a:t>e</a:t>
            </a:r>
            <a:r>
              <a:rPr sz="2000" spc="-10" dirty="0">
                <a:latin typeface="+mn-lt"/>
                <a:cs typeface="Arial"/>
              </a:rPr>
              <a:t>a</a:t>
            </a:r>
            <a:r>
              <a:rPr sz="2000" dirty="0">
                <a:latin typeface="+mn-lt"/>
                <a:cs typeface="Arial"/>
              </a:rPr>
              <a:t>r</a:t>
            </a:r>
            <a:r>
              <a:rPr lang="en-US" sz="2000" dirty="0">
                <a:latin typeface="+mn-lt"/>
                <a:cs typeface="Arial"/>
              </a:rPr>
              <a:t>-</a:t>
            </a:r>
            <a:r>
              <a:rPr sz="2000" dirty="0">
                <a:latin typeface="+mn-lt"/>
                <a:cs typeface="Arial"/>
              </a:rPr>
              <a:t>o</a:t>
            </a:r>
            <a:r>
              <a:rPr sz="2000" spc="-10" dirty="0">
                <a:latin typeface="+mn-lt"/>
                <a:cs typeface="Arial"/>
              </a:rPr>
              <a:t>l</a:t>
            </a:r>
            <a:r>
              <a:rPr sz="2000" dirty="0">
                <a:latin typeface="+mn-lt"/>
                <a:cs typeface="Arial"/>
              </a:rPr>
              <a:t>d </a:t>
            </a:r>
            <a:r>
              <a:rPr sz="2000" spc="-10" dirty="0">
                <a:latin typeface="+mn-lt"/>
                <a:cs typeface="Arial"/>
              </a:rPr>
              <a:t>d</a:t>
            </a:r>
            <a:r>
              <a:rPr sz="2000" dirty="0">
                <a:latin typeface="+mn-lt"/>
                <a:cs typeface="Arial"/>
              </a:rPr>
              <a:t>a</a:t>
            </a:r>
            <a:r>
              <a:rPr sz="2000" spc="-10" dirty="0">
                <a:latin typeface="+mn-lt"/>
                <a:cs typeface="Arial"/>
              </a:rPr>
              <a:t>u</a:t>
            </a:r>
            <a:r>
              <a:rPr sz="2000" dirty="0">
                <a:latin typeface="+mn-lt"/>
                <a:cs typeface="Arial"/>
              </a:rPr>
              <a:t>g</a:t>
            </a:r>
            <a:r>
              <a:rPr sz="2000" spc="-10" dirty="0">
                <a:latin typeface="+mn-lt"/>
                <a:cs typeface="Arial"/>
              </a:rPr>
              <a:t>h</a:t>
            </a:r>
            <a:r>
              <a:rPr sz="2000" dirty="0">
                <a:latin typeface="+mn-lt"/>
                <a:cs typeface="Arial"/>
              </a:rPr>
              <a:t>ter</a:t>
            </a:r>
            <a:r>
              <a:rPr lang="en-US" sz="2000" dirty="0">
                <a:latin typeface="+mn-lt"/>
                <a:cs typeface="Arial"/>
              </a:rPr>
              <a:t>,</a:t>
            </a:r>
            <a:r>
              <a:rPr sz="2000" spc="25" dirty="0">
                <a:latin typeface="+mn-lt"/>
                <a:cs typeface="Arial"/>
              </a:rPr>
              <a:t> </a:t>
            </a:r>
            <a:r>
              <a:rPr sz="2000" dirty="0">
                <a:latin typeface="+mn-lt"/>
                <a:cs typeface="Arial"/>
              </a:rPr>
              <a:t>Jo</a:t>
            </a:r>
            <a:r>
              <a:rPr sz="2000" spc="-10" dirty="0">
                <a:latin typeface="+mn-lt"/>
                <a:cs typeface="Arial"/>
              </a:rPr>
              <a:t>a</a:t>
            </a:r>
            <a:r>
              <a:rPr sz="2000" dirty="0">
                <a:latin typeface="+mn-lt"/>
                <a:cs typeface="Arial"/>
              </a:rPr>
              <a:t>n</a:t>
            </a:r>
            <a:r>
              <a:rPr lang="en-US" sz="2000" dirty="0">
                <a:latin typeface="+mn-lt"/>
                <a:cs typeface="Arial"/>
              </a:rPr>
              <a:t>,</a:t>
            </a:r>
            <a:r>
              <a:rPr sz="2000" dirty="0">
                <a:latin typeface="+mn-lt"/>
                <a:cs typeface="Arial"/>
              </a:rPr>
              <a:t> </a:t>
            </a:r>
            <a:r>
              <a:rPr sz="2000" spc="-10" dirty="0">
                <a:latin typeface="+mn-lt"/>
                <a:cs typeface="Arial"/>
              </a:rPr>
              <a:t>a</a:t>
            </a:r>
            <a:r>
              <a:rPr sz="2000" dirty="0">
                <a:latin typeface="+mn-lt"/>
                <a:cs typeface="Arial"/>
              </a:rPr>
              <a:t>re</a:t>
            </a:r>
            <a:r>
              <a:rPr sz="2000" spc="5" dirty="0">
                <a:latin typeface="+mn-lt"/>
                <a:cs typeface="Arial"/>
              </a:rPr>
              <a:t> </a:t>
            </a:r>
            <a:r>
              <a:rPr sz="2000" dirty="0">
                <a:latin typeface="+mn-lt"/>
                <a:cs typeface="Arial"/>
              </a:rPr>
              <a:t>a</a:t>
            </a:r>
            <a:r>
              <a:rPr sz="2000" spc="-10" dirty="0">
                <a:latin typeface="+mn-lt"/>
                <a:cs typeface="Arial"/>
              </a:rPr>
              <a:t>p</a:t>
            </a:r>
            <a:r>
              <a:rPr sz="2000" dirty="0">
                <a:latin typeface="+mn-lt"/>
                <a:cs typeface="Arial"/>
              </a:rPr>
              <a:t>p</a:t>
            </a:r>
            <a:r>
              <a:rPr sz="2000" spc="-10" dirty="0">
                <a:latin typeface="+mn-lt"/>
                <a:cs typeface="Arial"/>
              </a:rPr>
              <a:t>l</a:t>
            </a:r>
            <a:r>
              <a:rPr sz="2000" spc="-25" dirty="0">
                <a:latin typeface="+mn-lt"/>
                <a:cs typeface="Arial"/>
              </a:rPr>
              <a:t>y</a:t>
            </a:r>
            <a:r>
              <a:rPr sz="2000" dirty="0">
                <a:latin typeface="+mn-lt"/>
                <a:cs typeface="Arial"/>
              </a:rPr>
              <a:t>i</a:t>
            </a:r>
            <a:r>
              <a:rPr sz="2000" spc="-10" dirty="0">
                <a:latin typeface="+mn-lt"/>
                <a:cs typeface="Arial"/>
              </a:rPr>
              <a:t>n</a:t>
            </a:r>
            <a:r>
              <a:rPr sz="2000" dirty="0">
                <a:latin typeface="+mn-lt"/>
                <a:cs typeface="Arial"/>
              </a:rPr>
              <a:t>g</a:t>
            </a:r>
            <a:r>
              <a:rPr sz="2000" spc="45" dirty="0">
                <a:latin typeface="+mn-lt"/>
                <a:cs typeface="Arial"/>
              </a:rPr>
              <a:t> </a:t>
            </a:r>
            <a:r>
              <a:rPr sz="2000" dirty="0">
                <a:latin typeface="+mn-lt"/>
                <a:cs typeface="Arial"/>
              </a:rPr>
              <a:t>for</a:t>
            </a:r>
            <a:r>
              <a:rPr sz="2000" spc="-10" dirty="0">
                <a:latin typeface="+mn-lt"/>
                <a:cs typeface="Arial"/>
              </a:rPr>
              <a:t> </a:t>
            </a:r>
            <a:r>
              <a:rPr sz="2000" dirty="0">
                <a:latin typeface="+mn-lt"/>
                <a:cs typeface="Arial"/>
              </a:rPr>
              <a:t>PE. Mary</a:t>
            </a:r>
            <a:r>
              <a:rPr sz="2000" spc="-5" dirty="0">
                <a:latin typeface="+mn-lt"/>
                <a:cs typeface="Arial"/>
              </a:rPr>
              <a:t> </a:t>
            </a:r>
            <a:r>
              <a:rPr sz="2000" dirty="0">
                <a:latin typeface="+mn-lt"/>
                <a:cs typeface="Arial"/>
              </a:rPr>
              <a:t>is d</a:t>
            </a:r>
            <a:r>
              <a:rPr sz="2000" spc="-10" dirty="0">
                <a:latin typeface="+mn-lt"/>
                <a:cs typeface="Arial"/>
              </a:rPr>
              <a:t>i</a:t>
            </a:r>
            <a:r>
              <a:rPr sz="2000" dirty="0">
                <a:latin typeface="+mn-lt"/>
                <a:cs typeface="Arial"/>
              </a:rPr>
              <a:t>vorc</a:t>
            </a:r>
            <a:r>
              <a:rPr sz="2000" spc="-10" dirty="0">
                <a:latin typeface="+mn-lt"/>
                <a:cs typeface="Arial"/>
              </a:rPr>
              <a:t>e</a:t>
            </a:r>
            <a:r>
              <a:rPr sz="2000" dirty="0">
                <a:latin typeface="+mn-lt"/>
                <a:cs typeface="Arial"/>
              </a:rPr>
              <a:t>d from Jo</a:t>
            </a:r>
            <a:r>
              <a:rPr sz="2000" spc="-10" dirty="0">
                <a:latin typeface="+mn-lt"/>
                <a:cs typeface="Arial"/>
              </a:rPr>
              <a:t>a</a:t>
            </a:r>
            <a:r>
              <a:rPr sz="2000" dirty="0">
                <a:latin typeface="+mn-lt"/>
                <a:cs typeface="Arial"/>
              </a:rPr>
              <a:t>n's</a:t>
            </a:r>
            <a:r>
              <a:rPr sz="2000" spc="-10" dirty="0">
                <a:latin typeface="+mn-lt"/>
                <a:cs typeface="Arial"/>
              </a:rPr>
              <a:t> </a:t>
            </a:r>
            <a:r>
              <a:rPr sz="2000" dirty="0">
                <a:latin typeface="+mn-lt"/>
                <a:cs typeface="Arial"/>
              </a:rPr>
              <a:t>fath</a:t>
            </a:r>
            <a:r>
              <a:rPr sz="2000" spc="-10" dirty="0">
                <a:latin typeface="+mn-lt"/>
                <a:cs typeface="Arial"/>
              </a:rPr>
              <a:t>e</a:t>
            </a:r>
            <a:r>
              <a:rPr sz="2000" dirty="0">
                <a:latin typeface="+mn-lt"/>
                <a:cs typeface="Arial"/>
              </a:rPr>
              <a:t>r</a:t>
            </a:r>
            <a:r>
              <a:rPr lang="en-US" sz="2000" dirty="0">
                <a:latin typeface="+mn-lt"/>
                <a:cs typeface="Arial"/>
              </a:rPr>
              <a:t>,</a:t>
            </a:r>
            <a:r>
              <a:rPr sz="2000" dirty="0">
                <a:latin typeface="+mn-lt"/>
                <a:cs typeface="Arial"/>
              </a:rPr>
              <a:t> Da</a:t>
            </a:r>
            <a:r>
              <a:rPr sz="2000" spc="-10" dirty="0">
                <a:latin typeface="+mn-lt"/>
                <a:cs typeface="Arial"/>
              </a:rPr>
              <a:t>l</a:t>
            </a:r>
            <a:r>
              <a:rPr sz="2000" dirty="0">
                <a:latin typeface="+mn-lt"/>
                <a:cs typeface="Arial"/>
              </a:rPr>
              <a:t>e</a:t>
            </a:r>
            <a:r>
              <a:rPr lang="en-US" sz="2000" dirty="0">
                <a:latin typeface="+mn-lt"/>
                <a:cs typeface="Arial"/>
              </a:rPr>
              <a:t>,</a:t>
            </a:r>
            <a:r>
              <a:rPr sz="2000" spc="5" dirty="0">
                <a:latin typeface="+mn-lt"/>
                <a:cs typeface="Arial"/>
              </a:rPr>
              <a:t> </a:t>
            </a:r>
            <a:r>
              <a:rPr sz="2000" dirty="0">
                <a:latin typeface="+mn-lt"/>
                <a:cs typeface="Arial"/>
              </a:rPr>
              <a:t>a</a:t>
            </a:r>
            <a:r>
              <a:rPr sz="2000" spc="-10" dirty="0">
                <a:latin typeface="+mn-lt"/>
                <a:cs typeface="Arial"/>
              </a:rPr>
              <a:t>n</a:t>
            </a:r>
            <a:r>
              <a:rPr sz="2000" dirty="0">
                <a:latin typeface="+mn-lt"/>
                <a:cs typeface="Arial"/>
              </a:rPr>
              <a:t>d</a:t>
            </a:r>
            <a:r>
              <a:rPr sz="2000" spc="5" dirty="0">
                <a:latin typeface="+mn-lt"/>
                <a:cs typeface="Arial"/>
              </a:rPr>
              <a:t> </a:t>
            </a:r>
            <a:r>
              <a:rPr sz="2000" dirty="0">
                <a:latin typeface="+mn-lt"/>
                <a:cs typeface="Arial"/>
              </a:rPr>
              <a:t>th</a:t>
            </a:r>
            <a:r>
              <a:rPr sz="2000" spc="-10" dirty="0">
                <a:latin typeface="+mn-lt"/>
                <a:cs typeface="Arial"/>
              </a:rPr>
              <a:t>e</a:t>
            </a:r>
            <a:r>
              <a:rPr sz="2000" dirty="0">
                <a:latin typeface="+mn-lt"/>
                <a:cs typeface="Arial"/>
              </a:rPr>
              <a:t>y are</a:t>
            </a:r>
            <a:r>
              <a:rPr sz="2000" spc="-10" dirty="0">
                <a:latin typeface="+mn-lt"/>
                <a:cs typeface="Arial"/>
              </a:rPr>
              <a:t> </a:t>
            </a:r>
            <a:r>
              <a:rPr sz="2000" dirty="0">
                <a:latin typeface="+mn-lt"/>
                <a:cs typeface="Arial"/>
              </a:rPr>
              <a:t>n</a:t>
            </a:r>
            <a:r>
              <a:rPr sz="2000" spc="-10" dirty="0">
                <a:latin typeface="+mn-lt"/>
                <a:cs typeface="Arial"/>
              </a:rPr>
              <a:t>o</a:t>
            </a:r>
            <a:r>
              <a:rPr sz="2000" dirty="0">
                <a:latin typeface="+mn-lt"/>
                <a:cs typeface="Arial"/>
              </a:rPr>
              <a:t>t</a:t>
            </a:r>
            <a:r>
              <a:rPr sz="2000" spc="5" dirty="0">
                <a:latin typeface="+mn-lt"/>
                <a:cs typeface="Arial"/>
              </a:rPr>
              <a:t> </a:t>
            </a:r>
            <a:r>
              <a:rPr sz="2000" dirty="0">
                <a:latin typeface="+mn-lt"/>
                <a:cs typeface="Arial"/>
              </a:rPr>
              <a:t>l</a:t>
            </a:r>
            <a:r>
              <a:rPr sz="2000" spc="-10" dirty="0">
                <a:latin typeface="+mn-lt"/>
                <a:cs typeface="Arial"/>
              </a:rPr>
              <a:t>i</a:t>
            </a:r>
            <a:r>
              <a:rPr sz="2000" dirty="0">
                <a:latin typeface="+mn-lt"/>
                <a:cs typeface="Arial"/>
              </a:rPr>
              <a:t>vi</a:t>
            </a:r>
            <a:r>
              <a:rPr sz="2000" spc="-10" dirty="0">
                <a:latin typeface="+mn-lt"/>
                <a:cs typeface="Arial"/>
              </a:rPr>
              <a:t>n</a:t>
            </a:r>
            <a:r>
              <a:rPr sz="2000" dirty="0">
                <a:latin typeface="+mn-lt"/>
                <a:cs typeface="Arial"/>
              </a:rPr>
              <a:t>g</a:t>
            </a:r>
            <a:r>
              <a:rPr sz="2000" spc="20" dirty="0">
                <a:latin typeface="+mn-lt"/>
                <a:cs typeface="Arial"/>
              </a:rPr>
              <a:t> </a:t>
            </a:r>
            <a:r>
              <a:rPr sz="2000" dirty="0">
                <a:latin typeface="+mn-lt"/>
                <a:cs typeface="Arial"/>
              </a:rPr>
              <a:t>to</a:t>
            </a:r>
            <a:r>
              <a:rPr sz="2000" spc="-10" dirty="0">
                <a:latin typeface="+mn-lt"/>
                <a:cs typeface="Arial"/>
              </a:rPr>
              <a:t>g</a:t>
            </a:r>
            <a:r>
              <a:rPr sz="2000" dirty="0">
                <a:latin typeface="+mn-lt"/>
                <a:cs typeface="Arial"/>
              </a:rPr>
              <a:t>et</a:t>
            </a:r>
            <a:r>
              <a:rPr sz="2000" spc="-10" dirty="0">
                <a:latin typeface="+mn-lt"/>
                <a:cs typeface="Arial"/>
              </a:rPr>
              <a:t>h</a:t>
            </a:r>
            <a:r>
              <a:rPr sz="2000" dirty="0">
                <a:latin typeface="+mn-lt"/>
                <a:cs typeface="Arial"/>
              </a:rPr>
              <a:t>e</a:t>
            </a:r>
            <a:r>
              <a:rPr sz="2000" spc="-105" dirty="0">
                <a:latin typeface="+mn-lt"/>
                <a:cs typeface="Arial"/>
              </a:rPr>
              <a:t>r</a:t>
            </a:r>
            <a:r>
              <a:rPr sz="2000" dirty="0">
                <a:latin typeface="+mn-lt"/>
                <a:cs typeface="Arial"/>
              </a:rPr>
              <a:t>.</a:t>
            </a:r>
            <a:r>
              <a:rPr sz="2000" spc="5" dirty="0">
                <a:latin typeface="+mn-lt"/>
                <a:cs typeface="Arial"/>
              </a:rPr>
              <a:t> </a:t>
            </a:r>
            <a:r>
              <a:rPr sz="2000" dirty="0">
                <a:latin typeface="+mn-lt"/>
                <a:cs typeface="Arial"/>
              </a:rPr>
              <a:t>D</a:t>
            </a:r>
            <a:r>
              <a:rPr sz="2000" spc="-10" dirty="0">
                <a:latin typeface="+mn-lt"/>
                <a:cs typeface="Arial"/>
              </a:rPr>
              <a:t>a</a:t>
            </a:r>
            <a:r>
              <a:rPr sz="2000" dirty="0">
                <a:latin typeface="+mn-lt"/>
                <a:cs typeface="Arial"/>
              </a:rPr>
              <a:t>le</a:t>
            </a:r>
            <a:r>
              <a:rPr sz="2000" spc="5" dirty="0">
                <a:latin typeface="+mn-lt"/>
                <a:cs typeface="Arial"/>
              </a:rPr>
              <a:t> </a:t>
            </a:r>
            <a:r>
              <a:rPr sz="2000" dirty="0">
                <a:latin typeface="+mn-lt"/>
                <a:cs typeface="Arial"/>
              </a:rPr>
              <a:t>p</a:t>
            </a:r>
            <a:r>
              <a:rPr sz="2000" spc="-10" dirty="0">
                <a:latin typeface="+mn-lt"/>
                <a:cs typeface="Arial"/>
              </a:rPr>
              <a:t>l</a:t>
            </a:r>
            <a:r>
              <a:rPr sz="2000" dirty="0">
                <a:latin typeface="+mn-lt"/>
                <a:cs typeface="Arial"/>
              </a:rPr>
              <a:t>a</a:t>
            </a:r>
            <a:r>
              <a:rPr sz="2000" spc="-10" dirty="0">
                <a:latin typeface="+mn-lt"/>
                <a:cs typeface="Arial"/>
              </a:rPr>
              <a:t>n</a:t>
            </a:r>
            <a:r>
              <a:rPr sz="2000" dirty="0">
                <a:latin typeface="+mn-lt"/>
                <a:cs typeface="Arial"/>
              </a:rPr>
              <a:t>s</a:t>
            </a:r>
            <a:r>
              <a:rPr sz="2000" spc="10" dirty="0">
                <a:latin typeface="+mn-lt"/>
                <a:cs typeface="Arial"/>
              </a:rPr>
              <a:t> </a:t>
            </a:r>
            <a:r>
              <a:rPr sz="2000" dirty="0">
                <a:latin typeface="+mn-lt"/>
                <a:cs typeface="Arial"/>
              </a:rPr>
              <a:t>to fi</a:t>
            </a:r>
            <a:r>
              <a:rPr sz="2000" spc="-10" dirty="0">
                <a:latin typeface="+mn-lt"/>
                <a:cs typeface="Arial"/>
              </a:rPr>
              <a:t>l</a:t>
            </a:r>
            <a:r>
              <a:rPr sz="2000" dirty="0">
                <a:latin typeface="+mn-lt"/>
                <a:cs typeface="Arial"/>
              </a:rPr>
              <a:t>e ta</a:t>
            </a:r>
            <a:r>
              <a:rPr sz="2000" spc="-15" dirty="0">
                <a:latin typeface="+mn-lt"/>
                <a:cs typeface="Arial"/>
              </a:rPr>
              <a:t>x</a:t>
            </a:r>
            <a:r>
              <a:rPr sz="2000" dirty="0">
                <a:latin typeface="+mn-lt"/>
                <a:cs typeface="Arial"/>
              </a:rPr>
              <a:t>es a</a:t>
            </a:r>
            <a:r>
              <a:rPr sz="2000" spc="-10" dirty="0">
                <a:latin typeface="+mn-lt"/>
                <a:cs typeface="Arial"/>
              </a:rPr>
              <a:t>n</a:t>
            </a:r>
            <a:r>
              <a:rPr sz="2000" dirty="0">
                <a:latin typeface="+mn-lt"/>
                <a:cs typeface="Arial"/>
              </a:rPr>
              <a:t>d</a:t>
            </a:r>
            <a:r>
              <a:rPr sz="2000" spc="5" dirty="0">
                <a:latin typeface="+mn-lt"/>
                <a:cs typeface="Arial"/>
              </a:rPr>
              <a:t> </a:t>
            </a:r>
            <a:r>
              <a:rPr sz="2000" dirty="0">
                <a:latin typeface="+mn-lt"/>
                <a:cs typeface="Arial"/>
              </a:rPr>
              <a:t>cl</a:t>
            </a:r>
            <a:r>
              <a:rPr sz="2000" spc="-10" dirty="0">
                <a:latin typeface="+mn-lt"/>
                <a:cs typeface="Arial"/>
              </a:rPr>
              <a:t>a</a:t>
            </a:r>
            <a:r>
              <a:rPr sz="2000" dirty="0">
                <a:latin typeface="+mn-lt"/>
                <a:cs typeface="Arial"/>
              </a:rPr>
              <a:t>im Jo</a:t>
            </a:r>
            <a:r>
              <a:rPr sz="2000" spc="-10" dirty="0">
                <a:latin typeface="+mn-lt"/>
                <a:cs typeface="Arial"/>
              </a:rPr>
              <a:t>a</a:t>
            </a:r>
            <a:r>
              <a:rPr sz="2000" dirty="0">
                <a:latin typeface="+mn-lt"/>
                <a:cs typeface="Arial"/>
              </a:rPr>
              <a:t>n</a:t>
            </a:r>
            <a:r>
              <a:rPr sz="2000" spc="5" dirty="0">
                <a:latin typeface="+mn-lt"/>
                <a:cs typeface="Arial"/>
              </a:rPr>
              <a:t> </a:t>
            </a:r>
            <a:r>
              <a:rPr sz="2000" dirty="0">
                <a:latin typeface="+mn-lt"/>
                <a:cs typeface="Arial"/>
              </a:rPr>
              <a:t>as </a:t>
            </a:r>
            <a:r>
              <a:rPr sz="2000" spc="-10" dirty="0">
                <a:latin typeface="+mn-lt"/>
                <a:cs typeface="Arial"/>
              </a:rPr>
              <a:t>h</a:t>
            </a:r>
            <a:r>
              <a:rPr sz="2000" dirty="0">
                <a:latin typeface="+mn-lt"/>
                <a:cs typeface="Arial"/>
              </a:rPr>
              <a:t>is </a:t>
            </a:r>
            <a:r>
              <a:rPr lang="en-US" sz="2000" dirty="0">
                <a:latin typeface="+mn-lt"/>
                <a:cs typeface="Arial"/>
              </a:rPr>
              <a:t>T</a:t>
            </a:r>
            <a:r>
              <a:rPr sz="2000" dirty="0">
                <a:latin typeface="+mn-lt"/>
                <a:cs typeface="Arial"/>
              </a:rPr>
              <a:t>ax </a:t>
            </a:r>
            <a:r>
              <a:rPr lang="en-US" sz="2000" dirty="0">
                <a:latin typeface="+mn-lt"/>
                <a:cs typeface="Arial"/>
              </a:rPr>
              <a:t>D</a:t>
            </a:r>
            <a:r>
              <a:rPr sz="2000" spc="-10" dirty="0">
                <a:latin typeface="+mn-lt"/>
                <a:cs typeface="Arial"/>
              </a:rPr>
              <a:t>e</a:t>
            </a:r>
            <a:r>
              <a:rPr sz="2000" dirty="0">
                <a:latin typeface="+mn-lt"/>
                <a:cs typeface="Arial"/>
              </a:rPr>
              <a:t>p</a:t>
            </a:r>
            <a:r>
              <a:rPr sz="2000" spc="-10" dirty="0">
                <a:latin typeface="+mn-lt"/>
                <a:cs typeface="Arial"/>
              </a:rPr>
              <a:t>e</a:t>
            </a:r>
            <a:r>
              <a:rPr sz="2000" dirty="0">
                <a:latin typeface="+mn-lt"/>
                <a:cs typeface="Arial"/>
              </a:rPr>
              <a:t>n</a:t>
            </a:r>
            <a:r>
              <a:rPr sz="2000" spc="-10" dirty="0">
                <a:latin typeface="+mn-lt"/>
                <a:cs typeface="Arial"/>
              </a:rPr>
              <a:t>d</a:t>
            </a:r>
            <a:r>
              <a:rPr sz="2000" dirty="0">
                <a:latin typeface="+mn-lt"/>
                <a:cs typeface="Arial"/>
              </a:rPr>
              <a:t>e</a:t>
            </a:r>
            <a:r>
              <a:rPr sz="2000" spc="-10" dirty="0">
                <a:latin typeface="+mn-lt"/>
                <a:cs typeface="Arial"/>
              </a:rPr>
              <a:t>n</a:t>
            </a:r>
            <a:r>
              <a:rPr sz="2000" dirty="0">
                <a:latin typeface="+mn-lt"/>
                <a:cs typeface="Arial"/>
              </a:rPr>
              <a:t>t.	Mary</a:t>
            </a:r>
            <a:r>
              <a:rPr sz="2000" spc="-5" dirty="0">
                <a:latin typeface="+mn-lt"/>
                <a:cs typeface="Arial"/>
              </a:rPr>
              <a:t> </a:t>
            </a:r>
            <a:r>
              <a:rPr sz="2000" spc="-40" dirty="0">
                <a:latin typeface="+mn-lt"/>
                <a:cs typeface="Arial"/>
              </a:rPr>
              <a:t>w</a:t>
            </a:r>
            <a:r>
              <a:rPr sz="2000" dirty="0">
                <a:latin typeface="+mn-lt"/>
                <a:cs typeface="Arial"/>
              </a:rPr>
              <a:t>i</a:t>
            </a:r>
            <a:r>
              <a:rPr sz="2000" spc="-10" dirty="0">
                <a:latin typeface="+mn-lt"/>
                <a:cs typeface="Arial"/>
              </a:rPr>
              <a:t>l</a:t>
            </a:r>
            <a:r>
              <a:rPr sz="2000" dirty="0">
                <a:latin typeface="+mn-lt"/>
                <a:cs typeface="Arial"/>
              </a:rPr>
              <a:t>l</a:t>
            </a:r>
            <a:r>
              <a:rPr sz="2000" spc="45" dirty="0">
                <a:latin typeface="+mn-lt"/>
                <a:cs typeface="Arial"/>
              </a:rPr>
              <a:t> </a:t>
            </a:r>
            <a:r>
              <a:rPr sz="2000" dirty="0">
                <a:latin typeface="+mn-lt"/>
                <a:cs typeface="Arial"/>
              </a:rPr>
              <a:t>file</a:t>
            </a:r>
            <a:r>
              <a:rPr sz="2000" spc="5" dirty="0">
                <a:latin typeface="+mn-lt"/>
                <a:cs typeface="Arial"/>
              </a:rPr>
              <a:t> </a:t>
            </a:r>
            <a:r>
              <a:rPr sz="2000" dirty="0">
                <a:latin typeface="+mn-lt"/>
                <a:cs typeface="Arial"/>
              </a:rPr>
              <a:t>h</a:t>
            </a:r>
            <a:r>
              <a:rPr sz="2000" spc="-10" dirty="0">
                <a:latin typeface="+mn-lt"/>
                <a:cs typeface="Arial"/>
              </a:rPr>
              <a:t>e</a:t>
            </a:r>
            <a:r>
              <a:rPr sz="2000" dirty="0">
                <a:latin typeface="+mn-lt"/>
                <a:cs typeface="Arial"/>
              </a:rPr>
              <a:t>r o</a:t>
            </a:r>
            <a:r>
              <a:rPr sz="2000" spc="-40" dirty="0">
                <a:latin typeface="+mn-lt"/>
                <a:cs typeface="Arial"/>
              </a:rPr>
              <a:t>w</a:t>
            </a:r>
            <a:r>
              <a:rPr sz="2000" dirty="0">
                <a:latin typeface="+mn-lt"/>
                <a:cs typeface="Arial"/>
              </a:rPr>
              <a:t>n</a:t>
            </a:r>
            <a:r>
              <a:rPr sz="2000" spc="45" dirty="0">
                <a:latin typeface="+mn-lt"/>
                <a:cs typeface="Arial"/>
              </a:rPr>
              <a:t> </a:t>
            </a:r>
            <a:r>
              <a:rPr sz="2000" dirty="0">
                <a:latin typeface="+mn-lt"/>
                <a:cs typeface="Arial"/>
              </a:rPr>
              <a:t>ta</a:t>
            </a:r>
            <a:r>
              <a:rPr sz="2000" spc="-15" dirty="0">
                <a:latin typeface="+mn-lt"/>
                <a:cs typeface="Arial"/>
              </a:rPr>
              <a:t>x</a:t>
            </a:r>
            <a:r>
              <a:rPr sz="2000" dirty="0">
                <a:latin typeface="+mn-lt"/>
                <a:cs typeface="Arial"/>
              </a:rPr>
              <a:t>es.</a:t>
            </a:r>
          </a:p>
        </p:txBody>
      </p:sp>
      <p:sp>
        <p:nvSpPr>
          <p:cNvPr id="9" name="object 10" descr="Text box showing a portion of MAGI household example 4."/>
          <p:cNvSpPr txBox="1"/>
          <p:nvPr>
            <p:custDataLst>
              <p:tags r:id="rId3"/>
            </p:custDataLst>
          </p:nvPr>
        </p:nvSpPr>
        <p:spPr>
          <a:xfrm>
            <a:off x="3162300" y="2286000"/>
            <a:ext cx="5448300" cy="2462213"/>
          </a:xfrm>
          <a:prstGeom prst="rect">
            <a:avLst/>
          </a:prstGeom>
          <a:noFill/>
        </p:spPr>
        <p:txBody>
          <a:bodyPr vert="horz" wrap="square" lIns="0" tIns="0" rIns="0" bIns="0" rtlCol="0">
            <a:spAutoFit/>
          </a:bodyPr>
          <a:lstStyle/>
          <a:p>
            <a:pPr marL="12700" marR="5080">
              <a:lnSpc>
                <a:spcPct val="100000"/>
              </a:lnSpc>
            </a:pPr>
            <a:r>
              <a:rPr lang="en-US" sz="2000" dirty="0">
                <a:latin typeface="Arial"/>
                <a:cs typeface="Arial"/>
              </a:rPr>
              <a:t>The MAGI household for Mary follows the Tax Filer household rules and consists of:</a:t>
            </a:r>
          </a:p>
          <a:p>
            <a:pPr marL="355600" marR="5080" indent="-342900">
              <a:lnSpc>
                <a:spcPct val="100000"/>
              </a:lnSpc>
              <a:buFont typeface="Arial" panose="020B0604020202020204" pitchFamily="34" charset="0"/>
              <a:buChar char="•"/>
            </a:pPr>
            <a:r>
              <a:rPr lang="en-US" sz="2000" dirty="0">
                <a:latin typeface="Arial"/>
                <a:cs typeface="Arial"/>
              </a:rPr>
              <a:t>Mary (Tax Filer)</a:t>
            </a:r>
          </a:p>
          <a:p>
            <a:pPr marL="12700" marR="5080">
              <a:lnSpc>
                <a:spcPct val="100000"/>
              </a:lnSpc>
            </a:pPr>
            <a:endParaRPr lang="en-US" sz="2000" dirty="0">
              <a:latin typeface="Arial"/>
              <a:cs typeface="Arial"/>
            </a:endParaRPr>
          </a:p>
          <a:p>
            <a:pPr marL="12700" marR="5080">
              <a:lnSpc>
                <a:spcPct val="100000"/>
              </a:lnSpc>
            </a:pPr>
            <a:r>
              <a:rPr lang="en-US" sz="2000" dirty="0">
                <a:latin typeface="Arial"/>
                <a:cs typeface="Arial"/>
              </a:rPr>
              <a:t>The MAGI household for Joan follows the child Non-Filer household rules and consists of:</a:t>
            </a:r>
          </a:p>
          <a:p>
            <a:pPr marL="355600" marR="5080" indent="-342900">
              <a:lnSpc>
                <a:spcPct val="100000"/>
              </a:lnSpc>
              <a:buFont typeface="Arial" panose="020B0604020202020204" pitchFamily="34" charset="0"/>
              <a:buChar char="•"/>
            </a:pPr>
            <a:r>
              <a:rPr lang="en-US" sz="2000" dirty="0">
                <a:latin typeface="Arial"/>
                <a:cs typeface="Arial"/>
              </a:rPr>
              <a:t>Joan (child Non-Filer)</a:t>
            </a:r>
          </a:p>
          <a:p>
            <a:pPr marL="355600" marR="5080" indent="-342900">
              <a:lnSpc>
                <a:spcPct val="100000"/>
              </a:lnSpc>
              <a:buFont typeface="Arial" panose="020B0604020202020204" pitchFamily="34" charset="0"/>
              <a:buChar char="•"/>
            </a:pPr>
            <a:r>
              <a:rPr lang="en-US" sz="2000" dirty="0">
                <a:latin typeface="Arial"/>
                <a:cs typeface="Arial"/>
              </a:rPr>
              <a:t>Mary (child Non-Filer’s parent)</a:t>
            </a:r>
          </a:p>
        </p:txBody>
      </p:sp>
      <p:sp>
        <p:nvSpPr>
          <p:cNvPr id="3" name="Slide Number Placeholder 2">
            <a:extLst>
              <a:ext uri="{FF2B5EF4-FFF2-40B4-BE49-F238E27FC236}">
                <a16:creationId xmlns:a16="http://schemas.microsoft.com/office/drawing/2014/main" id="{7351D8F2-82DA-4CAF-84B0-25D35F28FA03}"/>
              </a:ext>
            </a:extLst>
          </p:cNvPr>
          <p:cNvSpPr>
            <a:spLocks noGrp="1"/>
          </p:cNvSpPr>
          <p:nvPr>
            <p:ph type="sldNum" sz="quarter" idx="12"/>
          </p:nvPr>
        </p:nvSpPr>
        <p:spPr/>
        <p:txBody>
          <a:bodyPr/>
          <a:lstStyle/>
          <a:p>
            <a:pPr algn="ctr"/>
            <a:fld id="{9D710453-B075-45DB-8A7B-E3C399690A0E}" type="slidenum">
              <a:rPr lang="en-US" sz="1100" smtClean="0"/>
              <a:pPr algn="ctr"/>
              <a:t>36</a:t>
            </a:fld>
            <a:endParaRPr lang="en-US" sz="1100" dirty="0"/>
          </a:p>
        </p:txBody>
      </p:sp>
    </p:spTree>
    <p:extLst>
      <p:ext uri="{BB962C8B-B14F-4D97-AF65-F5344CB8AC3E}">
        <p14:creationId xmlns:p14="http://schemas.microsoft.com/office/powerpoint/2010/main" val="2969059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xamples of MAGI Households (continued)"/>
          <p:cNvSpPr>
            <a:spLocks noGrp="1"/>
          </p:cNvSpPr>
          <p:nvPr>
            <p:ph type="title"/>
            <p:custDataLst>
              <p:tags r:id="rId1"/>
            </p:custDataLst>
          </p:nvPr>
        </p:nvSpPr>
        <p:spPr bwMode="white">
          <a:xfrm>
            <a:off x="457200" y="307974"/>
            <a:ext cx="5410200" cy="454026"/>
          </a:xfrm>
        </p:spPr>
        <p:txBody>
          <a:bodyPr/>
          <a:lstStyle/>
          <a:p>
            <a:r>
              <a:rPr lang="en-US" sz="2400" spc="-30" dirty="0">
                <a:solidFill>
                  <a:srgbClr val="FFFFFF"/>
                </a:solidFill>
              </a:rPr>
              <a:t>Examples of MAGI Households </a:t>
            </a:r>
            <a:r>
              <a:rPr lang="en-US" sz="2400" i="1" spc="-30" dirty="0">
                <a:solidFill>
                  <a:srgbClr val="FFFFFF"/>
                </a:solidFill>
              </a:rPr>
              <a:t>(cont’d)</a:t>
            </a:r>
            <a:endParaRPr lang="en-US" dirty="0"/>
          </a:p>
        </p:txBody>
      </p:sp>
      <p:pic>
        <p:nvPicPr>
          <p:cNvPr id="8" name="Picture 7" descr="Same image of gentleman holding dry erase marker as if writing MAGI household examples on a dry erase board.">
            <a:extLst>
              <a:ext uri="{FF2B5EF4-FFF2-40B4-BE49-F238E27FC236}">
                <a16:creationId xmlns:a16="http://schemas.microsoft.com/office/drawing/2014/main" id="{73A76FFD-DD8F-441B-BAAA-457B3A56D900}"/>
              </a:ext>
            </a:extLst>
          </p:cNvPr>
          <p:cNvPicPr>
            <a:picLocks noChangeAspect="1"/>
          </p:cNvPicPr>
          <p:nvPr/>
        </p:nvPicPr>
        <p:blipFill>
          <a:blip r:embed="rId6"/>
          <a:stretch>
            <a:fillRect/>
          </a:stretch>
        </p:blipFill>
        <p:spPr>
          <a:xfrm>
            <a:off x="456843" y="1094298"/>
            <a:ext cx="8230313" cy="4877223"/>
          </a:xfrm>
          <a:prstGeom prst="rect">
            <a:avLst/>
          </a:prstGeom>
        </p:spPr>
      </p:pic>
      <p:sp>
        <p:nvSpPr>
          <p:cNvPr id="9" name="object 10" descr="Text box showing a portion of MAGI household example 5."/>
          <p:cNvSpPr txBox="1"/>
          <p:nvPr>
            <p:custDataLst>
              <p:tags r:id="rId2"/>
            </p:custDataLst>
          </p:nvPr>
        </p:nvSpPr>
        <p:spPr>
          <a:xfrm>
            <a:off x="3162300" y="2286000"/>
            <a:ext cx="5448300" cy="1231106"/>
          </a:xfrm>
          <a:prstGeom prst="rect">
            <a:avLst/>
          </a:prstGeom>
          <a:noFill/>
        </p:spPr>
        <p:txBody>
          <a:bodyPr vert="horz" wrap="square" lIns="0" tIns="0" rIns="0" bIns="0" rtlCol="0">
            <a:spAutoFit/>
          </a:bodyPr>
          <a:lstStyle/>
          <a:p>
            <a:pPr marL="12700" marR="5080">
              <a:lnSpc>
                <a:spcPct val="100000"/>
              </a:lnSpc>
            </a:pPr>
            <a:r>
              <a:rPr lang="en-US" sz="2000" dirty="0">
                <a:latin typeface="Arial"/>
                <a:cs typeface="Arial"/>
              </a:rPr>
              <a:t>The MAGI household follows the Tax Filer household rules. The MAGI household for David’s determination consists of: </a:t>
            </a:r>
          </a:p>
          <a:p>
            <a:pPr marL="355600" marR="5080" indent="-342900">
              <a:lnSpc>
                <a:spcPct val="100000"/>
              </a:lnSpc>
              <a:buFont typeface="Arial" panose="020B0604020202020204" pitchFamily="34" charset="0"/>
              <a:buChar char="•"/>
            </a:pPr>
            <a:r>
              <a:rPr lang="en-US" sz="2000" dirty="0">
                <a:latin typeface="Arial"/>
                <a:cs typeface="Arial"/>
              </a:rPr>
              <a:t>David (Tax Filer)</a:t>
            </a:r>
          </a:p>
        </p:txBody>
      </p:sp>
      <p:sp>
        <p:nvSpPr>
          <p:cNvPr id="11" name="object 10" descr="Text box showing a portion of MAGI household example 5."/>
          <p:cNvSpPr txBox="1"/>
          <p:nvPr>
            <p:custDataLst>
              <p:tags r:id="rId3"/>
            </p:custDataLst>
          </p:nvPr>
        </p:nvSpPr>
        <p:spPr>
          <a:xfrm>
            <a:off x="457201" y="1066800"/>
            <a:ext cx="8229600" cy="923330"/>
          </a:xfrm>
          <a:prstGeom prst="rect">
            <a:avLst/>
          </a:prstGeom>
          <a:noFill/>
        </p:spPr>
        <p:txBody>
          <a:bodyPr vert="horz" wrap="square" lIns="0" tIns="0" rIns="0" bIns="0" rtlCol="0">
            <a:spAutoFit/>
          </a:bodyPr>
          <a:lstStyle/>
          <a:p>
            <a:pPr marL="12700" marR="5080">
              <a:lnSpc>
                <a:spcPct val="100000"/>
              </a:lnSpc>
              <a:tabLst>
                <a:tab pos="2740660" algn="l"/>
                <a:tab pos="2861310" algn="l"/>
                <a:tab pos="4604385" algn="l"/>
              </a:tabLst>
            </a:pPr>
            <a:r>
              <a:rPr lang="en-US" sz="2000" dirty="0">
                <a:latin typeface="Arial"/>
                <a:cs typeface="Arial"/>
              </a:rPr>
              <a:t>D</a:t>
            </a:r>
            <a:r>
              <a:rPr lang="en-US" sz="2000" spc="-10" dirty="0">
                <a:latin typeface="Arial"/>
                <a:cs typeface="Arial"/>
              </a:rPr>
              <a:t>a</a:t>
            </a:r>
            <a:r>
              <a:rPr lang="en-US" sz="2000" dirty="0">
                <a:latin typeface="Arial"/>
                <a:cs typeface="Arial"/>
              </a:rPr>
              <a:t>vi</a:t>
            </a:r>
            <a:r>
              <a:rPr lang="en-US" sz="2000" spc="-10" dirty="0">
                <a:latin typeface="Arial"/>
                <a:cs typeface="Arial"/>
              </a:rPr>
              <a:t>d</a:t>
            </a:r>
            <a:r>
              <a:rPr lang="en-US" sz="2000" dirty="0">
                <a:latin typeface="Arial"/>
                <a:cs typeface="Arial"/>
              </a:rPr>
              <a:t>,</a:t>
            </a:r>
            <a:r>
              <a:rPr lang="en-US" sz="2000" spc="15" dirty="0">
                <a:latin typeface="Arial"/>
                <a:cs typeface="Arial"/>
              </a:rPr>
              <a:t> </a:t>
            </a:r>
            <a:r>
              <a:rPr lang="en-US" sz="2000" dirty="0">
                <a:latin typeface="Arial"/>
                <a:cs typeface="Arial"/>
              </a:rPr>
              <a:t>age</a:t>
            </a:r>
            <a:r>
              <a:rPr lang="en-US" sz="2000" spc="-10" dirty="0">
                <a:latin typeface="Arial"/>
                <a:cs typeface="Arial"/>
              </a:rPr>
              <a:t> </a:t>
            </a:r>
            <a:r>
              <a:rPr lang="en-US" sz="2000" dirty="0">
                <a:latin typeface="Arial"/>
                <a:cs typeface="Arial"/>
              </a:rPr>
              <a:t>52,</a:t>
            </a:r>
            <a:r>
              <a:rPr lang="en-US" sz="2000" spc="10" dirty="0">
                <a:latin typeface="Arial"/>
                <a:cs typeface="Arial"/>
              </a:rPr>
              <a:t> </a:t>
            </a:r>
            <a:r>
              <a:rPr lang="en-US" sz="2000" dirty="0">
                <a:latin typeface="Arial"/>
                <a:cs typeface="Arial"/>
              </a:rPr>
              <a:t>is ap</a:t>
            </a:r>
            <a:r>
              <a:rPr lang="en-US" sz="2000" spc="-10" dirty="0">
                <a:latin typeface="Arial"/>
                <a:cs typeface="Arial"/>
              </a:rPr>
              <a:t>p</a:t>
            </a:r>
            <a:r>
              <a:rPr lang="en-US" sz="2000" dirty="0">
                <a:latin typeface="Arial"/>
                <a:cs typeface="Arial"/>
              </a:rPr>
              <a:t>ly</a:t>
            </a:r>
            <a:r>
              <a:rPr lang="en-US" sz="2000" spc="-10" dirty="0">
                <a:latin typeface="Arial"/>
                <a:cs typeface="Arial"/>
              </a:rPr>
              <a:t>i</a:t>
            </a:r>
            <a:r>
              <a:rPr lang="en-US" sz="2000" dirty="0">
                <a:latin typeface="Arial"/>
                <a:cs typeface="Arial"/>
              </a:rPr>
              <a:t>ng</a:t>
            </a:r>
            <a:r>
              <a:rPr lang="en-US" sz="2000" spc="30" dirty="0">
                <a:latin typeface="Arial"/>
                <a:cs typeface="Arial"/>
              </a:rPr>
              <a:t> </a:t>
            </a:r>
            <a:r>
              <a:rPr lang="en-US" sz="2000" dirty="0">
                <a:latin typeface="Arial"/>
                <a:cs typeface="Arial"/>
              </a:rPr>
              <a:t>for</a:t>
            </a:r>
            <a:r>
              <a:rPr lang="en-US" sz="2000" spc="-15" dirty="0">
                <a:latin typeface="Arial"/>
                <a:cs typeface="Arial"/>
              </a:rPr>
              <a:t> </a:t>
            </a:r>
            <a:r>
              <a:rPr lang="en-US" sz="2000" dirty="0">
                <a:latin typeface="Arial"/>
                <a:cs typeface="Arial"/>
              </a:rPr>
              <a:t>P</a:t>
            </a:r>
            <a:r>
              <a:rPr lang="en-US" sz="2000" spc="-10" dirty="0">
                <a:latin typeface="Arial"/>
                <a:cs typeface="Arial"/>
              </a:rPr>
              <a:t>E</a:t>
            </a:r>
            <a:r>
              <a:rPr lang="en-US" sz="2000" dirty="0">
                <a:latin typeface="Arial"/>
                <a:cs typeface="Arial"/>
              </a:rPr>
              <a:t>. Dav</a:t>
            </a:r>
            <a:r>
              <a:rPr lang="en-US" sz="2000" spc="-10" dirty="0">
                <a:latin typeface="Arial"/>
                <a:cs typeface="Arial"/>
              </a:rPr>
              <a:t>i</a:t>
            </a:r>
            <a:r>
              <a:rPr lang="en-US" sz="2000" dirty="0">
                <a:latin typeface="Arial"/>
                <a:cs typeface="Arial"/>
              </a:rPr>
              <a:t>d</a:t>
            </a:r>
            <a:r>
              <a:rPr lang="en-US" sz="2000" spc="10" dirty="0">
                <a:latin typeface="Arial"/>
                <a:cs typeface="Arial"/>
              </a:rPr>
              <a:t> </a:t>
            </a:r>
            <a:r>
              <a:rPr lang="en-US" sz="2000" dirty="0">
                <a:latin typeface="Arial"/>
                <a:cs typeface="Arial"/>
              </a:rPr>
              <a:t>is sin</a:t>
            </a:r>
            <a:r>
              <a:rPr lang="en-US" sz="2000" spc="-10" dirty="0">
                <a:latin typeface="Arial"/>
                <a:cs typeface="Arial"/>
              </a:rPr>
              <a:t>g</a:t>
            </a:r>
            <a:r>
              <a:rPr lang="en-US" sz="2000" dirty="0">
                <a:latin typeface="Arial"/>
                <a:cs typeface="Arial"/>
              </a:rPr>
              <a:t>l</a:t>
            </a:r>
            <a:r>
              <a:rPr lang="en-US" sz="2000" spc="-10" dirty="0">
                <a:latin typeface="Arial"/>
                <a:cs typeface="Arial"/>
              </a:rPr>
              <a:t>e</a:t>
            </a:r>
            <a:r>
              <a:rPr lang="en-US" sz="2000" dirty="0">
                <a:latin typeface="Arial"/>
                <a:cs typeface="Arial"/>
              </a:rPr>
              <a:t>,</a:t>
            </a:r>
            <a:r>
              <a:rPr lang="en-US" sz="2000" spc="30" dirty="0">
                <a:latin typeface="Arial"/>
                <a:cs typeface="Arial"/>
              </a:rPr>
              <a:t> </a:t>
            </a:r>
            <a:r>
              <a:rPr lang="en-US" sz="2000" dirty="0">
                <a:latin typeface="Arial"/>
                <a:cs typeface="Arial"/>
              </a:rPr>
              <a:t>w</a:t>
            </a:r>
            <a:r>
              <a:rPr lang="en-US" sz="2000" spc="-10" dirty="0">
                <a:latin typeface="Arial"/>
                <a:cs typeface="Arial"/>
              </a:rPr>
              <a:t>i</a:t>
            </a:r>
            <a:r>
              <a:rPr lang="en-US" sz="2000" dirty="0">
                <a:latin typeface="Arial"/>
                <a:cs typeface="Arial"/>
              </a:rPr>
              <a:t>th no </a:t>
            </a:r>
            <a:r>
              <a:rPr lang="en-US" sz="2000" spc="-5" dirty="0">
                <a:latin typeface="Arial"/>
                <a:cs typeface="Arial"/>
              </a:rPr>
              <a:t>dependen</a:t>
            </a:r>
            <a:r>
              <a:rPr lang="en-US" sz="2000" dirty="0">
                <a:latin typeface="Arial"/>
                <a:cs typeface="Arial"/>
              </a:rPr>
              <a:t>t</a:t>
            </a:r>
            <a:r>
              <a:rPr lang="en-US" sz="2000" spc="25" dirty="0">
                <a:latin typeface="Arial"/>
                <a:cs typeface="Arial"/>
              </a:rPr>
              <a:t> </a:t>
            </a:r>
            <a:r>
              <a:rPr lang="en-US" sz="2000" spc="-5" dirty="0">
                <a:latin typeface="Arial"/>
                <a:cs typeface="Arial"/>
              </a:rPr>
              <a:t>children</a:t>
            </a:r>
            <a:r>
              <a:rPr lang="en-US" sz="2000" dirty="0">
                <a:latin typeface="Arial"/>
                <a:cs typeface="Arial"/>
              </a:rPr>
              <a:t>. </a:t>
            </a:r>
            <a:r>
              <a:rPr lang="en-US" sz="2000" spc="-5" dirty="0">
                <a:latin typeface="Arial"/>
                <a:cs typeface="Arial"/>
              </a:rPr>
              <a:t>H</a:t>
            </a:r>
            <a:r>
              <a:rPr lang="en-US" sz="2000" dirty="0">
                <a:latin typeface="Arial"/>
                <a:cs typeface="Arial"/>
              </a:rPr>
              <a:t>e</a:t>
            </a:r>
            <a:r>
              <a:rPr lang="en-US" sz="2000" spc="-10" dirty="0">
                <a:latin typeface="Arial"/>
                <a:cs typeface="Arial"/>
              </a:rPr>
              <a:t> </a:t>
            </a:r>
            <a:r>
              <a:rPr lang="en-US" sz="2000" spc="-5" dirty="0">
                <a:latin typeface="Arial"/>
                <a:cs typeface="Arial"/>
              </a:rPr>
              <a:t>i</a:t>
            </a:r>
            <a:r>
              <a:rPr lang="en-US" sz="2000" dirty="0">
                <a:latin typeface="Arial"/>
                <a:cs typeface="Arial"/>
              </a:rPr>
              <a:t>s </a:t>
            </a:r>
            <a:r>
              <a:rPr lang="en-US" sz="2000" spc="-5" dirty="0">
                <a:latin typeface="Arial"/>
                <a:cs typeface="Arial"/>
              </a:rPr>
              <a:t>e</a:t>
            </a:r>
            <a:r>
              <a:rPr lang="en-US" sz="2000" dirty="0">
                <a:latin typeface="Arial"/>
                <a:cs typeface="Arial"/>
              </a:rPr>
              <a:t>m</a:t>
            </a:r>
            <a:r>
              <a:rPr lang="en-US" sz="2000" spc="-5" dirty="0">
                <a:latin typeface="Arial"/>
                <a:cs typeface="Arial"/>
              </a:rPr>
              <a:t>ploye</a:t>
            </a:r>
            <a:r>
              <a:rPr lang="en-US" sz="2000" dirty="0">
                <a:latin typeface="Arial"/>
                <a:cs typeface="Arial"/>
              </a:rPr>
              <a:t>d</a:t>
            </a:r>
            <a:r>
              <a:rPr lang="en-US" sz="2000" spc="20" dirty="0">
                <a:latin typeface="Arial"/>
                <a:cs typeface="Arial"/>
              </a:rPr>
              <a:t> </a:t>
            </a:r>
            <a:r>
              <a:rPr lang="en-US" sz="2000" spc="-5" dirty="0">
                <a:latin typeface="Arial"/>
                <a:cs typeface="Arial"/>
              </a:rPr>
              <a:t>an</a:t>
            </a:r>
            <a:r>
              <a:rPr lang="en-US" sz="2000" dirty="0">
                <a:latin typeface="Arial"/>
                <a:cs typeface="Arial"/>
              </a:rPr>
              <a:t>d</a:t>
            </a:r>
            <a:r>
              <a:rPr lang="en-US" sz="2000" spc="10" dirty="0">
                <a:latin typeface="Arial"/>
                <a:cs typeface="Arial"/>
              </a:rPr>
              <a:t> </a:t>
            </a:r>
            <a:r>
              <a:rPr lang="en-US" sz="2000" spc="-5" dirty="0">
                <a:latin typeface="Arial"/>
                <a:cs typeface="Arial"/>
              </a:rPr>
              <a:t>plan</a:t>
            </a:r>
            <a:r>
              <a:rPr lang="en-US" sz="2000" dirty="0">
                <a:latin typeface="Arial"/>
                <a:cs typeface="Arial"/>
              </a:rPr>
              <a:t>s</a:t>
            </a:r>
            <a:r>
              <a:rPr lang="en-US" sz="2000" spc="10" dirty="0">
                <a:latin typeface="Arial"/>
                <a:cs typeface="Arial"/>
              </a:rPr>
              <a:t> </a:t>
            </a:r>
            <a:r>
              <a:rPr lang="en-US" sz="2000" dirty="0">
                <a:latin typeface="Arial"/>
                <a:cs typeface="Arial"/>
              </a:rPr>
              <a:t>to</a:t>
            </a:r>
            <a:r>
              <a:rPr lang="en-US" sz="2000" spc="-5" dirty="0">
                <a:latin typeface="Arial"/>
                <a:cs typeface="Arial"/>
              </a:rPr>
              <a:t> fil</a:t>
            </a:r>
            <a:r>
              <a:rPr lang="en-US" sz="2000" dirty="0">
                <a:latin typeface="Arial"/>
                <a:cs typeface="Arial"/>
              </a:rPr>
              <a:t>e</a:t>
            </a:r>
            <a:r>
              <a:rPr lang="en-US" sz="2000" spc="5" dirty="0">
                <a:latin typeface="Arial"/>
                <a:cs typeface="Arial"/>
              </a:rPr>
              <a:t> </a:t>
            </a:r>
            <a:r>
              <a:rPr lang="en-US" sz="2000" dirty="0">
                <a:latin typeface="Arial"/>
                <a:cs typeface="Arial"/>
              </a:rPr>
              <a:t>t</a:t>
            </a:r>
            <a:r>
              <a:rPr lang="en-US" sz="2000" spc="-5" dirty="0">
                <a:latin typeface="Arial"/>
                <a:cs typeface="Arial"/>
              </a:rPr>
              <a:t>a</a:t>
            </a:r>
            <a:r>
              <a:rPr lang="en-US" sz="2000" spc="-15" dirty="0">
                <a:latin typeface="Arial"/>
                <a:cs typeface="Arial"/>
              </a:rPr>
              <a:t>x</a:t>
            </a:r>
            <a:r>
              <a:rPr lang="en-US" sz="2000" spc="-5" dirty="0">
                <a:latin typeface="Arial"/>
                <a:cs typeface="Arial"/>
              </a:rPr>
              <a:t>es </a:t>
            </a:r>
            <a:r>
              <a:rPr lang="en-US" sz="2000" dirty="0">
                <a:latin typeface="Arial"/>
                <a:cs typeface="Arial"/>
              </a:rPr>
              <a:t>in</a:t>
            </a:r>
            <a:r>
              <a:rPr lang="en-US" sz="2000" spc="-10" dirty="0">
                <a:latin typeface="Arial"/>
                <a:cs typeface="Arial"/>
              </a:rPr>
              <a:t> </a:t>
            </a:r>
            <a:r>
              <a:rPr lang="en-US" sz="2000" spc="5" dirty="0">
                <a:latin typeface="Arial"/>
                <a:cs typeface="Arial"/>
              </a:rPr>
              <a:t>t</a:t>
            </a:r>
            <a:r>
              <a:rPr lang="en-US" sz="2000" dirty="0">
                <a:latin typeface="Arial"/>
                <a:cs typeface="Arial"/>
              </a:rPr>
              <a:t>he coming</a:t>
            </a:r>
            <a:r>
              <a:rPr lang="en-US" sz="2000" spc="5" dirty="0">
                <a:latin typeface="Arial"/>
                <a:cs typeface="Arial"/>
              </a:rPr>
              <a:t> </a:t>
            </a:r>
            <a:r>
              <a:rPr lang="en-US" sz="2000" dirty="0">
                <a:latin typeface="Arial"/>
                <a:cs typeface="Arial"/>
              </a:rPr>
              <a:t>yea</a:t>
            </a:r>
            <a:r>
              <a:rPr lang="en-US" sz="2000" spc="-135" dirty="0">
                <a:latin typeface="Arial"/>
                <a:cs typeface="Arial"/>
              </a:rPr>
              <a:t>r</a:t>
            </a:r>
            <a:r>
              <a:rPr lang="en-US" sz="2000" dirty="0">
                <a:latin typeface="Arial"/>
                <a:cs typeface="Arial"/>
              </a:rPr>
              <a:t>. He</a:t>
            </a:r>
            <a:r>
              <a:rPr lang="en-US" sz="2000" spc="-15" dirty="0">
                <a:latin typeface="Arial"/>
                <a:cs typeface="Arial"/>
              </a:rPr>
              <a:t> </a:t>
            </a:r>
            <a:r>
              <a:rPr lang="en-US" sz="2000" dirty="0">
                <a:latin typeface="Arial"/>
                <a:cs typeface="Arial"/>
              </a:rPr>
              <a:t>is a sin</a:t>
            </a:r>
            <a:r>
              <a:rPr lang="en-US" sz="2000" spc="-10" dirty="0">
                <a:latin typeface="Arial"/>
                <a:cs typeface="Arial"/>
              </a:rPr>
              <a:t>g</a:t>
            </a:r>
            <a:r>
              <a:rPr lang="en-US" sz="2000" dirty="0">
                <a:latin typeface="Arial"/>
                <a:cs typeface="Arial"/>
              </a:rPr>
              <a:t>le</a:t>
            </a:r>
            <a:r>
              <a:rPr lang="en-US" sz="2000" spc="-10" dirty="0">
                <a:latin typeface="Arial"/>
                <a:cs typeface="Arial"/>
              </a:rPr>
              <a:t> T</a:t>
            </a:r>
            <a:r>
              <a:rPr lang="en-US" sz="2000" dirty="0">
                <a:latin typeface="Arial"/>
                <a:cs typeface="Arial"/>
              </a:rPr>
              <a:t>ax</a:t>
            </a:r>
            <a:r>
              <a:rPr lang="en-US" sz="2000" spc="-15" dirty="0">
                <a:latin typeface="Arial"/>
                <a:cs typeface="Arial"/>
              </a:rPr>
              <a:t> </a:t>
            </a:r>
            <a:r>
              <a:rPr lang="en-US" sz="2000" dirty="0">
                <a:latin typeface="Arial"/>
                <a:cs typeface="Arial"/>
              </a:rPr>
              <a:t>Fi</a:t>
            </a:r>
            <a:r>
              <a:rPr lang="en-US" sz="2000" spc="-10" dirty="0">
                <a:latin typeface="Arial"/>
                <a:cs typeface="Arial"/>
              </a:rPr>
              <a:t>l</a:t>
            </a:r>
            <a:r>
              <a:rPr lang="en-US" sz="2000" dirty="0">
                <a:latin typeface="Arial"/>
                <a:cs typeface="Arial"/>
              </a:rPr>
              <a:t>er</a:t>
            </a:r>
            <a:r>
              <a:rPr lang="en-US" sz="2000" spc="15" dirty="0">
                <a:latin typeface="Arial"/>
                <a:cs typeface="Arial"/>
              </a:rPr>
              <a:t> </a:t>
            </a:r>
            <a:r>
              <a:rPr lang="en-US" sz="2000" dirty="0">
                <a:latin typeface="Arial"/>
                <a:cs typeface="Arial"/>
              </a:rPr>
              <a:t>w</a:t>
            </a:r>
            <a:r>
              <a:rPr lang="en-US" sz="2000" spc="-10" dirty="0">
                <a:latin typeface="Arial"/>
                <a:cs typeface="Arial"/>
              </a:rPr>
              <a:t>i</a:t>
            </a:r>
            <a:r>
              <a:rPr lang="en-US" sz="2000" dirty="0">
                <a:latin typeface="Arial"/>
                <a:cs typeface="Arial"/>
              </a:rPr>
              <a:t>th no Tax </a:t>
            </a:r>
            <a:r>
              <a:rPr lang="en-US" sz="2000" spc="-5" dirty="0">
                <a:latin typeface="Arial"/>
                <a:cs typeface="Arial"/>
              </a:rPr>
              <a:t>Dependen</a:t>
            </a:r>
            <a:r>
              <a:rPr lang="en-US" sz="2000" dirty="0">
                <a:latin typeface="Arial"/>
                <a:cs typeface="Arial"/>
              </a:rPr>
              <a:t>t</a:t>
            </a:r>
            <a:r>
              <a:rPr lang="en-US" sz="2000" spc="-5" dirty="0">
                <a:latin typeface="Arial"/>
                <a:cs typeface="Arial"/>
              </a:rPr>
              <a:t>s.</a:t>
            </a:r>
            <a:endParaRPr lang="en-US" sz="2000" dirty="0">
              <a:latin typeface="Arial"/>
              <a:cs typeface="Arial"/>
            </a:endParaRPr>
          </a:p>
        </p:txBody>
      </p:sp>
      <p:sp>
        <p:nvSpPr>
          <p:cNvPr id="3" name="Slide Number Placeholder 2">
            <a:extLst>
              <a:ext uri="{FF2B5EF4-FFF2-40B4-BE49-F238E27FC236}">
                <a16:creationId xmlns:a16="http://schemas.microsoft.com/office/drawing/2014/main" id="{3D9A7EFB-E4A6-43AF-8F8C-37E1B28C5B60}"/>
              </a:ext>
            </a:extLst>
          </p:cNvPr>
          <p:cNvSpPr>
            <a:spLocks noGrp="1"/>
          </p:cNvSpPr>
          <p:nvPr>
            <p:ph type="sldNum" sz="quarter" idx="12"/>
          </p:nvPr>
        </p:nvSpPr>
        <p:spPr/>
        <p:txBody>
          <a:bodyPr/>
          <a:lstStyle/>
          <a:p>
            <a:pPr algn="ctr"/>
            <a:fld id="{9D710453-B075-45DB-8A7B-E3C399690A0E}" type="slidenum">
              <a:rPr lang="en-US" sz="1100" smtClean="0"/>
              <a:pPr algn="ctr"/>
              <a:t>37</a:t>
            </a:fld>
            <a:endParaRPr lang="en-US" sz="1100" dirty="0"/>
          </a:p>
        </p:txBody>
      </p:sp>
    </p:spTree>
    <p:extLst>
      <p:ext uri="{BB962C8B-B14F-4D97-AF65-F5344CB8AC3E}">
        <p14:creationId xmlns:p14="http://schemas.microsoft.com/office/powerpoint/2010/main" val="40210642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3" name="Picture 2" descr="Image of PE Worksheet with Total Monthly Income dropdown surrounded by a red callout."/>
          <p:cNvPicPr>
            <a:picLocks noChangeAspect="1"/>
          </p:cNvPicPr>
          <p:nvPr/>
        </p:nvPicPr>
        <p:blipFill>
          <a:blip r:embed="rId4"/>
          <a:stretch>
            <a:fillRect/>
          </a:stretch>
        </p:blipFill>
        <p:spPr>
          <a:xfrm>
            <a:off x="361733" y="1425472"/>
            <a:ext cx="8420533" cy="4007056"/>
          </a:xfrm>
          <a:prstGeom prst="rect">
            <a:avLst/>
          </a:prstGeom>
          <a:ln w="28575">
            <a:solidFill>
              <a:srgbClr val="002060"/>
            </a:solidFill>
          </a:ln>
        </p:spPr>
      </p:pic>
      <p:sp>
        <p:nvSpPr>
          <p:cNvPr id="13" name="Rectangle 12" descr="Red callout surrounding Total Monthly Income dropdown."/>
          <p:cNvSpPr/>
          <p:nvPr/>
        </p:nvSpPr>
        <p:spPr>
          <a:xfrm>
            <a:off x="383544" y="2637183"/>
            <a:ext cx="2654517" cy="6096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45D7A1BB-260A-4BC7-8676-53CB8E20E55E}"/>
              </a:ext>
            </a:extLst>
          </p:cNvPr>
          <p:cNvSpPr>
            <a:spLocks noGrp="1"/>
          </p:cNvSpPr>
          <p:nvPr>
            <p:ph type="sldNum" sz="quarter" idx="12"/>
          </p:nvPr>
        </p:nvSpPr>
        <p:spPr/>
        <p:txBody>
          <a:bodyPr/>
          <a:lstStyle/>
          <a:p>
            <a:pPr algn="ctr"/>
            <a:fld id="{9D710453-B075-45DB-8A7B-E3C399690A0E}" type="slidenum">
              <a:rPr lang="en-US" sz="1100" smtClean="0"/>
              <a:pPr algn="ctr"/>
              <a:t>38</a:t>
            </a:fld>
            <a:endParaRPr lang="en-US" sz="1100" dirty="0"/>
          </a:p>
        </p:txBody>
      </p:sp>
    </p:spTree>
    <p:extLst>
      <p:ext uri="{BB962C8B-B14F-4D97-AF65-F5344CB8AC3E}">
        <p14:creationId xmlns:p14="http://schemas.microsoft.com/office/powerpoint/2010/main" val="23766804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MAGI Income"/>
          <p:cNvSpPr>
            <a:spLocks noGrp="1"/>
          </p:cNvSpPr>
          <p:nvPr>
            <p:ph type="title"/>
            <p:custDataLst>
              <p:tags r:id="rId1"/>
            </p:custDataLst>
          </p:nvPr>
        </p:nvSpPr>
        <p:spPr bwMode="white">
          <a:xfrm>
            <a:off x="457200" y="307974"/>
            <a:ext cx="5410200" cy="454026"/>
          </a:xfrm>
        </p:spPr>
        <p:txBody>
          <a:bodyPr/>
          <a:lstStyle/>
          <a:p>
            <a:r>
              <a:rPr lang="en-US" dirty="0"/>
              <a:t>MAGI Income</a:t>
            </a:r>
          </a:p>
        </p:txBody>
      </p:sp>
      <p:sp>
        <p:nvSpPr>
          <p:cNvPr id="5" name="object 11" descr="Text box indicating that types of income that should be included in the PE assessment appear in the table below."/>
          <p:cNvSpPr txBox="1"/>
          <p:nvPr>
            <p:custDataLst>
              <p:tags r:id="rId2"/>
            </p:custDataLst>
          </p:nvPr>
        </p:nvSpPr>
        <p:spPr>
          <a:xfrm>
            <a:off x="457200" y="1073840"/>
            <a:ext cx="7832090" cy="228600"/>
          </a:xfrm>
          <a:prstGeom prst="rect">
            <a:avLst/>
          </a:prstGeom>
        </p:spPr>
        <p:txBody>
          <a:bodyPr vert="horz" wrap="square" lIns="0" tIns="0" rIns="0" bIns="0" rtlCol="0">
            <a:spAutoFit/>
          </a:bodyPr>
          <a:lstStyle/>
          <a:p>
            <a:pPr marL="12700">
              <a:lnSpc>
                <a:spcPts val="2140"/>
              </a:lnSpc>
            </a:pPr>
            <a:r>
              <a:rPr sz="1800" dirty="0">
                <a:latin typeface="Arial"/>
                <a:cs typeface="Arial"/>
              </a:rPr>
              <a:t>B</a:t>
            </a:r>
            <a:r>
              <a:rPr sz="1800" spc="-10" dirty="0">
                <a:latin typeface="Arial"/>
                <a:cs typeface="Arial"/>
              </a:rPr>
              <a:t>e</a:t>
            </a:r>
            <a:r>
              <a:rPr sz="1800" dirty="0">
                <a:latin typeface="Arial"/>
                <a:cs typeface="Arial"/>
              </a:rPr>
              <a:t>l</a:t>
            </a:r>
            <a:r>
              <a:rPr sz="1800" spc="-10" dirty="0">
                <a:latin typeface="Arial"/>
                <a:cs typeface="Arial"/>
              </a:rPr>
              <a:t>o</a:t>
            </a:r>
            <a:r>
              <a:rPr sz="1800" dirty="0">
                <a:latin typeface="Arial"/>
                <a:cs typeface="Arial"/>
              </a:rPr>
              <a:t>w</a:t>
            </a:r>
            <a:r>
              <a:rPr sz="1800" spc="10" dirty="0">
                <a:latin typeface="Arial"/>
                <a:cs typeface="Arial"/>
              </a:rPr>
              <a:t> </a:t>
            </a:r>
            <a:r>
              <a:rPr sz="1800" dirty="0">
                <a:latin typeface="Arial"/>
                <a:cs typeface="Arial"/>
              </a:rPr>
              <a:t>are</a:t>
            </a:r>
            <a:r>
              <a:rPr sz="1800" spc="-10" dirty="0">
                <a:latin typeface="Arial"/>
                <a:cs typeface="Arial"/>
              </a:rPr>
              <a:t> </a:t>
            </a:r>
            <a:r>
              <a:rPr sz="1800" spc="5" dirty="0">
                <a:latin typeface="Arial"/>
                <a:cs typeface="Arial"/>
              </a:rPr>
              <a:t>t</a:t>
            </a:r>
            <a:r>
              <a:rPr sz="1800" dirty="0">
                <a:latin typeface="Arial"/>
                <a:cs typeface="Arial"/>
              </a:rPr>
              <a:t>he</a:t>
            </a:r>
            <a:r>
              <a:rPr sz="1800" spc="-10" dirty="0">
                <a:latin typeface="Arial"/>
                <a:cs typeface="Arial"/>
              </a:rPr>
              <a:t> </a:t>
            </a:r>
            <a:r>
              <a:rPr sz="1800" spc="5" dirty="0">
                <a:latin typeface="Arial"/>
                <a:cs typeface="Arial"/>
              </a:rPr>
              <a:t>t</a:t>
            </a:r>
            <a:r>
              <a:rPr sz="1800" spc="-25" dirty="0">
                <a:latin typeface="Arial"/>
                <a:cs typeface="Arial"/>
              </a:rPr>
              <a:t>y</a:t>
            </a:r>
            <a:r>
              <a:rPr sz="1800" dirty="0">
                <a:latin typeface="Arial"/>
                <a:cs typeface="Arial"/>
              </a:rPr>
              <a:t>p</a:t>
            </a:r>
            <a:r>
              <a:rPr sz="1800" spc="-10" dirty="0">
                <a:latin typeface="Arial"/>
                <a:cs typeface="Arial"/>
              </a:rPr>
              <a:t>e</a:t>
            </a:r>
            <a:r>
              <a:rPr sz="1800" dirty="0">
                <a:latin typeface="Arial"/>
                <a:cs typeface="Arial"/>
              </a:rPr>
              <a:t>s</a:t>
            </a:r>
            <a:r>
              <a:rPr sz="1800" spc="25" dirty="0">
                <a:latin typeface="Arial"/>
                <a:cs typeface="Arial"/>
              </a:rPr>
              <a:t> </a:t>
            </a:r>
            <a:r>
              <a:rPr sz="1800" dirty="0">
                <a:latin typeface="Arial"/>
                <a:cs typeface="Arial"/>
              </a:rPr>
              <a:t>of i</a:t>
            </a:r>
            <a:r>
              <a:rPr sz="1800" spc="-10" dirty="0">
                <a:latin typeface="Arial"/>
                <a:cs typeface="Arial"/>
              </a:rPr>
              <a:t>n</a:t>
            </a:r>
            <a:r>
              <a:rPr sz="1800" dirty="0">
                <a:latin typeface="Arial"/>
                <a:cs typeface="Arial"/>
              </a:rPr>
              <a:t>come</a:t>
            </a:r>
            <a:r>
              <a:rPr sz="1800" spc="5" dirty="0">
                <a:latin typeface="Arial"/>
                <a:cs typeface="Arial"/>
              </a:rPr>
              <a:t> </a:t>
            </a:r>
            <a:r>
              <a:rPr sz="1800" dirty="0">
                <a:latin typeface="Arial"/>
                <a:cs typeface="Arial"/>
              </a:rPr>
              <a:t>th</a:t>
            </a:r>
            <a:r>
              <a:rPr sz="1800" spc="-10" dirty="0">
                <a:latin typeface="Arial"/>
                <a:cs typeface="Arial"/>
              </a:rPr>
              <a:t>a</a:t>
            </a:r>
            <a:r>
              <a:rPr sz="1800" dirty="0">
                <a:latin typeface="Arial"/>
                <a:cs typeface="Arial"/>
              </a:rPr>
              <a:t>t</a:t>
            </a:r>
            <a:r>
              <a:rPr sz="1800" spc="5" dirty="0">
                <a:latin typeface="Arial"/>
                <a:cs typeface="Arial"/>
              </a:rPr>
              <a:t> </a:t>
            </a:r>
            <a:r>
              <a:rPr sz="1800" dirty="0">
                <a:latin typeface="Arial"/>
                <a:cs typeface="Arial"/>
              </a:rPr>
              <a:t>sh</a:t>
            </a:r>
            <a:r>
              <a:rPr sz="1800" spc="-10" dirty="0">
                <a:latin typeface="Arial"/>
                <a:cs typeface="Arial"/>
              </a:rPr>
              <a:t>o</a:t>
            </a:r>
            <a:r>
              <a:rPr sz="1800" dirty="0">
                <a:latin typeface="Arial"/>
                <a:cs typeface="Arial"/>
              </a:rPr>
              <a:t>u</a:t>
            </a:r>
            <a:r>
              <a:rPr sz="1800" spc="-10" dirty="0">
                <a:latin typeface="Arial"/>
                <a:cs typeface="Arial"/>
              </a:rPr>
              <a:t>l</a:t>
            </a:r>
            <a:r>
              <a:rPr sz="1800" dirty="0">
                <a:latin typeface="Arial"/>
                <a:cs typeface="Arial"/>
              </a:rPr>
              <a:t>d</a:t>
            </a:r>
            <a:r>
              <a:rPr sz="1800" spc="5" dirty="0">
                <a:latin typeface="Arial"/>
                <a:cs typeface="Arial"/>
              </a:rPr>
              <a:t> </a:t>
            </a:r>
            <a:r>
              <a:rPr sz="1800" dirty="0">
                <a:latin typeface="Arial"/>
                <a:cs typeface="Arial"/>
              </a:rPr>
              <a:t>be</a:t>
            </a:r>
            <a:r>
              <a:rPr sz="1800" spc="-10" dirty="0">
                <a:latin typeface="Arial"/>
                <a:cs typeface="Arial"/>
              </a:rPr>
              <a:t> </a:t>
            </a:r>
            <a:r>
              <a:rPr sz="1800" dirty="0">
                <a:latin typeface="Arial"/>
                <a:cs typeface="Arial"/>
              </a:rPr>
              <a:t>inc</a:t>
            </a:r>
            <a:r>
              <a:rPr sz="1800" spc="-10" dirty="0">
                <a:latin typeface="Arial"/>
                <a:cs typeface="Arial"/>
              </a:rPr>
              <a:t>l</a:t>
            </a:r>
            <a:r>
              <a:rPr sz="1800" dirty="0">
                <a:latin typeface="Arial"/>
                <a:cs typeface="Arial"/>
              </a:rPr>
              <a:t>u</a:t>
            </a:r>
            <a:r>
              <a:rPr sz="1800" spc="-10" dirty="0">
                <a:latin typeface="Arial"/>
                <a:cs typeface="Arial"/>
              </a:rPr>
              <a:t>d</a:t>
            </a:r>
            <a:r>
              <a:rPr sz="1800" dirty="0">
                <a:latin typeface="Arial"/>
                <a:cs typeface="Arial"/>
              </a:rPr>
              <a:t>ed</a:t>
            </a:r>
            <a:r>
              <a:rPr sz="1800" spc="15" dirty="0">
                <a:latin typeface="Arial"/>
                <a:cs typeface="Arial"/>
              </a:rPr>
              <a:t> </a:t>
            </a:r>
            <a:r>
              <a:rPr sz="1800" dirty="0">
                <a:latin typeface="Arial"/>
                <a:cs typeface="Arial"/>
              </a:rPr>
              <a:t>in</a:t>
            </a:r>
            <a:r>
              <a:rPr sz="1800" spc="5" dirty="0">
                <a:latin typeface="Arial"/>
                <a:cs typeface="Arial"/>
              </a:rPr>
              <a:t> </a:t>
            </a:r>
            <a:r>
              <a:rPr sz="1800" dirty="0">
                <a:latin typeface="Arial"/>
                <a:cs typeface="Arial"/>
              </a:rPr>
              <a:t>the</a:t>
            </a:r>
            <a:r>
              <a:rPr sz="1800" spc="-10" dirty="0">
                <a:latin typeface="Arial"/>
                <a:cs typeface="Arial"/>
              </a:rPr>
              <a:t> </a:t>
            </a:r>
            <a:r>
              <a:rPr sz="1800" dirty="0">
                <a:latin typeface="Arial"/>
                <a:cs typeface="Arial"/>
              </a:rPr>
              <a:t>PE</a:t>
            </a:r>
            <a:r>
              <a:rPr sz="1800" spc="-10" dirty="0">
                <a:latin typeface="Arial"/>
                <a:cs typeface="Arial"/>
              </a:rPr>
              <a:t> </a:t>
            </a:r>
            <a:r>
              <a:rPr sz="1800" dirty="0">
                <a:latin typeface="Arial"/>
                <a:cs typeface="Arial"/>
              </a:rPr>
              <a:t>ass</a:t>
            </a:r>
            <a:r>
              <a:rPr sz="1800" spc="-10" dirty="0">
                <a:latin typeface="Arial"/>
                <a:cs typeface="Arial"/>
              </a:rPr>
              <a:t>e</a:t>
            </a:r>
            <a:r>
              <a:rPr sz="1800" dirty="0">
                <a:latin typeface="Arial"/>
                <a:cs typeface="Arial"/>
              </a:rPr>
              <a:t>ssme</a:t>
            </a:r>
            <a:r>
              <a:rPr sz="1800" spc="-10" dirty="0">
                <a:latin typeface="Arial"/>
                <a:cs typeface="Arial"/>
              </a:rPr>
              <a:t>n</a:t>
            </a:r>
            <a:r>
              <a:rPr sz="1800" dirty="0">
                <a:latin typeface="Arial"/>
                <a:cs typeface="Arial"/>
              </a:rPr>
              <a:t>t:</a:t>
            </a:r>
          </a:p>
        </p:txBody>
      </p:sp>
      <p:graphicFrame>
        <p:nvGraphicFramePr>
          <p:cNvPr id="7" name="object 9" descr="Table showing which income is counted under MAGI rules. A Yes/No column follows each income type."/>
          <p:cNvGraphicFramePr>
            <a:graphicFrameLocks noGrp="1"/>
          </p:cNvGraphicFramePr>
          <p:nvPr>
            <p:custDataLst>
              <p:tags r:id="rId3"/>
            </p:custDataLst>
            <p:extLst>
              <p:ext uri="{D42A27DB-BD31-4B8C-83A1-F6EECF244321}">
                <p14:modId xmlns:p14="http://schemas.microsoft.com/office/powerpoint/2010/main" val="2914133245"/>
              </p:ext>
            </p:extLst>
          </p:nvPr>
        </p:nvGraphicFramePr>
        <p:xfrm>
          <a:off x="457200" y="1441450"/>
          <a:ext cx="8223250" cy="4349749"/>
        </p:xfrm>
        <a:graphic>
          <a:graphicData uri="http://schemas.openxmlformats.org/drawingml/2006/table">
            <a:tbl>
              <a:tblPr firstRow="1" bandRow="1"/>
              <a:tblGrid>
                <a:gridCol w="7091610">
                  <a:extLst>
                    <a:ext uri="{9D8B030D-6E8A-4147-A177-3AD203B41FA5}">
                      <a16:colId xmlns:a16="http://schemas.microsoft.com/office/drawing/2014/main" val="20000"/>
                    </a:ext>
                  </a:extLst>
                </a:gridCol>
                <a:gridCol w="603541">
                  <a:extLst>
                    <a:ext uri="{9D8B030D-6E8A-4147-A177-3AD203B41FA5}">
                      <a16:colId xmlns:a16="http://schemas.microsoft.com/office/drawing/2014/main" val="20001"/>
                    </a:ext>
                  </a:extLst>
                </a:gridCol>
                <a:gridCol w="528099">
                  <a:extLst>
                    <a:ext uri="{9D8B030D-6E8A-4147-A177-3AD203B41FA5}">
                      <a16:colId xmlns:a16="http://schemas.microsoft.com/office/drawing/2014/main" val="20002"/>
                    </a:ext>
                  </a:extLst>
                </a:gridCol>
              </a:tblGrid>
              <a:tr h="301296">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101600">
                        <a:lnSpc>
                          <a:spcPct val="100000"/>
                        </a:lnSpc>
                      </a:pPr>
                      <a:r>
                        <a:rPr sz="1400" b="1" spc="5" dirty="0">
                          <a:solidFill>
                            <a:srgbClr val="FFFFFF"/>
                          </a:solidFill>
                          <a:latin typeface="Arial"/>
                          <a:cs typeface="Arial"/>
                        </a:rPr>
                        <a:t>W</a:t>
                      </a:r>
                      <a:r>
                        <a:rPr sz="1400" b="1" dirty="0">
                          <a:solidFill>
                            <a:srgbClr val="FFFFFF"/>
                          </a:solidFill>
                          <a:latin typeface="Arial"/>
                          <a:cs typeface="Arial"/>
                        </a:rPr>
                        <a:t>hich in</a:t>
                      </a:r>
                      <a:r>
                        <a:rPr sz="1400" b="1" spc="5" dirty="0">
                          <a:solidFill>
                            <a:srgbClr val="FFFFFF"/>
                          </a:solidFill>
                          <a:latin typeface="Arial"/>
                          <a:cs typeface="Arial"/>
                        </a:rPr>
                        <a:t>c</a:t>
                      </a:r>
                      <a:r>
                        <a:rPr sz="1400" b="1" dirty="0">
                          <a:solidFill>
                            <a:srgbClr val="FFFFFF"/>
                          </a:solidFill>
                          <a:latin typeface="Arial"/>
                          <a:cs typeface="Arial"/>
                        </a:rPr>
                        <a:t>ome</a:t>
                      </a:r>
                      <a:r>
                        <a:rPr sz="1400" b="1" spc="-10" dirty="0">
                          <a:solidFill>
                            <a:srgbClr val="FFFFFF"/>
                          </a:solidFill>
                          <a:latin typeface="Arial"/>
                          <a:cs typeface="Arial"/>
                        </a:rPr>
                        <a:t> </a:t>
                      </a:r>
                      <a:r>
                        <a:rPr sz="1400" b="1" dirty="0">
                          <a:solidFill>
                            <a:srgbClr val="FFFFFF"/>
                          </a:solidFill>
                          <a:latin typeface="Arial"/>
                          <a:cs typeface="Arial"/>
                        </a:rPr>
                        <a:t>is</a:t>
                      </a:r>
                      <a:r>
                        <a:rPr sz="1400" b="1" spc="5" dirty="0">
                          <a:solidFill>
                            <a:srgbClr val="FFFFFF"/>
                          </a:solidFill>
                          <a:latin typeface="Arial"/>
                          <a:cs typeface="Arial"/>
                        </a:rPr>
                        <a:t> c</a:t>
                      </a:r>
                      <a:r>
                        <a:rPr sz="1400" b="1" dirty="0">
                          <a:solidFill>
                            <a:srgbClr val="FFFFFF"/>
                          </a:solidFill>
                          <a:latin typeface="Arial"/>
                          <a:cs typeface="Arial"/>
                        </a:rPr>
                        <a:t>oun</a:t>
                      </a:r>
                      <a:r>
                        <a:rPr sz="1400" b="1" spc="-10" dirty="0">
                          <a:solidFill>
                            <a:srgbClr val="FFFFFF"/>
                          </a:solidFill>
                          <a:latin typeface="Arial"/>
                          <a:cs typeface="Arial"/>
                        </a:rPr>
                        <a:t>t</a:t>
                      </a:r>
                      <a:r>
                        <a:rPr sz="1400" b="1" dirty="0">
                          <a:solidFill>
                            <a:srgbClr val="FFFFFF"/>
                          </a:solidFill>
                          <a:latin typeface="Arial"/>
                          <a:cs typeface="Arial"/>
                        </a:rPr>
                        <a:t>ed</a:t>
                      </a:r>
                      <a:r>
                        <a:rPr sz="1400" b="1" spc="10" dirty="0">
                          <a:solidFill>
                            <a:srgbClr val="FFFFFF"/>
                          </a:solidFill>
                          <a:latin typeface="Arial"/>
                          <a:cs typeface="Arial"/>
                        </a:rPr>
                        <a:t> </a:t>
                      </a:r>
                      <a:r>
                        <a:rPr sz="1400" b="1" dirty="0">
                          <a:solidFill>
                            <a:srgbClr val="FFFFFF"/>
                          </a:solidFill>
                          <a:latin typeface="Arial"/>
                          <a:cs typeface="Arial"/>
                        </a:rPr>
                        <a:t>under </a:t>
                      </a:r>
                      <a:r>
                        <a:rPr sz="1400" b="1" spc="-5" dirty="0">
                          <a:solidFill>
                            <a:srgbClr val="FFFFFF"/>
                          </a:solidFill>
                          <a:latin typeface="Arial"/>
                          <a:cs typeface="Arial"/>
                        </a:rPr>
                        <a:t>M</a:t>
                      </a:r>
                      <a:r>
                        <a:rPr sz="1400" b="1" spc="-40" dirty="0">
                          <a:solidFill>
                            <a:srgbClr val="FFFFFF"/>
                          </a:solidFill>
                          <a:latin typeface="Arial"/>
                          <a:cs typeface="Arial"/>
                        </a:rPr>
                        <a:t>A</a:t>
                      </a:r>
                      <a:r>
                        <a:rPr sz="1400" b="1" dirty="0">
                          <a:solidFill>
                            <a:srgbClr val="FFFFFF"/>
                          </a:solidFill>
                          <a:latin typeface="Arial"/>
                          <a:cs typeface="Arial"/>
                        </a:rPr>
                        <a:t>GI</a:t>
                      </a:r>
                      <a:r>
                        <a:rPr sz="1400" b="1" spc="40" dirty="0">
                          <a:solidFill>
                            <a:srgbClr val="FFFFFF"/>
                          </a:solidFill>
                          <a:latin typeface="Arial"/>
                          <a:cs typeface="Arial"/>
                        </a:rPr>
                        <a:t> </a:t>
                      </a:r>
                      <a:r>
                        <a:rPr sz="1400" b="1" dirty="0">
                          <a:solidFill>
                            <a:srgbClr val="FFFFFF"/>
                          </a:solidFill>
                          <a:latin typeface="Arial"/>
                          <a:cs typeface="Arial"/>
                        </a:rPr>
                        <a:t>rul</a:t>
                      </a:r>
                      <a:r>
                        <a:rPr sz="1400" b="1" spc="5" dirty="0">
                          <a:solidFill>
                            <a:srgbClr val="FFFFFF"/>
                          </a:solidFill>
                          <a:latin typeface="Arial"/>
                          <a:cs typeface="Arial"/>
                        </a:rPr>
                        <a:t>e</a:t>
                      </a:r>
                      <a:r>
                        <a:rPr sz="1400" b="1" dirty="0">
                          <a:solidFill>
                            <a:srgbClr val="FFFFFF"/>
                          </a:solidFill>
                          <a:latin typeface="Arial"/>
                          <a:cs typeface="Arial"/>
                        </a:rPr>
                        <a:t>s?</a:t>
                      </a:r>
                      <a:endParaRPr sz="1400" dirty="0">
                        <a:latin typeface="Arial"/>
                        <a:cs typeface="Arial"/>
                      </a:endParaRPr>
                    </a:p>
                  </a:txBody>
                  <a:tcPr marL="0" marR="0" marT="0" marB="0" anchor="ctr">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013E7F"/>
                      </a:solidFill>
                      <a:prstDash val="solid"/>
                      <a:round/>
                      <a:headEnd type="none" w="med" len="med"/>
                      <a:tailEnd type="none" w="med" len="med"/>
                    </a:lnB>
                    <a:lnTlToBr w="12700" cmpd="sng">
                      <a:noFill/>
                      <a:prstDash val="solid"/>
                    </a:lnTlToBr>
                    <a:lnBlToTr w="12700" cmpd="sng">
                      <a:noFill/>
                      <a:prstDash val="solid"/>
                    </a:lnBlToTr>
                    <a:solidFill>
                      <a:srgbClr val="013E7F"/>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147320">
                        <a:lnSpc>
                          <a:spcPct val="100000"/>
                        </a:lnSpc>
                      </a:pPr>
                      <a:r>
                        <a:rPr sz="1400" b="1" spc="-10" dirty="0">
                          <a:solidFill>
                            <a:srgbClr val="FFFFFF"/>
                          </a:solidFill>
                          <a:latin typeface="Arial"/>
                          <a:cs typeface="Arial"/>
                        </a:rPr>
                        <a:t>Y</a:t>
                      </a:r>
                      <a:r>
                        <a:rPr sz="1400" b="1" dirty="0">
                          <a:solidFill>
                            <a:srgbClr val="FFFFFF"/>
                          </a:solidFill>
                          <a:latin typeface="Arial"/>
                          <a:cs typeface="Arial"/>
                        </a:rPr>
                        <a:t>ES</a:t>
                      </a:r>
                      <a:endParaRPr sz="1400" dirty="0">
                        <a:latin typeface="Arial"/>
                        <a:cs typeface="Arial"/>
                      </a:endParaRPr>
                    </a:p>
                  </a:txBody>
                  <a:tcPr marL="0" marR="0" marT="0" marB="0" anchor="ctr">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013E7F"/>
                      </a:solidFill>
                      <a:prstDash val="solid"/>
                      <a:round/>
                      <a:headEnd type="none" w="med" len="med"/>
                      <a:tailEnd type="none" w="med" len="med"/>
                    </a:lnB>
                    <a:lnTlToBr w="12700" cmpd="sng">
                      <a:noFill/>
                      <a:prstDash val="solid"/>
                    </a:lnTlToBr>
                    <a:lnBlToTr w="12700" cmpd="sng">
                      <a:noFill/>
                      <a:prstDash val="solid"/>
                    </a:lnBlToTr>
                    <a:solidFill>
                      <a:srgbClr val="013E7F"/>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147320">
                        <a:lnSpc>
                          <a:spcPct val="100000"/>
                        </a:lnSpc>
                      </a:pPr>
                      <a:r>
                        <a:rPr sz="1400" b="1" spc="-5" dirty="0">
                          <a:solidFill>
                            <a:srgbClr val="FFFFFF"/>
                          </a:solidFill>
                          <a:latin typeface="Arial"/>
                          <a:cs typeface="Arial"/>
                        </a:rPr>
                        <a:t>NO</a:t>
                      </a:r>
                      <a:endParaRPr sz="1400" dirty="0">
                        <a:latin typeface="Arial"/>
                        <a:cs typeface="Arial"/>
                      </a:endParaRPr>
                    </a:p>
                  </a:txBody>
                  <a:tcPr marL="0" marR="0" marT="0" marB="0" anchor="ctr">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013E7F"/>
                      </a:solidFill>
                      <a:prstDash val="solid"/>
                      <a:round/>
                      <a:headEnd type="none" w="med" len="med"/>
                      <a:tailEnd type="none" w="med" len="med"/>
                    </a:lnB>
                    <a:lnTlToBr w="12700" cmpd="sng">
                      <a:noFill/>
                      <a:prstDash val="solid"/>
                    </a:lnTlToBr>
                    <a:lnBlToTr w="12700" cmpd="sng">
                      <a:noFill/>
                      <a:prstDash val="solid"/>
                    </a:lnBlToTr>
                    <a:solidFill>
                      <a:srgbClr val="013E7F"/>
                    </a:solidFill>
                  </a:tcPr>
                </a:tc>
                <a:extLst>
                  <a:ext uri="{0D108BD9-81ED-4DB2-BD59-A6C34878D82A}">
                    <a16:rowId xmlns:a16="http://schemas.microsoft.com/office/drawing/2014/main" val="10000"/>
                  </a:ext>
                </a:extLst>
              </a:tr>
              <a:tr h="274874">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algn="l" defTabSz="457200" rtl="0" eaLnBrk="1" latinLnBrk="0" hangingPunct="1">
                        <a:lnSpc>
                          <a:spcPct val="100000"/>
                        </a:lnSpc>
                      </a:pPr>
                      <a:r>
                        <a:rPr sz="1200" b="1" kern="1200" dirty="0">
                          <a:solidFill>
                            <a:schemeClr val="bg1"/>
                          </a:solidFill>
                          <a:latin typeface="Arial"/>
                          <a:ea typeface="+mn-ea"/>
                          <a:cs typeface="Arial"/>
                        </a:rPr>
                        <a:t>Earned Income</a:t>
                      </a:r>
                    </a:p>
                  </a:txBody>
                  <a:tcPr marL="0" marR="0" marT="0" marB="0">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013E7F"/>
                      </a:solidFill>
                      <a:prstDash val="solid"/>
                      <a:round/>
                      <a:headEnd type="none" w="med" len="med"/>
                      <a:tailEnd type="none" w="med" len="med"/>
                    </a:lnT>
                    <a:lnB w="12700" cap="flat" cmpd="sng" algn="ctr">
                      <a:solidFill>
                        <a:srgbClr val="C0CFDF"/>
                      </a:solidFill>
                      <a:prstDash val="solid"/>
                      <a:round/>
                      <a:headEnd type="none" w="med" len="med"/>
                      <a:tailEnd type="none" w="med" len="me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algn="l" defTabSz="457200" rtl="0" eaLnBrk="1" latinLnBrk="0" hangingPunct="1"/>
                      <a:endParaRPr sz="1200" kern="1200" dirty="0">
                        <a:solidFill>
                          <a:schemeClr val="tx1"/>
                        </a:solidFill>
                        <a:latin typeface="Arial"/>
                        <a:ea typeface="+mn-ea"/>
                        <a:cs typeface="Arial"/>
                      </a:endParaRPr>
                    </a:p>
                  </a:txBody>
                  <a:tcPr marL="0" marR="0" marT="0" marB="0">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013E7F"/>
                      </a:solidFill>
                      <a:prstDash val="solid"/>
                      <a:round/>
                      <a:headEnd type="none" w="med" len="med"/>
                      <a:tailEnd type="none" w="med" len="med"/>
                    </a:lnT>
                    <a:lnB w="12700" cap="flat" cmpd="sng" algn="ctr">
                      <a:solidFill>
                        <a:srgbClr val="C0CFDF"/>
                      </a:solidFill>
                      <a:prstDash val="solid"/>
                      <a:round/>
                      <a:headEnd type="none" w="med" len="med"/>
                      <a:tailEnd type="none" w="med" len="me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algn="l" defTabSz="457200" rtl="0" eaLnBrk="1" latinLnBrk="0" hangingPunct="1"/>
                      <a:endParaRPr sz="1200" kern="1200" dirty="0">
                        <a:solidFill>
                          <a:schemeClr val="tx1"/>
                        </a:solidFill>
                        <a:latin typeface="Arial"/>
                        <a:ea typeface="+mn-ea"/>
                        <a:cs typeface="Arial"/>
                      </a:endParaRPr>
                    </a:p>
                  </a:txBody>
                  <a:tcPr marL="0" marR="0" marT="0" marB="0">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013E7F"/>
                      </a:solidFill>
                      <a:prstDash val="solid"/>
                      <a:round/>
                      <a:headEnd type="none" w="med" len="med"/>
                      <a:tailEnd type="none" w="med" len="med"/>
                    </a:lnT>
                    <a:lnB w="12700" cap="flat" cmpd="sng" algn="ctr">
                      <a:solidFill>
                        <a:srgbClr val="C0CFDF"/>
                      </a:solidFill>
                      <a:prstDash val="solid"/>
                      <a:round/>
                      <a:headEnd type="none" w="med" len="med"/>
                      <a:tailEnd type="none" w="med" len="me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01"/>
                  </a:ext>
                </a:extLst>
              </a:tr>
              <a:tr h="234912">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spc="-5" dirty="0">
                          <a:latin typeface="Arial"/>
                          <a:cs typeface="Arial"/>
                        </a:rPr>
                        <a:t>W</a:t>
                      </a:r>
                      <a:r>
                        <a:rPr sz="1200" spc="-10" dirty="0">
                          <a:latin typeface="Arial"/>
                          <a:cs typeface="Arial"/>
                        </a:rPr>
                        <a:t>ag</a:t>
                      </a:r>
                      <a:r>
                        <a:rPr sz="1200" dirty="0">
                          <a:latin typeface="Arial"/>
                          <a:cs typeface="Arial"/>
                        </a:rPr>
                        <a:t>es,</a:t>
                      </a:r>
                      <a:r>
                        <a:rPr sz="1200" spc="-30" dirty="0">
                          <a:latin typeface="Arial"/>
                          <a:cs typeface="Arial"/>
                        </a:rPr>
                        <a:t> </a:t>
                      </a:r>
                      <a:r>
                        <a:rPr sz="1200" dirty="0">
                          <a:latin typeface="Arial"/>
                          <a:cs typeface="Arial"/>
                        </a:rPr>
                        <a:t>Salar</a:t>
                      </a:r>
                      <a:r>
                        <a:rPr sz="1200" spc="-100" dirty="0">
                          <a:latin typeface="Arial"/>
                          <a:cs typeface="Arial"/>
                        </a:rPr>
                        <a:t>y</a:t>
                      </a:r>
                      <a:r>
                        <a:rPr sz="1200" dirty="0">
                          <a:latin typeface="Arial"/>
                          <a:cs typeface="Arial"/>
                        </a:rPr>
                        <a:t>,</a:t>
                      </a:r>
                      <a:r>
                        <a:rPr sz="1200" spc="-35" dirty="0">
                          <a:latin typeface="Arial"/>
                          <a:cs typeface="Arial"/>
                        </a:rPr>
                        <a:t> </a:t>
                      </a:r>
                      <a:r>
                        <a:rPr sz="1200" spc="-40" dirty="0">
                          <a:latin typeface="Arial"/>
                          <a:cs typeface="Arial"/>
                        </a:rPr>
                        <a:t>T</a:t>
                      </a:r>
                      <a:r>
                        <a:rPr sz="1200" dirty="0">
                          <a:latin typeface="Arial"/>
                          <a:cs typeface="Arial"/>
                        </a:rPr>
                        <a:t>ips,</a:t>
                      </a:r>
                      <a:r>
                        <a:rPr sz="1200" spc="-10" dirty="0">
                          <a:latin typeface="Arial"/>
                          <a:cs typeface="Arial"/>
                        </a:rPr>
                        <a:t> </a:t>
                      </a:r>
                      <a:r>
                        <a:rPr sz="1200" dirty="0">
                          <a:latin typeface="Arial"/>
                          <a:cs typeface="Arial"/>
                        </a:rPr>
                        <a:t>Co</a:t>
                      </a:r>
                      <a:r>
                        <a:rPr sz="1200" spc="5" dirty="0">
                          <a:latin typeface="Arial"/>
                          <a:cs typeface="Arial"/>
                        </a:rPr>
                        <a:t>mm</a:t>
                      </a:r>
                      <a:r>
                        <a:rPr sz="1200" dirty="0">
                          <a:latin typeface="Arial"/>
                          <a:cs typeface="Arial"/>
                        </a:rPr>
                        <a:t>iss</a:t>
                      </a:r>
                      <a:r>
                        <a:rPr sz="1200" spc="-5" dirty="0">
                          <a:latin typeface="Arial"/>
                          <a:cs typeface="Arial"/>
                        </a:rPr>
                        <a:t>i</a:t>
                      </a:r>
                      <a:r>
                        <a:rPr sz="1200" dirty="0">
                          <a:latin typeface="Arial"/>
                          <a:cs typeface="Arial"/>
                        </a:rPr>
                        <a:t>o</a:t>
                      </a:r>
                      <a:r>
                        <a:rPr sz="1200" spc="-10" dirty="0">
                          <a:latin typeface="Arial"/>
                          <a:cs typeface="Arial"/>
                        </a:rPr>
                        <a:t>n</a:t>
                      </a:r>
                      <a:r>
                        <a:rPr sz="1200" dirty="0">
                          <a:latin typeface="Arial"/>
                          <a:cs typeface="Arial"/>
                        </a:rPr>
                        <a:t>s,</a:t>
                      </a:r>
                      <a:r>
                        <a:rPr sz="1200" spc="-20" dirty="0">
                          <a:latin typeface="Arial"/>
                          <a:cs typeface="Arial"/>
                        </a:rPr>
                        <a:t> </a:t>
                      </a:r>
                      <a:r>
                        <a:rPr sz="1200" dirty="0">
                          <a:latin typeface="Arial"/>
                          <a:cs typeface="Arial"/>
                        </a:rPr>
                        <a:t>and</a:t>
                      </a:r>
                      <a:r>
                        <a:rPr sz="1200" spc="-30" dirty="0">
                          <a:latin typeface="Arial"/>
                          <a:cs typeface="Arial"/>
                        </a:rPr>
                        <a:t> </a:t>
                      </a:r>
                      <a:r>
                        <a:rPr sz="1200" dirty="0">
                          <a:latin typeface="Arial"/>
                          <a:cs typeface="Arial"/>
                        </a:rPr>
                        <a:t>Bonuses</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cap="flat" cmpd="sng" algn="ctr">
                      <a:solidFill>
                        <a:srgbClr val="C0CFDF"/>
                      </a:solidFill>
                      <a:prstDash val="solid"/>
                      <a:round/>
                      <a:headEnd type="none" w="med" len="med"/>
                      <a:tailEnd type="none" w="med" len="me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cap="flat" cmpd="sng" algn="ctr">
                      <a:solidFill>
                        <a:srgbClr val="C0CFDF"/>
                      </a:solidFill>
                      <a:prstDash val="solid"/>
                      <a:round/>
                      <a:headEnd type="none" w="med" len="med"/>
                      <a:tailEnd type="none" w="med" len="me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cap="flat" cmpd="sng" algn="ctr">
                      <a:solidFill>
                        <a:srgbClr val="C0CFDF"/>
                      </a:solidFill>
                      <a:prstDash val="solid"/>
                      <a:round/>
                      <a:headEnd type="none" w="med" len="med"/>
                      <a:tailEnd type="none" w="med" len="me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34863">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solidFill>
                            <a:schemeClr val="bg1"/>
                          </a:solidFill>
                          <a:latin typeface="Arial"/>
                          <a:cs typeface="Arial"/>
                        </a:rPr>
                        <a:t>Sel</a:t>
                      </a:r>
                      <a:r>
                        <a:rPr sz="1200" spc="10" dirty="0">
                          <a:solidFill>
                            <a:schemeClr val="bg1"/>
                          </a:solidFill>
                          <a:latin typeface="Arial"/>
                          <a:cs typeface="Arial"/>
                        </a:rPr>
                        <a:t>f</a:t>
                      </a:r>
                      <a:r>
                        <a:rPr sz="1200" spc="-5" dirty="0">
                          <a:solidFill>
                            <a:schemeClr val="bg1"/>
                          </a:solidFill>
                          <a:latin typeface="Arial"/>
                          <a:cs typeface="Arial"/>
                        </a:rPr>
                        <a:t>-</a:t>
                      </a:r>
                      <a:r>
                        <a:rPr lang="en-US" sz="1200" spc="-5" dirty="0">
                          <a:solidFill>
                            <a:schemeClr val="bg1"/>
                          </a:solidFill>
                          <a:latin typeface="Arial"/>
                          <a:cs typeface="Arial"/>
                        </a:rPr>
                        <a:t>E</a:t>
                      </a:r>
                      <a:r>
                        <a:rPr sz="1200" spc="5" dirty="0">
                          <a:solidFill>
                            <a:schemeClr val="bg1"/>
                          </a:solidFill>
                          <a:latin typeface="Arial"/>
                          <a:cs typeface="Arial"/>
                        </a:rPr>
                        <a:t>m</a:t>
                      </a:r>
                      <a:r>
                        <a:rPr sz="1200" spc="-10" dirty="0">
                          <a:solidFill>
                            <a:schemeClr val="bg1"/>
                          </a:solidFill>
                          <a:latin typeface="Arial"/>
                          <a:cs typeface="Arial"/>
                        </a:rPr>
                        <a:t>p</a:t>
                      </a:r>
                      <a:r>
                        <a:rPr sz="1200" dirty="0">
                          <a:solidFill>
                            <a:schemeClr val="bg1"/>
                          </a:solidFill>
                          <a:latin typeface="Arial"/>
                          <a:cs typeface="Arial"/>
                        </a:rPr>
                        <a:t>l</a:t>
                      </a:r>
                      <a:r>
                        <a:rPr sz="1200" spc="-10" dirty="0">
                          <a:solidFill>
                            <a:schemeClr val="bg1"/>
                          </a:solidFill>
                          <a:latin typeface="Arial"/>
                          <a:cs typeface="Arial"/>
                        </a:rPr>
                        <a:t>o</a:t>
                      </a:r>
                      <a:r>
                        <a:rPr sz="1200" spc="-15" dirty="0">
                          <a:solidFill>
                            <a:schemeClr val="bg1"/>
                          </a:solidFill>
                          <a:latin typeface="Arial"/>
                          <a:cs typeface="Arial"/>
                        </a:rPr>
                        <a:t>y</a:t>
                      </a:r>
                      <a:r>
                        <a:rPr sz="1200" spc="5" dirty="0">
                          <a:solidFill>
                            <a:schemeClr val="bg1"/>
                          </a:solidFill>
                          <a:latin typeface="Arial"/>
                          <a:cs typeface="Arial"/>
                        </a:rPr>
                        <a:t>m</a:t>
                      </a:r>
                      <a:r>
                        <a:rPr sz="1200" dirty="0">
                          <a:solidFill>
                            <a:schemeClr val="bg1"/>
                          </a:solidFill>
                          <a:latin typeface="Arial"/>
                          <a:cs typeface="Arial"/>
                        </a:rPr>
                        <a:t>e</a:t>
                      </a:r>
                      <a:r>
                        <a:rPr sz="1200" spc="-10" dirty="0">
                          <a:solidFill>
                            <a:schemeClr val="bg1"/>
                          </a:solidFill>
                          <a:latin typeface="Arial"/>
                          <a:cs typeface="Arial"/>
                        </a:rPr>
                        <a:t>n</a:t>
                      </a:r>
                      <a:r>
                        <a:rPr sz="1200" dirty="0">
                          <a:solidFill>
                            <a:schemeClr val="bg1"/>
                          </a:solidFill>
                          <a:latin typeface="Arial"/>
                          <a:cs typeface="Arial"/>
                        </a:rPr>
                        <a:t>t</a:t>
                      </a:r>
                      <a:r>
                        <a:rPr sz="1200" spc="-35" dirty="0">
                          <a:solidFill>
                            <a:schemeClr val="bg1"/>
                          </a:solidFill>
                          <a:latin typeface="Arial"/>
                          <a:cs typeface="Arial"/>
                        </a:rPr>
                        <a:t> </a:t>
                      </a:r>
                      <a:r>
                        <a:rPr sz="1200" dirty="0">
                          <a:solidFill>
                            <a:schemeClr val="bg1"/>
                          </a:solidFill>
                          <a:latin typeface="Arial"/>
                          <a:cs typeface="Arial"/>
                        </a:rPr>
                        <a:t>I</a:t>
                      </a:r>
                      <a:r>
                        <a:rPr sz="1200" spc="5" dirty="0">
                          <a:solidFill>
                            <a:schemeClr val="bg1"/>
                          </a:solidFill>
                          <a:latin typeface="Arial"/>
                          <a:cs typeface="Arial"/>
                        </a:rPr>
                        <a:t>n</a:t>
                      </a:r>
                      <a:r>
                        <a:rPr sz="1200" dirty="0">
                          <a:solidFill>
                            <a:schemeClr val="bg1"/>
                          </a:solidFill>
                          <a:latin typeface="Arial"/>
                          <a:cs typeface="Arial"/>
                        </a:rPr>
                        <a:t>co</a:t>
                      </a:r>
                      <a:r>
                        <a:rPr sz="1200" spc="5" dirty="0">
                          <a:solidFill>
                            <a:schemeClr val="bg1"/>
                          </a:solidFill>
                          <a:latin typeface="Arial"/>
                          <a:cs typeface="Arial"/>
                        </a:rPr>
                        <a:t>m</a:t>
                      </a:r>
                      <a:r>
                        <a:rPr sz="1200" dirty="0">
                          <a:solidFill>
                            <a:schemeClr val="bg1"/>
                          </a:solidFill>
                          <a:latin typeface="Arial"/>
                          <a:cs typeface="Arial"/>
                        </a:rPr>
                        <a:t>e</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03"/>
                  </a:ext>
                </a:extLst>
              </a:tr>
              <a:tr h="234888">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Child</a:t>
                      </a:r>
                      <a:r>
                        <a:rPr sz="1200" spc="-25" dirty="0">
                          <a:latin typeface="Arial"/>
                          <a:cs typeface="Arial"/>
                        </a:rPr>
                        <a:t>’</a:t>
                      </a:r>
                      <a:r>
                        <a:rPr sz="1200" dirty="0">
                          <a:latin typeface="Arial"/>
                          <a:cs typeface="Arial"/>
                        </a:rPr>
                        <a:t>s</a:t>
                      </a:r>
                      <a:r>
                        <a:rPr sz="1200" spc="-25" dirty="0">
                          <a:latin typeface="Arial"/>
                          <a:cs typeface="Arial"/>
                        </a:rPr>
                        <a:t> </a:t>
                      </a:r>
                      <a:r>
                        <a:rPr sz="1200" dirty="0">
                          <a:latin typeface="Arial"/>
                          <a:cs typeface="Arial"/>
                        </a:rPr>
                        <a:t>I</a:t>
                      </a:r>
                      <a:r>
                        <a:rPr sz="1200" spc="5" dirty="0">
                          <a:latin typeface="Arial"/>
                          <a:cs typeface="Arial"/>
                        </a:rPr>
                        <a:t>n</a:t>
                      </a:r>
                      <a:r>
                        <a:rPr sz="1200" dirty="0">
                          <a:latin typeface="Arial"/>
                          <a:cs typeface="Arial"/>
                        </a:rPr>
                        <a:t>co</a:t>
                      </a:r>
                      <a:r>
                        <a:rPr sz="1200" spc="5" dirty="0">
                          <a:latin typeface="Arial"/>
                          <a:cs typeface="Arial"/>
                        </a:rPr>
                        <a:t>m</a:t>
                      </a:r>
                      <a:r>
                        <a:rPr sz="1200" dirty="0">
                          <a:latin typeface="Arial"/>
                          <a:cs typeface="Arial"/>
                        </a:rPr>
                        <a:t>e</a:t>
                      </a:r>
                      <a:r>
                        <a:rPr sz="1200" spc="-25" dirty="0">
                          <a:latin typeface="Arial"/>
                          <a:cs typeface="Arial"/>
                        </a:rPr>
                        <a:t> </a:t>
                      </a:r>
                      <a:r>
                        <a:rPr sz="1200" dirty="0">
                          <a:latin typeface="Arial"/>
                          <a:cs typeface="Arial"/>
                        </a:rPr>
                        <a:t>–</a:t>
                      </a:r>
                      <a:r>
                        <a:rPr sz="1200" spc="5" dirty="0">
                          <a:latin typeface="Arial"/>
                          <a:cs typeface="Arial"/>
                        </a:rPr>
                        <a:t> </a:t>
                      </a:r>
                      <a:r>
                        <a:rPr sz="1200" dirty="0">
                          <a:latin typeface="Arial"/>
                          <a:cs typeface="Arial"/>
                        </a:rPr>
                        <a:t>if re</a:t>
                      </a:r>
                      <a:r>
                        <a:rPr sz="1200" spc="-10" dirty="0">
                          <a:latin typeface="Arial"/>
                          <a:cs typeface="Arial"/>
                        </a:rPr>
                        <a:t>q</a:t>
                      </a:r>
                      <a:r>
                        <a:rPr sz="1200" dirty="0">
                          <a:latin typeface="Arial"/>
                          <a:cs typeface="Arial"/>
                        </a:rPr>
                        <a:t>ui</a:t>
                      </a:r>
                      <a:r>
                        <a:rPr sz="1200" spc="-10" dirty="0">
                          <a:latin typeface="Arial"/>
                          <a:cs typeface="Arial"/>
                        </a:rPr>
                        <a:t>r</a:t>
                      </a:r>
                      <a:r>
                        <a:rPr sz="1200" dirty="0">
                          <a:latin typeface="Arial"/>
                          <a:cs typeface="Arial"/>
                        </a:rPr>
                        <a:t>ed</a:t>
                      </a:r>
                      <a:r>
                        <a:rPr sz="1200" spc="-20" dirty="0">
                          <a:latin typeface="Arial"/>
                          <a:cs typeface="Arial"/>
                        </a:rPr>
                        <a:t> </a:t>
                      </a:r>
                      <a:r>
                        <a:rPr sz="1200" dirty="0">
                          <a:latin typeface="Arial"/>
                          <a:cs typeface="Arial"/>
                        </a:rPr>
                        <a:t>to</a:t>
                      </a:r>
                      <a:r>
                        <a:rPr sz="1200" spc="-5" dirty="0">
                          <a:latin typeface="Arial"/>
                          <a:cs typeface="Arial"/>
                        </a:rPr>
                        <a:t> </a:t>
                      </a:r>
                      <a:r>
                        <a:rPr sz="1200" spc="10" dirty="0">
                          <a:latin typeface="Arial"/>
                          <a:cs typeface="Arial"/>
                        </a:rPr>
                        <a:t>f</a:t>
                      </a:r>
                      <a:r>
                        <a:rPr sz="1200" dirty="0">
                          <a:latin typeface="Arial"/>
                          <a:cs typeface="Arial"/>
                        </a:rPr>
                        <a:t>i</a:t>
                      </a:r>
                      <a:r>
                        <a:rPr sz="1200" spc="-5" dirty="0">
                          <a:latin typeface="Arial"/>
                          <a:cs typeface="Arial"/>
                        </a:rPr>
                        <a:t>l</a:t>
                      </a:r>
                      <a:r>
                        <a:rPr sz="1200" dirty="0">
                          <a:latin typeface="Arial"/>
                          <a:cs typeface="Arial"/>
                        </a:rPr>
                        <a:t>e</a:t>
                      </a:r>
                      <a:r>
                        <a:rPr sz="1200" spc="-20" dirty="0">
                          <a:latin typeface="Arial"/>
                          <a:cs typeface="Arial"/>
                        </a:rPr>
                        <a:t> </a:t>
                      </a:r>
                      <a:r>
                        <a:rPr sz="1200" dirty="0">
                          <a:latin typeface="Arial"/>
                          <a:cs typeface="Arial"/>
                        </a:rPr>
                        <a:t>a tax ret</a:t>
                      </a:r>
                      <a:r>
                        <a:rPr sz="1200" spc="5" dirty="0">
                          <a:latin typeface="Arial"/>
                          <a:cs typeface="Arial"/>
                        </a:rPr>
                        <a:t>u</a:t>
                      </a:r>
                      <a:r>
                        <a:rPr sz="1200" dirty="0">
                          <a:latin typeface="Arial"/>
                          <a:cs typeface="Arial"/>
                        </a:rPr>
                        <a:t>rn</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43618">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9055">
                        <a:lnSpc>
                          <a:spcPct val="100000"/>
                        </a:lnSpc>
                      </a:pPr>
                      <a:r>
                        <a:rPr sz="1200" b="1" dirty="0">
                          <a:solidFill>
                            <a:schemeClr val="bg1"/>
                          </a:solidFill>
                          <a:latin typeface="Arial"/>
                          <a:cs typeface="Arial"/>
                        </a:rPr>
                        <a:t>Unearned</a:t>
                      </a:r>
                      <a:r>
                        <a:rPr sz="1200" b="1" spc="-15" dirty="0">
                          <a:solidFill>
                            <a:schemeClr val="bg1"/>
                          </a:solidFill>
                          <a:latin typeface="Arial"/>
                          <a:cs typeface="Arial"/>
                        </a:rPr>
                        <a:t> </a:t>
                      </a:r>
                      <a:r>
                        <a:rPr sz="1200" b="1" dirty="0">
                          <a:solidFill>
                            <a:schemeClr val="bg1"/>
                          </a:solidFill>
                          <a:latin typeface="Arial"/>
                          <a:cs typeface="Arial"/>
                        </a:rPr>
                        <a:t>Income</a:t>
                      </a:r>
                      <a:endParaRPr sz="1200" dirty="0">
                        <a:solidFill>
                          <a:schemeClr val="bg1"/>
                        </a:solidFill>
                        <a:latin typeface="Arial"/>
                        <a:cs typeface="Arial"/>
                      </a:endParaRP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05"/>
                  </a:ext>
                </a:extLst>
              </a:tr>
              <a:tr h="234912">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Un</a:t>
                      </a:r>
                      <a:r>
                        <a:rPr sz="1200" spc="5" dirty="0">
                          <a:latin typeface="Arial"/>
                          <a:cs typeface="Arial"/>
                        </a:rPr>
                        <a:t>em</a:t>
                      </a:r>
                      <a:r>
                        <a:rPr sz="1200" dirty="0">
                          <a:latin typeface="Arial"/>
                          <a:cs typeface="Arial"/>
                        </a:rPr>
                        <a:t>pl</a:t>
                      </a:r>
                      <a:r>
                        <a:rPr sz="1200" spc="-10" dirty="0">
                          <a:latin typeface="Arial"/>
                          <a:cs typeface="Arial"/>
                        </a:rPr>
                        <a:t>o</a:t>
                      </a:r>
                      <a:r>
                        <a:rPr sz="1200" spc="-15" dirty="0">
                          <a:latin typeface="Arial"/>
                          <a:cs typeface="Arial"/>
                        </a:rPr>
                        <a:t>y</a:t>
                      </a:r>
                      <a:r>
                        <a:rPr sz="1200" spc="5" dirty="0">
                          <a:latin typeface="Arial"/>
                          <a:cs typeface="Arial"/>
                        </a:rPr>
                        <a:t>m</a:t>
                      </a:r>
                      <a:r>
                        <a:rPr sz="1200" spc="-10" dirty="0">
                          <a:latin typeface="Arial"/>
                          <a:cs typeface="Arial"/>
                        </a:rPr>
                        <a:t>e</a:t>
                      </a:r>
                      <a:r>
                        <a:rPr sz="1200" dirty="0">
                          <a:latin typeface="Arial"/>
                          <a:cs typeface="Arial"/>
                        </a:rPr>
                        <a:t>nt</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34863">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spc="15" dirty="0">
                          <a:solidFill>
                            <a:schemeClr val="bg1"/>
                          </a:solidFill>
                          <a:latin typeface="Arial"/>
                          <a:cs typeface="Arial"/>
                        </a:rPr>
                        <a:t>W</a:t>
                      </a:r>
                      <a:r>
                        <a:rPr sz="1200" spc="-10" dirty="0">
                          <a:solidFill>
                            <a:schemeClr val="bg1"/>
                          </a:solidFill>
                          <a:latin typeface="Arial"/>
                          <a:cs typeface="Arial"/>
                        </a:rPr>
                        <a:t>o</a:t>
                      </a:r>
                      <a:r>
                        <a:rPr sz="1200" dirty="0">
                          <a:solidFill>
                            <a:schemeClr val="bg1"/>
                          </a:solidFill>
                          <a:latin typeface="Arial"/>
                          <a:cs typeface="Arial"/>
                        </a:rPr>
                        <a:t>rke</a:t>
                      </a:r>
                      <a:r>
                        <a:rPr sz="1200" spc="40" dirty="0">
                          <a:solidFill>
                            <a:schemeClr val="bg1"/>
                          </a:solidFill>
                          <a:latin typeface="Arial"/>
                          <a:cs typeface="Arial"/>
                        </a:rPr>
                        <a:t>r</a:t>
                      </a:r>
                      <a:r>
                        <a:rPr sz="1200" spc="-30" dirty="0">
                          <a:solidFill>
                            <a:schemeClr val="bg1"/>
                          </a:solidFill>
                          <a:latin typeface="Arial"/>
                          <a:cs typeface="Arial"/>
                        </a:rPr>
                        <a:t>’</a:t>
                      </a:r>
                      <a:r>
                        <a:rPr sz="1200" dirty="0">
                          <a:solidFill>
                            <a:schemeClr val="bg1"/>
                          </a:solidFill>
                          <a:latin typeface="Arial"/>
                          <a:cs typeface="Arial"/>
                        </a:rPr>
                        <a:t>s</a:t>
                      </a:r>
                      <a:r>
                        <a:rPr sz="1200" spc="-35" dirty="0">
                          <a:solidFill>
                            <a:schemeClr val="bg1"/>
                          </a:solidFill>
                          <a:latin typeface="Arial"/>
                          <a:cs typeface="Arial"/>
                        </a:rPr>
                        <a:t> </a:t>
                      </a:r>
                      <a:r>
                        <a:rPr sz="1200" dirty="0">
                          <a:solidFill>
                            <a:schemeClr val="bg1"/>
                          </a:solidFill>
                          <a:latin typeface="Arial"/>
                          <a:cs typeface="Arial"/>
                        </a:rPr>
                        <a:t>Co</a:t>
                      </a:r>
                      <a:r>
                        <a:rPr sz="1200" spc="5" dirty="0">
                          <a:solidFill>
                            <a:schemeClr val="bg1"/>
                          </a:solidFill>
                          <a:latin typeface="Arial"/>
                          <a:cs typeface="Arial"/>
                        </a:rPr>
                        <a:t>m</a:t>
                      </a:r>
                      <a:r>
                        <a:rPr sz="1200" dirty="0">
                          <a:solidFill>
                            <a:schemeClr val="bg1"/>
                          </a:solidFill>
                          <a:latin typeface="Arial"/>
                          <a:cs typeface="Arial"/>
                        </a:rPr>
                        <a:t>pe</a:t>
                      </a:r>
                      <a:r>
                        <a:rPr sz="1200" spc="-10" dirty="0">
                          <a:solidFill>
                            <a:schemeClr val="bg1"/>
                          </a:solidFill>
                          <a:latin typeface="Arial"/>
                          <a:cs typeface="Arial"/>
                        </a:rPr>
                        <a:t>n</a:t>
                      </a:r>
                      <a:r>
                        <a:rPr sz="1200" dirty="0">
                          <a:solidFill>
                            <a:schemeClr val="bg1"/>
                          </a:solidFill>
                          <a:latin typeface="Arial"/>
                          <a:cs typeface="Arial"/>
                        </a:rPr>
                        <a:t>s</a:t>
                      </a:r>
                      <a:r>
                        <a:rPr sz="1200" spc="-10" dirty="0">
                          <a:solidFill>
                            <a:schemeClr val="bg1"/>
                          </a:solidFill>
                          <a:latin typeface="Arial"/>
                          <a:cs typeface="Arial"/>
                        </a:rPr>
                        <a:t>a</a:t>
                      </a:r>
                      <a:r>
                        <a:rPr sz="1200" dirty="0">
                          <a:solidFill>
                            <a:schemeClr val="bg1"/>
                          </a:solidFill>
                          <a:latin typeface="Arial"/>
                          <a:cs typeface="Arial"/>
                        </a:rPr>
                        <a:t>ti</a:t>
                      </a:r>
                      <a:r>
                        <a:rPr sz="1200" spc="-10" dirty="0">
                          <a:solidFill>
                            <a:schemeClr val="bg1"/>
                          </a:solidFill>
                          <a:latin typeface="Arial"/>
                          <a:cs typeface="Arial"/>
                        </a:rPr>
                        <a:t>o</a:t>
                      </a:r>
                      <a:r>
                        <a:rPr sz="1200" dirty="0">
                          <a:solidFill>
                            <a:schemeClr val="bg1"/>
                          </a:solidFill>
                          <a:latin typeface="Arial"/>
                          <a:cs typeface="Arial"/>
                        </a:rPr>
                        <a:t>n</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07"/>
                  </a:ext>
                </a:extLst>
              </a:tr>
              <a:tr h="234776">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spc="-60" dirty="0">
                          <a:latin typeface="Arial"/>
                          <a:cs typeface="Arial"/>
                        </a:rPr>
                        <a:t>V</a:t>
                      </a:r>
                      <a:r>
                        <a:rPr sz="1200" dirty="0">
                          <a:latin typeface="Arial"/>
                          <a:cs typeface="Arial"/>
                        </a:rPr>
                        <a:t>et</a:t>
                      </a:r>
                      <a:r>
                        <a:rPr sz="1200" spc="5" dirty="0">
                          <a:latin typeface="Arial"/>
                          <a:cs typeface="Arial"/>
                        </a:rPr>
                        <a:t>e</a:t>
                      </a:r>
                      <a:r>
                        <a:rPr sz="1200" dirty="0">
                          <a:latin typeface="Arial"/>
                          <a:cs typeface="Arial"/>
                        </a:rPr>
                        <a:t>ra</a:t>
                      </a:r>
                      <a:r>
                        <a:rPr sz="1200" spc="-10" dirty="0">
                          <a:latin typeface="Arial"/>
                          <a:cs typeface="Arial"/>
                        </a:rPr>
                        <a:t>n</a:t>
                      </a:r>
                      <a:r>
                        <a:rPr sz="1200" spc="-30" dirty="0">
                          <a:latin typeface="Arial"/>
                          <a:cs typeface="Arial"/>
                        </a:rPr>
                        <a:t>’</a:t>
                      </a:r>
                      <a:r>
                        <a:rPr sz="1200" dirty="0">
                          <a:latin typeface="Arial"/>
                          <a:cs typeface="Arial"/>
                        </a:rPr>
                        <a:t>s</a:t>
                      </a:r>
                      <a:r>
                        <a:rPr sz="1200" spc="-25" dirty="0">
                          <a:latin typeface="Arial"/>
                          <a:cs typeface="Arial"/>
                        </a:rPr>
                        <a:t> </a:t>
                      </a:r>
                      <a:r>
                        <a:rPr sz="1200" dirty="0">
                          <a:latin typeface="Arial"/>
                          <a:cs typeface="Arial"/>
                        </a:rPr>
                        <a:t>Benefits</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348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solidFill>
                            <a:schemeClr val="bg1"/>
                          </a:solidFill>
                          <a:latin typeface="Arial"/>
                          <a:cs typeface="Arial"/>
                        </a:rPr>
                        <a:t>RSDI (only</a:t>
                      </a:r>
                      <a:r>
                        <a:rPr sz="1200" spc="-25" dirty="0">
                          <a:solidFill>
                            <a:schemeClr val="bg1"/>
                          </a:solidFill>
                          <a:latin typeface="Arial"/>
                          <a:cs typeface="Arial"/>
                        </a:rPr>
                        <a:t> </a:t>
                      </a:r>
                      <a:r>
                        <a:rPr sz="1200" dirty="0">
                          <a:solidFill>
                            <a:schemeClr val="bg1"/>
                          </a:solidFill>
                          <a:latin typeface="Arial"/>
                          <a:cs typeface="Arial"/>
                        </a:rPr>
                        <a:t>included</a:t>
                      </a:r>
                      <a:r>
                        <a:rPr sz="1200" spc="-45" dirty="0">
                          <a:solidFill>
                            <a:schemeClr val="bg1"/>
                          </a:solidFill>
                          <a:latin typeface="Arial"/>
                          <a:cs typeface="Arial"/>
                        </a:rPr>
                        <a:t> </a:t>
                      </a:r>
                      <a:r>
                        <a:rPr sz="1200" dirty="0">
                          <a:solidFill>
                            <a:schemeClr val="bg1"/>
                          </a:solidFill>
                          <a:latin typeface="Arial"/>
                          <a:cs typeface="Arial"/>
                        </a:rPr>
                        <a:t>if t</a:t>
                      </a:r>
                      <a:r>
                        <a:rPr sz="1200" spc="5" dirty="0">
                          <a:solidFill>
                            <a:schemeClr val="bg1"/>
                          </a:solidFill>
                          <a:latin typeface="Arial"/>
                          <a:cs typeface="Arial"/>
                        </a:rPr>
                        <a:t>h</a:t>
                      </a:r>
                      <a:r>
                        <a:rPr sz="1200" dirty="0">
                          <a:solidFill>
                            <a:schemeClr val="bg1"/>
                          </a:solidFill>
                          <a:latin typeface="Arial"/>
                          <a:cs typeface="Arial"/>
                        </a:rPr>
                        <a:t>e</a:t>
                      </a:r>
                      <a:r>
                        <a:rPr sz="1200" spc="-10" dirty="0">
                          <a:solidFill>
                            <a:schemeClr val="bg1"/>
                          </a:solidFill>
                          <a:latin typeface="Arial"/>
                          <a:cs typeface="Arial"/>
                        </a:rPr>
                        <a:t> </a:t>
                      </a:r>
                      <a:r>
                        <a:rPr sz="1200" dirty="0">
                          <a:solidFill>
                            <a:schemeClr val="bg1"/>
                          </a:solidFill>
                          <a:latin typeface="Arial"/>
                          <a:cs typeface="Arial"/>
                        </a:rPr>
                        <a:t>chi</a:t>
                      </a:r>
                      <a:r>
                        <a:rPr sz="1200" spc="-5" dirty="0">
                          <a:solidFill>
                            <a:schemeClr val="bg1"/>
                          </a:solidFill>
                          <a:latin typeface="Arial"/>
                          <a:cs typeface="Arial"/>
                        </a:rPr>
                        <a:t>l</a:t>
                      </a:r>
                      <a:r>
                        <a:rPr sz="1200" dirty="0">
                          <a:solidFill>
                            <a:schemeClr val="bg1"/>
                          </a:solidFill>
                          <a:latin typeface="Arial"/>
                          <a:cs typeface="Arial"/>
                        </a:rPr>
                        <a:t>d's</a:t>
                      </a:r>
                      <a:r>
                        <a:rPr sz="1200" spc="-25" dirty="0">
                          <a:solidFill>
                            <a:schemeClr val="bg1"/>
                          </a:solidFill>
                          <a:latin typeface="Arial"/>
                          <a:cs typeface="Arial"/>
                        </a:rPr>
                        <a:t> </a:t>
                      </a:r>
                      <a:r>
                        <a:rPr sz="1200" dirty="0">
                          <a:solidFill>
                            <a:schemeClr val="bg1"/>
                          </a:solidFill>
                          <a:latin typeface="Arial"/>
                          <a:cs typeface="Arial"/>
                        </a:rPr>
                        <a:t>ot</a:t>
                      </a:r>
                      <a:r>
                        <a:rPr sz="1200" spc="5" dirty="0">
                          <a:solidFill>
                            <a:schemeClr val="bg1"/>
                          </a:solidFill>
                          <a:latin typeface="Arial"/>
                          <a:cs typeface="Arial"/>
                        </a:rPr>
                        <a:t>h</a:t>
                      </a:r>
                      <a:r>
                        <a:rPr sz="1200" dirty="0">
                          <a:solidFill>
                            <a:schemeClr val="bg1"/>
                          </a:solidFill>
                          <a:latin typeface="Arial"/>
                          <a:cs typeface="Arial"/>
                        </a:rPr>
                        <a:t>er</a:t>
                      </a:r>
                      <a:r>
                        <a:rPr sz="1200" spc="-30" dirty="0">
                          <a:solidFill>
                            <a:schemeClr val="bg1"/>
                          </a:solidFill>
                          <a:latin typeface="Arial"/>
                          <a:cs typeface="Arial"/>
                        </a:rPr>
                        <a:t> </a:t>
                      </a:r>
                      <a:r>
                        <a:rPr sz="1200" dirty="0">
                          <a:solidFill>
                            <a:schemeClr val="bg1"/>
                          </a:solidFill>
                          <a:latin typeface="Arial"/>
                          <a:cs typeface="Arial"/>
                        </a:rPr>
                        <a:t>inc</a:t>
                      </a:r>
                      <a:r>
                        <a:rPr sz="1200" spc="5" dirty="0">
                          <a:solidFill>
                            <a:schemeClr val="bg1"/>
                          </a:solidFill>
                          <a:latin typeface="Arial"/>
                          <a:cs typeface="Arial"/>
                        </a:rPr>
                        <a:t>om</a:t>
                      </a:r>
                      <a:r>
                        <a:rPr sz="1200" dirty="0">
                          <a:solidFill>
                            <a:schemeClr val="bg1"/>
                          </a:solidFill>
                          <a:latin typeface="Arial"/>
                          <a:cs typeface="Arial"/>
                        </a:rPr>
                        <a:t>e</a:t>
                      </a:r>
                      <a:r>
                        <a:rPr sz="1200" spc="-30" dirty="0">
                          <a:solidFill>
                            <a:schemeClr val="bg1"/>
                          </a:solidFill>
                          <a:latin typeface="Arial"/>
                          <a:cs typeface="Arial"/>
                        </a:rPr>
                        <a:t> </a:t>
                      </a:r>
                      <a:r>
                        <a:rPr sz="1200" dirty="0">
                          <a:solidFill>
                            <a:schemeClr val="bg1"/>
                          </a:solidFill>
                          <a:latin typeface="Arial"/>
                          <a:cs typeface="Arial"/>
                        </a:rPr>
                        <a:t>re</a:t>
                      </a:r>
                      <a:r>
                        <a:rPr sz="1200" spc="-10" dirty="0">
                          <a:solidFill>
                            <a:schemeClr val="bg1"/>
                          </a:solidFill>
                          <a:latin typeface="Arial"/>
                          <a:cs typeface="Arial"/>
                        </a:rPr>
                        <a:t>q</a:t>
                      </a:r>
                      <a:r>
                        <a:rPr sz="1200" dirty="0">
                          <a:solidFill>
                            <a:schemeClr val="bg1"/>
                          </a:solidFill>
                          <a:latin typeface="Arial"/>
                          <a:cs typeface="Arial"/>
                        </a:rPr>
                        <a:t>ui</a:t>
                      </a:r>
                      <a:r>
                        <a:rPr sz="1200" spc="-10" dirty="0">
                          <a:solidFill>
                            <a:schemeClr val="bg1"/>
                          </a:solidFill>
                          <a:latin typeface="Arial"/>
                          <a:cs typeface="Arial"/>
                        </a:rPr>
                        <a:t>r</a:t>
                      </a:r>
                      <a:r>
                        <a:rPr sz="1200" dirty="0">
                          <a:solidFill>
                            <a:schemeClr val="bg1"/>
                          </a:solidFill>
                          <a:latin typeface="Arial"/>
                          <a:cs typeface="Arial"/>
                        </a:rPr>
                        <a:t>es</a:t>
                      </a:r>
                      <a:r>
                        <a:rPr sz="1200" spc="-10" dirty="0">
                          <a:solidFill>
                            <a:schemeClr val="bg1"/>
                          </a:solidFill>
                          <a:latin typeface="Arial"/>
                          <a:cs typeface="Arial"/>
                        </a:rPr>
                        <a:t> </a:t>
                      </a:r>
                      <a:r>
                        <a:rPr sz="1200" dirty="0">
                          <a:solidFill>
                            <a:schemeClr val="bg1"/>
                          </a:solidFill>
                          <a:latin typeface="Arial"/>
                          <a:cs typeface="Arial"/>
                        </a:rPr>
                        <a:t>t</a:t>
                      </a:r>
                      <a:r>
                        <a:rPr sz="1200" spc="5" dirty="0">
                          <a:solidFill>
                            <a:schemeClr val="bg1"/>
                          </a:solidFill>
                          <a:latin typeface="Arial"/>
                          <a:cs typeface="Arial"/>
                        </a:rPr>
                        <a:t>h</a:t>
                      </a:r>
                      <a:r>
                        <a:rPr sz="1200" dirty="0">
                          <a:solidFill>
                            <a:schemeClr val="bg1"/>
                          </a:solidFill>
                          <a:latin typeface="Arial"/>
                          <a:cs typeface="Arial"/>
                        </a:rPr>
                        <a:t>at</a:t>
                      </a:r>
                      <a:r>
                        <a:rPr sz="1200" spc="-10" dirty="0">
                          <a:solidFill>
                            <a:schemeClr val="bg1"/>
                          </a:solidFill>
                          <a:latin typeface="Arial"/>
                          <a:cs typeface="Arial"/>
                        </a:rPr>
                        <a:t> </a:t>
                      </a:r>
                      <a:r>
                        <a:rPr sz="1200" dirty="0">
                          <a:solidFill>
                            <a:schemeClr val="bg1"/>
                          </a:solidFill>
                          <a:latin typeface="Arial"/>
                          <a:cs typeface="Arial"/>
                        </a:rPr>
                        <a:t>chi</a:t>
                      </a:r>
                      <a:r>
                        <a:rPr sz="1200" spc="-5" dirty="0">
                          <a:solidFill>
                            <a:schemeClr val="bg1"/>
                          </a:solidFill>
                          <a:latin typeface="Arial"/>
                          <a:cs typeface="Arial"/>
                        </a:rPr>
                        <a:t>l</a:t>
                      </a:r>
                      <a:r>
                        <a:rPr sz="1200" dirty="0">
                          <a:solidFill>
                            <a:schemeClr val="bg1"/>
                          </a:solidFill>
                          <a:latin typeface="Arial"/>
                          <a:cs typeface="Arial"/>
                        </a:rPr>
                        <a:t>d</a:t>
                      </a:r>
                      <a:r>
                        <a:rPr sz="1200" spc="-20" dirty="0">
                          <a:solidFill>
                            <a:schemeClr val="bg1"/>
                          </a:solidFill>
                          <a:latin typeface="Arial"/>
                          <a:cs typeface="Arial"/>
                        </a:rPr>
                        <a:t> </a:t>
                      </a:r>
                      <a:r>
                        <a:rPr sz="1200" dirty="0">
                          <a:solidFill>
                            <a:schemeClr val="bg1"/>
                          </a:solidFill>
                          <a:latin typeface="Arial"/>
                          <a:cs typeface="Arial"/>
                        </a:rPr>
                        <a:t>to</a:t>
                      </a:r>
                      <a:r>
                        <a:rPr sz="1200" spc="-5" dirty="0">
                          <a:solidFill>
                            <a:schemeClr val="bg1"/>
                          </a:solidFill>
                          <a:latin typeface="Arial"/>
                          <a:cs typeface="Arial"/>
                        </a:rPr>
                        <a:t> </a:t>
                      </a:r>
                      <a:r>
                        <a:rPr sz="1200" spc="10" dirty="0">
                          <a:solidFill>
                            <a:schemeClr val="bg1"/>
                          </a:solidFill>
                          <a:latin typeface="Arial"/>
                          <a:cs typeface="Arial"/>
                        </a:rPr>
                        <a:t>f</a:t>
                      </a:r>
                      <a:r>
                        <a:rPr sz="1200" dirty="0">
                          <a:solidFill>
                            <a:schemeClr val="bg1"/>
                          </a:solidFill>
                          <a:latin typeface="Arial"/>
                          <a:cs typeface="Arial"/>
                        </a:rPr>
                        <a:t>i</a:t>
                      </a:r>
                      <a:r>
                        <a:rPr sz="1200" spc="-5" dirty="0">
                          <a:solidFill>
                            <a:schemeClr val="bg1"/>
                          </a:solidFill>
                          <a:latin typeface="Arial"/>
                          <a:cs typeface="Arial"/>
                        </a:rPr>
                        <a:t>l</a:t>
                      </a:r>
                      <a:r>
                        <a:rPr sz="1200" dirty="0">
                          <a:solidFill>
                            <a:schemeClr val="bg1"/>
                          </a:solidFill>
                          <a:latin typeface="Arial"/>
                          <a:cs typeface="Arial"/>
                        </a:rPr>
                        <a:t>e</a:t>
                      </a:r>
                      <a:r>
                        <a:rPr sz="1200" spc="-10" dirty="0">
                          <a:solidFill>
                            <a:schemeClr val="bg1"/>
                          </a:solidFill>
                          <a:latin typeface="Arial"/>
                          <a:cs typeface="Arial"/>
                        </a:rPr>
                        <a:t> </a:t>
                      </a:r>
                      <a:r>
                        <a:rPr sz="1200" dirty="0">
                          <a:solidFill>
                            <a:schemeClr val="bg1"/>
                          </a:solidFill>
                          <a:latin typeface="Arial"/>
                          <a:cs typeface="Arial"/>
                        </a:rPr>
                        <a:t>a</a:t>
                      </a:r>
                      <a:r>
                        <a:rPr sz="1200" spc="-10" dirty="0">
                          <a:solidFill>
                            <a:schemeClr val="bg1"/>
                          </a:solidFill>
                          <a:latin typeface="Arial"/>
                          <a:cs typeface="Arial"/>
                        </a:rPr>
                        <a:t> </a:t>
                      </a:r>
                      <a:r>
                        <a:rPr sz="1200" dirty="0">
                          <a:solidFill>
                            <a:schemeClr val="bg1"/>
                          </a:solidFill>
                          <a:latin typeface="Arial"/>
                          <a:cs typeface="Arial"/>
                        </a:rPr>
                        <a:t>t</a:t>
                      </a:r>
                      <a:r>
                        <a:rPr sz="1200" spc="5" dirty="0">
                          <a:solidFill>
                            <a:schemeClr val="bg1"/>
                          </a:solidFill>
                          <a:latin typeface="Arial"/>
                          <a:cs typeface="Arial"/>
                        </a:rPr>
                        <a:t>a</a:t>
                      </a:r>
                      <a:r>
                        <a:rPr sz="1200" dirty="0">
                          <a:solidFill>
                            <a:schemeClr val="bg1"/>
                          </a:solidFill>
                          <a:latin typeface="Arial"/>
                          <a:cs typeface="Arial"/>
                        </a:rPr>
                        <a:t>x</a:t>
                      </a:r>
                      <a:r>
                        <a:rPr sz="1200" spc="-15" dirty="0">
                          <a:solidFill>
                            <a:schemeClr val="bg1"/>
                          </a:solidFill>
                          <a:latin typeface="Arial"/>
                          <a:cs typeface="Arial"/>
                        </a:rPr>
                        <a:t> </a:t>
                      </a:r>
                      <a:r>
                        <a:rPr sz="1200" dirty="0">
                          <a:solidFill>
                            <a:schemeClr val="bg1"/>
                          </a:solidFill>
                          <a:latin typeface="Arial"/>
                          <a:cs typeface="Arial"/>
                        </a:rPr>
                        <a:t>retur</a:t>
                      </a:r>
                      <a:r>
                        <a:rPr sz="1200" spc="40" dirty="0">
                          <a:solidFill>
                            <a:schemeClr val="bg1"/>
                          </a:solidFill>
                          <a:latin typeface="Arial"/>
                          <a:cs typeface="Arial"/>
                        </a:rPr>
                        <a:t>n</a:t>
                      </a:r>
                      <a:r>
                        <a:rPr sz="1200" dirty="0">
                          <a:solidFill>
                            <a:schemeClr val="bg1"/>
                          </a:solidFill>
                          <a:latin typeface="Arial"/>
                          <a:cs typeface="Arial"/>
                        </a:rPr>
                        <a:t>)</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09"/>
                  </a:ext>
                </a:extLst>
              </a:tr>
              <a:tr h="234899">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Child</a:t>
                      </a:r>
                      <a:r>
                        <a:rPr sz="1200" spc="-20" dirty="0">
                          <a:latin typeface="Arial"/>
                          <a:cs typeface="Arial"/>
                        </a:rPr>
                        <a:t> </a:t>
                      </a:r>
                      <a:r>
                        <a:rPr sz="1200" dirty="0">
                          <a:latin typeface="Arial"/>
                          <a:cs typeface="Arial"/>
                        </a:rPr>
                        <a:t>Support</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348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solidFill>
                            <a:schemeClr val="bg1"/>
                          </a:solidFill>
                          <a:latin typeface="Arial"/>
                          <a:cs typeface="Arial"/>
                        </a:rPr>
                        <a:t>Al</a:t>
                      </a:r>
                      <a:r>
                        <a:rPr sz="1200" spc="-5" dirty="0">
                          <a:solidFill>
                            <a:schemeClr val="bg1"/>
                          </a:solidFill>
                          <a:latin typeface="Arial"/>
                          <a:cs typeface="Arial"/>
                        </a:rPr>
                        <a:t>i</a:t>
                      </a:r>
                      <a:r>
                        <a:rPr sz="1200" spc="5" dirty="0">
                          <a:solidFill>
                            <a:schemeClr val="bg1"/>
                          </a:solidFill>
                          <a:latin typeface="Arial"/>
                          <a:cs typeface="Arial"/>
                        </a:rPr>
                        <a:t>m</a:t>
                      </a:r>
                      <a:r>
                        <a:rPr sz="1200" dirty="0">
                          <a:solidFill>
                            <a:schemeClr val="bg1"/>
                          </a:solidFill>
                          <a:latin typeface="Arial"/>
                          <a:cs typeface="Arial"/>
                        </a:rPr>
                        <a:t>ony</a:t>
                      </a:r>
                      <a:r>
                        <a:rPr lang="en-US" sz="1200" dirty="0">
                          <a:solidFill>
                            <a:schemeClr val="bg1"/>
                          </a:solidFill>
                          <a:latin typeface="Arial"/>
                          <a:cs typeface="Arial"/>
                        </a:rPr>
                        <a:t> finalized or modified</a:t>
                      </a:r>
                      <a:r>
                        <a:rPr lang="en-US" sz="1200" baseline="0" dirty="0">
                          <a:solidFill>
                            <a:schemeClr val="bg1"/>
                          </a:solidFill>
                          <a:latin typeface="Arial"/>
                          <a:cs typeface="Arial"/>
                        </a:rPr>
                        <a:t> prior to 1/1/2019</a:t>
                      </a:r>
                      <a:endParaRPr sz="1200" dirty="0">
                        <a:solidFill>
                          <a:schemeClr val="bg1"/>
                        </a:solidFill>
                        <a:latin typeface="Arial"/>
                        <a:cs typeface="Arial"/>
                      </a:endParaRP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11"/>
                  </a:ext>
                </a:extLst>
              </a:tr>
              <a:tr h="234899">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Child</a:t>
                      </a:r>
                      <a:r>
                        <a:rPr sz="1200" spc="-25" dirty="0">
                          <a:latin typeface="Arial"/>
                          <a:cs typeface="Arial"/>
                        </a:rPr>
                        <a:t>’</a:t>
                      </a:r>
                      <a:r>
                        <a:rPr sz="1200" dirty="0">
                          <a:latin typeface="Arial"/>
                          <a:cs typeface="Arial"/>
                        </a:rPr>
                        <a:t>s</a:t>
                      </a:r>
                      <a:r>
                        <a:rPr sz="1200" spc="-25" dirty="0">
                          <a:latin typeface="Arial"/>
                          <a:cs typeface="Arial"/>
                        </a:rPr>
                        <a:t> </a:t>
                      </a:r>
                      <a:r>
                        <a:rPr sz="1200" dirty="0">
                          <a:latin typeface="Arial"/>
                          <a:cs typeface="Arial"/>
                        </a:rPr>
                        <a:t>I</a:t>
                      </a:r>
                      <a:r>
                        <a:rPr sz="1200" spc="5" dirty="0">
                          <a:latin typeface="Arial"/>
                          <a:cs typeface="Arial"/>
                        </a:rPr>
                        <a:t>n</a:t>
                      </a:r>
                      <a:r>
                        <a:rPr sz="1200" dirty="0">
                          <a:latin typeface="Arial"/>
                          <a:cs typeface="Arial"/>
                        </a:rPr>
                        <a:t>co</a:t>
                      </a:r>
                      <a:r>
                        <a:rPr sz="1200" spc="5" dirty="0">
                          <a:latin typeface="Arial"/>
                          <a:cs typeface="Arial"/>
                        </a:rPr>
                        <a:t>m</a:t>
                      </a:r>
                      <a:r>
                        <a:rPr sz="1200" dirty="0">
                          <a:latin typeface="Arial"/>
                          <a:cs typeface="Arial"/>
                        </a:rPr>
                        <a:t>e</a:t>
                      </a:r>
                      <a:r>
                        <a:rPr sz="1200" spc="-25" dirty="0">
                          <a:latin typeface="Arial"/>
                          <a:cs typeface="Arial"/>
                        </a:rPr>
                        <a:t> </a:t>
                      </a:r>
                      <a:r>
                        <a:rPr sz="1200" dirty="0">
                          <a:latin typeface="Arial"/>
                          <a:cs typeface="Arial"/>
                        </a:rPr>
                        <a:t>–</a:t>
                      </a:r>
                      <a:r>
                        <a:rPr sz="1200" spc="5" dirty="0">
                          <a:latin typeface="Arial"/>
                          <a:cs typeface="Arial"/>
                        </a:rPr>
                        <a:t> </a:t>
                      </a:r>
                      <a:r>
                        <a:rPr sz="1200" dirty="0">
                          <a:latin typeface="Arial"/>
                          <a:cs typeface="Arial"/>
                        </a:rPr>
                        <a:t>if re</a:t>
                      </a:r>
                      <a:r>
                        <a:rPr sz="1200" spc="-10" dirty="0">
                          <a:latin typeface="Arial"/>
                          <a:cs typeface="Arial"/>
                        </a:rPr>
                        <a:t>q</a:t>
                      </a:r>
                      <a:r>
                        <a:rPr sz="1200" dirty="0">
                          <a:latin typeface="Arial"/>
                          <a:cs typeface="Arial"/>
                        </a:rPr>
                        <a:t>ui</a:t>
                      </a:r>
                      <a:r>
                        <a:rPr sz="1200" spc="-10" dirty="0">
                          <a:latin typeface="Arial"/>
                          <a:cs typeface="Arial"/>
                        </a:rPr>
                        <a:t>r</a:t>
                      </a:r>
                      <a:r>
                        <a:rPr sz="1200" dirty="0">
                          <a:latin typeface="Arial"/>
                          <a:cs typeface="Arial"/>
                        </a:rPr>
                        <a:t>ed</a:t>
                      </a:r>
                      <a:r>
                        <a:rPr sz="1200" spc="-20" dirty="0">
                          <a:latin typeface="Arial"/>
                          <a:cs typeface="Arial"/>
                        </a:rPr>
                        <a:t> </a:t>
                      </a:r>
                      <a:r>
                        <a:rPr sz="1200" dirty="0">
                          <a:latin typeface="Arial"/>
                          <a:cs typeface="Arial"/>
                        </a:rPr>
                        <a:t>to</a:t>
                      </a:r>
                      <a:r>
                        <a:rPr sz="1200" spc="-5" dirty="0">
                          <a:latin typeface="Arial"/>
                          <a:cs typeface="Arial"/>
                        </a:rPr>
                        <a:t> </a:t>
                      </a:r>
                      <a:r>
                        <a:rPr sz="1200" spc="10" dirty="0">
                          <a:latin typeface="Arial"/>
                          <a:cs typeface="Arial"/>
                        </a:rPr>
                        <a:t>f</a:t>
                      </a:r>
                      <a:r>
                        <a:rPr sz="1200" dirty="0">
                          <a:latin typeface="Arial"/>
                          <a:cs typeface="Arial"/>
                        </a:rPr>
                        <a:t>i</a:t>
                      </a:r>
                      <a:r>
                        <a:rPr sz="1200" spc="-5" dirty="0">
                          <a:latin typeface="Arial"/>
                          <a:cs typeface="Arial"/>
                        </a:rPr>
                        <a:t>l</a:t>
                      </a:r>
                      <a:r>
                        <a:rPr sz="1200" dirty="0">
                          <a:latin typeface="Arial"/>
                          <a:cs typeface="Arial"/>
                        </a:rPr>
                        <a:t>e</a:t>
                      </a:r>
                      <a:r>
                        <a:rPr sz="1200" spc="-20" dirty="0">
                          <a:latin typeface="Arial"/>
                          <a:cs typeface="Arial"/>
                        </a:rPr>
                        <a:t> </a:t>
                      </a:r>
                      <a:r>
                        <a:rPr sz="1200" dirty="0">
                          <a:latin typeface="Arial"/>
                          <a:cs typeface="Arial"/>
                        </a:rPr>
                        <a:t>a tax</a:t>
                      </a:r>
                      <a:r>
                        <a:rPr sz="1200" spc="-15" dirty="0">
                          <a:latin typeface="Arial"/>
                          <a:cs typeface="Arial"/>
                        </a:rPr>
                        <a:t> </a:t>
                      </a:r>
                      <a:r>
                        <a:rPr sz="1200" dirty="0">
                          <a:latin typeface="Arial"/>
                          <a:cs typeface="Arial"/>
                        </a:rPr>
                        <a:t>return</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348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solidFill>
                            <a:schemeClr val="bg1"/>
                          </a:solidFill>
                          <a:latin typeface="Arial"/>
                          <a:cs typeface="Arial"/>
                        </a:rPr>
                        <a:t>Educati</a:t>
                      </a:r>
                      <a:r>
                        <a:rPr sz="1200" spc="-10" dirty="0">
                          <a:solidFill>
                            <a:schemeClr val="bg1"/>
                          </a:solidFill>
                          <a:latin typeface="Arial"/>
                          <a:cs typeface="Arial"/>
                        </a:rPr>
                        <a:t>o</a:t>
                      </a:r>
                      <a:r>
                        <a:rPr sz="1200" dirty="0">
                          <a:solidFill>
                            <a:schemeClr val="bg1"/>
                          </a:solidFill>
                          <a:latin typeface="Arial"/>
                          <a:cs typeface="Arial"/>
                        </a:rPr>
                        <a:t>n</a:t>
                      </a:r>
                      <a:r>
                        <a:rPr sz="1200" spc="-10" dirty="0">
                          <a:solidFill>
                            <a:schemeClr val="bg1"/>
                          </a:solidFill>
                          <a:latin typeface="Arial"/>
                          <a:cs typeface="Arial"/>
                        </a:rPr>
                        <a:t>a</a:t>
                      </a:r>
                      <a:r>
                        <a:rPr sz="1200" dirty="0">
                          <a:solidFill>
                            <a:schemeClr val="bg1"/>
                          </a:solidFill>
                          <a:latin typeface="Arial"/>
                          <a:cs typeface="Arial"/>
                        </a:rPr>
                        <a:t>l</a:t>
                      </a:r>
                      <a:r>
                        <a:rPr sz="1200" spc="-110" dirty="0">
                          <a:solidFill>
                            <a:schemeClr val="bg1"/>
                          </a:solidFill>
                          <a:latin typeface="Arial"/>
                          <a:cs typeface="Arial"/>
                        </a:rPr>
                        <a:t> </a:t>
                      </a:r>
                      <a:r>
                        <a:rPr sz="1200" dirty="0">
                          <a:solidFill>
                            <a:schemeClr val="bg1"/>
                          </a:solidFill>
                          <a:latin typeface="Arial"/>
                          <a:cs typeface="Arial"/>
                        </a:rPr>
                        <a:t>Assistance</a:t>
                      </a:r>
                      <a:r>
                        <a:rPr sz="1200" spc="-20" dirty="0">
                          <a:solidFill>
                            <a:schemeClr val="bg1"/>
                          </a:solidFill>
                          <a:latin typeface="Arial"/>
                          <a:cs typeface="Arial"/>
                        </a:rPr>
                        <a:t> </a:t>
                      </a:r>
                      <a:r>
                        <a:rPr sz="1200" dirty="0">
                          <a:solidFill>
                            <a:schemeClr val="bg1"/>
                          </a:solidFill>
                          <a:latin typeface="Arial"/>
                          <a:cs typeface="Arial"/>
                        </a:rPr>
                        <a:t>not</a:t>
                      </a:r>
                      <a:r>
                        <a:rPr sz="1200" spc="-10" dirty="0">
                          <a:solidFill>
                            <a:schemeClr val="bg1"/>
                          </a:solidFill>
                          <a:latin typeface="Arial"/>
                          <a:cs typeface="Arial"/>
                        </a:rPr>
                        <a:t> </a:t>
                      </a:r>
                      <a:r>
                        <a:rPr sz="1200" dirty="0">
                          <a:solidFill>
                            <a:schemeClr val="bg1"/>
                          </a:solidFill>
                          <a:latin typeface="Arial"/>
                          <a:cs typeface="Arial"/>
                        </a:rPr>
                        <a:t>used</a:t>
                      </a:r>
                      <a:r>
                        <a:rPr sz="1200" spc="-30" dirty="0">
                          <a:solidFill>
                            <a:schemeClr val="bg1"/>
                          </a:solidFill>
                          <a:latin typeface="Arial"/>
                          <a:cs typeface="Arial"/>
                        </a:rPr>
                        <a:t> </a:t>
                      </a:r>
                      <a:r>
                        <a:rPr sz="1200" spc="10" dirty="0">
                          <a:solidFill>
                            <a:schemeClr val="bg1"/>
                          </a:solidFill>
                          <a:latin typeface="Arial"/>
                          <a:cs typeface="Arial"/>
                        </a:rPr>
                        <a:t>f</a:t>
                      </a:r>
                      <a:r>
                        <a:rPr sz="1200" dirty="0">
                          <a:solidFill>
                            <a:schemeClr val="bg1"/>
                          </a:solidFill>
                          <a:latin typeface="Arial"/>
                          <a:cs typeface="Arial"/>
                        </a:rPr>
                        <a:t>or</a:t>
                      </a:r>
                      <a:r>
                        <a:rPr sz="1200" spc="-15" dirty="0">
                          <a:solidFill>
                            <a:schemeClr val="bg1"/>
                          </a:solidFill>
                          <a:latin typeface="Arial"/>
                          <a:cs typeface="Arial"/>
                        </a:rPr>
                        <a:t> </a:t>
                      </a:r>
                      <a:r>
                        <a:rPr sz="1200" dirty="0">
                          <a:solidFill>
                            <a:schemeClr val="bg1"/>
                          </a:solidFill>
                          <a:latin typeface="Arial"/>
                          <a:cs typeface="Arial"/>
                        </a:rPr>
                        <a:t>l</a:t>
                      </a:r>
                      <a:r>
                        <a:rPr sz="1200" spc="-5" dirty="0">
                          <a:solidFill>
                            <a:schemeClr val="bg1"/>
                          </a:solidFill>
                          <a:latin typeface="Arial"/>
                          <a:cs typeface="Arial"/>
                        </a:rPr>
                        <a:t>i</a:t>
                      </a:r>
                      <a:r>
                        <a:rPr sz="1200" spc="-15" dirty="0">
                          <a:solidFill>
                            <a:schemeClr val="bg1"/>
                          </a:solidFill>
                          <a:latin typeface="Arial"/>
                          <a:cs typeface="Arial"/>
                        </a:rPr>
                        <a:t>v</a:t>
                      </a:r>
                      <a:r>
                        <a:rPr sz="1200" dirty="0">
                          <a:solidFill>
                            <a:schemeClr val="bg1"/>
                          </a:solidFill>
                          <a:latin typeface="Arial"/>
                          <a:cs typeface="Arial"/>
                        </a:rPr>
                        <a:t>ing</a:t>
                      </a:r>
                      <a:r>
                        <a:rPr sz="1200" spc="-5" dirty="0">
                          <a:solidFill>
                            <a:schemeClr val="bg1"/>
                          </a:solidFill>
                          <a:latin typeface="Arial"/>
                          <a:cs typeface="Arial"/>
                        </a:rPr>
                        <a:t> </a:t>
                      </a:r>
                      <a:r>
                        <a:rPr sz="1200" spc="5" dirty="0">
                          <a:solidFill>
                            <a:schemeClr val="bg1"/>
                          </a:solidFill>
                          <a:latin typeface="Arial"/>
                          <a:cs typeface="Arial"/>
                        </a:rPr>
                        <a:t>e</a:t>
                      </a:r>
                      <a:r>
                        <a:rPr sz="1200" spc="-15" dirty="0">
                          <a:solidFill>
                            <a:schemeClr val="bg1"/>
                          </a:solidFill>
                          <a:latin typeface="Arial"/>
                          <a:cs typeface="Arial"/>
                        </a:rPr>
                        <a:t>x</a:t>
                      </a:r>
                      <a:r>
                        <a:rPr sz="1200" dirty="0">
                          <a:solidFill>
                            <a:schemeClr val="bg1"/>
                          </a:solidFill>
                          <a:latin typeface="Arial"/>
                          <a:cs typeface="Arial"/>
                        </a:rPr>
                        <a:t>penses</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13"/>
                  </a:ext>
                </a:extLst>
              </a:tr>
              <a:tr h="234813">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Lu</a:t>
                      </a:r>
                      <a:r>
                        <a:rPr sz="1200" spc="5" dirty="0">
                          <a:latin typeface="Arial"/>
                          <a:cs typeface="Arial"/>
                        </a:rPr>
                        <a:t>m</a:t>
                      </a:r>
                      <a:r>
                        <a:rPr sz="1200" dirty="0">
                          <a:latin typeface="Arial"/>
                          <a:cs typeface="Arial"/>
                        </a:rPr>
                        <a:t>p</a:t>
                      </a:r>
                      <a:r>
                        <a:rPr sz="1200" spc="-30" dirty="0">
                          <a:latin typeface="Arial"/>
                          <a:cs typeface="Arial"/>
                        </a:rPr>
                        <a:t> </a:t>
                      </a:r>
                      <a:r>
                        <a:rPr sz="1200" dirty="0">
                          <a:latin typeface="Arial"/>
                          <a:cs typeface="Arial"/>
                        </a:rPr>
                        <a:t>Sum</a:t>
                      </a:r>
                      <a:r>
                        <a:rPr sz="1200" spc="-15" dirty="0">
                          <a:latin typeface="Arial"/>
                          <a:cs typeface="Arial"/>
                        </a:rPr>
                        <a:t> </a:t>
                      </a:r>
                      <a:r>
                        <a:rPr sz="1200" dirty="0">
                          <a:latin typeface="Arial"/>
                          <a:cs typeface="Arial"/>
                        </a:rPr>
                        <a:t>in t</a:t>
                      </a:r>
                      <a:r>
                        <a:rPr sz="1200" spc="5" dirty="0">
                          <a:latin typeface="Arial"/>
                          <a:cs typeface="Arial"/>
                        </a:rPr>
                        <a:t>h</a:t>
                      </a:r>
                      <a:r>
                        <a:rPr sz="1200" dirty="0">
                          <a:latin typeface="Arial"/>
                          <a:cs typeface="Arial"/>
                        </a:rPr>
                        <a:t>e</a:t>
                      </a:r>
                      <a:r>
                        <a:rPr sz="1200" spc="-20" dirty="0">
                          <a:latin typeface="Arial"/>
                          <a:cs typeface="Arial"/>
                        </a:rPr>
                        <a:t> </a:t>
                      </a:r>
                      <a:r>
                        <a:rPr sz="1200" spc="5" dirty="0">
                          <a:latin typeface="Arial"/>
                          <a:cs typeface="Arial"/>
                        </a:rPr>
                        <a:t>m</a:t>
                      </a:r>
                      <a:r>
                        <a:rPr sz="1200" dirty="0">
                          <a:latin typeface="Arial"/>
                          <a:cs typeface="Arial"/>
                        </a:rPr>
                        <a:t>onth</a:t>
                      </a:r>
                      <a:r>
                        <a:rPr sz="1200" spc="-20" dirty="0">
                          <a:latin typeface="Arial"/>
                          <a:cs typeface="Arial"/>
                        </a:rPr>
                        <a:t> </a:t>
                      </a:r>
                      <a:r>
                        <a:rPr sz="1200" dirty="0">
                          <a:latin typeface="Arial"/>
                          <a:cs typeface="Arial"/>
                        </a:rPr>
                        <a:t>recei</a:t>
                      </a:r>
                      <a:r>
                        <a:rPr sz="1200" spc="-15" dirty="0">
                          <a:latin typeface="Arial"/>
                          <a:cs typeface="Arial"/>
                        </a:rPr>
                        <a:t>v</a:t>
                      </a:r>
                      <a:r>
                        <a:rPr sz="1200" dirty="0">
                          <a:latin typeface="Arial"/>
                          <a:cs typeface="Arial"/>
                        </a:rPr>
                        <a:t>ed</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272961">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solidFill>
                            <a:schemeClr val="bg1"/>
                          </a:solidFill>
                          <a:latin typeface="Arial"/>
                          <a:cs typeface="Arial"/>
                        </a:rPr>
                        <a:t>A</a:t>
                      </a:r>
                      <a:r>
                        <a:rPr sz="1200" spc="5" dirty="0">
                          <a:solidFill>
                            <a:schemeClr val="bg1"/>
                          </a:solidFill>
                          <a:latin typeface="Arial"/>
                          <a:cs typeface="Arial"/>
                        </a:rPr>
                        <a:t>m</a:t>
                      </a:r>
                      <a:r>
                        <a:rPr sz="1200" dirty="0">
                          <a:solidFill>
                            <a:schemeClr val="bg1"/>
                          </a:solidFill>
                          <a:latin typeface="Arial"/>
                          <a:cs typeface="Arial"/>
                        </a:rPr>
                        <a:t>er</a:t>
                      </a:r>
                      <a:r>
                        <a:rPr sz="1200" spc="-10" dirty="0">
                          <a:solidFill>
                            <a:schemeClr val="bg1"/>
                          </a:solidFill>
                          <a:latin typeface="Arial"/>
                          <a:cs typeface="Arial"/>
                        </a:rPr>
                        <a:t>i</a:t>
                      </a:r>
                      <a:r>
                        <a:rPr sz="1200" dirty="0">
                          <a:solidFill>
                            <a:schemeClr val="bg1"/>
                          </a:solidFill>
                          <a:latin typeface="Arial"/>
                          <a:cs typeface="Arial"/>
                        </a:rPr>
                        <a:t>can</a:t>
                      </a:r>
                      <a:r>
                        <a:rPr sz="1200" spc="-30" dirty="0">
                          <a:solidFill>
                            <a:schemeClr val="bg1"/>
                          </a:solidFill>
                          <a:latin typeface="Arial"/>
                          <a:cs typeface="Arial"/>
                        </a:rPr>
                        <a:t> </a:t>
                      </a:r>
                      <a:r>
                        <a:rPr sz="1200" dirty="0">
                          <a:solidFill>
                            <a:schemeClr val="bg1"/>
                          </a:solidFill>
                          <a:latin typeface="Arial"/>
                          <a:cs typeface="Arial"/>
                        </a:rPr>
                        <a:t>I</a:t>
                      </a:r>
                      <a:r>
                        <a:rPr sz="1200" spc="5" dirty="0">
                          <a:solidFill>
                            <a:schemeClr val="bg1"/>
                          </a:solidFill>
                          <a:latin typeface="Arial"/>
                          <a:cs typeface="Arial"/>
                        </a:rPr>
                        <a:t>n</a:t>
                      </a:r>
                      <a:r>
                        <a:rPr sz="1200" dirty="0">
                          <a:solidFill>
                            <a:schemeClr val="bg1"/>
                          </a:solidFill>
                          <a:latin typeface="Arial"/>
                          <a:cs typeface="Arial"/>
                        </a:rPr>
                        <a:t>dia</a:t>
                      </a:r>
                      <a:r>
                        <a:rPr sz="1200" spc="5" dirty="0">
                          <a:solidFill>
                            <a:schemeClr val="bg1"/>
                          </a:solidFill>
                          <a:latin typeface="Arial"/>
                          <a:cs typeface="Arial"/>
                        </a:rPr>
                        <a:t>n</a:t>
                      </a:r>
                      <a:r>
                        <a:rPr sz="1200" dirty="0">
                          <a:solidFill>
                            <a:schemeClr val="bg1"/>
                          </a:solidFill>
                          <a:latin typeface="Arial"/>
                          <a:cs typeface="Arial"/>
                        </a:rPr>
                        <a:t>/A</a:t>
                      </a:r>
                      <a:r>
                        <a:rPr sz="1200" spc="-15" dirty="0">
                          <a:solidFill>
                            <a:schemeClr val="bg1"/>
                          </a:solidFill>
                          <a:latin typeface="Arial"/>
                          <a:cs typeface="Arial"/>
                        </a:rPr>
                        <a:t>l</a:t>
                      </a:r>
                      <a:r>
                        <a:rPr sz="1200" dirty="0">
                          <a:solidFill>
                            <a:schemeClr val="bg1"/>
                          </a:solidFill>
                          <a:latin typeface="Arial"/>
                          <a:cs typeface="Arial"/>
                        </a:rPr>
                        <a:t>aska</a:t>
                      </a:r>
                      <a:r>
                        <a:rPr sz="1200" spc="-45" dirty="0">
                          <a:solidFill>
                            <a:schemeClr val="bg1"/>
                          </a:solidFill>
                          <a:latin typeface="Arial"/>
                          <a:cs typeface="Arial"/>
                        </a:rPr>
                        <a:t> </a:t>
                      </a:r>
                      <a:r>
                        <a:rPr sz="1200" dirty="0">
                          <a:solidFill>
                            <a:schemeClr val="bg1"/>
                          </a:solidFill>
                          <a:latin typeface="Arial"/>
                          <a:cs typeface="Arial"/>
                        </a:rPr>
                        <a:t>Nati</a:t>
                      </a:r>
                      <a:r>
                        <a:rPr sz="1200" spc="-15" dirty="0">
                          <a:solidFill>
                            <a:schemeClr val="bg1"/>
                          </a:solidFill>
                          <a:latin typeface="Arial"/>
                          <a:cs typeface="Arial"/>
                        </a:rPr>
                        <a:t>v</a:t>
                      </a:r>
                      <a:r>
                        <a:rPr sz="1200" dirty="0">
                          <a:solidFill>
                            <a:schemeClr val="bg1"/>
                          </a:solidFill>
                          <a:latin typeface="Arial"/>
                          <a:cs typeface="Arial"/>
                        </a:rPr>
                        <a:t>e</a:t>
                      </a:r>
                      <a:r>
                        <a:rPr sz="1200" spc="-10" dirty="0">
                          <a:solidFill>
                            <a:schemeClr val="bg1"/>
                          </a:solidFill>
                          <a:latin typeface="Arial"/>
                          <a:cs typeface="Arial"/>
                        </a:rPr>
                        <a:t> </a:t>
                      </a:r>
                      <a:r>
                        <a:rPr sz="1200" dirty="0">
                          <a:solidFill>
                            <a:schemeClr val="bg1"/>
                          </a:solidFill>
                          <a:latin typeface="Arial"/>
                          <a:cs typeface="Arial"/>
                        </a:rPr>
                        <a:t>I</a:t>
                      </a:r>
                      <a:r>
                        <a:rPr sz="1200" spc="5" dirty="0">
                          <a:solidFill>
                            <a:schemeClr val="bg1"/>
                          </a:solidFill>
                          <a:latin typeface="Arial"/>
                          <a:cs typeface="Arial"/>
                        </a:rPr>
                        <a:t>n</a:t>
                      </a:r>
                      <a:r>
                        <a:rPr sz="1200" dirty="0">
                          <a:solidFill>
                            <a:schemeClr val="bg1"/>
                          </a:solidFill>
                          <a:latin typeface="Arial"/>
                          <a:cs typeface="Arial"/>
                        </a:rPr>
                        <a:t>co</a:t>
                      </a:r>
                      <a:r>
                        <a:rPr sz="1200" spc="5" dirty="0">
                          <a:solidFill>
                            <a:schemeClr val="bg1"/>
                          </a:solidFill>
                          <a:latin typeface="Arial"/>
                          <a:cs typeface="Arial"/>
                        </a:rPr>
                        <a:t>m</a:t>
                      </a:r>
                      <a:r>
                        <a:rPr sz="1200" dirty="0">
                          <a:solidFill>
                            <a:schemeClr val="bg1"/>
                          </a:solidFill>
                          <a:latin typeface="Arial"/>
                          <a:cs typeface="Arial"/>
                        </a:rPr>
                        <a:t>e</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15"/>
                  </a:ext>
                </a:extLst>
              </a:tr>
              <a:tr h="234899">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dirty="0">
                          <a:latin typeface="Arial"/>
                          <a:cs typeface="Arial"/>
                        </a:rPr>
                        <a:t>SSI</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a:solidFill>
                        <a:srgbClr val="4F81BC"/>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03651">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516255">
                        <a:lnSpc>
                          <a:spcPct val="100000"/>
                        </a:lnSpc>
                      </a:pPr>
                      <a:r>
                        <a:rPr sz="1200" spc="-75" dirty="0">
                          <a:solidFill>
                            <a:schemeClr val="bg1"/>
                          </a:solidFill>
                          <a:latin typeface="Arial"/>
                          <a:cs typeface="Arial"/>
                        </a:rPr>
                        <a:t>T</a:t>
                      </a:r>
                      <a:r>
                        <a:rPr sz="1200" dirty="0">
                          <a:solidFill>
                            <a:schemeClr val="bg1"/>
                          </a:solidFill>
                          <a:latin typeface="Arial"/>
                          <a:cs typeface="Arial"/>
                        </a:rPr>
                        <a:t>ANF</a:t>
                      </a:r>
                    </a:p>
                  </a:txBody>
                  <a:tcPr marL="0" marR="0" marT="0" marB="0">
                    <a:lnL w="12700" cap="flat" cmpd="sng" algn="ctr">
                      <a:solidFill>
                        <a:srgbClr val="4F81BC"/>
                      </a:solidFill>
                      <a:prstDash val="solid"/>
                      <a:round/>
                      <a:headEnd type="none" w="med" len="med"/>
                      <a:tailEnd type="none" w="med" len="med"/>
                    </a:lnL>
                    <a:lnR w="12700">
                      <a:solidFill>
                        <a:srgbClr val="4F81BC"/>
                      </a:solidFill>
                      <a:prstDash val="solid"/>
                    </a:lnR>
                    <a:lnT w="12700">
                      <a:solidFill>
                        <a:srgbClr val="4F81BC"/>
                      </a:solidFill>
                      <a:prstDash val="solid"/>
                    </a:lnT>
                    <a:lnB w="12700" cap="flat" cmpd="sng" algn="ctr">
                      <a:solidFill>
                        <a:srgbClr val="4F81BC"/>
                      </a:solidFill>
                      <a:prstDash val="solid"/>
                      <a:round/>
                      <a:headEnd type="none" w="med" len="med"/>
                      <a:tailEnd type="none" w="med" len="me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endParaRPr sz="1200" dirty="0">
                        <a:latin typeface="Arial"/>
                        <a:cs typeface="Arial"/>
                      </a:endParaRPr>
                    </a:p>
                  </a:txBody>
                  <a:tcPr marL="0" marR="0" marT="0" marB="0">
                    <a:lnL w="12700">
                      <a:solidFill>
                        <a:srgbClr val="4F81BC"/>
                      </a:solidFill>
                      <a:prstDash val="solid"/>
                    </a:lnL>
                    <a:lnR w="12700">
                      <a:solidFill>
                        <a:srgbClr val="4F81BC"/>
                      </a:solidFill>
                      <a:prstDash val="solid"/>
                    </a:lnR>
                    <a:lnT w="12700">
                      <a:solidFill>
                        <a:srgbClr val="4F81BC"/>
                      </a:solidFill>
                      <a:prstDash val="solid"/>
                    </a:lnT>
                    <a:lnB w="12700" cap="flat" cmpd="sng" algn="ctr">
                      <a:solidFill>
                        <a:srgbClr val="4F81BC"/>
                      </a:solidFill>
                      <a:prstDash val="solid"/>
                      <a:round/>
                      <a:headEnd type="none" w="med" len="med"/>
                      <a:tailEnd type="none" w="med" len="med"/>
                    </a:lnB>
                    <a:lnTlToBr w="12700" cmpd="sng">
                      <a:noFill/>
                      <a:prstDash val="solid"/>
                    </a:lnTlToBr>
                    <a:lnBlToTr w="12700" cmpd="sng">
                      <a:noFill/>
                      <a:prstDash val="solid"/>
                    </a:lnBlToTr>
                    <a:solidFill>
                      <a:srgbClr val="4F81B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635" algn="ctr">
                        <a:lnSpc>
                          <a:spcPct val="100000"/>
                        </a:lnSpc>
                      </a:pPr>
                      <a:r>
                        <a:rPr sz="1200" b="1" dirty="0">
                          <a:latin typeface="Arial"/>
                          <a:cs typeface="Arial"/>
                        </a:rPr>
                        <a:t>X</a:t>
                      </a:r>
                      <a:endParaRPr sz="1200" dirty="0">
                        <a:latin typeface="Arial"/>
                        <a:cs typeface="Arial"/>
                      </a:endParaRPr>
                    </a:p>
                  </a:txBody>
                  <a:tcPr marL="0" marR="0" marT="0" marB="0">
                    <a:lnL w="12700">
                      <a:solidFill>
                        <a:srgbClr val="4F81BC"/>
                      </a:solidFill>
                      <a:prstDash val="solid"/>
                    </a:lnL>
                    <a:lnR w="12700" cap="flat" cmpd="sng" algn="ctr">
                      <a:solidFill>
                        <a:srgbClr val="4F81BC"/>
                      </a:solidFill>
                      <a:prstDash val="solid"/>
                      <a:round/>
                      <a:headEnd type="none" w="med" len="med"/>
                      <a:tailEnd type="none" w="med" len="med"/>
                    </a:lnR>
                    <a:lnT w="12700">
                      <a:solidFill>
                        <a:srgbClr val="4F81BC"/>
                      </a:solidFill>
                      <a:prstDash val="solid"/>
                    </a:lnT>
                    <a:lnB w="12700" cap="flat" cmpd="sng" algn="ctr">
                      <a:solidFill>
                        <a:srgbClr val="4F81BC"/>
                      </a:solidFill>
                      <a:prstDash val="solid"/>
                      <a:round/>
                      <a:headEnd type="none" w="med" len="med"/>
                      <a:tailEnd type="none" w="med" len="med"/>
                    </a:lnB>
                    <a:lnTlToBr w="12700" cmpd="sng">
                      <a:noFill/>
                      <a:prstDash val="solid"/>
                    </a:lnTlToBr>
                    <a:lnBlToTr w="12700" cmpd="sng">
                      <a:noFill/>
                      <a:prstDash val="solid"/>
                    </a:lnBlToTr>
                    <a:solidFill>
                      <a:srgbClr val="4F81BC"/>
                    </a:solidFill>
                  </a:tcPr>
                </a:tc>
                <a:extLst>
                  <a:ext uri="{0D108BD9-81ED-4DB2-BD59-A6C34878D82A}">
                    <a16:rowId xmlns:a16="http://schemas.microsoft.com/office/drawing/2014/main" val="10017"/>
                  </a:ext>
                </a:extLst>
              </a:tr>
            </a:tbl>
          </a:graphicData>
        </a:graphic>
      </p:graphicFrame>
      <p:sp>
        <p:nvSpPr>
          <p:cNvPr id="8" name="object 13"/>
          <p:cNvSpPr txBox="1"/>
          <p:nvPr>
            <p:custDataLst>
              <p:tags r:id="rId4"/>
            </p:custDataLst>
          </p:nvPr>
        </p:nvSpPr>
        <p:spPr>
          <a:xfrm>
            <a:off x="1725295" y="5842000"/>
            <a:ext cx="5933440" cy="177800"/>
          </a:xfrm>
          <a:prstGeom prst="rect">
            <a:avLst/>
          </a:prstGeom>
        </p:spPr>
        <p:txBody>
          <a:bodyPr vert="horz" wrap="square" lIns="0" tIns="0" rIns="0" bIns="0" rtlCol="0">
            <a:spAutoFit/>
          </a:bodyPr>
          <a:lstStyle/>
          <a:p>
            <a:pPr marL="12700">
              <a:lnSpc>
                <a:spcPct val="100000"/>
              </a:lnSpc>
            </a:pPr>
            <a:r>
              <a:rPr sz="1200" b="1" dirty="0">
                <a:latin typeface="Arial"/>
                <a:cs typeface="Arial"/>
              </a:rPr>
              <a:t>NOTE:</a:t>
            </a:r>
            <a:r>
              <a:rPr sz="1200" b="1" spc="5" dirty="0">
                <a:latin typeface="Arial"/>
                <a:cs typeface="Arial"/>
              </a:rPr>
              <a:t> </a:t>
            </a:r>
            <a:r>
              <a:rPr sz="1200" b="1" dirty="0">
                <a:latin typeface="Arial"/>
                <a:cs typeface="Arial"/>
              </a:rPr>
              <a:t>RE</a:t>
            </a:r>
            <a:r>
              <a:rPr sz="1200" b="1" spc="5" dirty="0">
                <a:latin typeface="Arial"/>
                <a:cs typeface="Arial"/>
              </a:rPr>
              <a:t>S</a:t>
            </a:r>
            <a:r>
              <a:rPr sz="1200" b="1" dirty="0">
                <a:latin typeface="Arial"/>
                <a:cs typeface="Arial"/>
              </a:rPr>
              <a:t>OUR</a:t>
            </a:r>
            <a:r>
              <a:rPr sz="1200" b="1" spc="-5" dirty="0">
                <a:latin typeface="Arial"/>
                <a:cs typeface="Arial"/>
              </a:rPr>
              <a:t>C</a:t>
            </a:r>
            <a:r>
              <a:rPr sz="1200" b="1" dirty="0">
                <a:latin typeface="Arial"/>
                <a:cs typeface="Arial"/>
              </a:rPr>
              <a:t>ES</a:t>
            </a:r>
            <a:r>
              <a:rPr sz="1200" b="1" spc="-65" dirty="0">
                <a:latin typeface="Arial"/>
                <a:cs typeface="Arial"/>
              </a:rPr>
              <a:t> </a:t>
            </a:r>
            <a:r>
              <a:rPr sz="1200" b="1" spc="-40" dirty="0">
                <a:latin typeface="Arial"/>
                <a:cs typeface="Arial"/>
              </a:rPr>
              <a:t>A</a:t>
            </a:r>
            <a:r>
              <a:rPr sz="1200" b="1" dirty="0">
                <a:latin typeface="Arial"/>
                <a:cs typeface="Arial"/>
              </a:rPr>
              <a:t>RE</a:t>
            </a:r>
            <a:r>
              <a:rPr sz="1200" b="1" spc="35" dirty="0">
                <a:latin typeface="Arial"/>
                <a:cs typeface="Arial"/>
              </a:rPr>
              <a:t> </a:t>
            </a:r>
            <a:r>
              <a:rPr sz="1200" b="1" dirty="0">
                <a:latin typeface="Arial"/>
                <a:cs typeface="Arial"/>
              </a:rPr>
              <a:t>NOT COU</a:t>
            </a:r>
            <a:r>
              <a:rPr sz="1200" b="1" spc="-5" dirty="0">
                <a:latin typeface="Arial"/>
                <a:cs typeface="Arial"/>
              </a:rPr>
              <a:t>N</a:t>
            </a:r>
            <a:r>
              <a:rPr sz="1200" b="1" dirty="0">
                <a:latin typeface="Arial"/>
                <a:cs typeface="Arial"/>
              </a:rPr>
              <a:t>TED IN M</a:t>
            </a:r>
            <a:r>
              <a:rPr sz="1200" b="1" spc="-45" dirty="0">
                <a:latin typeface="Arial"/>
                <a:cs typeface="Arial"/>
              </a:rPr>
              <a:t>A</a:t>
            </a:r>
            <a:r>
              <a:rPr sz="1200" b="1" dirty="0">
                <a:latin typeface="Arial"/>
                <a:cs typeface="Arial"/>
              </a:rPr>
              <a:t>GI</a:t>
            </a:r>
            <a:r>
              <a:rPr sz="1200" b="1" spc="50" dirty="0">
                <a:latin typeface="Arial"/>
                <a:cs typeface="Arial"/>
              </a:rPr>
              <a:t> </a:t>
            </a:r>
            <a:r>
              <a:rPr sz="1200" b="1" dirty="0">
                <a:latin typeface="Arial"/>
                <a:cs typeface="Arial"/>
              </a:rPr>
              <a:t>ELIGIBILITY DETER</a:t>
            </a:r>
            <a:r>
              <a:rPr sz="1200" b="1" spc="-10" dirty="0">
                <a:latin typeface="Arial"/>
                <a:cs typeface="Arial"/>
              </a:rPr>
              <a:t>M</a:t>
            </a:r>
            <a:r>
              <a:rPr sz="1200" b="1" dirty="0">
                <a:latin typeface="Arial"/>
                <a:cs typeface="Arial"/>
              </a:rPr>
              <a:t>IN</a:t>
            </a:r>
            <a:r>
              <a:rPr sz="1200" b="1" spc="-125" dirty="0">
                <a:latin typeface="Arial"/>
                <a:cs typeface="Arial"/>
              </a:rPr>
              <a:t>A</a:t>
            </a:r>
            <a:r>
              <a:rPr sz="1200" b="1" dirty="0">
                <a:latin typeface="Arial"/>
                <a:cs typeface="Arial"/>
              </a:rPr>
              <a:t>TION!</a:t>
            </a:r>
            <a:endParaRPr sz="1200" dirty="0">
              <a:latin typeface="Arial"/>
              <a:cs typeface="Arial"/>
            </a:endParaRPr>
          </a:p>
        </p:txBody>
      </p:sp>
      <p:sp>
        <p:nvSpPr>
          <p:cNvPr id="3" name="Slide Number Placeholder 2">
            <a:extLst>
              <a:ext uri="{FF2B5EF4-FFF2-40B4-BE49-F238E27FC236}">
                <a16:creationId xmlns:a16="http://schemas.microsoft.com/office/drawing/2014/main" id="{FF4F5007-3B6E-4F45-A671-5C341141351C}"/>
              </a:ext>
            </a:extLst>
          </p:cNvPr>
          <p:cNvSpPr>
            <a:spLocks noGrp="1"/>
          </p:cNvSpPr>
          <p:nvPr>
            <p:ph type="sldNum" sz="quarter" idx="12"/>
          </p:nvPr>
        </p:nvSpPr>
        <p:spPr/>
        <p:txBody>
          <a:bodyPr/>
          <a:lstStyle/>
          <a:p>
            <a:pPr algn="ctr"/>
            <a:fld id="{9D710453-B075-45DB-8A7B-E3C399690A0E}" type="slidenum">
              <a:rPr lang="en-US" sz="1100" smtClean="0"/>
              <a:pPr algn="ctr"/>
              <a:t>39</a:t>
            </a:fld>
            <a:endParaRPr lang="en-US" sz="1100" dirty="0"/>
          </a:p>
        </p:txBody>
      </p:sp>
    </p:spTree>
    <p:extLst>
      <p:ext uri="{BB962C8B-B14F-4D97-AF65-F5344CB8AC3E}">
        <p14:creationId xmlns:p14="http://schemas.microsoft.com/office/powerpoint/2010/main" val="3372237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Acronyms and Terms"/>
          <p:cNvSpPr>
            <a:spLocks noGrp="1"/>
          </p:cNvSpPr>
          <p:nvPr>
            <p:ph type="title"/>
            <p:custDataLst>
              <p:tags r:id="rId1"/>
            </p:custDataLst>
          </p:nvPr>
        </p:nvSpPr>
        <p:spPr>
          <a:xfrm>
            <a:off x="457200" y="307974"/>
            <a:ext cx="5410200" cy="454026"/>
          </a:xfrm>
        </p:spPr>
        <p:txBody>
          <a:bodyPr/>
          <a:lstStyle/>
          <a:p>
            <a:r>
              <a:rPr lang="en-US" dirty="0"/>
              <a:t>Acronyms and Terms</a:t>
            </a:r>
          </a:p>
        </p:txBody>
      </p:sp>
      <p:graphicFrame>
        <p:nvGraphicFramePr>
          <p:cNvPr id="6" name="object 7" descr="Table containing acronyms and terms."/>
          <p:cNvGraphicFramePr>
            <a:graphicFrameLocks noGrp="1"/>
          </p:cNvGraphicFramePr>
          <p:nvPr>
            <p:custDataLst>
              <p:tags r:id="rId2"/>
            </p:custDataLst>
            <p:extLst>
              <p:ext uri="{D42A27DB-BD31-4B8C-83A1-F6EECF244321}">
                <p14:modId xmlns:p14="http://schemas.microsoft.com/office/powerpoint/2010/main" val="2034530129"/>
              </p:ext>
            </p:extLst>
          </p:nvPr>
        </p:nvGraphicFramePr>
        <p:xfrm>
          <a:off x="583707" y="1066800"/>
          <a:ext cx="8051800" cy="4895490"/>
        </p:xfrm>
        <a:graphic>
          <a:graphicData uri="http://schemas.openxmlformats.org/drawingml/2006/table">
            <a:tbl>
              <a:tblPr firstRow="1" bandRow="1">
                <a:tableStyleId>{2D5ABB26-0587-4C30-8999-92F81FD0307C}</a:tableStyleId>
              </a:tblPr>
              <a:tblGrid>
                <a:gridCol w="2734574">
                  <a:extLst>
                    <a:ext uri="{9D8B030D-6E8A-4147-A177-3AD203B41FA5}">
                      <a16:colId xmlns:a16="http://schemas.microsoft.com/office/drawing/2014/main" val="20000"/>
                    </a:ext>
                  </a:extLst>
                </a:gridCol>
                <a:gridCol w="5317226">
                  <a:extLst>
                    <a:ext uri="{9D8B030D-6E8A-4147-A177-3AD203B41FA5}">
                      <a16:colId xmlns:a16="http://schemas.microsoft.com/office/drawing/2014/main" val="20001"/>
                    </a:ext>
                  </a:extLst>
                </a:gridCol>
              </a:tblGrid>
              <a:tr h="445698">
                <a:tc>
                  <a:txBody>
                    <a:bodyPr/>
                    <a:lstStyle/>
                    <a:p>
                      <a:pPr marL="85090" algn="l">
                        <a:lnSpc>
                          <a:spcPct val="100000"/>
                        </a:lnSpc>
                      </a:pPr>
                      <a:r>
                        <a:rPr sz="1800" b="1" spc="-130" dirty="0">
                          <a:solidFill>
                            <a:srgbClr val="FFFFFF"/>
                          </a:solidFill>
                          <a:latin typeface="Arial"/>
                          <a:cs typeface="Arial"/>
                        </a:rPr>
                        <a:t>T</a:t>
                      </a:r>
                      <a:r>
                        <a:rPr sz="1800" b="1" dirty="0">
                          <a:solidFill>
                            <a:srgbClr val="FFFFFF"/>
                          </a:solidFill>
                          <a:latin typeface="Arial"/>
                          <a:cs typeface="Arial"/>
                        </a:rPr>
                        <a:t>e</a:t>
                      </a:r>
                      <a:r>
                        <a:rPr sz="1800" b="1" spc="-10" dirty="0">
                          <a:solidFill>
                            <a:srgbClr val="FFFFFF"/>
                          </a:solidFill>
                          <a:latin typeface="Arial"/>
                          <a:cs typeface="Arial"/>
                        </a:rPr>
                        <a:t>r</a:t>
                      </a:r>
                      <a:r>
                        <a:rPr sz="1800" b="1" dirty="0">
                          <a:solidFill>
                            <a:srgbClr val="FFFFFF"/>
                          </a:solidFill>
                          <a:latin typeface="Arial"/>
                          <a:cs typeface="Arial"/>
                        </a:rPr>
                        <a:t>m</a:t>
                      </a:r>
                      <a:endParaRPr sz="18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c>
                  <a:txBody>
                    <a:bodyPr/>
                    <a:lstStyle/>
                    <a:p>
                      <a:pPr marL="85090" algn="l">
                        <a:lnSpc>
                          <a:spcPct val="100000"/>
                        </a:lnSpc>
                      </a:pPr>
                      <a:r>
                        <a:rPr sz="1800" b="1" dirty="0">
                          <a:solidFill>
                            <a:srgbClr val="FFFFFF"/>
                          </a:solidFill>
                          <a:latin typeface="Arial"/>
                          <a:cs typeface="Arial"/>
                        </a:rPr>
                        <a:t>D</a:t>
                      </a:r>
                      <a:r>
                        <a:rPr sz="1800" b="1" spc="-10" dirty="0">
                          <a:solidFill>
                            <a:srgbClr val="FFFFFF"/>
                          </a:solidFill>
                          <a:latin typeface="Arial"/>
                          <a:cs typeface="Arial"/>
                        </a:rPr>
                        <a:t>e</a:t>
                      </a:r>
                      <a:r>
                        <a:rPr sz="1800" b="1" dirty="0">
                          <a:solidFill>
                            <a:srgbClr val="FFFFFF"/>
                          </a:solidFill>
                          <a:latin typeface="Arial"/>
                          <a:cs typeface="Arial"/>
                        </a:rPr>
                        <a:t>fi</a:t>
                      </a:r>
                      <a:r>
                        <a:rPr sz="1800" b="1" spc="5" dirty="0">
                          <a:solidFill>
                            <a:srgbClr val="FFFFFF"/>
                          </a:solidFill>
                          <a:latin typeface="Arial"/>
                          <a:cs typeface="Arial"/>
                        </a:rPr>
                        <a:t>n</a:t>
                      </a:r>
                      <a:r>
                        <a:rPr sz="1800" b="1" dirty="0">
                          <a:solidFill>
                            <a:srgbClr val="FFFFFF"/>
                          </a:solidFill>
                          <a:latin typeface="Arial"/>
                          <a:cs typeface="Arial"/>
                        </a:rPr>
                        <a:t>it</a:t>
                      </a:r>
                      <a:r>
                        <a:rPr sz="1800" b="1" spc="5" dirty="0">
                          <a:solidFill>
                            <a:srgbClr val="FFFFFF"/>
                          </a:solidFill>
                          <a:latin typeface="Arial"/>
                          <a:cs typeface="Arial"/>
                        </a:rPr>
                        <a:t>i</a:t>
                      </a:r>
                      <a:r>
                        <a:rPr sz="1800" b="1" dirty="0">
                          <a:solidFill>
                            <a:srgbClr val="FFFFFF"/>
                          </a:solidFill>
                          <a:latin typeface="Arial"/>
                          <a:cs typeface="Arial"/>
                        </a:rPr>
                        <a:t>on</a:t>
                      </a:r>
                      <a:endParaRPr sz="18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extLst>
                  <a:ext uri="{0D108BD9-81ED-4DB2-BD59-A6C34878D82A}">
                    <a16:rowId xmlns:a16="http://schemas.microsoft.com/office/drawing/2014/main" val="10000"/>
                  </a:ext>
                </a:extLst>
              </a:tr>
              <a:tr h="445698">
                <a:tc>
                  <a:txBody>
                    <a:bodyPr/>
                    <a:lstStyle/>
                    <a:p>
                      <a:pPr marL="85090" algn="l">
                        <a:lnSpc>
                          <a:spcPct val="100000"/>
                        </a:lnSpc>
                      </a:pPr>
                      <a:r>
                        <a:rPr sz="1800" dirty="0">
                          <a:latin typeface="Arial"/>
                          <a:cs typeface="Arial"/>
                        </a:rPr>
                        <a:t>ACA</a:t>
                      </a:r>
                    </a:p>
                  </a:txBody>
                  <a:tcPr marL="0" marR="0" marT="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c>
                  <a:txBody>
                    <a:bodyPr/>
                    <a:lstStyle/>
                    <a:p>
                      <a:pPr marL="85090" algn="l">
                        <a:lnSpc>
                          <a:spcPct val="100000"/>
                        </a:lnSpc>
                      </a:pPr>
                      <a:r>
                        <a:rPr sz="1800" dirty="0">
                          <a:latin typeface="Arial"/>
                          <a:cs typeface="Arial"/>
                        </a:rPr>
                        <a:t>A</a:t>
                      </a:r>
                      <a:r>
                        <a:rPr sz="1800" spc="-35" dirty="0">
                          <a:latin typeface="Arial"/>
                          <a:cs typeface="Arial"/>
                        </a:rPr>
                        <a:t>f</a:t>
                      </a:r>
                      <a:r>
                        <a:rPr sz="1800" dirty="0">
                          <a:latin typeface="Arial"/>
                          <a:cs typeface="Arial"/>
                        </a:rPr>
                        <a:t>for</a:t>
                      </a:r>
                      <a:r>
                        <a:rPr sz="1800" spc="-10" dirty="0">
                          <a:latin typeface="Arial"/>
                          <a:cs typeface="Arial"/>
                        </a:rPr>
                        <a:t>d</a:t>
                      </a:r>
                      <a:r>
                        <a:rPr sz="1800" dirty="0">
                          <a:latin typeface="Arial"/>
                          <a:cs typeface="Arial"/>
                        </a:rPr>
                        <a:t>a</a:t>
                      </a:r>
                      <a:r>
                        <a:rPr sz="1800" spc="-10" dirty="0">
                          <a:latin typeface="Arial"/>
                          <a:cs typeface="Arial"/>
                        </a:rPr>
                        <a:t>b</a:t>
                      </a:r>
                      <a:r>
                        <a:rPr sz="1800" dirty="0">
                          <a:latin typeface="Arial"/>
                          <a:cs typeface="Arial"/>
                        </a:rPr>
                        <a:t>le</a:t>
                      </a:r>
                      <a:r>
                        <a:rPr sz="1800" spc="5" dirty="0">
                          <a:latin typeface="Arial"/>
                          <a:cs typeface="Arial"/>
                        </a:rPr>
                        <a:t> </a:t>
                      </a:r>
                      <a:r>
                        <a:rPr sz="1800" dirty="0">
                          <a:latin typeface="Arial"/>
                          <a:cs typeface="Arial"/>
                        </a:rPr>
                        <a:t>C</a:t>
                      </a:r>
                      <a:r>
                        <a:rPr sz="1800" spc="-10" dirty="0">
                          <a:latin typeface="Arial"/>
                          <a:cs typeface="Arial"/>
                        </a:rPr>
                        <a:t>a</a:t>
                      </a:r>
                      <a:r>
                        <a:rPr sz="1800" dirty="0">
                          <a:latin typeface="Arial"/>
                          <a:cs typeface="Arial"/>
                        </a:rPr>
                        <a:t>re</a:t>
                      </a:r>
                      <a:r>
                        <a:rPr sz="1800" spc="-85" dirty="0">
                          <a:latin typeface="Arial"/>
                          <a:cs typeface="Arial"/>
                        </a:rPr>
                        <a:t> </a:t>
                      </a:r>
                      <a:r>
                        <a:rPr sz="1800" dirty="0">
                          <a:latin typeface="Arial"/>
                          <a:cs typeface="Arial"/>
                        </a:rPr>
                        <a:t>Act</a:t>
                      </a:r>
                    </a:p>
                  </a:txBody>
                  <a:tcPr marL="0" marR="0" marT="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1"/>
                  </a:ext>
                </a:extLst>
              </a:tr>
              <a:tr h="480204">
                <a:tc>
                  <a:txBody>
                    <a:bodyPr/>
                    <a:lstStyle/>
                    <a:p>
                      <a:pPr marL="85090" algn="l">
                        <a:lnSpc>
                          <a:spcPct val="100000"/>
                        </a:lnSpc>
                      </a:pPr>
                      <a:r>
                        <a:rPr sz="1800" spc="-5" dirty="0">
                          <a:latin typeface="Arial"/>
                          <a:cs typeface="Arial"/>
                        </a:rPr>
                        <a:t>BPE</a:t>
                      </a:r>
                      <a:endParaRPr sz="1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algn="l">
                        <a:lnSpc>
                          <a:spcPct val="100000"/>
                        </a:lnSpc>
                      </a:pPr>
                      <a:r>
                        <a:rPr sz="1800" dirty="0">
                          <a:latin typeface="Arial"/>
                          <a:cs typeface="Arial"/>
                        </a:rPr>
                        <a:t>B</a:t>
                      </a:r>
                      <a:r>
                        <a:rPr sz="1800" spc="-10" dirty="0">
                          <a:latin typeface="Arial"/>
                          <a:cs typeface="Arial"/>
                        </a:rPr>
                        <a:t>u</a:t>
                      </a:r>
                      <a:r>
                        <a:rPr sz="1800" dirty="0">
                          <a:latin typeface="Arial"/>
                          <a:cs typeface="Arial"/>
                        </a:rPr>
                        <a:t>r</a:t>
                      </a:r>
                      <a:r>
                        <a:rPr sz="1800" spc="-10" dirty="0">
                          <a:latin typeface="Arial"/>
                          <a:cs typeface="Arial"/>
                        </a:rPr>
                        <a:t>ea</a:t>
                      </a:r>
                      <a:r>
                        <a:rPr sz="1800" dirty="0">
                          <a:latin typeface="Arial"/>
                          <a:cs typeface="Arial"/>
                        </a:rPr>
                        <a:t>u</a:t>
                      </a:r>
                      <a:r>
                        <a:rPr sz="1800" spc="5" dirty="0">
                          <a:latin typeface="Arial"/>
                          <a:cs typeface="Arial"/>
                        </a:rPr>
                        <a:t> </a:t>
                      </a:r>
                      <a:r>
                        <a:rPr sz="1800" spc="-10" dirty="0">
                          <a:latin typeface="Arial"/>
                          <a:cs typeface="Arial"/>
                        </a:rPr>
                        <a:t>o</a:t>
                      </a:r>
                      <a:r>
                        <a:rPr sz="1800" dirty="0">
                          <a:latin typeface="Arial"/>
                          <a:cs typeface="Arial"/>
                        </a:rPr>
                        <a:t>f Pr</a:t>
                      </a:r>
                      <a:r>
                        <a:rPr sz="1800" spc="-10" dirty="0">
                          <a:latin typeface="Arial"/>
                          <a:cs typeface="Arial"/>
                        </a:rPr>
                        <a:t>og</a:t>
                      </a:r>
                      <a:r>
                        <a:rPr sz="1800" dirty="0">
                          <a:latin typeface="Arial"/>
                          <a:cs typeface="Arial"/>
                        </a:rPr>
                        <a:t>r</a:t>
                      </a:r>
                      <a:r>
                        <a:rPr sz="1800" spc="-10" dirty="0">
                          <a:latin typeface="Arial"/>
                          <a:cs typeface="Arial"/>
                        </a:rPr>
                        <a:t>a</a:t>
                      </a:r>
                      <a:r>
                        <a:rPr sz="1800" dirty="0">
                          <a:latin typeface="Arial"/>
                          <a:cs typeface="Arial"/>
                        </a:rPr>
                        <a:t>m</a:t>
                      </a:r>
                      <a:r>
                        <a:rPr lang="en-US" sz="1800" baseline="0" dirty="0">
                          <a:latin typeface="Arial"/>
                          <a:cs typeface="Arial"/>
                        </a:rPr>
                        <a:t> </a:t>
                      </a:r>
                      <a:r>
                        <a:rPr sz="1800" dirty="0">
                          <a:latin typeface="Arial"/>
                          <a:cs typeface="Arial"/>
                        </a:rPr>
                        <a:t>Ev</a:t>
                      </a:r>
                      <a:r>
                        <a:rPr sz="1800" spc="-10" dirty="0">
                          <a:latin typeface="Arial"/>
                          <a:cs typeface="Arial"/>
                        </a:rPr>
                        <a:t>a</a:t>
                      </a:r>
                      <a:r>
                        <a:rPr sz="1800" dirty="0">
                          <a:latin typeface="Arial"/>
                          <a:cs typeface="Arial"/>
                        </a:rPr>
                        <a:t>l</a:t>
                      </a:r>
                      <a:r>
                        <a:rPr sz="1800" spc="-10" dirty="0">
                          <a:latin typeface="Arial"/>
                          <a:cs typeface="Arial"/>
                        </a:rPr>
                        <a:t>u</a:t>
                      </a:r>
                      <a:r>
                        <a:rPr sz="1800" dirty="0">
                          <a:latin typeface="Arial"/>
                          <a:cs typeface="Arial"/>
                        </a:rPr>
                        <a:t>ati</a:t>
                      </a:r>
                      <a:r>
                        <a:rPr sz="1800" spc="-10" dirty="0">
                          <a:latin typeface="Arial"/>
                          <a:cs typeface="Arial"/>
                        </a:rPr>
                        <a:t>o</a:t>
                      </a:r>
                      <a:r>
                        <a:rPr sz="1800" dirty="0">
                          <a:latin typeface="Arial"/>
                          <a:cs typeface="Arial"/>
                        </a:rPr>
                        <a:t>n</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2"/>
                  </a:ext>
                </a:extLst>
              </a:tr>
              <a:tr h="793423">
                <a:tc>
                  <a:txBody>
                    <a:bodyPr/>
                    <a:lstStyle/>
                    <a:p>
                      <a:pPr marL="85090" algn="l">
                        <a:lnSpc>
                          <a:spcPct val="100000"/>
                        </a:lnSpc>
                      </a:pPr>
                      <a:r>
                        <a:rPr sz="1800" dirty="0">
                          <a:latin typeface="Arial"/>
                          <a:cs typeface="Arial"/>
                        </a:rPr>
                        <a:t>COM</a:t>
                      </a:r>
                      <a:r>
                        <a:rPr sz="1800" spc="-140" dirty="0">
                          <a:latin typeface="Arial"/>
                          <a:cs typeface="Arial"/>
                        </a:rPr>
                        <a:t>P</a:t>
                      </a:r>
                      <a:r>
                        <a:rPr sz="1800" dirty="0">
                          <a:latin typeface="Arial"/>
                          <a:cs typeface="Arial"/>
                        </a:rPr>
                        <a:t>ASS</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090" marR="427990" algn="l">
                        <a:lnSpc>
                          <a:spcPct val="100000"/>
                        </a:lnSpc>
                      </a:pPr>
                      <a:r>
                        <a:rPr sz="1800" dirty="0">
                          <a:latin typeface="Arial"/>
                          <a:cs typeface="Arial"/>
                        </a:rPr>
                        <a:t>C</a:t>
                      </a:r>
                      <a:r>
                        <a:rPr sz="1800" spc="-15" dirty="0">
                          <a:latin typeface="Arial"/>
                          <a:cs typeface="Arial"/>
                        </a:rPr>
                        <a:t>o</a:t>
                      </a:r>
                      <a:r>
                        <a:rPr sz="1800" dirty="0">
                          <a:latin typeface="Arial"/>
                          <a:cs typeface="Arial"/>
                        </a:rPr>
                        <a:t>mm</a:t>
                      </a:r>
                      <a:r>
                        <a:rPr sz="1800" spc="-10" dirty="0">
                          <a:latin typeface="Arial"/>
                          <a:cs typeface="Arial"/>
                        </a:rPr>
                        <a:t>on</a:t>
                      </a:r>
                      <a:r>
                        <a:rPr sz="1800" spc="-45" dirty="0">
                          <a:latin typeface="Arial"/>
                          <a:cs typeface="Arial"/>
                        </a:rPr>
                        <a:t>w</a:t>
                      </a:r>
                      <a:r>
                        <a:rPr sz="1800" spc="-10" dirty="0">
                          <a:latin typeface="Arial"/>
                          <a:cs typeface="Arial"/>
                        </a:rPr>
                        <a:t>e</a:t>
                      </a:r>
                      <a:r>
                        <a:rPr sz="1800" dirty="0">
                          <a:latin typeface="Arial"/>
                          <a:cs typeface="Arial"/>
                        </a:rPr>
                        <a:t>alth</a:t>
                      </a:r>
                      <a:r>
                        <a:rPr sz="1800" spc="40" dirty="0">
                          <a:latin typeface="Arial"/>
                          <a:cs typeface="Arial"/>
                        </a:rPr>
                        <a:t> </a:t>
                      </a:r>
                      <a:r>
                        <a:rPr sz="1800" spc="-10" dirty="0">
                          <a:latin typeface="Arial"/>
                          <a:cs typeface="Arial"/>
                        </a:rPr>
                        <a:t>o</a:t>
                      </a:r>
                      <a:r>
                        <a:rPr sz="1800" dirty="0">
                          <a:latin typeface="Arial"/>
                          <a:cs typeface="Arial"/>
                        </a:rPr>
                        <a:t>f P</a:t>
                      </a:r>
                      <a:r>
                        <a:rPr sz="1800" spc="-10" dirty="0">
                          <a:latin typeface="Arial"/>
                          <a:cs typeface="Arial"/>
                        </a:rPr>
                        <a:t>e</a:t>
                      </a:r>
                      <a:r>
                        <a:rPr sz="1800" dirty="0">
                          <a:latin typeface="Arial"/>
                          <a:cs typeface="Arial"/>
                        </a:rPr>
                        <a:t>n</a:t>
                      </a:r>
                      <a:r>
                        <a:rPr sz="1800" spc="-10" dirty="0">
                          <a:latin typeface="Arial"/>
                          <a:cs typeface="Arial"/>
                        </a:rPr>
                        <a:t>n</a:t>
                      </a:r>
                      <a:r>
                        <a:rPr sz="1800" dirty="0">
                          <a:latin typeface="Arial"/>
                          <a:cs typeface="Arial"/>
                        </a:rPr>
                        <a:t>s</a:t>
                      </a:r>
                      <a:r>
                        <a:rPr sz="1800" spc="-25" dirty="0">
                          <a:latin typeface="Arial"/>
                          <a:cs typeface="Arial"/>
                        </a:rPr>
                        <a:t>y</a:t>
                      </a:r>
                      <a:r>
                        <a:rPr sz="1800" dirty="0">
                          <a:latin typeface="Arial"/>
                          <a:cs typeface="Arial"/>
                        </a:rPr>
                        <a:t>lv</a:t>
                      </a:r>
                      <a:r>
                        <a:rPr sz="1800" spc="-10" dirty="0">
                          <a:latin typeface="Arial"/>
                          <a:cs typeface="Arial"/>
                        </a:rPr>
                        <a:t>a</a:t>
                      </a:r>
                      <a:r>
                        <a:rPr sz="1800" dirty="0">
                          <a:latin typeface="Arial"/>
                          <a:cs typeface="Arial"/>
                        </a:rPr>
                        <a:t>n</a:t>
                      </a:r>
                      <a:r>
                        <a:rPr sz="1800" spc="-10" dirty="0">
                          <a:latin typeface="Arial"/>
                          <a:cs typeface="Arial"/>
                        </a:rPr>
                        <a:t>i</a:t>
                      </a:r>
                      <a:r>
                        <a:rPr sz="1800" dirty="0">
                          <a:latin typeface="Arial"/>
                          <a:cs typeface="Arial"/>
                        </a:rPr>
                        <a:t>a A</a:t>
                      </a:r>
                      <a:r>
                        <a:rPr sz="1800" spc="-10" dirty="0">
                          <a:latin typeface="Arial"/>
                          <a:cs typeface="Arial"/>
                        </a:rPr>
                        <a:t>p</a:t>
                      </a:r>
                      <a:r>
                        <a:rPr sz="1800" dirty="0">
                          <a:latin typeface="Arial"/>
                          <a:cs typeface="Arial"/>
                        </a:rPr>
                        <a:t>p</a:t>
                      </a:r>
                      <a:r>
                        <a:rPr sz="1800" spc="-10" dirty="0">
                          <a:latin typeface="Arial"/>
                          <a:cs typeface="Arial"/>
                        </a:rPr>
                        <a:t>l</a:t>
                      </a:r>
                      <a:r>
                        <a:rPr sz="1800" dirty="0">
                          <a:latin typeface="Arial"/>
                          <a:cs typeface="Arial"/>
                        </a:rPr>
                        <a:t>ic</a:t>
                      </a:r>
                      <a:r>
                        <a:rPr sz="1800" spc="-10" dirty="0">
                          <a:latin typeface="Arial"/>
                          <a:cs typeface="Arial"/>
                        </a:rPr>
                        <a:t>a</a:t>
                      </a:r>
                      <a:r>
                        <a:rPr sz="1800" dirty="0">
                          <a:latin typeface="Arial"/>
                          <a:cs typeface="Arial"/>
                        </a:rPr>
                        <a:t>tion</a:t>
                      </a:r>
                      <a:r>
                        <a:rPr sz="1800" spc="15" dirty="0">
                          <a:latin typeface="Arial"/>
                          <a:cs typeface="Arial"/>
                        </a:rPr>
                        <a:t> </a:t>
                      </a:r>
                      <a:r>
                        <a:rPr sz="1800" dirty="0">
                          <a:latin typeface="Arial"/>
                          <a:cs typeface="Arial"/>
                        </a:rPr>
                        <a:t>for Soc</a:t>
                      </a:r>
                      <a:r>
                        <a:rPr sz="1800" spc="-10" dirty="0">
                          <a:latin typeface="Arial"/>
                          <a:cs typeface="Arial"/>
                        </a:rPr>
                        <a:t>i</a:t>
                      </a:r>
                      <a:r>
                        <a:rPr sz="1800" dirty="0">
                          <a:latin typeface="Arial"/>
                          <a:cs typeface="Arial"/>
                        </a:rPr>
                        <a:t>al S</a:t>
                      </a:r>
                      <a:r>
                        <a:rPr sz="1800" spc="-10" dirty="0">
                          <a:latin typeface="Arial"/>
                          <a:cs typeface="Arial"/>
                        </a:rPr>
                        <a:t>e</a:t>
                      </a:r>
                      <a:r>
                        <a:rPr sz="1800" dirty="0">
                          <a:latin typeface="Arial"/>
                          <a:cs typeface="Arial"/>
                        </a:rPr>
                        <a:t>rvic</a:t>
                      </a:r>
                      <a:r>
                        <a:rPr sz="1800" spc="-10" dirty="0">
                          <a:latin typeface="Arial"/>
                          <a:cs typeface="Arial"/>
                        </a:rPr>
                        <a:t>e</a:t>
                      </a:r>
                      <a:r>
                        <a:rPr sz="1800" dirty="0">
                          <a:latin typeface="Arial"/>
                          <a:cs typeface="Arial"/>
                        </a:rPr>
                        <a:t>s</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3"/>
                  </a:ext>
                </a:extLst>
              </a:tr>
              <a:tr h="501977">
                <a:tc>
                  <a:txBody>
                    <a:bodyPr/>
                    <a:lstStyle/>
                    <a:p>
                      <a:pPr marL="85090" algn="l">
                        <a:lnSpc>
                          <a:spcPct val="100000"/>
                        </a:lnSpc>
                      </a:pPr>
                      <a:r>
                        <a:rPr sz="1800" spc="-5" dirty="0">
                          <a:latin typeface="Arial"/>
                          <a:cs typeface="Arial"/>
                        </a:rPr>
                        <a:t>DCA</a:t>
                      </a:r>
                      <a:endParaRPr sz="1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090" marR="403860" algn="l">
                        <a:lnSpc>
                          <a:spcPct val="100000"/>
                        </a:lnSpc>
                      </a:pPr>
                      <a:r>
                        <a:rPr sz="1800" dirty="0">
                          <a:latin typeface="Arial"/>
                          <a:cs typeface="Arial"/>
                        </a:rPr>
                        <a:t>D</a:t>
                      </a:r>
                      <a:r>
                        <a:rPr sz="1800" spc="-10" dirty="0">
                          <a:latin typeface="Arial"/>
                          <a:cs typeface="Arial"/>
                        </a:rPr>
                        <a:t>i</a:t>
                      </a:r>
                      <a:r>
                        <a:rPr sz="1800" dirty="0">
                          <a:latin typeface="Arial"/>
                          <a:cs typeface="Arial"/>
                        </a:rPr>
                        <a:t>vis</a:t>
                      </a:r>
                      <a:r>
                        <a:rPr sz="1800" spc="-10" dirty="0">
                          <a:latin typeface="Arial"/>
                          <a:cs typeface="Arial"/>
                        </a:rPr>
                        <a:t>i</a:t>
                      </a:r>
                      <a:r>
                        <a:rPr sz="1800" dirty="0">
                          <a:latin typeface="Arial"/>
                          <a:cs typeface="Arial"/>
                        </a:rPr>
                        <a:t>on</a:t>
                      </a:r>
                      <a:r>
                        <a:rPr sz="1800" spc="15" dirty="0">
                          <a:latin typeface="Arial"/>
                          <a:cs typeface="Arial"/>
                        </a:rPr>
                        <a:t> </a:t>
                      </a:r>
                      <a:r>
                        <a:rPr sz="1800" dirty="0">
                          <a:latin typeface="Arial"/>
                          <a:cs typeface="Arial"/>
                        </a:rPr>
                        <a:t>of</a:t>
                      </a:r>
                      <a:r>
                        <a:rPr sz="1800" spc="-10" dirty="0">
                          <a:latin typeface="Arial"/>
                          <a:cs typeface="Arial"/>
                        </a:rPr>
                        <a:t> </a:t>
                      </a:r>
                      <a:r>
                        <a:rPr sz="1800" dirty="0">
                          <a:latin typeface="Arial"/>
                          <a:cs typeface="Arial"/>
                        </a:rPr>
                        <a:t>C</a:t>
                      </a:r>
                      <a:r>
                        <a:rPr sz="1800" spc="-10" dirty="0">
                          <a:latin typeface="Arial"/>
                          <a:cs typeface="Arial"/>
                        </a:rPr>
                        <a:t>o</a:t>
                      </a:r>
                      <a:r>
                        <a:rPr sz="1800" dirty="0">
                          <a:latin typeface="Arial"/>
                          <a:cs typeface="Arial"/>
                        </a:rPr>
                        <a:t>rrective Acti</a:t>
                      </a:r>
                      <a:r>
                        <a:rPr sz="1800" spc="-10" dirty="0">
                          <a:latin typeface="Arial"/>
                          <a:cs typeface="Arial"/>
                        </a:rPr>
                        <a:t>o</a:t>
                      </a:r>
                      <a:r>
                        <a:rPr sz="1800" dirty="0">
                          <a:latin typeface="Arial"/>
                          <a:cs typeface="Arial"/>
                        </a:rPr>
                        <a:t>n</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4"/>
                  </a:ext>
                </a:extLst>
              </a:tr>
              <a:tr h="445698">
                <a:tc>
                  <a:txBody>
                    <a:bodyPr/>
                    <a:lstStyle/>
                    <a:p>
                      <a:pPr marL="85090" algn="l">
                        <a:lnSpc>
                          <a:spcPct val="100000"/>
                        </a:lnSpc>
                      </a:pPr>
                      <a:r>
                        <a:rPr sz="1800" spc="-5" dirty="0">
                          <a:latin typeface="Arial"/>
                          <a:cs typeface="Arial"/>
                        </a:rPr>
                        <a:t>EPP</a:t>
                      </a:r>
                      <a:endParaRPr sz="1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solidFill>
                      <a:srgbClr val="D0D7E8"/>
                    </a:solidFill>
                  </a:tcPr>
                </a:tc>
                <a:tc>
                  <a:txBody>
                    <a:bodyPr/>
                    <a:lstStyle/>
                    <a:p>
                      <a:pPr marL="85090" algn="l">
                        <a:lnSpc>
                          <a:spcPct val="100000"/>
                        </a:lnSpc>
                      </a:pPr>
                      <a:r>
                        <a:rPr sz="1800" dirty="0">
                          <a:latin typeface="Arial"/>
                          <a:cs typeface="Arial"/>
                        </a:rPr>
                        <a:t>Error Prev</a:t>
                      </a:r>
                      <a:r>
                        <a:rPr sz="1800" spc="-10" dirty="0">
                          <a:latin typeface="Arial"/>
                          <a:cs typeface="Arial"/>
                        </a:rPr>
                        <a:t>e</a:t>
                      </a:r>
                      <a:r>
                        <a:rPr sz="1800" dirty="0">
                          <a:latin typeface="Arial"/>
                          <a:cs typeface="Arial"/>
                        </a:rPr>
                        <a:t>nti</a:t>
                      </a:r>
                      <a:r>
                        <a:rPr sz="1800" spc="-10" dirty="0">
                          <a:latin typeface="Arial"/>
                          <a:cs typeface="Arial"/>
                        </a:rPr>
                        <a:t>o</a:t>
                      </a:r>
                      <a:r>
                        <a:rPr sz="1800" dirty="0">
                          <a:latin typeface="Arial"/>
                          <a:cs typeface="Arial"/>
                        </a:rPr>
                        <a:t>n</a:t>
                      </a:r>
                      <a:r>
                        <a:rPr sz="1800" spc="5" dirty="0">
                          <a:latin typeface="Arial"/>
                          <a:cs typeface="Arial"/>
                        </a:rPr>
                        <a:t> </a:t>
                      </a:r>
                      <a:r>
                        <a:rPr sz="1800" dirty="0">
                          <a:latin typeface="Arial"/>
                          <a:cs typeface="Arial"/>
                        </a:rPr>
                        <a:t>Pl</a:t>
                      </a:r>
                      <a:r>
                        <a:rPr sz="1800" spc="-10" dirty="0">
                          <a:latin typeface="Arial"/>
                          <a:cs typeface="Arial"/>
                        </a:rPr>
                        <a:t>a</a:t>
                      </a:r>
                      <a:r>
                        <a:rPr sz="1800" dirty="0">
                          <a:latin typeface="Arial"/>
                          <a:cs typeface="Arial"/>
                        </a:rPr>
                        <a:t>n</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solidFill>
                      <a:srgbClr val="D0D7E8"/>
                    </a:solidFill>
                  </a:tcPr>
                </a:tc>
                <a:extLst>
                  <a:ext uri="{0D108BD9-81ED-4DB2-BD59-A6C34878D82A}">
                    <a16:rowId xmlns:a16="http://schemas.microsoft.com/office/drawing/2014/main" val="10005"/>
                  </a:ext>
                </a:extLst>
              </a:tr>
              <a:tr h="445698">
                <a:tc>
                  <a:txBody>
                    <a:bodyPr/>
                    <a:lstStyle/>
                    <a:p>
                      <a:pPr marL="85725" algn="l">
                        <a:lnSpc>
                          <a:spcPct val="100000"/>
                        </a:lnSpc>
                      </a:pPr>
                      <a:r>
                        <a:rPr sz="1800" spc="5" dirty="0">
                          <a:latin typeface="Arial"/>
                          <a:cs typeface="Arial"/>
                        </a:rPr>
                        <a:t>F</a:t>
                      </a:r>
                      <a:r>
                        <a:rPr sz="1800" dirty="0">
                          <a:latin typeface="Arial"/>
                          <a:cs typeface="Arial"/>
                        </a:rPr>
                        <a:t>PL</a:t>
                      </a:r>
                    </a:p>
                  </a:txBody>
                  <a:tcPr marL="0" marR="0" marT="0" marB="0" anchor="ctr">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solidFill>
                      <a:srgbClr val="E9ECF4"/>
                    </a:solidFill>
                  </a:tcPr>
                </a:tc>
                <a:tc>
                  <a:txBody>
                    <a:bodyPr/>
                    <a:lstStyle/>
                    <a:p>
                      <a:pPr marL="85725" algn="l">
                        <a:lnSpc>
                          <a:spcPct val="100000"/>
                        </a:lnSpc>
                      </a:pPr>
                      <a:r>
                        <a:rPr sz="1800" dirty="0">
                          <a:latin typeface="Arial"/>
                          <a:cs typeface="Arial"/>
                        </a:rPr>
                        <a:t>Fe</a:t>
                      </a:r>
                      <a:r>
                        <a:rPr sz="1800" spc="-10" dirty="0">
                          <a:latin typeface="Arial"/>
                          <a:cs typeface="Arial"/>
                        </a:rPr>
                        <a:t>d</a:t>
                      </a:r>
                      <a:r>
                        <a:rPr sz="1800" dirty="0">
                          <a:latin typeface="Arial"/>
                          <a:cs typeface="Arial"/>
                        </a:rPr>
                        <a:t>er</a:t>
                      </a:r>
                      <a:r>
                        <a:rPr sz="1800" spc="-10" dirty="0">
                          <a:latin typeface="Arial"/>
                          <a:cs typeface="Arial"/>
                        </a:rPr>
                        <a:t>a</a:t>
                      </a:r>
                      <a:r>
                        <a:rPr sz="1800" dirty="0">
                          <a:latin typeface="Arial"/>
                          <a:cs typeface="Arial"/>
                        </a:rPr>
                        <a:t>l</a:t>
                      </a:r>
                      <a:r>
                        <a:rPr sz="1800" spc="10" dirty="0">
                          <a:latin typeface="Arial"/>
                          <a:cs typeface="Arial"/>
                        </a:rPr>
                        <a:t> </a:t>
                      </a:r>
                      <a:r>
                        <a:rPr sz="1800" dirty="0">
                          <a:latin typeface="Arial"/>
                          <a:cs typeface="Arial"/>
                        </a:rPr>
                        <a:t>P</a:t>
                      </a:r>
                      <a:r>
                        <a:rPr sz="1800" spc="-10" dirty="0">
                          <a:latin typeface="Arial"/>
                          <a:cs typeface="Arial"/>
                        </a:rPr>
                        <a:t>o</a:t>
                      </a:r>
                      <a:r>
                        <a:rPr sz="1800" dirty="0">
                          <a:latin typeface="Arial"/>
                          <a:cs typeface="Arial"/>
                        </a:rPr>
                        <a:t>verty</a:t>
                      </a:r>
                      <a:r>
                        <a:rPr sz="1800" spc="5" dirty="0">
                          <a:latin typeface="Arial"/>
                          <a:cs typeface="Arial"/>
                        </a:rPr>
                        <a:t> </a:t>
                      </a:r>
                      <a:r>
                        <a:rPr sz="1800" dirty="0">
                          <a:latin typeface="Arial"/>
                          <a:cs typeface="Arial"/>
                        </a:rPr>
                        <a:t>L</a:t>
                      </a:r>
                      <a:r>
                        <a:rPr sz="1800" spc="-10" dirty="0">
                          <a:latin typeface="Arial"/>
                          <a:cs typeface="Arial"/>
                        </a:rPr>
                        <a:t>e</a:t>
                      </a:r>
                      <a:r>
                        <a:rPr sz="1800" dirty="0">
                          <a:latin typeface="Arial"/>
                          <a:cs typeface="Arial"/>
                        </a:rPr>
                        <a:t>vel</a:t>
                      </a:r>
                    </a:p>
                  </a:txBody>
                  <a:tcPr marL="0" marR="0" marT="0" marB="0" anchor="ctr">
                    <a:lnL w="12700" cap="flat" cmpd="sng" algn="ctr">
                      <a:solidFill>
                        <a:srgbClr val="FFFFFF"/>
                      </a:solidFill>
                      <a:prstDash val="solid"/>
                      <a:round/>
                      <a:headEnd type="none" w="med" len="med"/>
                      <a:tailEnd type="none" w="med" len="med"/>
                    </a:lnL>
                    <a:lnR w="12700">
                      <a:solidFill>
                        <a:srgbClr val="FFFFFF"/>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solidFill>
                      <a:srgbClr val="E9ECF4"/>
                    </a:solidFill>
                  </a:tcPr>
                </a:tc>
                <a:extLst>
                  <a:ext uri="{0D108BD9-81ED-4DB2-BD59-A6C34878D82A}">
                    <a16:rowId xmlns:a16="http://schemas.microsoft.com/office/drawing/2014/main" val="10006"/>
                  </a:ext>
                </a:extLst>
              </a:tr>
              <a:tr h="445698">
                <a:tc>
                  <a:txBody>
                    <a:bodyPr/>
                    <a:lstStyle/>
                    <a:p>
                      <a:pPr marL="85725" algn="l">
                        <a:lnSpc>
                          <a:spcPct val="100000"/>
                        </a:lnSpc>
                      </a:pPr>
                      <a:r>
                        <a:rPr sz="1800" dirty="0">
                          <a:latin typeface="Arial"/>
                          <a:cs typeface="Arial"/>
                        </a:rPr>
                        <a:t>MA</a:t>
                      </a:r>
                    </a:p>
                  </a:txBody>
                  <a:tcPr marL="0" marR="0" marT="0" marB="0" anchor="ctr">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solidFill>
                      <a:srgbClr val="D0D7E8"/>
                    </a:solidFill>
                  </a:tcPr>
                </a:tc>
                <a:tc>
                  <a:txBody>
                    <a:bodyPr/>
                    <a:lstStyle/>
                    <a:p>
                      <a:pPr marL="85725" algn="l">
                        <a:lnSpc>
                          <a:spcPct val="100000"/>
                        </a:lnSpc>
                      </a:pPr>
                      <a:r>
                        <a:rPr sz="1800" dirty="0">
                          <a:latin typeface="Arial"/>
                          <a:cs typeface="Arial"/>
                        </a:rPr>
                        <a:t>Me</a:t>
                      </a:r>
                      <a:r>
                        <a:rPr sz="1800" spc="-10" dirty="0">
                          <a:latin typeface="Arial"/>
                          <a:cs typeface="Arial"/>
                        </a:rPr>
                        <a:t>d</a:t>
                      </a:r>
                      <a:r>
                        <a:rPr sz="1800" dirty="0">
                          <a:latin typeface="Arial"/>
                          <a:cs typeface="Arial"/>
                        </a:rPr>
                        <a:t>ic</a:t>
                      </a:r>
                      <a:r>
                        <a:rPr sz="1800" spc="-10" dirty="0">
                          <a:latin typeface="Arial"/>
                          <a:cs typeface="Arial"/>
                        </a:rPr>
                        <a:t>a</a:t>
                      </a:r>
                      <a:r>
                        <a:rPr sz="1800" dirty="0">
                          <a:latin typeface="Arial"/>
                          <a:cs typeface="Arial"/>
                        </a:rPr>
                        <a:t>l</a:t>
                      </a:r>
                      <a:r>
                        <a:rPr sz="1800" spc="-85" dirty="0">
                          <a:latin typeface="Arial"/>
                          <a:cs typeface="Arial"/>
                        </a:rPr>
                        <a:t> </a:t>
                      </a:r>
                      <a:r>
                        <a:rPr sz="1800" dirty="0">
                          <a:latin typeface="Arial"/>
                          <a:cs typeface="Arial"/>
                        </a:rPr>
                        <a:t>Assista</a:t>
                      </a:r>
                      <a:r>
                        <a:rPr sz="1800" spc="-15" dirty="0">
                          <a:latin typeface="Arial"/>
                          <a:cs typeface="Arial"/>
                        </a:rPr>
                        <a:t>n</a:t>
                      </a:r>
                      <a:r>
                        <a:rPr sz="1800" dirty="0">
                          <a:latin typeface="Arial"/>
                          <a:cs typeface="Arial"/>
                        </a:rPr>
                        <a:t>ce</a:t>
                      </a:r>
                    </a:p>
                  </a:txBody>
                  <a:tcPr marL="0" marR="0" marT="0" marB="0" anchor="ctr">
                    <a:lnL w="12700" cap="flat" cmpd="sng" algn="ctr">
                      <a:solidFill>
                        <a:srgbClr val="FFFFFF"/>
                      </a:solidFill>
                      <a:prstDash val="solid"/>
                      <a:round/>
                      <a:headEnd type="none" w="med" len="med"/>
                      <a:tailEnd type="none" w="med" len="med"/>
                    </a:lnL>
                    <a:lnR w="12700">
                      <a:solidFill>
                        <a:srgbClr val="FFFFFF"/>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solidFill>
                      <a:srgbClr val="D0D7E8"/>
                    </a:solidFill>
                  </a:tcPr>
                </a:tc>
                <a:extLst>
                  <a:ext uri="{0D108BD9-81ED-4DB2-BD59-A6C34878D82A}">
                    <a16:rowId xmlns:a16="http://schemas.microsoft.com/office/drawing/2014/main" val="10007"/>
                  </a:ext>
                </a:extLst>
              </a:tr>
              <a:tr h="445698">
                <a:tc>
                  <a:txBody>
                    <a:bodyPr/>
                    <a:lstStyle/>
                    <a:p>
                      <a:pPr marL="85725" algn="l">
                        <a:lnSpc>
                          <a:spcPct val="100000"/>
                        </a:lnSpc>
                      </a:pPr>
                      <a:r>
                        <a:rPr sz="1800" dirty="0">
                          <a:latin typeface="Arial"/>
                          <a:cs typeface="Arial"/>
                        </a:rPr>
                        <a:t>MAB</a:t>
                      </a:r>
                    </a:p>
                  </a:txBody>
                  <a:tcPr marL="0" marR="0" marT="0" marB="0" anchor="ctr">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solidFill>
                      <a:srgbClr val="E9ECF4"/>
                    </a:solidFill>
                  </a:tcPr>
                </a:tc>
                <a:tc>
                  <a:txBody>
                    <a:bodyPr/>
                    <a:lstStyle/>
                    <a:p>
                      <a:pPr marL="85725" algn="l">
                        <a:lnSpc>
                          <a:spcPct val="100000"/>
                        </a:lnSpc>
                      </a:pPr>
                      <a:r>
                        <a:rPr sz="1800" dirty="0">
                          <a:latin typeface="Arial"/>
                          <a:cs typeface="Arial"/>
                        </a:rPr>
                        <a:t>M</a:t>
                      </a:r>
                      <a:r>
                        <a:rPr sz="1800" spc="-10" dirty="0">
                          <a:latin typeface="Arial"/>
                          <a:cs typeface="Arial"/>
                        </a:rPr>
                        <a:t>ed</a:t>
                      </a:r>
                      <a:r>
                        <a:rPr sz="1800" dirty="0">
                          <a:latin typeface="Arial"/>
                          <a:cs typeface="Arial"/>
                        </a:rPr>
                        <a:t>ic</a:t>
                      </a:r>
                      <a:r>
                        <a:rPr sz="1800" spc="-15" dirty="0">
                          <a:latin typeface="Arial"/>
                          <a:cs typeface="Arial"/>
                        </a:rPr>
                        <a:t>a</a:t>
                      </a:r>
                      <a:r>
                        <a:rPr sz="1800" dirty="0">
                          <a:latin typeface="Arial"/>
                          <a:cs typeface="Arial"/>
                        </a:rPr>
                        <a:t>l</a:t>
                      </a:r>
                      <a:r>
                        <a:rPr sz="1800" spc="-85" dirty="0">
                          <a:latin typeface="Arial"/>
                          <a:cs typeface="Arial"/>
                        </a:rPr>
                        <a:t> </a:t>
                      </a:r>
                      <a:r>
                        <a:rPr sz="1800" dirty="0">
                          <a:latin typeface="Arial"/>
                          <a:cs typeface="Arial"/>
                        </a:rPr>
                        <a:t>Ass</a:t>
                      </a:r>
                      <a:r>
                        <a:rPr sz="1800" spc="-10" dirty="0">
                          <a:latin typeface="Arial"/>
                          <a:cs typeface="Arial"/>
                        </a:rPr>
                        <a:t>i</a:t>
                      </a:r>
                      <a:r>
                        <a:rPr sz="1800" dirty="0">
                          <a:latin typeface="Arial"/>
                          <a:cs typeface="Arial"/>
                        </a:rPr>
                        <a:t>sta</a:t>
                      </a:r>
                      <a:r>
                        <a:rPr sz="1800" spc="-15" dirty="0">
                          <a:latin typeface="Arial"/>
                          <a:cs typeface="Arial"/>
                        </a:rPr>
                        <a:t>n</a:t>
                      </a:r>
                      <a:r>
                        <a:rPr sz="1800" dirty="0">
                          <a:latin typeface="Arial"/>
                          <a:cs typeface="Arial"/>
                        </a:rPr>
                        <a:t>ce</a:t>
                      </a:r>
                      <a:r>
                        <a:rPr lang="en-US" sz="1800" baseline="0" dirty="0">
                          <a:latin typeface="Arial"/>
                          <a:cs typeface="Arial"/>
                        </a:rPr>
                        <a:t> </a:t>
                      </a:r>
                      <a:r>
                        <a:rPr sz="1800" dirty="0">
                          <a:latin typeface="Arial"/>
                          <a:cs typeface="Arial"/>
                        </a:rPr>
                        <a:t>B</a:t>
                      </a:r>
                      <a:r>
                        <a:rPr sz="1800" spc="-10" dirty="0">
                          <a:latin typeface="Arial"/>
                          <a:cs typeface="Arial"/>
                        </a:rPr>
                        <a:t>u</a:t>
                      </a:r>
                      <a:r>
                        <a:rPr sz="1800" dirty="0">
                          <a:latin typeface="Arial"/>
                          <a:cs typeface="Arial"/>
                        </a:rPr>
                        <a:t>l</a:t>
                      </a:r>
                      <a:r>
                        <a:rPr sz="1800" spc="-10" dirty="0">
                          <a:latin typeface="Arial"/>
                          <a:cs typeface="Arial"/>
                        </a:rPr>
                        <a:t>l</a:t>
                      </a:r>
                      <a:r>
                        <a:rPr sz="1800" dirty="0">
                          <a:latin typeface="Arial"/>
                          <a:cs typeface="Arial"/>
                        </a:rPr>
                        <a:t>etin</a:t>
                      </a:r>
                    </a:p>
                  </a:txBody>
                  <a:tcPr marL="0" marR="0" marT="0" marB="0" anchor="ctr">
                    <a:lnL w="12700" cap="flat" cmpd="sng" algn="ctr">
                      <a:solidFill>
                        <a:srgbClr val="FFFFFF"/>
                      </a:solidFill>
                      <a:prstDash val="solid"/>
                      <a:round/>
                      <a:headEnd type="none" w="med" len="med"/>
                      <a:tailEnd type="none" w="med" len="med"/>
                    </a:lnL>
                    <a:lnR w="12700">
                      <a:solidFill>
                        <a:srgbClr val="FFFFFF"/>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solidFill>
                      <a:srgbClr val="E9ECF4"/>
                    </a:solidFill>
                  </a:tcPr>
                </a:tc>
                <a:extLst>
                  <a:ext uri="{0D108BD9-81ED-4DB2-BD59-A6C34878D82A}">
                    <a16:rowId xmlns:a16="http://schemas.microsoft.com/office/drawing/2014/main" val="10008"/>
                  </a:ext>
                </a:extLst>
              </a:tr>
              <a:tr h="445698">
                <a:tc>
                  <a:txBody>
                    <a:bodyPr/>
                    <a:lstStyle/>
                    <a:p>
                      <a:pPr marL="85725" algn="l">
                        <a:lnSpc>
                          <a:spcPct val="100000"/>
                        </a:lnSpc>
                      </a:pPr>
                      <a:r>
                        <a:rPr sz="1800" dirty="0">
                          <a:latin typeface="Arial"/>
                          <a:cs typeface="Arial"/>
                        </a:rPr>
                        <a:t>MA</a:t>
                      </a:r>
                      <a:r>
                        <a:rPr sz="1800" spc="5" dirty="0">
                          <a:latin typeface="Arial"/>
                          <a:cs typeface="Arial"/>
                        </a:rPr>
                        <a:t>G</a:t>
                      </a:r>
                      <a:r>
                        <a:rPr sz="1800" dirty="0">
                          <a:latin typeface="Arial"/>
                          <a:cs typeface="Arial"/>
                        </a:rPr>
                        <a:t>I</a:t>
                      </a:r>
                    </a:p>
                  </a:txBody>
                  <a:tcPr marL="0" marR="0" marT="0" marB="0" anchor="ctr">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D0D7E8"/>
                    </a:solidFill>
                  </a:tcPr>
                </a:tc>
                <a:tc>
                  <a:txBody>
                    <a:bodyPr/>
                    <a:lstStyle/>
                    <a:p>
                      <a:pPr marL="85725" marR="681990" algn="l">
                        <a:lnSpc>
                          <a:spcPct val="100000"/>
                        </a:lnSpc>
                      </a:pPr>
                      <a:r>
                        <a:rPr sz="1800" dirty="0">
                          <a:latin typeface="Arial"/>
                          <a:cs typeface="Arial"/>
                        </a:rPr>
                        <a:t>Mo</a:t>
                      </a:r>
                      <a:r>
                        <a:rPr sz="1800" spc="-10" dirty="0">
                          <a:latin typeface="Arial"/>
                          <a:cs typeface="Arial"/>
                        </a:rPr>
                        <a:t>d</a:t>
                      </a:r>
                      <a:r>
                        <a:rPr sz="1800" dirty="0">
                          <a:latin typeface="Arial"/>
                          <a:cs typeface="Arial"/>
                        </a:rPr>
                        <a:t>ifi</a:t>
                      </a:r>
                      <a:r>
                        <a:rPr sz="1800" spc="-10" dirty="0">
                          <a:latin typeface="Arial"/>
                          <a:cs typeface="Arial"/>
                        </a:rPr>
                        <a:t>e</a:t>
                      </a:r>
                      <a:r>
                        <a:rPr sz="1800" dirty="0">
                          <a:latin typeface="Arial"/>
                          <a:cs typeface="Arial"/>
                        </a:rPr>
                        <a:t>d</a:t>
                      </a:r>
                      <a:r>
                        <a:rPr sz="1800" spc="-85" dirty="0">
                          <a:latin typeface="Arial"/>
                          <a:cs typeface="Arial"/>
                        </a:rPr>
                        <a:t> </a:t>
                      </a:r>
                      <a:r>
                        <a:rPr sz="1800" dirty="0">
                          <a:latin typeface="Arial"/>
                          <a:cs typeface="Arial"/>
                        </a:rPr>
                        <a:t>A</a:t>
                      </a:r>
                      <a:r>
                        <a:rPr sz="1800" spc="-10" dirty="0">
                          <a:latin typeface="Arial"/>
                          <a:cs typeface="Arial"/>
                        </a:rPr>
                        <a:t>d</a:t>
                      </a:r>
                      <a:r>
                        <a:rPr sz="1800" dirty="0">
                          <a:latin typeface="Arial"/>
                          <a:cs typeface="Arial"/>
                        </a:rPr>
                        <a:t>j</a:t>
                      </a:r>
                      <a:r>
                        <a:rPr sz="1800" spc="-10" dirty="0">
                          <a:latin typeface="Arial"/>
                          <a:cs typeface="Arial"/>
                        </a:rPr>
                        <a:t>u</a:t>
                      </a:r>
                      <a:r>
                        <a:rPr sz="1800" dirty="0">
                          <a:latin typeface="Arial"/>
                          <a:cs typeface="Arial"/>
                        </a:rPr>
                        <a:t>sted Gross </a:t>
                      </a:r>
                      <a:r>
                        <a:rPr sz="1800" spc="5" dirty="0">
                          <a:latin typeface="Arial"/>
                          <a:cs typeface="Arial"/>
                        </a:rPr>
                        <a:t>I</a:t>
                      </a:r>
                      <a:r>
                        <a:rPr sz="1800" dirty="0">
                          <a:latin typeface="Arial"/>
                          <a:cs typeface="Arial"/>
                        </a:rPr>
                        <a:t>nc</a:t>
                      </a:r>
                      <a:r>
                        <a:rPr sz="1800" spc="-10" dirty="0">
                          <a:latin typeface="Arial"/>
                          <a:cs typeface="Arial"/>
                        </a:rPr>
                        <a:t>o</a:t>
                      </a:r>
                      <a:r>
                        <a:rPr sz="1800" dirty="0">
                          <a:latin typeface="Arial"/>
                          <a:cs typeface="Arial"/>
                        </a:rPr>
                        <a:t>me</a:t>
                      </a:r>
                    </a:p>
                  </a:txBody>
                  <a:tcPr marL="0" marR="0" marT="0" marB="0" anchor="ctr">
                    <a:lnL w="12700" cap="flat" cmpd="sng" algn="ctr">
                      <a:solidFill>
                        <a:srgbClr val="FFFFFF"/>
                      </a:solidFill>
                      <a:prstDash val="solid"/>
                      <a:round/>
                      <a:headEnd type="none" w="med" len="med"/>
                      <a:tailEnd type="none" w="med" len="me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9"/>
                  </a:ext>
                </a:extLst>
              </a:tr>
            </a:tbl>
          </a:graphicData>
        </a:graphic>
      </p:graphicFrame>
      <p:sp>
        <p:nvSpPr>
          <p:cNvPr id="3" name="Slide Number Placeholder 2">
            <a:extLst>
              <a:ext uri="{FF2B5EF4-FFF2-40B4-BE49-F238E27FC236}">
                <a16:creationId xmlns:a16="http://schemas.microsoft.com/office/drawing/2014/main" id="{D834D405-1D4B-42D9-B183-E4F9397C4628}"/>
              </a:ext>
            </a:extLst>
          </p:cNvPr>
          <p:cNvSpPr>
            <a:spLocks noGrp="1"/>
          </p:cNvSpPr>
          <p:nvPr>
            <p:ph type="sldNum" sz="quarter" idx="12"/>
          </p:nvPr>
        </p:nvSpPr>
        <p:spPr/>
        <p:txBody>
          <a:bodyPr/>
          <a:lstStyle/>
          <a:p>
            <a:pPr algn="ctr"/>
            <a:fld id="{9D710453-B075-45DB-8A7B-E3C399690A0E}" type="slidenum">
              <a:rPr lang="en-US" sz="1100" smtClean="0"/>
              <a:pPr algn="ctr"/>
              <a:t>4</a:t>
            </a:fld>
            <a:endParaRPr lang="en-US" sz="1100" dirty="0"/>
          </a:p>
        </p:txBody>
      </p:sp>
    </p:spTree>
    <p:extLst>
      <p:ext uri="{BB962C8B-B14F-4D97-AF65-F5344CB8AC3E}">
        <p14:creationId xmlns:p14="http://schemas.microsoft.com/office/powerpoint/2010/main" val="937142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FPL Limits [Current Year]"/>
          <p:cNvSpPr>
            <a:spLocks noGrp="1"/>
          </p:cNvSpPr>
          <p:nvPr>
            <p:ph type="title"/>
            <p:custDataLst>
              <p:tags r:id="rId1"/>
            </p:custDataLst>
          </p:nvPr>
        </p:nvSpPr>
        <p:spPr bwMode="white"/>
        <p:txBody>
          <a:bodyPr/>
          <a:lstStyle/>
          <a:p>
            <a:r>
              <a:rPr lang="en-US" dirty="0"/>
              <a:t>FPL Income Limits (2025)</a:t>
            </a:r>
          </a:p>
        </p:txBody>
      </p:sp>
      <p:graphicFrame>
        <p:nvGraphicFramePr>
          <p:cNvPr id="10" name="Content Placeholder 9" descr="Main table showing FPL limits for the current year."/>
          <p:cNvGraphicFramePr>
            <a:graphicFrameLocks noGrp="1"/>
          </p:cNvGraphicFramePr>
          <p:nvPr>
            <p:ph sz="half" idx="2"/>
            <p:extLst>
              <p:ext uri="{D42A27DB-BD31-4B8C-83A1-F6EECF244321}">
                <p14:modId xmlns:p14="http://schemas.microsoft.com/office/powerpoint/2010/main" val="812784598"/>
              </p:ext>
            </p:extLst>
          </p:nvPr>
        </p:nvGraphicFramePr>
        <p:xfrm>
          <a:off x="488950" y="1066800"/>
          <a:ext cx="6597648" cy="4648204"/>
        </p:xfrm>
        <a:graphic>
          <a:graphicData uri="http://schemas.openxmlformats.org/drawingml/2006/table">
            <a:tbl>
              <a:tblPr firstRow="1" bandRow="1">
                <a:tableStyleId>{5C22544A-7EE6-4342-B048-85BDC9FD1C3A}</a:tableStyleId>
              </a:tblPr>
              <a:tblGrid>
                <a:gridCol w="1099608">
                  <a:extLst>
                    <a:ext uri="{9D8B030D-6E8A-4147-A177-3AD203B41FA5}">
                      <a16:colId xmlns:a16="http://schemas.microsoft.com/office/drawing/2014/main" val="20000"/>
                    </a:ext>
                  </a:extLst>
                </a:gridCol>
                <a:gridCol w="1099608">
                  <a:extLst>
                    <a:ext uri="{9D8B030D-6E8A-4147-A177-3AD203B41FA5}">
                      <a16:colId xmlns:a16="http://schemas.microsoft.com/office/drawing/2014/main" val="20001"/>
                    </a:ext>
                  </a:extLst>
                </a:gridCol>
                <a:gridCol w="1099608">
                  <a:extLst>
                    <a:ext uri="{9D8B030D-6E8A-4147-A177-3AD203B41FA5}">
                      <a16:colId xmlns:a16="http://schemas.microsoft.com/office/drawing/2014/main" val="20002"/>
                    </a:ext>
                  </a:extLst>
                </a:gridCol>
                <a:gridCol w="1099608">
                  <a:extLst>
                    <a:ext uri="{9D8B030D-6E8A-4147-A177-3AD203B41FA5}">
                      <a16:colId xmlns:a16="http://schemas.microsoft.com/office/drawing/2014/main" val="20003"/>
                    </a:ext>
                  </a:extLst>
                </a:gridCol>
                <a:gridCol w="1099608">
                  <a:extLst>
                    <a:ext uri="{9D8B030D-6E8A-4147-A177-3AD203B41FA5}">
                      <a16:colId xmlns:a16="http://schemas.microsoft.com/office/drawing/2014/main" val="20004"/>
                    </a:ext>
                  </a:extLst>
                </a:gridCol>
                <a:gridCol w="1099608">
                  <a:extLst>
                    <a:ext uri="{9D8B030D-6E8A-4147-A177-3AD203B41FA5}">
                      <a16:colId xmlns:a16="http://schemas.microsoft.com/office/drawing/2014/main" val="20005"/>
                    </a:ext>
                  </a:extLst>
                </a:gridCol>
              </a:tblGrid>
              <a:tr h="830041">
                <a:tc>
                  <a:txBody>
                    <a:bodyPr/>
                    <a:lstStyle/>
                    <a:p>
                      <a:pPr algn="ctr"/>
                      <a:r>
                        <a:rPr lang="en-US" sz="1100" dirty="0">
                          <a:latin typeface="+mn-lt"/>
                        </a:rPr>
                        <a:t>Coverage</a:t>
                      </a:r>
                      <a:br>
                        <a:rPr lang="en-US" sz="1100" dirty="0">
                          <a:latin typeface="+mn-lt"/>
                        </a:rPr>
                      </a:br>
                      <a:r>
                        <a:rPr lang="en-US" sz="1100" dirty="0">
                          <a:latin typeface="+mn-lt"/>
                        </a:rPr>
                        <a:t>Group</a:t>
                      </a:r>
                    </a:p>
                  </a:txBody>
                  <a:tcPr anchor="ctr">
                    <a:solidFill>
                      <a:srgbClr val="456E9B"/>
                    </a:solidFill>
                  </a:tcPr>
                </a:tc>
                <a:tc>
                  <a:txBody>
                    <a:bodyPr/>
                    <a:lstStyle/>
                    <a:p>
                      <a:pPr algn="ctr"/>
                      <a:r>
                        <a:rPr lang="en-US" sz="1100" dirty="0">
                          <a:latin typeface="+mn-lt"/>
                        </a:rPr>
                        <a:t>Parents / Caretakers</a:t>
                      </a:r>
                    </a:p>
                  </a:txBody>
                  <a:tcPr anchor="ctr">
                    <a:solidFill>
                      <a:srgbClr val="456E9B"/>
                    </a:solidFill>
                  </a:tcPr>
                </a:tc>
                <a:tc>
                  <a:txBody>
                    <a:bodyPr/>
                    <a:lstStyle/>
                    <a:p>
                      <a:pPr algn="ctr"/>
                      <a:r>
                        <a:rPr lang="en-US" sz="1100" dirty="0">
                          <a:latin typeface="+mn-lt"/>
                        </a:rPr>
                        <a:t>Children Ages 6-8 / Adults 19-64</a:t>
                      </a:r>
                    </a:p>
                  </a:txBody>
                  <a:tcPr anchor="ctr">
                    <a:solidFill>
                      <a:srgbClr val="456E9B"/>
                    </a:solidFill>
                  </a:tcPr>
                </a:tc>
                <a:tc>
                  <a:txBody>
                    <a:bodyPr/>
                    <a:lstStyle/>
                    <a:p>
                      <a:pPr algn="ctr"/>
                      <a:r>
                        <a:rPr lang="en-US" sz="1100" dirty="0">
                          <a:latin typeface="+mn-lt"/>
                        </a:rPr>
                        <a:t>Children Ages 1-5</a:t>
                      </a:r>
                    </a:p>
                  </a:txBody>
                  <a:tcPr anchor="ctr">
                    <a:solidFill>
                      <a:srgbClr val="456E9B"/>
                    </a:solidFill>
                  </a:tcPr>
                </a:tc>
                <a:tc>
                  <a:txBody>
                    <a:bodyPr/>
                    <a:lstStyle/>
                    <a:p>
                      <a:pPr algn="ctr"/>
                      <a:r>
                        <a:rPr lang="en-US" sz="1100" dirty="0">
                          <a:latin typeface="+mn-lt"/>
                        </a:rPr>
                        <a:t>Pregnant Women and Children Under Age 1</a:t>
                      </a:r>
                    </a:p>
                  </a:txBody>
                  <a:tcPr anchor="ctr">
                    <a:solidFill>
                      <a:srgbClr val="456E9B"/>
                    </a:solidFill>
                  </a:tcPr>
                </a:tc>
                <a:tc>
                  <a:txBody>
                    <a:bodyPr/>
                    <a:lstStyle/>
                    <a:p>
                      <a:pPr algn="ctr"/>
                      <a:r>
                        <a:rPr lang="en-US" sz="1100" dirty="0">
                          <a:latin typeface="+mn-lt"/>
                        </a:rPr>
                        <a:t>Former Foster Child</a:t>
                      </a:r>
                    </a:p>
                  </a:txBody>
                  <a:tcPr anchor="ctr">
                    <a:solidFill>
                      <a:srgbClr val="456E9B"/>
                    </a:solidFill>
                  </a:tcPr>
                </a:tc>
                <a:extLst>
                  <a:ext uri="{0D108BD9-81ED-4DB2-BD59-A6C34878D82A}">
                    <a16:rowId xmlns:a16="http://schemas.microsoft.com/office/drawing/2014/main" val="10000"/>
                  </a:ext>
                </a:extLst>
              </a:tr>
              <a:tr h="407744">
                <a:tc>
                  <a:txBody>
                    <a:bodyPr/>
                    <a:lstStyle/>
                    <a:p>
                      <a:pPr algn="ctr"/>
                      <a:endParaRPr lang="en-US" sz="1100" dirty="0">
                        <a:latin typeface="+mn-lt"/>
                      </a:endParaRPr>
                    </a:p>
                  </a:txBody>
                  <a:tcPr anchor="ctr">
                    <a:solidFill>
                      <a:srgbClr val="56A2D6"/>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33% of FPL</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133% of FPL</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157% of FPL</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215% of FPL</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extLst>
                  <a:ext uri="{0D108BD9-81ED-4DB2-BD59-A6C34878D82A}">
                    <a16:rowId xmlns:a16="http://schemas.microsoft.com/office/drawing/2014/main" val="10001"/>
                  </a:ext>
                </a:extLst>
              </a:tr>
              <a:tr h="407744">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Persons</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Monthly</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Monthly</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Monthly</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tc>
                  <a:txBody>
                    <a:bodyPr/>
                    <a:lstStyle/>
                    <a:p>
                      <a:pPr marL="0" marR="0" algn="ctr">
                        <a:lnSpc>
                          <a:spcPct val="115000"/>
                        </a:lnSpc>
                        <a:spcBef>
                          <a:spcPts val="0"/>
                        </a:spcBef>
                        <a:spcAft>
                          <a:spcPts val="0"/>
                        </a:spcAft>
                      </a:pPr>
                      <a:r>
                        <a:rPr lang="en-US" sz="1100" b="0" dirty="0">
                          <a:effectLst/>
                          <a:latin typeface="+mn-lt"/>
                          <a:ea typeface="Calibri" panose="020F0502020204030204" pitchFamily="34" charset="0"/>
                          <a:cs typeface="Arial" panose="020B0604020202020204" pitchFamily="34" charset="0"/>
                        </a:rPr>
                        <a:t>Monthly</a:t>
                      </a:r>
                      <a:endParaRPr lang="en-US" sz="1100" b="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B3D1EA"/>
                    </a:solidFill>
                  </a:tcPr>
                </a:tc>
                <a:extLst>
                  <a:ext uri="{0D108BD9-81ED-4DB2-BD59-A6C34878D82A}">
                    <a16:rowId xmlns:a16="http://schemas.microsoft.com/office/drawing/2014/main" val="10002"/>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1</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$1,735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$2,048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tabLst>
                          <a:tab pos="161925" algn="l"/>
                          <a:tab pos="391795" algn="ctr"/>
                        </a:tabLst>
                      </a:pPr>
                      <a:r>
                        <a:rPr lang="en-US" sz="1100" dirty="0">
                          <a:effectLst/>
                          <a:latin typeface="Arial" panose="020B0604020202020204" pitchFamily="34" charset="0"/>
                          <a:ea typeface="Calibri" panose="020F0502020204030204" pitchFamily="34" charset="0"/>
                          <a:cs typeface="Times New Roman" panose="02020603050405020304" pitchFamily="18" charset="0"/>
                        </a:rPr>
                        <a:t>$2,804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3"/>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2</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$582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$2,345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$2,768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$3,790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4"/>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3</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$733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$2,954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$3,487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$4,775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5"/>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4</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$885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$3,564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$4,207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$5,761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6"/>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5</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$1,036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$4,173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$4,926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$6,746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7"/>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6</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$1,187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$4,783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$5,646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$7,732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8"/>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7</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$1,338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$5,393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$6,366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$8,717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09"/>
                  </a:ext>
                </a:extLst>
              </a:tr>
              <a:tr h="29881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8</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$1,490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$6.002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$7,085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$9,702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5E8F5"/>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D5E8F5"/>
                    </a:solidFill>
                  </a:tcPr>
                </a:tc>
                <a:extLst>
                  <a:ext uri="{0D108BD9-81ED-4DB2-BD59-A6C34878D82A}">
                    <a16:rowId xmlns:a16="http://schemas.microsoft.com/office/drawing/2014/main" val="10010"/>
                  </a:ext>
                </a:extLst>
              </a:tr>
              <a:tr h="612155">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Each</a:t>
                      </a:r>
                      <a:endParaRPr lang="en-US" sz="1100" dirty="0">
                        <a:effectLst/>
                        <a:latin typeface="+mn-lt"/>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Additional</a:t>
                      </a:r>
                      <a:endParaRPr lang="en-US" sz="1100" dirty="0">
                        <a:effectLst/>
                        <a:latin typeface="+mn-lt"/>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Person</a:t>
                      </a:r>
                      <a:endParaRPr lang="en-US" sz="1100"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$152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56A2D6"/>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$610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56A2D6"/>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$720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56A2D6"/>
                    </a:solidFill>
                  </a:tcPr>
                </a:tc>
                <a:tc>
                  <a:txBody>
                    <a:bodyPr/>
                    <a:lstStyle/>
                    <a:p>
                      <a:pPr marL="0" marR="0" algn="ctr">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Times New Roman" panose="02020603050405020304" pitchFamily="18" charset="0"/>
                        </a:rPr>
                        <a:t>$986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56A2D6"/>
                    </a:solidFill>
                  </a:tcPr>
                </a:tc>
                <a:tc>
                  <a:txBody>
                    <a:bodyPr/>
                    <a:lstStyle/>
                    <a:p>
                      <a:pPr marL="0" marR="0" algn="ctr">
                        <a:lnSpc>
                          <a:spcPct val="115000"/>
                        </a:lnSpc>
                        <a:spcBef>
                          <a:spcPts val="0"/>
                        </a:spcBef>
                        <a:spcAft>
                          <a:spcPts val="0"/>
                        </a:spcAft>
                      </a:pPr>
                      <a:r>
                        <a:rPr lang="en-US" sz="1100" b="1" dirty="0">
                          <a:effectLst/>
                          <a:latin typeface="+mn-lt"/>
                          <a:ea typeface="Calibri" panose="020F0502020204030204" pitchFamily="34" charset="0"/>
                          <a:cs typeface="Arial" panose="020B0604020202020204" pitchFamily="34" charset="0"/>
                        </a:rPr>
                        <a:t>N/A</a:t>
                      </a:r>
                      <a:endParaRPr lang="en-US" sz="1100" b="1" dirty="0">
                        <a:effectLst/>
                        <a:latin typeface="+mn-lt"/>
                        <a:ea typeface="Calibri" panose="020F0502020204030204" pitchFamily="34" charset="0"/>
                        <a:cs typeface="Times New Roman" panose="02020603050405020304" pitchFamily="18" charset="0"/>
                      </a:endParaRPr>
                    </a:p>
                  </a:txBody>
                  <a:tcPr marL="68580" marR="68580" marT="0" marB="0" anchor="ctr">
                    <a:solidFill>
                      <a:srgbClr val="56A2D6"/>
                    </a:solidFill>
                  </a:tcPr>
                </a:tc>
                <a:extLst>
                  <a:ext uri="{0D108BD9-81ED-4DB2-BD59-A6C34878D82A}">
                    <a16:rowId xmlns:a16="http://schemas.microsoft.com/office/drawing/2014/main" val="10011"/>
                  </a:ext>
                </a:extLst>
              </a:tr>
            </a:tbl>
          </a:graphicData>
        </a:graphic>
      </p:graphicFrame>
      <p:graphicFrame>
        <p:nvGraphicFramePr>
          <p:cNvPr id="9" name="Content Placeholder 8" descr="Smaller table showing 5% disregard amounts for the current year."/>
          <p:cNvGraphicFramePr>
            <a:graphicFrameLocks noGrp="1"/>
          </p:cNvGraphicFramePr>
          <p:nvPr>
            <p:ph sz="quarter" idx="4"/>
            <p:extLst>
              <p:ext uri="{D42A27DB-BD31-4B8C-83A1-F6EECF244321}">
                <p14:modId xmlns:p14="http://schemas.microsoft.com/office/powerpoint/2010/main" val="1017721947"/>
              </p:ext>
            </p:extLst>
          </p:nvPr>
        </p:nvGraphicFramePr>
        <p:xfrm>
          <a:off x="7118348" y="1066800"/>
          <a:ext cx="1543052" cy="4036378"/>
        </p:xfrm>
        <a:graphic>
          <a:graphicData uri="http://schemas.openxmlformats.org/drawingml/2006/table">
            <a:tbl>
              <a:tblPr firstRow="1" bandRow="1">
                <a:tableStyleId>{5C22544A-7EE6-4342-B048-85BDC9FD1C3A}</a:tableStyleId>
              </a:tblPr>
              <a:tblGrid>
                <a:gridCol w="771526">
                  <a:extLst>
                    <a:ext uri="{9D8B030D-6E8A-4147-A177-3AD203B41FA5}">
                      <a16:colId xmlns:a16="http://schemas.microsoft.com/office/drawing/2014/main" val="20000"/>
                    </a:ext>
                  </a:extLst>
                </a:gridCol>
                <a:gridCol w="771526">
                  <a:extLst>
                    <a:ext uri="{9D8B030D-6E8A-4147-A177-3AD203B41FA5}">
                      <a16:colId xmlns:a16="http://schemas.microsoft.com/office/drawing/2014/main" val="20001"/>
                    </a:ext>
                  </a:extLst>
                </a:gridCol>
              </a:tblGrid>
              <a:tr h="370840">
                <a:tc gridSpan="2">
                  <a:txBody>
                    <a:bodyPr/>
                    <a:lstStyle/>
                    <a:p>
                      <a:pPr algn="ctr"/>
                      <a:r>
                        <a:rPr lang="en-US" sz="1100" dirty="0">
                          <a:latin typeface="+mn-lt"/>
                        </a:rPr>
                        <a:t>5% Income Disregard (Based on 100% of FPL)</a:t>
                      </a:r>
                    </a:p>
                  </a:txBody>
                  <a:tcPr anchor="ctr">
                    <a:solidFill>
                      <a:srgbClr val="456E9B"/>
                    </a:solidFill>
                  </a:tcPr>
                </a:tc>
                <a:tc hMerge="1">
                  <a:txBody>
                    <a:bodyPr/>
                    <a:lstStyle/>
                    <a:p>
                      <a:endParaRPr lang="en-US" sz="800" dirty="0"/>
                    </a:p>
                  </a:txBody>
                  <a:tcPr>
                    <a:solidFill>
                      <a:srgbClr val="456E9B"/>
                    </a:solidFill>
                  </a:tcPr>
                </a:tc>
                <a:extLst>
                  <a:ext uri="{0D108BD9-81ED-4DB2-BD59-A6C34878D82A}">
                    <a16:rowId xmlns:a16="http://schemas.microsoft.com/office/drawing/2014/main" val="10000"/>
                  </a:ext>
                </a:extLst>
              </a:tr>
              <a:tr h="370840">
                <a:tc>
                  <a:txBody>
                    <a:bodyPr/>
                    <a:lstStyle/>
                    <a:p>
                      <a:pPr marL="0" marR="0" algn="ctr">
                        <a:lnSpc>
                          <a:spcPct val="115000"/>
                        </a:lnSpc>
                        <a:spcBef>
                          <a:spcPts val="0"/>
                        </a:spcBef>
                        <a:spcAft>
                          <a:spcPts val="0"/>
                        </a:spcAft>
                      </a:pPr>
                      <a:r>
                        <a:rPr lang="en-US" sz="1000" b="1" dirty="0">
                          <a:effectLst/>
                          <a:latin typeface="+mn-lt"/>
                          <a:ea typeface="Calibri" panose="020F0502020204030204" pitchFamily="34" charset="0"/>
                          <a:cs typeface="Arial" panose="020B0604020202020204" pitchFamily="34" charset="0"/>
                        </a:rPr>
                        <a:t>Persons</a:t>
                      </a:r>
                      <a:endParaRPr lang="en-US" sz="1000" b="1"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B3D1EA"/>
                    </a:solidFill>
                  </a:tcPr>
                </a:tc>
                <a:tc>
                  <a:txBody>
                    <a:bodyPr/>
                    <a:lstStyle/>
                    <a:p>
                      <a:pPr marL="0" marR="0" algn="ctr">
                        <a:lnSpc>
                          <a:spcPct val="115000"/>
                        </a:lnSpc>
                        <a:spcBef>
                          <a:spcPts val="0"/>
                        </a:spcBef>
                        <a:spcAft>
                          <a:spcPts val="0"/>
                        </a:spcAft>
                      </a:pPr>
                      <a:r>
                        <a:rPr lang="en-US" sz="1000" b="0" dirty="0">
                          <a:effectLst/>
                          <a:latin typeface="+mn-lt"/>
                          <a:ea typeface="Calibri" panose="020F0502020204030204" pitchFamily="34" charset="0"/>
                          <a:cs typeface="Arial" panose="020B0604020202020204" pitchFamily="34" charset="0"/>
                        </a:rPr>
                        <a:t>Monthly</a:t>
                      </a:r>
                      <a:endParaRPr lang="en-US" sz="1000" b="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B3D1EA"/>
                    </a:solidFill>
                  </a:tcPr>
                </a:tc>
                <a:extLst>
                  <a:ext uri="{0D108BD9-81ED-4DB2-BD59-A6C34878D82A}">
                    <a16:rowId xmlns:a16="http://schemas.microsoft.com/office/drawing/2014/main" val="10001"/>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1</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$65.25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2"/>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2</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$88.15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3"/>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3</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$111.05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4"/>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4</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$134.00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5"/>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5</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$156.90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6"/>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6</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$179.80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7"/>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7</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$202.75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8"/>
                  </a:ext>
                </a:extLst>
              </a:tr>
              <a:tr h="320040">
                <a:tc>
                  <a:txBody>
                    <a:bodyPr/>
                    <a:lstStyle/>
                    <a:p>
                      <a:pPr marL="0" marR="0" algn="ctr">
                        <a:lnSpc>
                          <a:spcPct val="115000"/>
                        </a:lnSpc>
                        <a:spcBef>
                          <a:spcPts val="0"/>
                        </a:spcBef>
                        <a:spcAft>
                          <a:spcPts val="0"/>
                        </a:spcAft>
                      </a:pPr>
                      <a:r>
                        <a:rPr lang="en-US" sz="1000" dirty="0">
                          <a:effectLst/>
                          <a:latin typeface="+mn-lt"/>
                          <a:ea typeface="Calibri" panose="020F0502020204030204" pitchFamily="34" charset="0"/>
                          <a:cs typeface="Arial" panose="020B0604020202020204" pitchFamily="34" charset="0"/>
                        </a:rPr>
                        <a:t>8</a:t>
                      </a:r>
                      <a:endParaRPr lang="en-US" sz="1000"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D5E8F5"/>
                    </a:solidFill>
                  </a:tcPr>
                </a:tc>
                <a:tc>
                  <a:txBody>
                    <a:bodyPr/>
                    <a:lstStyle/>
                    <a:p>
                      <a:pPr marL="0" marR="0" algn="ctr">
                        <a:lnSpc>
                          <a:spcPct val="115000"/>
                        </a:lnSpc>
                        <a:spcBef>
                          <a:spcPts val="0"/>
                        </a:spcBef>
                        <a:spcAft>
                          <a:spcPts val="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$222.65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D5E8F5"/>
                    </a:solidFill>
                  </a:tcPr>
                </a:tc>
                <a:extLst>
                  <a:ext uri="{0D108BD9-81ED-4DB2-BD59-A6C34878D82A}">
                    <a16:rowId xmlns:a16="http://schemas.microsoft.com/office/drawing/2014/main" val="10009"/>
                  </a:ext>
                </a:extLst>
              </a:tr>
              <a:tr h="370840">
                <a:tc>
                  <a:txBody>
                    <a:bodyPr/>
                    <a:lstStyle/>
                    <a:p>
                      <a:pPr marL="0" marR="0" algn="ctr">
                        <a:lnSpc>
                          <a:spcPct val="115000"/>
                        </a:lnSpc>
                        <a:spcBef>
                          <a:spcPts val="0"/>
                        </a:spcBef>
                        <a:spcAft>
                          <a:spcPts val="0"/>
                        </a:spcAft>
                      </a:pPr>
                      <a:r>
                        <a:rPr lang="en-US" sz="1000" b="1" dirty="0">
                          <a:effectLst/>
                          <a:latin typeface="+mn-lt"/>
                          <a:ea typeface="Calibri" panose="020F0502020204030204" pitchFamily="34" charset="0"/>
                          <a:cs typeface="Arial" panose="020B0604020202020204" pitchFamily="34" charset="0"/>
                        </a:rPr>
                        <a:t>Each Additional</a:t>
                      </a:r>
                      <a:endParaRPr lang="en-US" sz="1000" b="1" dirty="0">
                        <a:effectLst/>
                        <a:latin typeface="+mn-lt"/>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000" b="1" dirty="0">
                          <a:effectLst/>
                          <a:latin typeface="+mn-lt"/>
                          <a:ea typeface="Calibri" panose="020F0502020204030204" pitchFamily="34" charset="0"/>
                          <a:cs typeface="Arial" panose="020B0604020202020204" pitchFamily="34" charset="0"/>
                        </a:rPr>
                        <a:t>Person</a:t>
                      </a:r>
                      <a:endParaRPr lang="en-US" sz="1000" b="1" dirty="0">
                        <a:effectLst/>
                        <a:latin typeface="+mn-lt"/>
                        <a:ea typeface="Calibri" panose="020F0502020204030204" pitchFamily="34" charset="0"/>
                        <a:cs typeface="Times New Roman" panose="02020603050405020304" pitchFamily="18" charset="0"/>
                      </a:endParaRPr>
                    </a:p>
                  </a:txBody>
                  <a:tcPr marL="73025" marR="73025" marT="0" marB="0" anchor="ctr">
                    <a:solidFill>
                      <a:srgbClr val="56A2D6"/>
                    </a:solidFill>
                  </a:tcPr>
                </a:tc>
                <a:tc>
                  <a:txBody>
                    <a:bodyPr/>
                    <a:lstStyle/>
                    <a:p>
                      <a:pPr marL="0" marR="0" algn="ctr">
                        <a:lnSpc>
                          <a:spcPct val="115000"/>
                        </a:lnSpc>
                        <a:spcBef>
                          <a:spcPts val="0"/>
                        </a:spcBef>
                        <a:spcAft>
                          <a:spcPts val="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$22.95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3025" marR="73025" marT="0" marB="0" anchor="ctr">
                    <a:solidFill>
                      <a:srgbClr val="56A2D6"/>
                    </a:solidFill>
                  </a:tcPr>
                </a:tc>
                <a:extLst>
                  <a:ext uri="{0D108BD9-81ED-4DB2-BD59-A6C34878D82A}">
                    <a16:rowId xmlns:a16="http://schemas.microsoft.com/office/drawing/2014/main" val="10010"/>
                  </a:ext>
                </a:extLst>
              </a:tr>
            </a:tbl>
          </a:graphicData>
        </a:graphic>
      </p:graphicFrame>
      <p:sp>
        <p:nvSpPr>
          <p:cNvPr id="7" name="Text Placeholder 6" descr="Text providing a note regarding evaluating former foster children and the fact that FPL limits do not matter."/>
          <p:cNvSpPr>
            <a:spLocks noGrp="1"/>
          </p:cNvSpPr>
          <p:nvPr>
            <p:ph type="body" sz="quarter" idx="3"/>
          </p:nvPr>
        </p:nvSpPr>
        <p:spPr>
          <a:xfrm>
            <a:off x="457200" y="5715000"/>
            <a:ext cx="6629398" cy="334962"/>
          </a:xfrm>
        </p:spPr>
        <p:txBody>
          <a:bodyPr>
            <a:normAutofit lnSpcReduction="10000"/>
          </a:bodyPr>
          <a:lstStyle/>
          <a:p>
            <a:r>
              <a:rPr lang="en-US" sz="1600" dirty="0"/>
              <a:t>Note:</a:t>
            </a:r>
            <a:r>
              <a:rPr lang="en-US" sz="1600" b="0" dirty="0"/>
              <a:t> When evaluating a former foster child, FPL limits do not matter.</a:t>
            </a:r>
          </a:p>
        </p:txBody>
      </p:sp>
      <p:sp>
        <p:nvSpPr>
          <p:cNvPr id="5" name="Text Placeholder 4" descr="Text box informing trainee to deduct 5% FPL only if income after tax deductions exceed income limit for the HH size."/>
          <p:cNvSpPr>
            <a:spLocks noGrp="1"/>
          </p:cNvSpPr>
          <p:nvPr>
            <p:ph type="body" idx="1"/>
          </p:nvPr>
        </p:nvSpPr>
        <p:spPr>
          <a:xfrm>
            <a:off x="7162800" y="5321426"/>
            <a:ext cx="1498600" cy="728536"/>
          </a:xfrm>
          <a:ln w="28575">
            <a:solidFill>
              <a:srgbClr val="FF0000"/>
            </a:solidFill>
          </a:ln>
        </p:spPr>
        <p:txBody>
          <a:bodyPr>
            <a:normAutofit fontScale="92500" lnSpcReduction="10000"/>
          </a:bodyPr>
          <a:lstStyle/>
          <a:p>
            <a:pPr algn="ctr"/>
            <a:r>
              <a:rPr lang="en-US" sz="1000" spc="-10" dirty="0">
                <a:cs typeface="Arial"/>
              </a:rPr>
              <a:t>Ded</a:t>
            </a:r>
            <a:r>
              <a:rPr lang="en-US" sz="1000" spc="-5" dirty="0">
                <a:cs typeface="Arial"/>
              </a:rPr>
              <a:t>uct </a:t>
            </a:r>
            <a:r>
              <a:rPr lang="en-US" sz="1000" spc="-10" dirty="0">
                <a:cs typeface="Arial"/>
              </a:rPr>
              <a:t>5%</a:t>
            </a:r>
            <a:r>
              <a:rPr lang="en-US" sz="1000" spc="-5" dirty="0">
                <a:cs typeface="Arial"/>
              </a:rPr>
              <a:t> </a:t>
            </a:r>
            <a:r>
              <a:rPr lang="en-US" sz="1000" spc="-10" dirty="0">
                <a:cs typeface="Arial"/>
              </a:rPr>
              <a:t>F</a:t>
            </a:r>
            <a:r>
              <a:rPr lang="en-US" sz="1000" spc="-15" dirty="0">
                <a:cs typeface="Arial"/>
              </a:rPr>
              <a:t>P</a:t>
            </a:r>
            <a:r>
              <a:rPr lang="en-US" sz="1000" spc="-10" dirty="0">
                <a:cs typeface="Arial"/>
              </a:rPr>
              <a:t>L</a:t>
            </a:r>
            <a:r>
              <a:rPr lang="en-US" sz="1000" dirty="0">
                <a:cs typeface="Arial"/>
              </a:rPr>
              <a:t> </a:t>
            </a:r>
            <a:r>
              <a:rPr lang="en-US" sz="1000" spc="-10" dirty="0">
                <a:cs typeface="Arial"/>
              </a:rPr>
              <a:t>o</a:t>
            </a:r>
            <a:r>
              <a:rPr lang="en-US" sz="1000" spc="-5" dirty="0">
                <a:cs typeface="Arial"/>
              </a:rPr>
              <a:t>nly</a:t>
            </a:r>
            <a:r>
              <a:rPr lang="en-US" sz="1000" spc="-10" dirty="0">
                <a:cs typeface="Arial"/>
              </a:rPr>
              <a:t> </a:t>
            </a:r>
            <a:r>
              <a:rPr lang="en-US" sz="1000" spc="-5" dirty="0">
                <a:cs typeface="Arial"/>
              </a:rPr>
              <a:t>if</a:t>
            </a:r>
            <a:r>
              <a:rPr lang="en-US" sz="1000" spc="-10" dirty="0">
                <a:cs typeface="Arial"/>
              </a:rPr>
              <a:t> income</a:t>
            </a:r>
            <a:r>
              <a:rPr lang="en-US" sz="1000" spc="-5" dirty="0">
                <a:cs typeface="Arial"/>
              </a:rPr>
              <a:t> af</a:t>
            </a:r>
            <a:r>
              <a:rPr lang="en-US" sz="1000" dirty="0">
                <a:cs typeface="Arial"/>
              </a:rPr>
              <a:t>t</a:t>
            </a:r>
            <a:r>
              <a:rPr lang="en-US" sz="1000" spc="-5" dirty="0">
                <a:cs typeface="Arial"/>
              </a:rPr>
              <a:t>er</a:t>
            </a:r>
            <a:r>
              <a:rPr lang="en-US" sz="1000" spc="-10" dirty="0">
                <a:cs typeface="Arial"/>
              </a:rPr>
              <a:t> </a:t>
            </a:r>
            <a:r>
              <a:rPr lang="en-US" sz="1000" spc="-5" dirty="0">
                <a:cs typeface="Arial"/>
              </a:rPr>
              <a:t>tax</a:t>
            </a:r>
            <a:r>
              <a:rPr lang="en-US" sz="1000" spc="-10" dirty="0">
                <a:cs typeface="Arial"/>
              </a:rPr>
              <a:t> deductions</a:t>
            </a:r>
            <a:r>
              <a:rPr lang="en-US" sz="1000" spc="-5" dirty="0">
                <a:cs typeface="Arial"/>
              </a:rPr>
              <a:t> </a:t>
            </a:r>
            <a:r>
              <a:rPr lang="en-US" sz="1000" spc="-15" dirty="0">
                <a:cs typeface="Arial"/>
              </a:rPr>
              <a:t>e</a:t>
            </a:r>
            <a:r>
              <a:rPr lang="en-US" sz="1000" spc="-10" dirty="0">
                <a:cs typeface="Arial"/>
              </a:rPr>
              <a:t>x</a:t>
            </a:r>
            <a:r>
              <a:rPr lang="en-US" sz="1000" spc="-15" dirty="0">
                <a:cs typeface="Arial"/>
              </a:rPr>
              <a:t>c</a:t>
            </a:r>
            <a:r>
              <a:rPr lang="en-US" sz="1000" spc="-10" dirty="0">
                <a:cs typeface="Arial"/>
              </a:rPr>
              <a:t>e</a:t>
            </a:r>
            <a:r>
              <a:rPr lang="en-US" sz="1000" spc="-15" dirty="0">
                <a:cs typeface="Arial"/>
              </a:rPr>
              <a:t>e</a:t>
            </a:r>
            <a:r>
              <a:rPr lang="en-US" sz="1000" spc="-10" dirty="0">
                <a:cs typeface="Arial"/>
              </a:rPr>
              <a:t>ds income</a:t>
            </a:r>
            <a:r>
              <a:rPr lang="en-US" sz="1000" spc="-5" dirty="0">
                <a:cs typeface="Arial"/>
              </a:rPr>
              <a:t> limit</a:t>
            </a:r>
            <a:r>
              <a:rPr lang="en-US" sz="1000" spc="-15" dirty="0">
                <a:cs typeface="Arial"/>
              </a:rPr>
              <a:t> </a:t>
            </a:r>
            <a:r>
              <a:rPr lang="en-US" sz="1000" spc="-5" dirty="0">
                <a:cs typeface="Arial"/>
              </a:rPr>
              <a:t>for</a:t>
            </a:r>
            <a:r>
              <a:rPr lang="en-US" sz="1000" spc="-10" dirty="0">
                <a:cs typeface="Arial"/>
              </a:rPr>
              <a:t> hous</a:t>
            </a:r>
            <a:r>
              <a:rPr lang="en-US" sz="1000" spc="-15" dirty="0">
                <a:cs typeface="Arial"/>
              </a:rPr>
              <a:t>e</a:t>
            </a:r>
            <a:r>
              <a:rPr lang="en-US" sz="1000" spc="-10" dirty="0">
                <a:cs typeface="Arial"/>
              </a:rPr>
              <a:t>hold</a:t>
            </a:r>
            <a:r>
              <a:rPr lang="en-US" sz="1000" spc="-5" dirty="0">
                <a:cs typeface="Arial"/>
              </a:rPr>
              <a:t> size.</a:t>
            </a:r>
            <a:endParaRPr lang="en-US" sz="1000" dirty="0">
              <a:cs typeface="Arial"/>
            </a:endParaRPr>
          </a:p>
        </p:txBody>
      </p:sp>
      <p:sp>
        <p:nvSpPr>
          <p:cNvPr id="3" name="Slide Number Placeholder 2">
            <a:extLst>
              <a:ext uri="{FF2B5EF4-FFF2-40B4-BE49-F238E27FC236}">
                <a16:creationId xmlns:a16="http://schemas.microsoft.com/office/drawing/2014/main" id="{0636B3A3-07D1-48AF-AAB3-75499E9081B6}"/>
              </a:ext>
            </a:extLst>
          </p:cNvPr>
          <p:cNvSpPr>
            <a:spLocks noGrp="1"/>
          </p:cNvSpPr>
          <p:nvPr>
            <p:ph type="sldNum" sz="quarter" idx="12"/>
          </p:nvPr>
        </p:nvSpPr>
        <p:spPr/>
        <p:txBody>
          <a:bodyPr/>
          <a:lstStyle/>
          <a:p>
            <a:pPr algn="ctr"/>
            <a:fld id="{9D710453-B075-45DB-8A7B-E3C399690A0E}" type="slidenum">
              <a:rPr lang="en-US" sz="1100" smtClean="0"/>
              <a:pPr algn="ctr"/>
              <a:t>40</a:t>
            </a:fld>
            <a:endParaRPr lang="en-US" sz="1100" dirty="0"/>
          </a:p>
        </p:txBody>
      </p:sp>
    </p:spTree>
    <p:extLst>
      <p:ext uri="{BB962C8B-B14F-4D97-AF65-F5344CB8AC3E}">
        <p14:creationId xmlns:p14="http://schemas.microsoft.com/office/powerpoint/2010/main" val="4110562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6" name="Picture 5" descr="Image of PE Worksheet with Total Monthly Tax Deductions dropdown surrounded by a red callout.">
            <a:extLst>
              <a:ext uri="{FF2B5EF4-FFF2-40B4-BE49-F238E27FC236}">
                <a16:creationId xmlns:a16="http://schemas.microsoft.com/office/drawing/2014/main" id="{D75D2D98-FF8A-4421-8A25-DD6196F32088}"/>
              </a:ext>
            </a:extLst>
          </p:cNvPr>
          <p:cNvPicPr>
            <a:picLocks noChangeAspect="1"/>
          </p:cNvPicPr>
          <p:nvPr/>
        </p:nvPicPr>
        <p:blipFill>
          <a:blip r:embed="rId4"/>
          <a:stretch>
            <a:fillRect/>
          </a:stretch>
        </p:blipFill>
        <p:spPr>
          <a:xfrm>
            <a:off x="371259" y="1819192"/>
            <a:ext cx="8401482" cy="3219615"/>
          </a:xfrm>
          <a:prstGeom prst="rect">
            <a:avLst/>
          </a:prstGeom>
          <a:ln w="28575">
            <a:solidFill>
              <a:schemeClr val="tx1"/>
            </a:solidFill>
          </a:ln>
        </p:spPr>
      </p:pic>
      <p:sp>
        <p:nvSpPr>
          <p:cNvPr id="5" name="Rectangle 4" descr="Red callout surrounding Total Monthly Tax Deductions dropdown."/>
          <p:cNvSpPr/>
          <p:nvPr/>
        </p:nvSpPr>
        <p:spPr>
          <a:xfrm>
            <a:off x="409359" y="3104322"/>
            <a:ext cx="2638641" cy="6096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34CD47D0-C102-48D9-BF09-49CE06E15AF7}"/>
              </a:ext>
            </a:extLst>
          </p:cNvPr>
          <p:cNvSpPr>
            <a:spLocks noGrp="1"/>
          </p:cNvSpPr>
          <p:nvPr>
            <p:ph type="sldNum" sz="quarter" idx="12"/>
          </p:nvPr>
        </p:nvSpPr>
        <p:spPr/>
        <p:txBody>
          <a:bodyPr/>
          <a:lstStyle/>
          <a:p>
            <a:pPr algn="ctr"/>
            <a:fld id="{9D710453-B075-45DB-8A7B-E3C399690A0E}" type="slidenum">
              <a:rPr lang="en-US" sz="1100" smtClean="0"/>
              <a:pPr algn="ctr"/>
              <a:t>41</a:t>
            </a:fld>
            <a:endParaRPr lang="en-US" sz="1100" dirty="0"/>
          </a:p>
        </p:txBody>
      </p:sp>
    </p:spTree>
    <p:extLst>
      <p:ext uri="{BB962C8B-B14F-4D97-AF65-F5344CB8AC3E}">
        <p14:creationId xmlns:p14="http://schemas.microsoft.com/office/powerpoint/2010/main" val="1696272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Allowable Tax Deductions"/>
          <p:cNvSpPr>
            <a:spLocks noGrp="1"/>
          </p:cNvSpPr>
          <p:nvPr>
            <p:ph type="title"/>
            <p:custDataLst>
              <p:tags r:id="rId1"/>
            </p:custDataLst>
          </p:nvPr>
        </p:nvSpPr>
        <p:spPr bwMode="white"/>
        <p:txBody>
          <a:bodyPr/>
          <a:lstStyle/>
          <a:p>
            <a:r>
              <a:rPr lang="en-US" dirty="0"/>
              <a:t>Allowable Tax Deductions</a:t>
            </a:r>
          </a:p>
        </p:txBody>
      </p:sp>
      <p:grpSp>
        <p:nvGrpSpPr>
          <p:cNvPr id="3" name="Group 2" descr="Image of 2021 Schedule 1 (Form 1040) with red callout surrounding applicable sections of Part 2, Adjustments to Income.">
            <a:extLst>
              <a:ext uri="{FF2B5EF4-FFF2-40B4-BE49-F238E27FC236}">
                <a16:creationId xmlns:a16="http://schemas.microsoft.com/office/drawing/2014/main" id="{668B63EC-17AF-4C94-9CDF-9CCA4E9D73AA}"/>
              </a:ext>
            </a:extLst>
          </p:cNvPr>
          <p:cNvGrpSpPr/>
          <p:nvPr/>
        </p:nvGrpSpPr>
        <p:grpSpPr>
          <a:xfrm>
            <a:off x="2514600" y="1083892"/>
            <a:ext cx="3820253" cy="4876800"/>
            <a:chOff x="2514600" y="1143000"/>
            <a:chExt cx="4362674" cy="5569236"/>
          </a:xfrm>
        </p:grpSpPr>
        <p:pic>
          <p:nvPicPr>
            <p:cNvPr id="9" name="Picture 8">
              <a:extLst>
                <a:ext uri="{FF2B5EF4-FFF2-40B4-BE49-F238E27FC236}">
                  <a16:creationId xmlns:a16="http://schemas.microsoft.com/office/drawing/2014/main" id="{89D82A2C-7184-4184-AAAC-BC4406A7ABB8}"/>
                </a:ext>
              </a:extLst>
            </p:cNvPr>
            <p:cNvPicPr>
              <a:picLocks noChangeAspect="1"/>
            </p:cNvPicPr>
            <p:nvPr/>
          </p:nvPicPr>
          <p:blipFill>
            <a:blip r:embed="rId4"/>
            <a:stretch>
              <a:fillRect/>
            </a:stretch>
          </p:blipFill>
          <p:spPr>
            <a:xfrm>
              <a:off x="2514600" y="1143000"/>
              <a:ext cx="4362674" cy="5569236"/>
            </a:xfrm>
            <a:prstGeom prst="rect">
              <a:avLst/>
            </a:prstGeom>
            <a:ln w="28575">
              <a:solidFill>
                <a:schemeClr val="tx1">
                  <a:lumMod val="95000"/>
                  <a:lumOff val="5000"/>
                </a:schemeClr>
              </a:solidFill>
            </a:ln>
          </p:spPr>
        </p:pic>
        <p:sp>
          <p:nvSpPr>
            <p:cNvPr id="12" name="Rectangle 11">
              <a:extLst>
                <a:ext uri="{FF2B5EF4-FFF2-40B4-BE49-F238E27FC236}">
                  <a16:creationId xmlns:a16="http://schemas.microsoft.com/office/drawing/2014/main" id="{5F262D97-7079-4178-A087-4713E118194A}"/>
                </a:ext>
              </a:extLst>
            </p:cNvPr>
            <p:cNvSpPr/>
            <p:nvPr/>
          </p:nvSpPr>
          <p:spPr>
            <a:xfrm>
              <a:off x="2537750" y="1414438"/>
              <a:ext cx="3558250" cy="4872553"/>
            </a:xfrm>
            <a:prstGeom prst="rect">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5" name="Slide Number Placeholder 4">
            <a:extLst>
              <a:ext uri="{FF2B5EF4-FFF2-40B4-BE49-F238E27FC236}">
                <a16:creationId xmlns:a16="http://schemas.microsoft.com/office/drawing/2014/main" id="{3955100A-047B-4C20-98E0-D961DDEFAB6B}"/>
              </a:ext>
            </a:extLst>
          </p:cNvPr>
          <p:cNvSpPr>
            <a:spLocks noGrp="1"/>
          </p:cNvSpPr>
          <p:nvPr>
            <p:ph type="sldNum" sz="quarter" idx="12"/>
          </p:nvPr>
        </p:nvSpPr>
        <p:spPr/>
        <p:txBody>
          <a:bodyPr/>
          <a:lstStyle/>
          <a:p>
            <a:pPr algn="ctr"/>
            <a:fld id="{9D710453-B075-45DB-8A7B-E3C399690A0E}" type="slidenum">
              <a:rPr lang="en-US" sz="1100" smtClean="0"/>
              <a:pPr algn="ctr"/>
              <a:t>42</a:t>
            </a:fld>
            <a:endParaRPr lang="en-US" sz="1100" dirty="0"/>
          </a:p>
        </p:txBody>
      </p:sp>
    </p:spTree>
    <p:extLst>
      <p:ext uri="{BB962C8B-B14F-4D97-AF65-F5344CB8AC3E}">
        <p14:creationId xmlns:p14="http://schemas.microsoft.com/office/powerpoint/2010/main" val="33711332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Worksheet (continued)"/>
          <p:cNvSpPr>
            <a:spLocks noGrp="1"/>
          </p:cNvSpPr>
          <p:nvPr>
            <p:ph type="title"/>
            <p:custDataLst>
              <p:tags r:id="rId1"/>
            </p:custDataLst>
          </p:nvPr>
        </p:nvSpPr>
        <p:spPr bwMode="white">
          <a:xfrm>
            <a:off x="457200" y="307974"/>
            <a:ext cx="5410200" cy="454026"/>
          </a:xfrm>
        </p:spPr>
        <p:txBody>
          <a:bodyPr/>
          <a:lstStyle/>
          <a:p>
            <a:r>
              <a:rPr lang="en-US" dirty="0"/>
              <a:t>PE Worksheet </a:t>
            </a:r>
            <a:r>
              <a:rPr lang="en-US" i="1" dirty="0"/>
              <a:t>(cont’d)</a:t>
            </a:r>
          </a:p>
        </p:txBody>
      </p:sp>
      <p:pic>
        <p:nvPicPr>
          <p:cNvPr id="7" name="Picture 6" descr="Image of PE worksheet showing Cancel button (with red callout) and Submit button (with green callou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371600"/>
            <a:ext cx="8204200" cy="4130348"/>
          </a:xfrm>
          <a:prstGeom prst="rect">
            <a:avLst/>
          </a:prstGeom>
          <a:ln w="25400">
            <a:solidFill>
              <a:srgbClr val="003C7C"/>
            </a:solidFill>
          </a:ln>
        </p:spPr>
      </p:pic>
      <p:sp>
        <p:nvSpPr>
          <p:cNvPr id="3" name="Rectangle 2" descr="Red callout surrounding Cancel button."/>
          <p:cNvSpPr/>
          <p:nvPr/>
        </p:nvSpPr>
        <p:spPr>
          <a:xfrm>
            <a:off x="1100027" y="4973826"/>
            <a:ext cx="1295400" cy="446314"/>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6" name="Rectangle 5" descr="Green callout surrounding Submit button."/>
          <p:cNvSpPr/>
          <p:nvPr/>
        </p:nvSpPr>
        <p:spPr>
          <a:xfrm>
            <a:off x="6825342" y="4963887"/>
            <a:ext cx="1143000" cy="457200"/>
          </a:xfrm>
          <a:prstGeom prst="rect">
            <a:avLst/>
          </a:prstGeom>
          <a:noFill/>
          <a:ln>
            <a:solidFill>
              <a:srgbClr val="00B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40E20129-9322-491E-8634-6EEE8E657FE6}"/>
              </a:ext>
            </a:extLst>
          </p:cNvPr>
          <p:cNvSpPr>
            <a:spLocks noGrp="1"/>
          </p:cNvSpPr>
          <p:nvPr>
            <p:ph type="sldNum" sz="quarter" idx="12"/>
          </p:nvPr>
        </p:nvSpPr>
        <p:spPr/>
        <p:txBody>
          <a:bodyPr/>
          <a:lstStyle/>
          <a:p>
            <a:pPr algn="ctr"/>
            <a:fld id="{9D710453-B075-45DB-8A7B-E3C399690A0E}" type="slidenum">
              <a:rPr lang="en-US" sz="1100" smtClean="0"/>
              <a:pPr algn="ctr"/>
              <a:t>43</a:t>
            </a:fld>
            <a:endParaRPr lang="en-US" sz="1100" dirty="0"/>
          </a:p>
        </p:txBody>
      </p:sp>
    </p:spTree>
    <p:extLst>
      <p:ext uri="{BB962C8B-B14F-4D97-AF65-F5344CB8AC3E}">
        <p14:creationId xmlns:p14="http://schemas.microsoft.com/office/powerpoint/2010/main" val="10307195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Supporting Documentation"/>
          <p:cNvSpPr>
            <a:spLocks noGrp="1"/>
          </p:cNvSpPr>
          <p:nvPr>
            <p:ph type="title"/>
            <p:custDataLst>
              <p:tags r:id="rId1"/>
            </p:custDataLst>
          </p:nvPr>
        </p:nvSpPr>
        <p:spPr bwMode="white">
          <a:xfrm>
            <a:off x="457200" y="304800"/>
            <a:ext cx="5410200" cy="454026"/>
          </a:xfrm>
        </p:spPr>
        <p:txBody>
          <a:bodyPr/>
          <a:lstStyle/>
          <a:p>
            <a:r>
              <a:rPr lang="en-US" dirty="0"/>
              <a:t>Supporting Documentation</a:t>
            </a:r>
          </a:p>
        </p:txBody>
      </p:sp>
      <p:graphicFrame>
        <p:nvGraphicFramePr>
          <p:cNvPr id="18" name="Content Placeholder 17" descr="Table showing supporting documentation for citizenship, residency, and identity."/>
          <p:cNvGraphicFramePr>
            <a:graphicFrameLocks noGrp="1"/>
          </p:cNvGraphicFramePr>
          <p:nvPr>
            <p:ph sz="half" idx="1"/>
            <p:custDataLst>
              <p:tags r:id="rId2"/>
            </p:custDataLst>
            <p:extLst>
              <p:ext uri="{D42A27DB-BD31-4B8C-83A1-F6EECF244321}">
                <p14:modId xmlns:p14="http://schemas.microsoft.com/office/powerpoint/2010/main" val="168665854"/>
              </p:ext>
            </p:extLst>
          </p:nvPr>
        </p:nvGraphicFramePr>
        <p:xfrm>
          <a:off x="457200" y="1142999"/>
          <a:ext cx="8204200" cy="49431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2">
            <a:extLst>
              <a:ext uri="{FF2B5EF4-FFF2-40B4-BE49-F238E27FC236}">
                <a16:creationId xmlns:a16="http://schemas.microsoft.com/office/drawing/2014/main" id="{AB5A9852-469B-4A2D-BE22-BCABC4141FE7}"/>
              </a:ext>
            </a:extLst>
          </p:cNvPr>
          <p:cNvSpPr>
            <a:spLocks noGrp="1"/>
          </p:cNvSpPr>
          <p:nvPr>
            <p:ph type="sldNum" sz="quarter" idx="12"/>
          </p:nvPr>
        </p:nvSpPr>
        <p:spPr/>
        <p:txBody>
          <a:bodyPr/>
          <a:lstStyle/>
          <a:p>
            <a:pPr algn="ctr"/>
            <a:fld id="{9D710453-B075-45DB-8A7B-E3C399690A0E}" type="slidenum">
              <a:rPr lang="en-US" sz="1100" smtClean="0"/>
              <a:pPr algn="ctr"/>
              <a:t>44</a:t>
            </a:fld>
            <a:endParaRPr lang="en-US" sz="1100" dirty="0"/>
          </a:p>
        </p:txBody>
      </p:sp>
    </p:spTree>
    <p:extLst>
      <p:ext uri="{BB962C8B-B14F-4D97-AF65-F5344CB8AC3E}">
        <p14:creationId xmlns:p14="http://schemas.microsoft.com/office/powerpoint/2010/main" val="20116223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ligibility Results"/>
          <p:cNvSpPr>
            <a:spLocks noGrp="1"/>
          </p:cNvSpPr>
          <p:nvPr>
            <p:ph type="title"/>
            <p:custDataLst>
              <p:tags r:id="rId1"/>
            </p:custDataLst>
          </p:nvPr>
        </p:nvSpPr>
        <p:spPr>
          <a:xfrm>
            <a:off x="457200" y="307974"/>
            <a:ext cx="5410200" cy="454026"/>
          </a:xfrm>
        </p:spPr>
        <p:txBody>
          <a:bodyPr/>
          <a:lstStyle/>
          <a:p>
            <a:r>
              <a:rPr lang="en-US" dirty="0"/>
              <a:t>Eligibility Results</a:t>
            </a:r>
          </a:p>
        </p:txBody>
      </p:sp>
      <p:pic>
        <p:nvPicPr>
          <p:cNvPr id="15" name="Picture 14" descr="Image of sample Presumptive Eligibility Results for Hanna and Harold Heart. Red callout surrounds text describing next steps when an individual is or is not determined eligible for P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560" y="1074751"/>
            <a:ext cx="6263640" cy="4891990"/>
          </a:xfrm>
          <a:prstGeom prst="rect">
            <a:avLst/>
          </a:prstGeom>
          <a:ln w="25400">
            <a:solidFill>
              <a:srgbClr val="003C7C"/>
            </a:solidFill>
          </a:ln>
        </p:spPr>
      </p:pic>
      <p:sp>
        <p:nvSpPr>
          <p:cNvPr id="17" name="Rectangle 16" descr="Red callout surrounding text describing next steps when an individual is or is not determined eligible for PE."/>
          <p:cNvSpPr/>
          <p:nvPr/>
        </p:nvSpPr>
        <p:spPr>
          <a:xfrm>
            <a:off x="1516380" y="1254545"/>
            <a:ext cx="6096000" cy="2117698"/>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816657EA-348C-4C72-BC25-DDBFD1C1F5D2}"/>
              </a:ext>
            </a:extLst>
          </p:cNvPr>
          <p:cNvSpPr>
            <a:spLocks noGrp="1"/>
          </p:cNvSpPr>
          <p:nvPr>
            <p:ph type="sldNum" sz="quarter" idx="12"/>
          </p:nvPr>
        </p:nvSpPr>
        <p:spPr/>
        <p:txBody>
          <a:bodyPr/>
          <a:lstStyle/>
          <a:p>
            <a:pPr algn="ctr"/>
            <a:fld id="{9D710453-B075-45DB-8A7B-E3C399690A0E}" type="slidenum">
              <a:rPr lang="en-US" sz="1100" smtClean="0"/>
              <a:pPr algn="ctr"/>
              <a:t>45</a:t>
            </a:fld>
            <a:endParaRPr lang="en-US" sz="1100" dirty="0"/>
          </a:p>
        </p:txBody>
      </p:sp>
    </p:spTree>
    <p:extLst>
      <p:ext uri="{BB962C8B-B14F-4D97-AF65-F5344CB8AC3E}">
        <p14:creationId xmlns:p14="http://schemas.microsoft.com/office/powerpoint/2010/main" val="22723804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ligibility Results (continued)"/>
          <p:cNvSpPr>
            <a:spLocks noGrp="1"/>
          </p:cNvSpPr>
          <p:nvPr>
            <p:ph type="title"/>
            <p:custDataLst>
              <p:tags r:id="rId1"/>
            </p:custDataLst>
          </p:nvPr>
        </p:nvSpPr>
        <p:spPr>
          <a:xfrm>
            <a:off x="457200" y="307974"/>
            <a:ext cx="5410200" cy="454026"/>
          </a:xfrm>
        </p:spPr>
        <p:txBody>
          <a:bodyPr/>
          <a:lstStyle/>
          <a:p>
            <a:r>
              <a:rPr lang="en-US" dirty="0"/>
              <a:t>Eligibility Results </a:t>
            </a:r>
            <a:r>
              <a:rPr lang="en-US" i="1" dirty="0"/>
              <a:t>(cont’d)</a:t>
            </a:r>
          </a:p>
        </p:txBody>
      </p:sp>
      <p:grpSp>
        <p:nvGrpSpPr>
          <p:cNvPr id="7" name="Group 6" descr="Image of sample Presumptive Eligibility Results for Hanna and Harold Heart. Red callout surrounds Hannah and Harold's eligibility results. Hannah is presumptively eligible."/>
          <p:cNvGrpSpPr/>
          <p:nvPr/>
        </p:nvGrpSpPr>
        <p:grpSpPr>
          <a:xfrm>
            <a:off x="1432560" y="1074751"/>
            <a:ext cx="6263640" cy="4891990"/>
            <a:chOff x="1440428" y="1066800"/>
            <a:chExt cx="6263640" cy="4891990"/>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0428" y="1066800"/>
              <a:ext cx="6263640" cy="4891990"/>
            </a:xfrm>
            <a:prstGeom prst="rect">
              <a:avLst/>
            </a:prstGeom>
            <a:ln w="25400">
              <a:solidFill>
                <a:srgbClr val="003C7C"/>
              </a:solidFill>
            </a:ln>
          </p:spPr>
        </p:pic>
        <p:sp>
          <p:nvSpPr>
            <p:cNvPr id="11" name="Rectangle 10"/>
            <p:cNvSpPr/>
            <p:nvPr/>
          </p:nvSpPr>
          <p:spPr>
            <a:xfrm>
              <a:off x="1524248" y="3421049"/>
              <a:ext cx="6096000" cy="16764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grpSp>
      <p:sp>
        <p:nvSpPr>
          <p:cNvPr id="3" name="Slide Number Placeholder 2">
            <a:extLst>
              <a:ext uri="{FF2B5EF4-FFF2-40B4-BE49-F238E27FC236}">
                <a16:creationId xmlns:a16="http://schemas.microsoft.com/office/drawing/2014/main" id="{33377B63-4AD6-4EDF-81C1-2139E237867F}"/>
              </a:ext>
            </a:extLst>
          </p:cNvPr>
          <p:cNvSpPr>
            <a:spLocks noGrp="1"/>
          </p:cNvSpPr>
          <p:nvPr>
            <p:ph type="sldNum" sz="quarter" idx="12"/>
          </p:nvPr>
        </p:nvSpPr>
        <p:spPr/>
        <p:txBody>
          <a:bodyPr/>
          <a:lstStyle/>
          <a:p>
            <a:pPr algn="ctr"/>
            <a:fld id="{9D710453-B075-45DB-8A7B-E3C399690A0E}" type="slidenum">
              <a:rPr lang="en-US" sz="1100" smtClean="0"/>
              <a:pPr algn="ctr"/>
              <a:t>46</a:t>
            </a:fld>
            <a:endParaRPr lang="en-US" sz="1100" dirty="0"/>
          </a:p>
        </p:txBody>
      </p:sp>
    </p:spTree>
    <p:extLst>
      <p:ext uri="{BB962C8B-B14F-4D97-AF65-F5344CB8AC3E}">
        <p14:creationId xmlns:p14="http://schemas.microsoft.com/office/powerpoint/2010/main" val="28455142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ligibility Results (continued)"/>
          <p:cNvSpPr>
            <a:spLocks noGrp="1"/>
          </p:cNvSpPr>
          <p:nvPr>
            <p:ph type="title"/>
            <p:custDataLst>
              <p:tags r:id="rId1"/>
            </p:custDataLst>
          </p:nvPr>
        </p:nvSpPr>
        <p:spPr>
          <a:xfrm>
            <a:off x="457200" y="307974"/>
            <a:ext cx="5410200" cy="454026"/>
          </a:xfrm>
        </p:spPr>
        <p:txBody>
          <a:bodyPr/>
          <a:lstStyle/>
          <a:p>
            <a:r>
              <a:rPr lang="en-US" dirty="0"/>
              <a:t>Eligibility Results </a:t>
            </a:r>
            <a:r>
              <a:rPr lang="en-US" i="1" dirty="0"/>
              <a:t>(cont’d)</a:t>
            </a:r>
          </a:p>
        </p:txBody>
      </p:sp>
      <p:pic>
        <p:nvPicPr>
          <p:cNvPr id="7" name="Picture 6" descr="Image of sample Presumptive Eligibility Results for Hanna and Harold Heart. Red callout surround available buttons at the bottom of the scre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560" y="1074751"/>
            <a:ext cx="6263640" cy="4891990"/>
          </a:xfrm>
          <a:prstGeom prst="rect">
            <a:avLst/>
          </a:prstGeom>
          <a:ln w="25400">
            <a:solidFill>
              <a:srgbClr val="003C7C"/>
            </a:solidFill>
          </a:ln>
        </p:spPr>
      </p:pic>
      <p:sp>
        <p:nvSpPr>
          <p:cNvPr id="13" name="Rectangle 12" descr="Red callout surrounding the buttons at the bottom of the PE Eligibility Results screen."/>
          <p:cNvSpPr/>
          <p:nvPr/>
        </p:nvSpPr>
        <p:spPr>
          <a:xfrm>
            <a:off x="1516380" y="5105400"/>
            <a:ext cx="6096000" cy="7620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B0D11AF4-D7D4-4638-B2D9-D7FDFD3A311C}"/>
              </a:ext>
            </a:extLst>
          </p:cNvPr>
          <p:cNvSpPr>
            <a:spLocks noGrp="1"/>
          </p:cNvSpPr>
          <p:nvPr>
            <p:ph type="sldNum" sz="quarter" idx="12"/>
          </p:nvPr>
        </p:nvSpPr>
        <p:spPr/>
        <p:txBody>
          <a:bodyPr/>
          <a:lstStyle/>
          <a:p>
            <a:pPr algn="ctr"/>
            <a:fld id="{9D710453-B075-45DB-8A7B-E3C399690A0E}" type="slidenum">
              <a:rPr lang="en-US" sz="1100" smtClean="0"/>
              <a:pPr algn="ctr"/>
              <a:t>47</a:t>
            </a:fld>
            <a:endParaRPr lang="en-US" sz="1100" dirty="0"/>
          </a:p>
        </p:txBody>
      </p:sp>
    </p:spTree>
    <p:extLst>
      <p:ext uri="{BB962C8B-B14F-4D97-AF65-F5344CB8AC3E}">
        <p14:creationId xmlns:p14="http://schemas.microsoft.com/office/powerpoint/2010/main" val="16013851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ligibility Results (continued)"/>
          <p:cNvSpPr>
            <a:spLocks noGrp="1"/>
          </p:cNvSpPr>
          <p:nvPr>
            <p:ph type="title"/>
            <p:custDataLst>
              <p:tags r:id="rId1"/>
            </p:custDataLst>
          </p:nvPr>
        </p:nvSpPr>
        <p:spPr>
          <a:xfrm>
            <a:off x="457200" y="307974"/>
            <a:ext cx="5410200" cy="454026"/>
          </a:xfrm>
        </p:spPr>
        <p:txBody>
          <a:bodyPr/>
          <a:lstStyle/>
          <a:p>
            <a:r>
              <a:rPr lang="en-US" dirty="0"/>
              <a:t>Eligibility Results </a:t>
            </a:r>
            <a:r>
              <a:rPr lang="en-US" i="1" dirty="0"/>
              <a:t>(cont’d)</a:t>
            </a:r>
          </a:p>
        </p:txBody>
      </p:sp>
      <p:grpSp>
        <p:nvGrpSpPr>
          <p:cNvPr id="6" name="Group 5" descr="Image of sample Presumptive Eligibility Results for Hanna and Harold Heart. Red callout surrounds View and Print PDF button at the bottom of the screen."/>
          <p:cNvGrpSpPr/>
          <p:nvPr/>
        </p:nvGrpSpPr>
        <p:grpSpPr>
          <a:xfrm>
            <a:off x="457200" y="1295400"/>
            <a:ext cx="4668927" cy="4465320"/>
            <a:chOff x="457200" y="1295400"/>
            <a:chExt cx="4668927" cy="4465320"/>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95400"/>
              <a:ext cx="4668927" cy="4465320"/>
            </a:xfrm>
            <a:prstGeom prst="rect">
              <a:avLst/>
            </a:prstGeom>
            <a:ln w="25400">
              <a:solidFill>
                <a:srgbClr val="003C7C"/>
              </a:solidFill>
            </a:ln>
          </p:spPr>
        </p:pic>
        <p:sp>
          <p:nvSpPr>
            <p:cNvPr id="3" name="Rectangle 2"/>
            <p:cNvSpPr/>
            <p:nvPr/>
          </p:nvSpPr>
          <p:spPr>
            <a:xfrm>
              <a:off x="2682902" y="5147143"/>
              <a:ext cx="1143000" cy="3810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grpSp>
      <p:pic>
        <p:nvPicPr>
          <p:cNvPr id="4" name="Picture 3" descr="Image of sample Presumptive Eligibility Worksheet PDF for Hanna and Harold Heart. Red callout surrounds the PDF im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9898" y="1905000"/>
            <a:ext cx="4461502" cy="2895600"/>
          </a:xfrm>
          <a:prstGeom prst="rect">
            <a:avLst/>
          </a:prstGeom>
          <a:ln w="25400">
            <a:solidFill>
              <a:srgbClr val="FF0000"/>
            </a:solidFill>
          </a:ln>
        </p:spPr>
      </p:pic>
      <p:sp>
        <p:nvSpPr>
          <p:cNvPr id="5" name="Slide Number Placeholder 4">
            <a:extLst>
              <a:ext uri="{FF2B5EF4-FFF2-40B4-BE49-F238E27FC236}">
                <a16:creationId xmlns:a16="http://schemas.microsoft.com/office/drawing/2014/main" id="{010F065B-9C52-4CBD-9D87-5FA0C0DFDF1C}"/>
              </a:ext>
            </a:extLst>
          </p:cNvPr>
          <p:cNvSpPr>
            <a:spLocks noGrp="1"/>
          </p:cNvSpPr>
          <p:nvPr>
            <p:ph type="sldNum" sz="quarter" idx="12"/>
          </p:nvPr>
        </p:nvSpPr>
        <p:spPr/>
        <p:txBody>
          <a:bodyPr/>
          <a:lstStyle/>
          <a:p>
            <a:pPr algn="ctr"/>
            <a:fld id="{9D710453-B075-45DB-8A7B-E3C399690A0E}" type="slidenum">
              <a:rPr lang="en-US" sz="1100" smtClean="0"/>
              <a:pPr algn="ctr"/>
              <a:t>48</a:t>
            </a:fld>
            <a:endParaRPr lang="en-US" sz="1100" dirty="0"/>
          </a:p>
        </p:txBody>
      </p:sp>
    </p:spTree>
    <p:extLst>
      <p:ext uri="{BB962C8B-B14F-4D97-AF65-F5344CB8AC3E}">
        <p14:creationId xmlns:p14="http://schemas.microsoft.com/office/powerpoint/2010/main" val="25150485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Eligibility Results (continued)"/>
          <p:cNvSpPr>
            <a:spLocks noGrp="1"/>
          </p:cNvSpPr>
          <p:nvPr>
            <p:ph type="title"/>
            <p:custDataLst>
              <p:tags r:id="rId1"/>
            </p:custDataLst>
          </p:nvPr>
        </p:nvSpPr>
        <p:spPr>
          <a:xfrm>
            <a:off x="457200" y="307974"/>
            <a:ext cx="5410200" cy="454026"/>
          </a:xfrm>
        </p:spPr>
        <p:txBody>
          <a:bodyPr/>
          <a:lstStyle/>
          <a:p>
            <a:r>
              <a:rPr lang="en-US" dirty="0"/>
              <a:t>Eligibility Results </a:t>
            </a:r>
            <a:r>
              <a:rPr lang="en-US" i="1" dirty="0"/>
              <a:t>(cont’d)</a:t>
            </a:r>
          </a:p>
        </p:txBody>
      </p:sp>
      <p:grpSp>
        <p:nvGrpSpPr>
          <p:cNvPr id="10" name="Group 9" descr="Image of sample Presumptive Eligibility Results for Hanna and Harold Heart. Red callout surrounds the Continue to Application button."/>
          <p:cNvGrpSpPr/>
          <p:nvPr/>
        </p:nvGrpSpPr>
        <p:grpSpPr>
          <a:xfrm>
            <a:off x="457200" y="1295400"/>
            <a:ext cx="4668927" cy="4465320"/>
            <a:chOff x="457200" y="1295400"/>
            <a:chExt cx="4668927" cy="4465320"/>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95400"/>
              <a:ext cx="4668927" cy="4465320"/>
            </a:xfrm>
            <a:prstGeom prst="rect">
              <a:avLst/>
            </a:prstGeom>
            <a:ln w="25400">
              <a:solidFill>
                <a:srgbClr val="003C7C"/>
              </a:solidFill>
            </a:ln>
          </p:spPr>
        </p:pic>
        <p:sp>
          <p:nvSpPr>
            <p:cNvPr id="13" name="Rectangle 12"/>
            <p:cNvSpPr/>
            <p:nvPr/>
          </p:nvSpPr>
          <p:spPr>
            <a:xfrm>
              <a:off x="3833852" y="5147143"/>
              <a:ext cx="1179445" cy="3810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grpSp>
      <p:pic>
        <p:nvPicPr>
          <p:cNvPr id="5" name="Picture 4" descr="Red callout surrounding enhanced image of COMPASS Getting Started [slash] what to Expect p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9740" y="1730875"/>
            <a:ext cx="5051660" cy="3044325"/>
          </a:xfrm>
          <a:prstGeom prst="rect">
            <a:avLst/>
          </a:prstGeom>
          <a:ln w="25400">
            <a:solidFill>
              <a:srgbClr val="FF0000"/>
            </a:solidFill>
          </a:ln>
        </p:spPr>
      </p:pic>
      <p:sp>
        <p:nvSpPr>
          <p:cNvPr id="3" name="Slide Number Placeholder 2">
            <a:extLst>
              <a:ext uri="{FF2B5EF4-FFF2-40B4-BE49-F238E27FC236}">
                <a16:creationId xmlns:a16="http://schemas.microsoft.com/office/drawing/2014/main" id="{ECEF37EC-EE15-409D-B69A-59ED718B61AE}"/>
              </a:ext>
            </a:extLst>
          </p:cNvPr>
          <p:cNvSpPr>
            <a:spLocks noGrp="1"/>
          </p:cNvSpPr>
          <p:nvPr>
            <p:ph type="sldNum" sz="quarter" idx="12"/>
          </p:nvPr>
        </p:nvSpPr>
        <p:spPr/>
        <p:txBody>
          <a:bodyPr/>
          <a:lstStyle/>
          <a:p>
            <a:pPr algn="ctr"/>
            <a:fld id="{9D710453-B075-45DB-8A7B-E3C399690A0E}" type="slidenum">
              <a:rPr lang="en-US" sz="1100" smtClean="0"/>
              <a:pPr algn="ctr"/>
              <a:t>49</a:t>
            </a:fld>
            <a:endParaRPr lang="en-US" sz="1100" dirty="0"/>
          </a:p>
        </p:txBody>
      </p:sp>
    </p:spTree>
    <p:extLst>
      <p:ext uri="{BB962C8B-B14F-4D97-AF65-F5344CB8AC3E}">
        <p14:creationId xmlns:p14="http://schemas.microsoft.com/office/powerpoint/2010/main" val="3614895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Acronyms and Terms (continued)"/>
          <p:cNvSpPr>
            <a:spLocks noGrp="1"/>
          </p:cNvSpPr>
          <p:nvPr>
            <p:ph type="title"/>
            <p:custDataLst>
              <p:tags r:id="rId1"/>
            </p:custDataLst>
          </p:nvPr>
        </p:nvSpPr>
        <p:spPr>
          <a:xfrm>
            <a:off x="457200" y="307974"/>
            <a:ext cx="5410200" cy="454026"/>
          </a:xfrm>
        </p:spPr>
        <p:txBody>
          <a:bodyPr/>
          <a:lstStyle/>
          <a:p>
            <a:r>
              <a:rPr lang="en-US" dirty="0"/>
              <a:t>Acronyms and Terms </a:t>
            </a:r>
            <a:r>
              <a:rPr lang="en-US" i="1" dirty="0"/>
              <a:t>(cont’d)</a:t>
            </a:r>
            <a:endParaRPr lang="en-US" dirty="0"/>
          </a:p>
        </p:txBody>
      </p:sp>
      <p:graphicFrame>
        <p:nvGraphicFramePr>
          <p:cNvPr id="7" name="object 9" descr="Table also containing acronyms and terms."/>
          <p:cNvGraphicFramePr>
            <a:graphicFrameLocks noGrp="1"/>
          </p:cNvGraphicFramePr>
          <p:nvPr>
            <p:custDataLst>
              <p:tags r:id="rId2"/>
            </p:custDataLst>
            <p:extLst>
              <p:ext uri="{D42A27DB-BD31-4B8C-83A1-F6EECF244321}">
                <p14:modId xmlns:p14="http://schemas.microsoft.com/office/powerpoint/2010/main" val="2935952587"/>
              </p:ext>
            </p:extLst>
          </p:nvPr>
        </p:nvGraphicFramePr>
        <p:xfrm>
          <a:off x="614867" y="1752600"/>
          <a:ext cx="8055864" cy="2514601"/>
        </p:xfrm>
        <a:graphic>
          <a:graphicData uri="http://schemas.openxmlformats.org/drawingml/2006/table">
            <a:tbl>
              <a:tblPr firstRow="1" bandRow="1">
                <a:tableStyleId>{2D5ABB26-0587-4C30-8999-92F81FD0307C}</a:tableStyleId>
              </a:tblPr>
              <a:tblGrid>
                <a:gridCol w="2887952">
                  <a:extLst>
                    <a:ext uri="{9D8B030D-6E8A-4147-A177-3AD203B41FA5}">
                      <a16:colId xmlns:a16="http://schemas.microsoft.com/office/drawing/2014/main" val="20000"/>
                    </a:ext>
                  </a:extLst>
                </a:gridCol>
                <a:gridCol w="5167912">
                  <a:extLst>
                    <a:ext uri="{9D8B030D-6E8A-4147-A177-3AD203B41FA5}">
                      <a16:colId xmlns:a16="http://schemas.microsoft.com/office/drawing/2014/main" val="20001"/>
                    </a:ext>
                  </a:extLst>
                </a:gridCol>
              </a:tblGrid>
              <a:tr h="764336">
                <a:tc>
                  <a:txBody>
                    <a:bodyPr/>
                    <a:lstStyle/>
                    <a:p>
                      <a:pPr marL="85725">
                        <a:lnSpc>
                          <a:spcPct val="100000"/>
                        </a:lnSpc>
                      </a:pPr>
                      <a:r>
                        <a:rPr sz="1800" b="1" spc="-130" dirty="0">
                          <a:solidFill>
                            <a:srgbClr val="FFFFFF"/>
                          </a:solidFill>
                          <a:latin typeface="Arial"/>
                          <a:cs typeface="Arial"/>
                        </a:rPr>
                        <a:t>T</a:t>
                      </a:r>
                      <a:r>
                        <a:rPr sz="1800" b="1" dirty="0">
                          <a:solidFill>
                            <a:srgbClr val="FFFFFF"/>
                          </a:solidFill>
                          <a:latin typeface="Arial"/>
                          <a:cs typeface="Arial"/>
                        </a:rPr>
                        <a:t>e</a:t>
                      </a:r>
                      <a:r>
                        <a:rPr sz="1800" b="1" spc="-10" dirty="0">
                          <a:solidFill>
                            <a:srgbClr val="FFFFFF"/>
                          </a:solidFill>
                          <a:latin typeface="Arial"/>
                          <a:cs typeface="Arial"/>
                        </a:rPr>
                        <a:t>r</a:t>
                      </a:r>
                      <a:r>
                        <a:rPr sz="1800" b="1" dirty="0">
                          <a:solidFill>
                            <a:srgbClr val="FFFFFF"/>
                          </a:solidFill>
                          <a:latin typeface="Arial"/>
                          <a:cs typeface="Arial"/>
                        </a:rPr>
                        <a:t>m</a:t>
                      </a:r>
                      <a:endParaRPr sz="1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c>
                  <a:txBody>
                    <a:bodyPr/>
                    <a:lstStyle/>
                    <a:p>
                      <a:pPr marL="85725">
                        <a:lnSpc>
                          <a:spcPct val="100000"/>
                        </a:lnSpc>
                      </a:pPr>
                      <a:r>
                        <a:rPr sz="1800" b="1" dirty="0">
                          <a:solidFill>
                            <a:srgbClr val="FFFFFF"/>
                          </a:solidFill>
                          <a:latin typeface="Arial"/>
                          <a:cs typeface="Arial"/>
                        </a:rPr>
                        <a:t>D</a:t>
                      </a:r>
                      <a:r>
                        <a:rPr sz="1800" b="1" spc="-10" dirty="0">
                          <a:solidFill>
                            <a:srgbClr val="FFFFFF"/>
                          </a:solidFill>
                          <a:latin typeface="Arial"/>
                          <a:cs typeface="Arial"/>
                        </a:rPr>
                        <a:t>e</a:t>
                      </a:r>
                      <a:r>
                        <a:rPr sz="1800" b="1" dirty="0">
                          <a:solidFill>
                            <a:srgbClr val="FFFFFF"/>
                          </a:solidFill>
                          <a:latin typeface="Arial"/>
                          <a:cs typeface="Arial"/>
                        </a:rPr>
                        <a:t>fi</a:t>
                      </a:r>
                      <a:r>
                        <a:rPr sz="1800" b="1" spc="5" dirty="0">
                          <a:solidFill>
                            <a:srgbClr val="FFFFFF"/>
                          </a:solidFill>
                          <a:latin typeface="Arial"/>
                          <a:cs typeface="Arial"/>
                        </a:rPr>
                        <a:t>n</a:t>
                      </a:r>
                      <a:r>
                        <a:rPr sz="1800" b="1" dirty="0">
                          <a:solidFill>
                            <a:srgbClr val="FFFFFF"/>
                          </a:solidFill>
                          <a:latin typeface="Arial"/>
                          <a:cs typeface="Arial"/>
                        </a:rPr>
                        <a:t>it</a:t>
                      </a:r>
                      <a:r>
                        <a:rPr sz="1800" b="1" spc="5" dirty="0">
                          <a:solidFill>
                            <a:srgbClr val="FFFFFF"/>
                          </a:solidFill>
                          <a:latin typeface="Arial"/>
                          <a:cs typeface="Arial"/>
                        </a:rPr>
                        <a:t>i</a:t>
                      </a:r>
                      <a:r>
                        <a:rPr sz="1800" b="1" dirty="0">
                          <a:solidFill>
                            <a:srgbClr val="FFFFFF"/>
                          </a:solidFill>
                          <a:latin typeface="Arial"/>
                          <a:cs typeface="Arial"/>
                        </a:rPr>
                        <a:t>on</a:t>
                      </a:r>
                      <a:endParaRPr sz="1800" dirty="0">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extLst>
                  <a:ext uri="{0D108BD9-81ED-4DB2-BD59-A6C34878D82A}">
                    <a16:rowId xmlns:a16="http://schemas.microsoft.com/office/drawing/2014/main" val="10000"/>
                  </a:ext>
                </a:extLst>
              </a:tr>
              <a:tr h="627487">
                <a:tc>
                  <a:txBody>
                    <a:bodyPr/>
                    <a:lstStyle/>
                    <a:p>
                      <a:pPr marL="85725">
                        <a:lnSpc>
                          <a:spcPct val="100000"/>
                        </a:lnSpc>
                      </a:pPr>
                      <a:r>
                        <a:rPr sz="1800" dirty="0">
                          <a:latin typeface="Arial"/>
                          <a:cs typeface="Arial"/>
                        </a:rPr>
                        <a:t>PE</a:t>
                      </a:r>
                    </a:p>
                  </a:txBody>
                  <a:tcPr marL="0" marR="0" marT="0" marB="0" anchor="ctr">
                    <a:lnL w="12700">
                      <a:solidFill>
                        <a:srgbClr val="FFFFFF"/>
                      </a:solidFill>
                      <a:prstDash val="soli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a:solidFill>
                        <a:srgbClr val="FFFFFF"/>
                      </a:solidFill>
                      <a:prstDash val="solid"/>
                    </a:lnB>
                    <a:solidFill>
                      <a:srgbClr val="D0D7E8"/>
                    </a:solidFill>
                  </a:tcPr>
                </a:tc>
                <a:tc>
                  <a:txBody>
                    <a:bodyPr/>
                    <a:lstStyle/>
                    <a:p>
                      <a:pPr marL="85725">
                        <a:lnSpc>
                          <a:spcPct val="100000"/>
                        </a:lnSpc>
                      </a:pPr>
                      <a:r>
                        <a:rPr sz="1800" dirty="0">
                          <a:latin typeface="Arial"/>
                          <a:cs typeface="Arial"/>
                        </a:rPr>
                        <a:t>Pres</a:t>
                      </a:r>
                      <a:r>
                        <a:rPr sz="1800" spc="-10" dirty="0">
                          <a:latin typeface="Arial"/>
                          <a:cs typeface="Arial"/>
                        </a:rPr>
                        <a:t>u</a:t>
                      </a:r>
                      <a:r>
                        <a:rPr sz="1800" dirty="0">
                          <a:latin typeface="Arial"/>
                          <a:cs typeface="Arial"/>
                        </a:rPr>
                        <a:t>mptive</a:t>
                      </a:r>
                      <a:r>
                        <a:rPr sz="1800" spc="5" dirty="0">
                          <a:latin typeface="Arial"/>
                          <a:cs typeface="Arial"/>
                        </a:rPr>
                        <a:t> </a:t>
                      </a:r>
                      <a:r>
                        <a:rPr sz="1800" dirty="0">
                          <a:latin typeface="Arial"/>
                          <a:cs typeface="Arial"/>
                        </a:rPr>
                        <a:t>El</a:t>
                      </a:r>
                      <a:r>
                        <a:rPr sz="1800" spc="-10" dirty="0">
                          <a:latin typeface="Arial"/>
                          <a:cs typeface="Arial"/>
                        </a:rPr>
                        <a:t>i</a:t>
                      </a:r>
                      <a:r>
                        <a:rPr sz="1800" dirty="0">
                          <a:latin typeface="Arial"/>
                          <a:cs typeface="Arial"/>
                        </a:rPr>
                        <a:t>g</a:t>
                      </a:r>
                      <a:r>
                        <a:rPr sz="1800" spc="-10" dirty="0">
                          <a:latin typeface="Arial"/>
                          <a:cs typeface="Arial"/>
                        </a:rPr>
                        <a:t>i</a:t>
                      </a:r>
                      <a:r>
                        <a:rPr sz="1800" dirty="0">
                          <a:latin typeface="Arial"/>
                          <a:cs typeface="Arial"/>
                        </a:rPr>
                        <a:t>b</a:t>
                      </a:r>
                      <a:r>
                        <a:rPr sz="1800" spc="-10" dirty="0">
                          <a:latin typeface="Arial"/>
                          <a:cs typeface="Arial"/>
                        </a:rPr>
                        <a:t>i</a:t>
                      </a:r>
                      <a:r>
                        <a:rPr sz="1800" dirty="0">
                          <a:latin typeface="Arial"/>
                          <a:cs typeface="Arial"/>
                        </a:rPr>
                        <a:t>l</a:t>
                      </a:r>
                      <a:r>
                        <a:rPr sz="1800" spc="-10" dirty="0">
                          <a:latin typeface="Arial"/>
                          <a:cs typeface="Arial"/>
                        </a:rPr>
                        <a:t>i</a:t>
                      </a:r>
                      <a:r>
                        <a:rPr sz="1800" dirty="0">
                          <a:latin typeface="Arial"/>
                          <a:cs typeface="Arial"/>
                        </a:rPr>
                        <a:t>ty</a:t>
                      </a:r>
                    </a:p>
                  </a:txBody>
                  <a:tcPr marL="0" marR="0" marT="0" marB="0" anchor="ctr">
                    <a:lnL w="12700" cap="flat" cmpd="sng" algn="ctr">
                      <a:solidFill>
                        <a:srgbClr val="FFFFFF"/>
                      </a:solidFill>
                      <a:prstDash val="solid"/>
                      <a:round/>
                      <a:headEnd type="none" w="med" len="med"/>
                      <a:tailEnd type="none" w="med" len="med"/>
                    </a:lnL>
                    <a:lnR w="12700">
                      <a:solidFill>
                        <a:srgbClr val="FFFFFF"/>
                      </a:solidFill>
                      <a:prstDash val="solid"/>
                    </a:lnR>
                    <a:lnT w="38100" cap="flat" cmpd="sng" algn="ctr">
                      <a:solidFill>
                        <a:srgbClr val="FFFFFF"/>
                      </a:solidFill>
                      <a:prstDash val="solid"/>
                      <a:round/>
                      <a:headEnd type="none" w="med" len="med"/>
                      <a:tailEnd type="none" w="med" len="med"/>
                    </a:lnT>
                    <a:lnB w="12700">
                      <a:solidFill>
                        <a:srgbClr val="FFFFFF"/>
                      </a:solidFill>
                      <a:prstDash val="solid"/>
                    </a:lnB>
                    <a:solidFill>
                      <a:srgbClr val="D0D7E8"/>
                    </a:solidFill>
                  </a:tcPr>
                </a:tc>
                <a:extLst>
                  <a:ext uri="{0D108BD9-81ED-4DB2-BD59-A6C34878D82A}">
                    <a16:rowId xmlns:a16="http://schemas.microsoft.com/office/drawing/2014/main" val="10001"/>
                  </a:ext>
                </a:extLst>
              </a:tr>
              <a:tr h="587362">
                <a:tc>
                  <a:txBody>
                    <a:bodyPr/>
                    <a:lstStyle/>
                    <a:p>
                      <a:pPr marL="85725">
                        <a:lnSpc>
                          <a:spcPct val="100000"/>
                        </a:lnSpc>
                      </a:pPr>
                      <a:r>
                        <a:rPr sz="1800" dirty="0">
                          <a:latin typeface="Arial"/>
                          <a:cs typeface="Arial"/>
                        </a:rPr>
                        <a:t>PS</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a:txBody>
                    <a:bodyPr/>
                    <a:lstStyle/>
                    <a:p>
                      <a:pPr marL="85725">
                        <a:lnSpc>
                          <a:spcPct val="100000"/>
                        </a:lnSpc>
                      </a:pPr>
                      <a:r>
                        <a:rPr sz="1800" dirty="0">
                          <a:latin typeface="Arial"/>
                          <a:cs typeface="Arial"/>
                        </a:rPr>
                        <a:t>Prov</a:t>
                      </a:r>
                      <a:r>
                        <a:rPr sz="1800" spc="-10" dirty="0">
                          <a:latin typeface="Arial"/>
                          <a:cs typeface="Arial"/>
                        </a:rPr>
                        <a:t>i</a:t>
                      </a:r>
                      <a:r>
                        <a:rPr sz="1800" dirty="0">
                          <a:latin typeface="Arial"/>
                          <a:cs typeface="Arial"/>
                        </a:rPr>
                        <a:t>d</a:t>
                      </a:r>
                      <a:r>
                        <a:rPr sz="1800" spc="-10" dirty="0">
                          <a:latin typeface="Arial"/>
                          <a:cs typeface="Arial"/>
                        </a:rPr>
                        <a:t>e</a:t>
                      </a:r>
                      <a:r>
                        <a:rPr sz="1800" dirty="0">
                          <a:latin typeface="Arial"/>
                          <a:cs typeface="Arial"/>
                        </a:rPr>
                        <a:t>r</a:t>
                      </a:r>
                      <a:r>
                        <a:rPr sz="1800" spc="10" dirty="0">
                          <a:latin typeface="Arial"/>
                          <a:cs typeface="Arial"/>
                        </a:rPr>
                        <a:t> </a:t>
                      </a:r>
                      <a:r>
                        <a:rPr sz="1800" dirty="0">
                          <a:latin typeface="Arial"/>
                          <a:cs typeface="Arial"/>
                        </a:rPr>
                        <a:t>S</a:t>
                      </a:r>
                      <a:r>
                        <a:rPr sz="1800" spc="-10" dirty="0">
                          <a:latin typeface="Arial"/>
                          <a:cs typeface="Arial"/>
                        </a:rPr>
                        <a:t>p</a:t>
                      </a:r>
                      <a:r>
                        <a:rPr sz="1800" dirty="0">
                          <a:latin typeface="Arial"/>
                          <a:cs typeface="Arial"/>
                        </a:rPr>
                        <a:t>ec</a:t>
                      </a:r>
                      <a:r>
                        <a:rPr sz="1800" spc="-10" dirty="0">
                          <a:latin typeface="Arial"/>
                          <a:cs typeface="Arial"/>
                        </a:rPr>
                        <a:t>i</a:t>
                      </a:r>
                      <a:r>
                        <a:rPr sz="1800" dirty="0">
                          <a:latin typeface="Arial"/>
                          <a:cs typeface="Arial"/>
                        </a:rPr>
                        <a:t>a</a:t>
                      </a:r>
                      <a:r>
                        <a:rPr sz="1800" spc="-10" dirty="0">
                          <a:latin typeface="Arial"/>
                          <a:cs typeface="Arial"/>
                        </a:rPr>
                        <a:t>l</a:t>
                      </a:r>
                      <a:r>
                        <a:rPr sz="1800" dirty="0">
                          <a:latin typeface="Arial"/>
                          <a:cs typeface="Arial"/>
                        </a:rPr>
                        <a:t>ty</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extLst>
                  <a:ext uri="{0D108BD9-81ED-4DB2-BD59-A6C34878D82A}">
                    <a16:rowId xmlns:a16="http://schemas.microsoft.com/office/drawing/2014/main" val="10002"/>
                  </a:ext>
                </a:extLst>
              </a:tr>
              <a:tr h="535416">
                <a:tc>
                  <a:txBody>
                    <a:bodyPr/>
                    <a:lstStyle/>
                    <a:p>
                      <a:pPr marL="85725">
                        <a:lnSpc>
                          <a:spcPct val="100000"/>
                        </a:lnSpc>
                      </a:pPr>
                      <a:r>
                        <a:rPr sz="1800" dirty="0">
                          <a:latin typeface="Arial"/>
                          <a:cs typeface="Arial"/>
                        </a:rPr>
                        <a:t>PT</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a:txBody>
                    <a:bodyPr/>
                    <a:lstStyle/>
                    <a:p>
                      <a:pPr marL="85725">
                        <a:lnSpc>
                          <a:spcPct val="100000"/>
                        </a:lnSpc>
                      </a:pPr>
                      <a:r>
                        <a:rPr sz="1800" dirty="0">
                          <a:latin typeface="Arial"/>
                          <a:cs typeface="Arial"/>
                        </a:rPr>
                        <a:t>Pr</a:t>
                      </a:r>
                      <a:r>
                        <a:rPr sz="1800" spc="-10" dirty="0">
                          <a:latin typeface="Arial"/>
                          <a:cs typeface="Arial"/>
                        </a:rPr>
                        <a:t>o</a:t>
                      </a:r>
                      <a:r>
                        <a:rPr sz="1800" dirty="0">
                          <a:latin typeface="Arial"/>
                          <a:cs typeface="Arial"/>
                        </a:rPr>
                        <a:t>vi</a:t>
                      </a:r>
                      <a:r>
                        <a:rPr sz="1800" spc="-15" dirty="0">
                          <a:latin typeface="Arial"/>
                          <a:cs typeface="Arial"/>
                        </a:rPr>
                        <a:t>d</a:t>
                      </a:r>
                      <a:r>
                        <a:rPr sz="1800" spc="-10" dirty="0">
                          <a:latin typeface="Arial"/>
                          <a:cs typeface="Arial"/>
                        </a:rPr>
                        <a:t>e</a:t>
                      </a:r>
                      <a:r>
                        <a:rPr sz="1800" dirty="0">
                          <a:latin typeface="Arial"/>
                          <a:cs typeface="Arial"/>
                        </a:rPr>
                        <a:t>r</a:t>
                      </a:r>
                      <a:r>
                        <a:rPr sz="1800" spc="-25" dirty="0">
                          <a:latin typeface="Arial"/>
                          <a:cs typeface="Arial"/>
                        </a:rPr>
                        <a:t> </a:t>
                      </a:r>
                      <a:r>
                        <a:rPr sz="1800" spc="-85" dirty="0">
                          <a:latin typeface="Arial"/>
                          <a:cs typeface="Arial"/>
                        </a:rPr>
                        <a:t>T</a:t>
                      </a:r>
                      <a:r>
                        <a:rPr sz="1800" spc="-30" dirty="0">
                          <a:latin typeface="Arial"/>
                          <a:cs typeface="Arial"/>
                        </a:rPr>
                        <a:t>y</a:t>
                      </a:r>
                      <a:r>
                        <a:rPr sz="1800" spc="-10" dirty="0">
                          <a:latin typeface="Arial"/>
                          <a:cs typeface="Arial"/>
                        </a:rPr>
                        <a:t>p</a:t>
                      </a:r>
                      <a:r>
                        <a:rPr sz="1800" dirty="0">
                          <a:latin typeface="Arial"/>
                          <a:cs typeface="Arial"/>
                        </a:rPr>
                        <a:t>e</a:t>
                      </a: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6500C390-61EC-48E8-B7A8-89641B206A25}"/>
              </a:ext>
            </a:extLst>
          </p:cNvPr>
          <p:cNvSpPr>
            <a:spLocks noGrp="1"/>
          </p:cNvSpPr>
          <p:nvPr>
            <p:ph type="sldNum" sz="quarter" idx="12"/>
          </p:nvPr>
        </p:nvSpPr>
        <p:spPr/>
        <p:txBody>
          <a:bodyPr/>
          <a:lstStyle/>
          <a:p>
            <a:pPr algn="ctr"/>
            <a:fld id="{9D710453-B075-45DB-8A7B-E3C399690A0E}" type="slidenum">
              <a:rPr lang="en-US" sz="1100" smtClean="0"/>
              <a:pPr algn="ctr"/>
              <a:t>5</a:t>
            </a:fld>
            <a:endParaRPr lang="en-US" sz="1100" dirty="0"/>
          </a:p>
        </p:txBody>
      </p:sp>
    </p:spTree>
    <p:extLst>
      <p:ext uri="{BB962C8B-B14F-4D97-AF65-F5344CB8AC3E}">
        <p14:creationId xmlns:p14="http://schemas.microsoft.com/office/powerpoint/2010/main" val="22864352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Only Application"/>
          <p:cNvSpPr>
            <a:spLocks noGrp="1"/>
          </p:cNvSpPr>
          <p:nvPr>
            <p:ph type="title"/>
            <p:custDataLst>
              <p:tags r:id="rId1"/>
            </p:custDataLst>
          </p:nvPr>
        </p:nvSpPr>
        <p:spPr bwMode="white">
          <a:xfrm>
            <a:off x="457200" y="304800"/>
            <a:ext cx="5410200" cy="454026"/>
          </a:xfrm>
        </p:spPr>
        <p:txBody>
          <a:bodyPr/>
          <a:lstStyle/>
          <a:p>
            <a:r>
              <a:rPr lang="en-US" dirty="0"/>
              <a:t>PE-Only Application</a:t>
            </a:r>
          </a:p>
        </p:txBody>
      </p:sp>
      <p:sp>
        <p:nvSpPr>
          <p:cNvPr id="7" name="Content Placeholder 6" descr="Text box on left showing information needed for a PE-only application."/>
          <p:cNvSpPr>
            <a:spLocks noGrp="1"/>
          </p:cNvSpPr>
          <p:nvPr>
            <p:ph sz="half" idx="1"/>
            <p:custDataLst>
              <p:tags r:id="rId2"/>
            </p:custDataLst>
          </p:nvPr>
        </p:nvSpPr>
        <p:spPr>
          <a:xfrm>
            <a:off x="457200" y="1143001"/>
            <a:ext cx="4038600" cy="4800600"/>
          </a:xfrm>
          <a:prstGeom prst="rect">
            <a:avLst/>
          </a:prstGeom>
          <a:ln w="25400">
            <a:solidFill>
              <a:srgbClr val="013E7F"/>
            </a:solidFill>
          </a:ln>
        </p:spPr>
        <p:txBody>
          <a:bodyPr>
            <a:normAutofit/>
          </a:bodyPr>
          <a:lstStyle/>
          <a:p>
            <a:pPr lvl="1">
              <a:buFont typeface="Arial" panose="020B0604020202020204" pitchFamily="34" charset="0"/>
              <a:buChar char="•"/>
            </a:pPr>
            <a:r>
              <a:rPr lang="en-US" sz="1600" dirty="0"/>
              <a:t>Residential address</a:t>
            </a:r>
          </a:p>
          <a:p>
            <a:pPr lvl="1">
              <a:buFont typeface="Arial" panose="020B0604020202020204" pitchFamily="34" charset="0"/>
              <a:buChar char="•"/>
            </a:pPr>
            <a:r>
              <a:rPr lang="en-US" sz="1600" dirty="0"/>
              <a:t>County</a:t>
            </a:r>
          </a:p>
          <a:p>
            <a:pPr lvl="1">
              <a:buFont typeface="Arial" panose="020B0604020202020204" pitchFamily="34" charset="0"/>
              <a:buChar char="•"/>
            </a:pPr>
            <a:r>
              <a:rPr lang="en-US" sz="1600" dirty="0"/>
              <a:t>Home/Contact phone number</a:t>
            </a:r>
          </a:p>
          <a:p>
            <a:pPr lvl="1">
              <a:buFont typeface="Arial" panose="020B0604020202020204" pitchFamily="34" charset="0"/>
              <a:buChar char="•"/>
            </a:pPr>
            <a:r>
              <a:rPr lang="en-US" sz="1600" dirty="0"/>
              <a:t>Marital status</a:t>
            </a:r>
          </a:p>
          <a:p>
            <a:pPr lvl="1">
              <a:buFont typeface="Arial" panose="020B0604020202020204" pitchFamily="34" charset="0"/>
              <a:buChar char="•"/>
            </a:pPr>
            <a:r>
              <a:rPr lang="en-US" sz="1600" dirty="0"/>
              <a:t>Is applicant planning on filing a federal income tax return?</a:t>
            </a:r>
          </a:p>
          <a:p>
            <a:pPr lvl="1">
              <a:buFont typeface="Arial" panose="020B0604020202020204" pitchFamily="34" charset="0"/>
              <a:buChar char="•"/>
            </a:pPr>
            <a:r>
              <a:rPr lang="en-US" sz="1600" dirty="0"/>
              <a:t>Will applicant file taxes jointly?</a:t>
            </a:r>
          </a:p>
          <a:p>
            <a:pPr lvl="1">
              <a:buFont typeface="Arial" panose="020B0604020202020204" pitchFamily="34" charset="0"/>
              <a:buChar char="•"/>
            </a:pPr>
            <a:r>
              <a:rPr lang="en-US" sz="1600" dirty="0"/>
              <a:t>Will anyone claim applicant as a Tax Dependent?</a:t>
            </a:r>
          </a:p>
          <a:p>
            <a:pPr lvl="1">
              <a:buFont typeface="Arial" panose="020B0604020202020204" pitchFamily="34" charset="0"/>
              <a:buChar char="•"/>
            </a:pPr>
            <a:r>
              <a:rPr lang="en-US" sz="1600" dirty="0"/>
              <a:t>Will applicant claim anyone as a Tax Dependent?</a:t>
            </a:r>
          </a:p>
          <a:p>
            <a:pPr lvl="1">
              <a:buFont typeface="Arial" panose="020B0604020202020204" pitchFamily="34" charset="0"/>
              <a:buChar char="•"/>
            </a:pPr>
            <a:r>
              <a:rPr lang="en-US" sz="1600" dirty="0"/>
              <a:t>Does anyone currently have one or more jobs, or will someone start a job in the next 30 days?</a:t>
            </a:r>
          </a:p>
          <a:p>
            <a:pPr lvl="1">
              <a:buFont typeface="Arial" panose="020B0604020202020204" pitchFamily="34" charset="0"/>
              <a:buChar char="•"/>
            </a:pPr>
            <a:r>
              <a:rPr lang="en-US" sz="1600" dirty="0"/>
              <a:t>Does anyone receive money from one or more sources other than a job?</a:t>
            </a:r>
            <a:endParaRPr lang="en-US" dirty="0"/>
          </a:p>
        </p:txBody>
      </p:sp>
      <p:sp>
        <p:nvSpPr>
          <p:cNvPr id="8" name="Content Placeholder 7" descr="Text box on right showing more information needed for a PE-only application."/>
          <p:cNvSpPr>
            <a:spLocks noGrp="1"/>
          </p:cNvSpPr>
          <p:nvPr>
            <p:ph sz="half" idx="2"/>
            <p:custDataLst>
              <p:tags r:id="rId3"/>
            </p:custDataLst>
          </p:nvPr>
        </p:nvSpPr>
        <p:spPr>
          <a:xfrm>
            <a:off x="4648200" y="1143001"/>
            <a:ext cx="4038600" cy="4800600"/>
          </a:xfrm>
          <a:prstGeom prst="rect">
            <a:avLst/>
          </a:prstGeom>
          <a:ln w="25400">
            <a:solidFill>
              <a:srgbClr val="013E7F"/>
            </a:solidFill>
          </a:ln>
        </p:spPr>
        <p:txBody>
          <a:bodyPr>
            <a:normAutofit/>
          </a:bodyPr>
          <a:lstStyle/>
          <a:p>
            <a:pPr lvl="1">
              <a:buFont typeface="Arial" panose="020B0604020202020204" pitchFamily="34" charset="0"/>
              <a:buChar char="•"/>
            </a:pPr>
            <a:r>
              <a:rPr lang="en-US" sz="1600" dirty="0"/>
              <a:t>Employer name</a:t>
            </a:r>
          </a:p>
          <a:p>
            <a:pPr lvl="1">
              <a:buFont typeface="Arial" panose="020B0604020202020204" pitchFamily="34" charset="0"/>
              <a:buChar char="•"/>
            </a:pPr>
            <a:r>
              <a:rPr lang="en-US" sz="1600" dirty="0"/>
              <a:t>When does applicant get paid?</a:t>
            </a:r>
          </a:p>
          <a:p>
            <a:pPr lvl="1">
              <a:buFont typeface="Arial" panose="020B0604020202020204" pitchFamily="34" charset="0"/>
              <a:buChar char="•"/>
            </a:pPr>
            <a:r>
              <a:rPr lang="en-US" sz="1600" dirty="0"/>
              <a:t>What is gross income on each paycheck?</a:t>
            </a:r>
          </a:p>
          <a:p>
            <a:pPr lvl="1">
              <a:buFont typeface="Arial" panose="020B0604020202020204" pitchFamily="34" charset="0"/>
              <a:buChar char="•"/>
            </a:pPr>
            <a:r>
              <a:rPr lang="en-US" sz="1600" dirty="0"/>
              <a:t>Does anyone have any tax deductible expenses they will claim on their federal tax return?</a:t>
            </a:r>
          </a:p>
          <a:p>
            <a:pPr lvl="1">
              <a:buFont typeface="Arial" panose="020B0604020202020204" pitchFamily="34" charset="0"/>
              <a:buChar char="•"/>
            </a:pPr>
            <a:r>
              <a:rPr lang="en-US" sz="1600" dirty="0"/>
              <a:t>What is the source or type of the tax deductible expense?</a:t>
            </a:r>
          </a:p>
          <a:p>
            <a:pPr lvl="1">
              <a:buFont typeface="Arial" panose="020B0604020202020204" pitchFamily="34" charset="0"/>
              <a:buChar char="•"/>
            </a:pPr>
            <a:r>
              <a:rPr lang="en-US" sz="1600" dirty="0"/>
              <a:t>What is the amount of the tax deductible expense?</a:t>
            </a:r>
          </a:p>
          <a:p>
            <a:pPr lvl="1">
              <a:buFont typeface="Arial" panose="020B0604020202020204" pitchFamily="34" charset="0"/>
              <a:buChar char="•"/>
            </a:pPr>
            <a:r>
              <a:rPr lang="en-US" sz="1600" dirty="0"/>
              <a:t>What is the frequency of this tax deductible expense?</a:t>
            </a:r>
            <a:endParaRPr lang="en-US" dirty="0"/>
          </a:p>
        </p:txBody>
      </p:sp>
      <p:sp>
        <p:nvSpPr>
          <p:cNvPr id="3" name="Slide Number Placeholder 2">
            <a:extLst>
              <a:ext uri="{FF2B5EF4-FFF2-40B4-BE49-F238E27FC236}">
                <a16:creationId xmlns:a16="http://schemas.microsoft.com/office/drawing/2014/main" id="{2A3B90E9-5652-40E1-9FFF-23EF087732B2}"/>
              </a:ext>
            </a:extLst>
          </p:cNvPr>
          <p:cNvSpPr>
            <a:spLocks noGrp="1"/>
          </p:cNvSpPr>
          <p:nvPr>
            <p:ph type="sldNum" sz="quarter" idx="12"/>
          </p:nvPr>
        </p:nvSpPr>
        <p:spPr/>
        <p:txBody>
          <a:bodyPr/>
          <a:lstStyle/>
          <a:p>
            <a:pPr algn="ctr"/>
            <a:fld id="{9D710453-B075-45DB-8A7B-E3C399690A0E}" type="slidenum">
              <a:rPr lang="en-US" sz="1100" smtClean="0"/>
              <a:pPr algn="ctr"/>
              <a:t>50</a:t>
            </a:fld>
            <a:endParaRPr lang="en-US" sz="1100" dirty="0"/>
          </a:p>
        </p:txBody>
      </p:sp>
    </p:spTree>
    <p:extLst>
      <p:ext uri="{BB962C8B-B14F-4D97-AF65-F5344CB8AC3E}">
        <p14:creationId xmlns:p14="http://schemas.microsoft.com/office/powerpoint/2010/main" val="39046862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Application Submission"/>
          <p:cNvSpPr>
            <a:spLocks noGrp="1"/>
          </p:cNvSpPr>
          <p:nvPr>
            <p:ph type="title"/>
            <p:custDataLst>
              <p:tags r:id="rId1"/>
            </p:custDataLst>
          </p:nvPr>
        </p:nvSpPr>
        <p:spPr bwMode="white">
          <a:xfrm>
            <a:off x="457200" y="307974"/>
            <a:ext cx="5410200" cy="454026"/>
          </a:xfrm>
        </p:spPr>
        <p:txBody>
          <a:bodyPr/>
          <a:lstStyle/>
          <a:p>
            <a:r>
              <a:rPr lang="en-US" dirty="0"/>
              <a:t>Application Submission</a:t>
            </a:r>
          </a:p>
        </p:txBody>
      </p:sp>
      <p:pic>
        <p:nvPicPr>
          <p:cNvPr id="3" name="Picture 2" descr="Image of Applications Your Organization Recently Saved, with All Applications radio button selected."/>
          <p:cNvPicPr>
            <a:picLocks noChangeAspect="1"/>
          </p:cNvPicPr>
          <p:nvPr/>
        </p:nvPicPr>
        <p:blipFill>
          <a:blip r:embed="rId4"/>
          <a:stretch>
            <a:fillRect/>
          </a:stretch>
        </p:blipFill>
        <p:spPr>
          <a:xfrm>
            <a:off x="533400" y="1143000"/>
            <a:ext cx="7772400" cy="2895179"/>
          </a:xfrm>
          <a:prstGeom prst="rect">
            <a:avLst/>
          </a:prstGeom>
          <a:ln w="28575">
            <a:solidFill>
              <a:srgbClr val="003C7C"/>
            </a:solidFill>
          </a:ln>
        </p:spPr>
      </p:pic>
      <p:sp>
        <p:nvSpPr>
          <p:cNvPr id="8" name="Rectangle 7" descr="Red callout surrounding All Applications radio button and My Applications radio button. All Applications radio button is selected."/>
          <p:cNvSpPr/>
          <p:nvPr/>
        </p:nvSpPr>
        <p:spPr>
          <a:xfrm>
            <a:off x="2497697" y="1527978"/>
            <a:ext cx="2226703" cy="3048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pic>
        <p:nvPicPr>
          <p:cNvPr id="4" name="Picture 3" descr="Image of Applications Your Organization Recently Save screen. All Applications radio button. All Applications radio button is selected. Red callout surrounds available on-screen buttons."/>
          <p:cNvPicPr>
            <a:picLocks noChangeAspect="1"/>
          </p:cNvPicPr>
          <p:nvPr/>
        </p:nvPicPr>
        <p:blipFill>
          <a:blip r:embed="rId5"/>
          <a:stretch>
            <a:fillRect/>
          </a:stretch>
        </p:blipFill>
        <p:spPr>
          <a:xfrm>
            <a:off x="1762905" y="3200400"/>
            <a:ext cx="6921856" cy="2781443"/>
          </a:xfrm>
          <a:prstGeom prst="rect">
            <a:avLst/>
          </a:prstGeom>
          <a:ln w="28575">
            <a:solidFill>
              <a:srgbClr val="003C7C"/>
            </a:solidFill>
          </a:ln>
        </p:spPr>
      </p:pic>
      <p:sp>
        <p:nvSpPr>
          <p:cNvPr id="14" name="Rectangle 13" descr="Red callout surrounding available on-screen buttons."/>
          <p:cNvSpPr/>
          <p:nvPr/>
        </p:nvSpPr>
        <p:spPr>
          <a:xfrm>
            <a:off x="1831109" y="4438720"/>
            <a:ext cx="3121891" cy="361879"/>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E157F4BF-BBC6-413A-AECF-D7C27DD55CA0}"/>
              </a:ext>
            </a:extLst>
          </p:cNvPr>
          <p:cNvSpPr>
            <a:spLocks noGrp="1"/>
          </p:cNvSpPr>
          <p:nvPr>
            <p:ph type="sldNum" sz="quarter" idx="12"/>
          </p:nvPr>
        </p:nvSpPr>
        <p:spPr/>
        <p:txBody>
          <a:bodyPr/>
          <a:lstStyle/>
          <a:p>
            <a:pPr algn="ctr"/>
            <a:fld id="{9D710453-B075-45DB-8A7B-E3C399690A0E}" type="slidenum">
              <a:rPr lang="en-US" sz="1100" smtClean="0"/>
              <a:pPr algn="ctr"/>
              <a:t>51</a:t>
            </a:fld>
            <a:endParaRPr lang="en-US" sz="1100" dirty="0"/>
          </a:p>
        </p:txBody>
      </p:sp>
    </p:spTree>
    <p:extLst>
      <p:ext uri="{BB962C8B-B14F-4D97-AF65-F5344CB8AC3E}">
        <p14:creationId xmlns:p14="http://schemas.microsoft.com/office/powerpoint/2010/main" val="15607556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Save and Finish Later"/>
          <p:cNvSpPr>
            <a:spLocks noGrp="1"/>
          </p:cNvSpPr>
          <p:nvPr>
            <p:ph type="title"/>
            <p:custDataLst>
              <p:tags r:id="rId1"/>
            </p:custDataLst>
          </p:nvPr>
        </p:nvSpPr>
        <p:spPr bwMode="white">
          <a:xfrm>
            <a:off x="457200" y="307974"/>
            <a:ext cx="5410200" cy="454026"/>
          </a:xfrm>
        </p:spPr>
        <p:txBody>
          <a:bodyPr/>
          <a:lstStyle/>
          <a:p>
            <a:r>
              <a:rPr lang="en-US" dirty="0"/>
              <a:t>Save and Finish Later</a:t>
            </a:r>
          </a:p>
        </p:txBody>
      </p:sp>
      <p:pic>
        <p:nvPicPr>
          <p:cNvPr id="3" name="Picture 2" descr="Image of COMPASS web sample e-form's Benefits page, with red callout surrounding Save and Finish Later butto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7278" y="1066800"/>
            <a:ext cx="5171049" cy="4049617"/>
          </a:xfrm>
          <a:prstGeom prst="rect">
            <a:avLst/>
          </a:prstGeom>
          <a:ln w="25400">
            <a:solidFill>
              <a:srgbClr val="003C7C"/>
            </a:solidFill>
          </a:ln>
        </p:spPr>
      </p:pic>
      <p:sp>
        <p:nvSpPr>
          <p:cNvPr id="6" name="Rectangle 5" descr="Red callout surrounding Save and Finish Later button."/>
          <p:cNvSpPr/>
          <p:nvPr/>
        </p:nvSpPr>
        <p:spPr>
          <a:xfrm>
            <a:off x="7381461" y="2352261"/>
            <a:ext cx="990600" cy="228600"/>
          </a:xfrm>
          <a:prstGeom prst="rect">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pic>
        <p:nvPicPr>
          <p:cNvPr id="11" name="Picture 10" descr="Enhanced view of Save and Finish later screen with red callout surrounding the im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674" y="2842614"/>
            <a:ext cx="3273326" cy="3177186"/>
          </a:xfrm>
          <a:prstGeom prst="rect">
            <a:avLst/>
          </a:prstGeom>
          <a:ln w="25400">
            <a:solidFill>
              <a:srgbClr val="FF0000"/>
            </a:solidFill>
          </a:ln>
        </p:spPr>
      </p:pic>
      <p:sp>
        <p:nvSpPr>
          <p:cNvPr id="10" name="Trapezoid 4">
            <a:extLst>
              <a:ext uri="{C183D7F6-B498-43B3-948B-1728B52AA6E4}">
                <adec:decorative xmlns:adec="http://schemas.microsoft.com/office/drawing/2017/decorative" val="1"/>
              </a:ext>
            </a:extLst>
          </p:cNvPr>
          <p:cNvSpPr/>
          <p:nvPr/>
        </p:nvSpPr>
        <p:spPr>
          <a:xfrm rot="4218838">
            <a:off x="4377109" y="971409"/>
            <a:ext cx="3017737" cy="5447531"/>
          </a:xfrm>
          <a:custGeom>
            <a:avLst/>
            <a:gdLst>
              <a:gd name="connsiteX0" fmla="*/ 0 w 1436488"/>
              <a:gd name="connsiteY0" fmla="*/ 2339603 h 2339603"/>
              <a:gd name="connsiteX1" fmla="*/ 359122 w 1436488"/>
              <a:gd name="connsiteY1" fmla="*/ 0 h 2339603"/>
              <a:gd name="connsiteX2" fmla="*/ 1077366 w 1436488"/>
              <a:gd name="connsiteY2" fmla="*/ 0 h 2339603"/>
              <a:gd name="connsiteX3" fmla="*/ 1436488 w 1436488"/>
              <a:gd name="connsiteY3" fmla="*/ 2339603 h 2339603"/>
              <a:gd name="connsiteX4" fmla="*/ 0 w 1436488"/>
              <a:gd name="connsiteY4" fmla="*/ 2339603 h 2339603"/>
              <a:gd name="connsiteX0" fmla="*/ 0 w 1436488"/>
              <a:gd name="connsiteY0" fmla="*/ 2356533 h 2356533"/>
              <a:gd name="connsiteX1" fmla="*/ 359122 w 1436488"/>
              <a:gd name="connsiteY1" fmla="*/ 16930 h 2356533"/>
              <a:gd name="connsiteX2" fmla="*/ 857232 w 1436488"/>
              <a:gd name="connsiteY2" fmla="*/ 0 h 2356533"/>
              <a:gd name="connsiteX3" fmla="*/ 1436488 w 1436488"/>
              <a:gd name="connsiteY3" fmla="*/ 2356533 h 2356533"/>
              <a:gd name="connsiteX4" fmla="*/ 0 w 1436488"/>
              <a:gd name="connsiteY4" fmla="*/ 2356533 h 2356533"/>
              <a:gd name="connsiteX0" fmla="*/ 0 w 1436488"/>
              <a:gd name="connsiteY0" fmla="*/ 2356533 h 2356533"/>
              <a:gd name="connsiteX1" fmla="*/ 384522 w 1436488"/>
              <a:gd name="connsiteY1" fmla="*/ 16933 h 2356533"/>
              <a:gd name="connsiteX2" fmla="*/ 857232 w 1436488"/>
              <a:gd name="connsiteY2" fmla="*/ 0 h 2356533"/>
              <a:gd name="connsiteX3" fmla="*/ 1436488 w 1436488"/>
              <a:gd name="connsiteY3" fmla="*/ 2356533 h 2356533"/>
              <a:gd name="connsiteX4" fmla="*/ 0 w 1436488"/>
              <a:gd name="connsiteY4" fmla="*/ 2356533 h 2356533"/>
              <a:gd name="connsiteX0" fmla="*/ 0 w 1389924"/>
              <a:gd name="connsiteY0" fmla="*/ 2356533 h 2356536"/>
              <a:gd name="connsiteX1" fmla="*/ 384522 w 1389924"/>
              <a:gd name="connsiteY1" fmla="*/ 16933 h 2356536"/>
              <a:gd name="connsiteX2" fmla="*/ 857232 w 1389924"/>
              <a:gd name="connsiteY2" fmla="*/ 0 h 2356536"/>
              <a:gd name="connsiteX3" fmla="*/ 1389924 w 1389924"/>
              <a:gd name="connsiteY3" fmla="*/ 2356536 h 2356536"/>
              <a:gd name="connsiteX4" fmla="*/ 0 w 1389924"/>
              <a:gd name="connsiteY4" fmla="*/ 2356533 h 2356536"/>
              <a:gd name="connsiteX0" fmla="*/ 0 w 1389924"/>
              <a:gd name="connsiteY0" fmla="*/ 2343833 h 2343836"/>
              <a:gd name="connsiteX1" fmla="*/ 384522 w 1389924"/>
              <a:gd name="connsiteY1" fmla="*/ 4233 h 2343836"/>
              <a:gd name="connsiteX2" fmla="*/ 852999 w 1389924"/>
              <a:gd name="connsiteY2" fmla="*/ 0 h 2343836"/>
              <a:gd name="connsiteX3" fmla="*/ 1389924 w 1389924"/>
              <a:gd name="connsiteY3" fmla="*/ 2343836 h 2343836"/>
              <a:gd name="connsiteX4" fmla="*/ 0 w 1389924"/>
              <a:gd name="connsiteY4" fmla="*/ 2343833 h 2343836"/>
              <a:gd name="connsiteX0" fmla="*/ 0 w 1389924"/>
              <a:gd name="connsiteY0" fmla="*/ 2339600 h 2339603"/>
              <a:gd name="connsiteX1" fmla="*/ 384522 w 1389924"/>
              <a:gd name="connsiteY1" fmla="*/ 0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600 h 2339603"/>
              <a:gd name="connsiteX1" fmla="*/ 376056 w 1389924"/>
              <a:gd name="connsiteY1" fmla="*/ 4236 h 2339603"/>
              <a:gd name="connsiteX2" fmla="*/ 865699 w 1389924"/>
              <a:gd name="connsiteY2" fmla="*/ 0 h 2339603"/>
              <a:gd name="connsiteX3" fmla="*/ 1389924 w 1389924"/>
              <a:gd name="connsiteY3" fmla="*/ 2339603 h 2339603"/>
              <a:gd name="connsiteX4" fmla="*/ 0 w 1389924"/>
              <a:gd name="connsiteY4" fmla="*/ 2339600 h 2339603"/>
              <a:gd name="connsiteX0" fmla="*/ 0 w 1389924"/>
              <a:gd name="connsiteY0" fmla="*/ 2339597 h 2339600"/>
              <a:gd name="connsiteX1" fmla="*/ 376056 w 1389924"/>
              <a:gd name="connsiteY1" fmla="*/ 4233 h 2339600"/>
              <a:gd name="connsiteX2" fmla="*/ 857232 w 1389924"/>
              <a:gd name="connsiteY2" fmla="*/ 0 h 2339600"/>
              <a:gd name="connsiteX3" fmla="*/ 1389924 w 1389924"/>
              <a:gd name="connsiteY3" fmla="*/ 2339600 h 2339600"/>
              <a:gd name="connsiteX4" fmla="*/ 0 w 1389924"/>
              <a:gd name="connsiteY4" fmla="*/ 2339597 h 2339600"/>
              <a:gd name="connsiteX0" fmla="*/ 0 w 2094191"/>
              <a:gd name="connsiteY0" fmla="*/ 2339597 h 2339597"/>
              <a:gd name="connsiteX1" fmla="*/ 376056 w 2094191"/>
              <a:gd name="connsiteY1" fmla="*/ 4233 h 2339597"/>
              <a:gd name="connsiteX2" fmla="*/ 857232 w 2094191"/>
              <a:gd name="connsiteY2" fmla="*/ 0 h 2339597"/>
              <a:gd name="connsiteX3" fmla="*/ 2094191 w 2094191"/>
              <a:gd name="connsiteY3" fmla="*/ 706440 h 2339597"/>
              <a:gd name="connsiteX4" fmla="*/ 0 w 2094191"/>
              <a:gd name="connsiteY4" fmla="*/ 2339597 h 2339597"/>
              <a:gd name="connsiteX0" fmla="*/ 518886 w 1718135"/>
              <a:gd name="connsiteY0" fmla="*/ 5053061 h 5053061"/>
              <a:gd name="connsiteX1" fmla="*/ 0 w 1718135"/>
              <a:gd name="connsiteY1" fmla="*/ 4233 h 5053061"/>
              <a:gd name="connsiteX2" fmla="*/ 481176 w 1718135"/>
              <a:gd name="connsiteY2" fmla="*/ 0 h 5053061"/>
              <a:gd name="connsiteX3" fmla="*/ 1718135 w 1718135"/>
              <a:gd name="connsiteY3" fmla="*/ 706440 h 5053061"/>
              <a:gd name="connsiteX4" fmla="*/ 518886 w 1718135"/>
              <a:gd name="connsiteY4" fmla="*/ 5053061 h 5053061"/>
              <a:gd name="connsiteX0" fmla="*/ 518886 w 1720595"/>
              <a:gd name="connsiteY0" fmla="*/ 5053061 h 5053061"/>
              <a:gd name="connsiteX1" fmla="*/ 0 w 1720595"/>
              <a:gd name="connsiteY1" fmla="*/ 4233 h 5053061"/>
              <a:gd name="connsiteX2" fmla="*/ 481176 w 1720595"/>
              <a:gd name="connsiteY2" fmla="*/ 0 h 5053061"/>
              <a:gd name="connsiteX3" fmla="*/ 1720595 w 1720595"/>
              <a:gd name="connsiteY3" fmla="*/ 685950 h 5053061"/>
              <a:gd name="connsiteX4" fmla="*/ 518886 w 1720595"/>
              <a:gd name="connsiteY4" fmla="*/ 5053061 h 5053061"/>
              <a:gd name="connsiteX0" fmla="*/ 518886 w 1720595"/>
              <a:gd name="connsiteY0" fmla="*/ 5053061 h 5053061"/>
              <a:gd name="connsiteX1" fmla="*/ 0 w 1720595"/>
              <a:gd name="connsiteY1" fmla="*/ 4233 h 5053061"/>
              <a:gd name="connsiteX2" fmla="*/ 481176 w 1720595"/>
              <a:gd name="connsiteY2" fmla="*/ 0 h 5053061"/>
              <a:gd name="connsiteX3" fmla="*/ 1720595 w 1720595"/>
              <a:gd name="connsiteY3" fmla="*/ 653640 h 5053061"/>
              <a:gd name="connsiteX4" fmla="*/ 518886 w 1720595"/>
              <a:gd name="connsiteY4" fmla="*/ 5053061 h 5053061"/>
              <a:gd name="connsiteX0" fmla="*/ 544514 w 1746223"/>
              <a:gd name="connsiteY0" fmla="*/ 5053061 h 5053061"/>
              <a:gd name="connsiteX1" fmla="*/ 0 w 1746223"/>
              <a:gd name="connsiteY1" fmla="*/ 12849 h 5053061"/>
              <a:gd name="connsiteX2" fmla="*/ 506804 w 1746223"/>
              <a:gd name="connsiteY2" fmla="*/ 0 h 5053061"/>
              <a:gd name="connsiteX3" fmla="*/ 1746223 w 1746223"/>
              <a:gd name="connsiteY3" fmla="*/ 653640 h 5053061"/>
              <a:gd name="connsiteX4" fmla="*/ 544514 w 1746223"/>
              <a:gd name="connsiteY4" fmla="*/ 5053061 h 5053061"/>
              <a:gd name="connsiteX0" fmla="*/ 544514 w 1746223"/>
              <a:gd name="connsiteY0" fmla="*/ 5042291 h 5042291"/>
              <a:gd name="connsiteX1" fmla="*/ 0 w 1746223"/>
              <a:gd name="connsiteY1" fmla="*/ 2079 h 5042291"/>
              <a:gd name="connsiteX2" fmla="*/ 490402 w 1746223"/>
              <a:gd name="connsiteY2" fmla="*/ 0 h 5042291"/>
              <a:gd name="connsiteX3" fmla="*/ 1746223 w 1746223"/>
              <a:gd name="connsiteY3" fmla="*/ 642870 h 5042291"/>
              <a:gd name="connsiteX4" fmla="*/ 544514 w 1746223"/>
              <a:gd name="connsiteY4" fmla="*/ 5042291 h 5042291"/>
              <a:gd name="connsiteX0" fmla="*/ 544514 w 1748529"/>
              <a:gd name="connsiteY0" fmla="*/ 5042291 h 5042291"/>
              <a:gd name="connsiteX1" fmla="*/ 0 w 1748529"/>
              <a:gd name="connsiteY1" fmla="*/ 2079 h 5042291"/>
              <a:gd name="connsiteX2" fmla="*/ 490402 w 1748529"/>
              <a:gd name="connsiteY2" fmla="*/ 0 h 5042291"/>
              <a:gd name="connsiteX3" fmla="*/ 1748529 w 1748529"/>
              <a:gd name="connsiteY3" fmla="*/ 615410 h 5042291"/>
              <a:gd name="connsiteX4" fmla="*/ 544514 w 1748529"/>
              <a:gd name="connsiteY4" fmla="*/ 5042291 h 5042291"/>
              <a:gd name="connsiteX0" fmla="*/ 568902 w 1772917"/>
              <a:gd name="connsiteY0" fmla="*/ 5127177 h 5127177"/>
              <a:gd name="connsiteX1" fmla="*/ 0 w 1772917"/>
              <a:gd name="connsiteY1" fmla="*/ 0 h 5127177"/>
              <a:gd name="connsiteX2" fmla="*/ 514790 w 1772917"/>
              <a:gd name="connsiteY2" fmla="*/ 84886 h 5127177"/>
              <a:gd name="connsiteX3" fmla="*/ 1772917 w 1772917"/>
              <a:gd name="connsiteY3" fmla="*/ 700296 h 5127177"/>
              <a:gd name="connsiteX4" fmla="*/ 568902 w 1772917"/>
              <a:gd name="connsiteY4" fmla="*/ 5127177 h 5127177"/>
              <a:gd name="connsiteX0" fmla="*/ 568902 w 1772917"/>
              <a:gd name="connsiteY0" fmla="*/ 6092899 h 6092899"/>
              <a:gd name="connsiteX1" fmla="*/ 0 w 1772917"/>
              <a:gd name="connsiteY1" fmla="*/ 965722 h 6092899"/>
              <a:gd name="connsiteX2" fmla="*/ 158006 w 1772917"/>
              <a:gd name="connsiteY2" fmla="*/ 0 h 6092899"/>
              <a:gd name="connsiteX3" fmla="*/ 1772917 w 1772917"/>
              <a:gd name="connsiteY3" fmla="*/ 1666018 h 6092899"/>
              <a:gd name="connsiteX4" fmla="*/ 568902 w 1772917"/>
              <a:gd name="connsiteY4" fmla="*/ 6092899 h 6092899"/>
              <a:gd name="connsiteX0" fmla="*/ 0 w 2339941"/>
              <a:gd name="connsiteY0" fmla="*/ 4477156 h 4477156"/>
              <a:gd name="connsiteX1" fmla="*/ 567024 w 2339941"/>
              <a:gd name="connsiteY1" fmla="*/ 965722 h 4477156"/>
              <a:gd name="connsiteX2" fmla="*/ 725030 w 2339941"/>
              <a:gd name="connsiteY2" fmla="*/ 0 h 4477156"/>
              <a:gd name="connsiteX3" fmla="*/ 2339941 w 2339941"/>
              <a:gd name="connsiteY3" fmla="*/ 1666018 h 4477156"/>
              <a:gd name="connsiteX4" fmla="*/ 0 w 2339941"/>
              <a:gd name="connsiteY4" fmla="*/ 4477156 h 4477156"/>
              <a:gd name="connsiteX0" fmla="*/ 0 w 1451415"/>
              <a:gd name="connsiteY0" fmla="*/ 4477156 h 5541445"/>
              <a:gd name="connsiteX1" fmla="*/ 567024 w 1451415"/>
              <a:gd name="connsiteY1" fmla="*/ 965722 h 5541445"/>
              <a:gd name="connsiteX2" fmla="*/ 725030 w 1451415"/>
              <a:gd name="connsiteY2" fmla="*/ 0 h 5541445"/>
              <a:gd name="connsiteX3" fmla="*/ 1451415 w 1451415"/>
              <a:gd name="connsiteY3" fmla="*/ 5541445 h 5541445"/>
              <a:gd name="connsiteX4" fmla="*/ 0 w 1451415"/>
              <a:gd name="connsiteY4" fmla="*/ 4477156 h 5541445"/>
              <a:gd name="connsiteX0" fmla="*/ 0 w 1405084"/>
              <a:gd name="connsiteY0" fmla="*/ 4511985 h 5541445"/>
              <a:gd name="connsiteX1" fmla="*/ 520693 w 1405084"/>
              <a:gd name="connsiteY1" fmla="*/ 965722 h 5541445"/>
              <a:gd name="connsiteX2" fmla="*/ 678699 w 1405084"/>
              <a:gd name="connsiteY2" fmla="*/ 0 h 5541445"/>
              <a:gd name="connsiteX3" fmla="*/ 1405084 w 1405084"/>
              <a:gd name="connsiteY3" fmla="*/ 5541445 h 5541445"/>
              <a:gd name="connsiteX4" fmla="*/ 0 w 1405084"/>
              <a:gd name="connsiteY4" fmla="*/ 4511985 h 5541445"/>
              <a:gd name="connsiteX0" fmla="*/ 0 w 1462997"/>
              <a:gd name="connsiteY0" fmla="*/ 4511985 h 5584981"/>
              <a:gd name="connsiteX1" fmla="*/ 520693 w 1462997"/>
              <a:gd name="connsiteY1" fmla="*/ 965722 h 5584981"/>
              <a:gd name="connsiteX2" fmla="*/ 678699 w 1462997"/>
              <a:gd name="connsiteY2" fmla="*/ 0 h 5584981"/>
              <a:gd name="connsiteX3" fmla="*/ 1462997 w 1462997"/>
              <a:gd name="connsiteY3" fmla="*/ 5584981 h 5584981"/>
              <a:gd name="connsiteX4" fmla="*/ 0 w 1462997"/>
              <a:gd name="connsiteY4" fmla="*/ 4511985 h 5584981"/>
              <a:gd name="connsiteX0" fmla="*/ 0 w 1466716"/>
              <a:gd name="connsiteY0" fmla="*/ 4511985 h 5601773"/>
              <a:gd name="connsiteX1" fmla="*/ 520693 w 1466716"/>
              <a:gd name="connsiteY1" fmla="*/ 965722 h 5601773"/>
              <a:gd name="connsiteX2" fmla="*/ 678699 w 1466716"/>
              <a:gd name="connsiteY2" fmla="*/ 0 h 5601773"/>
              <a:gd name="connsiteX3" fmla="*/ 1466716 w 1466716"/>
              <a:gd name="connsiteY3" fmla="*/ 5601773 h 5601773"/>
              <a:gd name="connsiteX4" fmla="*/ 0 w 1466716"/>
              <a:gd name="connsiteY4" fmla="*/ 4511985 h 5601773"/>
              <a:gd name="connsiteX0" fmla="*/ 0 w 1482230"/>
              <a:gd name="connsiteY0" fmla="*/ 4511985 h 5606651"/>
              <a:gd name="connsiteX1" fmla="*/ 520693 w 1482230"/>
              <a:gd name="connsiteY1" fmla="*/ 965722 h 5606651"/>
              <a:gd name="connsiteX2" fmla="*/ 678699 w 1482230"/>
              <a:gd name="connsiteY2" fmla="*/ 0 h 5606651"/>
              <a:gd name="connsiteX3" fmla="*/ 1482230 w 1482230"/>
              <a:gd name="connsiteY3" fmla="*/ 5606651 h 5606651"/>
              <a:gd name="connsiteX4" fmla="*/ 0 w 1482230"/>
              <a:gd name="connsiteY4" fmla="*/ 4511985 h 5606651"/>
              <a:gd name="connsiteX0" fmla="*/ 0 w 1461536"/>
              <a:gd name="connsiteY0" fmla="*/ 4485943 h 5606651"/>
              <a:gd name="connsiteX1" fmla="*/ 499999 w 1461536"/>
              <a:gd name="connsiteY1" fmla="*/ 965722 h 5606651"/>
              <a:gd name="connsiteX2" fmla="*/ 658005 w 1461536"/>
              <a:gd name="connsiteY2" fmla="*/ 0 h 5606651"/>
              <a:gd name="connsiteX3" fmla="*/ 1461536 w 1461536"/>
              <a:gd name="connsiteY3" fmla="*/ 5606651 h 5606651"/>
              <a:gd name="connsiteX4" fmla="*/ 0 w 1461536"/>
              <a:gd name="connsiteY4" fmla="*/ 4485943 h 5606651"/>
              <a:gd name="connsiteX0" fmla="*/ 0 w 1461536"/>
              <a:gd name="connsiteY0" fmla="*/ 4485943 h 5606651"/>
              <a:gd name="connsiteX1" fmla="*/ 479942 w 1461536"/>
              <a:gd name="connsiteY1" fmla="*/ 929469 h 5606651"/>
              <a:gd name="connsiteX2" fmla="*/ 658005 w 1461536"/>
              <a:gd name="connsiteY2" fmla="*/ 0 h 5606651"/>
              <a:gd name="connsiteX3" fmla="*/ 1461536 w 1461536"/>
              <a:gd name="connsiteY3" fmla="*/ 5606651 h 5606651"/>
              <a:gd name="connsiteX4" fmla="*/ 0 w 1461536"/>
              <a:gd name="connsiteY4" fmla="*/ 4485943 h 5606651"/>
              <a:gd name="connsiteX0" fmla="*/ 0 w 1461536"/>
              <a:gd name="connsiteY0" fmla="*/ 4513799 h 5634507"/>
              <a:gd name="connsiteX1" fmla="*/ 479942 w 1461536"/>
              <a:gd name="connsiteY1" fmla="*/ 957325 h 5634507"/>
              <a:gd name="connsiteX2" fmla="*/ 639808 w 1461536"/>
              <a:gd name="connsiteY2" fmla="*/ 0 h 5634507"/>
              <a:gd name="connsiteX3" fmla="*/ 1461536 w 1461536"/>
              <a:gd name="connsiteY3" fmla="*/ 5634507 h 5634507"/>
              <a:gd name="connsiteX4" fmla="*/ 0 w 1461536"/>
              <a:gd name="connsiteY4" fmla="*/ 4513799 h 5634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1536" h="5634507">
                <a:moveTo>
                  <a:pt x="0" y="4513799"/>
                </a:moveTo>
                <a:lnTo>
                  <a:pt x="479942" y="957325"/>
                </a:lnTo>
                <a:lnTo>
                  <a:pt x="639808" y="0"/>
                </a:lnTo>
                <a:lnTo>
                  <a:pt x="1461536" y="5634507"/>
                </a:lnTo>
                <a:lnTo>
                  <a:pt x="0" y="4513799"/>
                </a:lnTo>
                <a:close/>
              </a:path>
            </a:pathLst>
          </a:custGeom>
          <a:solidFill>
            <a:schemeClr val="bg2">
              <a:lumMod val="75000"/>
              <a:alpha val="2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4" name="Slide Number Placeholder 3">
            <a:extLst>
              <a:ext uri="{FF2B5EF4-FFF2-40B4-BE49-F238E27FC236}">
                <a16:creationId xmlns:a16="http://schemas.microsoft.com/office/drawing/2014/main" id="{C39C1E53-7CDD-4C4F-9334-BADEB73E4A03}"/>
              </a:ext>
            </a:extLst>
          </p:cNvPr>
          <p:cNvSpPr>
            <a:spLocks noGrp="1"/>
          </p:cNvSpPr>
          <p:nvPr>
            <p:ph type="sldNum" sz="quarter" idx="12"/>
          </p:nvPr>
        </p:nvSpPr>
        <p:spPr/>
        <p:txBody>
          <a:bodyPr/>
          <a:lstStyle/>
          <a:p>
            <a:pPr algn="ctr"/>
            <a:fld id="{9D710453-B075-45DB-8A7B-E3C399690A0E}" type="slidenum">
              <a:rPr lang="en-US" sz="1100" smtClean="0"/>
              <a:pPr algn="ctr"/>
              <a:t>52</a:t>
            </a:fld>
            <a:endParaRPr lang="en-US" sz="1100" dirty="0"/>
          </a:p>
        </p:txBody>
      </p:sp>
    </p:spTree>
    <p:extLst>
      <p:ext uri="{BB962C8B-B14F-4D97-AF65-F5344CB8AC3E}">
        <p14:creationId xmlns:p14="http://schemas.microsoft.com/office/powerpoint/2010/main" val="33146293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Topics"/>
          <p:cNvSpPr>
            <a:spLocks noGrp="1"/>
          </p:cNvSpPr>
          <p:nvPr>
            <p:ph type="title"/>
            <p:custDataLst>
              <p:tags r:id="rId1"/>
            </p:custDataLst>
          </p:nvPr>
        </p:nvSpPr>
        <p:spPr bwMode="white">
          <a:xfrm>
            <a:off x="457200" y="307974"/>
            <a:ext cx="5410200" cy="454026"/>
          </a:xfrm>
        </p:spPr>
        <p:txBody>
          <a:bodyPr/>
          <a:lstStyle/>
          <a:p>
            <a:r>
              <a:rPr lang="en-US" dirty="0"/>
              <a:t>PE Topics</a:t>
            </a:r>
          </a:p>
        </p:txBody>
      </p:sp>
      <p:graphicFrame>
        <p:nvGraphicFramePr>
          <p:cNvPr id="5" name="Diagram 4" descr="Smart Art containing the three hospital PE topic areas."/>
          <p:cNvGraphicFramePr/>
          <p:nvPr>
            <p:custDataLst>
              <p:tags r:id="rId2"/>
            </p:custDataLst>
            <p:extLst>
              <p:ext uri="{D42A27DB-BD31-4B8C-83A1-F6EECF244321}">
                <p14:modId xmlns:p14="http://schemas.microsoft.com/office/powerpoint/2010/main" val="632973357"/>
              </p:ext>
            </p:extLst>
          </p:nvPr>
        </p:nvGraphicFramePr>
        <p:xfrm>
          <a:off x="457200" y="1066800"/>
          <a:ext cx="8204200" cy="495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2">
            <a:extLst>
              <a:ext uri="{FF2B5EF4-FFF2-40B4-BE49-F238E27FC236}">
                <a16:creationId xmlns:a16="http://schemas.microsoft.com/office/drawing/2014/main" id="{B63BE893-77BF-445C-8B8D-D15E4ADA755F}"/>
              </a:ext>
            </a:extLst>
          </p:cNvPr>
          <p:cNvSpPr>
            <a:spLocks noGrp="1"/>
          </p:cNvSpPr>
          <p:nvPr>
            <p:ph type="sldNum" sz="quarter" idx="12"/>
          </p:nvPr>
        </p:nvSpPr>
        <p:spPr/>
        <p:txBody>
          <a:bodyPr/>
          <a:lstStyle/>
          <a:p>
            <a:pPr algn="ctr"/>
            <a:fld id="{9D710453-B075-45DB-8A7B-E3C399690A0E}" type="slidenum">
              <a:rPr lang="en-US" sz="1100" smtClean="0"/>
              <a:pPr algn="ctr"/>
              <a:t>53</a:t>
            </a:fld>
            <a:endParaRPr lang="en-US" sz="1100" dirty="0"/>
          </a:p>
        </p:txBody>
      </p:sp>
    </p:spTree>
    <p:extLst>
      <p:ext uri="{BB962C8B-B14F-4D97-AF65-F5344CB8AC3E}">
        <p14:creationId xmlns:p14="http://schemas.microsoft.com/office/powerpoint/2010/main" val="26597229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Enroll as a Hospital PE Provider"/>
          <p:cNvSpPr>
            <a:spLocks noGrp="1"/>
          </p:cNvSpPr>
          <p:nvPr>
            <p:ph type="title"/>
            <p:custDataLst>
              <p:tags r:id="rId1"/>
            </p:custDataLst>
          </p:nvPr>
        </p:nvSpPr>
        <p:spPr>
          <a:xfrm>
            <a:off x="457200" y="304800"/>
            <a:ext cx="5410200" cy="454026"/>
          </a:xfrm>
        </p:spPr>
        <p:txBody>
          <a:bodyPr/>
          <a:lstStyle/>
          <a:p>
            <a:r>
              <a:rPr lang="pt-BR" sz="2400" spc="-50" dirty="0">
                <a:solidFill>
                  <a:srgbClr val="FFFFFF"/>
                </a:solidFill>
              </a:rPr>
              <a:t>Enroll as a Hospital PE Provider</a:t>
            </a:r>
            <a:endParaRPr lang="en-US" dirty="0"/>
          </a:p>
        </p:txBody>
      </p:sp>
      <p:graphicFrame>
        <p:nvGraphicFramePr>
          <p:cNvPr id="9" name="Content Placeholder 8" descr="Smart art showing steps to enroll as a PE provider. First step appears in color, while remaining steps appear in gray."/>
          <p:cNvGraphicFramePr>
            <a:graphicFrameLocks noGrp="1"/>
          </p:cNvGraphicFramePr>
          <p:nvPr>
            <p:ph sz="half" idx="1"/>
            <p:custDataLst>
              <p:tags r:id="rId2"/>
            </p:custDataLst>
            <p:extLst>
              <p:ext uri="{D42A27DB-BD31-4B8C-83A1-F6EECF244321}">
                <p14:modId xmlns:p14="http://schemas.microsoft.com/office/powerpoint/2010/main" val="1040549754"/>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ircle with WWW inside it. Hand hovering over WWW as if to tap i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350" y="4819650"/>
            <a:ext cx="12382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BAEEEF0A-3FF3-427E-A219-C6E11BF727B7}"/>
              </a:ext>
            </a:extLst>
          </p:cNvPr>
          <p:cNvSpPr>
            <a:spLocks noGrp="1"/>
          </p:cNvSpPr>
          <p:nvPr>
            <p:ph type="sldNum" sz="quarter" idx="12"/>
          </p:nvPr>
        </p:nvSpPr>
        <p:spPr/>
        <p:txBody>
          <a:bodyPr/>
          <a:lstStyle/>
          <a:p>
            <a:pPr algn="ctr"/>
            <a:fld id="{9D710453-B075-45DB-8A7B-E3C399690A0E}" type="slidenum">
              <a:rPr lang="en-US" sz="1100" smtClean="0"/>
              <a:pPr algn="ctr"/>
              <a:t>54</a:t>
            </a:fld>
            <a:endParaRPr lang="en-US" sz="1100" dirty="0"/>
          </a:p>
        </p:txBody>
      </p:sp>
    </p:spTree>
    <p:extLst>
      <p:ext uri="{BB962C8B-B14F-4D97-AF65-F5344CB8AC3E}">
        <p14:creationId xmlns:p14="http://schemas.microsoft.com/office/powerpoint/2010/main" val="6055041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Enroll as a Hospital PE Provider (continued)"/>
          <p:cNvSpPr>
            <a:spLocks noGrp="1"/>
          </p:cNvSpPr>
          <p:nvPr>
            <p:ph type="title"/>
            <p:custDataLst>
              <p:tags r:id="rId1"/>
            </p:custDataLst>
          </p:nvPr>
        </p:nvSpPr>
        <p:spPr>
          <a:xfrm>
            <a:off x="457200" y="304800"/>
            <a:ext cx="5410200" cy="454026"/>
          </a:xfrm>
        </p:spPr>
        <p:txBody>
          <a:bodyPr/>
          <a:lstStyle/>
          <a:p>
            <a:r>
              <a:rPr lang="pt-BR" sz="2400" spc="-50" dirty="0"/>
              <a:t>Enroll as a Hospital PE Provider </a:t>
            </a:r>
            <a:r>
              <a:rPr lang="pt-BR" sz="2400" i="1" spc="-50" dirty="0"/>
              <a:t>(cont’d)</a:t>
            </a:r>
            <a:endParaRPr lang="en-US" sz="2400" i="1" spc="-50" dirty="0"/>
          </a:p>
        </p:txBody>
      </p:sp>
      <p:graphicFrame>
        <p:nvGraphicFramePr>
          <p:cNvPr id="9" name="Content Placeholder 8" descr="Smart art showing steps to enroll as a PE provider. Second step appears in color. All other steps appear in gray."/>
          <p:cNvGraphicFramePr>
            <a:graphicFrameLocks noGrp="1"/>
          </p:cNvGraphicFramePr>
          <p:nvPr>
            <p:ph sz="half" idx="1"/>
            <p:custDataLst>
              <p:tags r:id="rId2"/>
            </p:custDataLst>
            <p:extLst>
              <p:ext uri="{D42A27DB-BD31-4B8C-83A1-F6EECF244321}">
                <p14:modId xmlns:p14="http://schemas.microsoft.com/office/powerpoint/2010/main" val="890278779"/>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ircle with WWW text inside it. Hand icon hovers over text as if to tap i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350" y="4819650"/>
            <a:ext cx="12382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3CCBE94-0696-4ABF-9C1C-432A5729917A}"/>
              </a:ext>
            </a:extLst>
          </p:cNvPr>
          <p:cNvSpPr>
            <a:spLocks noGrp="1"/>
          </p:cNvSpPr>
          <p:nvPr>
            <p:ph type="sldNum" sz="quarter" idx="12"/>
          </p:nvPr>
        </p:nvSpPr>
        <p:spPr/>
        <p:txBody>
          <a:bodyPr/>
          <a:lstStyle/>
          <a:p>
            <a:pPr algn="ctr"/>
            <a:fld id="{9D710453-B075-45DB-8A7B-E3C399690A0E}" type="slidenum">
              <a:rPr lang="en-US" sz="1100" smtClean="0"/>
              <a:pPr algn="ctr"/>
              <a:t>55</a:t>
            </a:fld>
            <a:endParaRPr lang="en-US" sz="1100" dirty="0"/>
          </a:p>
        </p:txBody>
      </p:sp>
    </p:spTree>
    <p:extLst>
      <p:ext uri="{BB962C8B-B14F-4D97-AF65-F5344CB8AC3E}">
        <p14:creationId xmlns:p14="http://schemas.microsoft.com/office/powerpoint/2010/main" val="1960615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Enroll as a Hospital PE Provider (continued)"/>
          <p:cNvSpPr>
            <a:spLocks noGrp="1"/>
          </p:cNvSpPr>
          <p:nvPr>
            <p:ph type="title"/>
            <p:custDataLst>
              <p:tags r:id="rId1"/>
            </p:custDataLst>
          </p:nvPr>
        </p:nvSpPr>
        <p:spPr>
          <a:xfrm>
            <a:off x="457200" y="304800"/>
            <a:ext cx="5410200" cy="454026"/>
          </a:xfrm>
        </p:spPr>
        <p:txBody>
          <a:bodyPr/>
          <a:lstStyle/>
          <a:p>
            <a:r>
              <a:rPr lang="pt-BR" sz="2400" spc="-50" dirty="0">
                <a:solidFill>
                  <a:srgbClr val="FFFFFF"/>
                </a:solidFill>
              </a:rPr>
              <a:t>Enroll as a Hospital PE Provider </a:t>
            </a:r>
            <a:r>
              <a:rPr lang="pt-BR" sz="2400" i="1" spc="-50" dirty="0">
                <a:solidFill>
                  <a:srgbClr val="FFFFFF"/>
                </a:solidFill>
              </a:rPr>
              <a:t>(cont’d)</a:t>
            </a:r>
            <a:endParaRPr lang="en-US" dirty="0"/>
          </a:p>
        </p:txBody>
      </p:sp>
      <p:graphicFrame>
        <p:nvGraphicFramePr>
          <p:cNvPr id="9" name="Content Placeholder 8" descr="Smart art showing steps to enroll as a PE provider. Third step appears in color. All other steps appear in gray."/>
          <p:cNvGraphicFramePr>
            <a:graphicFrameLocks noGrp="1"/>
          </p:cNvGraphicFramePr>
          <p:nvPr>
            <p:ph sz="half" idx="1"/>
            <p:custDataLst>
              <p:tags r:id="rId2"/>
            </p:custDataLst>
            <p:extLst>
              <p:ext uri="{D42A27DB-BD31-4B8C-83A1-F6EECF244321}">
                <p14:modId xmlns:p14="http://schemas.microsoft.com/office/powerpoint/2010/main" val="4109038179"/>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ircle with WWW text inside it. Hand icon hovers over text as if to tap i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350" y="4819650"/>
            <a:ext cx="12382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63EB8A58-71DB-49F2-B4F3-506D37936C50}"/>
              </a:ext>
            </a:extLst>
          </p:cNvPr>
          <p:cNvSpPr>
            <a:spLocks noGrp="1"/>
          </p:cNvSpPr>
          <p:nvPr>
            <p:ph type="sldNum" sz="quarter" idx="12"/>
          </p:nvPr>
        </p:nvSpPr>
        <p:spPr/>
        <p:txBody>
          <a:bodyPr/>
          <a:lstStyle/>
          <a:p>
            <a:pPr algn="ctr"/>
            <a:fld id="{9D710453-B075-45DB-8A7B-E3C399690A0E}" type="slidenum">
              <a:rPr lang="en-US" sz="1100" smtClean="0"/>
              <a:pPr algn="ctr"/>
              <a:t>56</a:t>
            </a:fld>
            <a:endParaRPr lang="en-US" sz="1100" dirty="0"/>
          </a:p>
        </p:txBody>
      </p:sp>
    </p:spTree>
    <p:extLst>
      <p:ext uri="{BB962C8B-B14F-4D97-AF65-F5344CB8AC3E}">
        <p14:creationId xmlns:p14="http://schemas.microsoft.com/office/powerpoint/2010/main" val="6829012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Enroll as a Hospital PE Provider (continued)"/>
          <p:cNvSpPr>
            <a:spLocks noGrp="1"/>
          </p:cNvSpPr>
          <p:nvPr>
            <p:ph type="title"/>
            <p:custDataLst>
              <p:tags r:id="rId1"/>
            </p:custDataLst>
          </p:nvPr>
        </p:nvSpPr>
        <p:spPr>
          <a:xfrm>
            <a:off x="457200" y="304800"/>
            <a:ext cx="5410200" cy="454026"/>
          </a:xfrm>
        </p:spPr>
        <p:txBody>
          <a:bodyPr/>
          <a:lstStyle/>
          <a:p>
            <a:r>
              <a:rPr lang="pt-BR" sz="2400" spc="-50" dirty="0">
                <a:solidFill>
                  <a:srgbClr val="FFFFFF"/>
                </a:solidFill>
              </a:rPr>
              <a:t>Enroll as a Hospital PE Provider </a:t>
            </a:r>
            <a:r>
              <a:rPr lang="pt-BR" sz="2400" i="1" spc="-50" dirty="0">
                <a:solidFill>
                  <a:srgbClr val="FFFFFF"/>
                </a:solidFill>
              </a:rPr>
              <a:t>(cont’d)</a:t>
            </a:r>
            <a:endParaRPr lang="en-US" dirty="0"/>
          </a:p>
        </p:txBody>
      </p:sp>
      <p:graphicFrame>
        <p:nvGraphicFramePr>
          <p:cNvPr id="9" name="Content Placeholder 8" descr="Smart art showing steps to enroll as a PE provider. Fourth step appears in color. All other steps appear in gray."/>
          <p:cNvGraphicFramePr>
            <a:graphicFrameLocks noGrp="1"/>
          </p:cNvGraphicFramePr>
          <p:nvPr>
            <p:ph sz="half" idx="1"/>
            <p:custDataLst>
              <p:tags r:id="rId2"/>
            </p:custDataLst>
            <p:extLst>
              <p:ext uri="{D42A27DB-BD31-4B8C-83A1-F6EECF244321}">
                <p14:modId xmlns:p14="http://schemas.microsoft.com/office/powerpoint/2010/main" val="4024912945"/>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ircle with WWW text inside it. Hand icon hovers over text as if to tap i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350" y="4819650"/>
            <a:ext cx="12382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1E065FB6-E128-4BB8-81CE-7B786A5F282A}"/>
              </a:ext>
            </a:extLst>
          </p:cNvPr>
          <p:cNvSpPr>
            <a:spLocks noGrp="1"/>
          </p:cNvSpPr>
          <p:nvPr>
            <p:ph type="sldNum" sz="quarter" idx="12"/>
          </p:nvPr>
        </p:nvSpPr>
        <p:spPr/>
        <p:txBody>
          <a:bodyPr/>
          <a:lstStyle/>
          <a:p>
            <a:pPr algn="ctr"/>
            <a:fld id="{9D710453-B075-45DB-8A7B-E3C399690A0E}" type="slidenum">
              <a:rPr lang="en-US" sz="1100" smtClean="0"/>
              <a:pPr algn="ctr"/>
              <a:t>57</a:t>
            </a:fld>
            <a:endParaRPr lang="en-US" sz="1100" dirty="0"/>
          </a:p>
        </p:txBody>
      </p:sp>
    </p:spTree>
    <p:extLst>
      <p:ext uri="{BB962C8B-B14F-4D97-AF65-F5344CB8AC3E}">
        <p14:creationId xmlns:p14="http://schemas.microsoft.com/office/powerpoint/2010/main" val="12707246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Enroll as a Hospital PE Provider (continued)"/>
          <p:cNvSpPr>
            <a:spLocks noGrp="1"/>
          </p:cNvSpPr>
          <p:nvPr>
            <p:ph type="title"/>
            <p:custDataLst>
              <p:tags r:id="rId1"/>
            </p:custDataLst>
          </p:nvPr>
        </p:nvSpPr>
        <p:spPr>
          <a:xfrm>
            <a:off x="457200" y="304800"/>
            <a:ext cx="5410200" cy="454026"/>
          </a:xfrm>
        </p:spPr>
        <p:txBody>
          <a:bodyPr/>
          <a:lstStyle/>
          <a:p>
            <a:r>
              <a:rPr lang="pt-BR" sz="2400" spc="-50" dirty="0">
                <a:solidFill>
                  <a:srgbClr val="FFFFFF"/>
                </a:solidFill>
              </a:rPr>
              <a:t>Enroll as a Hospital PE Provider </a:t>
            </a:r>
            <a:r>
              <a:rPr lang="pt-BR" sz="2400" i="1" spc="-50" dirty="0">
                <a:solidFill>
                  <a:srgbClr val="FFFFFF"/>
                </a:solidFill>
              </a:rPr>
              <a:t>(cont’d)</a:t>
            </a:r>
            <a:endParaRPr lang="en-US" dirty="0"/>
          </a:p>
        </p:txBody>
      </p:sp>
      <p:graphicFrame>
        <p:nvGraphicFramePr>
          <p:cNvPr id="9" name="Content Placeholder 8" descr="Smart art showing steps to enroll as a PE provider. Last step appears in color. All other steps appear in gray."/>
          <p:cNvGraphicFramePr>
            <a:graphicFrameLocks noGrp="1"/>
          </p:cNvGraphicFramePr>
          <p:nvPr>
            <p:ph sz="half" idx="1"/>
            <p:custDataLst>
              <p:tags r:id="rId2"/>
            </p:custDataLst>
            <p:extLst>
              <p:ext uri="{D42A27DB-BD31-4B8C-83A1-F6EECF244321}">
                <p14:modId xmlns:p14="http://schemas.microsoft.com/office/powerpoint/2010/main" val="215556537"/>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Circle with WWW text inside it. Hand icon hovers over text as if to tap i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4350" y="4819650"/>
            <a:ext cx="12382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53A225B-D364-4AF1-8DC4-C368FA9DB867}"/>
              </a:ext>
            </a:extLst>
          </p:cNvPr>
          <p:cNvSpPr>
            <a:spLocks noGrp="1"/>
          </p:cNvSpPr>
          <p:nvPr>
            <p:ph type="sldNum" sz="quarter" idx="12"/>
          </p:nvPr>
        </p:nvSpPr>
        <p:spPr/>
        <p:txBody>
          <a:bodyPr/>
          <a:lstStyle/>
          <a:p>
            <a:pPr algn="ctr"/>
            <a:fld id="{9D710453-B075-45DB-8A7B-E3C399690A0E}" type="slidenum">
              <a:rPr lang="en-US" sz="1100" smtClean="0"/>
              <a:pPr algn="ctr"/>
              <a:t>58</a:t>
            </a:fld>
            <a:endParaRPr lang="en-US" sz="1100" dirty="0"/>
          </a:p>
        </p:txBody>
      </p:sp>
    </p:spTree>
    <p:extLst>
      <p:ext uri="{BB962C8B-B14F-4D97-AF65-F5344CB8AC3E}">
        <p14:creationId xmlns:p14="http://schemas.microsoft.com/office/powerpoint/2010/main" val="4847853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descr="Slide title: Enrollment Process"/>
          <p:cNvSpPr>
            <a:spLocks noGrp="1"/>
          </p:cNvSpPr>
          <p:nvPr>
            <p:ph type="title"/>
          </p:nvPr>
        </p:nvSpPr>
        <p:spPr/>
        <p:txBody>
          <a:bodyPr/>
          <a:lstStyle/>
          <a:p>
            <a:r>
              <a:rPr lang="en-US" dirty="0"/>
              <a:t>Enrollment Process</a:t>
            </a:r>
          </a:p>
        </p:txBody>
      </p:sp>
      <p:graphicFrame>
        <p:nvGraphicFramePr>
          <p:cNvPr id="4" name="Diagram 3" descr="Smart art containing enrollment process."/>
          <p:cNvGraphicFramePr/>
          <p:nvPr>
            <p:custDataLst>
              <p:tags r:id="rId1"/>
            </p:custDataLst>
            <p:extLst>
              <p:ext uri="{D42A27DB-BD31-4B8C-83A1-F6EECF244321}">
                <p14:modId xmlns:p14="http://schemas.microsoft.com/office/powerpoint/2010/main" val="1995111273"/>
              </p:ext>
            </p:extLst>
          </p:nvPr>
        </p:nvGraphicFramePr>
        <p:xfrm>
          <a:off x="1447800" y="1754419"/>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2" name="TextBox 21"/>
          <p:cNvSpPr txBox="1"/>
          <p:nvPr>
            <p:custDataLst>
              <p:tags r:id="rId2"/>
            </p:custDataLst>
          </p:nvPr>
        </p:nvSpPr>
        <p:spPr>
          <a:xfrm>
            <a:off x="3190292" y="1849284"/>
            <a:ext cx="4114800" cy="1200329"/>
          </a:xfrm>
          <a:prstGeom prst="rect">
            <a:avLst/>
          </a:prstGeom>
          <a:noFill/>
        </p:spPr>
        <p:txBody>
          <a:bodyPr wrap="square" rtlCol="0">
            <a:spAutoFit/>
          </a:bodyPr>
          <a:lstStyle/>
          <a:p>
            <a:pPr marL="12700" marR="5080">
              <a:lnSpc>
                <a:spcPct val="100000"/>
              </a:lnSpc>
            </a:pPr>
            <a:r>
              <a:rPr lang="en-US" spc="-15" dirty="0">
                <a:latin typeface="Arial"/>
                <a:cs typeface="Arial"/>
              </a:rPr>
              <a:t>Submit</a:t>
            </a:r>
            <a:r>
              <a:rPr lang="en-US" spc="15" dirty="0">
                <a:latin typeface="Arial"/>
                <a:cs typeface="Arial"/>
              </a:rPr>
              <a:t> </a:t>
            </a:r>
            <a:r>
              <a:rPr lang="en-US" spc="-15" dirty="0">
                <a:latin typeface="Arial"/>
                <a:cs typeface="Arial"/>
              </a:rPr>
              <a:t>the</a:t>
            </a:r>
            <a:r>
              <a:rPr lang="en-US" dirty="0">
                <a:latin typeface="Arial"/>
                <a:cs typeface="Arial"/>
              </a:rPr>
              <a:t> </a:t>
            </a:r>
            <a:r>
              <a:rPr lang="en-US" spc="-15" dirty="0">
                <a:latin typeface="Arial"/>
                <a:cs typeface="Arial"/>
              </a:rPr>
              <a:t>PE</a:t>
            </a:r>
            <a:r>
              <a:rPr lang="en-US" spc="-120" dirty="0">
                <a:latin typeface="Arial"/>
                <a:cs typeface="Arial"/>
              </a:rPr>
              <a:t> </a:t>
            </a:r>
            <a:r>
              <a:rPr lang="en-US" spc="-15" dirty="0">
                <a:latin typeface="Arial"/>
                <a:cs typeface="Arial"/>
              </a:rPr>
              <a:t>Add</a:t>
            </a:r>
            <a:r>
              <a:rPr lang="en-US" spc="-10" dirty="0">
                <a:latin typeface="Arial"/>
                <a:cs typeface="Arial"/>
              </a:rPr>
              <a:t>e</a:t>
            </a:r>
            <a:r>
              <a:rPr lang="en-US" spc="-15" dirty="0">
                <a:latin typeface="Arial"/>
                <a:cs typeface="Arial"/>
              </a:rPr>
              <a:t>nd</a:t>
            </a:r>
            <a:r>
              <a:rPr lang="en-US" spc="-10" dirty="0">
                <a:latin typeface="Arial"/>
                <a:cs typeface="Arial"/>
              </a:rPr>
              <a:t>u</a:t>
            </a:r>
            <a:r>
              <a:rPr lang="en-US" spc="-20" dirty="0">
                <a:latin typeface="Arial"/>
                <a:cs typeface="Arial"/>
              </a:rPr>
              <a:t>m</a:t>
            </a:r>
            <a:r>
              <a:rPr lang="en-US" spc="5" dirty="0">
                <a:latin typeface="Arial"/>
                <a:cs typeface="Arial"/>
              </a:rPr>
              <a:t> </a:t>
            </a:r>
            <a:r>
              <a:rPr lang="en-US" spc="-10" dirty="0">
                <a:latin typeface="Arial"/>
                <a:cs typeface="Arial"/>
              </a:rPr>
              <a:t>to</a:t>
            </a:r>
            <a:r>
              <a:rPr lang="en-US" spc="10" dirty="0">
                <a:latin typeface="Arial"/>
                <a:cs typeface="Arial"/>
              </a:rPr>
              <a:t> </a:t>
            </a:r>
            <a:r>
              <a:rPr lang="en-US" spc="-20" dirty="0">
                <a:latin typeface="Arial"/>
                <a:cs typeface="Arial"/>
              </a:rPr>
              <a:t>DHS</a:t>
            </a:r>
            <a:r>
              <a:rPr lang="en-US" spc="15" dirty="0">
                <a:latin typeface="Arial"/>
                <a:cs typeface="Arial"/>
              </a:rPr>
              <a:t> </a:t>
            </a:r>
            <a:r>
              <a:rPr lang="en-US" spc="-15" dirty="0">
                <a:latin typeface="Arial"/>
                <a:cs typeface="Arial"/>
              </a:rPr>
              <a:t>no</a:t>
            </a:r>
            <a:r>
              <a:rPr lang="en-US" dirty="0">
                <a:latin typeface="Arial"/>
                <a:cs typeface="Arial"/>
              </a:rPr>
              <a:t> </a:t>
            </a:r>
            <a:r>
              <a:rPr lang="en-US" spc="-10" dirty="0">
                <a:latin typeface="Arial"/>
                <a:cs typeface="Arial"/>
              </a:rPr>
              <a:t>later</a:t>
            </a:r>
            <a:r>
              <a:rPr lang="en-US" spc="15" dirty="0">
                <a:latin typeface="Arial"/>
                <a:cs typeface="Arial"/>
              </a:rPr>
              <a:t> </a:t>
            </a:r>
            <a:r>
              <a:rPr lang="en-US" spc="-15" dirty="0">
                <a:latin typeface="Arial"/>
                <a:cs typeface="Arial"/>
              </a:rPr>
              <a:t>than</a:t>
            </a:r>
            <a:r>
              <a:rPr lang="en-US" spc="-5" dirty="0">
                <a:latin typeface="Arial"/>
                <a:cs typeface="Arial"/>
              </a:rPr>
              <a:t> </a:t>
            </a:r>
            <a:r>
              <a:rPr lang="en-US" spc="-10" dirty="0">
                <a:latin typeface="Arial"/>
                <a:cs typeface="Arial"/>
              </a:rPr>
              <a:t>th</a:t>
            </a:r>
            <a:r>
              <a:rPr lang="en-US" spc="-15" dirty="0">
                <a:latin typeface="Arial"/>
                <a:cs typeface="Arial"/>
              </a:rPr>
              <a:t>e 15</a:t>
            </a:r>
            <a:r>
              <a:rPr lang="en-US" baseline="24904" dirty="0">
                <a:latin typeface="Arial"/>
                <a:cs typeface="Arial"/>
              </a:rPr>
              <a:t>th </a:t>
            </a:r>
            <a:r>
              <a:rPr lang="en-US" spc="-292" baseline="24904" dirty="0">
                <a:latin typeface="Arial"/>
                <a:cs typeface="Arial"/>
              </a:rPr>
              <a:t> </a:t>
            </a:r>
            <a:r>
              <a:rPr lang="en-US" spc="-10" dirty="0">
                <a:latin typeface="Arial"/>
                <a:cs typeface="Arial"/>
              </a:rPr>
              <a:t>of</a:t>
            </a:r>
            <a:r>
              <a:rPr lang="en-US" spc="-5" dirty="0">
                <a:latin typeface="Arial"/>
                <a:cs typeface="Arial"/>
              </a:rPr>
              <a:t> </a:t>
            </a:r>
            <a:r>
              <a:rPr lang="en-US" spc="-15" dirty="0">
                <a:latin typeface="Arial"/>
                <a:cs typeface="Arial"/>
              </a:rPr>
              <a:t>the</a:t>
            </a:r>
            <a:r>
              <a:rPr lang="en-US" spc="15" dirty="0">
                <a:latin typeface="Arial"/>
                <a:cs typeface="Arial"/>
              </a:rPr>
              <a:t> </a:t>
            </a:r>
            <a:r>
              <a:rPr lang="en-US" spc="-15" dirty="0">
                <a:latin typeface="Arial"/>
                <a:cs typeface="Arial"/>
              </a:rPr>
              <a:t>month</a:t>
            </a:r>
            <a:r>
              <a:rPr lang="en-US" spc="15" dirty="0">
                <a:latin typeface="Arial"/>
                <a:cs typeface="Arial"/>
              </a:rPr>
              <a:t> </a:t>
            </a:r>
            <a:r>
              <a:rPr lang="en-US" spc="-10" dirty="0">
                <a:latin typeface="Arial"/>
                <a:cs typeface="Arial"/>
              </a:rPr>
              <a:t>pr</a:t>
            </a:r>
            <a:r>
              <a:rPr lang="en-US" dirty="0">
                <a:latin typeface="Arial"/>
                <a:cs typeface="Arial"/>
              </a:rPr>
              <a:t>i</a:t>
            </a:r>
            <a:r>
              <a:rPr lang="en-US" spc="-10" dirty="0">
                <a:latin typeface="Arial"/>
                <a:cs typeface="Arial"/>
              </a:rPr>
              <a:t>or</a:t>
            </a:r>
            <a:r>
              <a:rPr lang="en-US" spc="10" dirty="0">
                <a:latin typeface="Arial"/>
                <a:cs typeface="Arial"/>
              </a:rPr>
              <a:t> </a:t>
            </a:r>
            <a:r>
              <a:rPr lang="en-US" spc="-10" dirty="0">
                <a:latin typeface="Arial"/>
                <a:cs typeface="Arial"/>
              </a:rPr>
              <a:t>to</a:t>
            </a:r>
            <a:r>
              <a:rPr lang="en-US" spc="-5" dirty="0">
                <a:latin typeface="Arial"/>
                <a:cs typeface="Arial"/>
              </a:rPr>
              <a:t> </a:t>
            </a:r>
            <a:r>
              <a:rPr lang="en-US" spc="-15" dirty="0">
                <a:latin typeface="Arial"/>
                <a:cs typeface="Arial"/>
              </a:rPr>
              <a:t>the</a:t>
            </a:r>
            <a:r>
              <a:rPr lang="en-US" dirty="0">
                <a:latin typeface="Arial"/>
                <a:cs typeface="Arial"/>
              </a:rPr>
              <a:t> </a:t>
            </a:r>
            <a:r>
              <a:rPr lang="en-US" spc="-15" dirty="0">
                <a:latin typeface="Arial"/>
                <a:cs typeface="Arial"/>
              </a:rPr>
              <a:t>month</a:t>
            </a:r>
            <a:r>
              <a:rPr lang="en-US" spc="25" dirty="0">
                <a:latin typeface="Arial"/>
                <a:cs typeface="Arial"/>
              </a:rPr>
              <a:t> </a:t>
            </a:r>
            <a:r>
              <a:rPr lang="en-US" spc="-15" dirty="0">
                <a:latin typeface="Arial"/>
                <a:cs typeface="Arial"/>
              </a:rPr>
              <a:t>the</a:t>
            </a:r>
            <a:r>
              <a:rPr lang="en-US" dirty="0">
                <a:latin typeface="Arial"/>
                <a:cs typeface="Arial"/>
              </a:rPr>
              <a:t> </a:t>
            </a:r>
            <a:r>
              <a:rPr lang="en-US" spc="-15" dirty="0">
                <a:latin typeface="Arial"/>
                <a:cs typeface="Arial"/>
              </a:rPr>
              <a:t>hos</a:t>
            </a:r>
            <a:r>
              <a:rPr lang="en-US" spc="-10" dirty="0">
                <a:latin typeface="Arial"/>
                <a:cs typeface="Arial"/>
              </a:rPr>
              <a:t>pita</a:t>
            </a:r>
            <a:r>
              <a:rPr lang="en-US" spc="-5" dirty="0">
                <a:latin typeface="Arial"/>
                <a:cs typeface="Arial"/>
              </a:rPr>
              <a:t>l</a:t>
            </a:r>
            <a:r>
              <a:rPr lang="en-US" spc="-15" dirty="0">
                <a:latin typeface="Arial"/>
                <a:cs typeface="Arial"/>
              </a:rPr>
              <a:t> wants</a:t>
            </a:r>
            <a:r>
              <a:rPr lang="en-US" spc="5" dirty="0">
                <a:latin typeface="Arial"/>
                <a:cs typeface="Arial"/>
              </a:rPr>
              <a:t> </a:t>
            </a:r>
            <a:r>
              <a:rPr lang="en-US" spc="-10" dirty="0">
                <a:latin typeface="Arial"/>
                <a:cs typeface="Arial"/>
              </a:rPr>
              <a:t>to</a:t>
            </a:r>
            <a:r>
              <a:rPr lang="en-US" dirty="0">
                <a:latin typeface="Arial"/>
                <a:cs typeface="Arial"/>
              </a:rPr>
              <a:t> </a:t>
            </a:r>
            <a:r>
              <a:rPr lang="en-US" spc="-15" dirty="0">
                <a:latin typeface="Arial"/>
                <a:cs typeface="Arial"/>
              </a:rPr>
              <a:t>be</a:t>
            </a:r>
            <a:r>
              <a:rPr lang="en-US" spc="-10" dirty="0">
                <a:latin typeface="Arial"/>
                <a:cs typeface="Arial"/>
              </a:rPr>
              <a:t>gin</a:t>
            </a:r>
            <a:r>
              <a:rPr lang="en-US" dirty="0">
                <a:latin typeface="Arial"/>
                <a:cs typeface="Arial"/>
              </a:rPr>
              <a:t> </a:t>
            </a:r>
            <a:r>
              <a:rPr lang="en-US" spc="-15" dirty="0">
                <a:latin typeface="Arial"/>
                <a:cs typeface="Arial"/>
              </a:rPr>
              <a:t>mak</a:t>
            </a:r>
            <a:r>
              <a:rPr lang="en-US" dirty="0">
                <a:latin typeface="Arial"/>
                <a:cs typeface="Arial"/>
              </a:rPr>
              <a:t>i</a:t>
            </a:r>
            <a:r>
              <a:rPr lang="en-US" spc="-15" dirty="0">
                <a:latin typeface="Arial"/>
                <a:cs typeface="Arial"/>
              </a:rPr>
              <a:t>ng</a:t>
            </a:r>
            <a:r>
              <a:rPr lang="en-US" spc="15" dirty="0">
                <a:latin typeface="Arial"/>
                <a:cs typeface="Arial"/>
              </a:rPr>
              <a:t> </a:t>
            </a:r>
            <a:r>
              <a:rPr lang="en-US" spc="-15" dirty="0">
                <a:latin typeface="Arial"/>
                <a:cs typeface="Arial"/>
              </a:rPr>
              <a:t>PE</a:t>
            </a:r>
            <a:r>
              <a:rPr lang="en-US" spc="-5" dirty="0">
                <a:latin typeface="Arial"/>
                <a:cs typeface="Arial"/>
              </a:rPr>
              <a:t> </a:t>
            </a:r>
            <a:r>
              <a:rPr lang="en-US" spc="-15" dirty="0">
                <a:latin typeface="Arial"/>
                <a:cs typeface="Arial"/>
              </a:rPr>
              <a:t>determin</a:t>
            </a:r>
            <a:r>
              <a:rPr lang="en-US" spc="-10" dirty="0">
                <a:latin typeface="Arial"/>
                <a:cs typeface="Arial"/>
              </a:rPr>
              <a:t>atio</a:t>
            </a:r>
            <a:r>
              <a:rPr lang="en-US" spc="-15" dirty="0">
                <a:latin typeface="Arial"/>
                <a:cs typeface="Arial"/>
              </a:rPr>
              <a:t>n</a:t>
            </a:r>
            <a:r>
              <a:rPr lang="en-US" spc="-10" dirty="0">
                <a:latin typeface="Arial"/>
                <a:cs typeface="Arial"/>
              </a:rPr>
              <a:t>s.</a:t>
            </a:r>
            <a:endParaRPr lang="en-US" dirty="0">
              <a:latin typeface="Arial"/>
              <a:cs typeface="Arial"/>
            </a:endParaRPr>
          </a:p>
        </p:txBody>
      </p:sp>
      <p:sp>
        <p:nvSpPr>
          <p:cNvPr id="24" name="TextBox 23"/>
          <p:cNvSpPr txBox="1"/>
          <p:nvPr>
            <p:custDataLst>
              <p:tags r:id="rId3"/>
            </p:custDataLst>
          </p:nvPr>
        </p:nvSpPr>
        <p:spPr>
          <a:xfrm>
            <a:off x="3162300" y="3657600"/>
            <a:ext cx="4142792" cy="1477328"/>
          </a:xfrm>
          <a:prstGeom prst="rect">
            <a:avLst/>
          </a:prstGeom>
          <a:noFill/>
        </p:spPr>
        <p:txBody>
          <a:bodyPr wrap="square" rtlCol="0">
            <a:spAutoFit/>
          </a:bodyPr>
          <a:lstStyle/>
          <a:p>
            <a:pPr marL="149860" marR="110489">
              <a:lnSpc>
                <a:spcPct val="100000"/>
              </a:lnSpc>
            </a:pPr>
            <a:r>
              <a:rPr lang="en-US" spc="-15" dirty="0">
                <a:latin typeface="Arial"/>
                <a:cs typeface="Arial"/>
              </a:rPr>
              <a:t>As long</a:t>
            </a:r>
            <a:r>
              <a:rPr lang="en-US" spc="-5" dirty="0">
                <a:latin typeface="Arial"/>
                <a:cs typeface="Arial"/>
              </a:rPr>
              <a:t> </a:t>
            </a:r>
            <a:r>
              <a:rPr lang="en-US" spc="-15" dirty="0">
                <a:latin typeface="Arial"/>
                <a:cs typeface="Arial"/>
              </a:rPr>
              <a:t>as</a:t>
            </a:r>
            <a:r>
              <a:rPr lang="en-US" spc="-5" dirty="0">
                <a:latin typeface="Arial"/>
                <a:cs typeface="Arial"/>
              </a:rPr>
              <a:t> </a:t>
            </a:r>
            <a:r>
              <a:rPr lang="en-US" spc="-10" dirty="0">
                <a:latin typeface="Arial"/>
                <a:cs typeface="Arial"/>
              </a:rPr>
              <a:t>a</a:t>
            </a:r>
            <a:r>
              <a:rPr lang="en-US" spc="-5" dirty="0">
                <a:latin typeface="Arial"/>
                <a:cs typeface="Arial"/>
              </a:rPr>
              <a:t>ll</a:t>
            </a:r>
            <a:r>
              <a:rPr lang="en-US" spc="5" dirty="0">
                <a:latin typeface="Arial"/>
                <a:cs typeface="Arial"/>
              </a:rPr>
              <a:t> </a:t>
            </a:r>
            <a:r>
              <a:rPr lang="en-US" spc="-15" dirty="0">
                <a:latin typeface="Arial"/>
                <a:cs typeface="Arial"/>
              </a:rPr>
              <a:t>doc</a:t>
            </a:r>
            <a:r>
              <a:rPr lang="en-US" spc="-10" dirty="0">
                <a:latin typeface="Arial"/>
                <a:cs typeface="Arial"/>
              </a:rPr>
              <a:t>u</a:t>
            </a:r>
            <a:r>
              <a:rPr lang="en-US" spc="-15" dirty="0">
                <a:latin typeface="Arial"/>
                <a:cs typeface="Arial"/>
              </a:rPr>
              <a:t>mentation</a:t>
            </a:r>
            <a:r>
              <a:rPr lang="en-US" spc="10" dirty="0">
                <a:latin typeface="Arial"/>
                <a:cs typeface="Arial"/>
              </a:rPr>
              <a:t> </a:t>
            </a:r>
            <a:r>
              <a:rPr lang="en-US" spc="-10" dirty="0">
                <a:latin typeface="Arial"/>
                <a:cs typeface="Arial"/>
              </a:rPr>
              <a:t>is</a:t>
            </a:r>
            <a:r>
              <a:rPr lang="en-US" spc="-5" dirty="0">
                <a:latin typeface="Arial"/>
                <a:cs typeface="Arial"/>
              </a:rPr>
              <a:t> </a:t>
            </a:r>
            <a:r>
              <a:rPr lang="en-US" spc="-10" dirty="0">
                <a:latin typeface="Arial"/>
                <a:cs typeface="Arial"/>
              </a:rPr>
              <a:t>rec</a:t>
            </a:r>
            <a:r>
              <a:rPr lang="en-US" spc="-15" dirty="0">
                <a:latin typeface="Arial"/>
                <a:cs typeface="Arial"/>
              </a:rPr>
              <a:t>eived</a:t>
            </a:r>
            <a:r>
              <a:rPr lang="en-US" spc="5" dirty="0">
                <a:latin typeface="Arial"/>
                <a:cs typeface="Arial"/>
              </a:rPr>
              <a:t> </a:t>
            </a:r>
            <a:r>
              <a:rPr lang="en-US" spc="-15" dirty="0">
                <a:latin typeface="Arial"/>
                <a:cs typeface="Arial"/>
              </a:rPr>
              <a:t>by</a:t>
            </a:r>
            <a:r>
              <a:rPr lang="en-US" spc="5" dirty="0">
                <a:latin typeface="Arial"/>
                <a:cs typeface="Arial"/>
              </a:rPr>
              <a:t> </a:t>
            </a:r>
            <a:r>
              <a:rPr lang="en-US" spc="-15" dirty="0">
                <a:latin typeface="Arial"/>
                <a:cs typeface="Arial"/>
              </a:rPr>
              <a:t>the 15</a:t>
            </a:r>
            <a:r>
              <a:rPr lang="en-US" spc="7" baseline="24904" dirty="0">
                <a:latin typeface="Arial"/>
                <a:cs typeface="Arial"/>
              </a:rPr>
              <a:t>th</a:t>
            </a:r>
            <a:r>
              <a:rPr lang="en-US" baseline="24904" dirty="0">
                <a:latin typeface="Arial"/>
                <a:cs typeface="Arial"/>
              </a:rPr>
              <a:t> </a:t>
            </a:r>
            <a:r>
              <a:rPr lang="en-US" spc="-292" baseline="24904" dirty="0">
                <a:latin typeface="Arial"/>
                <a:cs typeface="Arial"/>
              </a:rPr>
              <a:t> </a:t>
            </a:r>
            <a:r>
              <a:rPr lang="en-US" spc="-10" dirty="0">
                <a:latin typeface="Arial"/>
                <a:cs typeface="Arial"/>
              </a:rPr>
              <a:t>of</a:t>
            </a:r>
            <a:r>
              <a:rPr lang="en-US" spc="-5" dirty="0">
                <a:latin typeface="Arial"/>
                <a:cs typeface="Arial"/>
              </a:rPr>
              <a:t> </a:t>
            </a:r>
            <a:r>
              <a:rPr lang="en-US" spc="-15" dirty="0">
                <a:latin typeface="Arial"/>
                <a:cs typeface="Arial"/>
              </a:rPr>
              <a:t>the</a:t>
            </a:r>
            <a:r>
              <a:rPr lang="en-US" spc="15" dirty="0">
                <a:latin typeface="Arial"/>
                <a:cs typeface="Arial"/>
              </a:rPr>
              <a:t> </a:t>
            </a:r>
            <a:r>
              <a:rPr lang="en-US" spc="-10" dirty="0">
                <a:latin typeface="Arial"/>
                <a:cs typeface="Arial"/>
              </a:rPr>
              <a:t>prior</a:t>
            </a:r>
            <a:r>
              <a:rPr lang="en-US" spc="-5" dirty="0">
                <a:latin typeface="Arial"/>
                <a:cs typeface="Arial"/>
              </a:rPr>
              <a:t> </a:t>
            </a:r>
            <a:r>
              <a:rPr lang="en-US" spc="-15" dirty="0">
                <a:latin typeface="Arial"/>
                <a:cs typeface="Arial"/>
              </a:rPr>
              <a:t>month,</a:t>
            </a:r>
            <a:r>
              <a:rPr lang="en-US" spc="20" dirty="0">
                <a:latin typeface="Arial"/>
                <a:cs typeface="Arial"/>
              </a:rPr>
              <a:t> </a:t>
            </a:r>
            <a:r>
              <a:rPr lang="en-US" spc="-15" dirty="0">
                <a:latin typeface="Arial"/>
                <a:cs typeface="Arial"/>
              </a:rPr>
              <a:t>the</a:t>
            </a:r>
            <a:r>
              <a:rPr lang="en-US" spc="-5" dirty="0">
                <a:latin typeface="Arial"/>
                <a:cs typeface="Arial"/>
              </a:rPr>
              <a:t> </a:t>
            </a:r>
            <a:r>
              <a:rPr lang="en-US" spc="-15" dirty="0">
                <a:latin typeface="Arial"/>
                <a:cs typeface="Arial"/>
              </a:rPr>
              <a:t>hos</a:t>
            </a:r>
            <a:r>
              <a:rPr lang="en-US" spc="-10" dirty="0">
                <a:latin typeface="Arial"/>
                <a:cs typeface="Arial"/>
              </a:rPr>
              <a:t>pital</a:t>
            </a:r>
            <a:r>
              <a:rPr lang="en-US" spc="5" dirty="0">
                <a:latin typeface="Arial"/>
                <a:cs typeface="Arial"/>
              </a:rPr>
              <a:t> </a:t>
            </a:r>
            <a:r>
              <a:rPr lang="en-US" spc="-10" dirty="0">
                <a:latin typeface="Arial"/>
                <a:cs typeface="Arial"/>
              </a:rPr>
              <a:t>will</a:t>
            </a:r>
            <a:r>
              <a:rPr lang="en-US" spc="-5" dirty="0">
                <a:latin typeface="Arial"/>
                <a:cs typeface="Arial"/>
              </a:rPr>
              <a:t> </a:t>
            </a:r>
            <a:r>
              <a:rPr lang="en-US" spc="-15" dirty="0">
                <a:latin typeface="Arial"/>
                <a:cs typeface="Arial"/>
              </a:rPr>
              <a:t>be</a:t>
            </a:r>
            <a:r>
              <a:rPr lang="en-US" spc="-5" dirty="0">
                <a:latin typeface="Arial"/>
                <a:cs typeface="Arial"/>
              </a:rPr>
              <a:t> </a:t>
            </a:r>
            <a:r>
              <a:rPr lang="en-US" spc="-15" dirty="0">
                <a:latin typeface="Arial"/>
                <a:cs typeface="Arial"/>
              </a:rPr>
              <a:t>able</a:t>
            </a:r>
            <a:r>
              <a:rPr lang="en-US" spc="-5" dirty="0">
                <a:latin typeface="Arial"/>
                <a:cs typeface="Arial"/>
              </a:rPr>
              <a:t> </a:t>
            </a:r>
            <a:r>
              <a:rPr lang="en-US" spc="-10" dirty="0">
                <a:latin typeface="Arial"/>
                <a:cs typeface="Arial"/>
              </a:rPr>
              <a:t>to</a:t>
            </a:r>
            <a:r>
              <a:rPr lang="en-US" spc="-15" dirty="0">
                <a:latin typeface="Arial"/>
                <a:cs typeface="Arial"/>
              </a:rPr>
              <a:t> be</a:t>
            </a:r>
            <a:r>
              <a:rPr lang="en-US" spc="-10" dirty="0">
                <a:latin typeface="Arial"/>
                <a:cs typeface="Arial"/>
              </a:rPr>
              <a:t>gin</a:t>
            </a:r>
            <a:r>
              <a:rPr lang="en-US" dirty="0">
                <a:latin typeface="Arial"/>
                <a:cs typeface="Arial"/>
              </a:rPr>
              <a:t> </a:t>
            </a:r>
            <a:r>
              <a:rPr lang="en-US" spc="-10" dirty="0">
                <a:latin typeface="Arial"/>
                <a:cs typeface="Arial"/>
              </a:rPr>
              <a:t>submittin</a:t>
            </a:r>
            <a:r>
              <a:rPr lang="en-US" spc="-15" dirty="0">
                <a:latin typeface="Arial"/>
                <a:cs typeface="Arial"/>
              </a:rPr>
              <a:t>g</a:t>
            </a:r>
            <a:r>
              <a:rPr lang="en-US" spc="10" dirty="0">
                <a:latin typeface="Arial"/>
                <a:cs typeface="Arial"/>
              </a:rPr>
              <a:t> </a:t>
            </a:r>
            <a:r>
              <a:rPr lang="en-US" spc="-15" dirty="0">
                <a:latin typeface="Arial"/>
                <a:cs typeface="Arial"/>
              </a:rPr>
              <a:t>PE ap</a:t>
            </a:r>
            <a:r>
              <a:rPr lang="en-US" spc="-10" dirty="0">
                <a:latin typeface="Arial"/>
                <a:cs typeface="Arial"/>
              </a:rPr>
              <a:t>p</a:t>
            </a:r>
            <a:r>
              <a:rPr lang="en-US" spc="-5" dirty="0">
                <a:latin typeface="Arial"/>
                <a:cs typeface="Arial"/>
              </a:rPr>
              <a:t>l</a:t>
            </a:r>
            <a:r>
              <a:rPr lang="en-US" dirty="0">
                <a:latin typeface="Arial"/>
                <a:cs typeface="Arial"/>
              </a:rPr>
              <a:t>i</a:t>
            </a:r>
            <a:r>
              <a:rPr lang="en-US" spc="-15" dirty="0">
                <a:latin typeface="Arial"/>
                <a:cs typeface="Arial"/>
              </a:rPr>
              <a:t>c</a:t>
            </a:r>
            <a:r>
              <a:rPr lang="en-US" spc="-10" dirty="0">
                <a:latin typeface="Arial"/>
                <a:cs typeface="Arial"/>
              </a:rPr>
              <a:t>atio</a:t>
            </a:r>
            <a:r>
              <a:rPr lang="en-US" spc="-15" dirty="0">
                <a:latin typeface="Arial"/>
                <a:cs typeface="Arial"/>
              </a:rPr>
              <a:t>ns</a:t>
            </a:r>
            <a:r>
              <a:rPr lang="en-US" spc="-10" dirty="0">
                <a:latin typeface="Arial"/>
                <a:cs typeface="Arial"/>
              </a:rPr>
              <a:t> in</a:t>
            </a:r>
            <a:r>
              <a:rPr lang="en-US" dirty="0">
                <a:latin typeface="Arial"/>
                <a:cs typeface="Arial"/>
              </a:rPr>
              <a:t> </a:t>
            </a:r>
            <a:r>
              <a:rPr lang="en-US" spc="-20" dirty="0">
                <a:latin typeface="Arial"/>
                <a:cs typeface="Arial"/>
              </a:rPr>
              <a:t>CO</a:t>
            </a:r>
            <a:r>
              <a:rPr lang="en-US" spc="-30" dirty="0">
                <a:latin typeface="Arial"/>
                <a:cs typeface="Arial"/>
              </a:rPr>
              <a:t>M</a:t>
            </a:r>
            <a:r>
              <a:rPr lang="en-US" spc="-185" dirty="0">
                <a:latin typeface="Arial"/>
                <a:cs typeface="Arial"/>
              </a:rPr>
              <a:t>P</a:t>
            </a:r>
            <a:r>
              <a:rPr lang="en-US" spc="-15" dirty="0">
                <a:latin typeface="Arial"/>
                <a:cs typeface="Arial"/>
              </a:rPr>
              <a:t>ASS.</a:t>
            </a:r>
            <a:endParaRPr lang="en-US" dirty="0">
              <a:latin typeface="Arial"/>
              <a:cs typeface="Arial"/>
            </a:endParaRPr>
          </a:p>
        </p:txBody>
      </p:sp>
      <p:sp>
        <p:nvSpPr>
          <p:cNvPr id="2" name="Slide Number Placeholder 1">
            <a:extLst>
              <a:ext uri="{FF2B5EF4-FFF2-40B4-BE49-F238E27FC236}">
                <a16:creationId xmlns:a16="http://schemas.microsoft.com/office/drawing/2014/main" id="{95A119CF-486A-4C12-942C-3F8EE96D2679}"/>
              </a:ext>
            </a:extLst>
          </p:cNvPr>
          <p:cNvSpPr>
            <a:spLocks noGrp="1"/>
          </p:cNvSpPr>
          <p:nvPr>
            <p:ph type="sldNum" sz="quarter" idx="12"/>
          </p:nvPr>
        </p:nvSpPr>
        <p:spPr/>
        <p:txBody>
          <a:bodyPr/>
          <a:lstStyle/>
          <a:p>
            <a:pPr algn="ctr"/>
            <a:fld id="{9D710453-B075-45DB-8A7B-E3C399690A0E}" type="slidenum">
              <a:rPr lang="en-US" sz="1100" smtClean="0"/>
              <a:pPr algn="ctr"/>
              <a:t>59</a:t>
            </a:fld>
            <a:endParaRPr lang="en-US" sz="1100" dirty="0"/>
          </a:p>
        </p:txBody>
      </p:sp>
    </p:spTree>
    <p:extLst>
      <p:ext uri="{BB962C8B-B14F-4D97-AF65-F5344CB8AC3E}">
        <p14:creationId xmlns:p14="http://schemas.microsoft.com/office/powerpoint/2010/main" val="2571857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Objectives"/>
          <p:cNvSpPr>
            <a:spLocks noGrp="1"/>
          </p:cNvSpPr>
          <p:nvPr>
            <p:ph type="title"/>
            <p:custDataLst>
              <p:tags r:id="rId1"/>
            </p:custDataLst>
          </p:nvPr>
        </p:nvSpPr>
        <p:spPr bwMode="white">
          <a:xfrm>
            <a:off x="457200" y="307974"/>
            <a:ext cx="5410200" cy="454026"/>
          </a:xfrm>
        </p:spPr>
        <p:txBody>
          <a:bodyPr/>
          <a:lstStyle/>
          <a:p>
            <a:r>
              <a:rPr lang="en-US" dirty="0"/>
              <a:t>Objectives</a:t>
            </a:r>
          </a:p>
        </p:txBody>
      </p:sp>
      <p:sp>
        <p:nvSpPr>
          <p:cNvPr id="4" name="Text Placeholder 3" descr="Text showing presentation learning objectives."/>
          <p:cNvSpPr>
            <a:spLocks noGrp="1"/>
          </p:cNvSpPr>
          <p:nvPr>
            <p:ph type="body" sz="quarter" idx="13"/>
            <p:custDataLst>
              <p:tags r:id="rId2"/>
            </p:custDataLst>
          </p:nvPr>
        </p:nvSpPr>
        <p:spPr>
          <a:xfrm>
            <a:off x="457200" y="1143000"/>
            <a:ext cx="8153400" cy="4724400"/>
          </a:xfrm>
        </p:spPr>
        <p:txBody>
          <a:bodyPr>
            <a:normAutofit lnSpcReduction="10000"/>
          </a:bodyPr>
          <a:lstStyle/>
          <a:p>
            <a:pPr marL="0" indent="0">
              <a:buNone/>
            </a:pPr>
            <a:r>
              <a:rPr lang="en-US" dirty="0"/>
              <a:t>This session will teach hospital PE providers about Presumptive Eligibility and how to complete a PE worksheet and application in COMPASS.</a:t>
            </a:r>
          </a:p>
          <a:p>
            <a:pPr marL="0" indent="0">
              <a:buNone/>
            </a:pPr>
            <a:endParaRPr lang="en-US" dirty="0"/>
          </a:p>
          <a:p>
            <a:pPr marL="0" indent="0">
              <a:buNone/>
            </a:pPr>
            <a:r>
              <a:rPr lang="en-US" dirty="0"/>
              <a:t>Upon completion of this session, you will be able to:</a:t>
            </a:r>
          </a:p>
          <a:p>
            <a:pPr marL="0" indent="0">
              <a:buNone/>
            </a:pPr>
            <a:endParaRPr lang="en-US" dirty="0"/>
          </a:p>
          <a:p>
            <a:r>
              <a:rPr lang="en-US" dirty="0"/>
              <a:t>Define PE, as it relates to both pregnant women and other MAGI Medical Assistance (MA) eligibility groups</a:t>
            </a:r>
          </a:p>
          <a:p>
            <a:r>
              <a:rPr lang="en-US" dirty="0"/>
              <a:t>Complete a PE worksheet in COMPASS and submit it to determine an individual’s eligibility</a:t>
            </a:r>
          </a:p>
          <a:p>
            <a:pPr lvl="0"/>
            <a:r>
              <a:rPr lang="en-US" dirty="0">
                <a:solidFill>
                  <a:srgbClr val="000000"/>
                </a:solidFill>
              </a:rPr>
              <a:t>Submit PE-only and combined PE/MA ongoing applications in COMPASS</a:t>
            </a:r>
          </a:p>
          <a:p>
            <a:r>
              <a:rPr lang="en-US" dirty="0"/>
              <a:t>Enroll and maintain status as a qualified hospital PE provider</a:t>
            </a:r>
          </a:p>
        </p:txBody>
      </p:sp>
      <p:sp>
        <p:nvSpPr>
          <p:cNvPr id="3" name="Slide Number Placeholder 2">
            <a:extLst>
              <a:ext uri="{FF2B5EF4-FFF2-40B4-BE49-F238E27FC236}">
                <a16:creationId xmlns:a16="http://schemas.microsoft.com/office/drawing/2014/main" id="{FF7A96AD-156F-498E-9C85-F40F291D6AAC}"/>
              </a:ext>
            </a:extLst>
          </p:cNvPr>
          <p:cNvSpPr>
            <a:spLocks noGrp="1"/>
          </p:cNvSpPr>
          <p:nvPr>
            <p:ph type="sldNum" sz="quarter" idx="12"/>
          </p:nvPr>
        </p:nvSpPr>
        <p:spPr/>
        <p:txBody>
          <a:bodyPr/>
          <a:lstStyle/>
          <a:p>
            <a:pPr algn="ctr"/>
            <a:fld id="{9D710453-B075-45DB-8A7B-E3C399690A0E}" type="slidenum">
              <a:rPr lang="en-US" sz="1100" smtClean="0"/>
              <a:pPr algn="ctr"/>
              <a:t>6</a:t>
            </a:fld>
            <a:endParaRPr lang="en-US" sz="1100" dirty="0"/>
          </a:p>
        </p:txBody>
      </p:sp>
    </p:spTree>
    <p:extLst>
      <p:ext uri="{BB962C8B-B14F-4D97-AF65-F5344CB8AC3E}">
        <p14:creationId xmlns:p14="http://schemas.microsoft.com/office/powerpoint/2010/main" val="122479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descr="Slide title: Performance Standards"/>
          <p:cNvSpPr>
            <a:spLocks noGrp="1"/>
          </p:cNvSpPr>
          <p:nvPr>
            <p:ph type="title"/>
          </p:nvPr>
        </p:nvSpPr>
        <p:spPr/>
        <p:txBody>
          <a:bodyPr/>
          <a:lstStyle/>
          <a:p>
            <a:r>
              <a:rPr lang="en-US" spc="-15" dirty="0"/>
              <a:t>Perf</a:t>
            </a:r>
            <a:r>
              <a:rPr lang="en-US" spc="-10" dirty="0"/>
              <a:t>o</a:t>
            </a:r>
            <a:r>
              <a:rPr lang="en-US" spc="-15" dirty="0"/>
              <a:t>rmance</a:t>
            </a:r>
            <a:r>
              <a:rPr lang="en-US" spc="15" dirty="0"/>
              <a:t> </a:t>
            </a:r>
            <a:r>
              <a:rPr lang="en-US" spc="-15" dirty="0"/>
              <a:t>St</a:t>
            </a:r>
            <a:r>
              <a:rPr lang="en-US" spc="-10" dirty="0"/>
              <a:t>a</a:t>
            </a:r>
            <a:r>
              <a:rPr lang="en-US" spc="-15" dirty="0"/>
              <a:t>n</a:t>
            </a:r>
            <a:r>
              <a:rPr lang="en-US" spc="-10" dirty="0"/>
              <a:t>d</a:t>
            </a:r>
            <a:r>
              <a:rPr lang="en-US" spc="-15" dirty="0"/>
              <a:t>ards</a:t>
            </a:r>
            <a:endParaRPr lang="en-US" dirty="0"/>
          </a:p>
        </p:txBody>
      </p:sp>
      <p:graphicFrame>
        <p:nvGraphicFramePr>
          <p:cNvPr id="17" name="Content Placeholder 16" descr="Smart art containing performance standards."/>
          <p:cNvGraphicFramePr>
            <a:graphicFrameLocks noGrp="1"/>
          </p:cNvGraphicFramePr>
          <p:nvPr>
            <p:ph sz="half" idx="1"/>
            <p:custDataLst>
              <p:tags r:id="rId1"/>
            </p:custDataLst>
            <p:extLst>
              <p:ext uri="{D42A27DB-BD31-4B8C-83A1-F6EECF244321}">
                <p14:modId xmlns:p14="http://schemas.microsoft.com/office/powerpoint/2010/main" val="3716763855"/>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F44C1CF7-76A6-455B-86C3-326A3B9EDA04}"/>
              </a:ext>
            </a:extLst>
          </p:cNvPr>
          <p:cNvSpPr>
            <a:spLocks noGrp="1"/>
          </p:cNvSpPr>
          <p:nvPr>
            <p:ph type="sldNum" sz="quarter" idx="12"/>
          </p:nvPr>
        </p:nvSpPr>
        <p:spPr/>
        <p:txBody>
          <a:bodyPr/>
          <a:lstStyle/>
          <a:p>
            <a:pPr algn="ctr"/>
            <a:fld id="{9D710453-B075-45DB-8A7B-E3C399690A0E}" type="slidenum">
              <a:rPr lang="en-US" sz="1100" smtClean="0"/>
              <a:pPr algn="ctr"/>
              <a:t>60</a:t>
            </a:fld>
            <a:endParaRPr lang="en-US" sz="1100" dirty="0"/>
          </a:p>
        </p:txBody>
      </p:sp>
    </p:spTree>
    <p:extLst>
      <p:ext uri="{BB962C8B-B14F-4D97-AF65-F5344CB8AC3E}">
        <p14:creationId xmlns:p14="http://schemas.microsoft.com/office/powerpoint/2010/main" val="11082955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descr="Slide title: Performance Standards (continued)"/>
          <p:cNvSpPr>
            <a:spLocks noGrp="1"/>
          </p:cNvSpPr>
          <p:nvPr>
            <p:ph type="title"/>
          </p:nvPr>
        </p:nvSpPr>
        <p:spPr/>
        <p:txBody>
          <a:bodyPr/>
          <a:lstStyle/>
          <a:p>
            <a:r>
              <a:rPr lang="en-US" spc="-15" dirty="0">
                <a:solidFill>
                  <a:srgbClr val="FFFFFF"/>
                </a:solidFill>
              </a:rPr>
              <a:t>Perf</a:t>
            </a:r>
            <a:r>
              <a:rPr lang="en-US" spc="-10" dirty="0">
                <a:solidFill>
                  <a:srgbClr val="FFFFFF"/>
                </a:solidFill>
              </a:rPr>
              <a:t>o</a:t>
            </a:r>
            <a:r>
              <a:rPr lang="en-US" spc="-15" dirty="0">
                <a:solidFill>
                  <a:srgbClr val="FFFFFF"/>
                </a:solidFill>
              </a:rPr>
              <a:t>rmance</a:t>
            </a:r>
            <a:r>
              <a:rPr lang="en-US" spc="15" dirty="0">
                <a:solidFill>
                  <a:srgbClr val="FFFFFF"/>
                </a:solidFill>
              </a:rPr>
              <a:t> </a:t>
            </a:r>
            <a:r>
              <a:rPr lang="en-US" spc="-15" dirty="0">
                <a:solidFill>
                  <a:srgbClr val="FFFFFF"/>
                </a:solidFill>
              </a:rPr>
              <a:t>St</a:t>
            </a:r>
            <a:r>
              <a:rPr lang="en-US" spc="-10" dirty="0">
                <a:solidFill>
                  <a:srgbClr val="FFFFFF"/>
                </a:solidFill>
              </a:rPr>
              <a:t>a</a:t>
            </a:r>
            <a:r>
              <a:rPr lang="en-US" spc="-15" dirty="0">
                <a:solidFill>
                  <a:srgbClr val="FFFFFF"/>
                </a:solidFill>
              </a:rPr>
              <a:t>n</a:t>
            </a:r>
            <a:r>
              <a:rPr lang="en-US" spc="-10" dirty="0">
                <a:solidFill>
                  <a:srgbClr val="FFFFFF"/>
                </a:solidFill>
              </a:rPr>
              <a:t>d</a:t>
            </a:r>
            <a:r>
              <a:rPr lang="en-US" spc="-15" dirty="0">
                <a:solidFill>
                  <a:srgbClr val="FFFFFF"/>
                </a:solidFill>
              </a:rPr>
              <a:t>ards </a:t>
            </a:r>
            <a:r>
              <a:rPr lang="en-US" i="1" spc="-15" dirty="0">
                <a:solidFill>
                  <a:srgbClr val="FFFFFF"/>
                </a:solidFill>
              </a:rPr>
              <a:t>(cont’d)</a:t>
            </a:r>
            <a:endParaRPr lang="en-US" dirty="0"/>
          </a:p>
        </p:txBody>
      </p:sp>
      <p:graphicFrame>
        <p:nvGraphicFramePr>
          <p:cNvPr id="17" name="Content Placeholder 16" descr="Smart art containing performance standards."/>
          <p:cNvGraphicFramePr>
            <a:graphicFrameLocks noGrp="1"/>
          </p:cNvGraphicFramePr>
          <p:nvPr>
            <p:ph sz="half" idx="1"/>
            <p:custDataLst>
              <p:tags r:id="rId1"/>
            </p:custDataLst>
            <p:extLst>
              <p:ext uri="{D42A27DB-BD31-4B8C-83A1-F6EECF244321}">
                <p14:modId xmlns:p14="http://schemas.microsoft.com/office/powerpoint/2010/main" val="3441603928"/>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FF8C6E83-6718-4D6C-8695-B47A12C620E2}"/>
              </a:ext>
            </a:extLst>
          </p:cNvPr>
          <p:cNvSpPr>
            <a:spLocks noGrp="1"/>
          </p:cNvSpPr>
          <p:nvPr>
            <p:ph type="sldNum" sz="quarter" idx="12"/>
          </p:nvPr>
        </p:nvSpPr>
        <p:spPr/>
        <p:txBody>
          <a:bodyPr/>
          <a:lstStyle/>
          <a:p>
            <a:pPr algn="ctr"/>
            <a:fld id="{9D710453-B075-45DB-8A7B-E3C399690A0E}" type="slidenum">
              <a:rPr lang="en-US" sz="1100" smtClean="0"/>
              <a:pPr algn="ctr"/>
              <a:t>61</a:t>
            </a:fld>
            <a:endParaRPr lang="en-US" sz="1100" dirty="0"/>
          </a:p>
        </p:txBody>
      </p:sp>
    </p:spTree>
    <p:extLst>
      <p:ext uri="{BB962C8B-B14F-4D97-AF65-F5344CB8AC3E}">
        <p14:creationId xmlns:p14="http://schemas.microsoft.com/office/powerpoint/2010/main" val="8466217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Monitoring and Corrective Action"/>
          <p:cNvSpPr>
            <a:spLocks noGrp="1"/>
          </p:cNvSpPr>
          <p:nvPr>
            <p:ph type="title"/>
            <p:custDataLst>
              <p:tags r:id="rId1"/>
            </p:custDataLst>
          </p:nvPr>
        </p:nvSpPr>
        <p:spPr>
          <a:xfrm>
            <a:off x="457200" y="304800"/>
            <a:ext cx="5410200" cy="454026"/>
          </a:xfrm>
        </p:spPr>
        <p:txBody>
          <a:bodyPr/>
          <a:lstStyle/>
          <a:p>
            <a:r>
              <a:rPr lang="en-US" dirty="0"/>
              <a:t>Mon</a:t>
            </a:r>
            <a:r>
              <a:rPr lang="en-US" spc="-10" dirty="0"/>
              <a:t>i</a:t>
            </a:r>
            <a:r>
              <a:rPr lang="en-US" dirty="0"/>
              <a:t>toring</a:t>
            </a:r>
            <a:r>
              <a:rPr lang="en-US" spc="15" dirty="0"/>
              <a:t> </a:t>
            </a:r>
            <a:r>
              <a:rPr lang="en-US" dirty="0"/>
              <a:t>&amp;</a:t>
            </a:r>
            <a:r>
              <a:rPr lang="en-US" spc="-15" dirty="0"/>
              <a:t> </a:t>
            </a:r>
            <a:r>
              <a:rPr lang="en-US" dirty="0"/>
              <a:t>C</a:t>
            </a:r>
            <a:r>
              <a:rPr lang="en-US" spc="-10" dirty="0"/>
              <a:t>o</a:t>
            </a:r>
            <a:r>
              <a:rPr lang="en-US" dirty="0"/>
              <a:t>rrecti</a:t>
            </a:r>
            <a:r>
              <a:rPr lang="en-US" spc="-10" dirty="0"/>
              <a:t>v</a:t>
            </a:r>
            <a:r>
              <a:rPr lang="en-US" dirty="0"/>
              <a:t>e</a:t>
            </a:r>
            <a:r>
              <a:rPr lang="en-US" spc="10" dirty="0"/>
              <a:t> </a:t>
            </a:r>
            <a:r>
              <a:rPr lang="en-US" dirty="0"/>
              <a:t>A</a:t>
            </a:r>
            <a:r>
              <a:rPr lang="en-US" spc="-10" dirty="0"/>
              <a:t>c</a:t>
            </a:r>
            <a:r>
              <a:rPr lang="en-US" dirty="0"/>
              <a:t>tion</a:t>
            </a:r>
          </a:p>
        </p:txBody>
      </p:sp>
      <p:graphicFrame>
        <p:nvGraphicFramePr>
          <p:cNvPr id="9" name="Content Placeholder 8" descr="Smart art containing five key points (day 1, by day 40, by day 55, by day 60, and by day 75) at which critical monitoring and corrective action should have occurred."/>
          <p:cNvGraphicFramePr>
            <a:graphicFrameLocks noGrp="1"/>
          </p:cNvGraphicFramePr>
          <p:nvPr>
            <p:ph sz="half" idx="1"/>
            <p:custDataLst>
              <p:tags r:id="rId2"/>
            </p:custDataLst>
            <p:extLst>
              <p:ext uri="{D42A27DB-BD31-4B8C-83A1-F6EECF244321}">
                <p14:modId xmlns:p14="http://schemas.microsoft.com/office/powerpoint/2010/main" val="1526784944"/>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Slide Number Placeholder 1">
            <a:extLst>
              <a:ext uri="{FF2B5EF4-FFF2-40B4-BE49-F238E27FC236}">
                <a16:creationId xmlns:a16="http://schemas.microsoft.com/office/drawing/2014/main" id="{9562B539-68B3-416D-87F7-260F5A662AD4}"/>
              </a:ext>
            </a:extLst>
          </p:cNvPr>
          <p:cNvSpPr>
            <a:spLocks noGrp="1"/>
          </p:cNvSpPr>
          <p:nvPr>
            <p:ph type="sldNum" sz="quarter" idx="12"/>
          </p:nvPr>
        </p:nvSpPr>
        <p:spPr/>
        <p:txBody>
          <a:bodyPr/>
          <a:lstStyle/>
          <a:p>
            <a:pPr algn="ctr"/>
            <a:fld id="{9D710453-B075-45DB-8A7B-E3C399690A0E}" type="slidenum">
              <a:rPr lang="en-US" sz="1100" smtClean="0"/>
              <a:pPr algn="ctr"/>
              <a:t>62</a:t>
            </a:fld>
            <a:endParaRPr lang="en-US" sz="1100" dirty="0"/>
          </a:p>
        </p:txBody>
      </p:sp>
    </p:spTree>
    <p:extLst>
      <p:ext uri="{BB962C8B-B14F-4D97-AF65-F5344CB8AC3E}">
        <p14:creationId xmlns:p14="http://schemas.microsoft.com/office/powerpoint/2010/main" val="1422094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Slide title: Monitoring and Corrective Action (continued)"/>
          <p:cNvSpPr>
            <a:spLocks noGrp="1"/>
          </p:cNvSpPr>
          <p:nvPr>
            <p:ph type="title"/>
            <p:custDataLst>
              <p:tags r:id="rId1"/>
            </p:custDataLst>
          </p:nvPr>
        </p:nvSpPr>
        <p:spPr>
          <a:xfrm>
            <a:off x="457200" y="304800"/>
            <a:ext cx="5410200" cy="454026"/>
          </a:xfrm>
        </p:spPr>
        <p:txBody>
          <a:bodyPr/>
          <a:lstStyle/>
          <a:p>
            <a:r>
              <a:rPr lang="en-US" sz="2500" spc="-50" dirty="0"/>
              <a:t>Monitoring &amp; Corrective Action </a:t>
            </a:r>
            <a:r>
              <a:rPr lang="en-US" sz="2500" i="1" spc="-50" dirty="0"/>
              <a:t>(cont’d)</a:t>
            </a:r>
            <a:endParaRPr lang="en-US" sz="2500" spc="-50" dirty="0"/>
          </a:p>
        </p:txBody>
      </p:sp>
      <p:graphicFrame>
        <p:nvGraphicFramePr>
          <p:cNvPr id="9" name="Content Placeholder 8" descr="Smart art containing five more key points (by day 90, by day 95, by day 125, not later than 6 months from EPP approval, and not later than 12 months from EPP approval) at which critical monitoring and corrective action should have occurred."/>
          <p:cNvGraphicFramePr>
            <a:graphicFrameLocks noGrp="1"/>
          </p:cNvGraphicFramePr>
          <p:nvPr>
            <p:ph sz="half" idx="1"/>
            <p:custDataLst>
              <p:tags r:id="rId2"/>
            </p:custDataLst>
            <p:extLst>
              <p:ext uri="{D42A27DB-BD31-4B8C-83A1-F6EECF244321}">
                <p14:modId xmlns:p14="http://schemas.microsoft.com/office/powerpoint/2010/main" val="3812938610"/>
              </p:ext>
            </p:extLst>
          </p:nvPr>
        </p:nvGraphicFramePr>
        <p:xfrm>
          <a:off x="457200" y="1143000"/>
          <a:ext cx="8204200" cy="480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Slide Number Placeholder 1">
            <a:extLst>
              <a:ext uri="{FF2B5EF4-FFF2-40B4-BE49-F238E27FC236}">
                <a16:creationId xmlns:a16="http://schemas.microsoft.com/office/drawing/2014/main" id="{50B2A4C7-536A-4E9D-A2E2-D8FBB11800C6}"/>
              </a:ext>
            </a:extLst>
          </p:cNvPr>
          <p:cNvSpPr>
            <a:spLocks noGrp="1"/>
          </p:cNvSpPr>
          <p:nvPr>
            <p:ph type="sldNum" sz="quarter" idx="12"/>
          </p:nvPr>
        </p:nvSpPr>
        <p:spPr/>
        <p:txBody>
          <a:bodyPr/>
          <a:lstStyle/>
          <a:p>
            <a:pPr algn="ctr"/>
            <a:fld id="{9D710453-B075-45DB-8A7B-E3C399690A0E}" type="slidenum">
              <a:rPr lang="en-US" sz="1100" smtClean="0"/>
              <a:pPr algn="ctr"/>
              <a:t>63</a:t>
            </a:fld>
            <a:endParaRPr lang="en-US" sz="1100" dirty="0"/>
          </a:p>
        </p:txBody>
      </p:sp>
    </p:spTree>
    <p:extLst>
      <p:ext uri="{BB962C8B-B14F-4D97-AF65-F5344CB8AC3E}">
        <p14:creationId xmlns:p14="http://schemas.microsoft.com/office/powerpoint/2010/main" val="2988873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6" descr="Slide title: Disqualification as Qualified PE Provider">
            <a:extLst>
              <a:ext uri="{FF2B5EF4-FFF2-40B4-BE49-F238E27FC236}">
                <a16:creationId xmlns:a16="http://schemas.microsoft.com/office/drawing/2014/main" id="{DA195847-EF62-45A5-9754-9481CF7C800A}"/>
              </a:ext>
            </a:extLst>
          </p:cNvPr>
          <p:cNvSpPr>
            <a:spLocks noGrp="1"/>
          </p:cNvSpPr>
          <p:nvPr>
            <p:ph type="title"/>
            <p:custDataLst>
              <p:tags r:id="rId1"/>
            </p:custDataLst>
          </p:nvPr>
        </p:nvSpPr>
        <p:spPr>
          <a:xfrm>
            <a:off x="457200" y="304800"/>
            <a:ext cx="5410200" cy="454026"/>
          </a:xfrm>
        </p:spPr>
        <p:txBody>
          <a:bodyPr/>
          <a:lstStyle/>
          <a:p>
            <a:r>
              <a:rPr lang="en-US" sz="2400" spc="-20" dirty="0"/>
              <a:t>Disqualification as Qualified PE Provider</a:t>
            </a:r>
            <a:endParaRPr lang="en-US" sz="2400" dirty="0"/>
          </a:p>
        </p:txBody>
      </p:sp>
      <p:sp>
        <p:nvSpPr>
          <p:cNvPr id="9" name="object 9">
            <a:extLst>
              <a:ext uri="{C183D7F6-B498-43B3-948B-1728B52AA6E4}">
                <adec:decorative xmlns:adec="http://schemas.microsoft.com/office/drawing/2017/decorative" val="1"/>
              </a:ext>
            </a:extLst>
          </p:cNvPr>
          <p:cNvSpPr/>
          <p:nvPr>
            <p:custDataLst>
              <p:tags r:id="rId2"/>
            </p:custDataLst>
          </p:nvPr>
        </p:nvSpPr>
        <p:spPr>
          <a:xfrm>
            <a:off x="1066800" y="990600"/>
            <a:ext cx="6995159" cy="5029200"/>
          </a:xfrm>
          <a:custGeom>
            <a:avLst/>
            <a:gdLst/>
            <a:ahLst/>
            <a:cxnLst/>
            <a:rect l="l" t="t" r="r" b="b"/>
            <a:pathLst>
              <a:path w="6995159" h="5029200">
                <a:moveTo>
                  <a:pt x="4480560" y="0"/>
                </a:moveTo>
                <a:lnTo>
                  <a:pt x="4480560" y="1257300"/>
                </a:lnTo>
                <a:lnTo>
                  <a:pt x="0" y="1257300"/>
                </a:lnTo>
                <a:lnTo>
                  <a:pt x="0" y="3771900"/>
                </a:lnTo>
                <a:lnTo>
                  <a:pt x="4480560" y="3771900"/>
                </a:lnTo>
                <a:lnTo>
                  <a:pt x="4480560" y="5029200"/>
                </a:lnTo>
                <a:lnTo>
                  <a:pt x="6995159" y="2514600"/>
                </a:lnTo>
                <a:lnTo>
                  <a:pt x="4480560" y="0"/>
                </a:lnTo>
                <a:close/>
              </a:path>
            </a:pathLst>
          </a:custGeom>
          <a:solidFill>
            <a:srgbClr val="D0D7E8"/>
          </a:solidFill>
          <a:ln w="28575">
            <a:solidFill>
              <a:schemeClr val="bg1"/>
            </a:solidFill>
          </a:ln>
        </p:spPr>
        <p:txBody>
          <a:bodyPr wrap="square" lIns="0" tIns="0" rIns="0" bIns="0" rtlCol="0"/>
          <a:lstStyle/>
          <a:p>
            <a:endParaRPr dirty="0"/>
          </a:p>
        </p:txBody>
      </p:sp>
      <p:sp>
        <p:nvSpPr>
          <p:cNvPr id="10" name="object 10" descr="Smart art showing step 1 of 3 involved in disqualification as a PE provider."/>
          <p:cNvSpPr/>
          <p:nvPr>
            <p:custDataLst>
              <p:tags r:id="rId3"/>
            </p:custDataLst>
          </p:nvPr>
        </p:nvSpPr>
        <p:spPr>
          <a:xfrm>
            <a:off x="461213" y="2321814"/>
            <a:ext cx="2483485" cy="2367280"/>
          </a:xfrm>
          <a:custGeom>
            <a:avLst/>
            <a:gdLst/>
            <a:ahLst/>
            <a:cxnLst/>
            <a:rect l="l" t="t" r="r" b="b"/>
            <a:pathLst>
              <a:path w="2483485" h="2367279">
                <a:moveTo>
                  <a:pt x="2088946" y="0"/>
                </a:moveTo>
                <a:lnTo>
                  <a:pt x="394462" y="0"/>
                </a:lnTo>
                <a:lnTo>
                  <a:pt x="362109" y="1307"/>
                </a:lnTo>
                <a:lnTo>
                  <a:pt x="299668" y="11467"/>
                </a:lnTo>
                <a:lnTo>
                  <a:pt x="240919" y="31005"/>
                </a:lnTo>
                <a:lnTo>
                  <a:pt x="186676" y="59111"/>
                </a:lnTo>
                <a:lnTo>
                  <a:pt x="137750" y="94970"/>
                </a:lnTo>
                <a:lnTo>
                  <a:pt x="94953" y="137770"/>
                </a:lnTo>
                <a:lnTo>
                  <a:pt x="59099" y="186698"/>
                </a:lnTo>
                <a:lnTo>
                  <a:pt x="30998" y="240940"/>
                </a:lnTo>
                <a:lnTo>
                  <a:pt x="11464" y="299684"/>
                </a:lnTo>
                <a:lnTo>
                  <a:pt x="1307" y="362116"/>
                </a:lnTo>
                <a:lnTo>
                  <a:pt x="0" y="394462"/>
                </a:lnTo>
                <a:lnTo>
                  <a:pt x="0" y="1972310"/>
                </a:lnTo>
                <a:lnTo>
                  <a:pt x="5162" y="2036281"/>
                </a:lnTo>
                <a:lnTo>
                  <a:pt x="20109" y="2096971"/>
                </a:lnTo>
                <a:lnTo>
                  <a:pt x="44029" y="2153565"/>
                </a:lnTo>
                <a:lnTo>
                  <a:pt x="76108" y="2205252"/>
                </a:lnTo>
                <a:lnTo>
                  <a:pt x="115535" y="2251217"/>
                </a:lnTo>
                <a:lnTo>
                  <a:pt x="161497" y="2290649"/>
                </a:lnTo>
                <a:lnTo>
                  <a:pt x="213183" y="2322733"/>
                </a:lnTo>
                <a:lnTo>
                  <a:pt x="269781" y="2346657"/>
                </a:lnTo>
                <a:lnTo>
                  <a:pt x="330478" y="2361607"/>
                </a:lnTo>
                <a:lnTo>
                  <a:pt x="394462" y="2366772"/>
                </a:lnTo>
                <a:lnTo>
                  <a:pt x="2088946" y="2366772"/>
                </a:lnTo>
                <a:lnTo>
                  <a:pt x="2152918" y="2361607"/>
                </a:lnTo>
                <a:lnTo>
                  <a:pt x="2213607" y="2346657"/>
                </a:lnTo>
                <a:lnTo>
                  <a:pt x="2270202" y="2322733"/>
                </a:lnTo>
                <a:lnTo>
                  <a:pt x="2321889" y="2290649"/>
                </a:lnTo>
                <a:lnTo>
                  <a:pt x="2367854" y="2251217"/>
                </a:lnTo>
                <a:lnTo>
                  <a:pt x="2407286" y="2205252"/>
                </a:lnTo>
                <a:lnTo>
                  <a:pt x="2439370" y="2153565"/>
                </a:lnTo>
                <a:lnTo>
                  <a:pt x="2463294" y="2096971"/>
                </a:lnTo>
                <a:lnTo>
                  <a:pt x="2478244" y="2036281"/>
                </a:lnTo>
                <a:lnTo>
                  <a:pt x="2483408" y="1972310"/>
                </a:lnTo>
                <a:lnTo>
                  <a:pt x="2483408" y="394462"/>
                </a:lnTo>
                <a:lnTo>
                  <a:pt x="2478244" y="330490"/>
                </a:lnTo>
                <a:lnTo>
                  <a:pt x="2463294" y="269800"/>
                </a:lnTo>
                <a:lnTo>
                  <a:pt x="2439370" y="213206"/>
                </a:lnTo>
                <a:lnTo>
                  <a:pt x="2407286" y="161519"/>
                </a:lnTo>
                <a:lnTo>
                  <a:pt x="2367854" y="115554"/>
                </a:lnTo>
                <a:lnTo>
                  <a:pt x="2321889" y="76122"/>
                </a:lnTo>
                <a:lnTo>
                  <a:pt x="2270202" y="44038"/>
                </a:lnTo>
                <a:lnTo>
                  <a:pt x="2213607" y="20114"/>
                </a:lnTo>
                <a:lnTo>
                  <a:pt x="2152918" y="5164"/>
                </a:lnTo>
                <a:lnTo>
                  <a:pt x="2088946" y="0"/>
                </a:lnTo>
                <a:close/>
              </a:path>
            </a:pathLst>
          </a:custGeom>
          <a:solidFill>
            <a:srgbClr val="4F81BC"/>
          </a:solidFill>
        </p:spPr>
        <p:txBody>
          <a:bodyPr wrap="square" lIns="0" tIns="0" rIns="0" bIns="0" rtlCol="0"/>
          <a:lstStyle/>
          <a:p>
            <a:endParaRPr dirty="0"/>
          </a:p>
        </p:txBody>
      </p:sp>
      <p:sp>
        <p:nvSpPr>
          <p:cNvPr id="11" name="object 11">
            <a:extLst>
              <a:ext uri="{C183D7F6-B498-43B3-948B-1728B52AA6E4}">
                <adec:decorative xmlns:adec="http://schemas.microsoft.com/office/drawing/2017/decorative" val="1"/>
              </a:ext>
            </a:extLst>
          </p:cNvPr>
          <p:cNvSpPr/>
          <p:nvPr>
            <p:custDataLst>
              <p:tags r:id="rId4"/>
            </p:custDataLst>
          </p:nvPr>
        </p:nvSpPr>
        <p:spPr>
          <a:xfrm>
            <a:off x="461213" y="2321814"/>
            <a:ext cx="2483485" cy="2367280"/>
          </a:xfrm>
          <a:custGeom>
            <a:avLst/>
            <a:gdLst/>
            <a:ahLst/>
            <a:cxnLst/>
            <a:rect l="l" t="t" r="r" b="b"/>
            <a:pathLst>
              <a:path w="2483485" h="2367279">
                <a:moveTo>
                  <a:pt x="0" y="394462"/>
                </a:moveTo>
                <a:lnTo>
                  <a:pt x="5162" y="330490"/>
                </a:lnTo>
                <a:lnTo>
                  <a:pt x="20109" y="269800"/>
                </a:lnTo>
                <a:lnTo>
                  <a:pt x="44029" y="213206"/>
                </a:lnTo>
                <a:lnTo>
                  <a:pt x="76108" y="161519"/>
                </a:lnTo>
                <a:lnTo>
                  <a:pt x="115535" y="115554"/>
                </a:lnTo>
                <a:lnTo>
                  <a:pt x="161497" y="76122"/>
                </a:lnTo>
                <a:lnTo>
                  <a:pt x="213183" y="44038"/>
                </a:lnTo>
                <a:lnTo>
                  <a:pt x="269781" y="20114"/>
                </a:lnTo>
                <a:lnTo>
                  <a:pt x="330478" y="5164"/>
                </a:lnTo>
                <a:lnTo>
                  <a:pt x="394462" y="0"/>
                </a:lnTo>
                <a:lnTo>
                  <a:pt x="2088946" y="0"/>
                </a:lnTo>
                <a:lnTo>
                  <a:pt x="2152918" y="5164"/>
                </a:lnTo>
                <a:lnTo>
                  <a:pt x="2213607" y="20114"/>
                </a:lnTo>
                <a:lnTo>
                  <a:pt x="2270202" y="44038"/>
                </a:lnTo>
                <a:lnTo>
                  <a:pt x="2321889" y="76122"/>
                </a:lnTo>
                <a:lnTo>
                  <a:pt x="2367854" y="115554"/>
                </a:lnTo>
                <a:lnTo>
                  <a:pt x="2407286" y="161519"/>
                </a:lnTo>
                <a:lnTo>
                  <a:pt x="2439370" y="213206"/>
                </a:lnTo>
                <a:lnTo>
                  <a:pt x="2463294" y="269800"/>
                </a:lnTo>
                <a:lnTo>
                  <a:pt x="2478244" y="330490"/>
                </a:lnTo>
                <a:lnTo>
                  <a:pt x="2483408" y="394462"/>
                </a:lnTo>
                <a:lnTo>
                  <a:pt x="2483408" y="1972310"/>
                </a:lnTo>
                <a:lnTo>
                  <a:pt x="2478244" y="2036281"/>
                </a:lnTo>
                <a:lnTo>
                  <a:pt x="2463294" y="2096971"/>
                </a:lnTo>
                <a:lnTo>
                  <a:pt x="2439370" y="2153565"/>
                </a:lnTo>
                <a:lnTo>
                  <a:pt x="2407286" y="2205252"/>
                </a:lnTo>
                <a:lnTo>
                  <a:pt x="2367854" y="2251217"/>
                </a:lnTo>
                <a:lnTo>
                  <a:pt x="2321889" y="2290649"/>
                </a:lnTo>
                <a:lnTo>
                  <a:pt x="2270202" y="2322733"/>
                </a:lnTo>
                <a:lnTo>
                  <a:pt x="2213607" y="2346657"/>
                </a:lnTo>
                <a:lnTo>
                  <a:pt x="2152918" y="2361607"/>
                </a:lnTo>
                <a:lnTo>
                  <a:pt x="2088946" y="2366772"/>
                </a:lnTo>
                <a:lnTo>
                  <a:pt x="394462" y="2366772"/>
                </a:lnTo>
                <a:lnTo>
                  <a:pt x="330478" y="2361607"/>
                </a:lnTo>
                <a:lnTo>
                  <a:pt x="269781" y="2346657"/>
                </a:lnTo>
                <a:lnTo>
                  <a:pt x="213183" y="2322733"/>
                </a:lnTo>
                <a:lnTo>
                  <a:pt x="161497" y="2290649"/>
                </a:lnTo>
                <a:lnTo>
                  <a:pt x="115535" y="2251217"/>
                </a:lnTo>
                <a:lnTo>
                  <a:pt x="76108" y="2205252"/>
                </a:lnTo>
                <a:lnTo>
                  <a:pt x="44029" y="2153565"/>
                </a:lnTo>
                <a:lnTo>
                  <a:pt x="20109" y="2096971"/>
                </a:lnTo>
                <a:lnTo>
                  <a:pt x="5162" y="2036281"/>
                </a:lnTo>
                <a:lnTo>
                  <a:pt x="0" y="1972310"/>
                </a:lnTo>
                <a:lnTo>
                  <a:pt x="0" y="394462"/>
                </a:lnTo>
                <a:close/>
              </a:path>
            </a:pathLst>
          </a:custGeom>
          <a:ln w="25400">
            <a:solidFill>
              <a:srgbClr val="FFFFFF"/>
            </a:solidFill>
          </a:ln>
        </p:spPr>
        <p:txBody>
          <a:bodyPr wrap="square" lIns="0" tIns="0" rIns="0" bIns="0" rtlCol="0"/>
          <a:lstStyle/>
          <a:p>
            <a:endParaRPr dirty="0"/>
          </a:p>
        </p:txBody>
      </p:sp>
      <p:sp>
        <p:nvSpPr>
          <p:cNvPr id="12" name="object 12"/>
          <p:cNvSpPr txBox="1"/>
          <p:nvPr>
            <p:custDataLst>
              <p:tags r:id="rId5"/>
            </p:custDataLst>
          </p:nvPr>
        </p:nvSpPr>
        <p:spPr>
          <a:xfrm>
            <a:off x="665094" y="2833484"/>
            <a:ext cx="2056764" cy="1191032"/>
          </a:xfrm>
          <a:prstGeom prst="rect">
            <a:avLst/>
          </a:prstGeom>
        </p:spPr>
        <p:txBody>
          <a:bodyPr vert="horz" wrap="square" lIns="0" tIns="0" rIns="0" bIns="0" rtlCol="0">
            <a:spAutoFit/>
          </a:bodyPr>
          <a:lstStyle/>
          <a:p>
            <a:pPr marL="12700" marR="5080">
              <a:lnSpc>
                <a:spcPct val="86300"/>
              </a:lnSpc>
            </a:pPr>
            <a:r>
              <a:rPr sz="1800" dirty="0">
                <a:solidFill>
                  <a:srgbClr val="FFFFFF"/>
                </a:solidFill>
                <a:latin typeface="Arial"/>
                <a:cs typeface="Arial"/>
              </a:rPr>
              <a:t>6 mo</a:t>
            </a:r>
            <a:r>
              <a:rPr sz="1800" spc="-10" dirty="0">
                <a:solidFill>
                  <a:srgbClr val="FFFFFF"/>
                </a:solidFill>
                <a:latin typeface="Arial"/>
                <a:cs typeface="Arial"/>
              </a:rPr>
              <a:t>n</a:t>
            </a:r>
            <a:r>
              <a:rPr sz="1800" dirty="0">
                <a:solidFill>
                  <a:srgbClr val="FFFFFF"/>
                </a:solidFill>
                <a:latin typeface="Arial"/>
                <a:cs typeface="Arial"/>
              </a:rPr>
              <a:t>ths</a:t>
            </a:r>
            <a:r>
              <a:rPr sz="1800" spc="10" dirty="0">
                <a:solidFill>
                  <a:srgbClr val="FFFFFF"/>
                </a:solidFill>
                <a:latin typeface="Arial"/>
                <a:cs typeface="Arial"/>
              </a:rPr>
              <a:t> </a:t>
            </a:r>
            <a:r>
              <a:rPr sz="1800" dirty="0">
                <a:solidFill>
                  <a:srgbClr val="FFFFFF"/>
                </a:solidFill>
                <a:latin typeface="Arial"/>
                <a:cs typeface="Arial"/>
              </a:rPr>
              <a:t>to res</a:t>
            </a:r>
            <a:r>
              <a:rPr sz="1800" spc="-10" dirty="0">
                <a:solidFill>
                  <a:srgbClr val="FFFFFF"/>
                </a:solidFill>
                <a:latin typeface="Arial"/>
                <a:cs typeface="Arial"/>
              </a:rPr>
              <a:t>o</a:t>
            </a:r>
            <a:r>
              <a:rPr sz="1800" dirty="0">
                <a:solidFill>
                  <a:srgbClr val="FFFFFF"/>
                </a:solidFill>
                <a:latin typeface="Arial"/>
                <a:cs typeface="Arial"/>
              </a:rPr>
              <a:t>lve</a:t>
            </a:r>
            <a:r>
              <a:rPr lang="en-US" sz="1800" dirty="0">
                <a:solidFill>
                  <a:srgbClr val="FFFFFF"/>
                </a:solidFill>
                <a:latin typeface="Arial"/>
                <a:cs typeface="Arial"/>
              </a:rPr>
              <a:t> </a:t>
            </a:r>
            <a:r>
              <a:rPr lang="en-US" dirty="0">
                <a:solidFill>
                  <a:srgbClr val="FFFFFF"/>
                </a:solidFill>
                <a:latin typeface="Arial"/>
                <a:cs typeface="Arial"/>
              </a:rPr>
              <a:t>succ</a:t>
            </a:r>
            <a:r>
              <a:rPr lang="en-US" spc="-10" dirty="0">
                <a:solidFill>
                  <a:srgbClr val="FFFFFF"/>
                </a:solidFill>
                <a:latin typeface="Arial"/>
                <a:cs typeface="Arial"/>
              </a:rPr>
              <a:t>e</a:t>
            </a:r>
            <a:r>
              <a:rPr lang="en-US" dirty="0">
                <a:solidFill>
                  <a:srgbClr val="FFFFFF"/>
                </a:solidFill>
                <a:latin typeface="Arial"/>
                <a:cs typeface="Arial"/>
              </a:rPr>
              <a:t>ssful</a:t>
            </a:r>
            <a:r>
              <a:rPr lang="en-US" spc="-10" dirty="0">
                <a:solidFill>
                  <a:srgbClr val="FFFFFF"/>
                </a:solidFill>
                <a:latin typeface="Arial"/>
                <a:cs typeface="Arial"/>
              </a:rPr>
              <a:t>l</a:t>
            </a:r>
            <a:r>
              <a:rPr lang="en-US" dirty="0">
                <a:solidFill>
                  <a:srgbClr val="FFFFFF"/>
                </a:solidFill>
                <a:latin typeface="Arial"/>
                <a:cs typeface="Arial"/>
              </a:rPr>
              <a:t>y any </a:t>
            </a:r>
            <a:r>
              <a:rPr sz="1800" dirty="0">
                <a:solidFill>
                  <a:srgbClr val="FFFFFF"/>
                </a:solidFill>
                <a:latin typeface="Arial"/>
                <a:cs typeface="Arial"/>
              </a:rPr>
              <a:t>is</a:t>
            </a:r>
            <a:r>
              <a:rPr sz="1800" spc="-10" dirty="0">
                <a:solidFill>
                  <a:srgbClr val="FFFFFF"/>
                </a:solidFill>
                <a:latin typeface="Arial"/>
                <a:cs typeface="Arial"/>
              </a:rPr>
              <a:t>sue</a:t>
            </a:r>
            <a:r>
              <a:rPr sz="1800" dirty="0">
                <a:solidFill>
                  <a:srgbClr val="FFFFFF"/>
                </a:solidFill>
                <a:latin typeface="Arial"/>
                <a:cs typeface="Arial"/>
              </a:rPr>
              <a:t>s</a:t>
            </a:r>
            <a:r>
              <a:rPr sz="1800" spc="10" dirty="0">
                <a:solidFill>
                  <a:srgbClr val="FFFFFF"/>
                </a:solidFill>
                <a:latin typeface="Arial"/>
                <a:cs typeface="Arial"/>
              </a:rPr>
              <a:t> </a:t>
            </a:r>
            <a:r>
              <a:rPr sz="1800" dirty="0">
                <a:solidFill>
                  <a:srgbClr val="FFFFFF"/>
                </a:solidFill>
                <a:latin typeface="Arial"/>
                <a:cs typeface="Arial"/>
              </a:rPr>
              <a:t>i</a:t>
            </a:r>
            <a:r>
              <a:rPr sz="1800" spc="-15" dirty="0">
                <a:solidFill>
                  <a:srgbClr val="FFFFFF"/>
                </a:solidFill>
                <a:latin typeface="Arial"/>
                <a:cs typeface="Arial"/>
              </a:rPr>
              <a:t>d</a:t>
            </a:r>
            <a:r>
              <a:rPr sz="1800" spc="-10" dirty="0">
                <a:solidFill>
                  <a:srgbClr val="FFFFFF"/>
                </a:solidFill>
                <a:latin typeface="Arial"/>
                <a:cs typeface="Arial"/>
              </a:rPr>
              <a:t>en</a:t>
            </a:r>
            <a:r>
              <a:rPr sz="1800" dirty="0">
                <a:solidFill>
                  <a:srgbClr val="FFFFFF"/>
                </a:solidFill>
                <a:latin typeface="Arial"/>
                <a:cs typeface="Arial"/>
              </a:rPr>
              <a:t>tifi</a:t>
            </a:r>
            <a:r>
              <a:rPr sz="1800" spc="-10" dirty="0">
                <a:solidFill>
                  <a:srgbClr val="FFFFFF"/>
                </a:solidFill>
                <a:latin typeface="Arial"/>
                <a:cs typeface="Arial"/>
              </a:rPr>
              <a:t>e</a:t>
            </a:r>
            <a:r>
              <a:rPr sz="1800" dirty="0">
                <a:solidFill>
                  <a:srgbClr val="FFFFFF"/>
                </a:solidFill>
                <a:latin typeface="Arial"/>
                <a:cs typeface="Arial"/>
              </a:rPr>
              <a:t>d </a:t>
            </a:r>
            <a:r>
              <a:rPr lang="en-US" spc="-10" dirty="0">
                <a:solidFill>
                  <a:srgbClr val="FFFFFF"/>
                </a:solidFill>
                <a:latin typeface="Arial"/>
                <a:cs typeface="Arial"/>
              </a:rPr>
              <a:t>i</a:t>
            </a:r>
            <a:r>
              <a:rPr sz="1800" dirty="0">
                <a:solidFill>
                  <a:srgbClr val="FFFFFF"/>
                </a:solidFill>
                <a:latin typeface="Arial"/>
                <a:cs typeface="Arial"/>
              </a:rPr>
              <a:t>n</a:t>
            </a:r>
            <a:r>
              <a:rPr lang="en-US" sz="1800" dirty="0">
                <a:solidFill>
                  <a:srgbClr val="FFFFFF"/>
                </a:solidFill>
                <a:latin typeface="Arial"/>
                <a:cs typeface="Arial"/>
              </a:rPr>
              <a:t> Error Prevention Plan (</a:t>
            </a:r>
            <a:r>
              <a:rPr sz="1800" dirty="0">
                <a:solidFill>
                  <a:srgbClr val="FFFFFF"/>
                </a:solidFill>
                <a:latin typeface="Arial"/>
                <a:cs typeface="Arial"/>
              </a:rPr>
              <a:t>EP</a:t>
            </a:r>
            <a:r>
              <a:rPr sz="1800" spc="-235" dirty="0">
                <a:solidFill>
                  <a:srgbClr val="FFFFFF"/>
                </a:solidFill>
                <a:latin typeface="Arial"/>
                <a:cs typeface="Arial"/>
              </a:rPr>
              <a:t>P</a:t>
            </a:r>
            <a:r>
              <a:rPr lang="en-US" sz="1800" spc="-235" dirty="0">
                <a:solidFill>
                  <a:srgbClr val="FFFFFF"/>
                </a:solidFill>
                <a:latin typeface="Arial"/>
                <a:cs typeface="Arial"/>
              </a:rPr>
              <a:t>)</a:t>
            </a:r>
            <a:endParaRPr sz="1800" dirty="0">
              <a:latin typeface="Arial"/>
              <a:cs typeface="Arial"/>
            </a:endParaRPr>
          </a:p>
        </p:txBody>
      </p:sp>
      <p:sp>
        <p:nvSpPr>
          <p:cNvPr id="13" name="object 13" descr="Smart art showing step 2 of 3 involved in disqualification as a PE provider."/>
          <p:cNvSpPr/>
          <p:nvPr>
            <p:custDataLst>
              <p:tags r:id="rId6"/>
            </p:custDataLst>
          </p:nvPr>
        </p:nvSpPr>
        <p:spPr>
          <a:xfrm>
            <a:off x="3338251" y="2329607"/>
            <a:ext cx="2483485" cy="2367280"/>
          </a:xfrm>
          <a:custGeom>
            <a:avLst/>
            <a:gdLst/>
            <a:ahLst/>
            <a:cxnLst/>
            <a:rect l="l" t="t" r="r" b="b"/>
            <a:pathLst>
              <a:path w="2483485" h="2367279">
                <a:moveTo>
                  <a:pt x="2088895" y="0"/>
                </a:moveTo>
                <a:lnTo>
                  <a:pt x="394462" y="0"/>
                </a:lnTo>
                <a:lnTo>
                  <a:pt x="362116" y="1307"/>
                </a:lnTo>
                <a:lnTo>
                  <a:pt x="299684" y="11467"/>
                </a:lnTo>
                <a:lnTo>
                  <a:pt x="240940" y="31005"/>
                </a:lnTo>
                <a:lnTo>
                  <a:pt x="186698" y="59111"/>
                </a:lnTo>
                <a:lnTo>
                  <a:pt x="137770" y="94970"/>
                </a:lnTo>
                <a:lnTo>
                  <a:pt x="94970" y="137770"/>
                </a:lnTo>
                <a:lnTo>
                  <a:pt x="59111" y="186698"/>
                </a:lnTo>
                <a:lnTo>
                  <a:pt x="31005" y="240940"/>
                </a:lnTo>
                <a:lnTo>
                  <a:pt x="11467" y="299684"/>
                </a:lnTo>
                <a:lnTo>
                  <a:pt x="1307" y="362116"/>
                </a:lnTo>
                <a:lnTo>
                  <a:pt x="0" y="394462"/>
                </a:lnTo>
                <a:lnTo>
                  <a:pt x="0" y="1972310"/>
                </a:lnTo>
                <a:lnTo>
                  <a:pt x="5164" y="2036281"/>
                </a:lnTo>
                <a:lnTo>
                  <a:pt x="20114" y="2096971"/>
                </a:lnTo>
                <a:lnTo>
                  <a:pt x="44038" y="2153565"/>
                </a:lnTo>
                <a:lnTo>
                  <a:pt x="76122" y="2205252"/>
                </a:lnTo>
                <a:lnTo>
                  <a:pt x="115554" y="2251217"/>
                </a:lnTo>
                <a:lnTo>
                  <a:pt x="161519" y="2290649"/>
                </a:lnTo>
                <a:lnTo>
                  <a:pt x="213206" y="2322733"/>
                </a:lnTo>
                <a:lnTo>
                  <a:pt x="269800" y="2346657"/>
                </a:lnTo>
                <a:lnTo>
                  <a:pt x="330490" y="2361607"/>
                </a:lnTo>
                <a:lnTo>
                  <a:pt x="394462" y="2366772"/>
                </a:lnTo>
                <a:lnTo>
                  <a:pt x="2088895" y="2366772"/>
                </a:lnTo>
                <a:lnTo>
                  <a:pt x="2152867" y="2361607"/>
                </a:lnTo>
                <a:lnTo>
                  <a:pt x="2213557" y="2346657"/>
                </a:lnTo>
                <a:lnTo>
                  <a:pt x="2270151" y="2322733"/>
                </a:lnTo>
                <a:lnTo>
                  <a:pt x="2321838" y="2290649"/>
                </a:lnTo>
                <a:lnTo>
                  <a:pt x="2367803" y="2251217"/>
                </a:lnTo>
                <a:lnTo>
                  <a:pt x="2407235" y="2205252"/>
                </a:lnTo>
                <a:lnTo>
                  <a:pt x="2439319" y="2153565"/>
                </a:lnTo>
                <a:lnTo>
                  <a:pt x="2463243" y="2096971"/>
                </a:lnTo>
                <a:lnTo>
                  <a:pt x="2478193" y="2036281"/>
                </a:lnTo>
                <a:lnTo>
                  <a:pt x="2483358" y="1972310"/>
                </a:lnTo>
                <a:lnTo>
                  <a:pt x="2483358" y="394462"/>
                </a:lnTo>
                <a:lnTo>
                  <a:pt x="2478193" y="330490"/>
                </a:lnTo>
                <a:lnTo>
                  <a:pt x="2463243" y="269800"/>
                </a:lnTo>
                <a:lnTo>
                  <a:pt x="2439319" y="213206"/>
                </a:lnTo>
                <a:lnTo>
                  <a:pt x="2407235" y="161519"/>
                </a:lnTo>
                <a:lnTo>
                  <a:pt x="2367803" y="115554"/>
                </a:lnTo>
                <a:lnTo>
                  <a:pt x="2321838" y="76122"/>
                </a:lnTo>
                <a:lnTo>
                  <a:pt x="2270151" y="44038"/>
                </a:lnTo>
                <a:lnTo>
                  <a:pt x="2213557" y="20114"/>
                </a:lnTo>
                <a:lnTo>
                  <a:pt x="2152867" y="5164"/>
                </a:lnTo>
                <a:lnTo>
                  <a:pt x="2088895" y="0"/>
                </a:lnTo>
                <a:close/>
              </a:path>
            </a:pathLst>
          </a:custGeom>
          <a:solidFill>
            <a:srgbClr val="4F81BC"/>
          </a:solidFill>
        </p:spPr>
        <p:txBody>
          <a:bodyPr wrap="square" lIns="0" tIns="0" rIns="0" bIns="0" rtlCol="0"/>
          <a:lstStyle/>
          <a:p>
            <a:endParaRPr dirty="0"/>
          </a:p>
        </p:txBody>
      </p:sp>
      <p:sp>
        <p:nvSpPr>
          <p:cNvPr id="14" name="object 14">
            <a:extLst>
              <a:ext uri="{C183D7F6-B498-43B3-948B-1728B52AA6E4}">
                <adec:decorative xmlns:adec="http://schemas.microsoft.com/office/drawing/2017/decorative" val="1"/>
              </a:ext>
            </a:extLst>
          </p:cNvPr>
          <p:cNvSpPr/>
          <p:nvPr>
            <p:custDataLst>
              <p:tags r:id="rId7"/>
            </p:custDataLst>
          </p:nvPr>
        </p:nvSpPr>
        <p:spPr>
          <a:xfrm>
            <a:off x="3330321" y="2321814"/>
            <a:ext cx="2483485" cy="2367280"/>
          </a:xfrm>
          <a:custGeom>
            <a:avLst/>
            <a:gdLst/>
            <a:ahLst/>
            <a:cxnLst/>
            <a:rect l="l" t="t" r="r" b="b"/>
            <a:pathLst>
              <a:path w="2483485" h="2367279">
                <a:moveTo>
                  <a:pt x="0" y="394462"/>
                </a:moveTo>
                <a:lnTo>
                  <a:pt x="5164" y="330490"/>
                </a:lnTo>
                <a:lnTo>
                  <a:pt x="20114" y="269800"/>
                </a:lnTo>
                <a:lnTo>
                  <a:pt x="44038" y="213206"/>
                </a:lnTo>
                <a:lnTo>
                  <a:pt x="76122" y="161519"/>
                </a:lnTo>
                <a:lnTo>
                  <a:pt x="115554" y="115554"/>
                </a:lnTo>
                <a:lnTo>
                  <a:pt x="161519" y="76122"/>
                </a:lnTo>
                <a:lnTo>
                  <a:pt x="213206" y="44038"/>
                </a:lnTo>
                <a:lnTo>
                  <a:pt x="269800" y="20114"/>
                </a:lnTo>
                <a:lnTo>
                  <a:pt x="330490" y="5164"/>
                </a:lnTo>
                <a:lnTo>
                  <a:pt x="394462" y="0"/>
                </a:lnTo>
                <a:lnTo>
                  <a:pt x="2088895" y="0"/>
                </a:lnTo>
                <a:lnTo>
                  <a:pt x="2152867" y="5164"/>
                </a:lnTo>
                <a:lnTo>
                  <a:pt x="2213557" y="20114"/>
                </a:lnTo>
                <a:lnTo>
                  <a:pt x="2270151" y="44038"/>
                </a:lnTo>
                <a:lnTo>
                  <a:pt x="2321838" y="76122"/>
                </a:lnTo>
                <a:lnTo>
                  <a:pt x="2367803" y="115554"/>
                </a:lnTo>
                <a:lnTo>
                  <a:pt x="2407235" y="161519"/>
                </a:lnTo>
                <a:lnTo>
                  <a:pt x="2439319" y="213206"/>
                </a:lnTo>
                <a:lnTo>
                  <a:pt x="2463243" y="269800"/>
                </a:lnTo>
                <a:lnTo>
                  <a:pt x="2478193" y="330490"/>
                </a:lnTo>
                <a:lnTo>
                  <a:pt x="2483358" y="394462"/>
                </a:lnTo>
                <a:lnTo>
                  <a:pt x="2483358" y="1972310"/>
                </a:lnTo>
                <a:lnTo>
                  <a:pt x="2478193" y="2036281"/>
                </a:lnTo>
                <a:lnTo>
                  <a:pt x="2463243" y="2096971"/>
                </a:lnTo>
                <a:lnTo>
                  <a:pt x="2439319" y="2153565"/>
                </a:lnTo>
                <a:lnTo>
                  <a:pt x="2407235" y="2205252"/>
                </a:lnTo>
                <a:lnTo>
                  <a:pt x="2367803" y="2251217"/>
                </a:lnTo>
                <a:lnTo>
                  <a:pt x="2321838" y="2290649"/>
                </a:lnTo>
                <a:lnTo>
                  <a:pt x="2270151" y="2322733"/>
                </a:lnTo>
                <a:lnTo>
                  <a:pt x="2213557" y="2346657"/>
                </a:lnTo>
                <a:lnTo>
                  <a:pt x="2152867" y="2361607"/>
                </a:lnTo>
                <a:lnTo>
                  <a:pt x="2088895" y="2366772"/>
                </a:lnTo>
                <a:lnTo>
                  <a:pt x="394462" y="2366772"/>
                </a:lnTo>
                <a:lnTo>
                  <a:pt x="330490" y="2361607"/>
                </a:lnTo>
                <a:lnTo>
                  <a:pt x="269800" y="2346657"/>
                </a:lnTo>
                <a:lnTo>
                  <a:pt x="213206" y="2322733"/>
                </a:lnTo>
                <a:lnTo>
                  <a:pt x="161519" y="2290649"/>
                </a:lnTo>
                <a:lnTo>
                  <a:pt x="115554" y="2251217"/>
                </a:lnTo>
                <a:lnTo>
                  <a:pt x="76122" y="2205252"/>
                </a:lnTo>
                <a:lnTo>
                  <a:pt x="44038" y="2153565"/>
                </a:lnTo>
                <a:lnTo>
                  <a:pt x="20114" y="2096971"/>
                </a:lnTo>
                <a:lnTo>
                  <a:pt x="5164" y="2036281"/>
                </a:lnTo>
                <a:lnTo>
                  <a:pt x="0" y="1972310"/>
                </a:lnTo>
                <a:lnTo>
                  <a:pt x="0" y="394462"/>
                </a:lnTo>
                <a:close/>
              </a:path>
            </a:pathLst>
          </a:custGeom>
          <a:ln w="25400">
            <a:solidFill>
              <a:srgbClr val="FFFFFF"/>
            </a:solidFill>
          </a:ln>
        </p:spPr>
        <p:txBody>
          <a:bodyPr wrap="square" lIns="0" tIns="0" rIns="0" bIns="0" rtlCol="0"/>
          <a:lstStyle/>
          <a:p>
            <a:endParaRPr dirty="0"/>
          </a:p>
        </p:txBody>
      </p:sp>
      <p:sp>
        <p:nvSpPr>
          <p:cNvPr id="15" name="object 15"/>
          <p:cNvSpPr txBox="1"/>
          <p:nvPr>
            <p:custDataLst>
              <p:tags r:id="rId8"/>
            </p:custDataLst>
          </p:nvPr>
        </p:nvSpPr>
        <p:spPr>
          <a:xfrm>
            <a:off x="3462051" y="2952588"/>
            <a:ext cx="2274984" cy="952825"/>
          </a:xfrm>
          <a:prstGeom prst="rect">
            <a:avLst/>
          </a:prstGeom>
        </p:spPr>
        <p:txBody>
          <a:bodyPr vert="horz" wrap="square" lIns="0" tIns="0" rIns="0" bIns="0" rtlCol="0">
            <a:spAutoFit/>
          </a:bodyPr>
          <a:lstStyle/>
          <a:p>
            <a:pPr marL="12700" marR="5080">
              <a:lnSpc>
                <a:spcPct val="86300"/>
              </a:lnSpc>
            </a:pPr>
            <a:r>
              <a:rPr sz="1800" dirty="0">
                <a:solidFill>
                  <a:srgbClr val="FFFFFF"/>
                </a:solidFill>
                <a:latin typeface="Arial"/>
                <a:cs typeface="Arial"/>
              </a:rPr>
              <a:t>Issu</a:t>
            </a:r>
            <a:r>
              <a:rPr sz="1800" spc="-10" dirty="0">
                <a:solidFill>
                  <a:srgbClr val="FFFFFF"/>
                </a:solidFill>
                <a:latin typeface="Arial"/>
                <a:cs typeface="Arial"/>
              </a:rPr>
              <a:t>e</a:t>
            </a:r>
            <a:r>
              <a:rPr sz="1800" dirty="0">
                <a:solidFill>
                  <a:srgbClr val="FFFFFF"/>
                </a:solidFill>
                <a:latin typeface="Arial"/>
                <a:cs typeface="Arial"/>
              </a:rPr>
              <a:t>s n</a:t>
            </a:r>
            <a:r>
              <a:rPr sz="1800" spc="-10" dirty="0">
                <a:solidFill>
                  <a:srgbClr val="FFFFFF"/>
                </a:solidFill>
                <a:latin typeface="Arial"/>
                <a:cs typeface="Arial"/>
              </a:rPr>
              <a:t>o</a:t>
            </a:r>
            <a:r>
              <a:rPr sz="1800" dirty="0">
                <a:solidFill>
                  <a:srgbClr val="FFFFFF"/>
                </a:solidFill>
                <a:latin typeface="Arial"/>
                <a:cs typeface="Arial"/>
              </a:rPr>
              <a:t>t</a:t>
            </a:r>
            <a:r>
              <a:rPr sz="1800" spc="5" dirty="0">
                <a:solidFill>
                  <a:srgbClr val="FFFFFF"/>
                </a:solidFill>
                <a:latin typeface="Arial"/>
                <a:cs typeface="Arial"/>
              </a:rPr>
              <a:t> </a:t>
            </a:r>
            <a:r>
              <a:rPr sz="1800" dirty="0">
                <a:solidFill>
                  <a:srgbClr val="FFFFFF"/>
                </a:solidFill>
                <a:latin typeface="Arial"/>
                <a:cs typeface="Arial"/>
              </a:rPr>
              <a:t>res</a:t>
            </a:r>
            <a:r>
              <a:rPr sz="1800" spc="-10" dirty="0">
                <a:solidFill>
                  <a:srgbClr val="FFFFFF"/>
                </a:solidFill>
                <a:latin typeface="Arial"/>
                <a:cs typeface="Arial"/>
              </a:rPr>
              <a:t>o</a:t>
            </a:r>
            <a:r>
              <a:rPr sz="1800" dirty="0">
                <a:solidFill>
                  <a:srgbClr val="FFFFFF"/>
                </a:solidFill>
                <a:latin typeface="Arial"/>
                <a:cs typeface="Arial"/>
              </a:rPr>
              <a:t>lv</a:t>
            </a:r>
            <a:r>
              <a:rPr sz="1800" spc="-10" dirty="0">
                <a:solidFill>
                  <a:srgbClr val="FFFFFF"/>
                </a:solidFill>
                <a:latin typeface="Arial"/>
                <a:cs typeface="Arial"/>
              </a:rPr>
              <a:t>e</a:t>
            </a:r>
            <a:r>
              <a:rPr sz="1800" dirty="0">
                <a:solidFill>
                  <a:srgbClr val="FFFFFF"/>
                </a:solidFill>
                <a:latin typeface="Arial"/>
                <a:cs typeface="Arial"/>
              </a:rPr>
              <a:t>d</a:t>
            </a:r>
            <a:r>
              <a:rPr sz="1800" spc="20" dirty="0">
                <a:solidFill>
                  <a:srgbClr val="FFFFFF"/>
                </a:solidFill>
                <a:latin typeface="Arial"/>
                <a:cs typeface="Arial"/>
              </a:rPr>
              <a:t> </a:t>
            </a:r>
            <a:r>
              <a:rPr lang="en-US" sz="1800" spc="20" dirty="0">
                <a:solidFill>
                  <a:srgbClr val="FFFFFF"/>
                </a:solidFill>
                <a:latin typeface="Arial"/>
                <a:cs typeface="Arial"/>
              </a:rPr>
              <a:t> = </a:t>
            </a:r>
            <a:r>
              <a:rPr sz="1800" dirty="0">
                <a:solidFill>
                  <a:srgbClr val="FFFFFF"/>
                </a:solidFill>
                <a:latin typeface="Arial"/>
                <a:cs typeface="Arial"/>
              </a:rPr>
              <a:t>d</a:t>
            </a:r>
            <a:r>
              <a:rPr sz="1800" spc="-10" dirty="0">
                <a:solidFill>
                  <a:srgbClr val="FFFFFF"/>
                </a:solidFill>
                <a:latin typeface="Arial"/>
                <a:cs typeface="Arial"/>
              </a:rPr>
              <a:t>i</a:t>
            </a:r>
            <a:r>
              <a:rPr sz="1800" dirty="0">
                <a:solidFill>
                  <a:srgbClr val="FFFFFF"/>
                </a:solidFill>
                <a:latin typeface="Arial"/>
                <a:cs typeface="Arial"/>
              </a:rPr>
              <a:t>sq</a:t>
            </a:r>
            <a:r>
              <a:rPr sz="1800" spc="-10" dirty="0">
                <a:solidFill>
                  <a:srgbClr val="FFFFFF"/>
                </a:solidFill>
                <a:latin typeface="Arial"/>
                <a:cs typeface="Arial"/>
              </a:rPr>
              <a:t>u</a:t>
            </a:r>
            <a:r>
              <a:rPr sz="1800" dirty="0">
                <a:solidFill>
                  <a:srgbClr val="FFFFFF"/>
                </a:solidFill>
                <a:latin typeface="Arial"/>
                <a:cs typeface="Arial"/>
              </a:rPr>
              <a:t>a</a:t>
            </a:r>
            <a:r>
              <a:rPr sz="1800" spc="-10" dirty="0">
                <a:solidFill>
                  <a:srgbClr val="FFFFFF"/>
                </a:solidFill>
                <a:latin typeface="Arial"/>
                <a:cs typeface="Arial"/>
              </a:rPr>
              <a:t>l</a:t>
            </a:r>
            <a:r>
              <a:rPr sz="1800" dirty="0">
                <a:solidFill>
                  <a:srgbClr val="FFFFFF"/>
                </a:solidFill>
                <a:latin typeface="Arial"/>
                <a:cs typeface="Arial"/>
              </a:rPr>
              <a:t>ific</a:t>
            </a:r>
            <a:r>
              <a:rPr sz="1800" spc="-10" dirty="0">
                <a:solidFill>
                  <a:srgbClr val="FFFFFF"/>
                </a:solidFill>
                <a:latin typeface="Arial"/>
                <a:cs typeface="Arial"/>
              </a:rPr>
              <a:t>a</a:t>
            </a:r>
            <a:r>
              <a:rPr sz="1800" dirty="0">
                <a:solidFill>
                  <a:srgbClr val="FFFFFF"/>
                </a:solidFill>
                <a:latin typeface="Arial"/>
                <a:cs typeface="Arial"/>
              </a:rPr>
              <a:t>tion</a:t>
            </a:r>
            <a:r>
              <a:rPr sz="1800" spc="40" dirty="0">
                <a:solidFill>
                  <a:srgbClr val="FFFFFF"/>
                </a:solidFill>
                <a:latin typeface="Arial"/>
                <a:cs typeface="Arial"/>
              </a:rPr>
              <a:t> </a:t>
            </a:r>
            <a:r>
              <a:rPr sz="1800" dirty="0">
                <a:solidFill>
                  <a:srgbClr val="FFFFFF"/>
                </a:solidFill>
                <a:latin typeface="Arial"/>
                <a:cs typeface="Arial"/>
              </a:rPr>
              <a:t>to make</a:t>
            </a:r>
            <a:r>
              <a:rPr sz="1800" spc="-10" dirty="0">
                <a:solidFill>
                  <a:srgbClr val="FFFFFF"/>
                </a:solidFill>
                <a:latin typeface="Arial"/>
                <a:cs typeface="Arial"/>
              </a:rPr>
              <a:t> </a:t>
            </a:r>
            <a:r>
              <a:rPr sz="1800" dirty="0">
                <a:solidFill>
                  <a:srgbClr val="FFFFFF"/>
                </a:solidFill>
                <a:latin typeface="Arial"/>
                <a:cs typeface="Arial"/>
              </a:rPr>
              <a:t>PE </a:t>
            </a:r>
            <a:r>
              <a:rPr sz="1800" spc="-10" dirty="0">
                <a:solidFill>
                  <a:srgbClr val="FFFFFF"/>
                </a:solidFill>
                <a:latin typeface="Arial"/>
                <a:cs typeface="Arial"/>
              </a:rPr>
              <a:t>de</a:t>
            </a:r>
            <a:r>
              <a:rPr sz="1800" dirty="0">
                <a:solidFill>
                  <a:srgbClr val="FFFFFF"/>
                </a:solidFill>
                <a:latin typeface="Arial"/>
                <a:cs typeface="Arial"/>
              </a:rPr>
              <a:t>term</a:t>
            </a:r>
            <a:r>
              <a:rPr sz="1800" spc="-10" dirty="0">
                <a:solidFill>
                  <a:srgbClr val="FFFFFF"/>
                </a:solidFill>
                <a:latin typeface="Arial"/>
                <a:cs typeface="Arial"/>
              </a:rPr>
              <a:t>ina</a:t>
            </a:r>
            <a:r>
              <a:rPr sz="1800" dirty="0">
                <a:solidFill>
                  <a:srgbClr val="FFFFFF"/>
                </a:solidFill>
                <a:latin typeface="Arial"/>
                <a:cs typeface="Arial"/>
              </a:rPr>
              <a:t>ti</a:t>
            </a:r>
            <a:r>
              <a:rPr sz="1800" spc="-10" dirty="0">
                <a:solidFill>
                  <a:srgbClr val="FFFFFF"/>
                </a:solidFill>
                <a:latin typeface="Arial"/>
                <a:cs typeface="Arial"/>
              </a:rPr>
              <a:t>on</a:t>
            </a:r>
            <a:r>
              <a:rPr sz="1800" dirty="0">
                <a:solidFill>
                  <a:srgbClr val="FFFFFF"/>
                </a:solidFill>
                <a:latin typeface="Arial"/>
                <a:cs typeface="Arial"/>
              </a:rPr>
              <a:t>s</a:t>
            </a:r>
            <a:endParaRPr sz="1800" dirty="0">
              <a:latin typeface="Arial"/>
              <a:cs typeface="Arial"/>
            </a:endParaRPr>
          </a:p>
        </p:txBody>
      </p:sp>
      <p:sp>
        <p:nvSpPr>
          <p:cNvPr id="16" name="object 16" descr="Smart art showing step 3 of 3 involved in disqualification as a PE provider."/>
          <p:cNvSpPr/>
          <p:nvPr>
            <p:custDataLst>
              <p:tags r:id="rId9"/>
            </p:custDataLst>
          </p:nvPr>
        </p:nvSpPr>
        <p:spPr>
          <a:xfrm>
            <a:off x="6199378" y="2321814"/>
            <a:ext cx="2483485" cy="2367280"/>
          </a:xfrm>
          <a:custGeom>
            <a:avLst/>
            <a:gdLst/>
            <a:ahLst/>
            <a:cxnLst/>
            <a:rect l="l" t="t" r="r" b="b"/>
            <a:pathLst>
              <a:path w="2483484" h="2367279">
                <a:moveTo>
                  <a:pt x="2088895" y="0"/>
                </a:moveTo>
                <a:lnTo>
                  <a:pt x="394462" y="0"/>
                </a:lnTo>
                <a:lnTo>
                  <a:pt x="362116" y="1307"/>
                </a:lnTo>
                <a:lnTo>
                  <a:pt x="299684" y="11467"/>
                </a:lnTo>
                <a:lnTo>
                  <a:pt x="240940" y="31005"/>
                </a:lnTo>
                <a:lnTo>
                  <a:pt x="186698" y="59111"/>
                </a:lnTo>
                <a:lnTo>
                  <a:pt x="137770" y="94970"/>
                </a:lnTo>
                <a:lnTo>
                  <a:pt x="94970" y="137770"/>
                </a:lnTo>
                <a:lnTo>
                  <a:pt x="59111" y="186698"/>
                </a:lnTo>
                <a:lnTo>
                  <a:pt x="31005" y="240940"/>
                </a:lnTo>
                <a:lnTo>
                  <a:pt x="11467" y="299684"/>
                </a:lnTo>
                <a:lnTo>
                  <a:pt x="1307" y="362116"/>
                </a:lnTo>
                <a:lnTo>
                  <a:pt x="0" y="394462"/>
                </a:lnTo>
                <a:lnTo>
                  <a:pt x="0" y="1972310"/>
                </a:lnTo>
                <a:lnTo>
                  <a:pt x="5164" y="2036281"/>
                </a:lnTo>
                <a:lnTo>
                  <a:pt x="20114" y="2096971"/>
                </a:lnTo>
                <a:lnTo>
                  <a:pt x="44038" y="2153565"/>
                </a:lnTo>
                <a:lnTo>
                  <a:pt x="76122" y="2205252"/>
                </a:lnTo>
                <a:lnTo>
                  <a:pt x="115554" y="2251217"/>
                </a:lnTo>
                <a:lnTo>
                  <a:pt x="161519" y="2290649"/>
                </a:lnTo>
                <a:lnTo>
                  <a:pt x="213206" y="2322733"/>
                </a:lnTo>
                <a:lnTo>
                  <a:pt x="269800" y="2346657"/>
                </a:lnTo>
                <a:lnTo>
                  <a:pt x="330490" y="2361607"/>
                </a:lnTo>
                <a:lnTo>
                  <a:pt x="394462" y="2366772"/>
                </a:lnTo>
                <a:lnTo>
                  <a:pt x="2088895" y="2366772"/>
                </a:lnTo>
                <a:lnTo>
                  <a:pt x="2152898" y="2361607"/>
                </a:lnTo>
                <a:lnTo>
                  <a:pt x="2213605" y="2346657"/>
                </a:lnTo>
                <a:lnTo>
                  <a:pt x="2270207" y="2322733"/>
                </a:lnTo>
                <a:lnTo>
                  <a:pt x="2321893" y="2290649"/>
                </a:lnTo>
                <a:lnTo>
                  <a:pt x="2367851" y="2251217"/>
                </a:lnTo>
                <a:lnTo>
                  <a:pt x="2407271" y="2205252"/>
                </a:lnTo>
                <a:lnTo>
                  <a:pt x="2439343" y="2153565"/>
                </a:lnTo>
                <a:lnTo>
                  <a:pt x="2463255" y="2096971"/>
                </a:lnTo>
                <a:lnTo>
                  <a:pt x="2478197" y="2036281"/>
                </a:lnTo>
                <a:lnTo>
                  <a:pt x="2483358" y="1972310"/>
                </a:lnTo>
                <a:lnTo>
                  <a:pt x="2483358" y="394462"/>
                </a:lnTo>
                <a:lnTo>
                  <a:pt x="2478197" y="330490"/>
                </a:lnTo>
                <a:lnTo>
                  <a:pt x="2463255" y="269800"/>
                </a:lnTo>
                <a:lnTo>
                  <a:pt x="2439343" y="213206"/>
                </a:lnTo>
                <a:lnTo>
                  <a:pt x="2407271" y="161519"/>
                </a:lnTo>
                <a:lnTo>
                  <a:pt x="2367851" y="115554"/>
                </a:lnTo>
                <a:lnTo>
                  <a:pt x="2321893" y="76122"/>
                </a:lnTo>
                <a:lnTo>
                  <a:pt x="2270207" y="44038"/>
                </a:lnTo>
                <a:lnTo>
                  <a:pt x="2213605" y="20114"/>
                </a:lnTo>
                <a:lnTo>
                  <a:pt x="2152898" y="5164"/>
                </a:lnTo>
                <a:lnTo>
                  <a:pt x="2088895" y="0"/>
                </a:lnTo>
                <a:close/>
              </a:path>
            </a:pathLst>
          </a:custGeom>
          <a:solidFill>
            <a:srgbClr val="4F81BC"/>
          </a:solidFill>
        </p:spPr>
        <p:txBody>
          <a:bodyPr wrap="square" lIns="0" tIns="0" rIns="0" bIns="0" rtlCol="0"/>
          <a:lstStyle/>
          <a:p>
            <a:endParaRPr dirty="0"/>
          </a:p>
        </p:txBody>
      </p:sp>
      <p:sp>
        <p:nvSpPr>
          <p:cNvPr id="17" name="object 17">
            <a:extLst>
              <a:ext uri="{C183D7F6-B498-43B3-948B-1728B52AA6E4}">
                <adec:decorative xmlns:adec="http://schemas.microsoft.com/office/drawing/2017/decorative" val="1"/>
              </a:ext>
            </a:extLst>
          </p:cNvPr>
          <p:cNvSpPr/>
          <p:nvPr>
            <p:custDataLst>
              <p:tags r:id="rId10"/>
            </p:custDataLst>
          </p:nvPr>
        </p:nvSpPr>
        <p:spPr>
          <a:xfrm>
            <a:off x="6199378" y="2321814"/>
            <a:ext cx="2483485" cy="2367280"/>
          </a:xfrm>
          <a:custGeom>
            <a:avLst/>
            <a:gdLst/>
            <a:ahLst/>
            <a:cxnLst/>
            <a:rect l="l" t="t" r="r" b="b"/>
            <a:pathLst>
              <a:path w="2483484" h="2367279">
                <a:moveTo>
                  <a:pt x="0" y="394462"/>
                </a:moveTo>
                <a:lnTo>
                  <a:pt x="5164" y="330490"/>
                </a:lnTo>
                <a:lnTo>
                  <a:pt x="20114" y="269800"/>
                </a:lnTo>
                <a:lnTo>
                  <a:pt x="44038" y="213206"/>
                </a:lnTo>
                <a:lnTo>
                  <a:pt x="76122" y="161519"/>
                </a:lnTo>
                <a:lnTo>
                  <a:pt x="115554" y="115554"/>
                </a:lnTo>
                <a:lnTo>
                  <a:pt x="161519" y="76122"/>
                </a:lnTo>
                <a:lnTo>
                  <a:pt x="213206" y="44038"/>
                </a:lnTo>
                <a:lnTo>
                  <a:pt x="269800" y="20114"/>
                </a:lnTo>
                <a:lnTo>
                  <a:pt x="330490" y="5164"/>
                </a:lnTo>
                <a:lnTo>
                  <a:pt x="394462" y="0"/>
                </a:lnTo>
                <a:lnTo>
                  <a:pt x="2088895" y="0"/>
                </a:lnTo>
                <a:lnTo>
                  <a:pt x="2152898" y="5164"/>
                </a:lnTo>
                <a:lnTo>
                  <a:pt x="2213605" y="20114"/>
                </a:lnTo>
                <a:lnTo>
                  <a:pt x="2270207" y="44038"/>
                </a:lnTo>
                <a:lnTo>
                  <a:pt x="2321893" y="76122"/>
                </a:lnTo>
                <a:lnTo>
                  <a:pt x="2367851" y="115554"/>
                </a:lnTo>
                <a:lnTo>
                  <a:pt x="2407271" y="161519"/>
                </a:lnTo>
                <a:lnTo>
                  <a:pt x="2439343" y="213206"/>
                </a:lnTo>
                <a:lnTo>
                  <a:pt x="2463255" y="269800"/>
                </a:lnTo>
                <a:lnTo>
                  <a:pt x="2478197" y="330490"/>
                </a:lnTo>
                <a:lnTo>
                  <a:pt x="2483358" y="394462"/>
                </a:lnTo>
                <a:lnTo>
                  <a:pt x="2483358" y="1972310"/>
                </a:lnTo>
                <a:lnTo>
                  <a:pt x="2478197" y="2036281"/>
                </a:lnTo>
                <a:lnTo>
                  <a:pt x="2463255" y="2096971"/>
                </a:lnTo>
                <a:lnTo>
                  <a:pt x="2439343" y="2153565"/>
                </a:lnTo>
                <a:lnTo>
                  <a:pt x="2407271" y="2205252"/>
                </a:lnTo>
                <a:lnTo>
                  <a:pt x="2367851" y="2251217"/>
                </a:lnTo>
                <a:lnTo>
                  <a:pt x="2321893" y="2290649"/>
                </a:lnTo>
                <a:lnTo>
                  <a:pt x="2270207" y="2322733"/>
                </a:lnTo>
                <a:lnTo>
                  <a:pt x="2213605" y="2346657"/>
                </a:lnTo>
                <a:lnTo>
                  <a:pt x="2152898" y="2361607"/>
                </a:lnTo>
                <a:lnTo>
                  <a:pt x="2088895" y="2366772"/>
                </a:lnTo>
                <a:lnTo>
                  <a:pt x="394462" y="2366772"/>
                </a:lnTo>
                <a:lnTo>
                  <a:pt x="330490" y="2361607"/>
                </a:lnTo>
                <a:lnTo>
                  <a:pt x="269800" y="2346657"/>
                </a:lnTo>
                <a:lnTo>
                  <a:pt x="213206" y="2322733"/>
                </a:lnTo>
                <a:lnTo>
                  <a:pt x="161519" y="2290649"/>
                </a:lnTo>
                <a:lnTo>
                  <a:pt x="115554" y="2251217"/>
                </a:lnTo>
                <a:lnTo>
                  <a:pt x="76122" y="2205252"/>
                </a:lnTo>
                <a:lnTo>
                  <a:pt x="44038" y="2153565"/>
                </a:lnTo>
                <a:lnTo>
                  <a:pt x="20114" y="2096971"/>
                </a:lnTo>
                <a:lnTo>
                  <a:pt x="5164" y="2036281"/>
                </a:lnTo>
                <a:lnTo>
                  <a:pt x="0" y="1972310"/>
                </a:lnTo>
                <a:lnTo>
                  <a:pt x="0" y="394462"/>
                </a:lnTo>
                <a:close/>
              </a:path>
            </a:pathLst>
          </a:custGeom>
          <a:ln w="25400">
            <a:solidFill>
              <a:srgbClr val="FFFFFF"/>
            </a:solidFill>
          </a:ln>
        </p:spPr>
        <p:txBody>
          <a:bodyPr wrap="square" lIns="0" tIns="0" rIns="0" bIns="0" rtlCol="0"/>
          <a:lstStyle/>
          <a:p>
            <a:endParaRPr dirty="0"/>
          </a:p>
        </p:txBody>
      </p:sp>
      <p:sp>
        <p:nvSpPr>
          <p:cNvPr id="18" name="object 18"/>
          <p:cNvSpPr txBox="1"/>
          <p:nvPr>
            <p:custDataLst>
              <p:tags r:id="rId11"/>
            </p:custDataLst>
          </p:nvPr>
        </p:nvSpPr>
        <p:spPr>
          <a:xfrm>
            <a:off x="6411595" y="2714382"/>
            <a:ext cx="2046605" cy="1429237"/>
          </a:xfrm>
          <a:prstGeom prst="rect">
            <a:avLst/>
          </a:prstGeom>
        </p:spPr>
        <p:txBody>
          <a:bodyPr vert="horz" wrap="square" lIns="0" tIns="0" rIns="0" bIns="0" rtlCol="0">
            <a:spAutoFit/>
          </a:bodyPr>
          <a:lstStyle/>
          <a:p>
            <a:pPr marL="12700" marR="5080">
              <a:lnSpc>
                <a:spcPct val="86300"/>
              </a:lnSpc>
            </a:pPr>
            <a:r>
              <a:rPr sz="1800" dirty="0">
                <a:solidFill>
                  <a:srgbClr val="FFFFFF"/>
                </a:solidFill>
                <a:latin typeface="Arial"/>
                <a:cs typeface="Arial"/>
              </a:rPr>
              <a:t>D</a:t>
            </a:r>
            <a:r>
              <a:rPr sz="1800" spc="-10" dirty="0">
                <a:solidFill>
                  <a:srgbClr val="FFFFFF"/>
                </a:solidFill>
                <a:latin typeface="Arial"/>
                <a:cs typeface="Arial"/>
              </a:rPr>
              <a:t>H</a:t>
            </a:r>
            <a:r>
              <a:rPr sz="1800" dirty="0">
                <a:solidFill>
                  <a:srgbClr val="FFFFFF"/>
                </a:solidFill>
                <a:latin typeface="Arial"/>
                <a:cs typeface="Arial"/>
              </a:rPr>
              <a:t>S se</a:t>
            </a:r>
            <a:r>
              <a:rPr sz="1800" spc="-10" dirty="0">
                <a:solidFill>
                  <a:srgbClr val="FFFFFF"/>
                </a:solidFill>
                <a:latin typeface="Arial"/>
                <a:cs typeface="Arial"/>
              </a:rPr>
              <a:t>n</a:t>
            </a:r>
            <a:r>
              <a:rPr sz="1800" dirty="0">
                <a:solidFill>
                  <a:srgbClr val="FFFFFF"/>
                </a:solidFill>
                <a:latin typeface="Arial"/>
                <a:cs typeface="Arial"/>
              </a:rPr>
              <a:t>d</a:t>
            </a:r>
            <a:r>
              <a:rPr lang="en-US" sz="1800" dirty="0">
                <a:solidFill>
                  <a:srgbClr val="FFFFFF"/>
                </a:solidFill>
                <a:latin typeface="Arial"/>
                <a:cs typeface="Arial"/>
              </a:rPr>
              <a:t>s</a:t>
            </a:r>
            <a:r>
              <a:rPr sz="1800" spc="5" dirty="0">
                <a:solidFill>
                  <a:srgbClr val="FFFFFF"/>
                </a:solidFill>
                <a:latin typeface="Arial"/>
                <a:cs typeface="Arial"/>
              </a:rPr>
              <a:t> </a:t>
            </a:r>
            <a:r>
              <a:rPr sz="1800" spc="-10" dirty="0">
                <a:solidFill>
                  <a:srgbClr val="FFFFFF"/>
                </a:solidFill>
                <a:latin typeface="Arial"/>
                <a:cs typeface="Arial"/>
              </a:rPr>
              <a:t>n</a:t>
            </a:r>
            <a:r>
              <a:rPr sz="1800" dirty="0">
                <a:solidFill>
                  <a:srgbClr val="FFFFFF"/>
                </a:solidFill>
                <a:latin typeface="Arial"/>
                <a:cs typeface="Arial"/>
              </a:rPr>
              <a:t>otice</a:t>
            </a:r>
            <a:r>
              <a:rPr sz="1800" spc="5" dirty="0">
                <a:solidFill>
                  <a:srgbClr val="FFFFFF"/>
                </a:solidFill>
                <a:latin typeface="Arial"/>
                <a:cs typeface="Arial"/>
              </a:rPr>
              <a:t> </a:t>
            </a:r>
            <a:r>
              <a:rPr sz="1800" dirty="0">
                <a:solidFill>
                  <a:srgbClr val="FFFFFF"/>
                </a:solidFill>
                <a:latin typeface="Arial"/>
                <a:cs typeface="Arial"/>
              </a:rPr>
              <a:t>of</a:t>
            </a:r>
            <a:r>
              <a:rPr lang="en-US" sz="1800" dirty="0">
                <a:solidFill>
                  <a:srgbClr val="FFFFFF"/>
                </a:solidFill>
                <a:latin typeface="Arial"/>
                <a:cs typeface="Arial"/>
              </a:rPr>
              <a:t> </a:t>
            </a:r>
            <a:r>
              <a:rPr sz="1800" dirty="0">
                <a:solidFill>
                  <a:srgbClr val="FFFFFF"/>
                </a:solidFill>
                <a:latin typeface="Arial"/>
                <a:cs typeface="Arial"/>
              </a:rPr>
              <a:t>d</a:t>
            </a:r>
            <a:r>
              <a:rPr sz="1800" spc="-10" dirty="0">
                <a:solidFill>
                  <a:srgbClr val="FFFFFF"/>
                </a:solidFill>
                <a:latin typeface="Arial"/>
                <a:cs typeface="Arial"/>
              </a:rPr>
              <a:t>i</a:t>
            </a:r>
            <a:r>
              <a:rPr sz="1800" dirty="0">
                <a:solidFill>
                  <a:srgbClr val="FFFFFF"/>
                </a:solidFill>
                <a:latin typeface="Arial"/>
                <a:cs typeface="Arial"/>
              </a:rPr>
              <a:t>sq</a:t>
            </a:r>
            <a:r>
              <a:rPr sz="1800" spc="-10" dirty="0">
                <a:solidFill>
                  <a:srgbClr val="FFFFFF"/>
                </a:solidFill>
                <a:latin typeface="Arial"/>
                <a:cs typeface="Arial"/>
              </a:rPr>
              <a:t>u</a:t>
            </a:r>
            <a:r>
              <a:rPr sz="1800" dirty="0">
                <a:solidFill>
                  <a:srgbClr val="FFFFFF"/>
                </a:solidFill>
                <a:latin typeface="Arial"/>
                <a:cs typeface="Arial"/>
              </a:rPr>
              <a:t>a</a:t>
            </a:r>
            <a:r>
              <a:rPr sz="1800" spc="-10" dirty="0">
                <a:solidFill>
                  <a:srgbClr val="FFFFFF"/>
                </a:solidFill>
                <a:latin typeface="Arial"/>
                <a:cs typeface="Arial"/>
              </a:rPr>
              <a:t>l</a:t>
            </a:r>
            <a:r>
              <a:rPr sz="1800" dirty="0">
                <a:solidFill>
                  <a:srgbClr val="FFFFFF"/>
                </a:solidFill>
                <a:latin typeface="Arial"/>
                <a:cs typeface="Arial"/>
              </a:rPr>
              <a:t>ific</a:t>
            </a:r>
            <a:r>
              <a:rPr sz="1800" spc="-10" dirty="0">
                <a:solidFill>
                  <a:srgbClr val="FFFFFF"/>
                </a:solidFill>
                <a:latin typeface="Arial"/>
                <a:cs typeface="Arial"/>
              </a:rPr>
              <a:t>a</a:t>
            </a:r>
            <a:r>
              <a:rPr sz="1800" dirty="0">
                <a:solidFill>
                  <a:srgbClr val="FFFFFF"/>
                </a:solidFill>
                <a:latin typeface="Arial"/>
                <a:cs typeface="Arial"/>
              </a:rPr>
              <a:t>tion</a:t>
            </a:r>
            <a:r>
              <a:rPr sz="1800" spc="40" dirty="0">
                <a:solidFill>
                  <a:srgbClr val="FFFFFF"/>
                </a:solidFill>
                <a:latin typeface="Arial"/>
                <a:cs typeface="Arial"/>
              </a:rPr>
              <a:t> </a:t>
            </a:r>
            <a:r>
              <a:rPr lang="en-US" sz="1800" dirty="0">
                <a:solidFill>
                  <a:srgbClr val="FFFFFF"/>
                </a:solidFill>
                <a:latin typeface="Arial"/>
                <a:cs typeface="Arial"/>
              </a:rPr>
              <a:t>to hospital along with </a:t>
            </a:r>
            <a:r>
              <a:rPr sz="1800" dirty="0">
                <a:solidFill>
                  <a:srgbClr val="FFFFFF"/>
                </a:solidFill>
                <a:latin typeface="Arial"/>
                <a:cs typeface="Arial"/>
              </a:rPr>
              <a:t>i</a:t>
            </a:r>
            <a:r>
              <a:rPr sz="1800" spc="-10" dirty="0">
                <a:solidFill>
                  <a:srgbClr val="FFFFFF"/>
                </a:solidFill>
                <a:latin typeface="Arial"/>
                <a:cs typeface="Arial"/>
              </a:rPr>
              <a:t>n</a:t>
            </a:r>
            <a:r>
              <a:rPr sz="1800" dirty="0">
                <a:solidFill>
                  <a:srgbClr val="FFFFFF"/>
                </a:solidFill>
                <a:latin typeface="Arial"/>
                <a:cs typeface="Arial"/>
              </a:rPr>
              <a:t>formati</a:t>
            </a:r>
            <a:r>
              <a:rPr sz="1800" spc="-10" dirty="0">
                <a:solidFill>
                  <a:srgbClr val="FFFFFF"/>
                </a:solidFill>
                <a:latin typeface="Arial"/>
                <a:cs typeface="Arial"/>
              </a:rPr>
              <a:t>o</a:t>
            </a:r>
            <a:r>
              <a:rPr sz="1800" dirty="0">
                <a:solidFill>
                  <a:srgbClr val="FFFFFF"/>
                </a:solidFill>
                <a:latin typeface="Arial"/>
                <a:cs typeface="Arial"/>
              </a:rPr>
              <a:t>n</a:t>
            </a:r>
            <a:r>
              <a:rPr sz="1800" spc="20" dirty="0">
                <a:solidFill>
                  <a:srgbClr val="FFFFFF"/>
                </a:solidFill>
                <a:latin typeface="Arial"/>
                <a:cs typeface="Arial"/>
              </a:rPr>
              <a:t> </a:t>
            </a:r>
            <a:r>
              <a:rPr lang="en-US" dirty="0">
                <a:solidFill>
                  <a:srgbClr val="FFFFFF"/>
                </a:solidFill>
                <a:latin typeface="Arial"/>
                <a:cs typeface="Arial"/>
              </a:rPr>
              <a:t>about</a:t>
            </a:r>
            <a:r>
              <a:rPr sz="1800" spc="-10" dirty="0">
                <a:solidFill>
                  <a:srgbClr val="FFFFFF"/>
                </a:solidFill>
                <a:latin typeface="Arial"/>
                <a:cs typeface="Arial"/>
              </a:rPr>
              <a:t> </a:t>
            </a:r>
            <a:r>
              <a:rPr sz="1800" spc="5" dirty="0">
                <a:solidFill>
                  <a:srgbClr val="FFFFFF"/>
                </a:solidFill>
                <a:latin typeface="Arial"/>
                <a:cs typeface="Arial"/>
              </a:rPr>
              <a:t>t</a:t>
            </a:r>
            <a:r>
              <a:rPr sz="1800" dirty="0">
                <a:solidFill>
                  <a:srgbClr val="FFFFFF"/>
                </a:solidFill>
                <a:latin typeface="Arial"/>
                <a:cs typeface="Arial"/>
              </a:rPr>
              <a:t>he </a:t>
            </a:r>
            <a:r>
              <a:rPr sz="1800" spc="-10" dirty="0">
                <a:solidFill>
                  <a:srgbClr val="FFFFFF"/>
                </a:solidFill>
                <a:latin typeface="Arial"/>
                <a:cs typeface="Arial"/>
              </a:rPr>
              <a:t>appea</a:t>
            </a:r>
            <a:r>
              <a:rPr sz="1800" dirty="0">
                <a:solidFill>
                  <a:srgbClr val="FFFFFF"/>
                </a:solidFill>
                <a:latin typeface="Arial"/>
                <a:cs typeface="Arial"/>
              </a:rPr>
              <a:t>l</a:t>
            </a:r>
            <a:r>
              <a:rPr lang="en-US" sz="1800" dirty="0">
                <a:solidFill>
                  <a:srgbClr val="FFFFFF"/>
                </a:solidFill>
                <a:latin typeface="Arial"/>
                <a:cs typeface="Arial"/>
              </a:rPr>
              <a:t>s</a:t>
            </a:r>
            <a:r>
              <a:rPr sz="1800" spc="20" dirty="0">
                <a:solidFill>
                  <a:srgbClr val="FFFFFF"/>
                </a:solidFill>
                <a:latin typeface="Arial"/>
                <a:cs typeface="Arial"/>
              </a:rPr>
              <a:t> </a:t>
            </a:r>
            <a:r>
              <a:rPr sz="1800" spc="-10" dirty="0">
                <a:solidFill>
                  <a:srgbClr val="FFFFFF"/>
                </a:solidFill>
                <a:latin typeface="Arial"/>
                <a:cs typeface="Arial"/>
              </a:rPr>
              <a:t>p</a:t>
            </a:r>
            <a:r>
              <a:rPr sz="1800" dirty="0">
                <a:solidFill>
                  <a:srgbClr val="FFFFFF"/>
                </a:solidFill>
                <a:latin typeface="Arial"/>
                <a:cs typeface="Arial"/>
              </a:rPr>
              <a:t>r</a:t>
            </a:r>
            <a:r>
              <a:rPr sz="1800" spc="-10" dirty="0">
                <a:solidFill>
                  <a:srgbClr val="FFFFFF"/>
                </a:solidFill>
                <a:latin typeface="Arial"/>
                <a:cs typeface="Arial"/>
              </a:rPr>
              <a:t>o</a:t>
            </a:r>
            <a:r>
              <a:rPr sz="1800" dirty="0">
                <a:solidFill>
                  <a:srgbClr val="FFFFFF"/>
                </a:solidFill>
                <a:latin typeface="Arial"/>
                <a:cs typeface="Arial"/>
              </a:rPr>
              <a:t>c</a:t>
            </a:r>
            <a:r>
              <a:rPr sz="1800" spc="-10" dirty="0">
                <a:solidFill>
                  <a:srgbClr val="FFFFFF"/>
                </a:solidFill>
                <a:latin typeface="Arial"/>
                <a:cs typeface="Arial"/>
              </a:rPr>
              <a:t>e</a:t>
            </a:r>
            <a:r>
              <a:rPr sz="1800" dirty="0">
                <a:solidFill>
                  <a:srgbClr val="FFFFFF"/>
                </a:solidFill>
                <a:latin typeface="Arial"/>
                <a:cs typeface="Arial"/>
              </a:rPr>
              <a:t>ss</a:t>
            </a:r>
            <a:endParaRPr sz="1800" dirty="0">
              <a:latin typeface="Arial"/>
              <a:cs typeface="Arial"/>
            </a:endParaRPr>
          </a:p>
        </p:txBody>
      </p:sp>
      <p:sp>
        <p:nvSpPr>
          <p:cNvPr id="2" name="Slide Number Placeholder 1">
            <a:extLst>
              <a:ext uri="{FF2B5EF4-FFF2-40B4-BE49-F238E27FC236}">
                <a16:creationId xmlns:a16="http://schemas.microsoft.com/office/drawing/2014/main" id="{3F20A0A8-373F-42E1-9A0F-4F556A2B666B}"/>
              </a:ext>
            </a:extLst>
          </p:cNvPr>
          <p:cNvSpPr>
            <a:spLocks noGrp="1"/>
          </p:cNvSpPr>
          <p:nvPr>
            <p:ph type="sldNum" sz="quarter" idx="12"/>
          </p:nvPr>
        </p:nvSpPr>
        <p:spPr/>
        <p:txBody>
          <a:bodyPr/>
          <a:lstStyle/>
          <a:p>
            <a:pPr algn="ctr"/>
            <a:fld id="{9D710453-B075-45DB-8A7B-E3C399690A0E}" type="slidenum">
              <a:rPr lang="en-US" sz="1100" smtClean="0"/>
              <a:pPr algn="ctr"/>
              <a:t>64</a:t>
            </a:fld>
            <a:endParaRPr lang="en-US" sz="1100" dirty="0"/>
          </a:p>
        </p:txBody>
      </p:sp>
    </p:spTree>
    <p:extLst>
      <p:ext uri="{BB962C8B-B14F-4D97-AF65-F5344CB8AC3E}">
        <p14:creationId xmlns:p14="http://schemas.microsoft.com/office/powerpoint/2010/main" val="4196404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descr="Slide title: DHS Contact Information"/>
          <p:cNvSpPr txBox="1">
            <a:spLocks noGrp="1"/>
          </p:cNvSpPr>
          <p:nvPr>
            <p:ph type="title"/>
            <p:custDataLst>
              <p:tags r:id="rId1"/>
            </p:custDataLst>
          </p:nvPr>
        </p:nvSpPr>
        <p:spPr>
          <a:xfrm>
            <a:off x="519748" y="302131"/>
            <a:ext cx="5410200" cy="454026"/>
          </a:xfrm>
          <a:prstGeom prst="rect">
            <a:avLst/>
          </a:prstGeom>
        </p:spPr>
        <p:txBody>
          <a:bodyPr vert="horz" wrap="square" lIns="0" tIns="0" rIns="0" bIns="0" rtlCol="0">
            <a:spAutoFit/>
          </a:bodyPr>
          <a:lstStyle/>
          <a:p>
            <a:pPr marL="12700">
              <a:lnSpc>
                <a:spcPct val="100000"/>
              </a:lnSpc>
            </a:pPr>
            <a:r>
              <a:rPr lang="en-US" spc="-20" dirty="0"/>
              <a:t>DHS</a:t>
            </a:r>
            <a:r>
              <a:rPr lang="en-US" spc="-5" dirty="0"/>
              <a:t> </a:t>
            </a:r>
            <a:r>
              <a:rPr lang="en-US" spc="-20" dirty="0"/>
              <a:t>Con</a:t>
            </a:r>
            <a:r>
              <a:rPr lang="en-US" spc="-5" dirty="0"/>
              <a:t>t</a:t>
            </a:r>
            <a:r>
              <a:rPr lang="en-US" spc="-20" dirty="0"/>
              <a:t>a</a:t>
            </a:r>
            <a:r>
              <a:rPr lang="en-US" spc="-10" dirty="0"/>
              <a:t>ct</a:t>
            </a:r>
            <a:r>
              <a:rPr lang="en-US" spc="-5" dirty="0"/>
              <a:t> </a:t>
            </a:r>
            <a:r>
              <a:rPr lang="en-US" spc="-10" dirty="0"/>
              <a:t>In</a:t>
            </a:r>
            <a:r>
              <a:rPr lang="en-US" spc="-15" dirty="0"/>
              <a:t>fo</a:t>
            </a:r>
            <a:r>
              <a:rPr lang="en-US" dirty="0"/>
              <a:t>r</a:t>
            </a:r>
            <a:r>
              <a:rPr lang="en-US" spc="-20" dirty="0"/>
              <a:t>mat</a:t>
            </a:r>
            <a:r>
              <a:rPr lang="en-US" spc="-5" dirty="0"/>
              <a:t>i</a:t>
            </a:r>
            <a:r>
              <a:rPr lang="en-US" spc="-20" dirty="0"/>
              <a:t>on</a:t>
            </a:r>
          </a:p>
        </p:txBody>
      </p:sp>
      <p:graphicFrame>
        <p:nvGraphicFramePr>
          <p:cNvPr id="10" name="object 10" descr="Table showing DHS contact information."/>
          <p:cNvGraphicFramePr>
            <a:graphicFrameLocks noGrp="1"/>
          </p:cNvGraphicFramePr>
          <p:nvPr>
            <p:custDataLst>
              <p:tags r:id="rId2"/>
            </p:custDataLst>
            <p:extLst>
              <p:ext uri="{D42A27DB-BD31-4B8C-83A1-F6EECF244321}">
                <p14:modId xmlns:p14="http://schemas.microsoft.com/office/powerpoint/2010/main" val="4040819953"/>
              </p:ext>
            </p:extLst>
          </p:nvPr>
        </p:nvGraphicFramePr>
        <p:xfrm>
          <a:off x="609601" y="1295400"/>
          <a:ext cx="8077199" cy="4456615"/>
        </p:xfrm>
        <a:graphic>
          <a:graphicData uri="http://schemas.openxmlformats.org/drawingml/2006/table">
            <a:tbl>
              <a:tblPr firstRow="1" bandRow="1">
                <a:tableStyleId>{2D5ABB26-0587-4C30-8999-92F81FD0307C}</a:tableStyleId>
              </a:tblPr>
              <a:tblGrid>
                <a:gridCol w="3569972">
                  <a:extLst>
                    <a:ext uri="{9D8B030D-6E8A-4147-A177-3AD203B41FA5}">
                      <a16:colId xmlns:a16="http://schemas.microsoft.com/office/drawing/2014/main" val="20000"/>
                    </a:ext>
                  </a:extLst>
                </a:gridCol>
                <a:gridCol w="4507227">
                  <a:extLst>
                    <a:ext uri="{9D8B030D-6E8A-4147-A177-3AD203B41FA5}">
                      <a16:colId xmlns:a16="http://schemas.microsoft.com/office/drawing/2014/main" val="20001"/>
                    </a:ext>
                  </a:extLst>
                </a:gridCol>
              </a:tblGrid>
              <a:tr h="730126">
                <a:tc>
                  <a:txBody>
                    <a:bodyPr/>
                    <a:lstStyle/>
                    <a:p>
                      <a:pPr marL="85090" algn="l">
                        <a:lnSpc>
                          <a:spcPct val="100000"/>
                        </a:lnSpc>
                      </a:pPr>
                      <a:r>
                        <a:rPr sz="1800" dirty="0">
                          <a:latin typeface="Arial"/>
                          <a:cs typeface="Arial"/>
                        </a:rPr>
                        <a:t>Provider</a:t>
                      </a:r>
                      <a:r>
                        <a:rPr sz="1800" spc="-5" dirty="0">
                          <a:latin typeface="Arial"/>
                          <a:cs typeface="Arial"/>
                        </a:rPr>
                        <a:t> </a:t>
                      </a:r>
                      <a:r>
                        <a:rPr sz="1800" dirty="0">
                          <a:latin typeface="Arial"/>
                          <a:cs typeface="Arial"/>
                        </a:rPr>
                        <a:t>Enrollment</a:t>
                      </a:r>
                      <a:r>
                        <a:rPr sz="1800" spc="10" dirty="0">
                          <a:latin typeface="Arial"/>
                          <a:cs typeface="Arial"/>
                        </a:rPr>
                        <a:t> </a:t>
                      </a:r>
                      <a:r>
                        <a:rPr lang="en-US" sz="1800" spc="0" dirty="0">
                          <a:latin typeface="Arial"/>
                          <a:cs typeface="Arial"/>
                        </a:rPr>
                        <a:t>Q</a:t>
                      </a:r>
                      <a:r>
                        <a:rPr sz="1800" dirty="0">
                          <a:latin typeface="Arial"/>
                          <a:cs typeface="Arial"/>
                        </a:rPr>
                        <a:t>ue</a:t>
                      </a:r>
                      <a:r>
                        <a:rPr sz="1800" spc="5" dirty="0">
                          <a:latin typeface="Arial"/>
                          <a:cs typeface="Arial"/>
                        </a:rPr>
                        <a:t>s</a:t>
                      </a:r>
                      <a:r>
                        <a:rPr sz="1800" dirty="0">
                          <a:latin typeface="Arial"/>
                          <a:cs typeface="Arial"/>
                        </a:rPr>
                        <a:t>tions</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tc>
                  <a:txBody>
                    <a:bodyPr/>
                    <a:lstStyle/>
                    <a:p>
                      <a:pPr marL="82296" marR="2159000" algn="l">
                        <a:lnSpc>
                          <a:spcPct val="100000"/>
                        </a:lnSpc>
                      </a:pPr>
                      <a:endParaRPr sz="1800" dirty="0">
                        <a:latin typeface="Arial"/>
                        <a:cs typeface="Aria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extLst>
                  <a:ext uri="{0D108BD9-81ED-4DB2-BD59-A6C34878D82A}">
                    <a16:rowId xmlns:a16="http://schemas.microsoft.com/office/drawing/2014/main" val="10000"/>
                  </a:ext>
                </a:extLst>
              </a:tr>
              <a:tr h="730127">
                <a:tc>
                  <a:txBody>
                    <a:bodyPr/>
                    <a:lstStyle/>
                    <a:p>
                      <a:pPr marL="84455" algn="l">
                        <a:lnSpc>
                          <a:spcPct val="100000"/>
                        </a:lnSpc>
                      </a:pPr>
                      <a:r>
                        <a:rPr sz="1800" dirty="0">
                          <a:latin typeface="Arial"/>
                          <a:cs typeface="Arial"/>
                        </a:rPr>
                        <a:t>Provider</a:t>
                      </a:r>
                      <a:r>
                        <a:rPr sz="1800" spc="-5" dirty="0">
                          <a:latin typeface="Arial"/>
                          <a:cs typeface="Arial"/>
                        </a:rPr>
                        <a:t> </a:t>
                      </a:r>
                      <a:r>
                        <a:rPr sz="1800" dirty="0">
                          <a:latin typeface="Arial"/>
                          <a:cs typeface="Arial"/>
                        </a:rPr>
                        <a:t>Comp</a:t>
                      </a:r>
                      <a:r>
                        <a:rPr sz="1800" spc="5" dirty="0">
                          <a:latin typeface="Arial"/>
                          <a:cs typeface="Arial"/>
                        </a:rPr>
                        <a:t>l</a:t>
                      </a:r>
                      <a:r>
                        <a:rPr sz="1800" dirty="0">
                          <a:latin typeface="Arial"/>
                          <a:cs typeface="Arial"/>
                        </a:rPr>
                        <a:t>ian</a:t>
                      </a:r>
                      <a:r>
                        <a:rPr sz="1800" spc="5" dirty="0">
                          <a:latin typeface="Arial"/>
                          <a:cs typeface="Arial"/>
                        </a:rPr>
                        <a:t>c</a:t>
                      </a:r>
                      <a:r>
                        <a:rPr sz="1800" dirty="0">
                          <a:latin typeface="Arial"/>
                          <a:cs typeface="Arial"/>
                        </a:rPr>
                        <a:t>e</a:t>
                      </a:r>
                      <a:r>
                        <a:rPr sz="1800" spc="-15" dirty="0">
                          <a:latin typeface="Arial"/>
                          <a:cs typeface="Arial"/>
                        </a:rPr>
                        <a:t> </a:t>
                      </a:r>
                      <a:r>
                        <a:rPr lang="en-US" sz="1800" spc="0" dirty="0">
                          <a:latin typeface="Arial"/>
                          <a:cs typeface="Arial"/>
                        </a:rPr>
                        <a:t>Q</a:t>
                      </a:r>
                      <a:r>
                        <a:rPr sz="1800" dirty="0">
                          <a:latin typeface="Arial"/>
                          <a:cs typeface="Arial"/>
                        </a:rPr>
                        <a:t>ue</a:t>
                      </a:r>
                      <a:r>
                        <a:rPr sz="1800" spc="5" dirty="0">
                          <a:latin typeface="Arial"/>
                          <a:cs typeface="Arial"/>
                        </a:rPr>
                        <a:t>s</a:t>
                      </a:r>
                      <a:r>
                        <a:rPr sz="1800" dirty="0">
                          <a:latin typeface="Arial"/>
                          <a:cs typeface="Arial"/>
                        </a:rPr>
                        <a:t>tions</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tc>
                  <a:txBody>
                    <a:bodyPr/>
                    <a:lstStyle/>
                    <a:p>
                      <a:pPr marL="82296" marR="1589405" algn="l">
                        <a:lnSpc>
                          <a:spcPct val="100000"/>
                        </a:lnSpc>
                      </a:pPr>
                      <a:endParaRPr sz="1800" dirty="0">
                        <a:latin typeface="Arial"/>
                        <a:cs typeface="Aria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extLst>
                  <a:ext uri="{0D108BD9-81ED-4DB2-BD59-A6C34878D82A}">
                    <a16:rowId xmlns:a16="http://schemas.microsoft.com/office/drawing/2014/main" val="10001"/>
                  </a:ext>
                </a:extLst>
              </a:tr>
              <a:tr h="730284">
                <a:tc>
                  <a:txBody>
                    <a:bodyPr/>
                    <a:lstStyle/>
                    <a:p>
                      <a:pPr marL="85090" algn="l">
                        <a:lnSpc>
                          <a:spcPct val="100000"/>
                        </a:lnSpc>
                      </a:pPr>
                      <a:r>
                        <a:rPr sz="1800" dirty="0">
                          <a:latin typeface="Arial"/>
                          <a:cs typeface="Arial"/>
                        </a:rPr>
                        <a:t>PE or</a:t>
                      </a:r>
                      <a:r>
                        <a:rPr sz="1800" spc="5" dirty="0">
                          <a:latin typeface="Arial"/>
                          <a:cs typeface="Arial"/>
                        </a:rPr>
                        <a:t> </a:t>
                      </a:r>
                      <a:r>
                        <a:rPr sz="1800" dirty="0">
                          <a:latin typeface="Arial"/>
                          <a:cs typeface="Arial"/>
                        </a:rPr>
                        <a:t>MA</a:t>
                      </a:r>
                      <a:r>
                        <a:rPr lang="en-US" sz="1800" dirty="0">
                          <a:latin typeface="Arial"/>
                          <a:cs typeface="Arial"/>
                        </a:rPr>
                        <a:t> </a:t>
                      </a:r>
                      <a:r>
                        <a:rPr sz="1800" spc="-165" dirty="0">
                          <a:latin typeface="Arial"/>
                          <a:cs typeface="Arial"/>
                        </a:rPr>
                        <a:t> </a:t>
                      </a:r>
                      <a:r>
                        <a:rPr sz="1800" dirty="0">
                          <a:latin typeface="Arial"/>
                          <a:cs typeface="Arial"/>
                        </a:rPr>
                        <a:t>App</a:t>
                      </a:r>
                      <a:r>
                        <a:rPr sz="1800" spc="5" dirty="0">
                          <a:latin typeface="Arial"/>
                          <a:cs typeface="Arial"/>
                        </a:rPr>
                        <a:t>l</a:t>
                      </a:r>
                      <a:r>
                        <a:rPr sz="1800" dirty="0">
                          <a:latin typeface="Arial"/>
                          <a:cs typeface="Arial"/>
                        </a:rPr>
                        <a:t>ication</a:t>
                      </a:r>
                      <a:r>
                        <a:rPr sz="1800" spc="-40" dirty="0">
                          <a:latin typeface="Arial"/>
                          <a:cs typeface="Arial"/>
                        </a:rPr>
                        <a:t> </a:t>
                      </a:r>
                      <a:r>
                        <a:rPr sz="1800" dirty="0">
                          <a:latin typeface="Arial"/>
                          <a:cs typeface="Arial"/>
                        </a:rPr>
                        <a:t>Dispo</a:t>
                      </a:r>
                      <a:r>
                        <a:rPr sz="1800" spc="5" dirty="0">
                          <a:latin typeface="Arial"/>
                          <a:cs typeface="Arial"/>
                        </a:rPr>
                        <a:t>s</a:t>
                      </a:r>
                      <a:r>
                        <a:rPr sz="1800" dirty="0">
                          <a:latin typeface="Arial"/>
                          <a:cs typeface="Arial"/>
                        </a:rPr>
                        <a:t>ition</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tc>
                  <a:txBody>
                    <a:bodyPr/>
                    <a:lstStyle/>
                    <a:p>
                      <a:pPr marL="82296" algn="l">
                        <a:lnSpc>
                          <a:spcPct val="100000"/>
                        </a:lnSpc>
                      </a:pPr>
                      <a:r>
                        <a:rPr sz="1800" dirty="0">
                          <a:latin typeface="Arial"/>
                          <a:cs typeface="Arial"/>
                        </a:rPr>
                        <a:t>Conta</a:t>
                      </a:r>
                      <a:r>
                        <a:rPr sz="1800" spc="5" dirty="0">
                          <a:latin typeface="Arial"/>
                          <a:cs typeface="Arial"/>
                        </a:rPr>
                        <a:t>c</a:t>
                      </a:r>
                      <a:r>
                        <a:rPr sz="1800" dirty="0">
                          <a:latin typeface="Arial"/>
                          <a:cs typeface="Arial"/>
                        </a:rPr>
                        <a:t>t</a:t>
                      </a:r>
                      <a:r>
                        <a:rPr sz="1800" spc="15" dirty="0">
                          <a:latin typeface="Arial"/>
                          <a:cs typeface="Arial"/>
                        </a:rPr>
                        <a:t> </a:t>
                      </a:r>
                      <a:r>
                        <a:rPr lang="en-US" sz="1800" spc="-20" dirty="0">
                          <a:latin typeface="Arial"/>
                          <a:cs typeface="Arial"/>
                        </a:rPr>
                        <a:t>Y</a:t>
                      </a:r>
                      <a:r>
                        <a:rPr sz="1800" dirty="0">
                          <a:latin typeface="Arial"/>
                          <a:cs typeface="Arial"/>
                        </a:rPr>
                        <a:t>our</a:t>
                      </a:r>
                      <a:r>
                        <a:rPr sz="1800" spc="30" dirty="0">
                          <a:latin typeface="Arial"/>
                          <a:cs typeface="Arial"/>
                        </a:rPr>
                        <a:t> </a:t>
                      </a:r>
                      <a:r>
                        <a:rPr lang="en-US" sz="1800" spc="30" dirty="0">
                          <a:latin typeface="Arial"/>
                          <a:cs typeface="Arial"/>
                        </a:rPr>
                        <a:t>L</a:t>
                      </a:r>
                      <a:r>
                        <a:rPr sz="1800" dirty="0">
                          <a:latin typeface="Arial"/>
                          <a:cs typeface="Arial"/>
                        </a:rPr>
                        <a:t>ocal</a:t>
                      </a:r>
                      <a:r>
                        <a:rPr sz="1800" spc="-25" dirty="0">
                          <a:latin typeface="Arial"/>
                          <a:cs typeface="Arial"/>
                        </a:rPr>
                        <a:t> </a:t>
                      </a:r>
                      <a:r>
                        <a:rPr sz="1800" dirty="0">
                          <a:latin typeface="Arial"/>
                          <a:cs typeface="Arial"/>
                        </a:rPr>
                        <a:t>County</a:t>
                      </a:r>
                      <a:r>
                        <a:rPr sz="1800" spc="-80" dirty="0">
                          <a:latin typeface="Arial"/>
                          <a:cs typeface="Arial"/>
                        </a:rPr>
                        <a:t> </a:t>
                      </a:r>
                      <a:r>
                        <a:rPr sz="1800" dirty="0">
                          <a:latin typeface="Arial"/>
                          <a:cs typeface="Arial"/>
                        </a:rPr>
                        <a:t>A</a:t>
                      </a:r>
                      <a:r>
                        <a:rPr sz="1800" spc="5" dirty="0">
                          <a:latin typeface="Arial"/>
                          <a:cs typeface="Arial"/>
                        </a:rPr>
                        <a:t>s</a:t>
                      </a:r>
                      <a:r>
                        <a:rPr sz="1800" dirty="0">
                          <a:latin typeface="Arial"/>
                          <a:cs typeface="Arial"/>
                        </a:rPr>
                        <a:t>sistan</a:t>
                      </a:r>
                      <a:r>
                        <a:rPr sz="1800" spc="5" dirty="0">
                          <a:latin typeface="Arial"/>
                          <a:cs typeface="Arial"/>
                        </a:rPr>
                        <a:t>c</a:t>
                      </a:r>
                      <a:r>
                        <a:rPr sz="1800" dirty="0">
                          <a:latin typeface="Arial"/>
                          <a:cs typeface="Arial"/>
                        </a:rPr>
                        <a:t>e</a:t>
                      </a:r>
                      <a:r>
                        <a:rPr sz="1800" spc="-25" dirty="0">
                          <a:latin typeface="Arial"/>
                          <a:cs typeface="Arial"/>
                        </a:rPr>
                        <a:t> </a:t>
                      </a:r>
                      <a:r>
                        <a:rPr sz="1800" spc="-10" dirty="0">
                          <a:latin typeface="Arial"/>
                          <a:cs typeface="Arial"/>
                        </a:rPr>
                        <a:t>O</a:t>
                      </a:r>
                      <a:r>
                        <a:rPr sz="1800" spc="-25" dirty="0">
                          <a:latin typeface="Arial"/>
                          <a:cs typeface="Arial"/>
                        </a:rPr>
                        <a:t>f</a:t>
                      </a:r>
                      <a:r>
                        <a:rPr sz="1800" dirty="0">
                          <a:latin typeface="Arial"/>
                          <a:cs typeface="Arial"/>
                        </a:rPr>
                        <a:t>fice</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extLst>
                  <a:ext uri="{0D108BD9-81ED-4DB2-BD59-A6C34878D82A}">
                    <a16:rowId xmlns:a16="http://schemas.microsoft.com/office/drawing/2014/main" val="10002"/>
                  </a:ext>
                </a:extLst>
              </a:tr>
              <a:tr h="730126">
                <a:tc>
                  <a:txBody>
                    <a:bodyPr/>
                    <a:lstStyle/>
                    <a:p>
                      <a:pPr marL="84455" marR="290195" algn="l">
                        <a:lnSpc>
                          <a:spcPct val="100000"/>
                        </a:lnSpc>
                      </a:pPr>
                      <a:r>
                        <a:rPr sz="1800" dirty="0">
                          <a:latin typeface="Arial"/>
                          <a:cs typeface="Arial"/>
                        </a:rPr>
                        <a:t>MA</a:t>
                      </a:r>
                      <a:r>
                        <a:rPr sz="1800" spc="-80" dirty="0">
                          <a:latin typeface="Arial"/>
                          <a:cs typeface="Arial"/>
                        </a:rPr>
                        <a:t> </a:t>
                      </a:r>
                      <a:r>
                        <a:rPr sz="1800" dirty="0">
                          <a:latin typeface="Arial"/>
                          <a:cs typeface="Arial"/>
                        </a:rPr>
                        <a:t>E</a:t>
                      </a:r>
                      <a:r>
                        <a:rPr sz="1800" spc="5" dirty="0">
                          <a:latin typeface="Arial"/>
                          <a:cs typeface="Arial"/>
                        </a:rPr>
                        <a:t>l</a:t>
                      </a:r>
                      <a:r>
                        <a:rPr sz="1800" dirty="0">
                          <a:latin typeface="Arial"/>
                          <a:cs typeface="Arial"/>
                        </a:rPr>
                        <a:t>igib</a:t>
                      </a:r>
                      <a:r>
                        <a:rPr sz="1800" spc="-10" dirty="0">
                          <a:latin typeface="Arial"/>
                          <a:cs typeface="Arial"/>
                        </a:rPr>
                        <a:t>il</a:t>
                      </a:r>
                      <a:r>
                        <a:rPr sz="1800" dirty="0">
                          <a:latin typeface="Arial"/>
                          <a:cs typeface="Arial"/>
                        </a:rPr>
                        <a:t>ity</a:t>
                      </a:r>
                      <a:r>
                        <a:rPr sz="1800" spc="-30" dirty="0">
                          <a:latin typeface="Arial"/>
                          <a:cs typeface="Arial"/>
                        </a:rPr>
                        <a:t> </a:t>
                      </a:r>
                      <a:r>
                        <a:rPr lang="en-US" sz="1800" spc="0" dirty="0">
                          <a:latin typeface="Arial"/>
                          <a:cs typeface="Arial"/>
                        </a:rPr>
                        <a:t>Q</a:t>
                      </a:r>
                      <a:r>
                        <a:rPr sz="1800" dirty="0">
                          <a:latin typeface="Arial"/>
                          <a:cs typeface="Arial"/>
                        </a:rPr>
                        <a:t>ue</a:t>
                      </a:r>
                      <a:r>
                        <a:rPr sz="1800" spc="5" dirty="0">
                          <a:latin typeface="Arial"/>
                          <a:cs typeface="Arial"/>
                        </a:rPr>
                        <a:t>s</a:t>
                      </a:r>
                      <a:r>
                        <a:rPr sz="1800" dirty="0">
                          <a:latin typeface="Arial"/>
                          <a:cs typeface="Arial"/>
                        </a:rPr>
                        <a:t>tions</a:t>
                      </a:r>
                      <a:r>
                        <a:rPr sz="1800" spc="15" dirty="0">
                          <a:latin typeface="Arial"/>
                          <a:cs typeface="Arial"/>
                        </a:rPr>
                        <a:t> </a:t>
                      </a:r>
                      <a:r>
                        <a:rPr sz="1800" dirty="0">
                          <a:latin typeface="Arial"/>
                          <a:cs typeface="Arial"/>
                        </a:rPr>
                        <a:t>-</a:t>
                      </a:r>
                      <a:r>
                        <a:rPr sz="1800" spc="5" dirty="0">
                          <a:latin typeface="Arial"/>
                          <a:cs typeface="Arial"/>
                        </a:rPr>
                        <a:t> </a:t>
                      </a:r>
                      <a:r>
                        <a:rPr sz="1800" dirty="0">
                          <a:latin typeface="Arial"/>
                          <a:cs typeface="Arial"/>
                        </a:rPr>
                        <a:t>Po</a:t>
                      </a:r>
                      <a:r>
                        <a:rPr sz="1800" spc="5" dirty="0">
                          <a:latin typeface="Arial"/>
                          <a:cs typeface="Arial"/>
                        </a:rPr>
                        <a:t>l</a:t>
                      </a:r>
                      <a:r>
                        <a:rPr sz="1800" dirty="0">
                          <a:latin typeface="Arial"/>
                          <a:cs typeface="Arial"/>
                        </a:rPr>
                        <a:t>icy</a:t>
                      </a:r>
                      <a:r>
                        <a:rPr sz="1800" spc="-20" dirty="0">
                          <a:latin typeface="Arial"/>
                          <a:cs typeface="Arial"/>
                        </a:rPr>
                        <a:t> </a:t>
                      </a:r>
                      <a:r>
                        <a:rPr sz="1800" dirty="0">
                          <a:latin typeface="Arial"/>
                          <a:cs typeface="Arial"/>
                        </a:rPr>
                        <a:t>and Procedures</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tc>
                  <a:txBody>
                    <a:bodyPr/>
                    <a:lstStyle/>
                    <a:p>
                      <a:pPr marL="82296" marR="1694180" algn="l">
                        <a:lnSpc>
                          <a:spcPct val="100000"/>
                        </a:lnSpc>
                      </a:pPr>
                      <a:endParaRPr sz="1800" dirty="0">
                        <a:latin typeface="Arial"/>
                        <a:cs typeface="Aria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extLst>
                  <a:ext uri="{0D108BD9-81ED-4DB2-BD59-A6C34878D82A}">
                    <a16:rowId xmlns:a16="http://schemas.microsoft.com/office/drawing/2014/main" val="10003"/>
                  </a:ext>
                </a:extLst>
              </a:tr>
              <a:tr h="805825">
                <a:tc>
                  <a:txBody>
                    <a:bodyPr/>
                    <a:lstStyle/>
                    <a:p>
                      <a:pPr marL="85090" algn="l">
                        <a:lnSpc>
                          <a:spcPct val="100000"/>
                        </a:lnSpc>
                      </a:pPr>
                      <a:r>
                        <a:rPr sz="1800" dirty="0">
                          <a:latin typeface="Arial"/>
                          <a:cs typeface="Arial"/>
                        </a:rPr>
                        <a:t>C</a:t>
                      </a:r>
                      <a:r>
                        <a:rPr sz="1800" spc="-10" dirty="0">
                          <a:latin typeface="Arial"/>
                          <a:cs typeface="Arial"/>
                        </a:rPr>
                        <a:t>O</a:t>
                      </a:r>
                      <a:r>
                        <a:rPr sz="1800" dirty="0">
                          <a:latin typeface="Arial"/>
                          <a:cs typeface="Arial"/>
                        </a:rPr>
                        <a:t>M</a:t>
                      </a:r>
                      <a:r>
                        <a:rPr sz="1800" spc="-114" dirty="0">
                          <a:latin typeface="Arial"/>
                          <a:cs typeface="Arial"/>
                        </a:rPr>
                        <a:t>P</a:t>
                      </a:r>
                      <a:r>
                        <a:rPr sz="1800" dirty="0">
                          <a:latin typeface="Arial"/>
                          <a:cs typeface="Arial"/>
                        </a:rPr>
                        <a:t>ASS</a:t>
                      </a:r>
                      <a:r>
                        <a:rPr sz="1800" spc="-5" dirty="0">
                          <a:latin typeface="Arial"/>
                          <a:cs typeface="Arial"/>
                        </a:rPr>
                        <a:t> </a:t>
                      </a:r>
                      <a:r>
                        <a:rPr lang="en-US" sz="1800" spc="0" dirty="0">
                          <a:latin typeface="Arial"/>
                          <a:cs typeface="Arial"/>
                        </a:rPr>
                        <a:t>Q</a:t>
                      </a:r>
                      <a:r>
                        <a:rPr sz="1800" dirty="0">
                          <a:latin typeface="Arial"/>
                          <a:cs typeface="Arial"/>
                        </a:rPr>
                        <a:t>uestions</a:t>
                      </a:r>
                      <a:r>
                        <a:rPr sz="1800" spc="5" dirty="0">
                          <a:latin typeface="Arial"/>
                          <a:cs typeface="Arial"/>
                        </a:rPr>
                        <a:t> </a:t>
                      </a:r>
                      <a:r>
                        <a:rPr sz="1800" dirty="0">
                          <a:latin typeface="Arial"/>
                          <a:cs typeface="Arial"/>
                        </a:rPr>
                        <a:t>or</a:t>
                      </a:r>
                    </a:p>
                    <a:p>
                      <a:pPr marL="85090" algn="l">
                        <a:lnSpc>
                          <a:spcPct val="100000"/>
                        </a:lnSpc>
                      </a:pPr>
                      <a:r>
                        <a:rPr lang="en-US" sz="1800" dirty="0">
                          <a:latin typeface="Arial"/>
                          <a:cs typeface="Arial"/>
                        </a:rPr>
                        <a:t>T</a:t>
                      </a:r>
                      <a:r>
                        <a:rPr sz="1800" dirty="0">
                          <a:latin typeface="Arial"/>
                          <a:cs typeface="Arial"/>
                        </a:rPr>
                        <a:t>r</a:t>
                      </a:r>
                      <a:r>
                        <a:rPr sz="1800" spc="-5" dirty="0">
                          <a:latin typeface="Arial"/>
                          <a:cs typeface="Arial"/>
                        </a:rPr>
                        <a:t>o</a:t>
                      </a:r>
                      <a:r>
                        <a:rPr sz="1800" dirty="0">
                          <a:latin typeface="Arial"/>
                          <a:cs typeface="Arial"/>
                        </a:rPr>
                        <a:t>uble</a:t>
                      </a:r>
                      <a:r>
                        <a:rPr sz="1800" spc="5" dirty="0">
                          <a:latin typeface="Arial"/>
                          <a:cs typeface="Arial"/>
                        </a:rPr>
                        <a:t>s</a:t>
                      </a:r>
                      <a:r>
                        <a:rPr sz="1800" dirty="0">
                          <a:latin typeface="Arial"/>
                          <a:cs typeface="Arial"/>
                        </a:rPr>
                        <a:t>hooting</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tc>
                  <a:txBody>
                    <a:bodyPr/>
                    <a:lstStyle/>
                    <a:p>
                      <a:pPr marL="82296" algn="l">
                        <a:lnSpc>
                          <a:spcPct val="100000"/>
                        </a:lnSpc>
                      </a:pPr>
                      <a:r>
                        <a:rPr lang="en-US" sz="1800" kern="1200" dirty="0">
                          <a:solidFill>
                            <a:schemeClr val="tx1"/>
                          </a:solidFill>
                          <a:effectLst/>
                          <a:latin typeface="+mn-lt"/>
                          <a:ea typeface="+mn-ea"/>
                          <a:cs typeface="+mn-cs"/>
                        </a:rPr>
                        <a:t>COMPASS Community Partner Mailbox </a:t>
                      </a:r>
                    </a:p>
                    <a:p>
                      <a:pPr marL="82296" algn="l">
                        <a:lnSpc>
                          <a:spcPct val="100000"/>
                        </a:lnSpc>
                      </a:pPr>
                      <a:r>
                        <a:rPr lang="en-US" sz="1800" u="sng" kern="1200" dirty="0">
                          <a:solidFill>
                            <a:schemeClr val="tx1"/>
                          </a:solidFill>
                          <a:effectLst/>
                          <a:latin typeface="+mn-lt"/>
                          <a:ea typeface="+mn-ea"/>
                          <a:cs typeface="+mn-cs"/>
                          <a:hlinkClick r:id="rId9"/>
                        </a:rPr>
                        <a:t>RA-PWCOMPASSCP@pa.gov</a:t>
                      </a:r>
                      <a:endParaRPr sz="1800" dirty="0">
                        <a:latin typeface="Arial"/>
                        <a:cs typeface="Aria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7E8"/>
                    </a:solidFill>
                  </a:tcPr>
                </a:tc>
                <a:extLst>
                  <a:ext uri="{0D108BD9-81ED-4DB2-BD59-A6C34878D82A}">
                    <a16:rowId xmlns:a16="http://schemas.microsoft.com/office/drawing/2014/main" val="10004"/>
                  </a:ext>
                </a:extLst>
              </a:tr>
              <a:tr h="730127">
                <a:tc>
                  <a:txBody>
                    <a:bodyPr/>
                    <a:lstStyle/>
                    <a:p>
                      <a:pPr marL="84455" algn="l">
                        <a:lnSpc>
                          <a:spcPct val="100000"/>
                        </a:lnSpc>
                      </a:pPr>
                      <a:r>
                        <a:rPr sz="1800" dirty="0">
                          <a:latin typeface="Arial"/>
                          <a:cs typeface="Arial"/>
                        </a:rPr>
                        <a:t>Pa</a:t>
                      </a:r>
                      <a:r>
                        <a:rPr sz="1800" spc="-15" dirty="0">
                          <a:latin typeface="Arial"/>
                          <a:cs typeface="Arial"/>
                        </a:rPr>
                        <a:t>y</a:t>
                      </a:r>
                      <a:r>
                        <a:rPr sz="1800" dirty="0">
                          <a:latin typeface="Arial"/>
                          <a:cs typeface="Arial"/>
                        </a:rPr>
                        <a:t>ment</a:t>
                      </a:r>
                      <a:r>
                        <a:rPr sz="1800" spc="35" dirty="0">
                          <a:latin typeface="Arial"/>
                          <a:cs typeface="Arial"/>
                        </a:rPr>
                        <a:t> </a:t>
                      </a:r>
                      <a:r>
                        <a:rPr lang="en-US" sz="1800" spc="0" dirty="0">
                          <a:latin typeface="Arial"/>
                          <a:cs typeface="Arial"/>
                        </a:rPr>
                        <a:t>I</a:t>
                      </a:r>
                      <a:r>
                        <a:rPr sz="1800" dirty="0">
                          <a:latin typeface="Arial"/>
                          <a:cs typeface="Arial"/>
                        </a:rPr>
                        <a:t>nqu</a:t>
                      </a:r>
                      <a:r>
                        <a:rPr sz="1800" spc="5" dirty="0">
                          <a:latin typeface="Arial"/>
                          <a:cs typeface="Arial"/>
                        </a:rPr>
                        <a:t>i</a:t>
                      </a:r>
                      <a:r>
                        <a:rPr sz="1800" dirty="0">
                          <a:latin typeface="Arial"/>
                          <a:cs typeface="Arial"/>
                        </a:rPr>
                        <a:t>ries</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tc>
                  <a:txBody>
                    <a:bodyPr/>
                    <a:lstStyle/>
                    <a:p>
                      <a:pPr marL="82296" marR="2159000" algn="l">
                        <a:lnSpc>
                          <a:spcPct val="100000"/>
                        </a:lnSpc>
                      </a:pPr>
                      <a:endParaRPr sz="1800" dirty="0">
                        <a:latin typeface="Arial"/>
                        <a:cs typeface="Arial"/>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F4"/>
                    </a:solidFill>
                  </a:tcPr>
                </a:tc>
                <a:extLst>
                  <a:ext uri="{0D108BD9-81ED-4DB2-BD59-A6C34878D82A}">
                    <a16:rowId xmlns:a16="http://schemas.microsoft.com/office/drawing/2014/main" val="10005"/>
                  </a:ext>
                </a:extLst>
              </a:tr>
            </a:tbl>
          </a:graphicData>
        </a:graphic>
      </p:graphicFrame>
      <p:sp>
        <p:nvSpPr>
          <p:cNvPr id="4" name="Rectangle 3"/>
          <p:cNvSpPr/>
          <p:nvPr>
            <p:custDataLst>
              <p:tags r:id="rId3"/>
            </p:custDataLst>
          </p:nvPr>
        </p:nvSpPr>
        <p:spPr>
          <a:xfrm>
            <a:off x="4191000" y="1341502"/>
            <a:ext cx="4572000" cy="646331"/>
          </a:xfrm>
          <a:prstGeom prst="rect">
            <a:avLst/>
          </a:prstGeom>
        </p:spPr>
        <p:txBody>
          <a:bodyPr anchor="ctr">
            <a:spAutoFit/>
          </a:bodyPr>
          <a:lstStyle/>
          <a:p>
            <a:r>
              <a:rPr lang="en-US" dirty="0"/>
              <a:t>Provider Service Center 800.537.8862, Option 1</a:t>
            </a:r>
          </a:p>
        </p:txBody>
      </p:sp>
      <p:sp>
        <p:nvSpPr>
          <p:cNvPr id="5" name="TextBox 4"/>
          <p:cNvSpPr txBox="1"/>
          <p:nvPr>
            <p:custDataLst>
              <p:tags r:id="rId4"/>
            </p:custDataLst>
          </p:nvPr>
        </p:nvSpPr>
        <p:spPr>
          <a:xfrm>
            <a:off x="4191000" y="2045591"/>
            <a:ext cx="3339376" cy="646331"/>
          </a:xfrm>
          <a:prstGeom prst="rect">
            <a:avLst/>
          </a:prstGeom>
          <a:noFill/>
        </p:spPr>
        <p:txBody>
          <a:bodyPr wrap="none" rtlCol="0" anchor="ctr">
            <a:spAutoFit/>
          </a:bodyPr>
          <a:lstStyle/>
          <a:p>
            <a:r>
              <a:rPr lang="en-US" dirty="0"/>
              <a:t>Bureau of Program Evaluation </a:t>
            </a:r>
          </a:p>
          <a:p>
            <a:r>
              <a:rPr lang="en-US" dirty="0">
                <a:hlinkClick r:id="rId10"/>
              </a:rPr>
              <a:t>c-oimqchq@pa.gov</a:t>
            </a:r>
            <a:endParaRPr lang="en-US" dirty="0"/>
          </a:p>
        </p:txBody>
      </p:sp>
      <p:sp>
        <p:nvSpPr>
          <p:cNvPr id="11" name="TextBox 10"/>
          <p:cNvSpPr txBox="1"/>
          <p:nvPr>
            <p:custDataLst>
              <p:tags r:id="rId5"/>
            </p:custDataLst>
          </p:nvPr>
        </p:nvSpPr>
        <p:spPr>
          <a:xfrm>
            <a:off x="4191000" y="3504341"/>
            <a:ext cx="3198311" cy="646331"/>
          </a:xfrm>
          <a:prstGeom prst="rect">
            <a:avLst/>
          </a:prstGeom>
          <a:noFill/>
        </p:spPr>
        <p:txBody>
          <a:bodyPr wrap="none" rtlCol="0" anchor="ctr">
            <a:spAutoFit/>
          </a:bodyPr>
          <a:lstStyle/>
          <a:p>
            <a:r>
              <a:rPr lang="pl-PL" dirty="0"/>
              <a:t>OIM Policy - Policy </a:t>
            </a:r>
            <a:r>
              <a:rPr lang="en-US" dirty="0"/>
              <a:t>M</a:t>
            </a:r>
            <a:r>
              <a:rPr lang="pl-PL" dirty="0"/>
              <a:t>ailbox </a:t>
            </a:r>
            <a:endParaRPr lang="en-US" dirty="0"/>
          </a:p>
          <a:p>
            <a:r>
              <a:rPr lang="pl-PL" dirty="0">
                <a:hlinkClick r:id="rId11"/>
              </a:rPr>
              <a:t>RA-PWPEProviders@pa.gov</a:t>
            </a:r>
            <a:endParaRPr lang="pl-PL" dirty="0"/>
          </a:p>
        </p:txBody>
      </p:sp>
      <p:sp>
        <p:nvSpPr>
          <p:cNvPr id="13" name="TextBox 12"/>
          <p:cNvSpPr txBox="1"/>
          <p:nvPr>
            <p:custDataLst>
              <p:tags r:id="rId6"/>
            </p:custDataLst>
          </p:nvPr>
        </p:nvSpPr>
        <p:spPr>
          <a:xfrm>
            <a:off x="4191000" y="5090209"/>
            <a:ext cx="4237057" cy="646331"/>
          </a:xfrm>
          <a:prstGeom prst="rect">
            <a:avLst/>
          </a:prstGeom>
          <a:noFill/>
        </p:spPr>
        <p:txBody>
          <a:bodyPr wrap="none" rtlCol="0" anchor="ctr">
            <a:spAutoFit/>
          </a:bodyPr>
          <a:lstStyle/>
          <a:p>
            <a:r>
              <a:rPr lang="en-US" dirty="0"/>
              <a:t>Provider Service Center 800.537.8862, </a:t>
            </a:r>
          </a:p>
          <a:p>
            <a:r>
              <a:rPr lang="en-US" dirty="0"/>
              <a:t>Option 1</a:t>
            </a:r>
          </a:p>
        </p:txBody>
      </p:sp>
      <p:sp>
        <p:nvSpPr>
          <p:cNvPr id="2" name="Slide Number Placeholder 1">
            <a:extLst>
              <a:ext uri="{FF2B5EF4-FFF2-40B4-BE49-F238E27FC236}">
                <a16:creationId xmlns:a16="http://schemas.microsoft.com/office/drawing/2014/main" id="{51CE795D-D908-4D19-B648-5B69DDDE1FC1}"/>
              </a:ext>
            </a:extLst>
          </p:cNvPr>
          <p:cNvSpPr>
            <a:spLocks noGrp="1"/>
          </p:cNvSpPr>
          <p:nvPr>
            <p:ph type="sldNum" sz="quarter" idx="12"/>
          </p:nvPr>
        </p:nvSpPr>
        <p:spPr/>
        <p:txBody>
          <a:bodyPr/>
          <a:lstStyle/>
          <a:p>
            <a:pPr algn="ctr"/>
            <a:fld id="{9D710453-B075-45DB-8A7B-E3C399690A0E}" type="slidenum">
              <a:rPr lang="en-US" sz="1100" smtClean="0"/>
              <a:pPr algn="ctr"/>
              <a:t>65</a:t>
            </a:fld>
            <a:endParaRPr lang="en-US" sz="1100" dirty="0"/>
          </a:p>
        </p:txBody>
      </p:sp>
    </p:spTree>
    <p:extLst>
      <p:ext uri="{BB962C8B-B14F-4D97-AF65-F5344CB8AC3E}">
        <p14:creationId xmlns:p14="http://schemas.microsoft.com/office/powerpoint/2010/main" val="28205151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descr="Slide Title: Review. This is a review slide showing text that reads &quot;Now let's review...&quot; accompanied by an image on the right a professor teaching a class. Students in the image are raising their hands as if to answer a question posed."/>
          <p:cNvSpPr>
            <a:spLocks noGrp="1"/>
          </p:cNvSpPr>
          <p:nvPr>
            <p:ph type="title"/>
          </p:nvPr>
        </p:nvSpPr>
        <p:spPr/>
        <p:txBody>
          <a:bodyPr/>
          <a:lstStyle/>
          <a:p>
            <a:r>
              <a:rPr lang="en-US" dirty="0"/>
              <a:t>Review</a:t>
            </a:r>
          </a:p>
        </p:txBody>
      </p:sp>
      <p:sp>
        <p:nvSpPr>
          <p:cNvPr id="2" name="Slide Number Placeholder 1">
            <a:extLst>
              <a:ext uri="{FF2B5EF4-FFF2-40B4-BE49-F238E27FC236}">
                <a16:creationId xmlns:a16="http://schemas.microsoft.com/office/drawing/2014/main" id="{4AA2EC06-B405-4D9B-87D2-B9EA681633A4}"/>
              </a:ext>
            </a:extLst>
          </p:cNvPr>
          <p:cNvSpPr>
            <a:spLocks noGrp="1"/>
          </p:cNvSpPr>
          <p:nvPr>
            <p:ph type="sldNum" sz="quarter" idx="12"/>
          </p:nvPr>
        </p:nvSpPr>
        <p:spPr/>
        <p:txBody>
          <a:bodyPr/>
          <a:lstStyle/>
          <a:p>
            <a:pPr algn="ctr"/>
            <a:fld id="{9D710453-B075-45DB-8A7B-E3C399690A0E}" type="slidenum">
              <a:rPr lang="en-US" sz="1100" smtClean="0"/>
              <a:pPr algn="ctr"/>
              <a:t>66</a:t>
            </a:fld>
            <a:endParaRPr lang="en-US" sz="1100" dirty="0"/>
          </a:p>
        </p:txBody>
      </p:sp>
    </p:spTree>
    <p:extLst>
      <p:ext uri="{BB962C8B-B14F-4D97-AF65-F5344CB8AC3E}">
        <p14:creationId xmlns:p14="http://schemas.microsoft.com/office/powerpoint/2010/main" val="15863950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7" name="Content Placeholder 6" descr="Review question 1."/>
          <p:cNvSpPr>
            <a:spLocks noGrp="1"/>
          </p:cNvSpPr>
          <p:nvPr>
            <p:ph sz="quarter" idx="13"/>
          </p:nvPr>
        </p:nvSpPr>
        <p:spPr/>
        <p:txBody>
          <a:bodyPr/>
          <a:lstStyle/>
          <a:p>
            <a:pPr lvl="0"/>
            <a:r>
              <a:rPr lang="en-US" dirty="0"/>
              <a:t>All qualified hospital PE providers must login to their Community Partner Dashboard to submit hospital-based PE applications.</a:t>
            </a:r>
          </a:p>
          <a:p>
            <a:pPr lvl="0"/>
            <a:endParaRPr lang="en-US" dirty="0"/>
          </a:p>
          <a:p>
            <a:r>
              <a:rPr lang="en-US" dirty="0"/>
              <a:t>True or False?</a:t>
            </a:r>
          </a:p>
        </p:txBody>
      </p:sp>
      <p:sp>
        <p:nvSpPr>
          <p:cNvPr id="2" name="Slide Number Placeholder 1">
            <a:extLst>
              <a:ext uri="{FF2B5EF4-FFF2-40B4-BE49-F238E27FC236}">
                <a16:creationId xmlns:a16="http://schemas.microsoft.com/office/drawing/2014/main" id="{BDED46DC-9F24-4CCD-B6AD-129D88DC52E1}"/>
              </a:ext>
            </a:extLst>
          </p:cNvPr>
          <p:cNvSpPr>
            <a:spLocks noGrp="1"/>
          </p:cNvSpPr>
          <p:nvPr>
            <p:ph type="sldNum" sz="quarter" idx="12"/>
          </p:nvPr>
        </p:nvSpPr>
        <p:spPr/>
        <p:txBody>
          <a:bodyPr/>
          <a:lstStyle/>
          <a:p>
            <a:pPr algn="ctr"/>
            <a:fld id="{9D710453-B075-45DB-8A7B-E3C399690A0E}" type="slidenum">
              <a:rPr lang="en-US" sz="1100" smtClean="0"/>
              <a:pPr algn="ctr"/>
              <a:t>67</a:t>
            </a:fld>
            <a:endParaRPr lang="en-US" sz="1100" dirty="0"/>
          </a:p>
        </p:txBody>
      </p:sp>
    </p:spTree>
    <p:extLst>
      <p:ext uri="{BB962C8B-B14F-4D97-AF65-F5344CB8AC3E}">
        <p14:creationId xmlns:p14="http://schemas.microsoft.com/office/powerpoint/2010/main" val="58142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n applicable answer."/>
          <p:cNvSpPr>
            <a:spLocks noGrp="1"/>
          </p:cNvSpPr>
          <p:nvPr>
            <p:ph type="body" sz="quarter" idx="13"/>
            <p:custDataLst>
              <p:tags r:id="rId2"/>
            </p:custDataLst>
          </p:nvPr>
        </p:nvSpPr>
        <p:spPr/>
        <p:txBody>
          <a:bodyPr/>
          <a:lstStyle/>
          <a:p>
            <a:r>
              <a:rPr lang="en-US" b="1" dirty="0">
                <a:solidFill>
                  <a:srgbClr val="00B050"/>
                </a:solidFill>
              </a:rPr>
              <a:t>True</a:t>
            </a:r>
          </a:p>
          <a:p>
            <a:r>
              <a:rPr lang="en-US" dirty="0"/>
              <a:t>All qualified hospital PE providers must login to their Community Partner Dashboard to submit hospital-based PE applications.</a:t>
            </a:r>
          </a:p>
        </p:txBody>
      </p:sp>
      <p:sp>
        <p:nvSpPr>
          <p:cNvPr id="2" name="Slide Number Placeholder 1">
            <a:extLst>
              <a:ext uri="{FF2B5EF4-FFF2-40B4-BE49-F238E27FC236}">
                <a16:creationId xmlns:a16="http://schemas.microsoft.com/office/drawing/2014/main" id="{36E0B6BE-DB7F-43D6-B8DF-367457CED61D}"/>
              </a:ext>
            </a:extLst>
          </p:cNvPr>
          <p:cNvSpPr>
            <a:spLocks noGrp="1"/>
          </p:cNvSpPr>
          <p:nvPr>
            <p:ph type="sldNum" sz="quarter" idx="12"/>
          </p:nvPr>
        </p:nvSpPr>
        <p:spPr/>
        <p:txBody>
          <a:bodyPr/>
          <a:lstStyle/>
          <a:p>
            <a:pPr algn="ctr"/>
            <a:fld id="{9D710453-B075-45DB-8A7B-E3C399690A0E}" type="slidenum">
              <a:rPr lang="en-US" sz="1100" smtClean="0"/>
              <a:pPr algn="ctr"/>
              <a:t>68</a:t>
            </a:fld>
            <a:endParaRPr lang="en-US" sz="1100" dirty="0"/>
          </a:p>
        </p:txBody>
      </p:sp>
    </p:spTree>
    <p:extLst>
      <p:ext uri="{BB962C8B-B14F-4D97-AF65-F5344CB8AC3E}">
        <p14:creationId xmlns:p14="http://schemas.microsoft.com/office/powerpoint/2010/main" val="20087250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2."/>
          <p:cNvSpPr>
            <a:spLocks noGrp="1"/>
          </p:cNvSpPr>
          <p:nvPr>
            <p:ph sz="quarter" idx="13"/>
            <p:custDataLst>
              <p:tags r:id="rId2"/>
            </p:custDataLst>
          </p:nvPr>
        </p:nvSpPr>
        <p:spPr/>
        <p:txBody>
          <a:bodyPr>
            <a:normAutofit fontScale="92500" lnSpcReduction="20000"/>
          </a:bodyPr>
          <a:lstStyle/>
          <a:p>
            <a:pPr lvl="0"/>
            <a:r>
              <a:rPr lang="en-US" dirty="0"/>
              <a:t>Which of the statements below apply to hospital-based Presumptive Eligibility (PE)? Select all that apply.</a:t>
            </a:r>
          </a:p>
          <a:p>
            <a:pPr lvl="0"/>
            <a:endParaRPr lang="en-US" dirty="0"/>
          </a:p>
          <a:p>
            <a:pPr lvl="1"/>
            <a:r>
              <a:rPr lang="en-US" dirty="0"/>
              <a:t>It is a temporary period of Medical Assistance.</a:t>
            </a:r>
          </a:p>
          <a:p>
            <a:pPr lvl="1"/>
            <a:r>
              <a:rPr lang="en-US" dirty="0"/>
              <a:t>Hospitals determine eligibility and submit PE applications.</a:t>
            </a:r>
          </a:p>
          <a:p>
            <a:pPr lvl="1"/>
            <a:r>
              <a:rPr lang="en-US" dirty="0"/>
              <a:t>Hospitals must be enrolled with DHS in order to submit PE applications.</a:t>
            </a:r>
          </a:p>
          <a:p>
            <a:pPr lvl="1"/>
            <a:r>
              <a:rPr lang="en-US" dirty="0"/>
              <a:t>Qualified hospital PE providers submit applications through COMPASS.</a:t>
            </a:r>
          </a:p>
          <a:p>
            <a:pPr lvl="1"/>
            <a:r>
              <a:rPr lang="en-US" dirty="0"/>
              <a:t>None of the above</a:t>
            </a:r>
          </a:p>
          <a:p>
            <a:pPr lvl="1"/>
            <a:r>
              <a:rPr lang="en-US" dirty="0"/>
              <a:t>All of the above</a:t>
            </a:r>
          </a:p>
          <a:p>
            <a:endParaRPr lang="en-US" dirty="0"/>
          </a:p>
        </p:txBody>
      </p:sp>
      <p:sp>
        <p:nvSpPr>
          <p:cNvPr id="2" name="Slide Number Placeholder 1">
            <a:extLst>
              <a:ext uri="{FF2B5EF4-FFF2-40B4-BE49-F238E27FC236}">
                <a16:creationId xmlns:a16="http://schemas.microsoft.com/office/drawing/2014/main" id="{1F31F0AD-5B7C-470A-B130-28AAC12CB994}"/>
              </a:ext>
            </a:extLst>
          </p:cNvPr>
          <p:cNvSpPr>
            <a:spLocks noGrp="1"/>
          </p:cNvSpPr>
          <p:nvPr>
            <p:ph type="sldNum" sz="quarter" idx="12"/>
          </p:nvPr>
        </p:nvSpPr>
        <p:spPr/>
        <p:txBody>
          <a:bodyPr/>
          <a:lstStyle/>
          <a:p>
            <a:pPr algn="ctr"/>
            <a:fld id="{9D710453-B075-45DB-8A7B-E3C399690A0E}" type="slidenum">
              <a:rPr lang="en-US" sz="1100" smtClean="0"/>
              <a:pPr algn="ctr"/>
              <a:t>69</a:t>
            </a:fld>
            <a:endParaRPr lang="en-US" sz="1100" dirty="0"/>
          </a:p>
        </p:txBody>
      </p:sp>
    </p:spTree>
    <p:extLst>
      <p:ext uri="{BB962C8B-B14F-4D97-AF65-F5344CB8AC3E}">
        <p14:creationId xmlns:p14="http://schemas.microsoft.com/office/powerpoint/2010/main" val="1254559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PE Topics"/>
          <p:cNvSpPr>
            <a:spLocks noGrp="1"/>
          </p:cNvSpPr>
          <p:nvPr>
            <p:ph type="title"/>
            <p:custDataLst>
              <p:tags r:id="rId1"/>
            </p:custDataLst>
          </p:nvPr>
        </p:nvSpPr>
        <p:spPr bwMode="white">
          <a:xfrm>
            <a:off x="457200" y="307974"/>
            <a:ext cx="5410200" cy="454026"/>
          </a:xfrm>
        </p:spPr>
        <p:txBody>
          <a:bodyPr/>
          <a:lstStyle/>
          <a:p>
            <a:r>
              <a:rPr lang="en-US" dirty="0"/>
              <a:t>PE Topics</a:t>
            </a:r>
          </a:p>
        </p:txBody>
      </p:sp>
      <p:graphicFrame>
        <p:nvGraphicFramePr>
          <p:cNvPr id="5" name="Diagram 4" descr="Smart Art containing the three hospital PE topic areas."/>
          <p:cNvGraphicFramePr/>
          <p:nvPr>
            <p:custDataLst>
              <p:tags r:id="rId2"/>
            </p:custDataLst>
            <p:extLst>
              <p:ext uri="{D42A27DB-BD31-4B8C-83A1-F6EECF244321}">
                <p14:modId xmlns:p14="http://schemas.microsoft.com/office/powerpoint/2010/main" val="225825843"/>
              </p:ext>
            </p:extLst>
          </p:nvPr>
        </p:nvGraphicFramePr>
        <p:xfrm>
          <a:off x="457200" y="1066800"/>
          <a:ext cx="8204200" cy="495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Slide Number Placeholder 2">
            <a:extLst>
              <a:ext uri="{FF2B5EF4-FFF2-40B4-BE49-F238E27FC236}">
                <a16:creationId xmlns:a16="http://schemas.microsoft.com/office/drawing/2014/main" id="{0CA2CC84-4050-422F-B4B0-510934D10EE0}"/>
              </a:ext>
            </a:extLst>
          </p:cNvPr>
          <p:cNvSpPr>
            <a:spLocks noGrp="1"/>
          </p:cNvSpPr>
          <p:nvPr>
            <p:ph type="sldNum" sz="quarter" idx="12"/>
          </p:nvPr>
        </p:nvSpPr>
        <p:spPr/>
        <p:txBody>
          <a:bodyPr/>
          <a:lstStyle/>
          <a:p>
            <a:pPr algn="ctr"/>
            <a:fld id="{9D710453-B075-45DB-8A7B-E3C399690A0E}" type="slidenum">
              <a:rPr lang="en-US" sz="1100" smtClean="0"/>
              <a:pPr algn="ctr"/>
              <a:t>7</a:t>
            </a:fld>
            <a:endParaRPr lang="en-US" sz="1100" dirty="0"/>
          </a:p>
        </p:txBody>
      </p:sp>
    </p:spTree>
    <p:extLst>
      <p:ext uri="{BB962C8B-B14F-4D97-AF65-F5344CB8AC3E}">
        <p14:creationId xmlns:p14="http://schemas.microsoft.com/office/powerpoint/2010/main" val="40575328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bwMode="white"/>
        <p:txBody>
          <a:bodyPr/>
          <a:lstStyle/>
          <a:p>
            <a:r>
              <a:rPr lang="en-US" dirty="0"/>
              <a:t>Review</a:t>
            </a:r>
          </a:p>
        </p:txBody>
      </p:sp>
      <p:sp>
        <p:nvSpPr>
          <p:cNvPr id="5" name="Text Placeholder 5" descr="Text box proving text that restates the question and provides an applicable answer."/>
          <p:cNvSpPr>
            <a:spLocks noGrp="1"/>
          </p:cNvSpPr>
          <p:nvPr>
            <p:ph sz="quarter" idx="13"/>
            <p:custDataLst>
              <p:tags r:id="rId2"/>
            </p:custDataLst>
          </p:nvPr>
        </p:nvSpPr>
        <p:spPr/>
        <p:txBody>
          <a:bodyPr>
            <a:normAutofit fontScale="92500" lnSpcReduction="20000"/>
          </a:bodyPr>
          <a:lstStyle/>
          <a:p>
            <a:pPr lvl="0"/>
            <a:r>
              <a:rPr lang="en-US" dirty="0"/>
              <a:t>Which of the statements below apply to hospital-based Presumptive Eligibility (PE)? Select all that apply.</a:t>
            </a:r>
          </a:p>
          <a:p>
            <a:pPr lvl="0"/>
            <a:endParaRPr lang="en-US" dirty="0"/>
          </a:p>
          <a:p>
            <a:pPr lvl="1"/>
            <a:r>
              <a:rPr lang="en-US" dirty="0"/>
              <a:t>It is a temporary period of Medical Assistance.</a:t>
            </a:r>
          </a:p>
          <a:p>
            <a:pPr lvl="1"/>
            <a:r>
              <a:rPr lang="en-US" dirty="0"/>
              <a:t>Hospitals determine eligibility and submit PE applications.</a:t>
            </a:r>
          </a:p>
          <a:p>
            <a:pPr lvl="1"/>
            <a:r>
              <a:rPr lang="en-US" dirty="0"/>
              <a:t>Hospitals must be enrolled with DHS in order to submit PE applications.</a:t>
            </a:r>
          </a:p>
          <a:p>
            <a:pPr lvl="1"/>
            <a:r>
              <a:rPr lang="en-US" dirty="0"/>
              <a:t>Qualified hospital PE providers submit applications through COMPASS.</a:t>
            </a:r>
          </a:p>
          <a:p>
            <a:pPr lvl="1"/>
            <a:r>
              <a:rPr lang="en-US" dirty="0"/>
              <a:t>None of the above</a:t>
            </a:r>
          </a:p>
          <a:p>
            <a:pPr lvl="1"/>
            <a:r>
              <a:rPr lang="en-US" b="1" dirty="0">
                <a:solidFill>
                  <a:srgbClr val="00B050"/>
                </a:solidFill>
              </a:rPr>
              <a:t>All of the above</a:t>
            </a:r>
          </a:p>
          <a:p>
            <a:endParaRPr lang="en-US" dirty="0"/>
          </a:p>
        </p:txBody>
      </p:sp>
      <p:sp>
        <p:nvSpPr>
          <p:cNvPr id="2" name="Slide Number Placeholder 1">
            <a:extLst>
              <a:ext uri="{FF2B5EF4-FFF2-40B4-BE49-F238E27FC236}">
                <a16:creationId xmlns:a16="http://schemas.microsoft.com/office/drawing/2014/main" id="{1E912E6A-77C3-4578-8B94-8F03EAEFD3DB}"/>
              </a:ext>
            </a:extLst>
          </p:cNvPr>
          <p:cNvSpPr>
            <a:spLocks noGrp="1"/>
          </p:cNvSpPr>
          <p:nvPr>
            <p:ph type="sldNum" sz="quarter" idx="12"/>
          </p:nvPr>
        </p:nvSpPr>
        <p:spPr/>
        <p:txBody>
          <a:bodyPr/>
          <a:lstStyle/>
          <a:p>
            <a:pPr algn="ctr"/>
            <a:fld id="{9D710453-B075-45DB-8A7B-E3C399690A0E}" type="slidenum">
              <a:rPr lang="en-US" sz="1100" smtClean="0"/>
              <a:pPr algn="ctr"/>
              <a:t>70</a:t>
            </a:fld>
            <a:endParaRPr lang="en-US" sz="1100" dirty="0"/>
          </a:p>
        </p:txBody>
      </p:sp>
    </p:spTree>
    <p:extLst>
      <p:ext uri="{BB962C8B-B14F-4D97-AF65-F5344CB8AC3E}">
        <p14:creationId xmlns:p14="http://schemas.microsoft.com/office/powerpoint/2010/main" val="30835387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3."/>
          <p:cNvSpPr>
            <a:spLocks noGrp="1"/>
          </p:cNvSpPr>
          <p:nvPr>
            <p:ph sz="quarter" idx="13"/>
            <p:custDataLst>
              <p:tags r:id="rId2"/>
            </p:custDataLst>
          </p:nvPr>
        </p:nvSpPr>
        <p:spPr/>
        <p:txBody>
          <a:bodyPr/>
          <a:lstStyle/>
          <a:p>
            <a:r>
              <a:rPr lang="en-US" dirty="0"/>
              <a:t>Which group(s) or type(s) of individuals can apply for hospital-based PE? Select all that apply.</a:t>
            </a:r>
          </a:p>
          <a:p>
            <a:endParaRPr lang="en-US" dirty="0"/>
          </a:p>
          <a:p>
            <a:pPr lvl="1"/>
            <a:r>
              <a:rPr lang="en-US" dirty="0"/>
              <a:t>Children</a:t>
            </a:r>
          </a:p>
          <a:p>
            <a:pPr lvl="1"/>
            <a:r>
              <a:rPr lang="en-US" dirty="0"/>
              <a:t>Individuals over age 65</a:t>
            </a:r>
          </a:p>
          <a:p>
            <a:pPr lvl="1"/>
            <a:r>
              <a:rPr lang="en-US" dirty="0"/>
              <a:t>Pregnant women</a:t>
            </a:r>
          </a:p>
          <a:p>
            <a:pPr lvl="1"/>
            <a:r>
              <a:rPr lang="en-US" dirty="0"/>
              <a:t>Individuals age 18-26 who received foster care</a:t>
            </a:r>
          </a:p>
          <a:p>
            <a:pPr lvl="1"/>
            <a:r>
              <a:rPr lang="en-US" dirty="0"/>
              <a:t>All of the above</a:t>
            </a:r>
          </a:p>
          <a:p>
            <a:endParaRPr lang="en-US" dirty="0"/>
          </a:p>
        </p:txBody>
      </p:sp>
      <p:sp>
        <p:nvSpPr>
          <p:cNvPr id="2" name="Slide Number Placeholder 1">
            <a:extLst>
              <a:ext uri="{FF2B5EF4-FFF2-40B4-BE49-F238E27FC236}">
                <a16:creationId xmlns:a16="http://schemas.microsoft.com/office/drawing/2014/main" id="{B2F4834E-AF72-4FAB-8B81-140CB701094B}"/>
              </a:ext>
            </a:extLst>
          </p:cNvPr>
          <p:cNvSpPr>
            <a:spLocks noGrp="1"/>
          </p:cNvSpPr>
          <p:nvPr>
            <p:ph type="sldNum" sz="quarter" idx="12"/>
          </p:nvPr>
        </p:nvSpPr>
        <p:spPr/>
        <p:txBody>
          <a:bodyPr/>
          <a:lstStyle/>
          <a:p>
            <a:pPr algn="ctr"/>
            <a:fld id="{9D710453-B075-45DB-8A7B-E3C399690A0E}" type="slidenum">
              <a:rPr lang="en-US" sz="1100" smtClean="0"/>
              <a:pPr algn="ctr"/>
              <a:t>71</a:t>
            </a:fld>
            <a:endParaRPr lang="en-US" sz="1100" dirty="0"/>
          </a:p>
        </p:txBody>
      </p:sp>
    </p:spTree>
    <p:extLst>
      <p:ext uri="{BB962C8B-B14F-4D97-AF65-F5344CB8AC3E}">
        <p14:creationId xmlns:p14="http://schemas.microsoft.com/office/powerpoint/2010/main" val="17270255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pplicable answers."/>
          <p:cNvSpPr>
            <a:spLocks noGrp="1"/>
          </p:cNvSpPr>
          <p:nvPr>
            <p:ph sz="quarter" idx="13"/>
            <p:custDataLst>
              <p:tags r:id="rId2"/>
            </p:custDataLst>
          </p:nvPr>
        </p:nvSpPr>
        <p:spPr/>
        <p:txBody>
          <a:bodyPr>
            <a:normAutofit/>
          </a:bodyPr>
          <a:lstStyle/>
          <a:p>
            <a:r>
              <a:rPr lang="en-US" dirty="0"/>
              <a:t>Which group(s) or type(s) of individuals can apply for hospital-based PE? Select all that apply.</a:t>
            </a:r>
          </a:p>
          <a:p>
            <a:endParaRPr lang="en-US" dirty="0"/>
          </a:p>
          <a:p>
            <a:pPr lvl="1"/>
            <a:r>
              <a:rPr lang="en-US" b="1" dirty="0">
                <a:solidFill>
                  <a:srgbClr val="00B050"/>
                </a:solidFill>
              </a:rPr>
              <a:t>Children</a:t>
            </a:r>
          </a:p>
          <a:p>
            <a:pPr lvl="1"/>
            <a:r>
              <a:rPr lang="en-US" dirty="0"/>
              <a:t>Individuals over age 65</a:t>
            </a:r>
          </a:p>
          <a:p>
            <a:pPr lvl="1"/>
            <a:r>
              <a:rPr lang="en-US" b="1" dirty="0">
                <a:solidFill>
                  <a:srgbClr val="00B050"/>
                </a:solidFill>
              </a:rPr>
              <a:t>Pregnant women</a:t>
            </a:r>
          </a:p>
          <a:p>
            <a:pPr lvl="1"/>
            <a:r>
              <a:rPr lang="en-US" b="1" dirty="0">
                <a:solidFill>
                  <a:srgbClr val="00B050"/>
                </a:solidFill>
              </a:rPr>
              <a:t>Individuals age 18-26 who received foster care</a:t>
            </a:r>
          </a:p>
          <a:p>
            <a:pPr lvl="1"/>
            <a:r>
              <a:rPr lang="en-US" dirty="0"/>
              <a:t>All of the above</a:t>
            </a:r>
          </a:p>
        </p:txBody>
      </p:sp>
      <p:sp>
        <p:nvSpPr>
          <p:cNvPr id="2" name="Slide Number Placeholder 1">
            <a:extLst>
              <a:ext uri="{FF2B5EF4-FFF2-40B4-BE49-F238E27FC236}">
                <a16:creationId xmlns:a16="http://schemas.microsoft.com/office/drawing/2014/main" id="{17E421A8-F3D1-4DC6-8CE4-F25E7BD1614E}"/>
              </a:ext>
            </a:extLst>
          </p:cNvPr>
          <p:cNvSpPr>
            <a:spLocks noGrp="1"/>
          </p:cNvSpPr>
          <p:nvPr>
            <p:ph type="sldNum" sz="quarter" idx="12"/>
          </p:nvPr>
        </p:nvSpPr>
        <p:spPr/>
        <p:txBody>
          <a:bodyPr/>
          <a:lstStyle/>
          <a:p>
            <a:pPr algn="ctr"/>
            <a:fld id="{9D710453-B075-45DB-8A7B-E3C399690A0E}" type="slidenum">
              <a:rPr lang="en-US" sz="1100" smtClean="0"/>
              <a:pPr algn="ctr"/>
              <a:t>72</a:t>
            </a:fld>
            <a:endParaRPr lang="en-US" sz="1100" dirty="0"/>
          </a:p>
        </p:txBody>
      </p:sp>
    </p:spTree>
    <p:extLst>
      <p:ext uri="{BB962C8B-B14F-4D97-AF65-F5344CB8AC3E}">
        <p14:creationId xmlns:p14="http://schemas.microsoft.com/office/powerpoint/2010/main" val="28870096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4."/>
          <p:cNvSpPr>
            <a:spLocks noGrp="1"/>
          </p:cNvSpPr>
          <p:nvPr>
            <p:ph sz="quarter" idx="13"/>
            <p:custDataLst>
              <p:tags r:id="rId2"/>
            </p:custDataLst>
          </p:nvPr>
        </p:nvSpPr>
        <p:spPr/>
        <p:txBody>
          <a:bodyPr/>
          <a:lstStyle/>
          <a:p>
            <a:r>
              <a:rPr lang="en-US" dirty="0"/>
              <a:t>What is the begin date for Presumptive Eligibility?</a:t>
            </a:r>
          </a:p>
          <a:p>
            <a:endParaRPr lang="en-US" dirty="0"/>
          </a:p>
          <a:p>
            <a:pPr lvl="1"/>
            <a:r>
              <a:rPr lang="en-US" dirty="0"/>
              <a:t>The first date of service for the applicant</a:t>
            </a:r>
          </a:p>
          <a:p>
            <a:pPr lvl="1"/>
            <a:r>
              <a:rPr lang="en-US" dirty="0"/>
              <a:t>The date the qualified hospital PE provider determines eligibility</a:t>
            </a:r>
          </a:p>
          <a:p>
            <a:pPr lvl="1"/>
            <a:r>
              <a:rPr lang="en-US" dirty="0"/>
              <a:t>The date the individual requests PE </a:t>
            </a:r>
          </a:p>
          <a:p>
            <a:pPr lvl="1"/>
            <a:r>
              <a:rPr lang="en-US" dirty="0"/>
              <a:t>The date the qualified hospital PE provider submits the PE application</a:t>
            </a:r>
          </a:p>
        </p:txBody>
      </p:sp>
      <p:sp>
        <p:nvSpPr>
          <p:cNvPr id="2" name="Slide Number Placeholder 1">
            <a:extLst>
              <a:ext uri="{FF2B5EF4-FFF2-40B4-BE49-F238E27FC236}">
                <a16:creationId xmlns:a16="http://schemas.microsoft.com/office/drawing/2014/main" id="{1F4BA8B9-6659-4A9F-B7E3-CB3BDE04BBBA}"/>
              </a:ext>
            </a:extLst>
          </p:cNvPr>
          <p:cNvSpPr>
            <a:spLocks noGrp="1"/>
          </p:cNvSpPr>
          <p:nvPr>
            <p:ph type="sldNum" sz="quarter" idx="12"/>
          </p:nvPr>
        </p:nvSpPr>
        <p:spPr/>
        <p:txBody>
          <a:bodyPr/>
          <a:lstStyle/>
          <a:p>
            <a:pPr algn="ctr"/>
            <a:fld id="{9D710453-B075-45DB-8A7B-E3C399690A0E}" type="slidenum">
              <a:rPr lang="en-US" sz="1100" smtClean="0"/>
              <a:pPr algn="ctr"/>
              <a:t>73</a:t>
            </a:fld>
            <a:endParaRPr lang="en-US" sz="1100" dirty="0"/>
          </a:p>
        </p:txBody>
      </p:sp>
    </p:spTree>
    <p:extLst>
      <p:ext uri="{BB962C8B-B14F-4D97-AF65-F5344CB8AC3E}">
        <p14:creationId xmlns:p14="http://schemas.microsoft.com/office/powerpoint/2010/main" val="36553549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n applicable answer."/>
          <p:cNvSpPr>
            <a:spLocks noGrp="1"/>
          </p:cNvSpPr>
          <p:nvPr>
            <p:ph sz="quarter" idx="13"/>
            <p:custDataLst>
              <p:tags r:id="rId2"/>
            </p:custDataLst>
          </p:nvPr>
        </p:nvSpPr>
        <p:spPr/>
        <p:txBody>
          <a:bodyPr/>
          <a:lstStyle/>
          <a:p>
            <a:r>
              <a:rPr lang="en-US" dirty="0"/>
              <a:t>What is the begin date for Presumptive Eligibility?</a:t>
            </a:r>
          </a:p>
          <a:p>
            <a:endParaRPr lang="en-US" dirty="0"/>
          </a:p>
          <a:p>
            <a:pPr lvl="1"/>
            <a:r>
              <a:rPr lang="en-US" dirty="0"/>
              <a:t>The first date of service for the applicant</a:t>
            </a:r>
          </a:p>
          <a:p>
            <a:pPr lvl="1"/>
            <a:r>
              <a:rPr lang="en-US" b="1" dirty="0">
                <a:solidFill>
                  <a:srgbClr val="00B050"/>
                </a:solidFill>
              </a:rPr>
              <a:t>The date the qualified hospital PE provider determines eligibility</a:t>
            </a:r>
          </a:p>
          <a:p>
            <a:pPr lvl="1"/>
            <a:r>
              <a:rPr lang="en-US" dirty="0"/>
              <a:t>The date the individual requests PE </a:t>
            </a:r>
          </a:p>
          <a:p>
            <a:pPr lvl="1"/>
            <a:r>
              <a:rPr lang="en-US" dirty="0"/>
              <a:t>The date the qualified hospital PE provider submits the PE application</a:t>
            </a:r>
          </a:p>
        </p:txBody>
      </p:sp>
      <p:sp>
        <p:nvSpPr>
          <p:cNvPr id="2" name="Slide Number Placeholder 1">
            <a:extLst>
              <a:ext uri="{FF2B5EF4-FFF2-40B4-BE49-F238E27FC236}">
                <a16:creationId xmlns:a16="http://schemas.microsoft.com/office/drawing/2014/main" id="{0514E877-0C57-4EAF-81EF-FC9EF30C71A5}"/>
              </a:ext>
            </a:extLst>
          </p:cNvPr>
          <p:cNvSpPr>
            <a:spLocks noGrp="1"/>
          </p:cNvSpPr>
          <p:nvPr>
            <p:ph type="sldNum" sz="quarter" idx="12"/>
          </p:nvPr>
        </p:nvSpPr>
        <p:spPr/>
        <p:txBody>
          <a:bodyPr/>
          <a:lstStyle/>
          <a:p>
            <a:pPr algn="ctr"/>
            <a:fld id="{9D710453-B075-45DB-8A7B-E3C399690A0E}" type="slidenum">
              <a:rPr lang="en-US" sz="1100" smtClean="0"/>
              <a:pPr algn="ctr"/>
              <a:t>74</a:t>
            </a:fld>
            <a:endParaRPr lang="en-US" sz="1100" dirty="0"/>
          </a:p>
        </p:txBody>
      </p:sp>
    </p:spTree>
    <p:extLst>
      <p:ext uri="{BB962C8B-B14F-4D97-AF65-F5344CB8AC3E}">
        <p14:creationId xmlns:p14="http://schemas.microsoft.com/office/powerpoint/2010/main" val="23312730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p:cNvSpPr>
            <a:spLocks noGrp="1"/>
          </p:cNvSpPr>
          <p:nvPr>
            <p:ph sz="quarter" idx="13"/>
            <p:custDataLst>
              <p:tags r:id="rId2"/>
            </p:custDataLst>
          </p:nvPr>
        </p:nvSpPr>
        <p:spPr/>
        <p:txBody>
          <a:bodyPr/>
          <a:lstStyle/>
          <a:p>
            <a:pPr lvl="0"/>
            <a:r>
              <a:rPr lang="en-US" dirty="0"/>
              <a:t>Verification of the applicant’s income is required for hospital-based PE.</a:t>
            </a:r>
          </a:p>
          <a:p>
            <a:pPr lvl="0"/>
            <a:endParaRPr lang="en-US" dirty="0"/>
          </a:p>
          <a:p>
            <a:r>
              <a:rPr lang="en-US" dirty="0"/>
              <a:t>True or False?</a:t>
            </a:r>
          </a:p>
        </p:txBody>
      </p:sp>
      <p:sp>
        <p:nvSpPr>
          <p:cNvPr id="2" name="Slide Number Placeholder 1">
            <a:extLst>
              <a:ext uri="{FF2B5EF4-FFF2-40B4-BE49-F238E27FC236}">
                <a16:creationId xmlns:a16="http://schemas.microsoft.com/office/drawing/2014/main" id="{F6310DB1-5743-4F14-9E1E-8C2D8D5943B8}"/>
              </a:ext>
            </a:extLst>
          </p:cNvPr>
          <p:cNvSpPr>
            <a:spLocks noGrp="1"/>
          </p:cNvSpPr>
          <p:nvPr>
            <p:ph type="sldNum" sz="quarter" idx="12"/>
          </p:nvPr>
        </p:nvSpPr>
        <p:spPr/>
        <p:txBody>
          <a:bodyPr/>
          <a:lstStyle/>
          <a:p>
            <a:pPr algn="ctr"/>
            <a:fld id="{9D710453-B075-45DB-8A7B-E3C399690A0E}" type="slidenum">
              <a:rPr lang="en-US" sz="1100" smtClean="0"/>
              <a:pPr algn="ctr"/>
              <a:t>75</a:t>
            </a:fld>
            <a:endParaRPr lang="en-US" sz="1100" dirty="0"/>
          </a:p>
        </p:txBody>
      </p:sp>
    </p:spTree>
    <p:extLst>
      <p:ext uri="{BB962C8B-B14F-4D97-AF65-F5344CB8AC3E}">
        <p14:creationId xmlns:p14="http://schemas.microsoft.com/office/powerpoint/2010/main" val="9768820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n applicable answer."/>
          <p:cNvSpPr>
            <a:spLocks noGrp="1"/>
          </p:cNvSpPr>
          <p:nvPr>
            <p:ph sz="quarter" idx="13"/>
            <p:custDataLst>
              <p:tags r:id="rId2"/>
            </p:custDataLst>
          </p:nvPr>
        </p:nvSpPr>
        <p:spPr/>
        <p:txBody>
          <a:bodyPr/>
          <a:lstStyle/>
          <a:p>
            <a:r>
              <a:rPr lang="en-US" b="1" dirty="0">
                <a:solidFill>
                  <a:srgbClr val="FF0000"/>
                </a:solidFill>
              </a:rPr>
              <a:t>False</a:t>
            </a:r>
          </a:p>
          <a:p>
            <a:r>
              <a:rPr lang="en-US" dirty="0"/>
              <a:t>Applicant self-attestation of income meets the eligibility criteria for hospital-based PE.</a:t>
            </a:r>
            <a:endParaRPr lang="en-US" b="1" dirty="0">
              <a:solidFill>
                <a:srgbClr val="FF0000"/>
              </a:solidFill>
            </a:endParaRPr>
          </a:p>
        </p:txBody>
      </p:sp>
      <p:sp>
        <p:nvSpPr>
          <p:cNvPr id="2" name="Slide Number Placeholder 1">
            <a:extLst>
              <a:ext uri="{FF2B5EF4-FFF2-40B4-BE49-F238E27FC236}">
                <a16:creationId xmlns:a16="http://schemas.microsoft.com/office/drawing/2014/main" id="{D0419AD5-233C-4E00-8F77-DE6A2080AF66}"/>
              </a:ext>
            </a:extLst>
          </p:cNvPr>
          <p:cNvSpPr>
            <a:spLocks noGrp="1"/>
          </p:cNvSpPr>
          <p:nvPr>
            <p:ph type="sldNum" sz="quarter" idx="12"/>
          </p:nvPr>
        </p:nvSpPr>
        <p:spPr/>
        <p:txBody>
          <a:bodyPr/>
          <a:lstStyle/>
          <a:p>
            <a:pPr algn="ctr"/>
            <a:fld id="{9D710453-B075-45DB-8A7B-E3C399690A0E}" type="slidenum">
              <a:rPr lang="en-US" sz="1100" smtClean="0"/>
              <a:pPr algn="ctr"/>
              <a:t>76</a:t>
            </a:fld>
            <a:endParaRPr lang="en-US" sz="1100" dirty="0"/>
          </a:p>
        </p:txBody>
      </p:sp>
    </p:spTree>
    <p:extLst>
      <p:ext uri="{BB962C8B-B14F-4D97-AF65-F5344CB8AC3E}">
        <p14:creationId xmlns:p14="http://schemas.microsoft.com/office/powerpoint/2010/main" val="11086443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p:cNvSpPr>
            <a:spLocks noGrp="1"/>
          </p:cNvSpPr>
          <p:nvPr>
            <p:ph sz="quarter" idx="13"/>
            <p:custDataLst>
              <p:tags r:id="rId2"/>
            </p:custDataLst>
          </p:nvPr>
        </p:nvSpPr>
        <p:spPr/>
        <p:txBody>
          <a:bodyPr>
            <a:normAutofit fontScale="92500" lnSpcReduction="10000"/>
          </a:bodyPr>
          <a:lstStyle/>
          <a:p>
            <a:r>
              <a:rPr lang="en-US" dirty="0"/>
              <a:t>The following applies to Modified Adjusted Gross Income:</a:t>
            </a:r>
          </a:p>
          <a:p>
            <a:endParaRPr lang="en-US" dirty="0"/>
          </a:p>
          <a:p>
            <a:pPr marL="457200" indent="-457200">
              <a:buFont typeface="+mj-lt"/>
              <a:buAutoNum type="alphaLcParenR"/>
            </a:pPr>
            <a:r>
              <a:rPr lang="en-US" dirty="0"/>
              <a:t>A measure of income based on federal tax rules</a:t>
            </a:r>
          </a:p>
          <a:p>
            <a:pPr marL="457200" indent="-457200">
              <a:buFont typeface="+mj-lt"/>
              <a:buAutoNum type="alphaLcParenR"/>
            </a:pPr>
            <a:r>
              <a:rPr lang="en-US" dirty="0"/>
              <a:t>MAGI rules are used to determine MA eligibility</a:t>
            </a:r>
          </a:p>
          <a:p>
            <a:pPr marL="457200" indent="-457200">
              <a:buFont typeface="+mj-lt"/>
              <a:buAutoNum type="alphaLcParenR"/>
            </a:pPr>
            <a:r>
              <a:rPr lang="en-US" dirty="0"/>
              <a:t>Uses the current month’s income to determine eligibility</a:t>
            </a:r>
          </a:p>
          <a:p>
            <a:pPr marL="457200" indent="-457200">
              <a:buFont typeface="+mj-lt"/>
              <a:buAutoNum type="alphaLcParenR"/>
            </a:pPr>
            <a:r>
              <a:rPr lang="en-US" dirty="0"/>
              <a:t>Tax deductions are countable deductions</a:t>
            </a:r>
          </a:p>
          <a:p>
            <a:pPr marL="457200" indent="-457200">
              <a:buFont typeface="+mj-lt"/>
              <a:buAutoNum type="alphaLcParenR"/>
            </a:pPr>
            <a:r>
              <a:rPr lang="en-US" dirty="0"/>
              <a:t>All of the above</a:t>
            </a:r>
          </a:p>
          <a:p>
            <a:pPr marL="457200" indent="-457200">
              <a:buFont typeface="+mj-lt"/>
              <a:buAutoNum type="alphaLcParenR"/>
            </a:pPr>
            <a:r>
              <a:rPr lang="en-US" dirty="0"/>
              <a:t>None of the above</a:t>
            </a:r>
          </a:p>
          <a:p>
            <a:endParaRPr lang="en-US" dirty="0"/>
          </a:p>
        </p:txBody>
      </p:sp>
      <p:sp>
        <p:nvSpPr>
          <p:cNvPr id="2" name="Slide Number Placeholder 1">
            <a:extLst>
              <a:ext uri="{FF2B5EF4-FFF2-40B4-BE49-F238E27FC236}">
                <a16:creationId xmlns:a16="http://schemas.microsoft.com/office/drawing/2014/main" id="{06843069-5D87-44CF-AD12-59068961E1D9}"/>
              </a:ext>
            </a:extLst>
          </p:cNvPr>
          <p:cNvSpPr>
            <a:spLocks noGrp="1"/>
          </p:cNvSpPr>
          <p:nvPr>
            <p:ph type="sldNum" sz="quarter" idx="12"/>
          </p:nvPr>
        </p:nvSpPr>
        <p:spPr/>
        <p:txBody>
          <a:bodyPr/>
          <a:lstStyle/>
          <a:p>
            <a:pPr algn="ctr"/>
            <a:fld id="{9D710453-B075-45DB-8A7B-E3C399690A0E}" type="slidenum">
              <a:rPr lang="en-US" sz="1100" smtClean="0"/>
              <a:pPr algn="ctr"/>
              <a:t>77</a:t>
            </a:fld>
            <a:endParaRPr lang="en-US" sz="1100" dirty="0"/>
          </a:p>
        </p:txBody>
      </p:sp>
    </p:spTree>
    <p:extLst>
      <p:ext uri="{BB962C8B-B14F-4D97-AF65-F5344CB8AC3E}">
        <p14:creationId xmlns:p14="http://schemas.microsoft.com/office/powerpoint/2010/main" val="40447680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n applicable answer."/>
          <p:cNvSpPr>
            <a:spLocks noGrp="1"/>
          </p:cNvSpPr>
          <p:nvPr>
            <p:ph sz="quarter" idx="13"/>
            <p:custDataLst>
              <p:tags r:id="rId2"/>
            </p:custDataLst>
          </p:nvPr>
        </p:nvSpPr>
        <p:spPr/>
        <p:txBody>
          <a:bodyPr>
            <a:normAutofit fontScale="92500" lnSpcReduction="10000"/>
          </a:bodyPr>
          <a:lstStyle/>
          <a:p>
            <a:r>
              <a:rPr lang="en-US" dirty="0"/>
              <a:t>The following applies to Modified Adjusted Gross Income:</a:t>
            </a:r>
          </a:p>
          <a:p>
            <a:endParaRPr lang="en-US" dirty="0"/>
          </a:p>
          <a:p>
            <a:pPr marL="457200" indent="-457200">
              <a:buFont typeface="+mj-lt"/>
              <a:buAutoNum type="alphaLcParenR"/>
            </a:pPr>
            <a:r>
              <a:rPr lang="en-US" dirty="0"/>
              <a:t>A measure of income based on federal tax rules</a:t>
            </a:r>
          </a:p>
          <a:p>
            <a:pPr marL="457200" indent="-457200">
              <a:buFont typeface="+mj-lt"/>
              <a:buAutoNum type="alphaLcParenR"/>
            </a:pPr>
            <a:r>
              <a:rPr lang="en-US" dirty="0"/>
              <a:t>MAGI rules are used to determine MA eligibility</a:t>
            </a:r>
          </a:p>
          <a:p>
            <a:pPr marL="457200" indent="-457200">
              <a:buFont typeface="+mj-lt"/>
              <a:buAutoNum type="alphaLcParenR"/>
            </a:pPr>
            <a:r>
              <a:rPr lang="en-US" dirty="0"/>
              <a:t>Uses the current month’s income to determine eligibility</a:t>
            </a:r>
          </a:p>
          <a:p>
            <a:pPr marL="457200" indent="-457200">
              <a:buFont typeface="+mj-lt"/>
              <a:buAutoNum type="alphaLcParenR"/>
            </a:pPr>
            <a:r>
              <a:rPr lang="en-US" dirty="0"/>
              <a:t>Tax deductions are countable deductions</a:t>
            </a:r>
          </a:p>
          <a:p>
            <a:pPr marL="457200" indent="-457200">
              <a:buFont typeface="+mj-lt"/>
              <a:buAutoNum type="alphaLcParenR"/>
            </a:pPr>
            <a:r>
              <a:rPr lang="en-US" b="1" dirty="0">
                <a:solidFill>
                  <a:srgbClr val="00B050"/>
                </a:solidFill>
              </a:rPr>
              <a:t>All of the above</a:t>
            </a:r>
          </a:p>
          <a:p>
            <a:pPr marL="457200" indent="-457200">
              <a:buFont typeface="+mj-lt"/>
              <a:buAutoNum type="alphaLcParenR"/>
            </a:pPr>
            <a:r>
              <a:rPr lang="en-US" dirty="0"/>
              <a:t>None of the above</a:t>
            </a:r>
          </a:p>
        </p:txBody>
      </p:sp>
      <p:sp>
        <p:nvSpPr>
          <p:cNvPr id="2" name="Slide Number Placeholder 1">
            <a:extLst>
              <a:ext uri="{FF2B5EF4-FFF2-40B4-BE49-F238E27FC236}">
                <a16:creationId xmlns:a16="http://schemas.microsoft.com/office/drawing/2014/main" id="{B0B870E9-0123-46CD-BB7D-3AFAD7C6704A}"/>
              </a:ext>
            </a:extLst>
          </p:cNvPr>
          <p:cNvSpPr>
            <a:spLocks noGrp="1"/>
          </p:cNvSpPr>
          <p:nvPr>
            <p:ph type="sldNum" sz="quarter" idx="12"/>
          </p:nvPr>
        </p:nvSpPr>
        <p:spPr/>
        <p:txBody>
          <a:bodyPr/>
          <a:lstStyle/>
          <a:p>
            <a:pPr algn="ctr"/>
            <a:fld id="{9D710453-B075-45DB-8A7B-E3C399690A0E}" type="slidenum">
              <a:rPr lang="en-US" sz="1100" smtClean="0"/>
              <a:pPr algn="ctr"/>
              <a:t>78</a:t>
            </a:fld>
            <a:endParaRPr lang="en-US" sz="1100" dirty="0"/>
          </a:p>
        </p:txBody>
      </p:sp>
    </p:spTree>
    <p:extLst>
      <p:ext uri="{BB962C8B-B14F-4D97-AF65-F5344CB8AC3E}">
        <p14:creationId xmlns:p14="http://schemas.microsoft.com/office/powerpoint/2010/main" val="3047372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5."/>
          <p:cNvSpPr>
            <a:spLocks noGrp="1"/>
          </p:cNvSpPr>
          <p:nvPr>
            <p:ph sz="quarter" idx="13"/>
            <p:custDataLst>
              <p:tags r:id="rId2"/>
            </p:custDataLst>
          </p:nvPr>
        </p:nvSpPr>
        <p:spPr/>
        <p:txBody>
          <a:bodyPr/>
          <a:lstStyle/>
          <a:p>
            <a:r>
              <a:rPr lang="en-US" dirty="0"/>
              <a:t>Who is included in the MAGI tax household? (Choose all that apply.)</a:t>
            </a:r>
          </a:p>
          <a:p>
            <a:endParaRPr lang="en-US" dirty="0"/>
          </a:p>
          <a:p>
            <a:pPr lvl="1"/>
            <a:r>
              <a:rPr lang="en-US" dirty="0"/>
              <a:t>Tax Filer</a:t>
            </a:r>
          </a:p>
          <a:p>
            <a:pPr lvl="1"/>
            <a:r>
              <a:rPr lang="en-US" dirty="0"/>
              <a:t>Tax Dependent</a:t>
            </a:r>
          </a:p>
          <a:p>
            <a:pPr lvl="1"/>
            <a:r>
              <a:rPr lang="en-US" dirty="0"/>
              <a:t>Household members who are not tax dependents</a:t>
            </a:r>
          </a:p>
          <a:p>
            <a:pPr lvl="1"/>
            <a:r>
              <a:rPr lang="en-US" dirty="0"/>
              <a:t>Spouse of the Tax Filer</a:t>
            </a:r>
          </a:p>
          <a:p>
            <a:pPr lvl="1"/>
            <a:r>
              <a:rPr lang="en-US" dirty="0"/>
              <a:t>All of the above</a:t>
            </a:r>
          </a:p>
        </p:txBody>
      </p:sp>
      <p:sp>
        <p:nvSpPr>
          <p:cNvPr id="2" name="Slide Number Placeholder 1">
            <a:extLst>
              <a:ext uri="{FF2B5EF4-FFF2-40B4-BE49-F238E27FC236}">
                <a16:creationId xmlns:a16="http://schemas.microsoft.com/office/drawing/2014/main" id="{A200BB7F-635F-446F-B6B6-847D492315EE}"/>
              </a:ext>
            </a:extLst>
          </p:cNvPr>
          <p:cNvSpPr>
            <a:spLocks noGrp="1"/>
          </p:cNvSpPr>
          <p:nvPr>
            <p:ph type="sldNum" sz="quarter" idx="12"/>
          </p:nvPr>
        </p:nvSpPr>
        <p:spPr/>
        <p:txBody>
          <a:bodyPr/>
          <a:lstStyle/>
          <a:p>
            <a:pPr algn="ctr"/>
            <a:fld id="{9D710453-B075-45DB-8A7B-E3C399690A0E}" type="slidenum">
              <a:rPr lang="en-US" sz="1100" smtClean="0"/>
              <a:pPr algn="ctr"/>
              <a:t>79</a:t>
            </a:fld>
            <a:endParaRPr lang="en-US" sz="1100" dirty="0"/>
          </a:p>
        </p:txBody>
      </p:sp>
    </p:spTree>
    <p:extLst>
      <p:ext uri="{BB962C8B-B14F-4D97-AF65-F5344CB8AC3E}">
        <p14:creationId xmlns:p14="http://schemas.microsoft.com/office/powerpoint/2010/main" val="780713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What is Hospital-Based PE?"/>
          <p:cNvSpPr>
            <a:spLocks noGrp="1"/>
          </p:cNvSpPr>
          <p:nvPr>
            <p:ph type="title"/>
            <p:custDataLst>
              <p:tags r:id="rId1"/>
            </p:custDataLst>
          </p:nvPr>
        </p:nvSpPr>
        <p:spPr bwMode="white">
          <a:xfrm>
            <a:off x="457200" y="307974"/>
            <a:ext cx="5410200" cy="454026"/>
          </a:xfrm>
        </p:spPr>
        <p:txBody>
          <a:bodyPr/>
          <a:lstStyle/>
          <a:p>
            <a:r>
              <a:rPr lang="en-US" sz="2600" dirty="0"/>
              <a:t>What is Hospital-Based PE?</a:t>
            </a:r>
          </a:p>
        </p:txBody>
      </p:sp>
      <p:sp>
        <p:nvSpPr>
          <p:cNvPr id="8" name="object 12" descr="Large circle with text that reads, &quot;Self-attested categorical eligibility (must be one of the defined PE individuals, see slide 10).&quot;"/>
          <p:cNvSpPr/>
          <p:nvPr>
            <p:custDataLst>
              <p:tags r:id="rId2"/>
            </p:custDataLst>
          </p:nvPr>
        </p:nvSpPr>
        <p:spPr>
          <a:xfrm>
            <a:off x="304800" y="2389583"/>
            <a:ext cx="2487168" cy="2487168"/>
          </a:xfrm>
          <a:custGeom>
            <a:avLst/>
            <a:gdLst/>
            <a:ahLst/>
            <a:cxnLst/>
            <a:rect l="l" t="t" r="r" b="b"/>
            <a:pathLst>
              <a:path w="1994535" h="1931035">
                <a:moveTo>
                  <a:pt x="997051" y="0"/>
                </a:moveTo>
                <a:lnTo>
                  <a:pt x="915275" y="3200"/>
                </a:lnTo>
                <a:lnTo>
                  <a:pt x="835320" y="12637"/>
                </a:lnTo>
                <a:lnTo>
                  <a:pt x="757443" y="28062"/>
                </a:lnTo>
                <a:lnTo>
                  <a:pt x="681900" y="49225"/>
                </a:lnTo>
                <a:lnTo>
                  <a:pt x="608947" y="75878"/>
                </a:lnTo>
                <a:lnTo>
                  <a:pt x="538842" y="107773"/>
                </a:lnTo>
                <a:lnTo>
                  <a:pt x="471840" y="144661"/>
                </a:lnTo>
                <a:lnTo>
                  <a:pt x="408199" y="186293"/>
                </a:lnTo>
                <a:lnTo>
                  <a:pt x="348174" y="232421"/>
                </a:lnTo>
                <a:lnTo>
                  <a:pt x="292023" y="282797"/>
                </a:lnTo>
                <a:lnTo>
                  <a:pt x="240002" y="337171"/>
                </a:lnTo>
                <a:lnTo>
                  <a:pt x="192368" y="395295"/>
                </a:lnTo>
                <a:lnTo>
                  <a:pt x="149377" y="456920"/>
                </a:lnTo>
                <a:lnTo>
                  <a:pt x="111286" y="521798"/>
                </a:lnTo>
                <a:lnTo>
                  <a:pt x="78351" y="589680"/>
                </a:lnTo>
                <a:lnTo>
                  <a:pt x="50828" y="660318"/>
                </a:lnTo>
                <a:lnTo>
                  <a:pt x="28976" y="733463"/>
                </a:lnTo>
                <a:lnTo>
                  <a:pt x="13049" y="808866"/>
                </a:lnTo>
                <a:lnTo>
                  <a:pt x="3305" y="886279"/>
                </a:lnTo>
                <a:lnTo>
                  <a:pt x="0" y="965453"/>
                </a:lnTo>
                <a:lnTo>
                  <a:pt x="3305" y="1044628"/>
                </a:lnTo>
                <a:lnTo>
                  <a:pt x="13049" y="1122041"/>
                </a:lnTo>
                <a:lnTo>
                  <a:pt x="28976" y="1197444"/>
                </a:lnTo>
                <a:lnTo>
                  <a:pt x="50828" y="1270589"/>
                </a:lnTo>
                <a:lnTo>
                  <a:pt x="78351" y="1341227"/>
                </a:lnTo>
                <a:lnTo>
                  <a:pt x="111286" y="1409109"/>
                </a:lnTo>
                <a:lnTo>
                  <a:pt x="149377" y="1473987"/>
                </a:lnTo>
                <a:lnTo>
                  <a:pt x="192368" y="1535612"/>
                </a:lnTo>
                <a:lnTo>
                  <a:pt x="240002" y="1593736"/>
                </a:lnTo>
                <a:lnTo>
                  <a:pt x="292023" y="1648110"/>
                </a:lnTo>
                <a:lnTo>
                  <a:pt x="348174" y="1698486"/>
                </a:lnTo>
                <a:lnTo>
                  <a:pt x="408199" y="1744614"/>
                </a:lnTo>
                <a:lnTo>
                  <a:pt x="471840" y="1786246"/>
                </a:lnTo>
                <a:lnTo>
                  <a:pt x="538842" y="1823134"/>
                </a:lnTo>
                <a:lnTo>
                  <a:pt x="608947" y="1855029"/>
                </a:lnTo>
                <a:lnTo>
                  <a:pt x="681900" y="1881682"/>
                </a:lnTo>
                <a:lnTo>
                  <a:pt x="757443" y="1902845"/>
                </a:lnTo>
                <a:lnTo>
                  <a:pt x="835320" y="1918270"/>
                </a:lnTo>
                <a:lnTo>
                  <a:pt x="915275" y="1927707"/>
                </a:lnTo>
                <a:lnTo>
                  <a:pt x="997051" y="1930907"/>
                </a:lnTo>
                <a:lnTo>
                  <a:pt x="1078827" y="1927707"/>
                </a:lnTo>
                <a:lnTo>
                  <a:pt x="1158783" y="1918270"/>
                </a:lnTo>
                <a:lnTo>
                  <a:pt x="1236661" y="1902845"/>
                </a:lnTo>
                <a:lnTo>
                  <a:pt x="1312205" y="1881682"/>
                </a:lnTo>
                <a:lnTo>
                  <a:pt x="1385159" y="1855029"/>
                </a:lnTo>
                <a:lnTo>
                  <a:pt x="1455266" y="1823134"/>
                </a:lnTo>
                <a:lnTo>
                  <a:pt x="1522269" y="1786246"/>
                </a:lnTo>
                <a:lnTo>
                  <a:pt x="1585913" y="1744614"/>
                </a:lnTo>
                <a:lnTo>
                  <a:pt x="1645939" y="1698486"/>
                </a:lnTo>
                <a:lnTo>
                  <a:pt x="1702092" y="1648110"/>
                </a:lnTo>
                <a:lnTo>
                  <a:pt x="1754114" y="1593736"/>
                </a:lnTo>
                <a:lnTo>
                  <a:pt x="1801751" y="1535612"/>
                </a:lnTo>
                <a:lnTo>
                  <a:pt x="1844743" y="1473987"/>
                </a:lnTo>
                <a:lnTo>
                  <a:pt x="1882836" y="1409109"/>
                </a:lnTo>
                <a:lnTo>
                  <a:pt x="1915773" y="1341227"/>
                </a:lnTo>
                <a:lnTo>
                  <a:pt x="1943297" y="1270589"/>
                </a:lnTo>
                <a:lnTo>
                  <a:pt x="1965150" y="1197444"/>
                </a:lnTo>
                <a:lnTo>
                  <a:pt x="1981078" y="1122041"/>
                </a:lnTo>
                <a:lnTo>
                  <a:pt x="1990823" y="1044628"/>
                </a:lnTo>
                <a:lnTo>
                  <a:pt x="1994128" y="965453"/>
                </a:lnTo>
                <a:lnTo>
                  <a:pt x="1990823" y="886279"/>
                </a:lnTo>
                <a:lnTo>
                  <a:pt x="1981078" y="808866"/>
                </a:lnTo>
                <a:lnTo>
                  <a:pt x="1965150" y="733463"/>
                </a:lnTo>
                <a:lnTo>
                  <a:pt x="1943297" y="660318"/>
                </a:lnTo>
                <a:lnTo>
                  <a:pt x="1915773" y="589680"/>
                </a:lnTo>
                <a:lnTo>
                  <a:pt x="1882836" y="521798"/>
                </a:lnTo>
                <a:lnTo>
                  <a:pt x="1844743" y="456920"/>
                </a:lnTo>
                <a:lnTo>
                  <a:pt x="1801751" y="395295"/>
                </a:lnTo>
                <a:lnTo>
                  <a:pt x="1754114" y="337171"/>
                </a:lnTo>
                <a:lnTo>
                  <a:pt x="1702092" y="282797"/>
                </a:lnTo>
                <a:lnTo>
                  <a:pt x="1645939" y="232421"/>
                </a:lnTo>
                <a:lnTo>
                  <a:pt x="1585913" y="186293"/>
                </a:lnTo>
                <a:lnTo>
                  <a:pt x="1522269" y="144661"/>
                </a:lnTo>
                <a:lnTo>
                  <a:pt x="1455266" y="107773"/>
                </a:lnTo>
                <a:lnTo>
                  <a:pt x="1385159" y="75878"/>
                </a:lnTo>
                <a:lnTo>
                  <a:pt x="1312205" y="49225"/>
                </a:lnTo>
                <a:lnTo>
                  <a:pt x="1236661" y="28062"/>
                </a:lnTo>
                <a:lnTo>
                  <a:pt x="1158783" y="12637"/>
                </a:lnTo>
                <a:lnTo>
                  <a:pt x="1078827" y="3200"/>
                </a:lnTo>
                <a:lnTo>
                  <a:pt x="997051" y="0"/>
                </a:lnTo>
                <a:close/>
              </a:path>
            </a:pathLst>
          </a:custGeom>
          <a:solidFill>
            <a:srgbClr val="C0CFDF"/>
          </a:solidFill>
          <a:ln w="28575">
            <a:solidFill>
              <a:schemeClr val="bg1"/>
            </a:solidFill>
          </a:ln>
        </p:spPr>
        <p:txBody>
          <a:bodyPr wrap="square" lIns="0" tIns="0" rIns="0" bIns="0" rtlCol="0" anchor="ctr"/>
          <a:lstStyle/>
          <a:p>
            <a:pPr marL="114300" algn="ctr"/>
            <a:r>
              <a:rPr lang="en-US" spc="-10" dirty="0">
                <a:latin typeface="Arial"/>
                <a:cs typeface="Arial"/>
              </a:rPr>
              <a:t>Se</a:t>
            </a:r>
            <a:r>
              <a:rPr lang="en-US" dirty="0">
                <a:latin typeface="Arial"/>
                <a:cs typeface="Arial"/>
              </a:rPr>
              <a:t>l</a:t>
            </a:r>
            <a:r>
              <a:rPr lang="en-US" spc="-5" dirty="0">
                <a:latin typeface="Arial"/>
                <a:cs typeface="Arial"/>
              </a:rPr>
              <a:t>f</a:t>
            </a:r>
            <a:r>
              <a:rPr lang="en-US" spc="-15" dirty="0">
                <a:latin typeface="Arial"/>
                <a:cs typeface="Arial"/>
              </a:rPr>
              <a:t>-</a:t>
            </a:r>
            <a:r>
              <a:rPr lang="en-US" spc="-10" dirty="0">
                <a:latin typeface="Arial"/>
                <a:cs typeface="Arial"/>
              </a:rPr>
              <a:t>atte</a:t>
            </a:r>
            <a:r>
              <a:rPr lang="en-US" spc="-5" dirty="0">
                <a:latin typeface="Arial"/>
                <a:cs typeface="Arial"/>
              </a:rPr>
              <a:t>s</a:t>
            </a:r>
            <a:r>
              <a:rPr lang="en-US" spc="-10" dirty="0">
                <a:latin typeface="Arial"/>
                <a:cs typeface="Arial"/>
              </a:rPr>
              <a:t>ted categorical eligibility</a:t>
            </a:r>
            <a:r>
              <a:rPr lang="en-US" spc="-20" dirty="0">
                <a:latin typeface="Arial"/>
                <a:cs typeface="Arial"/>
              </a:rPr>
              <a:t> </a:t>
            </a:r>
            <a:r>
              <a:rPr lang="en-US" spc="-10" dirty="0">
                <a:latin typeface="Arial"/>
                <a:cs typeface="Arial"/>
              </a:rPr>
              <a:t>(must be</a:t>
            </a:r>
            <a:r>
              <a:rPr lang="en-US" spc="-5" dirty="0">
                <a:latin typeface="Arial"/>
                <a:cs typeface="Arial"/>
              </a:rPr>
              <a:t> </a:t>
            </a:r>
            <a:r>
              <a:rPr lang="en-US" spc="-10" dirty="0">
                <a:latin typeface="Arial"/>
                <a:cs typeface="Arial"/>
              </a:rPr>
              <a:t>one</a:t>
            </a:r>
            <a:r>
              <a:rPr lang="en-US" spc="10" dirty="0">
                <a:latin typeface="Arial"/>
                <a:cs typeface="Arial"/>
              </a:rPr>
              <a:t> </a:t>
            </a:r>
            <a:r>
              <a:rPr lang="en-US" spc="-10" dirty="0">
                <a:latin typeface="Arial"/>
                <a:cs typeface="Arial"/>
              </a:rPr>
              <a:t>of</a:t>
            </a:r>
            <a:r>
              <a:rPr lang="en-US" spc="-5" dirty="0">
                <a:latin typeface="Arial"/>
                <a:cs typeface="Arial"/>
              </a:rPr>
              <a:t> </a:t>
            </a:r>
            <a:r>
              <a:rPr lang="en-US" spc="-10" dirty="0">
                <a:latin typeface="Arial"/>
                <a:cs typeface="Arial"/>
              </a:rPr>
              <a:t>the def</a:t>
            </a:r>
            <a:r>
              <a:rPr lang="en-US" dirty="0">
                <a:latin typeface="Arial"/>
                <a:cs typeface="Arial"/>
              </a:rPr>
              <a:t>i</a:t>
            </a:r>
            <a:r>
              <a:rPr lang="en-US" spc="-10" dirty="0">
                <a:latin typeface="Arial"/>
                <a:cs typeface="Arial"/>
              </a:rPr>
              <a:t>ned</a:t>
            </a:r>
            <a:r>
              <a:rPr lang="en-US" spc="10" dirty="0">
                <a:latin typeface="Arial"/>
                <a:cs typeface="Arial"/>
              </a:rPr>
              <a:t> </a:t>
            </a:r>
            <a:r>
              <a:rPr lang="en-US" spc="-15" dirty="0">
                <a:latin typeface="Arial"/>
                <a:cs typeface="Arial"/>
              </a:rPr>
              <a:t>PE</a:t>
            </a:r>
            <a:r>
              <a:rPr lang="en-US" spc="-10" dirty="0">
                <a:latin typeface="Arial"/>
                <a:cs typeface="Arial"/>
              </a:rPr>
              <a:t> indi</a:t>
            </a:r>
            <a:r>
              <a:rPr lang="en-US" spc="-5" dirty="0">
                <a:latin typeface="Arial"/>
                <a:cs typeface="Arial"/>
              </a:rPr>
              <a:t>v</a:t>
            </a:r>
            <a:r>
              <a:rPr lang="en-US" spc="-10" dirty="0">
                <a:latin typeface="Arial"/>
                <a:cs typeface="Arial"/>
              </a:rPr>
              <a:t>idual</a:t>
            </a:r>
            <a:r>
              <a:rPr lang="en-US" spc="-5" dirty="0">
                <a:latin typeface="Arial"/>
                <a:cs typeface="Arial"/>
              </a:rPr>
              <a:t>s,</a:t>
            </a:r>
            <a:r>
              <a:rPr lang="en-US" spc="-10" dirty="0">
                <a:latin typeface="Arial"/>
                <a:cs typeface="Arial"/>
              </a:rPr>
              <a:t> see</a:t>
            </a:r>
            <a:r>
              <a:rPr lang="en-US" spc="-5" dirty="0">
                <a:latin typeface="Arial"/>
                <a:cs typeface="Arial"/>
              </a:rPr>
              <a:t> s</a:t>
            </a:r>
            <a:r>
              <a:rPr lang="en-US" spc="-10" dirty="0">
                <a:latin typeface="Arial"/>
                <a:cs typeface="Arial"/>
              </a:rPr>
              <a:t>lide</a:t>
            </a:r>
            <a:r>
              <a:rPr lang="en-US" spc="-15" dirty="0">
                <a:latin typeface="Arial"/>
                <a:cs typeface="Arial"/>
              </a:rPr>
              <a:t> </a:t>
            </a:r>
            <a:r>
              <a:rPr lang="en-US" spc="-10" dirty="0">
                <a:latin typeface="Arial"/>
                <a:cs typeface="Arial"/>
              </a:rPr>
              <a:t>10)</a:t>
            </a:r>
            <a:endParaRPr lang="en-US" dirty="0">
              <a:latin typeface="Arial"/>
              <a:cs typeface="Arial"/>
            </a:endParaRPr>
          </a:p>
        </p:txBody>
      </p:sp>
      <p:sp>
        <p:nvSpPr>
          <p:cNvPr id="10" name="Cross 9" descr="Plus sign."/>
          <p:cNvSpPr/>
          <p:nvPr>
            <p:custDataLst>
              <p:tags r:id="rId3"/>
            </p:custDataLst>
          </p:nvPr>
        </p:nvSpPr>
        <p:spPr>
          <a:xfrm>
            <a:off x="3055151" y="3124200"/>
            <a:ext cx="754849" cy="805172"/>
          </a:xfrm>
          <a:prstGeom prst="plus">
            <a:avLst/>
          </a:prstGeom>
          <a:solidFill>
            <a:srgbClr val="C0CFDF"/>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5" name="Diagram 4" descr="Large circle, with words Self-Attested Criteria. Four circles overlap large circle. Circles read: Income, Identity, PA Residency, and Citizenship."/>
          <p:cNvGraphicFramePr>
            <a:graphicFrameLocks noChangeAspect="1"/>
          </p:cNvGraphicFramePr>
          <p:nvPr>
            <p:custDataLst>
              <p:tags r:id="rId4"/>
            </p:custDataLst>
            <p:extLst>
              <p:ext uri="{D42A27DB-BD31-4B8C-83A1-F6EECF244321}">
                <p14:modId xmlns:p14="http://schemas.microsoft.com/office/powerpoint/2010/main" val="514490832"/>
              </p:ext>
            </p:extLst>
          </p:nvPr>
        </p:nvGraphicFramePr>
        <p:xfrm>
          <a:off x="3821556" y="1305698"/>
          <a:ext cx="5170044" cy="44855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Slide Number Placeholder 2">
            <a:extLst>
              <a:ext uri="{FF2B5EF4-FFF2-40B4-BE49-F238E27FC236}">
                <a16:creationId xmlns:a16="http://schemas.microsoft.com/office/drawing/2014/main" id="{DC4C05C7-57F0-4508-BA84-3DE582C8C791}"/>
              </a:ext>
            </a:extLst>
          </p:cNvPr>
          <p:cNvSpPr>
            <a:spLocks noGrp="1"/>
          </p:cNvSpPr>
          <p:nvPr>
            <p:ph type="sldNum" sz="quarter" idx="12"/>
          </p:nvPr>
        </p:nvSpPr>
        <p:spPr/>
        <p:txBody>
          <a:bodyPr/>
          <a:lstStyle/>
          <a:p>
            <a:pPr algn="ctr"/>
            <a:fld id="{9D710453-B075-45DB-8A7B-E3C399690A0E}" type="slidenum">
              <a:rPr lang="en-US" sz="1100" smtClean="0"/>
              <a:pPr algn="ctr"/>
              <a:t>8</a:t>
            </a:fld>
            <a:endParaRPr lang="en-US" sz="1100" dirty="0"/>
          </a:p>
        </p:txBody>
      </p:sp>
    </p:spTree>
    <p:extLst>
      <p:ext uri="{BB962C8B-B14F-4D97-AF65-F5344CB8AC3E}">
        <p14:creationId xmlns:p14="http://schemas.microsoft.com/office/powerpoint/2010/main" val="10445236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pplicable answers."/>
          <p:cNvSpPr>
            <a:spLocks noGrp="1"/>
          </p:cNvSpPr>
          <p:nvPr>
            <p:ph sz="quarter" idx="13"/>
            <p:custDataLst>
              <p:tags r:id="rId2"/>
            </p:custDataLst>
          </p:nvPr>
        </p:nvSpPr>
        <p:spPr/>
        <p:txBody>
          <a:bodyPr/>
          <a:lstStyle/>
          <a:p>
            <a:r>
              <a:rPr lang="en-US" dirty="0"/>
              <a:t>Who is included in the MAGI tax household? (Choose all that apply.)</a:t>
            </a:r>
          </a:p>
          <a:p>
            <a:endParaRPr lang="en-US" dirty="0"/>
          </a:p>
          <a:p>
            <a:pPr lvl="1"/>
            <a:r>
              <a:rPr lang="en-US" b="1" dirty="0">
                <a:solidFill>
                  <a:srgbClr val="00B050"/>
                </a:solidFill>
              </a:rPr>
              <a:t>Tax Filer</a:t>
            </a:r>
          </a:p>
          <a:p>
            <a:pPr lvl="1"/>
            <a:r>
              <a:rPr lang="en-US" b="1" dirty="0">
                <a:solidFill>
                  <a:srgbClr val="00B050"/>
                </a:solidFill>
              </a:rPr>
              <a:t>Tax Dependent</a:t>
            </a:r>
          </a:p>
          <a:p>
            <a:pPr lvl="1"/>
            <a:r>
              <a:rPr lang="en-US" dirty="0"/>
              <a:t>Household members who are not tax dependents</a:t>
            </a:r>
          </a:p>
          <a:p>
            <a:pPr lvl="1"/>
            <a:r>
              <a:rPr lang="en-US" b="1" dirty="0">
                <a:solidFill>
                  <a:srgbClr val="00B050"/>
                </a:solidFill>
              </a:rPr>
              <a:t>Spouse of the Tax Filer</a:t>
            </a:r>
          </a:p>
          <a:p>
            <a:pPr lvl="1"/>
            <a:r>
              <a:rPr lang="en-US" dirty="0"/>
              <a:t>All of the above</a:t>
            </a:r>
          </a:p>
        </p:txBody>
      </p:sp>
      <p:sp>
        <p:nvSpPr>
          <p:cNvPr id="2" name="Slide Number Placeholder 1">
            <a:extLst>
              <a:ext uri="{FF2B5EF4-FFF2-40B4-BE49-F238E27FC236}">
                <a16:creationId xmlns:a16="http://schemas.microsoft.com/office/drawing/2014/main" id="{88F58AB8-5AD7-4E18-A1FA-480FFCBBE6B8}"/>
              </a:ext>
            </a:extLst>
          </p:cNvPr>
          <p:cNvSpPr>
            <a:spLocks noGrp="1"/>
          </p:cNvSpPr>
          <p:nvPr>
            <p:ph type="sldNum" sz="quarter" idx="12"/>
          </p:nvPr>
        </p:nvSpPr>
        <p:spPr/>
        <p:txBody>
          <a:bodyPr/>
          <a:lstStyle/>
          <a:p>
            <a:pPr algn="ctr"/>
            <a:fld id="{9D710453-B075-45DB-8A7B-E3C399690A0E}" type="slidenum">
              <a:rPr lang="en-US" sz="1100" smtClean="0"/>
              <a:pPr algn="ctr"/>
              <a:t>80</a:t>
            </a:fld>
            <a:endParaRPr lang="en-US" sz="1100" dirty="0"/>
          </a:p>
        </p:txBody>
      </p:sp>
    </p:spTree>
    <p:extLst>
      <p:ext uri="{BB962C8B-B14F-4D97-AF65-F5344CB8AC3E}">
        <p14:creationId xmlns:p14="http://schemas.microsoft.com/office/powerpoint/2010/main" val="495033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6."/>
          <p:cNvSpPr>
            <a:spLocks noGrp="1"/>
          </p:cNvSpPr>
          <p:nvPr>
            <p:ph sz="quarter" idx="13"/>
            <p:custDataLst>
              <p:tags r:id="rId2"/>
            </p:custDataLst>
          </p:nvPr>
        </p:nvSpPr>
        <p:spPr/>
        <p:txBody>
          <a:bodyPr/>
          <a:lstStyle/>
          <a:p>
            <a:r>
              <a:rPr lang="en-US" dirty="0"/>
              <a:t>PE applicants have the right to appeal a qualified hospital PE provider’s determination of ineligibility for PE.</a:t>
            </a:r>
          </a:p>
          <a:p>
            <a:endParaRPr lang="en-US" dirty="0"/>
          </a:p>
          <a:p>
            <a:r>
              <a:rPr lang="en-US" dirty="0"/>
              <a:t>True or False?</a:t>
            </a:r>
          </a:p>
        </p:txBody>
      </p:sp>
      <p:sp>
        <p:nvSpPr>
          <p:cNvPr id="2" name="Slide Number Placeholder 1">
            <a:extLst>
              <a:ext uri="{FF2B5EF4-FFF2-40B4-BE49-F238E27FC236}">
                <a16:creationId xmlns:a16="http://schemas.microsoft.com/office/drawing/2014/main" id="{8C1C2BC0-1701-4C66-B213-DA2E3D988696}"/>
              </a:ext>
            </a:extLst>
          </p:cNvPr>
          <p:cNvSpPr>
            <a:spLocks noGrp="1"/>
          </p:cNvSpPr>
          <p:nvPr>
            <p:ph type="sldNum" sz="quarter" idx="12"/>
          </p:nvPr>
        </p:nvSpPr>
        <p:spPr/>
        <p:txBody>
          <a:bodyPr/>
          <a:lstStyle/>
          <a:p>
            <a:pPr algn="ctr"/>
            <a:fld id="{9D710453-B075-45DB-8A7B-E3C399690A0E}" type="slidenum">
              <a:rPr lang="en-US" sz="1100" smtClean="0"/>
              <a:pPr algn="ctr"/>
              <a:t>81</a:t>
            </a:fld>
            <a:endParaRPr lang="en-US" sz="1100" dirty="0"/>
          </a:p>
        </p:txBody>
      </p:sp>
    </p:spTree>
    <p:extLst>
      <p:ext uri="{BB962C8B-B14F-4D97-AF65-F5344CB8AC3E}">
        <p14:creationId xmlns:p14="http://schemas.microsoft.com/office/powerpoint/2010/main" val="10724168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n applicable answer."/>
          <p:cNvSpPr>
            <a:spLocks noGrp="1"/>
          </p:cNvSpPr>
          <p:nvPr>
            <p:ph type="body" sz="quarter" idx="13"/>
            <p:custDataLst>
              <p:tags r:id="rId2"/>
            </p:custDataLst>
          </p:nvPr>
        </p:nvSpPr>
        <p:spPr/>
        <p:txBody>
          <a:bodyPr/>
          <a:lstStyle/>
          <a:p>
            <a:r>
              <a:rPr lang="en-US" b="1" dirty="0">
                <a:solidFill>
                  <a:srgbClr val="FF0000"/>
                </a:solidFill>
              </a:rPr>
              <a:t>False</a:t>
            </a:r>
          </a:p>
          <a:p>
            <a:r>
              <a:rPr lang="en-US" dirty="0"/>
              <a:t>PE applicants cannot appeal the eligibility determination.</a:t>
            </a:r>
            <a:endParaRPr lang="en-US" b="1" dirty="0">
              <a:solidFill>
                <a:srgbClr val="FF0000"/>
              </a:solidFill>
            </a:endParaRPr>
          </a:p>
        </p:txBody>
      </p:sp>
      <p:sp>
        <p:nvSpPr>
          <p:cNvPr id="2" name="Slide Number Placeholder 1">
            <a:extLst>
              <a:ext uri="{FF2B5EF4-FFF2-40B4-BE49-F238E27FC236}">
                <a16:creationId xmlns:a16="http://schemas.microsoft.com/office/drawing/2014/main" id="{20941EBD-826E-416C-92AD-57F104D56F50}"/>
              </a:ext>
            </a:extLst>
          </p:cNvPr>
          <p:cNvSpPr>
            <a:spLocks noGrp="1"/>
          </p:cNvSpPr>
          <p:nvPr>
            <p:ph type="sldNum" sz="quarter" idx="12"/>
          </p:nvPr>
        </p:nvSpPr>
        <p:spPr/>
        <p:txBody>
          <a:bodyPr/>
          <a:lstStyle/>
          <a:p>
            <a:pPr algn="ctr"/>
            <a:fld id="{9D710453-B075-45DB-8A7B-E3C399690A0E}" type="slidenum">
              <a:rPr lang="en-US" sz="1100" smtClean="0"/>
              <a:pPr algn="ctr"/>
              <a:t>82</a:t>
            </a:fld>
            <a:endParaRPr lang="en-US" sz="1100" dirty="0"/>
          </a:p>
        </p:txBody>
      </p:sp>
    </p:spTree>
    <p:extLst>
      <p:ext uri="{BB962C8B-B14F-4D97-AF65-F5344CB8AC3E}">
        <p14:creationId xmlns:p14="http://schemas.microsoft.com/office/powerpoint/2010/main" val="40742572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7."/>
          <p:cNvSpPr>
            <a:spLocks noGrp="1"/>
          </p:cNvSpPr>
          <p:nvPr>
            <p:ph sz="quarter" idx="13"/>
            <p:custDataLst>
              <p:tags r:id="rId2"/>
            </p:custDataLst>
          </p:nvPr>
        </p:nvSpPr>
        <p:spPr/>
        <p:txBody>
          <a:bodyPr/>
          <a:lstStyle/>
          <a:p>
            <a:r>
              <a:rPr lang="en-US" dirty="0"/>
              <a:t>If an applicant does not plan to file federal taxes, their eligibility is based on non-filer tax household rules.</a:t>
            </a:r>
          </a:p>
          <a:p>
            <a:endParaRPr lang="en-US" dirty="0"/>
          </a:p>
          <a:p>
            <a:r>
              <a:rPr lang="en-US" dirty="0"/>
              <a:t>True or False?</a:t>
            </a:r>
          </a:p>
        </p:txBody>
      </p:sp>
      <p:sp>
        <p:nvSpPr>
          <p:cNvPr id="2" name="Slide Number Placeholder 1">
            <a:extLst>
              <a:ext uri="{FF2B5EF4-FFF2-40B4-BE49-F238E27FC236}">
                <a16:creationId xmlns:a16="http://schemas.microsoft.com/office/drawing/2014/main" id="{51BD8EC7-BC45-4B1E-B59E-1C1E4E098310}"/>
              </a:ext>
            </a:extLst>
          </p:cNvPr>
          <p:cNvSpPr>
            <a:spLocks noGrp="1"/>
          </p:cNvSpPr>
          <p:nvPr>
            <p:ph type="sldNum" sz="quarter" idx="12"/>
          </p:nvPr>
        </p:nvSpPr>
        <p:spPr/>
        <p:txBody>
          <a:bodyPr/>
          <a:lstStyle/>
          <a:p>
            <a:pPr algn="ctr"/>
            <a:fld id="{9D710453-B075-45DB-8A7B-E3C399690A0E}" type="slidenum">
              <a:rPr lang="en-US" sz="1100" smtClean="0"/>
              <a:pPr algn="ctr"/>
              <a:t>83</a:t>
            </a:fld>
            <a:endParaRPr lang="en-US" sz="1100" dirty="0"/>
          </a:p>
        </p:txBody>
      </p:sp>
    </p:spTree>
    <p:extLst>
      <p:ext uri="{BB962C8B-B14F-4D97-AF65-F5344CB8AC3E}">
        <p14:creationId xmlns:p14="http://schemas.microsoft.com/office/powerpoint/2010/main" val="19924556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bwMode="white"/>
        <p:txBody>
          <a:bodyPr/>
          <a:lstStyle/>
          <a:p>
            <a:r>
              <a:rPr lang="en-US" dirty="0"/>
              <a:t>Review</a:t>
            </a:r>
          </a:p>
        </p:txBody>
      </p:sp>
      <p:sp>
        <p:nvSpPr>
          <p:cNvPr id="7" name="Text Placeholder 6" descr="Text box proving text that restates the question and provides an applicable answer."/>
          <p:cNvSpPr>
            <a:spLocks noGrp="1"/>
          </p:cNvSpPr>
          <p:nvPr>
            <p:ph sz="quarter" idx="13"/>
            <p:custDataLst>
              <p:tags r:id="rId2"/>
            </p:custDataLst>
          </p:nvPr>
        </p:nvSpPr>
        <p:spPr/>
        <p:txBody>
          <a:bodyPr anchor="ctr"/>
          <a:lstStyle/>
          <a:p>
            <a:r>
              <a:rPr lang="en-US" b="1" dirty="0">
                <a:solidFill>
                  <a:srgbClr val="00B050"/>
                </a:solidFill>
              </a:rPr>
              <a:t>True</a:t>
            </a:r>
          </a:p>
          <a:p>
            <a:r>
              <a:rPr lang="en-US" dirty="0"/>
              <a:t>If an applicant does not plan to file federal taxes, their eligibility is based on non-filer tax household rules.</a:t>
            </a:r>
          </a:p>
        </p:txBody>
      </p:sp>
      <p:sp>
        <p:nvSpPr>
          <p:cNvPr id="2" name="Slide Number Placeholder 1">
            <a:extLst>
              <a:ext uri="{FF2B5EF4-FFF2-40B4-BE49-F238E27FC236}">
                <a16:creationId xmlns:a16="http://schemas.microsoft.com/office/drawing/2014/main" id="{D50EB4EE-BB0F-43C0-A901-30C4BC519981}"/>
              </a:ext>
            </a:extLst>
          </p:cNvPr>
          <p:cNvSpPr>
            <a:spLocks noGrp="1"/>
          </p:cNvSpPr>
          <p:nvPr>
            <p:ph type="sldNum" sz="quarter" idx="12"/>
          </p:nvPr>
        </p:nvSpPr>
        <p:spPr/>
        <p:txBody>
          <a:bodyPr/>
          <a:lstStyle/>
          <a:p>
            <a:pPr algn="ctr"/>
            <a:fld id="{9D710453-B075-45DB-8A7B-E3C399690A0E}" type="slidenum">
              <a:rPr lang="en-US" sz="1100" smtClean="0"/>
              <a:pPr algn="ctr"/>
              <a:t>84</a:t>
            </a:fld>
            <a:endParaRPr lang="en-US" sz="1100" dirty="0"/>
          </a:p>
        </p:txBody>
      </p:sp>
    </p:spTree>
    <p:extLst>
      <p:ext uri="{BB962C8B-B14F-4D97-AF65-F5344CB8AC3E}">
        <p14:creationId xmlns:p14="http://schemas.microsoft.com/office/powerpoint/2010/main" val="216680618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Slide title: Review"/>
          <p:cNvSpPr>
            <a:spLocks noGrp="1"/>
          </p:cNvSpPr>
          <p:nvPr>
            <p:ph type="title"/>
            <p:custDataLst>
              <p:tags r:id="rId1"/>
            </p:custDataLst>
          </p:nvPr>
        </p:nvSpPr>
        <p:spPr/>
        <p:txBody>
          <a:bodyPr/>
          <a:lstStyle/>
          <a:p>
            <a:r>
              <a:rPr lang="en-US" dirty="0"/>
              <a:t>Review</a:t>
            </a:r>
          </a:p>
        </p:txBody>
      </p:sp>
      <p:sp>
        <p:nvSpPr>
          <p:cNvPr id="6" name="Text Placeholder 5" descr="Review question 8."/>
          <p:cNvSpPr>
            <a:spLocks noGrp="1"/>
          </p:cNvSpPr>
          <p:nvPr>
            <p:ph sz="quarter" idx="13"/>
            <p:custDataLst>
              <p:tags r:id="rId2"/>
            </p:custDataLst>
          </p:nvPr>
        </p:nvSpPr>
        <p:spPr/>
        <p:txBody>
          <a:bodyPr>
            <a:normAutofit fontScale="92500" lnSpcReduction="10000"/>
          </a:bodyPr>
          <a:lstStyle/>
          <a:p>
            <a:pPr lvl="0"/>
            <a:r>
              <a:rPr lang="en-US" dirty="0"/>
              <a:t>Which of the following hospital-based PE applicants, who are not U.S. citizens but have lawful permanent or temporary residency, can qualify for hospital-based PE? (Choose all that apply.)</a:t>
            </a:r>
          </a:p>
          <a:p>
            <a:endParaRPr lang="en-US" dirty="0"/>
          </a:p>
          <a:p>
            <a:pPr lvl="1"/>
            <a:r>
              <a:rPr lang="en-US" dirty="0"/>
              <a:t>Children under the age of 21</a:t>
            </a:r>
          </a:p>
          <a:p>
            <a:pPr lvl="1"/>
            <a:r>
              <a:rPr lang="en-US" dirty="0"/>
              <a:t>Pregnant women</a:t>
            </a:r>
          </a:p>
          <a:p>
            <a:pPr lvl="1"/>
            <a:r>
              <a:rPr lang="en-US" dirty="0"/>
              <a:t>Individuals over the age of 65</a:t>
            </a:r>
          </a:p>
          <a:p>
            <a:pPr lvl="1"/>
            <a:r>
              <a:rPr lang="en-US" dirty="0"/>
              <a:t>Disabled individuals</a:t>
            </a:r>
          </a:p>
          <a:p>
            <a:pPr lvl="1"/>
            <a:r>
              <a:rPr lang="en-US" dirty="0"/>
              <a:t>All of the above</a:t>
            </a:r>
          </a:p>
          <a:p>
            <a:pPr lvl="1"/>
            <a:r>
              <a:rPr lang="en-US" dirty="0"/>
              <a:t>None of the above</a:t>
            </a:r>
          </a:p>
        </p:txBody>
      </p:sp>
      <p:sp>
        <p:nvSpPr>
          <p:cNvPr id="2" name="Slide Number Placeholder 1">
            <a:extLst>
              <a:ext uri="{FF2B5EF4-FFF2-40B4-BE49-F238E27FC236}">
                <a16:creationId xmlns:a16="http://schemas.microsoft.com/office/drawing/2014/main" id="{5D9F455E-D4FA-4461-8FEA-0F002759C7C1}"/>
              </a:ext>
            </a:extLst>
          </p:cNvPr>
          <p:cNvSpPr>
            <a:spLocks noGrp="1"/>
          </p:cNvSpPr>
          <p:nvPr>
            <p:ph type="sldNum" sz="quarter" idx="12"/>
          </p:nvPr>
        </p:nvSpPr>
        <p:spPr/>
        <p:txBody>
          <a:bodyPr/>
          <a:lstStyle/>
          <a:p>
            <a:pPr algn="ctr"/>
            <a:fld id="{9D710453-B075-45DB-8A7B-E3C399690A0E}" type="slidenum">
              <a:rPr lang="en-US" sz="1100" smtClean="0"/>
              <a:pPr algn="ctr"/>
              <a:t>85</a:t>
            </a:fld>
            <a:endParaRPr lang="en-US" sz="1100" dirty="0"/>
          </a:p>
        </p:txBody>
      </p:sp>
    </p:spTree>
    <p:extLst>
      <p:ext uri="{BB962C8B-B14F-4D97-AF65-F5344CB8AC3E}">
        <p14:creationId xmlns:p14="http://schemas.microsoft.com/office/powerpoint/2010/main" val="28393544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Slide title: Review"/>
          <p:cNvSpPr>
            <a:spLocks noGrp="1"/>
          </p:cNvSpPr>
          <p:nvPr>
            <p:ph type="title"/>
            <p:custDataLst>
              <p:tags r:id="rId1"/>
            </p:custDataLst>
          </p:nvPr>
        </p:nvSpPr>
        <p:spPr/>
        <p:txBody>
          <a:bodyPr/>
          <a:lstStyle/>
          <a:p>
            <a:r>
              <a:rPr lang="en-US" dirty="0"/>
              <a:t>Review</a:t>
            </a:r>
          </a:p>
        </p:txBody>
      </p:sp>
      <p:sp>
        <p:nvSpPr>
          <p:cNvPr id="7" name="Text Placeholder 6" descr="Text box proving text that restates the question and provides applicable answers."/>
          <p:cNvSpPr>
            <a:spLocks noGrp="1"/>
          </p:cNvSpPr>
          <p:nvPr>
            <p:ph sz="quarter" idx="13"/>
            <p:custDataLst>
              <p:tags r:id="rId2"/>
            </p:custDataLst>
          </p:nvPr>
        </p:nvSpPr>
        <p:spPr/>
        <p:txBody>
          <a:bodyPr>
            <a:normAutofit fontScale="92500" lnSpcReduction="10000"/>
          </a:bodyPr>
          <a:lstStyle/>
          <a:p>
            <a:pPr lvl="0"/>
            <a:r>
              <a:rPr lang="en-US" dirty="0"/>
              <a:t>Which of the following hospital-based PE applicants, who are not U.S. citizens but have lawful permanent or temporary residency, can qualify for hospital-based PE? (Choose all that apply.)</a:t>
            </a:r>
          </a:p>
          <a:p>
            <a:endParaRPr lang="en-US" dirty="0"/>
          </a:p>
          <a:p>
            <a:pPr lvl="1"/>
            <a:r>
              <a:rPr lang="en-US" b="1" dirty="0">
                <a:solidFill>
                  <a:srgbClr val="00B050"/>
                </a:solidFill>
              </a:rPr>
              <a:t>Children under the age of 21</a:t>
            </a:r>
          </a:p>
          <a:p>
            <a:pPr lvl="1"/>
            <a:r>
              <a:rPr lang="en-US" b="1" dirty="0">
                <a:solidFill>
                  <a:srgbClr val="00B050"/>
                </a:solidFill>
              </a:rPr>
              <a:t>Pregnant women</a:t>
            </a:r>
          </a:p>
          <a:p>
            <a:pPr lvl="1"/>
            <a:r>
              <a:rPr lang="en-US" dirty="0"/>
              <a:t>Individuals over the age of 65</a:t>
            </a:r>
          </a:p>
          <a:p>
            <a:pPr lvl="1"/>
            <a:r>
              <a:rPr lang="en-US" dirty="0"/>
              <a:t>Disabled individuals</a:t>
            </a:r>
          </a:p>
          <a:p>
            <a:pPr lvl="1"/>
            <a:r>
              <a:rPr lang="en-US" dirty="0"/>
              <a:t>All of the above</a:t>
            </a:r>
          </a:p>
          <a:p>
            <a:pPr lvl="1"/>
            <a:r>
              <a:rPr lang="en-US" dirty="0"/>
              <a:t>None of the above</a:t>
            </a:r>
          </a:p>
        </p:txBody>
      </p:sp>
      <p:sp>
        <p:nvSpPr>
          <p:cNvPr id="2" name="Slide Number Placeholder 1">
            <a:extLst>
              <a:ext uri="{FF2B5EF4-FFF2-40B4-BE49-F238E27FC236}">
                <a16:creationId xmlns:a16="http://schemas.microsoft.com/office/drawing/2014/main" id="{17C32151-6B59-4BBD-8218-3979974EF615}"/>
              </a:ext>
            </a:extLst>
          </p:cNvPr>
          <p:cNvSpPr>
            <a:spLocks noGrp="1"/>
          </p:cNvSpPr>
          <p:nvPr>
            <p:ph type="sldNum" sz="quarter" idx="12"/>
          </p:nvPr>
        </p:nvSpPr>
        <p:spPr/>
        <p:txBody>
          <a:bodyPr/>
          <a:lstStyle/>
          <a:p>
            <a:pPr algn="ctr"/>
            <a:fld id="{9D710453-B075-45DB-8A7B-E3C399690A0E}" type="slidenum">
              <a:rPr lang="en-US" sz="1100" smtClean="0"/>
              <a:pPr algn="ctr"/>
              <a:t>86</a:t>
            </a:fld>
            <a:endParaRPr lang="en-US" sz="1100" dirty="0"/>
          </a:p>
        </p:txBody>
      </p:sp>
    </p:spTree>
    <p:extLst>
      <p:ext uri="{BB962C8B-B14F-4D97-AF65-F5344CB8AC3E}">
        <p14:creationId xmlns:p14="http://schemas.microsoft.com/office/powerpoint/2010/main" val="11668672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descr="Slide title: Summary"/>
          <p:cNvSpPr>
            <a:spLocks noGrp="1"/>
          </p:cNvSpPr>
          <p:nvPr>
            <p:ph type="title"/>
          </p:nvPr>
        </p:nvSpPr>
        <p:spPr/>
        <p:txBody>
          <a:bodyPr/>
          <a:lstStyle/>
          <a:p>
            <a:r>
              <a:rPr lang="en-US" dirty="0"/>
              <a:t>Summary</a:t>
            </a:r>
          </a:p>
        </p:txBody>
      </p:sp>
      <p:sp>
        <p:nvSpPr>
          <p:cNvPr id="18" name="Text Placeholder 17" descr="Text box with text leading into learning objectives."/>
          <p:cNvSpPr>
            <a:spLocks noGrp="1"/>
          </p:cNvSpPr>
          <p:nvPr>
            <p:ph type="body" idx="1"/>
          </p:nvPr>
        </p:nvSpPr>
        <p:spPr/>
        <p:txBody>
          <a:bodyPr/>
          <a:lstStyle/>
          <a:p>
            <a:r>
              <a:rPr lang="en-US" dirty="0"/>
              <a:t>During this session you learned to:</a:t>
            </a:r>
          </a:p>
        </p:txBody>
      </p:sp>
      <p:sp>
        <p:nvSpPr>
          <p:cNvPr id="19" name="Content Placeholder 18" descr="Text box summarizing learning objectives. Image of business woman standing with arm raised in triumph in front of excited crowd (also with arms raised in triumph) appears on the right."/>
          <p:cNvSpPr>
            <a:spLocks noGrp="1"/>
          </p:cNvSpPr>
          <p:nvPr>
            <p:ph sz="half" idx="2"/>
          </p:nvPr>
        </p:nvSpPr>
        <p:spPr/>
        <p:txBody>
          <a:bodyPr>
            <a:normAutofit fontScale="92500" lnSpcReduction="10000"/>
          </a:bodyPr>
          <a:lstStyle/>
          <a:p>
            <a:pPr lvl="0"/>
            <a:r>
              <a:rPr lang="en-US" dirty="0"/>
              <a:t>Define PE as it relates to both pregnant women and other MAGI Medical Assistance (MA) eligibility groups</a:t>
            </a:r>
          </a:p>
          <a:p>
            <a:pPr lvl="0"/>
            <a:r>
              <a:rPr lang="en-US" dirty="0"/>
              <a:t>Complete a PE worksheet in COMPASS and submit it to determine an individual’s eligibility</a:t>
            </a:r>
          </a:p>
          <a:p>
            <a:pPr lvl="0"/>
            <a:r>
              <a:rPr lang="en-US" dirty="0"/>
              <a:t>Submit PE-only and PE/MA ongoing applications in COMPASS</a:t>
            </a:r>
          </a:p>
          <a:p>
            <a:pPr lvl="0"/>
            <a:r>
              <a:rPr lang="en-US" dirty="0"/>
              <a:t>Enroll and maintain status as a qualified hospital PE provider</a:t>
            </a:r>
          </a:p>
        </p:txBody>
      </p:sp>
      <p:sp>
        <p:nvSpPr>
          <p:cNvPr id="3" name="Slide Number Placeholder 2">
            <a:extLst>
              <a:ext uri="{FF2B5EF4-FFF2-40B4-BE49-F238E27FC236}">
                <a16:creationId xmlns:a16="http://schemas.microsoft.com/office/drawing/2014/main" id="{36EE4C02-D3F1-473F-82CD-54BCF841E699}"/>
              </a:ext>
            </a:extLst>
          </p:cNvPr>
          <p:cNvSpPr>
            <a:spLocks noGrp="1"/>
          </p:cNvSpPr>
          <p:nvPr>
            <p:ph type="sldNum" sz="quarter" idx="12"/>
          </p:nvPr>
        </p:nvSpPr>
        <p:spPr/>
        <p:txBody>
          <a:bodyPr/>
          <a:lstStyle/>
          <a:p>
            <a:pPr algn="ctr"/>
            <a:fld id="{9D710453-B075-45DB-8A7B-E3C399690A0E}" type="slidenum">
              <a:rPr lang="en-US" sz="1100" smtClean="0"/>
              <a:pPr algn="ctr"/>
              <a:t>87</a:t>
            </a:fld>
            <a:endParaRPr lang="en-US" sz="1100" dirty="0"/>
          </a:p>
        </p:txBody>
      </p:sp>
    </p:spTree>
    <p:extLst>
      <p:ext uri="{BB962C8B-B14F-4D97-AF65-F5344CB8AC3E}">
        <p14:creationId xmlns:p14="http://schemas.microsoft.com/office/powerpoint/2010/main" val="2050902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descr="Slide title: Completion Certificate">
            <a:extLst>
              <a:ext uri="{FF2B5EF4-FFF2-40B4-BE49-F238E27FC236}">
                <a16:creationId xmlns:a16="http://schemas.microsoft.com/office/drawing/2014/main" id="{E9198C68-BE18-4E74-BD30-138E2314CCA0}"/>
              </a:ext>
            </a:extLst>
          </p:cNvPr>
          <p:cNvSpPr>
            <a:spLocks noGrp="1"/>
          </p:cNvSpPr>
          <p:nvPr>
            <p:ph type="title"/>
          </p:nvPr>
        </p:nvSpPr>
        <p:spPr>
          <a:xfrm>
            <a:off x="529937" y="304800"/>
            <a:ext cx="5337463" cy="454026"/>
          </a:xfrm>
        </p:spPr>
        <p:txBody>
          <a:bodyPr/>
          <a:lstStyle/>
          <a:p>
            <a:r>
              <a:rPr lang="en-US" dirty="0"/>
              <a:t>Completion Certificate</a:t>
            </a:r>
          </a:p>
        </p:txBody>
      </p:sp>
      <p:sp>
        <p:nvSpPr>
          <p:cNvPr id="9" name="object 9" descr="Text box containing completion certificate text."/>
          <p:cNvSpPr txBox="1"/>
          <p:nvPr>
            <p:custDataLst>
              <p:tags r:id="rId1"/>
            </p:custDataLst>
          </p:nvPr>
        </p:nvSpPr>
        <p:spPr>
          <a:xfrm>
            <a:off x="535940" y="1186896"/>
            <a:ext cx="8125460" cy="4427879"/>
          </a:xfrm>
          <a:prstGeom prst="rect">
            <a:avLst/>
          </a:prstGeom>
        </p:spPr>
        <p:txBody>
          <a:bodyPr vert="horz" wrap="square" lIns="0" tIns="0" rIns="0" bIns="0" rtlCol="0">
            <a:spAutoFit/>
          </a:bodyPr>
          <a:lstStyle/>
          <a:p>
            <a:pPr marL="12700" marR="233679">
              <a:lnSpc>
                <a:spcPct val="130100"/>
              </a:lnSpc>
              <a:tabLst>
                <a:tab pos="3708400" algn="l"/>
              </a:tabLst>
            </a:pPr>
            <a:r>
              <a:rPr sz="1900" spc="-10" dirty="0">
                <a:latin typeface="Arial"/>
                <a:cs typeface="Arial"/>
              </a:rPr>
              <a:t>Please</a:t>
            </a:r>
            <a:r>
              <a:rPr sz="1900" spc="20" dirty="0">
                <a:latin typeface="Arial"/>
                <a:cs typeface="Arial"/>
              </a:rPr>
              <a:t> </a:t>
            </a:r>
            <a:r>
              <a:rPr sz="1900" spc="-10" dirty="0">
                <a:latin typeface="Arial"/>
                <a:cs typeface="Arial"/>
              </a:rPr>
              <a:t>print</a:t>
            </a:r>
            <a:r>
              <a:rPr sz="1900" spc="10" dirty="0">
                <a:latin typeface="Arial"/>
                <a:cs typeface="Arial"/>
              </a:rPr>
              <a:t> </a:t>
            </a:r>
            <a:r>
              <a:rPr sz="1900" spc="-15" dirty="0">
                <a:latin typeface="Arial"/>
                <a:cs typeface="Arial"/>
              </a:rPr>
              <a:t>and</a:t>
            </a:r>
            <a:r>
              <a:rPr sz="1900" spc="25" dirty="0">
                <a:latin typeface="Arial"/>
                <a:cs typeface="Arial"/>
              </a:rPr>
              <a:t> </a:t>
            </a:r>
            <a:r>
              <a:rPr sz="1900" spc="-10" dirty="0">
                <a:latin typeface="Arial"/>
                <a:cs typeface="Arial"/>
              </a:rPr>
              <a:t>sign</a:t>
            </a:r>
            <a:r>
              <a:rPr sz="1900" spc="10" dirty="0">
                <a:latin typeface="Arial"/>
                <a:cs typeface="Arial"/>
              </a:rPr>
              <a:t> </a:t>
            </a:r>
            <a:r>
              <a:rPr sz="1900" spc="-10" dirty="0">
                <a:latin typeface="Arial"/>
                <a:cs typeface="Arial"/>
              </a:rPr>
              <a:t>this</a:t>
            </a:r>
            <a:r>
              <a:rPr sz="1900" spc="10" dirty="0">
                <a:latin typeface="Arial"/>
                <a:cs typeface="Arial"/>
              </a:rPr>
              <a:t> </a:t>
            </a:r>
            <a:r>
              <a:rPr sz="1900" spc="-15" dirty="0">
                <a:latin typeface="Arial"/>
                <a:cs typeface="Arial"/>
              </a:rPr>
              <a:t>page</a:t>
            </a:r>
            <a:r>
              <a:rPr sz="1900" spc="25" dirty="0">
                <a:latin typeface="Arial"/>
                <a:cs typeface="Arial"/>
              </a:rPr>
              <a:t> </a:t>
            </a:r>
            <a:r>
              <a:rPr sz="1900" spc="-10" dirty="0">
                <a:latin typeface="Arial"/>
                <a:cs typeface="Arial"/>
              </a:rPr>
              <a:t>to</a:t>
            </a:r>
            <a:r>
              <a:rPr sz="1900" spc="-5" dirty="0">
                <a:latin typeface="Arial"/>
                <a:cs typeface="Arial"/>
              </a:rPr>
              <a:t> </a:t>
            </a:r>
            <a:r>
              <a:rPr sz="1900" spc="-10" dirty="0">
                <a:latin typeface="Arial"/>
                <a:cs typeface="Arial"/>
              </a:rPr>
              <a:t>ve</a:t>
            </a:r>
            <a:r>
              <a:rPr sz="1900" spc="-5" dirty="0">
                <a:latin typeface="Arial"/>
                <a:cs typeface="Arial"/>
              </a:rPr>
              <a:t>r</a:t>
            </a:r>
            <a:r>
              <a:rPr sz="1900" spc="-10" dirty="0">
                <a:latin typeface="Arial"/>
                <a:cs typeface="Arial"/>
              </a:rPr>
              <a:t>ify</a:t>
            </a:r>
            <a:r>
              <a:rPr sz="1900" spc="10" dirty="0">
                <a:latin typeface="Arial"/>
                <a:cs typeface="Arial"/>
              </a:rPr>
              <a:t> </a:t>
            </a:r>
            <a:r>
              <a:rPr sz="1900" spc="-10" dirty="0">
                <a:latin typeface="Arial"/>
                <a:cs typeface="Arial"/>
              </a:rPr>
              <a:t>that</a:t>
            </a:r>
            <a:r>
              <a:rPr sz="1900" dirty="0">
                <a:latin typeface="Arial"/>
                <a:cs typeface="Arial"/>
              </a:rPr>
              <a:t> </a:t>
            </a:r>
            <a:r>
              <a:rPr sz="1900" spc="-15" dirty="0">
                <a:latin typeface="Arial"/>
                <a:cs typeface="Arial"/>
              </a:rPr>
              <a:t>you</a:t>
            </a:r>
            <a:r>
              <a:rPr sz="1900" spc="10" dirty="0">
                <a:latin typeface="Arial"/>
                <a:cs typeface="Arial"/>
              </a:rPr>
              <a:t> </a:t>
            </a:r>
            <a:r>
              <a:rPr sz="1900" spc="-10" dirty="0">
                <a:latin typeface="Arial"/>
                <a:cs typeface="Arial"/>
              </a:rPr>
              <a:t>successfully</a:t>
            </a:r>
            <a:r>
              <a:rPr sz="1900" spc="30" dirty="0">
                <a:latin typeface="Arial"/>
                <a:cs typeface="Arial"/>
              </a:rPr>
              <a:t> </a:t>
            </a:r>
            <a:r>
              <a:rPr sz="1900" spc="-10" dirty="0">
                <a:latin typeface="Arial"/>
                <a:cs typeface="Arial"/>
              </a:rPr>
              <a:t>completed the</a:t>
            </a:r>
            <a:r>
              <a:rPr sz="1900" spc="10" dirty="0">
                <a:latin typeface="Arial"/>
                <a:cs typeface="Arial"/>
              </a:rPr>
              <a:t> </a:t>
            </a:r>
            <a:r>
              <a:rPr lang="en-US" sz="1900" i="1" spc="10" dirty="0">
                <a:latin typeface="Arial"/>
                <a:cs typeface="Arial"/>
              </a:rPr>
              <a:t>Hospital-Based </a:t>
            </a:r>
            <a:r>
              <a:rPr sz="1900" i="1" spc="-10" dirty="0">
                <a:latin typeface="Arial"/>
                <a:cs typeface="Arial"/>
              </a:rPr>
              <a:t>Presu</a:t>
            </a:r>
            <a:r>
              <a:rPr sz="1900" i="1" spc="-15" dirty="0">
                <a:latin typeface="Arial"/>
                <a:cs typeface="Arial"/>
              </a:rPr>
              <a:t>m</a:t>
            </a:r>
            <a:r>
              <a:rPr sz="1900" i="1" spc="-10" dirty="0">
                <a:latin typeface="Arial"/>
                <a:cs typeface="Arial"/>
              </a:rPr>
              <a:t>ptive</a:t>
            </a:r>
            <a:r>
              <a:rPr sz="1900" i="1" spc="35" dirty="0">
                <a:latin typeface="Arial"/>
                <a:cs typeface="Arial"/>
              </a:rPr>
              <a:t> </a:t>
            </a:r>
            <a:r>
              <a:rPr sz="1900" i="1" spc="-10" dirty="0">
                <a:latin typeface="Arial"/>
                <a:cs typeface="Arial"/>
              </a:rPr>
              <a:t>El</a:t>
            </a:r>
            <a:r>
              <a:rPr sz="1900" i="1" spc="-15" dirty="0">
                <a:latin typeface="Arial"/>
                <a:cs typeface="Arial"/>
              </a:rPr>
              <a:t>i</a:t>
            </a:r>
            <a:r>
              <a:rPr sz="1900" i="1" spc="-10" dirty="0">
                <a:latin typeface="Arial"/>
                <a:cs typeface="Arial"/>
              </a:rPr>
              <a:t>gibility</a:t>
            </a:r>
            <a:r>
              <a:rPr sz="1900" i="1" spc="35" dirty="0">
                <a:latin typeface="Arial"/>
                <a:cs typeface="Arial"/>
              </a:rPr>
              <a:t> </a:t>
            </a:r>
            <a:r>
              <a:rPr sz="1900" spc="-10" dirty="0">
                <a:latin typeface="Arial"/>
                <a:cs typeface="Arial"/>
              </a:rPr>
              <a:t>training</a:t>
            </a:r>
            <a:r>
              <a:rPr sz="1900" spc="35" dirty="0">
                <a:latin typeface="Arial"/>
                <a:cs typeface="Arial"/>
              </a:rPr>
              <a:t> </a:t>
            </a:r>
            <a:r>
              <a:rPr sz="1900" spc="-15" dirty="0">
                <a:latin typeface="Arial"/>
                <a:cs typeface="Arial"/>
              </a:rPr>
              <a:t>and</a:t>
            </a:r>
            <a:r>
              <a:rPr sz="1900" spc="15" dirty="0">
                <a:latin typeface="Arial"/>
                <a:cs typeface="Arial"/>
              </a:rPr>
              <a:t> </a:t>
            </a:r>
            <a:r>
              <a:rPr sz="1900" spc="-15" dirty="0">
                <a:latin typeface="Arial"/>
                <a:cs typeface="Arial"/>
              </a:rPr>
              <a:t>und</a:t>
            </a:r>
            <a:r>
              <a:rPr sz="1900" spc="-10" dirty="0">
                <a:latin typeface="Arial"/>
                <a:cs typeface="Arial"/>
              </a:rPr>
              <a:t>ersta</a:t>
            </a:r>
            <a:r>
              <a:rPr sz="1900" spc="-15" dirty="0">
                <a:latin typeface="Arial"/>
                <a:cs typeface="Arial"/>
              </a:rPr>
              <a:t>nd</a:t>
            </a:r>
            <a:r>
              <a:rPr sz="1900" spc="50" dirty="0">
                <a:latin typeface="Arial"/>
                <a:cs typeface="Arial"/>
              </a:rPr>
              <a:t> </a:t>
            </a:r>
            <a:r>
              <a:rPr sz="1900" spc="-10" dirty="0">
                <a:latin typeface="Arial"/>
                <a:cs typeface="Arial"/>
              </a:rPr>
              <a:t>the</a:t>
            </a:r>
            <a:r>
              <a:rPr sz="1900" spc="-5" dirty="0">
                <a:latin typeface="Arial"/>
                <a:cs typeface="Arial"/>
              </a:rPr>
              <a:t> </a:t>
            </a:r>
            <a:r>
              <a:rPr sz="1900" spc="-10" dirty="0">
                <a:latin typeface="Arial"/>
                <a:cs typeface="Arial"/>
              </a:rPr>
              <a:t>program requi</a:t>
            </a:r>
            <a:r>
              <a:rPr sz="1900" spc="-5" dirty="0">
                <a:latin typeface="Arial"/>
                <a:cs typeface="Arial"/>
              </a:rPr>
              <a:t>r</a:t>
            </a:r>
            <a:r>
              <a:rPr sz="1900" spc="-15" dirty="0">
                <a:latin typeface="Arial"/>
                <a:cs typeface="Arial"/>
              </a:rPr>
              <a:t>ements</a:t>
            </a:r>
            <a:r>
              <a:rPr sz="1900" spc="50" dirty="0">
                <a:latin typeface="Arial"/>
                <a:cs typeface="Arial"/>
              </a:rPr>
              <a:t> </a:t>
            </a:r>
            <a:r>
              <a:rPr sz="1900" spc="-15" dirty="0">
                <a:latin typeface="Arial"/>
                <a:cs typeface="Arial"/>
              </a:rPr>
              <a:t>on</a:t>
            </a:r>
            <a:r>
              <a:rPr sz="1900" spc="10" dirty="0">
                <a:latin typeface="Arial"/>
                <a:cs typeface="Arial"/>
              </a:rPr>
              <a:t> </a:t>
            </a:r>
            <a:r>
              <a:rPr sz="1900" u="sng" spc="-10" dirty="0">
                <a:latin typeface="Arial"/>
                <a:cs typeface="Arial"/>
              </a:rPr>
              <a:t> </a:t>
            </a:r>
            <a:r>
              <a:rPr sz="1900" u="sng" dirty="0">
                <a:latin typeface="Arial"/>
                <a:cs typeface="Arial"/>
              </a:rPr>
              <a:t>	</a:t>
            </a:r>
            <a:r>
              <a:rPr lang="en-US" sz="1900" u="sng" dirty="0">
                <a:latin typeface="Arial"/>
                <a:cs typeface="Arial"/>
              </a:rPr>
              <a:t>              </a:t>
            </a:r>
            <a:r>
              <a:rPr sz="1900" spc="-10" dirty="0">
                <a:latin typeface="Arial"/>
                <a:cs typeface="Arial"/>
              </a:rPr>
              <a:t>.</a:t>
            </a:r>
            <a:endParaRPr sz="1900" dirty="0">
              <a:latin typeface="Arial"/>
              <a:cs typeface="Arial"/>
            </a:endParaRPr>
          </a:p>
          <a:p>
            <a:pPr marL="2971800">
              <a:lnSpc>
                <a:spcPct val="100000"/>
              </a:lnSpc>
              <a:spcBef>
                <a:spcPts val="340"/>
              </a:spcBef>
            </a:pPr>
            <a:r>
              <a:rPr lang="en-US" sz="900" dirty="0">
                <a:latin typeface="Arial"/>
                <a:cs typeface="Arial"/>
              </a:rPr>
              <a:t>             </a:t>
            </a:r>
            <a:r>
              <a:rPr sz="900" dirty="0">
                <a:latin typeface="Arial"/>
                <a:cs typeface="Arial"/>
              </a:rPr>
              <a:t>(enter</a:t>
            </a:r>
            <a:r>
              <a:rPr sz="900" spc="-10" dirty="0">
                <a:latin typeface="Arial"/>
                <a:cs typeface="Arial"/>
              </a:rPr>
              <a:t> </a:t>
            </a:r>
            <a:r>
              <a:rPr sz="900" dirty="0">
                <a:latin typeface="Arial"/>
                <a:cs typeface="Arial"/>
              </a:rPr>
              <a:t>date)</a:t>
            </a:r>
          </a:p>
          <a:p>
            <a:pPr>
              <a:lnSpc>
                <a:spcPct val="100000"/>
              </a:lnSpc>
            </a:pPr>
            <a:endParaRPr sz="900" dirty="0">
              <a:latin typeface="Times New Roman"/>
              <a:cs typeface="Times New Roman"/>
            </a:endParaRPr>
          </a:p>
          <a:p>
            <a:pPr marL="12700">
              <a:lnSpc>
                <a:spcPct val="100000"/>
              </a:lnSpc>
            </a:pPr>
            <a:r>
              <a:rPr sz="1900" spc="-10" dirty="0">
                <a:latin typeface="Arial"/>
                <a:cs typeface="Arial"/>
              </a:rPr>
              <a:t>Provide</a:t>
            </a:r>
            <a:r>
              <a:rPr sz="1900" spc="25" dirty="0">
                <a:latin typeface="Arial"/>
                <a:cs typeface="Arial"/>
              </a:rPr>
              <a:t> </a:t>
            </a:r>
            <a:r>
              <a:rPr sz="1900" spc="-10" dirty="0">
                <a:latin typeface="Arial"/>
                <a:cs typeface="Arial"/>
              </a:rPr>
              <a:t>this</a:t>
            </a:r>
            <a:r>
              <a:rPr sz="1900" spc="10" dirty="0">
                <a:latin typeface="Arial"/>
                <a:cs typeface="Arial"/>
              </a:rPr>
              <a:t> </a:t>
            </a:r>
            <a:r>
              <a:rPr sz="1900" spc="-10" dirty="0">
                <a:latin typeface="Arial"/>
                <a:cs typeface="Arial"/>
              </a:rPr>
              <a:t>signed</a:t>
            </a:r>
            <a:r>
              <a:rPr sz="1900" spc="25" dirty="0">
                <a:latin typeface="Arial"/>
                <a:cs typeface="Arial"/>
              </a:rPr>
              <a:t> </a:t>
            </a:r>
            <a:r>
              <a:rPr sz="1900" spc="-15" dirty="0">
                <a:latin typeface="Arial"/>
                <a:cs typeface="Arial"/>
              </a:rPr>
              <a:t>page</a:t>
            </a:r>
            <a:r>
              <a:rPr sz="1900" spc="25" dirty="0">
                <a:latin typeface="Arial"/>
                <a:cs typeface="Arial"/>
              </a:rPr>
              <a:t> </a:t>
            </a:r>
            <a:r>
              <a:rPr sz="1900" spc="-10" dirty="0">
                <a:latin typeface="Arial"/>
                <a:cs typeface="Arial"/>
              </a:rPr>
              <a:t>to</a:t>
            </a:r>
            <a:r>
              <a:rPr sz="1900" spc="-5" dirty="0">
                <a:latin typeface="Arial"/>
                <a:cs typeface="Arial"/>
              </a:rPr>
              <a:t> </a:t>
            </a:r>
            <a:r>
              <a:rPr sz="1900" spc="-10" dirty="0">
                <a:latin typeface="Arial"/>
                <a:cs typeface="Arial"/>
              </a:rPr>
              <a:t>your</a:t>
            </a:r>
            <a:r>
              <a:rPr sz="1900" spc="25" dirty="0">
                <a:latin typeface="Arial"/>
                <a:cs typeface="Arial"/>
              </a:rPr>
              <a:t> </a:t>
            </a:r>
            <a:r>
              <a:rPr sz="1900" spc="-15" dirty="0">
                <a:latin typeface="Arial"/>
                <a:cs typeface="Arial"/>
              </a:rPr>
              <a:t>PE adm</a:t>
            </a:r>
            <a:r>
              <a:rPr sz="1900" spc="-10" dirty="0">
                <a:latin typeface="Arial"/>
                <a:cs typeface="Arial"/>
              </a:rPr>
              <a:t>inistrator</a:t>
            </a:r>
            <a:r>
              <a:rPr sz="1900" spc="35" dirty="0">
                <a:latin typeface="Arial"/>
                <a:cs typeface="Arial"/>
              </a:rPr>
              <a:t> </a:t>
            </a:r>
            <a:r>
              <a:rPr sz="1900" spc="-10" dirty="0">
                <a:latin typeface="Arial"/>
                <a:cs typeface="Arial"/>
              </a:rPr>
              <a:t>to</a:t>
            </a:r>
            <a:r>
              <a:rPr sz="1900" spc="-5" dirty="0">
                <a:latin typeface="Arial"/>
                <a:cs typeface="Arial"/>
              </a:rPr>
              <a:t> r</a:t>
            </a:r>
            <a:r>
              <a:rPr sz="1900" spc="-10" dirty="0">
                <a:latin typeface="Arial"/>
                <a:cs typeface="Arial"/>
              </a:rPr>
              <a:t>etain</a:t>
            </a:r>
            <a:r>
              <a:rPr sz="1900" spc="25" dirty="0">
                <a:latin typeface="Arial"/>
                <a:cs typeface="Arial"/>
              </a:rPr>
              <a:t> </a:t>
            </a:r>
            <a:r>
              <a:rPr sz="1900" spc="-10" dirty="0">
                <a:latin typeface="Arial"/>
                <a:cs typeface="Arial"/>
              </a:rPr>
              <a:t>for</a:t>
            </a:r>
            <a:r>
              <a:rPr sz="1900" dirty="0">
                <a:latin typeface="Arial"/>
                <a:cs typeface="Arial"/>
              </a:rPr>
              <a:t> </a:t>
            </a:r>
            <a:r>
              <a:rPr sz="1900" spc="-15" dirty="0">
                <a:latin typeface="Arial"/>
                <a:cs typeface="Arial"/>
              </a:rPr>
              <a:t>DHS</a:t>
            </a:r>
            <a:endParaRPr sz="1900" dirty="0">
              <a:latin typeface="Arial"/>
              <a:cs typeface="Arial"/>
            </a:endParaRPr>
          </a:p>
          <a:p>
            <a:pPr marL="12700">
              <a:lnSpc>
                <a:spcPct val="100000"/>
              </a:lnSpc>
              <a:spcBef>
                <a:spcPts val="685"/>
              </a:spcBef>
            </a:pPr>
            <a:r>
              <a:rPr sz="1900" spc="-10" dirty="0">
                <a:latin typeface="Arial"/>
                <a:cs typeface="Arial"/>
              </a:rPr>
              <a:t>inspection.</a:t>
            </a:r>
            <a:endParaRPr sz="1900" dirty="0">
              <a:latin typeface="Arial"/>
              <a:cs typeface="Arial"/>
            </a:endParaRPr>
          </a:p>
          <a:p>
            <a:pPr marL="12700">
              <a:lnSpc>
                <a:spcPct val="100000"/>
              </a:lnSpc>
              <a:spcBef>
                <a:spcPts val="1460"/>
              </a:spcBef>
            </a:pPr>
            <a:r>
              <a:rPr sz="1900" spc="-15" dirty="0">
                <a:latin typeface="Arial"/>
                <a:cs typeface="Arial"/>
              </a:rPr>
              <a:t>By</a:t>
            </a:r>
            <a:r>
              <a:rPr sz="1900" spc="-5" dirty="0">
                <a:latin typeface="Arial"/>
                <a:cs typeface="Arial"/>
              </a:rPr>
              <a:t> </a:t>
            </a:r>
            <a:r>
              <a:rPr sz="1900" spc="-10" dirty="0">
                <a:latin typeface="Arial"/>
                <a:cs typeface="Arial"/>
              </a:rPr>
              <a:t>signing</a:t>
            </a:r>
            <a:r>
              <a:rPr sz="1900" spc="35" dirty="0">
                <a:latin typeface="Arial"/>
                <a:cs typeface="Arial"/>
              </a:rPr>
              <a:t> </a:t>
            </a:r>
            <a:r>
              <a:rPr sz="1900" spc="-10" dirty="0">
                <a:latin typeface="Arial"/>
                <a:cs typeface="Arial"/>
              </a:rPr>
              <a:t>belo</a:t>
            </a:r>
            <a:r>
              <a:rPr sz="1900" spc="-25" dirty="0">
                <a:latin typeface="Arial"/>
                <a:cs typeface="Arial"/>
              </a:rPr>
              <a:t>w</a:t>
            </a:r>
            <a:r>
              <a:rPr sz="1900" spc="-10" dirty="0">
                <a:latin typeface="Arial"/>
                <a:cs typeface="Arial"/>
              </a:rPr>
              <a:t>,</a:t>
            </a:r>
            <a:r>
              <a:rPr sz="1900" spc="35" dirty="0">
                <a:latin typeface="Arial"/>
                <a:cs typeface="Arial"/>
              </a:rPr>
              <a:t> </a:t>
            </a:r>
            <a:r>
              <a:rPr sz="1900" spc="-10" dirty="0">
                <a:latin typeface="Arial"/>
                <a:cs typeface="Arial"/>
              </a:rPr>
              <a:t>I</a:t>
            </a:r>
            <a:r>
              <a:rPr sz="1900" spc="-5" dirty="0">
                <a:latin typeface="Arial"/>
                <a:cs typeface="Arial"/>
              </a:rPr>
              <a:t> </a:t>
            </a:r>
            <a:r>
              <a:rPr sz="1900" spc="-10" dirty="0">
                <a:latin typeface="Arial"/>
                <a:cs typeface="Arial"/>
              </a:rPr>
              <a:t>ce</a:t>
            </a:r>
            <a:r>
              <a:rPr sz="1900" spc="-5" dirty="0">
                <a:latin typeface="Arial"/>
                <a:cs typeface="Arial"/>
              </a:rPr>
              <a:t>r</a:t>
            </a:r>
            <a:r>
              <a:rPr sz="1900" spc="-10" dirty="0">
                <a:latin typeface="Arial"/>
                <a:cs typeface="Arial"/>
              </a:rPr>
              <a:t>tify</a:t>
            </a:r>
            <a:r>
              <a:rPr sz="1900" spc="-5" dirty="0">
                <a:latin typeface="Arial"/>
                <a:cs typeface="Arial"/>
              </a:rPr>
              <a:t> </a:t>
            </a:r>
            <a:r>
              <a:rPr sz="1900" spc="-10" dirty="0">
                <a:latin typeface="Arial"/>
                <a:cs typeface="Arial"/>
              </a:rPr>
              <a:t>that</a:t>
            </a:r>
            <a:r>
              <a:rPr sz="1900" spc="10" dirty="0">
                <a:latin typeface="Arial"/>
                <a:cs typeface="Arial"/>
              </a:rPr>
              <a:t> </a:t>
            </a:r>
            <a:r>
              <a:rPr sz="1900" spc="-10" dirty="0">
                <a:latin typeface="Arial"/>
                <a:cs typeface="Arial"/>
              </a:rPr>
              <a:t>I</a:t>
            </a:r>
            <a:r>
              <a:rPr sz="1900" spc="-15" dirty="0">
                <a:latin typeface="Arial"/>
                <a:cs typeface="Arial"/>
              </a:rPr>
              <a:t> have</a:t>
            </a:r>
            <a:r>
              <a:rPr sz="1900" spc="25" dirty="0">
                <a:latin typeface="Arial"/>
                <a:cs typeface="Arial"/>
              </a:rPr>
              <a:t> </a:t>
            </a:r>
            <a:r>
              <a:rPr sz="1900" spc="-10" dirty="0">
                <a:latin typeface="Arial"/>
                <a:cs typeface="Arial"/>
              </a:rPr>
              <a:t>completed</a:t>
            </a:r>
            <a:r>
              <a:rPr sz="1900" spc="65" dirty="0">
                <a:latin typeface="Arial"/>
                <a:cs typeface="Arial"/>
              </a:rPr>
              <a:t> </a:t>
            </a:r>
            <a:r>
              <a:rPr sz="1900" spc="-10" dirty="0">
                <a:latin typeface="Arial"/>
                <a:cs typeface="Arial"/>
              </a:rPr>
              <a:t>the</a:t>
            </a:r>
            <a:r>
              <a:rPr sz="1900" spc="-5" dirty="0">
                <a:latin typeface="Arial"/>
                <a:cs typeface="Arial"/>
              </a:rPr>
              <a:t> </a:t>
            </a:r>
            <a:r>
              <a:rPr lang="en-US" sz="1900" i="1" spc="-5" dirty="0">
                <a:latin typeface="Arial"/>
                <a:cs typeface="Arial"/>
              </a:rPr>
              <a:t>Hospital-Based </a:t>
            </a:r>
            <a:r>
              <a:rPr sz="1900" i="1" spc="-10" dirty="0">
                <a:latin typeface="Arial"/>
                <a:cs typeface="Arial"/>
              </a:rPr>
              <a:t>Presumptive</a:t>
            </a:r>
            <a:r>
              <a:rPr sz="1900" i="1" spc="35" dirty="0">
                <a:latin typeface="Arial"/>
                <a:cs typeface="Arial"/>
              </a:rPr>
              <a:t> </a:t>
            </a:r>
            <a:r>
              <a:rPr sz="1900" i="1" spc="-10" dirty="0">
                <a:latin typeface="Arial"/>
                <a:cs typeface="Arial"/>
              </a:rPr>
              <a:t>El</a:t>
            </a:r>
            <a:r>
              <a:rPr sz="1900" i="1" spc="-15" dirty="0">
                <a:latin typeface="Arial"/>
                <a:cs typeface="Arial"/>
              </a:rPr>
              <a:t>i</a:t>
            </a:r>
            <a:r>
              <a:rPr sz="1900" i="1" spc="-10" dirty="0">
                <a:latin typeface="Arial"/>
                <a:cs typeface="Arial"/>
              </a:rPr>
              <a:t>gibility</a:t>
            </a:r>
            <a:r>
              <a:rPr lang="en-US" sz="1900" dirty="0">
                <a:latin typeface="Arial"/>
                <a:cs typeface="Arial"/>
              </a:rPr>
              <a:t> </a:t>
            </a:r>
            <a:r>
              <a:rPr sz="1900" spc="-10" dirty="0">
                <a:latin typeface="Arial"/>
                <a:cs typeface="Arial"/>
              </a:rPr>
              <a:t>training</a:t>
            </a:r>
            <a:r>
              <a:rPr sz="1900" spc="35" dirty="0">
                <a:latin typeface="Arial"/>
                <a:cs typeface="Arial"/>
              </a:rPr>
              <a:t> </a:t>
            </a:r>
            <a:r>
              <a:rPr sz="1900" spc="-10" dirty="0">
                <a:latin typeface="Arial"/>
                <a:cs typeface="Arial"/>
              </a:rPr>
              <a:t>contained</a:t>
            </a:r>
            <a:r>
              <a:rPr sz="1900" spc="30" dirty="0">
                <a:latin typeface="Arial"/>
                <a:cs typeface="Arial"/>
              </a:rPr>
              <a:t> </a:t>
            </a:r>
            <a:r>
              <a:rPr sz="1900" spc="-10" dirty="0">
                <a:latin typeface="Arial"/>
                <a:cs typeface="Arial"/>
              </a:rPr>
              <a:t>herein.</a:t>
            </a:r>
            <a:endParaRPr sz="1900" dirty="0">
              <a:latin typeface="Arial"/>
              <a:cs typeface="Arial"/>
            </a:endParaRPr>
          </a:p>
          <a:p>
            <a:pPr marL="12700" marR="2726055" algn="just">
              <a:lnSpc>
                <a:spcPct val="130000"/>
              </a:lnSpc>
              <a:tabLst>
                <a:tab pos="2724785" algn="l"/>
                <a:tab pos="2875280" algn="l"/>
                <a:tab pos="4208780" algn="l"/>
                <a:tab pos="4476750" algn="l"/>
                <a:tab pos="5213985" algn="l"/>
              </a:tabLst>
            </a:pPr>
            <a:r>
              <a:rPr sz="1900" spc="-10" dirty="0">
                <a:latin typeface="Arial"/>
                <a:cs typeface="Arial"/>
              </a:rPr>
              <a:t>Print</a:t>
            </a:r>
            <a:r>
              <a:rPr sz="1900" spc="10" dirty="0">
                <a:latin typeface="Arial"/>
                <a:cs typeface="Arial"/>
              </a:rPr>
              <a:t> </a:t>
            </a:r>
            <a:r>
              <a:rPr sz="1900" spc="-15" dirty="0">
                <a:latin typeface="Arial"/>
                <a:cs typeface="Arial"/>
              </a:rPr>
              <a:t>nam</a:t>
            </a:r>
            <a:r>
              <a:rPr sz="1900" spc="-10" dirty="0">
                <a:latin typeface="Arial"/>
                <a:cs typeface="Arial"/>
              </a:rPr>
              <a:t>e:</a:t>
            </a:r>
            <a:r>
              <a:rPr lang="en-US" sz="1900" spc="-10" dirty="0">
                <a:latin typeface="Arial"/>
                <a:cs typeface="Arial"/>
              </a:rPr>
              <a:t> _____________________________</a:t>
            </a:r>
          </a:p>
          <a:p>
            <a:pPr marL="12700" marR="2726055" algn="just">
              <a:lnSpc>
                <a:spcPct val="130000"/>
              </a:lnSpc>
              <a:tabLst>
                <a:tab pos="2724785" algn="l"/>
                <a:tab pos="2875280" algn="l"/>
                <a:tab pos="4208780" algn="l"/>
                <a:tab pos="4476750" algn="l"/>
                <a:tab pos="5213985" algn="l"/>
              </a:tabLst>
            </a:pPr>
            <a:r>
              <a:rPr sz="1900" spc="-10" dirty="0">
                <a:latin typeface="Arial"/>
                <a:cs typeface="Arial"/>
              </a:rPr>
              <a:t>Signatu</a:t>
            </a:r>
            <a:r>
              <a:rPr sz="1900" spc="-5" dirty="0">
                <a:latin typeface="Arial"/>
                <a:cs typeface="Arial"/>
              </a:rPr>
              <a:t>r</a:t>
            </a:r>
            <a:r>
              <a:rPr sz="1900" spc="-10" dirty="0">
                <a:latin typeface="Arial"/>
                <a:cs typeface="Arial"/>
              </a:rPr>
              <a:t>e</a:t>
            </a:r>
            <a:r>
              <a:rPr lang="en-US" sz="1900" spc="-10" dirty="0">
                <a:latin typeface="Arial"/>
                <a:cs typeface="Arial"/>
              </a:rPr>
              <a:t>: ______________________________</a:t>
            </a:r>
          </a:p>
          <a:p>
            <a:pPr marL="12700" marR="2726055" algn="just">
              <a:lnSpc>
                <a:spcPct val="130000"/>
              </a:lnSpc>
              <a:tabLst>
                <a:tab pos="2724785" algn="l"/>
                <a:tab pos="2875280" algn="l"/>
                <a:tab pos="4208780" algn="l"/>
                <a:tab pos="4476750" algn="l"/>
                <a:tab pos="5213985" algn="l"/>
              </a:tabLst>
            </a:pPr>
            <a:r>
              <a:rPr lang="en-US" sz="1900" spc="-10" dirty="0">
                <a:latin typeface="Arial"/>
                <a:cs typeface="Arial"/>
              </a:rPr>
              <a:t>Hospital Name/MA Provider #: ______________</a:t>
            </a:r>
          </a:p>
          <a:p>
            <a:pPr marL="12700" marR="2726055" algn="just">
              <a:lnSpc>
                <a:spcPct val="130000"/>
              </a:lnSpc>
              <a:tabLst>
                <a:tab pos="2724785" algn="l"/>
                <a:tab pos="2875280" algn="l"/>
                <a:tab pos="4208780" algn="l"/>
                <a:tab pos="4476750" algn="l"/>
                <a:tab pos="5213985" algn="l"/>
              </a:tabLst>
            </a:pPr>
            <a:r>
              <a:rPr sz="1900" spc="-10" dirty="0">
                <a:latin typeface="Arial"/>
                <a:cs typeface="Arial"/>
              </a:rPr>
              <a:t>Date</a:t>
            </a:r>
            <a:r>
              <a:rPr lang="en-US" sz="1900" spc="-10" dirty="0">
                <a:latin typeface="Arial"/>
                <a:cs typeface="Arial"/>
              </a:rPr>
              <a:t>: __________________________________</a:t>
            </a:r>
          </a:p>
        </p:txBody>
      </p:sp>
      <p:sp>
        <p:nvSpPr>
          <p:cNvPr id="2" name="Slide Number Placeholder 1">
            <a:extLst>
              <a:ext uri="{FF2B5EF4-FFF2-40B4-BE49-F238E27FC236}">
                <a16:creationId xmlns:a16="http://schemas.microsoft.com/office/drawing/2014/main" id="{2BA37519-0FC5-40AD-874C-36085BC196F5}"/>
              </a:ext>
            </a:extLst>
          </p:cNvPr>
          <p:cNvSpPr>
            <a:spLocks noGrp="1"/>
          </p:cNvSpPr>
          <p:nvPr>
            <p:ph type="sldNum" sz="quarter" idx="12"/>
          </p:nvPr>
        </p:nvSpPr>
        <p:spPr/>
        <p:txBody>
          <a:bodyPr/>
          <a:lstStyle/>
          <a:p>
            <a:pPr algn="ctr"/>
            <a:fld id="{9D710453-B075-45DB-8A7B-E3C399690A0E}" type="slidenum">
              <a:rPr lang="en-US" sz="1100" smtClean="0"/>
              <a:pPr algn="ctr"/>
              <a:t>88</a:t>
            </a:fld>
            <a:endParaRPr lang="en-US" sz="1100" dirty="0"/>
          </a:p>
        </p:txBody>
      </p:sp>
    </p:spTree>
    <p:extLst>
      <p:ext uri="{BB962C8B-B14F-4D97-AF65-F5344CB8AC3E}">
        <p14:creationId xmlns:p14="http://schemas.microsoft.com/office/powerpoint/2010/main" val="3909268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title: Introduction to MAGI."/>
          <p:cNvSpPr>
            <a:spLocks noGrp="1"/>
          </p:cNvSpPr>
          <p:nvPr>
            <p:ph type="title"/>
            <p:custDataLst>
              <p:tags r:id="rId1"/>
            </p:custDataLst>
          </p:nvPr>
        </p:nvSpPr>
        <p:spPr bwMode="white">
          <a:xfrm>
            <a:off x="457200" y="304800"/>
            <a:ext cx="5410200" cy="454026"/>
          </a:xfrm>
        </p:spPr>
        <p:txBody>
          <a:bodyPr/>
          <a:lstStyle/>
          <a:p>
            <a:r>
              <a:rPr lang="en-US" dirty="0"/>
              <a:t>Introduction to MAGI</a:t>
            </a:r>
          </a:p>
        </p:txBody>
      </p:sp>
      <p:sp>
        <p:nvSpPr>
          <p:cNvPr id="4" name="Content Placeholder 3" descr="Text showing what MAGI stands for and what it is."/>
          <p:cNvSpPr>
            <a:spLocks noGrp="1"/>
          </p:cNvSpPr>
          <p:nvPr>
            <p:ph sz="half" idx="1"/>
            <p:custDataLst>
              <p:tags r:id="rId2"/>
            </p:custDataLst>
          </p:nvPr>
        </p:nvSpPr>
        <p:spPr>
          <a:xfrm>
            <a:off x="457200" y="1143001"/>
            <a:ext cx="4038600" cy="4800600"/>
          </a:xfrm>
        </p:spPr>
        <p:txBody>
          <a:bodyPr anchor="ctr">
            <a:normAutofit/>
          </a:bodyPr>
          <a:lstStyle/>
          <a:p>
            <a:pPr marL="0" indent="0">
              <a:buNone/>
              <a:tabLst>
                <a:tab pos="355600" algn="l"/>
              </a:tabLst>
            </a:pPr>
            <a:r>
              <a:rPr lang="en-US" sz="2200" dirty="0">
                <a:cs typeface="Arial"/>
              </a:rPr>
              <a:t>MAGI = Modified A</a:t>
            </a:r>
            <a:r>
              <a:rPr lang="en-US" sz="2200" spc="-10" dirty="0">
                <a:cs typeface="Arial"/>
              </a:rPr>
              <a:t>d</a:t>
            </a:r>
            <a:r>
              <a:rPr lang="en-US" sz="2200" dirty="0">
                <a:cs typeface="Arial"/>
              </a:rPr>
              <a:t>justed</a:t>
            </a:r>
            <a:r>
              <a:rPr lang="en-US" sz="2200" spc="10" dirty="0">
                <a:cs typeface="Arial"/>
              </a:rPr>
              <a:t> </a:t>
            </a:r>
            <a:r>
              <a:rPr lang="en-US" sz="2200" dirty="0">
                <a:cs typeface="Arial"/>
              </a:rPr>
              <a:t>G</a:t>
            </a:r>
            <a:r>
              <a:rPr lang="en-US" sz="2200" spc="5" dirty="0">
                <a:cs typeface="Arial"/>
              </a:rPr>
              <a:t>r</a:t>
            </a:r>
            <a:r>
              <a:rPr lang="en-US" sz="2200" dirty="0">
                <a:cs typeface="Arial"/>
              </a:rPr>
              <a:t>oss</a:t>
            </a:r>
            <a:r>
              <a:rPr lang="en-US" sz="2200" spc="-25" dirty="0">
                <a:cs typeface="Arial"/>
              </a:rPr>
              <a:t> </a:t>
            </a:r>
            <a:r>
              <a:rPr lang="en-US" sz="2200" dirty="0">
                <a:cs typeface="Arial"/>
              </a:rPr>
              <a:t>Income</a:t>
            </a:r>
          </a:p>
          <a:p>
            <a:pPr>
              <a:tabLst>
                <a:tab pos="355600" algn="l"/>
              </a:tabLst>
            </a:pPr>
            <a:r>
              <a:rPr lang="en-US" dirty="0">
                <a:cs typeface="Arial"/>
              </a:rPr>
              <a:t>Measure</a:t>
            </a:r>
            <a:r>
              <a:rPr lang="en-US" spc="-45" dirty="0">
                <a:cs typeface="Arial"/>
              </a:rPr>
              <a:t> </a:t>
            </a:r>
            <a:r>
              <a:rPr lang="en-US" dirty="0">
                <a:cs typeface="Arial"/>
              </a:rPr>
              <a:t>of</a:t>
            </a:r>
            <a:r>
              <a:rPr lang="en-US" spc="-25" dirty="0">
                <a:cs typeface="Arial"/>
              </a:rPr>
              <a:t> </a:t>
            </a:r>
            <a:r>
              <a:rPr lang="en-US" dirty="0">
                <a:cs typeface="Arial"/>
              </a:rPr>
              <a:t>income</a:t>
            </a:r>
            <a:r>
              <a:rPr lang="en-US" spc="-30" dirty="0">
                <a:cs typeface="Arial"/>
              </a:rPr>
              <a:t> </a:t>
            </a:r>
            <a:r>
              <a:rPr lang="en-US" dirty="0">
                <a:cs typeface="Arial"/>
              </a:rPr>
              <a:t>used</a:t>
            </a:r>
            <a:r>
              <a:rPr lang="en-US" spc="-15" dirty="0">
                <a:cs typeface="Arial"/>
              </a:rPr>
              <a:t> </a:t>
            </a:r>
            <a:r>
              <a:rPr lang="en-US" dirty="0">
                <a:cs typeface="Arial"/>
              </a:rPr>
              <a:t>for</a:t>
            </a:r>
            <a:r>
              <a:rPr lang="en-US" spc="-35" dirty="0">
                <a:cs typeface="Arial"/>
              </a:rPr>
              <a:t> </a:t>
            </a:r>
            <a:r>
              <a:rPr lang="en-US" dirty="0">
                <a:cs typeface="Arial"/>
              </a:rPr>
              <a:t>eligibil</a:t>
            </a:r>
            <a:r>
              <a:rPr lang="en-US" spc="-10" dirty="0">
                <a:cs typeface="Arial"/>
              </a:rPr>
              <a:t>i</a:t>
            </a:r>
            <a:r>
              <a:rPr lang="en-US" dirty="0">
                <a:cs typeface="Arial"/>
              </a:rPr>
              <a:t>ty</a:t>
            </a:r>
            <a:r>
              <a:rPr lang="en-US" spc="5" dirty="0">
                <a:cs typeface="Arial"/>
              </a:rPr>
              <a:t> </a:t>
            </a:r>
            <a:r>
              <a:rPr lang="en-US" dirty="0">
                <a:cs typeface="Arial"/>
              </a:rPr>
              <a:t>determina</a:t>
            </a:r>
            <a:r>
              <a:rPr lang="en-US" spc="-10" dirty="0">
                <a:cs typeface="Arial"/>
              </a:rPr>
              <a:t>t</a:t>
            </a:r>
            <a:r>
              <a:rPr lang="en-US" dirty="0">
                <a:cs typeface="Arial"/>
              </a:rPr>
              <a:t>ion</a:t>
            </a:r>
            <a:r>
              <a:rPr lang="en-US" spc="-30" dirty="0">
                <a:cs typeface="Arial"/>
              </a:rPr>
              <a:t> </a:t>
            </a:r>
            <a:r>
              <a:rPr lang="en-US" dirty="0">
                <a:cs typeface="Arial"/>
              </a:rPr>
              <a:t>that</a:t>
            </a:r>
            <a:r>
              <a:rPr lang="en-US" spc="-30" dirty="0">
                <a:cs typeface="Arial"/>
              </a:rPr>
              <a:t> </a:t>
            </a:r>
            <a:r>
              <a:rPr lang="en-US" dirty="0">
                <a:cs typeface="Arial"/>
              </a:rPr>
              <a:t>is</a:t>
            </a:r>
            <a:r>
              <a:rPr lang="en-US" spc="-15" dirty="0">
                <a:cs typeface="Arial"/>
              </a:rPr>
              <a:t> </a:t>
            </a:r>
            <a:r>
              <a:rPr lang="en-US" dirty="0">
                <a:cs typeface="Arial"/>
              </a:rPr>
              <a:t>based on</a:t>
            </a:r>
            <a:r>
              <a:rPr lang="en-US" spc="-15" dirty="0">
                <a:cs typeface="Arial"/>
              </a:rPr>
              <a:t> </a:t>
            </a:r>
            <a:r>
              <a:rPr lang="en-US" dirty="0">
                <a:cs typeface="Arial"/>
              </a:rPr>
              <a:t>federal</a:t>
            </a:r>
            <a:r>
              <a:rPr lang="en-US" spc="-30" dirty="0">
                <a:cs typeface="Arial"/>
              </a:rPr>
              <a:t> </a:t>
            </a:r>
            <a:r>
              <a:rPr lang="en-US" dirty="0">
                <a:cs typeface="Arial"/>
              </a:rPr>
              <a:t>tax</a:t>
            </a:r>
            <a:r>
              <a:rPr lang="en-US" spc="-10" dirty="0">
                <a:cs typeface="Arial"/>
              </a:rPr>
              <a:t> </a:t>
            </a:r>
            <a:r>
              <a:rPr lang="en-US" dirty="0">
                <a:cs typeface="Arial"/>
              </a:rPr>
              <a:t>rules</a:t>
            </a:r>
          </a:p>
        </p:txBody>
      </p:sp>
      <p:pic>
        <p:nvPicPr>
          <p:cNvPr id="10" name="Picture 9" descr="Calculator im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1828800"/>
            <a:ext cx="3657600" cy="3413760"/>
          </a:xfrm>
          <a:prstGeom prst="rect">
            <a:avLst/>
          </a:prstGeom>
        </p:spPr>
      </p:pic>
      <p:sp>
        <p:nvSpPr>
          <p:cNvPr id="3" name="Slide Number Placeholder 2">
            <a:extLst>
              <a:ext uri="{FF2B5EF4-FFF2-40B4-BE49-F238E27FC236}">
                <a16:creationId xmlns:a16="http://schemas.microsoft.com/office/drawing/2014/main" id="{B4823549-30F1-405A-B5DE-B64739B18F96}"/>
              </a:ext>
            </a:extLst>
          </p:cNvPr>
          <p:cNvSpPr>
            <a:spLocks noGrp="1"/>
          </p:cNvSpPr>
          <p:nvPr>
            <p:ph type="sldNum" sz="quarter" idx="12"/>
          </p:nvPr>
        </p:nvSpPr>
        <p:spPr/>
        <p:txBody>
          <a:bodyPr/>
          <a:lstStyle/>
          <a:p>
            <a:pPr algn="ctr"/>
            <a:fld id="{9D710453-B075-45DB-8A7B-E3C399690A0E}" type="slidenum">
              <a:rPr lang="en-US" sz="1100" smtClean="0"/>
              <a:pPr algn="ctr"/>
              <a:t>9</a:t>
            </a:fld>
            <a:endParaRPr lang="en-US" sz="1100" dirty="0"/>
          </a:p>
        </p:txBody>
      </p:sp>
    </p:spTree>
    <p:extLst>
      <p:ext uri="{BB962C8B-B14F-4D97-AF65-F5344CB8AC3E}">
        <p14:creationId xmlns:p14="http://schemas.microsoft.com/office/powerpoint/2010/main" val="30402179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FF086115-D074-438D-98F3-C2023B560ACB}&quot;/&gt;&lt;isInvalidForFieldText val=&quot;0&quot;/&gt;&lt;Image&gt;&lt;filename val=&quot;C:\Users\melaniemiller1\AppData\Local\Temp\CP89561968077Session\CPTrustFolder89561968108\PPTImport89563081253\data\asimages\{FF086115-D074-438D-98F3-C2023B560ACB}_33.png&quot;/&gt;&lt;left val=&quot;34&quot;/&gt;&lt;top val=&quot;21&quot;/&gt;&lt;width val=&quot;582&quot;/&gt;&lt;height val=&quot;80&quot;/&gt;&lt;hasText val=&quot;1&quot;/&gt;&lt;/Image&gt;&lt;/ThreeDShapeInfo&gt;"/>
</p:tagLst>
</file>

<file path=ppt/tags/tag1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72&quot;/&gt;&lt;lineCharCount val=&quot;73&quot;/&gt;&lt;lineCharCount val=&quot;46&quot;/&gt;&lt;lineCharCount val=&quot;44&quot;/&gt;&lt;lineCharCount val=&quot;40&quot;/&gt;&lt;lineCharCount val=&quot;48&quot;/&gt;&lt;lineCharCount val=&quot;7&quot;/&gt;&lt;lineCharCount val=&quot;18&quot;/&gt;&lt;lineCharCount val=&quot;20&quot;/&gt;&lt;lineCharCount val=&quot;11&quot;/&gt;&lt;/TableIndex&gt;&lt;/ShapeText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ags/tag1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2C82635F-D716-430E-A54D-9F958B67AB97}&quot;/&gt;&lt;isInvalidForFieldText val=&quot;0&quot;/&gt;&lt;Image&gt;&lt;filename val=&quot;C:\Users\melaniemiller1\AppData\Local\Temp\CP89561968077Session\CPTrustFolder89561968108\PPTImport89563081253\data\asimages\{2C82635F-D716-430E-A54D-9F958B67AB97}_34.png&quot;/&gt;&lt;left val=&quot;34&quot;/&gt;&lt;top val=&quot;21&quot;/&gt;&lt;width val=&quot;582&quot;/&gt;&lt;height val=&quot;80&quot;/&gt;&lt;hasText val=&quot;1&quot;/&gt;&lt;/Image&gt;&lt;/ThreeDShapeInfo&gt;"/>
</p:tagLst>
</file>

<file path=ppt/tags/tag1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9&quot;/&gt;&lt;lineCharCount val=&quot;71&quot;/&gt;&lt;lineCharCount val=&quot;67&quot;/&gt;&lt;lineCharCount val=&quot;25&quot;/&gt;&lt;lineCharCount val=&quot;1&quot;/&gt;&lt;lineCharCount val=&quot;47&quot;/&gt;&lt;lineCharCount val=&quot;40&quot;/&gt;&lt;lineCharCount val=&quot;51&quot;/&gt;&lt;lineCharCount val=&quot;21&quot;/&gt;&lt;lineCharCount val=&quot;21&quot;/&gt;&lt;lineCharCount val=&quot;24&quot;/&gt;&lt;/TableIndex&gt;&lt;/ShapeTextInfo&gt;"/>
</p:tagLst>
</file>

<file path=ppt/tags/tag1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E30C13E2-C2FE-42DD-A0D0-6DE102BBFC51}&quot;/&gt;&lt;isInvalidForFieldText val=&quot;0&quot;/&gt;&lt;Image&gt;&lt;filename val=&quot;C:\Users\melaniemiller1\AppData\Local\Temp\CP89561968077Session\CPTrustFolder89561968108\PPTImport89563081253\data\asimages\{E30C13E2-C2FE-42DD-A0D0-6DE102BBFC51}_35.png&quot;/&gt;&lt;left val=&quot;34&quot;/&gt;&lt;top val=&quot;21&quot;/&gt;&lt;width val=&quot;582&quot;/&gt;&lt;height val=&quot;80&quot;/&gt;&lt;hasText val=&quot;1&quot;/&gt;&lt;/Image&gt;&lt;/ThreeDShapeInfo&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0&quot;/&gt;&lt;lineCharCount val=&quot;74&quot;/&gt;&lt;lineCharCount val=&quot;72&quot;/&gt;&lt;lineCharCount val=&quot;15&quot;/&gt;&lt;lineCharCount val=&quot;44&quot;/&gt;&lt;lineCharCount val=&quot;39&quot;/&gt;&lt;lineCharCount val=&quot;17&quot;/&gt;&lt;lineCharCount val=&quot;46&quot;/&gt;&lt;lineCharCount val=&quot;43&quot;/&gt;&lt;lineCharCount val=&quot;23&quot;/&gt;&lt;lineCharCount val=&quot;31&quot;/&gt;&lt;/TableIndex&gt;&lt;/ShapeTextInfo&gt;"/>
</p:tagLst>
</file>

<file path=ppt/tags/tag1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F33EE59F-118D-4D0C-A450-E512B17F822A}&quot;/&gt;&lt;isInvalidForFieldText val=&quot;0&quot;/&gt;&lt;Image&gt;&lt;filename val=&quot;C:\Users\melaniemiller1\AppData\Local\Temp\CP89561968077Session\CPTrustFolder89561968108\PPTImport89563081253\data\asimages\{F33EE59F-118D-4D0C-A450-E512B17F822A}_36.png&quot;/&gt;&lt;left val=&quot;34&quot;/&gt;&lt;top val=&quot;21&quot;/&gt;&lt;width val=&quot;582&quot;/&gt;&lt;height val=&quot;80&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ags/tag1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0&quot;/&gt;&lt;lineCharCount val=&quot;74&quot;/&gt;&lt;lineCharCount val=&quot;72&quot;/&gt;&lt;lineCharCount val=&quot;15&quot;/&gt;&lt;lineCharCount val=&quot;44&quot;/&gt;&lt;lineCharCount val=&quot;39&quot;/&gt;&lt;lineCharCount val=&quot;17&quot;/&gt;&lt;lineCharCount val=&quot;46&quot;/&gt;&lt;lineCharCount val=&quot;43&quot;/&gt;&lt;lineCharCount val=&quot;23&quot;/&gt;&lt;lineCharCount val=&quot;31&quot;/&gt;&lt;/TableIndex&gt;&lt;/ShapeTextInfo&gt;"/>
</p:tagLst>
</file>

<file path=ppt/tags/tag1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705C8B77-A57A-45FC-AAF2-3601280A9DCC}&quot;/&gt;&lt;isInvalidForFieldText val=&quot;0&quot;/&gt;&lt;Image&gt;&lt;filename val=&quot;C:\Users\melaniemiller1\AppData\Local\Temp\CP89561968077Session\CPTrustFolder89561968108\PPTImport89563081253\data\asimages\{705C8B77-A57A-45FC-AAF2-3601280A9DCC}_37.png&quot;/&gt;&lt;left val=&quot;34&quot;/&gt;&lt;top val=&quot;21&quot;/&gt;&lt;width val=&quot;582&quot;/&gt;&lt;height val=&quot;80&quot;/&gt;&lt;hasText val=&quot;1&quot;/&gt;&lt;/Image&gt;&lt;/ThreeDShapeInfo&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hreeDShapeInfo&gt;&lt;uuid val=&quot;{8510FA1C-2C9D-44D4-897C-9484EB8753D1}&quot;/&gt;&lt;isInvalidForFieldText val=&quot;0&quot;/&gt;&lt;Image&gt;&lt;filename val=&quot;C:\Users\melaniemiller1\AppData\Local\Temp\CP89561968077Session\CPTrustFolder89561968108\PPTImport89563081253\data\asimages\{8510FA1C-2C9D-44D4-897C-9484EB8753D1}_38.png&quot;/&gt;&lt;left val=&quot;34&quot;/&gt;&lt;top val=&quot;21&quot;/&gt;&lt;width val=&quot;582&quot;/&gt;&lt;height val=&quot;80&quot;/&gt;&lt;hasText val=&quot;1&quot;/&gt;&lt;/Image&gt;&lt;/ThreeDShapeInfo&gt;"/>
</p:tagLst>
</file>

<file path=ppt/tags/tag1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5&quot;/&gt;&lt;/TableIndex&gt;&lt;/ShapeTextInfo&gt;"/>
  <p:tag name="HTML_SHAPEINFO" val="&lt;ThreeDShapeInfo&gt;&lt;uuid val=&quot;{FB53DDB4-103A-46AD-A9A1-014D9EE49163}&quot;/&gt;&lt;isInvalidForFieldText val=&quot;0&quot;/&gt;&lt;Image&gt;&lt;filename val=&quot;C:\Users\melaniemiller1\AppData\Local\Temp\CP89561968077Session\CPTrustFolder89561968108\PPTImport89563081253\data\asimages\{FB53DDB4-103A-46AD-A9A1-014D9EE49163}_38.png&quot;/&gt;&lt;left val=&quot;42&quot;/&gt;&lt;top val=&quot;104&quot;/&gt;&lt;width val=&quot;848&quot;/&gt;&lt;height val=&quot;51&quot;/&gt;&lt;hasText val=&quot;1&quot;/&gt;&lt;/Image&gt;&lt;/ThreeDShapeInfo&gt;"/>
</p:tagLst>
</file>

<file path=ppt/tags/tag1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1&quot;/&gt;&lt;/TableIndex&gt;&lt;TableIndex row=&quot;1&quot; col=&quot;2&quot;&gt;&lt;linesCount val=&quot;1&quot;/&gt;&lt;lineCharCount val=&quot;3&quot;/&gt;&lt;/TableIndex&gt;&lt;TableIndex row=&quot;1&quot; col=&quot;3&quot;&gt;&lt;linesCount val=&quot;1&quot;/&gt;&lt;lineCharCount val=&quot;2&quot;/&gt;&lt;/TableIndex&gt;&lt;TableIndex row=&quot;2&quot; col=&quot;1&quot;&gt;&lt;linesCount val=&quot;1&quot;/&gt;&lt;lineCharCount val=&quot;13&quot;/&gt;&lt;/TableIndex&gt;&lt;TableIndex row=&quot;2&quot; col=&quot;2&quot;&gt;&lt;linesCount val=&quot;0&quot;/&gt;&lt;/TableIndex&gt;&lt;TableIndex row=&quot;2&quot; col=&quot;3&quot;&gt;&lt;linesCount val=&quot;0&quot;/&gt;&lt;/TableIndex&gt;&lt;TableIndex row=&quot;3&quot; col=&quot;1&quot;&gt;&lt;linesCount val=&quot;1&quot;/&gt;&lt;lineCharCount val=&quot;45&quot;/&gt;&lt;/TableIndex&gt;&lt;TableIndex row=&quot;3&quot; col=&quot;2&quot;&gt;&lt;linesCount val=&quot;1&quot;/&gt;&lt;lineCharCount val=&quot;1&quot;/&gt;&lt;/TableIndex&gt;&lt;TableIndex row=&quot;3&quot; col=&quot;3&quot;&gt;&lt;linesCount val=&quot;0&quot;/&gt;&lt;/TableIndex&gt;&lt;TableIndex row=&quot;4&quot; col=&quot;1&quot;&gt;&lt;linesCount val=&quot;1&quot;/&gt;&lt;lineCharCount val=&quot;22&quot;/&gt;&lt;/TableIndex&gt;&lt;TableIndex row=&quot;4&quot; col=&quot;2&quot;&gt;&lt;linesCount val=&quot;1&quot;/&gt;&lt;lineCharCount val=&quot;1&quot;/&gt;&lt;/TableIndex&gt;&lt;TableIndex row=&quot;4&quot; col=&quot;3&quot;&gt;&lt;linesCount val=&quot;0&quot;/&gt;&lt;/TableIndex&gt;&lt;TableIndex row=&quot;5&quot; col=&quot;1&quot;&gt;&lt;linesCount val=&quot;1&quot;/&gt;&lt;lineCharCount val=&quot;49&quot;/&gt;&lt;/TableIndex&gt;&lt;TableIndex row=&quot;5&quot; col=&quot;2&quot;&gt;&lt;linesCount val=&quot;1&quot;/&gt;&lt;lineCharCount val=&quot;1&quot;/&gt;&lt;/TableIndex&gt;&lt;TableIndex row=&quot;5&quot; col=&quot;3&quot;&gt;&lt;linesCount val=&quot;0&quot;/&gt;&lt;/TableIndex&gt;&lt;TableIndex row=&quot;6&quot; col=&quot;1&quot;&gt;&lt;linesCount val=&quot;1&quot;/&gt;&lt;lineCharCount val=&quot;15&quot;/&gt;&lt;/TableIndex&gt;&lt;TableIndex row=&quot;6&quot; col=&quot;2&quot;&gt;&lt;linesCount val=&quot;0&quot;/&gt;&lt;/TableIndex&gt;&lt;TableIndex row=&quot;6&quot; col=&quot;3&quot;&gt;&lt;linesCount val=&quot;0&quot;/&gt;&lt;/TableIndex&gt;&lt;TableIndex row=&quot;7&quot; col=&quot;1&quot;&gt;&lt;linesCount val=&quot;1&quot;/&gt;&lt;lineCharCount val=&quot;12&quot;/&gt;&lt;/TableIndex&gt;&lt;TableIndex row=&quot;7&quot; col=&quot;2&quot;&gt;&lt;linesCount val=&quot;1&quot;/&gt;&lt;lineCharCount val=&quot;1&quot;/&gt;&lt;/TableIndex&gt;&lt;TableIndex row=&quot;7&quot; col=&quot;3&quot;&gt;&lt;linesCount val=&quot;0&quot;/&gt;&lt;/TableIndex&gt;&lt;TableIndex row=&quot;8&quot; col=&quot;1&quot;&gt;&lt;linesCount val=&quot;1&quot;/&gt;&lt;lineCharCount val=&quot;21&quot;/&gt;&lt;/TableIndex&gt;&lt;TableIndex row=&quot;8&quot; col=&quot;2&quot;&gt;&lt;linesCount val=&quot;0&quot;/&gt;&lt;/TableIndex&gt;&lt;TableIndex row=&quot;8&quot; col=&quot;3&quot;&gt;&lt;linesCount val=&quot;1&quot;/&gt;&lt;lineCharCount val=&quot;1&quot;/&gt;&lt;/TableIndex&gt;&lt;TableIndex row=&quot;9&quot; col=&quot;1&quot;&gt;&lt;linesCount val=&quot;1&quot;/&gt;&lt;lineCharCount val=&quot;18&quot;/&gt;&lt;/TableIndex&gt;&lt;TableIndex row=&quot;9&quot; col=&quot;2&quot;&gt;&lt;linesCount val=&quot;0&quot;/&gt;&lt;/TableIndex&gt;&lt;TableIndex row=&quot;9&quot; col=&quot;3&quot;&gt;&lt;linesCount val=&quot;1&quot;/&gt;&lt;lineCharCount val=&quot;1&quot;/&gt;&lt;/TableIndex&gt;&lt;TableIndex row=&quot;10&quot; col=&quot;1&quot;&gt;&lt;linesCount val=&quot;1&quot;/&gt;&lt;lineCharCount val=&quot;89&quot;/&gt;&lt;/TableIndex&gt;&lt;TableIndex row=&quot;10&quot; col=&quot;2&quot;&gt;&lt;linesCount val=&quot;1&quot;/&gt;&lt;lineCharCount val=&quot;1&quot;/&gt;&lt;/TableIndex&gt;&lt;TableIndex row=&quot;10&quot; col=&quot;3&quot;&gt;&lt;linesCount val=&quot;0&quot;/&gt;&lt;/TableIndex&gt;&lt;TableIndex row=&quot;11&quot; col=&quot;1&quot;&gt;&lt;linesCount val=&quot;1&quot;/&gt;&lt;lineCharCount val=&quot;13&quot;/&gt;&lt;/TableIndex&gt;&lt;TableIndex row=&quot;11&quot; col=&quot;2&quot;&gt;&lt;linesCount val=&quot;0&quot;/&gt;&lt;/TableIndex&gt;&lt;TableIndex row=&quot;11&quot; col=&quot;3&quot;&gt;&lt;linesCount val=&quot;1&quot;/&gt;&lt;lineCharCount val=&quot;1&quot;/&gt;&lt;/TableIndex&gt;&lt;TableIndex row=&quot;12&quot; col=&quot;1&quot;&gt;&lt;linesCount val=&quot;1&quot;/&gt;&lt;lineCharCount val=&quot;7&quot;/&gt;&lt;/TableIndex&gt;&lt;TableIndex row=&quot;12&quot; col=&quot;2&quot;&gt;&lt;linesCount val=&quot;1&quot;/&gt;&lt;lineCharCount val=&quot;1&quot;/&gt;&lt;/TableIndex&gt;&lt;TableIndex row=&quot;12&quot; col=&quot;3&quot;&gt;&lt;linesCount val=&quot;0&quot;/&gt;&lt;/TableIndex&gt;&lt;TableIndex row=&quot;13&quot; col=&quot;1&quot;&gt;&lt;linesCount val=&quot;1&quot;/&gt;&lt;lineCharCount val=&quot;49&quot;/&gt;&lt;/TableIndex&gt;&lt;TableIndex row=&quot;13&quot; col=&quot;2&quot;&gt;&lt;linesCount val=&quot;1&quot;/&gt;&lt;lineCharCount val=&quot;1&quot;/&gt;&lt;/TableIndex&gt;&lt;TableIndex row=&quot;13&quot; col=&quot;3&quot;&gt;&lt;linesCount val=&quot;0&quot;/&gt;&lt;/TableIndex&gt;&lt;TableIndex row=&quot;14&quot; col=&quot;1&quot;&gt;&lt;linesCount val=&quot;1&quot;/&gt;&lt;lineCharCount val=&quot;51&quot;/&gt;&lt;/TableIndex&gt;&lt;TableIndex row=&quot;14&quot; col=&quot;2&quot;&gt;&lt;linesCount val=&quot;0&quot;/&gt;&lt;/TableIndex&gt;&lt;TableIndex row=&quot;14&quot; col=&quot;3&quot;&gt;&lt;linesCount val=&quot;1&quot;/&gt;&lt;lineCharCount val=&quot;1&quot;/&gt;&lt;/TableIndex&gt;&lt;TableIndex row=&quot;15&quot; col=&quot;1&quot;&gt;&lt;linesCount val=&quot;1&quot;/&gt;&lt;lineCharCount val=&quot;30&quot;/&gt;&lt;/TableIndex&gt;&lt;TableIndex row=&quot;15&quot; col=&quot;2&quot;&gt;&lt;linesCount val=&quot;1&quot;/&gt;&lt;lineCharCount val=&quot;1&quot;/&gt;&lt;/TableIndex&gt;&lt;TableIndex row=&quot;15&quot; col=&quot;3&quot;&gt;&lt;linesCount val=&quot;0&quot;/&gt;&lt;/TableIndex&gt;&lt;TableIndex row=&quot;16&quot; col=&quot;1&quot;&gt;&lt;linesCount val=&quot;1&quot;/&gt;&lt;lineCharCount val=&quot;36&quot;/&gt;&lt;/TableIndex&gt;&lt;TableIndex row=&quot;16&quot; col=&quot;2&quot;&gt;&lt;linesCount val=&quot;0&quot;/&gt;&lt;/TableIndex&gt;&lt;TableIndex row=&quot;16&quot; col=&quot;3&quot;&gt;&lt;linesCount val=&quot;1&quot;/&gt;&lt;lineCharCount val=&quot;1&quot;/&gt;&lt;/TableIndex&gt;&lt;TableIndex row=&quot;17&quot; col=&quot;1&quot;&gt;&lt;linesCount val=&quot;1&quot;/&gt;&lt;lineCharCount val=&quot;3&quot;/&gt;&lt;/TableIndex&gt;&lt;TableIndex row=&quot;17&quot; col=&quot;2&quot;&gt;&lt;linesCount val=&quot;0&quot;/&gt;&lt;/TableIndex&gt;&lt;TableIndex row=&quot;17&quot; col=&quot;3&quot;&gt;&lt;linesCount val=&quot;1&quot;/&gt;&lt;lineCharCount val=&quot;1&quot;/&gt;&lt;/TableIndex&gt;&lt;TableIndex row=&quot;18&quot; col=&quot;1&quot;&gt;&lt;linesCount val=&quot;1&quot;/&gt;&lt;lineCharCount val=&quot;4&quot;/&gt;&lt;/TableIndex&gt;&lt;TableIndex row=&quot;18&quot; col=&quot;2&quot;&gt;&lt;linesCount val=&quot;0&quot;/&gt;&lt;/TableIndex&gt;&lt;TableIndex row=&quot;18&quot; col=&quot;3&quot;&gt;&lt;linesCount val=&quot;1&quot;/&gt;&lt;lineCharCount val=&quot;1&quot;/&gt;&lt;/TableIndex&gt;&lt;/ShapeTextInfo&gt;"/>
  <p:tag name="PRESENTER_SHAPEINFO" val="&lt;ThreeDShapeInfo&gt;&lt;uuid val=&quot;{2CC2671F-FDF9-4A87-A011-B8CFD40F5F82}&quot;/&gt;&lt;isInvalidForFieldText val=&quot;0&quot;/&gt;&lt;Image&gt;&lt;filename val=&quot;C:\Users\melaniemiller1\AppData\Local\Temp\CP89561968077Session\CPTrustFolder89561968108\PPTImport89563081253\data\asimages\{2CC2671F-FDF9-4A87-A011-B8CFD40F5F82}_38.png&quot;/&gt;&lt;left val=&quot;38&quot;/&gt;&lt;top val=&quot;149&quot;/&gt;&lt;width val=&quot;875&quot;/&gt;&lt;height val=&quot;466&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6&quot;/&gt;&lt;/TableIndex&gt;&lt;/ShapeTextInfo&gt;"/>
  <p:tag name="HTML_SHAPEINFO" val="&lt;ThreeDShapeInfo&gt;&lt;uuid val=&quot;{0964FDBD-2CB0-4905-81C1-45190261278F}&quot;/&gt;&lt;isInvalidForFieldText val=&quot;0&quot;/&gt;&lt;Image&gt;&lt;filename val=&quot;C:\Users\melaniemiller1\AppData\Local\Temp\CP89561968077Session\CPTrustFolder89561968108\PPTImport89563081253\data\asimages\{0964FDBD-2CB0-4905-81C1-45190261278F}_38.png&quot;/&gt;&lt;left val=&quot;172&quot;/&gt;&lt;top val=&quot;612&quot;/&gt;&lt;width val=&quot;638&quot;/&gt;&lt;height val=&quot;35&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3513276F-8475-40E2-A716-08A08CD122EA}&quot;/&gt;&lt;isInvalidForFieldText val=&quot;0&quot;/&gt;&lt;Image&gt;&lt;filename val=&quot;C:\Users\melaniemiller1\AppData\Local\Temp\CP89561968077Session\CPTrustFolder89561968108\PPTImport89563081253\data\asimages\{3513276F-8475-40E2-A716-08A08CD122EA}_39.png&quot;/&gt;&lt;left val=&quot;34&quot;/&gt;&lt;top val=&quot;21&quot;/&gt;&lt;width val=&quot;582&quot;/&gt;&lt;height val=&quot;80&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AD41D26C-C930-46A7-8361-856AD38E0360}&quot;/&gt;&lt;isInvalidForFieldText val=&quot;0&quot;/&gt;&lt;Image&gt;&lt;filename val=&quot;C:\Users\melaniemiller1\AppData\Local\Temp\CP89561968077Session\CPTrustFolder89561968108\PPTImport89563081253\data\asimages\{AD41D26C-C930-46A7-8361-856AD38E0360}_40.png&quot;/&gt;&lt;left val=&quot;34&quot;/&gt;&lt;top val=&quot;21&quot;/&gt;&lt;width val=&quot;582&quot;/&gt;&lt;height val=&quot;80&quot;/&gt;&lt;hasText val=&quot;1&quot;/&gt;&lt;/Image&gt;&lt;/ThreeDShapeInfo&gt;"/>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1AE124D2-BE7C-4D61-90BD-550FA9453962}&quot;/&gt;&lt;isInvalidForFieldText val=&quot;0&quot;/&gt;&lt;Image&gt;&lt;filename val=&quot;C:\Users\melaniemiller1\AppData\Local\Temp\CP89561968077Session\CPTrustFolder89561968108\PPTImport89563081253\data\asimages\{1AE124D2-BE7C-4D61-90BD-550FA9453962}_41.png&quot;/&gt;&lt;left val=&quot;34&quot;/&gt;&lt;top val=&quot;21&quot;/&gt;&lt;width val=&quot;582&quot;/&gt;&lt;height val=&quot;80&quot;/&gt;&lt;hasText val=&quot;1&quot;/&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3&quot;/&gt;&lt;lineCharCount val=&quot;13&quot;/&gt;&lt;lineCharCount val=&quot;12&quot;/&gt;&lt;lineCharCount val=&quot;12&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9EAF283F-E3DE-4482-8654-102CEEAD916A}&quot;/&gt;&lt;isInvalidForFieldText val=&quot;0&quot;/&gt;&lt;Image&gt;&lt;filename val=&quot;C:\Users\melaniemiller1\AppData\Local\Temp\CP89561968077Session\CPTrustFolder89561968108\PPTImport89563081253\data\asimages\{9EAF283F-E3DE-4482-8654-102CEEAD916A}_42.png&quot;/&gt;&lt;left val=&quot;34&quot;/&gt;&lt;top val=&quot;21&quot;/&gt;&lt;width val=&quot;582&quot;/&gt;&lt;height val=&quot;80&quot;/&gt;&lt;hasText val=&quot;1&quot;/&gt;&lt;/Image&gt;&lt;/ThreeDShapeInfo&gt;"/>
</p:tagLst>
</file>

<file path=ppt/tags/tag1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EFDF9963-040B-4050-8D71-60DCD0573DD9}&quot;/&gt;&lt;isInvalidForFieldText val=&quot;0&quot;/&gt;&lt;Image&gt;&lt;filename val=&quot;C:\Users\melaniemiller1\AppData\Local\Temp\CP89561968077Session\CPTrustFolder89561968108\PPTImport89563081253\data\asimages\{EFDF9963-040B-4050-8D71-60DCD0573DD9}_43.png&quot;/&gt;&lt;left val=&quot;34&quot;/&gt;&lt;top val=&quot;21&quot;/&gt;&lt;width val=&quot;582&quot;/&gt;&lt;height val=&quot;80&quot;/&gt;&lt;hasText val=&quot;1&quot;/&gt;&lt;/Image&gt;&lt;/ThreeDShapeInfo&gt;"/>
</p:tagLst>
</file>

<file path=ppt/tags/tag12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D7640BC-0CE6-4D8F-BC0E-C9AE59A79EA9}&quot;/&gt;&lt;isInvalidForFieldText val=&quot;0&quot;/&gt;&lt;Image&gt;&lt;filename val=&quot;C:\Users\melaniemiller1\AppData\Local\Temp\CP89561968077Session\CPTrustFolder89561968108\PPTImport89563081253\data\asimages\{BD7640BC-0CE6-4D8F-BC0E-C9AE59A79EA9}_43.png&quot;/&gt;&lt;left val=&quot;46&quot;/&gt;&lt;top val=&quot;114&quot;/&gt;&lt;width val=&quot;865&quot;/&gt;&lt;height val=&quot;525&quot;/&gt;&lt;hasText val=&quot;1&quot;/&gt;&lt;/Image&gt;&lt;/ThreeDShapeInfo&gt;"/>
</p:tagLst>
</file>

<file path=ppt/tags/tag1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3BE8CB0A-AC31-4D89-BBB3-4331636A97FC}&quot;/&gt;&lt;isInvalidForFieldText val=&quot;0&quot;/&gt;&lt;Image&gt;&lt;filename val=&quot;C:\Users\melaniemiller1\AppData\Local\Temp\CP89561968077Session\CPTrustFolder89561968108\PPTImport89563081253\data\asimages\{3BE8CB0A-AC31-4D89-BBB3-4331636A97FC}_44.png&quot;/&gt;&lt;left val=&quot;34&quot;/&gt;&lt;top val=&quot;21&quot;/&gt;&lt;width val=&quot;582&quot;/&gt;&lt;height val=&quot;80&quot;/&gt;&lt;hasText val=&quot;1&quot;/&gt;&lt;/Image&gt;&lt;/ThreeDShapeInfo&gt;"/>
</p:tagLst>
</file>

<file path=ppt/tags/tag1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D74737FB-A2C4-40CD-A3FB-D7F8F4B42D5A}&quot;/&gt;&lt;isInvalidForFieldText val=&quot;0&quot;/&gt;&lt;Image&gt;&lt;filename val=&quot;C:\Users\melaniemiller1\AppData\Local\Temp\CP89561968077Session\CPTrustFolder89561968108\PPTImport89563081253\data\asimages\{D74737FB-A2C4-40CD-A3FB-D7F8F4B42D5A}_45.png&quot;/&gt;&lt;left val=&quot;34&quot;/&gt;&lt;top val=&quot;21&quot;/&gt;&lt;width val=&quot;582&quot;/&gt;&lt;height val=&quot;80&quot;/&gt;&lt;hasText val=&quot;1&quot;/&gt;&lt;/Image&gt;&lt;/ThreeDShapeInfo&gt;"/>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F3798CC2-1FF9-45B5-900B-81751AD63349}&quot;/&gt;&lt;isInvalidForFieldText val=&quot;0&quot;/&gt;&lt;Image&gt;&lt;filename val=&quot;C:\Users\melaniemiller1\AppData\Local\Temp\CP89561968077Session\CPTrustFolder89561968108\PPTImport89563081253\data\asimages\{F3798CC2-1FF9-45B5-900B-81751AD63349}_46.png&quot;/&gt;&lt;left val=&quot;34&quot;/&gt;&lt;top val=&quot;21&quot;/&gt;&lt;width val=&quot;582&quot;/&gt;&lt;height val=&quot;80&quot;/&gt;&lt;hasText val=&quot;1&quot;/&gt;&lt;/Image&gt;&lt;/ThreeDShapeInfo&gt;"/>
</p:tagLst>
</file>

<file path=ppt/tags/tag1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5FA239FE-2EF1-4A6E-A443-4E3790DB1430}&quot;/&gt;&lt;isInvalidForFieldText val=&quot;0&quot;/&gt;&lt;Image&gt;&lt;filename val=&quot;C:\Users\melaniemiller1\AppData\Local\Temp\CP89561968077Session\CPTrustFolder89561968108\PPTImport89563081253\data\asimages\{5FA239FE-2EF1-4A6E-A443-4E3790DB1430}_47.png&quot;/&gt;&lt;left val=&quot;34&quot;/&gt;&lt;top val=&quot;21&quot;/&gt;&lt;width val=&quot;582&quot;/&gt;&lt;height val=&quot;80&quot;/&gt;&lt;hasText val=&quot;1&quot;/&gt;&lt;/Image&gt;&lt;/ThreeDShapeInfo&gt;"/>
</p:tagLst>
</file>

<file path=ppt/tags/tag1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C7421E8A-3A93-4ADD-9AF5-4C4B52809621}&quot;/&gt;&lt;isInvalidForFieldText val=&quot;0&quot;/&gt;&lt;Image&gt;&lt;filename val=&quot;C:\Users\melaniemiller1\AppData\Local\Temp\CP89561968077Session\CPTrustFolder89561968108\PPTImport89563081253\data\asimages\{C7421E8A-3A93-4ADD-9AF5-4C4B52809621}_48.png&quot;/&gt;&lt;left val=&quot;34&quot;/&gt;&lt;top val=&quot;21&quot;/&gt;&lt;width val=&quot;582&quot;/&gt;&lt;height val=&quot;80&quot;/&gt;&lt;hasText val=&quot;1&quot;/&gt;&lt;/Image&gt;&lt;/ThreeDShapeInfo&gt;"/>
</p:tagLst>
</file>

<file path=ppt/tags/tag1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E54327EA-7C9B-49D7-A2B4-CB3CF3895CC3}&quot;/&gt;&lt;isInvalidForFieldText val=&quot;0&quot;/&gt;&lt;Image&gt;&lt;filename val=&quot;C:\Users\melaniemiller1\AppData\Local\Temp\CP89561968077Session\CPTrustFolder89561968108\PPTImport89563081253\data\asimages\{E54327EA-7C9B-49D7-A2B4-CB3CF3895CC3}_49.png&quot;/&gt;&lt;left val=&quot;34&quot;/&gt;&lt;top val=&quot;21&quot;/&gt;&lt;width val=&quot;582&quot;/&gt;&lt;height val=&quot;80&quot;/&gt;&lt;hasText val=&quot;1&quot;/&gt;&lt;/Image&gt;&lt;/ThreeDShapeInfo&gt;"/>
</p:tagLst>
</file>

<file path=ppt/tags/tag1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9&quot;/&gt;&lt;lineCharCount val=&quot;20&quot;/&gt;&lt;lineCharCount val=&quot;7&quot;/&gt;&lt;lineCharCount val=&quot;26&quot;/&gt;&lt;lineCharCount val=&quot;15&quot;/&gt;&lt;lineCharCount val=&quot;34&quot;/&gt;&lt;lineCharCount val=&quot;27&quot;/&gt;&lt;lineCharCount val=&quot;35&quot;/&gt;&lt;lineCharCount val=&quot;33&quot;/&gt;&lt;lineCharCount val=&quot;15&quot;/&gt;&lt;lineCharCount val=&quot;33&quot;/&gt;&lt;lineCharCount val=&quot;15&quot;/&gt;&lt;lineCharCount val=&quot;31&quot;/&gt;&lt;lineCharCount val=&quot;36&quot;/&gt;&lt;lineCharCount val=&quot;27&quot;/&gt;&lt;lineCharCount val=&quot;31&quot;/&gt;&lt;lineCharCount val=&quot;33&quot;/&gt;&lt;lineCharCount val=&quot;5&quot;/&gt;&lt;lineCharCount val=&quot;1&quot;/&gt;&lt;lineCharCount val=&quot;1&quot;/&gt;&lt;/TableIndex&gt;&lt;/ShapeTextInfo&gt;"/>
  <p:tag name="HTML_SHAPEINFO" val="&lt;ThreeDShapeInfo&gt;&lt;uuid val=&quot;{81520EFF-98D1-4014-978B-12022ECDA56C}&quot;/&gt;&lt;isInvalidForFieldText val=&quot;0&quot;/&gt;&lt;Image&gt;&lt;filename val=&quot;C:\Users\melaniemiller1\AppData\Local\Temp\CP89561968077Session\CPTrustFolder89561968108\PPTImport89563081253\data\asimages\{81520EFF-98D1-4014-978B-12022ECDA56C}_49.png&quot;/&gt;&lt;left val=&quot;47&quot;/&gt;&lt;top val=&quot;117&quot;/&gt;&lt;width val=&quot;434&quot;/&gt;&lt;height val=&quot;507&quot;/&gt;&lt;hasText val=&quot;1&quot;/&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14&quot;/&gt;&lt;lineCharCount val=&quot;30&quot;/&gt;&lt;lineCharCount val=&quot;29&quot;/&gt;&lt;lineCharCount val=&quot;10&quot;/&gt;&lt;lineCharCount val=&quot;25&quot;/&gt;&lt;lineCharCount val=&quot;30&quot;/&gt;&lt;lineCharCount val=&quot;35&quot;/&gt;&lt;lineCharCount val=&quot;34&quot;/&gt;&lt;lineCharCount val=&quot;24&quot;/&gt;&lt;lineCharCount val=&quot;30&quot;/&gt;&lt;lineCharCount val=&quot;20&quot;/&gt;&lt;lineCharCount val=&quot;34&quot;/&gt;&lt;lineCharCount val=&quot;20&quot;/&gt;&lt;/TableIndex&gt;&lt;/ShapeTextInfo&gt;"/>
  <p:tag name="HTML_SHAPEINFO" val="&lt;ThreeDShapeInfo&gt;&lt;uuid val=&quot;{0BA2CB19-6E1F-4F69-9AB7-4C7144673ED0}&quot;/&gt;&lt;isInvalidForFieldText val=&quot;0&quot;/&gt;&lt;Image&gt;&lt;filename val=&quot;C:\Users\melaniemiller1\AppData\Local\Temp\CP89561968077Session\CPTrustFolder89561968108\PPTImport89563081253\data\asimages\{0BA2CB19-6E1F-4F69-9AB7-4C7144673ED0}_49.png&quot;/&gt;&lt;left val=&quot;487&quot;/&gt;&lt;top val=&quot;117&quot;/&gt;&lt;width val=&quot;425&quot;/&gt;&lt;height val=&quot;507&quot;/&gt;&lt;hasText val=&quot;1&quot;/&gt;&lt;/Image&gt;&lt;/ThreeDShapeInfo&gt;"/>
</p:tagLst>
</file>

<file path=ppt/tags/tag1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 name="HTML_SHAPEINFO" val="&lt;ThreeDShapeInfo&gt;&lt;uuid val=&quot;{7E1272B8-F842-4B7B-8B03-65163CC7014A}&quot;/&gt;&lt;isInvalidForFieldText val=&quot;0&quot;/&gt;&lt;Image&gt;&lt;filename val=&quot;C:\Users\melaniemiller1\AppData\Local\Temp\CP89561968077Session\CPTrustFolder89561968108\PPTImport89563081253\data\asimages\{7E1272B8-F842-4B7B-8B03-65163CC7014A}_50.png&quot;/&gt;&lt;left val=&quot;34&quot;/&gt;&lt;top val=&quot;21&quot;/&gt;&lt;width val=&quot;582&quot;/&gt;&lt;height val=&quot;80&quot;/&gt;&lt;hasText val=&quot;1&quot;/&gt;&lt;/Image&gt;&lt;/ThreeDShapeInfo&gt;"/>
</p:tagLst>
</file>

<file path=ppt/tags/tag1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06B52C64-0768-4B13-A68D-B3D62CD26DCF}&quot;/&gt;&lt;isInvalidForFieldText val=&quot;0&quot;/&gt;&lt;Image&gt;&lt;filename val=&quot;C:\Users\melaniemiller1\AppData\Local\Temp\CP89561968077Session\CPTrustFolder89561968108\PPTImport89563081253\data\asimages\{06B52C64-0768-4B13-A68D-B3D62CD26DCF}_51.png&quot;/&gt;&lt;left val=&quot;34&quot;/&gt;&lt;top val=&quot;21&quot;/&gt;&lt;width val=&quot;582&quot;/&gt;&lt;height val=&quot;80&quot;/&gt;&lt;hasText val=&quot;1&quot;/&gt;&lt;/Image&gt;&lt;/ThreeDShapeInfo&gt;"/>
</p:tagLst>
</file>

<file path=ppt/tags/tag1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746CDE79-1407-4F72-9B13-6E8718D837EB}&quot;/&gt;&lt;isInvalidForFieldText val=&quot;0&quot;/&gt;&lt;Image&gt;&lt;filename val=&quot;C:\Users\melaniemiller1\AppData\Local\Temp\CP89561968077Session\CPTrustFolder89561968108\PPTImport89563081253\data\asimages\{746CDE79-1407-4F72-9B13-6E8718D837EB}_52.png&quot;/&gt;&lt;left val=&quot;34&quot;/&gt;&lt;top val=&quot;21&quot;/&gt;&lt;width val=&quot;582&quot;/&gt;&lt;height val=&quot;80&quot;/&gt;&lt;hasText val=&quot;1&quot;/&gt;&lt;/Image&gt;&lt;/ThreeDShapeInfo&gt;"/>
</p:tagLst>
</file>

<file path=ppt/tags/tag1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7B1197DA-91BD-43DF-808D-07FD713AE281}&quot;/&gt;&lt;isInvalidForFieldText val=&quot;0&quot;/&gt;&lt;Image&gt;&lt;filename val=&quot;C:\Users\melaniemiller1\AppData\Local\Temp\CP89561968077Session\CPTrustFolder89561968108\PPTImport89563081253\data\asimages\{7B1197DA-91BD-43DF-808D-07FD713AE281}_52.png&quot;/&gt;&lt;left val=&quot;47&quot;/&gt;&lt;top val=&quot;111&quot;/&gt;&lt;width val=&quot;864&quot;/&gt;&lt;height val=&quot;521&quot;/&gt;&lt;hasText val=&quot;1&quot;/&gt;&lt;/Image&gt;&lt;/ThreeDShapeInfo&gt;"/>
</p:tagLst>
</file>

<file path=ppt/tags/tag1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A7BD869E-652B-4DF0-9FCA-10DE889051C5}&quot;/&gt;&lt;isInvalidForFieldText val=&quot;0&quot;/&gt;&lt;Image&gt;&lt;filename val=&quot;C:\Users\melaniemiller1\AppData\Local\Temp\CP89561968077Session\CPTrustFolder89561968108\PPTImport89563081253\data\asimages\{A7BD869E-652B-4DF0-9FCA-10DE889051C5}_53.png&quot;/&gt;&lt;left val=&quot;34&quot;/&gt;&lt;top val=&quot;21&quot;/&gt;&lt;width val=&quot;582&quot;/&gt;&lt;height val=&quot;80&quot;/&gt;&lt;hasText val=&quot;1&quot;/&gt;&lt;/Image&gt;&lt;/ThreeDShapeInfo&gt;"/>
</p:tagLst>
</file>

<file path=ppt/tags/tag136.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55B4DE-30E9-4DB3-B74A-3558D9A87416}&quot;/&gt;&lt;isInvalidForFieldText val=&quot;0&quot;/&gt;&lt;Image&gt;&lt;filename val=&quot;C:\Users\melaniemiller1\AppData\Local\Temp\CP89561968077Session\CPTrustFolder89561968108\PPTImport89563081253\data\asimages\{E655B4DE-30E9-4DB3-B74A-3558D9A87416}_53.png&quot;/&gt;&lt;left val=&quot;43&quot;/&gt;&lt;top val=&quot;118&quot;/&gt;&lt;width val=&quot;867&quot;/&gt;&lt;height val=&quot;508&quot;/&gt;&lt;hasText val=&quot;1&quot;/&gt;&lt;/Image&gt;&lt;/ThreeDShapeInfo&gt;"/>
</p:tagLst>
</file>

<file path=ppt/tags/tag1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006E84E4-6B6E-41E7-81F4-0777B9684857}&quot;/&gt;&lt;isInvalidForFieldText val=&quot;0&quot;/&gt;&lt;Image&gt;&lt;filename val=&quot;C:\Users\melaniemiller1\AppData\Local\Temp\CP89561968077Session\CPTrustFolder89561968108\PPTImport89563081253\data\asimages\{006E84E4-6B6E-41E7-81F4-0777B9684857}_54.png&quot;/&gt;&lt;left val=&quot;34&quot;/&gt;&lt;top val=&quot;21&quot;/&gt;&lt;width val=&quot;582&quot;/&gt;&lt;height val=&quot;80&quot;/&gt;&lt;hasText val=&quot;1&quot;/&gt;&lt;/Image&gt;&lt;/ThreeDShapeInfo&gt;"/>
</p:tagLst>
</file>

<file path=ppt/tags/tag138.xml><?xml version="1.0" encoding="utf-8"?>
<p:tagLst xmlns:a="http://schemas.openxmlformats.org/drawingml/2006/main" xmlns:r="http://schemas.openxmlformats.org/officeDocument/2006/relationships" xmlns:p="http://schemas.openxmlformats.org/presentationml/2006/main">
  <p:tag name="PRESENTER_SHAPEINFO" val="&lt;ThreeDShapeInfo&gt;&lt;uuid val=&quot;{89C34DFE-FA07-4630-9939-3AFF7CC0558A}&quot;/&gt;&lt;isInvalidForFieldText val=&quot;0&quot;/&gt;&lt;Image&gt;&lt;filename val=&quot;C:\Users\melaniemiller1\AppData\Local\Temp\CP89561968077Session\CPTrustFolder89561968108\PPTImport89563081253\data\asimages\{89C34DFE-FA07-4630-9939-3AFF7CC0558A}_54.png&quot;/&gt;&lt;left val=&quot;43&quot;/&gt;&lt;top val=&quot;118&quot;/&gt;&lt;width val=&quot;867&quot;/&gt;&lt;height val=&quot;508&quot;/&gt;&lt;hasText val=&quot;1&quot;/&gt;&lt;/Image&gt;&lt;/ThreeDShapeInfo&gt;"/>
</p:tagLst>
</file>

<file path=ppt/tags/tag1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0DB49E7E-36BF-4DAC-A9DD-EACA9465F7AC}&quot;/&gt;&lt;isInvalidForFieldText val=&quot;0&quot;/&gt;&lt;Image&gt;&lt;filename val=&quot;C:\Users\melaniemiller1\AppData\Local\Temp\CP89561968077Session\CPTrustFolder89561968108\PPTImport89563081253\data\asimages\{0DB49E7E-36BF-4DAC-A9DD-EACA9465F7AC}_55.png&quot;/&gt;&lt;left val=&quot;34&quot;/&gt;&lt;top val=&quot;21&quot;/&gt;&lt;width val=&quot;582&quot;/&gt;&lt;height val=&quot;80&quot;/&gt;&lt;hasText val=&quot;1&quot;/&gt;&lt;/Image&gt;&lt;/ThreeDShape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8B275324-958D-4F81-A83A-563F60103BA4}&quot;/&gt;&lt;isInvalidForFieldText val=&quot;0&quot;/&gt;&lt;Image&gt;&lt;filename val=&quot;C:\Users\melaniemiller1\AppData\Local\Temp\CP89561968077Session\CPTrustFolder89561968108\PPTImport89563081253\data\asimages\{8B275324-958D-4F81-A83A-563F60103BA4}_55.png&quot;/&gt;&lt;left val=&quot;43&quot;/&gt;&lt;top val=&quot;118&quot;/&gt;&lt;width val=&quot;867&quot;/&gt;&lt;height val=&quot;508&quot;/&gt;&lt;hasText val=&quot;1&quot;/&gt;&lt;/Image&gt;&lt;/ThreeDShapeInfo&gt;"/>
</p:tagLst>
</file>

<file path=ppt/tags/tag1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01A7C640-72F4-47BC-BC63-02BBBC5D895E}&quot;/&gt;&lt;isInvalidForFieldText val=&quot;0&quot;/&gt;&lt;Image&gt;&lt;filename val=&quot;C:\Users\melaniemiller1\AppData\Local\Temp\CP89561968077Session\CPTrustFolder89561968108\PPTImport89563081253\data\asimages\{01A7C640-72F4-47BC-BC63-02BBBC5D895E}_56.png&quot;/&gt;&lt;left val=&quot;34&quot;/&gt;&lt;top val=&quot;21&quot;/&gt;&lt;width val=&quot;582&quot;/&gt;&lt;height val=&quot;80&quot;/&gt;&lt;hasText val=&quot;1&quot;/&gt;&lt;/Image&gt;&lt;/ThreeDShapeInfo&gt;"/>
</p:tagLst>
</file>

<file path=ppt/tags/tag142.xml><?xml version="1.0" encoding="utf-8"?>
<p:tagLst xmlns:a="http://schemas.openxmlformats.org/drawingml/2006/main" xmlns:r="http://schemas.openxmlformats.org/officeDocument/2006/relationships" xmlns:p="http://schemas.openxmlformats.org/presentationml/2006/main">
  <p:tag name="PRESENTER_SHAPEINFO" val="&lt;ThreeDShapeInfo&gt;&lt;uuid val=&quot;{6E5BD841-A77D-4B12-A0BD-65CAEC3B2E23}&quot;/&gt;&lt;isInvalidForFieldText val=&quot;0&quot;/&gt;&lt;Image&gt;&lt;filename val=&quot;C:\Users\melaniemiller1\AppData\Local\Temp\CP89561968077Session\CPTrustFolder89561968108\PPTImport89563081253\data\asimages\{6E5BD841-A77D-4B12-A0BD-65CAEC3B2E23}_56.png&quot;/&gt;&lt;left val=&quot;43&quot;/&gt;&lt;top val=&quot;118&quot;/&gt;&lt;width val=&quot;867&quot;/&gt;&lt;height val=&quot;508&quot;/&gt;&lt;hasText val=&quot;1&quot;/&gt;&lt;/Image&gt;&lt;/ThreeDShapeInfo&gt;"/>
</p:tagLst>
</file>

<file path=ppt/tags/tag1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4C3AF2A7-41EA-4295-8E27-BE9D1E7F2EC3}&quot;/&gt;&lt;isInvalidForFieldText val=&quot;0&quot;/&gt;&lt;Image&gt;&lt;filename val=&quot;C:\Users\melaniemiller1\AppData\Local\Temp\CP89561968077Session\CPTrustFolder89561968108\PPTImport89563081253\data\asimages\{4C3AF2A7-41EA-4295-8E27-BE9D1E7F2EC3}_57.png&quot;/&gt;&lt;left val=&quot;34&quot;/&gt;&lt;top val=&quot;21&quot;/&gt;&lt;width val=&quot;582&quot;/&gt;&lt;height val=&quot;80&quot;/&gt;&lt;hasText val=&quot;1&quot;/&gt;&lt;/Image&gt;&lt;/ThreeDShapeInfo&gt;"/>
</p:tagLst>
</file>

<file path=ppt/tags/tag1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CD501B5A-2BD2-4C68-97D4-C1F0EA8B3609}&quot;/&gt;&lt;isInvalidForFieldText val=&quot;0&quot;/&gt;&lt;Image&gt;&lt;filename val=&quot;C:\Users\melaniemiller1\AppData\Local\Temp\CP89561968077Session\CPTrustFolder89561968108\PPTImport89563081253\data\asimages\{CD501B5A-2BD2-4C68-97D4-C1F0EA8B3609}_57.png&quot;/&gt;&lt;left val=&quot;43&quot;/&gt;&lt;top val=&quot;118&quot;/&gt;&lt;width val=&quot;867&quot;/&gt;&lt;height val=&quot;508&quot;/&gt;&lt;hasText val=&quot;1&quot;/&gt;&lt;/Image&gt;&lt;/ThreeDShapeInfo&gt;"/>
</p:tagLst>
</file>

<file path=ppt/tags/tag145.xml><?xml version="1.0" encoding="utf-8"?>
<p:tagLst xmlns:a="http://schemas.openxmlformats.org/drawingml/2006/main" xmlns:r="http://schemas.openxmlformats.org/officeDocument/2006/relationships" xmlns:p="http://schemas.openxmlformats.org/presentationml/2006/main">
  <p:tag name="PRESENTER_SHAPEINFO" val="&lt;ThreeDShapeInfo&gt;&lt;uuid val=&quot;{C51B450A-64FB-4DC5-93E2-9BDA0CC33A89}&quot;/&gt;&lt;isInvalidForFieldText val=&quot;0&quot;/&gt;&lt;Image&gt;&lt;filename val=&quot;C:\Users\melaniemiller1\AppData\Local\Temp\CP89561968077Session\CPTrustFolder89561968108\PPTImport89563081253\data\asimages\{C51B450A-64FB-4DC5-93E2-9BDA0CC33A89}_58.png&quot;/&gt;&lt;left val=&quot;136&quot;/&gt;&lt;top val=&quot;180&quot;/&gt;&lt;width val=&quot;657&quot;/&gt;&lt;height val=&quot;433&quot;/&gt;&lt;hasText val=&quot;1&quot;/&gt;&lt;/Image&gt;&lt;/ThreeDShapeInfo&gt;"/>
</p:tagLst>
</file>

<file path=ppt/tags/tag1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3&quot;/&gt;&lt;lineCharCount val=&quot;43&quot;/&gt;&lt;lineCharCount val=&quot;38&quot;/&gt;&lt;lineCharCount val=&quot;25&quot;/&gt;&lt;/TableIndex&gt;&lt;/ShapeTextInfo&gt;"/>
  <p:tag name="HTML_SHAPEINFO" val="&lt;ThreeDShapeInfo&gt;&lt;uuid val=&quot;{6ED67FE2-96A8-4A29-9C40-DB7D222BF23B}&quot;/&gt;&lt;isInvalidForFieldText val=&quot;0&quot;/&gt;&lt;Image&gt;&lt;filename val=&quot;C:\Users\melaniemiller1\AppData\Local\Temp\CP89561968077Session\CPTrustFolder89561968108\PPTImport89563081253\data\asimages\{6ED67FE2-96A8-4A29-9C40-DB7D222BF23B}_58.png&quot;/&gt;&lt;left val=&quot;330&quot;/&gt;&lt;top val=&quot;191&quot;/&gt;&lt;width val=&quot;436&quot;/&gt;&lt;height val=&quot;138&quot;/&gt;&lt;hasText val=&quot;1&quot;/&gt;&lt;/Image&gt;&lt;/ThreeDShapeInfo&gt;"/>
</p:tagLst>
</file>

<file path=ppt/tags/tag1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2&quot;/&gt;&lt;lineCharCount val=&quot;35&quot;/&gt;&lt;lineCharCount val=&quot;36&quot;/&gt;&lt;lineCharCount val=&quot;36&quot;/&gt;&lt;lineCharCount val=&quot;8&quot;/&gt;&lt;/TableIndex&gt;&lt;/ShapeTextInfo&gt;"/>
  <p:tag name="HTML_SHAPEINFO" val="&lt;ThreeDShapeInfo&gt;&lt;uuid val=&quot;{2FA5134E-492E-47F5-A63D-7E63DC5FC0FB}&quot;/&gt;&lt;isInvalidForFieldText val=&quot;0&quot;/&gt;&lt;Image&gt;&lt;filename val=&quot;C:\Users\melaniemiller1\AppData\Local\Temp\CP89561968077Session\CPTrustFolder89561968108\PPTImport89563081253\data\asimages\{2FA5134E-492E-47F5-A63D-7E63DC5FC0FB}_58.png&quot;/&gt;&lt;left val=&quot;331&quot;/&gt;&lt;top val=&quot;380&quot;/&gt;&lt;width val=&quot;436&quot;/&gt;&lt;height val=&quot;167&quot;/&gt;&lt;hasText val=&quot;1&quot;/&gt;&lt;/Image&gt;&lt;/ThreeDShapeInfo&gt;"/>
</p:tagLst>
</file>

<file path=ppt/tags/tag148.xml><?xml version="1.0" encoding="utf-8"?>
<p:tagLst xmlns:a="http://schemas.openxmlformats.org/drawingml/2006/main" xmlns:r="http://schemas.openxmlformats.org/officeDocument/2006/relationships" xmlns:p="http://schemas.openxmlformats.org/presentationml/2006/main">
  <p:tag name="PRESENTER_SHAPEINFO" val="&lt;ThreeDShapeInfo&gt;&lt;uuid val=&quot;{92E71349-2D6E-4EF7-B7B0-963043376C37}&quot;/&gt;&lt;isInvalidForFieldText val=&quot;0&quot;/&gt;&lt;Image&gt;&lt;filename val=&quot;C:\Users\melaniemiller1\AppData\Local\Temp\CP89561968077Session\CPTrustFolder89561968108\PPTImport89563081253\data\asimages\{92E71349-2D6E-4EF7-B7B0-963043376C37}_59.png&quot;/&gt;&lt;left val=&quot;46&quot;/&gt;&lt;top val=&quot;127&quot;/&gt;&lt;width val=&quot;865&quot;/&gt;&lt;height val=&quot;481&quot;/&gt;&lt;hasText val=&quot;1&quot;/&gt;&lt;/Image&gt;&lt;/ThreeDShapeInfo&gt;"/>
</p:tagLst>
</file>

<file path=ppt/tags/tag149.xml><?xml version="1.0" encoding="utf-8"?>
<p:tagLst xmlns:a="http://schemas.openxmlformats.org/drawingml/2006/main" xmlns:r="http://schemas.openxmlformats.org/officeDocument/2006/relationships" xmlns:p="http://schemas.openxmlformats.org/presentationml/2006/main">
  <p:tag name="PRESENTER_SHAPEINFO" val="&lt;ThreeDShapeInfo&gt;&lt;uuid val=&quot;{D20BB871-CD4C-463D-B5D0-0648D025EDCA}&quot;/&gt;&lt;isInvalidForFieldText val=&quot;0&quot;/&gt;&lt;Image&gt;&lt;filename val=&quot;C:\Users\melaniemiller1\AppData\Local\Temp\CP89561968077Session\CPTrustFolder89561968108\PPTImport89563081253\data\asimages\{D20BB871-CD4C-463D-B5D0-0648D025EDCA}_60.png&quot;/&gt;&lt;left val=&quot;46&quot;/&gt;&lt;top val=&quot;103&quot;/&gt;&lt;width val=&quot;865&quot;/&gt;&lt;height val=&quot;481&quot;/&gt;&lt;hasText val=&quot;1&quot;/&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19&quot;/&gt;&lt;lineCharCount val=&quot;1&quot;/&gt;&lt;lineCharCount val=&quot;33&quot;/&gt;&lt;lineCharCount val=&quot;13&quot;/&gt;&lt;lineCharCount val=&quot;12&quot;/&gt;&lt;lineCharCount val=&quot;12&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 name="HTML_SHAPEINFO" val="&lt;ThreeDShapeInfo&gt;&lt;uuid val=&quot;{1F6B6D96-3841-4378-82E1-032150697D70}&quot;/&gt;&lt;isInvalidForFieldText val=&quot;0&quot;/&gt;&lt;Image&gt;&lt;filename val=&quot;C:\Users\melaniemiller1\AppData\Local\Temp\CP89561968077Session\CPTrustFolder89561968108\PPTImport89563081253\data\asimages\{1F6B6D96-3841-4378-82E1-032150697D70}_61.png&quot;/&gt;&lt;left val=&quot;34&quot;/&gt;&lt;top val=&quot;21&quot;/&gt;&lt;width val=&quot;582&quot;/&gt;&lt;height val=&quot;80&quot;/&gt;&lt;hasText val=&quot;1&quot;/&gt;&lt;/Image&gt;&lt;/ThreeDShapeInfo&gt;"/>
</p:tagLst>
</file>

<file path=ppt/tags/tag151.xml><?xml version="1.0" encoding="utf-8"?>
<p:tagLst xmlns:a="http://schemas.openxmlformats.org/drawingml/2006/main" xmlns:r="http://schemas.openxmlformats.org/officeDocument/2006/relationships" xmlns:p="http://schemas.openxmlformats.org/presentationml/2006/main">
  <p:tag name="PRESENTER_SHAPEINFO" val="&lt;ThreeDShapeInfo&gt;&lt;uuid val=&quot;{A154F209-77E8-4B90-9749-B74316CFACBE}&quot;/&gt;&lt;isInvalidForFieldText val=&quot;0&quot;/&gt;&lt;Image&gt;&lt;filename val=&quot;C:\Users\melaniemiller1\AppData\Local\Temp\CP89561968077Session\CPTrustFolder89561968108\PPTImport89563081253\data\asimages\{A154F209-77E8-4B90-9749-B74316CFACBE}_61.png&quot;/&gt;&lt;left val=&quot;43&quot;/&gt;&lt;top val=&quot;108&quot;/&gt;&lt;width val=&quot;867&quot;/&gt;&lt;height val=&quot;517&quot;/&gt;&lt;hasText val=&quot;1&quot;/&gt;&lt;/Image&gt;&lt;/ThreeDShapeInfo&gt;"/>
</p:tagLst>
</file>

<file path=ppt/tags/tag1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9&quot;/&gt;&lt;/TableIndex&gt;&lt;/ShapeTextInfo&gt;"/>
  <p:tag name="HTML_SHAPEINFO" val="&lt;ThreeDShapeInfo&gt;&lt;uuid val=&quot;{C7039283-F343-4AA8-87E7-A22A1C385F90}&quot;/&gt;&lt;isInvalidForFieldText val=&quot;0&quot;/&gt;&lt;Image&gt;&lt;filename val=&quot;C:\Users\melaniemiller1\AppData\Local\Temp\CP89561968077Session\CPTrustFolder89561968108\PPTImport89563081253\data\asimages\{C7039283-F343-4AA8-87E7-A22A1C385F90}_62.png&quot;/&gt;&lt;left val=&quot;34&quot;/&gt;&lt;top val=&quot;21&quot;/&gt;&lt;width val=&quot;587&quot;/&gt;&lt;height val=&quot;80&quot;/&gt;&lt;hasText val=&quot;1&quot;/&gt;&lt;/Image&gt;&lt;/ThreeDShapeInfo&gt;"/>
</p:tagLst>
</file>

<file path=ppt/tags/tag153.xml><?xml version="1.0" encoding="utf-8"?>
<p:tagLst xmlns:a="http://schemas.openxmlformats.org/drawingml/2006/main" xmlns:r="http://schemas.openxmlformats.org/officeDocument/2006/relationships" xmlns:p="http://schemas.openxmlformats.org/presentationml/2006/main">
  <p:tag name="PRESENTER_SHAPEINFO" val="&lt;ThreeDShapeInfo&gt;&lt;uuid val=&quot;{B6BE2F51-5303-46DC-82BC-45BCC323E3D5}&quot;/&gt;&lt;isInvalidForFieldText val=&quot;0&quot;/&gt;&lt;Image&gt;&lt;filename val=&quot;C:\Users\melaniemiller1\AppData\Local\Temp\CP89561968077Session\CPTrustFolder89561968108\PPTImport89563081253\data\asimages\{B6BE2F51-5303-46DC-82BC-45BCC323E3D5}_62.png&quot;/&gt;&lt;left val=&quot;43&quot;/&gt;&lt;top val=&quot;118&quot;/&gt;&lt;width val=&quot;867&quot;/&gt;&lt;height val=&quot;508&quot;/&gt;&lt;hasText val=&quot;1&quot;/&gt;&lt;/Image&gt;&lt;/ThreeDShapeInfo&gt;"/>
</p:tagLst>
</file>

<file path=ppt/tags/tag1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9&quot;/&gt;&lt;/TableIndex&gt;&lt;/ShapeTextInfo&gt;"/>
  <p:tag name="HTML_SHAPEINFO" val="&lt;ThreeDShapeInfo&gt;&lt;uuid val=&quot;{C7039283-F343-4AA8-87E7-A22A1C385F90}&quot;/&gt;&lt;isInvalidForFieldText val=&quot;0&quot;/&gt;&lt;Image&gt;&lt;filename val=&quot;C:\Users\melaniemiller1\AppData\Local\Temp\CP89561968077Session\CPTrustFolder89561968108\PPTImport89563081253\data\asimages\{C7039283-F343-4AA8-87E7-A22A1C385F90}_62.png&quot;/&gt;&lt;left val=&quot;34&quot;/&gt;&lt;top val=&quot;21&quot;/&gt;&lt;width val=&quot;587&quot;/&gt;&lt;height val=&quot;80&quot;/&gt;&lt;hasText val=&quot;1&quot;/&gt;&lt;/Image&gt;&lt;/ThreeDShapeInfo&gt;"/>
</p:tagLst>
</file>

<file path=ppt/tags/tag1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2&quot;/&gt;&lt;lineCharCount val=&quot;21&quot;/&gt;&lt;lineCharCount val=&quot;21&quot;/&gt;&lt;lineCharCount val=&quot;3&quot;/&gt;&lt;/TableIndex&gt;&lt;/ShapeTextInfo&gt;"/>
  <p:tag name="HTML_SHAPEINFO" val="&lt;ThreeDShapeInfo&gt;&lt;uuid val=&quot;{A6523914-D626-4835-9DCB-096821EB5DD4}&quot;/&gt;&lt;isInvalidForFieldText val=&quot;0&quot;/&gt;&lt;Image&gt;&lt;filename val=&quot;C:\Users\melaniemiller1\AppData\Local\Temp\CP89561968077Session\CPTrustFolder89561968108\PPTImport89563081253\data\asimages\{A6523914-D626-4835-9DCB-096821EB5DD4}_63.png&quot;/&gt;&lt;left val=&quot;56&quot;/&gt;&lt;top val=&quot;306&quot;/&gt;&lt;width val=&quot;243&quot;/&gt;&lt;height val=&quot;126&quot;/&gt;&lt;hasText val=&quot;1&quot;/&gt;&lt;/Image&gt;&lt;/ThreeDShapeInfo&gt;"/>
</p:tagLst>
</file>

<file path=ppt/tags/tag1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3&quot;/&gt;&lt;lineCharCount val=&quot;13&quot;/&gt;&lt;lineCharCount val=&quot;12&quot;/&gt;&lt;lineCharCount val=&quot;12&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3&quot;/&gt;&lt;lineCharCount val=&quot;20&quot;/&gt;&lt;lineCharCount val=&quot;8&quot;/&gt;&lt;lineCharCount val=&quot;14&quot;/&gt;&lt;/TableIndex&gt;&lt;/ShapeTextInfo&gt;"/>
  <p:tag name="HTML_SHAPEINFO" val="&lt;ThreeDShapeInfo&gt;&lt;uuid val=&quot;{6E19AA7C-C69B-467B-9D5D-986884554825}&quot;/&gt;&lt;isInvalidForFieldText val=&quot;0&quot;/&gt;&lt;Image&gt;&lt;filename val=&quot;C:\Users\melaniemiller1\AppData\Local\Temp\CP89561968077Session\CPTrustFolder89561968108\PPTImport89563081253\data\asimages\{6E19AA7C-C69B-467B-9D5D-986884554825}_63.png&quot;/&gt;&lt;left val=&quot;348&quot;/&gt;&lt;top val=&quot;293&quot;/&gt;&lt;width val=&quot;271&quot;/&gt;&lt;height val=&quot;126&quot;/&gt;&lt;hasText val=&quot;1&quot;/&gt;&lt;/Image&gt;&lt;/ThreeDShapeInfo&gt;"/>
</p:tagLst>
</file>

<file path=ppt/tags/tag1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17&quot;/&gt;&lt;lineCharCount val=&quot;23&quot;/&gt;&lt;lineCharCount val=&quot;20&quot;/&gt;&lt;lineCharCount val=&quot;19&quot;/&gt;&lt;lineCharCount val=&quot;14&quot;/&gt;&lt;/TableIndex&gt;&lt;/ShapeTextInfo&gt;"/>
  <p:tag name="HTML_SHAPEINFO" val="&lt;ThreeDShapeInfo&gt;&lt;uuid val=&quot;{1F037C6B-FAF0-4E2E-9F21-46E729241AA2}&quot;/&gt;&lt;isInvalidForFieldText val=&quot;0&quot;/&gt;&lt;Image&gt;&lt;filename val=&quot;C:\Users\melaniemiller1\AppData\Local\Temp\CP89561968077Session\CPTrustFolder89561968108\PPTImport89563081253\data\asimages\{1F037C6B-FAF0-4E2E-9F21-46E729241AA2}_63.png&quot;/&gt;&lt;left val=&quot;655&quot;/&gt;&lt;top val=&quot;268&quot;/&gt;&lt;width val=&quot;247&quot;/&gt;&lt;height val=&quot;151&quot;/&gt;&lt;hasText val=&quot;1&quot;/&gt;&lt;/Image&gt;&lt;/ThreeDShapeInfo&gt;"/>
</p:tagLst>
</file>

<file path=ppt/tags/tag1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0D7CDD4A-11EC-4FAF-8F0C-750470C4DDD2}&quot;/&gt;&lt;isInvalidForFieldText val=&quot;0&quot;/&gt;&lt;Image&gt;&lt;filename val=&quot;C:\Users\melaniemiller1\AppData\Local\Temp\CP89561968077Session\CPTrustFolder89561968108\PPTImport89563081253\data\asimages\{0D7CDD4A-11EC-4FAF-8F0C-750470C4DDD2}_64.png&quot;/&gt;&lt;left val=&quot;32&quot;/&gt;&lt;top val=&quot;21&quot;/&gt;&lt;width val=&quot;590&quot;/&gt;&lt;height val=&quot;80&quot;/&gt;&lt;hasText val=&quot;1&quot;/&gt;&lt;/Image&gt;&lt;/ThreeDShapeInfo&gt;"/>
</p:tagLst>
</file>

<file path=ppt/tags/tag1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TableIndex row=&quot;1&quot; col=&quot;2&quot;&gt;&lt;linesCount val=&quot;0&quot;/&gt;&lt;/TableIndex&gt;&lt;TableIndex row=&quot;2&quot; col=&quot;1&quot;&gt;&lt;linesCount val=&quot;1&quot;/&gt;&lt;lineCharCount val=&quot;29&quot;/&gt;&lt;/TableIndex&gt;&lt;TableIndex row=&quot;2&quot; col=&quot;2&quot;&gt;&lt;linesCount val=&quot;0&quot;/&gt;&lt;/TableIndex&gt;&lt;TableIndex row=&quot;3&quot; col=&quot;1&quot;&gt;&lt;linesCount val=&quot;1&quot;/&gt;&lt;lineCharCount val=&quot;33&quot;/&gt;&lt;/TableIndex&gt;&lt;TableIndex row=&quot;3&quot; col=&quot;2&quot;&gt;&lt;linesCount val=&quot;2&quot;/&gt;&lt;lineCharCount val=&quot;37&quot;/&gt;&lt;lineCharCount val=&quot;6&quot;/&gt;&lt;/TableIndex&gt;&lt;TableIndex row=&quot;4&quot; col=&quot;1&quot;&gt;&lt;linesCount val=&quot;2&quot;/&gt;&lt;lineCharCount val=&quot;34&quot;/&gt;&lt;lineCharCount val=&quot;14&quot;/&gt;&lt;/TableIndex&gt;&lt;TableIndex row=&quot;4&quot; col=&quot;2&quot;&gt;&lt;linesCount val=&quot;0&quot;/&gt;&lt;/TableIndex&gt;&lt;TableIndex row=&quot;5&quot; col=&quot;1&quot;&gt;&lt;linesCount val=&quot;2&quot;/&gt;&lt;lineCharCount val=&quot;21&quot;/&gt;&lt;lineCharCount val=&quot;15&quot;/&gt;&lt;/TableIndex&gt;&lt;TableIndex row=&quot;5&quot; col=&quot;2&quot;&gt;&lt;linesCount val=&quot;2&quot;/&gt;&lt;lineCharCount val=&quot;16&quot;/&gt;&lt;lineCharCount val=&quot;33&quot;/&gt;&lt;/TableIndex&gt;&lt;TableIndex row=&quot;6&quot; col=&quot;1&quot;&gt;&lt;linesCount val=&quot;1&quot;/&gt;&lt;lineCharCount val=&quot;17&quot;/&gt;&lt;/TableIndex&gt;&lt;TableIndex row=&quot;6&quot; col=&quot;2&quot;&gt;&lt;linesCount val=&quot;0&quot;/&gt;&lt;/TableIndex&gt;&lt;/ShapeTextInfo&gt;"/>
  <p:tag name="PRESENTER_SHAPEINFO" val="&lt;ThreeDShapeInfo&gt;&lt;uuid val=&quot;{EBCC7383-B533-4C1D-868E-D8B2D559489A}&quot;/&gt;&lt;isInvalidForFieldText val=&quot;0&quot;/&gt;&lt;Image&gt;&lt;filename val=&quot;C:\Users\melaniemiller1\AppData\Local\Temp\CP89561968077Session\CPTrustFolder89561968108\PPTImport89563081253\data\asimages\{EBCC7383-B533-4C1D-868E-D8B2D559489A}_64.png&quot;/&gt;&lt;left val=&quot;62&quot;/&gt;&lt;top val=&quot;134&quot;/&gt;&lt;width val=&quot;851&quot;/&gt;&lt;height val=&quot;471&quot;/&gt;&lt;hasText val=&quot;1&quot;/&gt;&lt;/Image&gt;&lt;/ThreeDShapeInfo&gt;"/>
</p:tagLst>
</file>

<file path=ppt/tags/tag1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8&quot;/&gt;&lt;lineCharCount val=&quot;8&quot;/&gt;&lt;/TableIndex&gt;&lt;/ShapeTextInfo&gt;"/>
  <p:tag name="HTML_SHAPEINFO" val="&lt;ThreeDShapeInfo&gt;&lt;uuid val=&quot;{F7AE1C73-F12E-42F0-9D3D-F26DE376D807}&quot;/&gt;&lt;isInvalidForFieldText val=&quot;0&quot;/&gt;&lt;Image&gt;&lt;filename val=&quot;C:\Users\melaniemiller1\AppData\Local\Temp\CP89561968077Session\CPTrustFolder89561968108\PPTImport89563081253\data\asimages\{F7AE1C73-F12E-42F0-9D3D-F26DE376D807}_64.png&quot;/&gt;&lt;left val=&quot;434&quot;/&gt;&lt;top val=&quot;138&quot;/&gt;&lt;width val=&quot;486&quot;/&gt;&lt;height val=&quot;80&quot;/&gt;&lt;hasText val=&quot;1&quot;/&gt;&lt;/Image&gt;&lt;/ThreeDShapeInfo&gt;"/>
</p:tagLst>
</file>

<file path=ppt/tags/tag1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0&quot;/&gt;&lt;lineCharCount val=&quot;16&quot;/&gt;&lt;/TableIndex&gt;&lt;/ShapeTextInfo&gt;"/>
  <p:tag name="HTML_SHAPEINFO" val="&lt;ThreeDShapeInfo&gt;&lt;uuid val=&quot;{12A00476-C00C-4847-A60A-4753F8A083F3}&quot;/&gt;&lt;isInvalidForFieldText val=&quot;0&quot;/&gt;&lt;Image&gt;&lt;filename val=&quot;C:\Users\melaniemiller1\AppData\Local\Temp\CP89561968077Session\CPTrustFolder89561968108\PPTImport89563081253\data\asimages\{12A00476-C00C-4847-A60A-4753F8A083F3}_64.png&quot;/&gt;&lt;left val=&quot;434&quot;/&gt;&lt;top val=&quot;212&quot;/&gt;&lt;width val=&quot;358&quot;/&gt;&lt;height val=&quot;80&quot;/&gt;&lt;hasText val=&quot;1&quot;/&gt;&lt;/Image&gt;&lt;/ThreeDShapeInfo&gt;"/>
</p:tagLst>
</file>

<file path=ppt/tags/tag1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1&quot;/&gt;&lt;lineCharCount val=&quot;23&quot;/&gt;&lt;/TableIndex&gt;&lt;/ShapeTextInfo&gt;"/>
  <p:tag name="HTML_SHAPEINFO" val="&lt;ThreeDShapeInfo&gt;&lt;uuid val=&quot;{E7B97CC2-C662-4426-AE73-DA4D3F4C141B}&quot;/&gt;&lt;isInvalidForFieldText val=&quot;0&quot;/&gt;&lt;Image&gt;&lt;filename val=&quot;C:\Users\melaniemiller1\AppData\Local\Temp\CP89561968077Session\CPTrustFolder89561968108\PPTImport89563081253\data\asimages\{E7B97CC2-C662-4426-AE73-DA4D3F4C141B}_64.png&quot;/&gt;&lt;left val=&quot;434&quot;/&gt;&lt;top val=&quot;364&quot;/&gt;&lt;width val=&quot;343&quot;/&gt;&lt;height val=&quot;80&quot;/&gt;&lt;hasText val=&quot;1&quot;/&gt;&lt;/Image&gt;&lt;/ThreeDShape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3&quot;/&gt;&lt;lineCharCount val=&quot;13&quot;/&gt;&lt;lineCharCount val=&quot;12&quot;/&gt;&lt;lineCharCount val=&quot;12&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9&quot;/&gt;&lt;lineCharCount val=&quot;8&quot;/&gt;&lt;/TableIndex&gt;&lt;/ShapeTextInfo&gt;"/>
  <p:tag name="HTML_SHAPEINFO" val="&lt;ThreeDShapeInfo&gt;&lt;uuid val=&quot;{B00777B0-DA53-4637-8214-3633F2355D24}&quot;/&gt;&lt;isInvalidForFieldText val=&quot;0&quot;/&gt;&lt;Image&gt;&lt;filename val=&quot;C:\Users\melaniemiller1\AppData\Local\Temp\CP89561968077Session\CPTrustFolder89561968108\PPTImport89563081253\data\asimages\{B00777B0-DA53-4637-8214-3633F2355D24}_64.png&quot;/&gt;&lt;left val=&quot;434&quot;/&gt;&lt;top val=&quot;531&quot;/&gt;&lt;width val=&quot;451&quot;/&gt;&lt;height val=&quot;80&quot;/&gt;&lt;hasText val=&quot;1&quot;/&gt;&lt;/Image&gt;&lt;/ThreeDShapeInfo&gt;"/>
</p:tagLst>
</file>

<file path=ppt/tags/tag1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8EC1FD8E-164B-467A-9F1E-B4CE8E529138}&quot;/&gt;&lt;isInvalidForFieldText val=&quot;0&quot;/&gt;&lt;Image&gt;&lt;filename val=&quot;C:\Users\melaniemiller1\AppData\Local\Temp\CP89561968077Session\CPTrustFolder89561968108\PPTImport89563081253\data\asimages\{8EC1FD8E-164B-467A-9F1E-B4CE8E529138}_66.png&quot;/&gt;&lt;left val=&quot;34&quot;/&gt;&lt;top val=&quot;21&quot;/&gt;&lt;width val=&quot;582&quot;/&gt;&lt;height val=&quot;80&quot;/&gt;&lt;hasText val=&quot;1&quot;/&gt;&lt;/Image&gt;&lt;/ThreeDShapeInfo&gt;"/>
</p:tagLst>
</file>

<file path=ppt/tags/tag1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DD8BC7A9-A0C1-4985-86A0-B1C488CBB7AB}&quot;/&gt;&lt;isInvalidForFieldText val=&quot;0&quot;/&gt;&lt;Image&gt;&lt;filename val=&quot;C:\Users\melaniemiller1\AppData\Local\Temp\CP89561968077Session\CPTrustFolder89561968108\PPTImport89563081253\data\asimages\{DD8BC7A9-A0C1-4985-86A0-B1C488CBB7AB}_67.png&quot;/&gt;&lt;left val=&quot;34&quot;/&gt;&lt;top val=&quot;21&quot;/&gt;&lt;width val=&quot;582&quot;/&gt;&lt;height val=&quot;80&quot;/&gt;&lt;hasText val=&quot;1&quot;/&gt;&lt;/Image&gt;&lt;/ThreeDShapeInfo&gt;"/>
</p:tagLst>
</file>

<file path=ppt/tags/tag1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 name="HTML_SHAPEINFO" val="&lt;ThreeDShapeInfo&gt;&lt;uuid val=&quot;{BB2A5D99-8E39-49D4-96E7-314CFE43418D}&quot;/&gt;&lt;isInvalidForFieldText val=&quot;0&quot;/&gt;&lt;Image&gt;&lt;filename val=&quot;C:\Users\melaniemiller1\AppData\Local\Temp\CP89561968077Session\CPTrustFolder89561968108\PPTImport89563081253\data\asimages\{BB2A5D99-8E39-49D4-96E7-314CFE43418D}_67.png&quot;/&gt;&lt;left val=&quot;143&quot;/&gt;&lt;top val=&quot;207&quot;/&gt;&lt;width val=&quot;649&quot;/&gt;&lt;height val=&quot;273&quot;/&gt;&lt;hasText val=&quot;1&quot;/&gt;&lt;/Image&gt;&lt;/ThreeDShapeInfo&gt;"/>
</p:tagLst>
</file>

<file path=ppt/tags/tag1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C79166FB-ADDD-46A1-A7E8-1CE39B5FD5B7}&quot;/&gt;&lt;isInvalidForFieldText val=&quot;0&quot;/&gt;&lt;Image&gt;&lt;filename val=&quot;C:\Users\melaniemiller1\AppData\Local\Temp\CP89561968077Session\CPTrustFolder89561968108\PPTImport89563081253\data\asimages\{C79166FB-ADDD-46A1-A7E8-1CE39B5FD5B7}_68.png&quot;/&gt;&lt;left val=&quot;34&quot;/&gt;&lt;top val=&quot;21&quot;/&gt;&lt;width val=&quot;582&quot;/&gt;&lt;height val=&quot;80&quot;/&gt;&lt;hasText val=&quot;1&quot;/&gt;&lt;/Image&gt;&lt;/ThreeDShapeInfo&gt;"/>
</p:tagLst>
</file>

<file path=ppt/tags/tag1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6&quot;/&gt;&lt;lineCharCount val=&quot;41&quot;/&gt;&lt;lineCharCount val=&quot;1&quot;/&gt;&lt;lineCharCount val=&quot;48&quot;/&gt;&lt;lineCharCount val=&quot;60&quot;/&gt;&lt;lineCharCount val=&quot;58&quot;/&gt;&lt;lineCharCount val=&quot;14&quot;/&gt;&lt;lineCharCount val=&quot;50&quot;/&gt;&lt;lineCharCount val=&quot;9&quot;/&gt;&lt;lineCharCount val=&quot;18&quot;/&gt;&lt;lineCharCount val=&quot;17&quot;/&gt;&lt;/TableIndex&gt;&lt;/ShapeTextInfo&gt;"/>
  <p:tag name="HTML_SHAPEINFO" val="&lt;ThreeDShapeInfo&gt;&lt;uuid val=&quot;{C05734BF-DD0F-4140-8711-1B0E8D6AAA78}&quot;/&gt;&lt;isInvalidForFieldText val=&quot;0&quot;/&gt;&lt;Image&gt;&lt;filename val=&quot;C:\Users\melaniemiller1\AppData\Local\Temp\CP89561968077Session\CPTrustFolder89561968108\PPTImport89563081253\data\asimages\{C05734BF-DD0F-4140-8711-1B0E8D6AAA78}_68.png&quot;/&gt;&lt;left val=&quot;72&quot;/&gt;&lt;top val=&quot;136&quot;/&gt;&lt;width val=&quot;840&quot;/&gt;&lt;height val=&quot;390&quot;/&gt;&lt;hasText val=&quot;1&quot;/&gt;&lt;/Image&gt;&lt;/ThreeDShapeInfo&gt;"/>
</p:tagLst>
</file>

<file path=ppt/tags/tag1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E3D4A625-6B0F-4101-A8DE-D715F9005684}&quot;/&gt;&lt;isInvalidForFieldText val=&quot;0&quot;/&gt;&lt;Image&gt;&lt;filename val=&quot;C:\Users\melaniemiller1\AppData\Local\Temp\CP89561968077Session\CPTrustFolder89561968108\PPTImport89563081253\data\asimages\{E3D4A625-6B0F-4101-A8DE-D715F9005684}_69.png&quot;/&gt;&lt;left val=&quot;34&quot;/&gt;&lt;top val=&quot;21&quot;/&gt;&lt;width val=&quot;582&quot;/&gt;&lt;height val=&quot;80&quot;/&gt;&lt;hasText val=&quot;1&quot;/&gt;&lt;/Image&gt;&lt;/ThreeDShapeInfo&gt;"/>
</p:tagLst>
</file>

<file path=ppt/tags/tag1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6&quot;/&gt;&lt;lineCharCount val=&quot;41&quot;/&gt;&lt;lineCharCount val=&quot;1&quot;/&gt;&lt;lineCharCount val=&quot;48&quot;/&gt;&lt;lineCharCount val=&quot;60&quot;/&gt;&lt;lineCharCount val=&quot;58&quot;/&gt;&lt;lineCharCount val=&quot;14&quot;/&gt;&lt;lineCharCount val=&quot;50&quot;/&gt;&lt;lineCharCount val=&quot;9&quot;/&gt;&lt;lineCharCount val=&quot;18&quot;/&gt;&lt;lineCharCount val=&quot;17&quot;/&gt;&lt;/TableIndex&gt;&lt;/ShapeTextInfo&gt;"/>
  <p:tag name="HTML_SHAPEINFO" val="&lt;ThreeDShapeInfo&gt;&lt;uuid val=&quot;{C05734BF-DD0F-4140-8711-1B0E8D6AAA78}&quot;/&gt;&lt;isInvalidForFieldText val=&quot;0&quot;/&gt;&lt;Image&gt;&lt;filename val=&quot;C:\Users\melaniemiller1\AppData\Local\Temp\CP89561968077Session\CPTrustFolder89561968108\PPTImport89563081253\data\asimages\{C05734BF-DD0F-4140-8711-1B0E8D6AAA78}_68.png&quot;/&gt;&lt;left val=&quot;72&quot;/&gt;&lt;top val=&quot;136&quot;/&gt;&lt;width val=&quot;840&quot;/&gt;&lt;height val=&quot;390&quot;/&gt;&lt;hasText val=&quot;1&quot;/&gt;&lt;/Image&gt;&lt;/ThreeDShapeInfo&gt;"/>
</p:tagLst>
</file>

<file path=ppt/tags/tag1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62D3BDDC-316E-4857-8CB4-B47D905BEDC0}&quot;/&gt;&lt;isInvalidForFieldText val=&quot;0&quot;/&gt;&lt;Image&gt;&lt;filename val=&quot;C:\Users\melaniemiller1\AppData\Local\Temp\CP89561968077Session\CPTrustFolder89561968108\PPTImport89563081253\data\asimages\{62D3BDDC-316E-4857-8CB4-B47D905BEDC0}_70.png&quot;/&gt;&lt;left val=&quot;34&quot;/&gt;&lt;top val=&quot;21&quot;/&gt;&lt;width val=&quot;582&quot;/&gt;&lt;height val=&quot;80&quot;/&gt;&lt;hasText val=&quot;1&quot;/&gt;&lt;/Image&gt;&lt;/ThreeDShapeInfo&gt;"/>
</p:tagLst>
</file>

<file path=ppt/tags/tag1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55&quot;/&gt;&lt;lineCharCount val=&quot;42&quot;/&gt;&lt;lineCharCount val=&quot;9&quot;/&gt;&lt;lineCharCount val=&quot;24&quot;/&gt;&lt;lineCharCount val=&quot;15&quot;/&gt;&lt;lineCharCount val=&quot;47&quot;/&gt;&lt;lineCharCount val=&quot;17&quot;/&gt;&lt;/TableIndex&gt;&lt;/ShapeTextInfo&gt;"/>
  <p:tag name="HTML_SHAPEINFO" val="&lt;ThreeDShapeInfo&gt;&lt;uuid val=&quot;{C3A4B82A-7EEA-4E64-BBBE-1BA89B803190}&quot;/&gt;&lt;isInvalidForFieldText val=&quot;0&quot;/&gt;&lt;Image&gt;&lt;filename val=&quot;C:\Users\melaniemiller1\AppData\Local\Temp\CP89561968077Session\CPTrustFolder89561968108\PPTImport89563081253\data\asimages\{C3A4B82A-7EEA-4E64-BBBE-1BA89B803190}_70.png&quot;/&gt;&lt;left val=&quot;87&quot;/&gt;&lt;top val=&quot;147&quot;/&gt;&lt;width val=&quot;785&quot;/&gt;&lt;height val=&quot;333&quot;/&gt;&lt;hasText val=&quot;1&quot;/&gt;&lt;/Image&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CBB7C23D-90D9-417E-9C37-17551E641BA5}&quot;/&gt;&lt;isInvalidForFieldText val=&quot;0&quot;/&gt;&lt;Image&gt;&lt;filename val=&quot;C:\Users\melaniemiller1\AppData\Local\Temp\CP89561968077Session\CPTrustFolder89561968108\PPTImport89563081253\data\asimages\{CBB7C23D-90D9-417E-9C37-17551E641BA5}_71.png&quot;/&gt;&lt;left val=&quot;34&quot;/&gt;&lt;top val=&quot;21&quot;/&gt;&lt;width val=&quot;582&quot;/&gt;&lt;height val=&quot;80&quot;/&gt;&lt;hasText val=&quot;1&quot;/&gt;&lt;/Image&gt;&lt;/ThreeDShapeInfo&gt;"/>
</p:tagLst>
</file>

<file path=ppt/tags/tag1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quot;/&gt;&lt;lineCharCount val=&quot;9&quot;/&gt;&lt;lineCharCount val=&quot;2&quot;/&gt;&lt;lineCharCount val=&quot;15&quot;/&gt;&lt;lineCharCount val=&quot;2&quot;/&gt;&lt;lineCharCount val=&quot;46&quot;/&gt;&lt;/TableIndex&gt;&lt;/ShapeTextInfo&gt;"/>
  <p:tag name="HTML_SHAPEINFO" val="&lt;ThreeDShapeInfo&gt;&lt;uuid val=&quot;{0A9D0244-4B04-42A9-ABF1-146B6406A719}&quot;/&gt;&lt;isInvalidForFieldText val=&quot;0&quot;/&gt;&lt;Image&gt;&lt;filename val=&quot;C:\Users\melaniemiller1\AppData\Local\Temp\CP89561968077Session\CPTrustFolder89561968108\PPTImport89563081253\data\asimages\{0A9D0244-4B04-42A9-ABF1-146B6406A719}_71.png&quot;/&gt;&lt;left val=&quot;143&quot;/&gt;&lt;top val=&quot;207&quot;/&gt;&lt;width val=&quot;649&quot;/&gt;&lt;height val=&quot;278&quot;/&gt;&lt;hasText val=&quot;1&quot;/&gt;&lt;/Image&gt;&lt;/ThreeDShapeInfo&gt;"/>
</p:tagLst>
</file>

<file path=ppt/tags/tag1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B813C3D6-71C4-4E2A-92D2-2B913B88566A}&quot;/&gt;&lt;isInvalidForFieldText val=&quot;0&quot;/&gt;&lt;Image&gt;&lt;filename val=&quot;C:\Users\melaniemiller1\AppData\Local\Temp\CP89561968077Session\CPTrustFolder89561968108\PPTImport89563081253\data\asimages\{B813C3D6-71C4-4E2A-92D2-2B913B88566A}_72.png&quot;/&gt;&lt;left val=&quot;34&quot;/&gt;&lt;top val=&quot;21&quot;/&gt;&lt;width val=&quot;582&quot;/&gt;&lt;height val=&quot;80&quot;/&gt;&lt;hasText val=&quot;1&quot;/&gt;&lt;/Image&gt;&lt;/ThreeDShapeInfo&gt;"/>
</p:tagLst>
</file>

<file path=ppt/tags/tag1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52&quot;/&gt;&lt;lineCharCount val=&quot;1&quot;/&gt;&lt;lineCharCount val=&quot;44&quot;/&gt;&lt;lineCharCount val=&quot;48&quot;/&gt;&lt;lineCharCount val=&quot;37&quot;/&gt;&lt;lineCharCount val=&quot;52&quot;/&gt;&lt;/TableIndex&gt;&lt;/ShapeTextInfo&gt;"/>
  <p:tag name="HTML_SHAPEINFO" val="&lt;ThreeDShapeInfo&gt;&lt;uuid val=&quot;{B9586EDE-5520-4E35-B275-ECDDAC235ACC}&quot;/&gt;&lt;isInvalidForFieldText val=&quot;0&quot;/&gt;&lt;Image&gt;&lt;filename val=&quot;C:\Users\melaniemiller1\AppData\Local\Temp\CP89561968077Session\CPTrustFolder89561968108\PPTImport89563081253\data\asimages\{B9586EDE-5520-4E35-B275-ECDDAC235ACC}_72.png&quot;/&gt;&lt;left val=&quot;104&quot;/&gt;&lt;top val=&quot;156&quot;/&gt;&lt;width val=&quot;743&quot;/&gt;&lt;height val=&quot;247&quot;/&gt;&lt;hasText val=&quot;1&quot;/&gt;&lt;/Image&gt;&lt;/ThreeDShapeInfo&gt;"/>
</p:tagLst>
</file>

<file path=ppt/tags/tag1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6A4DAF23-64BC-4DFB-8373-076B2DBCA3D0}&quot;/&gt;&lt;isInvalidForFieldText val=&quot;0&quot;/&gt;&lt;Image&gt;&lt;filename val=&quot;C:\Users\melaniemiller1\AppData\Local\Temp\CP89561968077Session\CPTrustFolder89561968108\PPTImport89563081253\data\asimages\{6A4DAF23-64BC-4DFB-8373-076B2DBCA3D0}_73.png&quot;/&gt;&lt;left val=&quot;34&quot;/&gt;&lt;top val=&quot;21&quot;/&gt;&lt;width val=&quot;582&quot;/&gt;&lt;height val=&quot;80&quot;/&gt;&lt;hasText val=&quot;1&quot;/&gt;&lt;/Image&gt;&lt;/ThreeDShape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quot;/&gt;&lt;lineCharCount val=&quot;47&quot;/&gt;&lt;/TableIndex&gt;&lt;/ShapeTextInfo&gt;"/>
  <p:tag name="HTML_SHAPEINFO" val="&lt;ThreeDShapeInfo&gt;&lt;uuid val=&quot;{9BC35047-BB7D-4F3F-A57F-69C62451CACD}&quot;/&gt;&lt;isInvalidForFieldText val=&quot;0&quot;/&gt;&lt;Image&gt;&lt;filename val=&quot;C:\Users\melaniemiller1\AppData\Local\Temp\CP89561968077Session\CPTrustFolder89561968108\PPTImport89563081253\data\asimages\{9BC35047-BB7D-4F3F-A57F-69C62451CACD}_73.png&quot;/&gt;&lt;left val=&quot;143&quot;/&gt;&lt;top val=&quot;207&quot;/&gt;&lt;width val=&quot;649&quot;/&gt;&lt;height val=&quot;273&quot;/&gt;&lt;hasText val=&quot;1&quot;/&gt;&lt;/Image&gt;&lt;/ThreeDShapeInfo&gt;"/>
</p:tagLst>
</file>

<file path=ppt/tags/tag1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A501F68D-FD20-42F9-8395-EB49BC29F95B}&quot;/&gt;&lt;isInvalidForFieldText val=&quot;0&quot;/&gt;&lt;Image&gt;&lt;filename val=&quot;C:\Users\melaniemiller1\AppData\Local\Temp\CP89561968077Session\CPTrustFolder89561968108\PPTImport89563081253\data\asimages\{A501F68D-FD20-42F9-8395-EB49BC29F95B}_74.png&quot;/&gt;&lt;left val=&quot;34&quot;/&gt;&lt;top val=&quot;21&quot;/&gt;&lt;width val=&quot;582&quot;/&gt;&lt;height val=&quot;80&quot;/&gt;&lt;hasText val=&quot;1&quot;/&gt;&lt;/Image&gt;&lt;/ThreeDShapeInfo&gt;"/>
</p:tagLst>
</file>

<file path=ppt/tags/tag1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55&quot;/&gt;&lt;lineCharCount val=&quot;19&quot;/&gt;&lt;lineCharCount val=&quot;1&quot;/&gt;&lt;lineCharCount val=&quot;14&quot;/&gt;&lt;/TableIndex&gt;&lt;/ShapeTextInfo&gt;"/>
  <p:tag name="HTML_SHAPEINFO" val="&lt;ThreeDShapeInfo&gt;&lt;uuid val=&quot;{F48CD1A5-4C94-47A7-87F5-5A46D3E14173}&quot;/&gt;&lt;isInvalidForFieldText val=&quot;0&quot;/&gt;&lt;Image&gt;&lt;filename val=&quot;C:\Users\melaniemiller1\AppData\Local\Temp\CP89561968077Session\CPTrustFolder89561968108\PPTImport89563081253\data\asimages\{F48CD1A5-4C94-47A7-87F5-5A46D3E14173}_74.png&quot;/&gt;&lt;left val=&quot;111&quot;/&gt;&lt;top val=&quot;196&quot;/&gt;&lt;width val=&quot;713&quot;/&gt;&lt;height val=&quot;196&quot;/&gt;&lt;hasText val=&quot;1&quot;/&gt;&lt;/Image&gt;&lt;/ThreeDShapeInfo&gt;"/>
</p:tagLst>
</file>

<file path=ppt/tags/tag1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7C017379-5263-4743-AA26-003BBB81313F}&quot;/&gt;&lt;isInvalidForFieldText val=&quot;0&quot;/&gt;&lt;Image&gt;&lt;filename val=&quot;C:\Users\melaniemiller1\AppData\Local\Temp\CP89561968077Session\CPTrustFolder89561968108\PPTImport89563081253\data\asimages\{7C017379-5263-4743-AA26-003BBB81313F}_75.png&quot;/&gt;&lt;left val=&quot;34&quot;/&gt;&lt;top val=&quot;21&quot;/&gt;&lt;width val=&quot;582&quot;/&gt;&lt;height val=&quot;80&quot;/&gt;&lt;hasText val=&quot;1&quot;/&gt;&lt;/Image&gt;&lt;/ThreeDShapeInfo&gt;"/>
</p:tagLst>
</file>

<file path=ppt/tags/tag1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quot;/&gt;&lt;/TableIndex&gt;&lt;/ShapeTextInfo&gt;"/>
  <p:tag name="HTML_SHAPEINFO" val="&lt;ThreeDShapeInfo&gt;&lt;uuid val=&quot;{5BB5D300-0B35-4215-B3EE-C969B7DA360B}&quot;/&gt;&lt;isInvalidForFieldText val=&quot;0&quot;/&gt;&lt;Image&gt;&lt;filename val=&quot;C:\Users\melaniemiller1\AppData\Local\Temp\CP89561968077Session\CPTrustFolder89561968108\PPTImport89563081253\data\asimages\{5BB5D300-0B35-4215-B3EE-C969B7DA360B}_75.png&quot;/&gt;&lt;left val=&quot;143&quot;/&gt;&lt;top val=&quot;207&quot;/&gt;&lt;width val=&quot;649&quot;/&gt;&lt;height val=&quot;273&quot;/&gt;&lt;hasText val=&quot;1&quot;/&gt;&lt;/Image&gt;&lt;/ThreeDShape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44440CD7-2AD6-4171-A6A7-5BF349434110}&quot;/&gt;&lt;isInvalidForFieldText val=&quot;0&quot;/&gt;&lt;Image&gt;&lt;filename val=&quot;C:\Users\melaniemiller1\AppData\Local\Temp\CP89561968077Session\CPTrustFolder89561968108\PPTImport89563081253\data\asimages\{44440CD7-2AD6-4171-A6A7-5BF349434110}_76.png&quot;/&gt;&lt;left val=&quot;34&quot;/&gt;&lt;top val=&quot;21&quot;/&gt;&lt;width val=&quot;582&quot;/&gt;&lt;height val=&quot;80&quot;/&gt;&lt;hasText val=&quot;1&quot;/&gt;&lt;/Image&gt;&lt;/ThreeDShapeInfo&gt;"/>
</p:tagLst>
</file>

<file path=ppt/tags/tag1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57&quot;/&gt;&lt;lineCharCount val=&quot;1&quot;/&gt;&lt;lineCharCount val=&quot;47&quot;/&gt;&lt;lineCharCount val=&quot;48&quot;/&gt;&lt;lineCharCount val=&quot;57&quot;/&gt;&lt;lineCharCount val=&quot;40&quot;/&gt;&lt;lineCharCount val=&quot;17&quot;/&gt;&lt;lineCharCount val=&quot;18&quot;/&gt;&lt;/TableIndex&gt;&lt;/ShapeTextInfo&gt;"/>
  <p:tag name="HTML_SHAPEINFO" val="&lt;ThreeDShapeInfo&gt;&lt;uuid val=&quot;{678A4A3A-EEBF-42CD-8888-463005A0A6FC}&quot;/&gt;&lt;isInvalidForFieldText val=&quot;0&quot;/&gt;&lt;Image&gt;&lt;filename val=&quot;C:\Users\melaniemiller1\AppData\Local\Temp\CP89561968077Session\CPTrustFolder89561968108\PPTImport89563081253\data\asimages\{678A4A3A-EEBF-42CD-8888-463005A0A6FC}_76.png&quot;/&gt;&lt;left val=&quot;104&quot;/&gt;&lt;top val=&quot;148&quot;/&gt;&lt;width val=&quot;759&quot;/&gt;&lt;height val=&quot;326&quot;/&gt;&lt;hasText val=&quot;1&quot;/&gt;&lt;/Image&gt;&lt;/ThreeDShapeInfo&gt;"/>
</p:tagLst>
</file>

<file path=ppt/tags/tag1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30793373-9C93-4531-8CCA-BE15E8416172}&quot;/&gt;&lt;isInvalidForFieldText val=&quot;0&quot;/&gt;&lt;Image&gt;&lt;filename val=&quot;C:\Users\melaniemiller1\AppData\Local\Temp\CP89561968077Session\CPTrustFolder89561968108\PPTImport89563081253\data\asimages\{30793373-9C93-4531-8CCA-BE15E8416172}_77.png&quot;/&gt;&lt;left val=&quot;34&quot;/&gt;&lt;top val=&quot;21&quot;/&gt;&lt;width val=&quot;582&quot;/&gt;&lt;height val=&quot;80&quot;/&gt;&lt;hasText val=&quot;1&quot;/&gt;&lt;/Image&gt;&lt;/ThreeDShapeInfo&gt;"/>
</p:tagLst>
</file>

<file path=ppt/tags/tag1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quot;/&gt;&lt;lineCharCount val=&quot;16&quot;/&gt;&lt;/TableIndex&gt;&lt;/ShapeTextInfo&gt;"/>
  <p:tag name="HTML_SHAPEINFO" val="&lt;ThreeDShapeInfo&gt;&lt;uuid val=&quot;{F3FBDF6D-DDD8-4977-BCB8-5B4A363FDBA7}&quot;/&gt;&lt;isInvalidForFieldText val=&quot;0&quot;/&gt;&lt;Image&gt;&lt;filename val=&quot;C:\Users\melaniemiller1\AppData\Local\Temp\CP89561968077Session\CPTrustFolder89561968108\PPTImport89563081253\data\asimages\{F3FBDF6D-DDD8-4977-BCB8-5B4A363FDBA7}_77.png&quot;/&gt;&lt;left val=&quot;143&quot;/&gt;&lt;top val=&quot;207&quot;/&gt;&lt;width val=&quot;649&quot;/&gt;&lt;height val=&quot;273&quot;/&gt;&lt;hasText val=&quot;1&quot;/&gt;&lt;/Image&gt;&lt;/ThreeDShapeInfo&gt;"/>
</p:tagLst>
</file>

<file path=ppt/tags/tag1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1BF3E43E-E494-461B-924A-8C7340DCE0B4}&quot;/&gt;&lt;isInvalidForFieldText val=&quot;0&quot;/&gt;&lt;Image&gt;&lt;filename val=&quot;C:\Users\melaniemiller1\AppData\Local\Temp\CP89561968077Session\CPTrustFolder89561968108\PPTImport89563081253\data\asimages\{1BF3E43E-E494-461B-924A-8C7340DCE0B4}_78.png&quot;/&gt;&lt;left val=&quot;34&quot;/&gt;&lt;top val=&quot;21&quot;/&gt;&lt;width val=&quot;582&quot;/&gt;&lt;height val=&quot;80&quot;/&gt;&lt;hasText val=&quot;1&quot;/&gt;&lt;/Image&gt;&lt;/ThreeDShapeInfo&gt;"/>
</p:tagLst>
</file>

<file path=ppt/tags/tag1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67&quot;/&gt;&lt;lineCharCount val=&quot;1&quot;/&gt;&lt;lineCharCount val=&quot;10&quot;/&gt;&lt;lineCharCount val=&quot;14&quot;/&gt;&lt;lineCharCount val=&quot;45&quot;/&gt;&lt;lineCharCount val=&quot;24&quot;/&gt;&lt;lineCharCount val=&quot;17&quot;/&gt;&lt;/TableIndex&gt;&lt;/ShapeTextInfo&gt;"/>
  <p:tag name="HTML_SHAPEINFO" val="&lt;ThreeDShapeInfo&gt;&lt;uuid val=&quot;{C4A75763-7FC1-4D6B-A301-0CF0A00D334F}&quot;/&gt;&lt;isInvalidForFieldText val=&quot;0&quot;/&gt;&lt;Image&gt;&lt;filename val=&quot;C:\Users\melaniemiller1\AppData\Local\Temp\CP89561968077Session\CPTrustFolder89561968108\PPTImport89563081253\data\asimages\{C4A75763-7FC1-4D6B-A301-0CF0A00D334F}_78.png&quot;/&gt;&lt;left val=&quot;81&quot;/&gt;&lt;top val=&quot;148&quot;/&gt;&lt;width val=&quot;751&quot;/&gt;&lt;height val=&quot;273&quot;/&gt;&lt;hasText val=&quot;1&quot;/&gt;&lt;/Image&gt;&lt;/ThreeDShapeInfo&gt;"/>
</p:tagLst>
</file>

<file path=ppt/tags/tag1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212F64AA-5C3B-4E69-B99E-9EDE3C9D6A88}&quot;/&gt;&lt;isInvalidForFieldText val=&quot;0&quot;/&gt;&lt;Image&gt;&lt;filename val=&quot;C:\Users\melaniemiller1\AppData\Local\Temp\CP89561968077Session\CPTrustFolder89561968108\PPTImport89563081253\data\asimages\{212F64AA-5C3B-4E69-B99E-9EDE3C9D6A88}_79.png&quot;/&gt;&lt;left val=&quot;34&quot;/&gt;&lt;top val=&quot;21&quot;/&gt;&lt;width val=&quot;582&quot;/&gt;&lt;height val=&quot;80&quot;/&gt;&lt;hasText val=&quot;1&quot;/&gt;&lt;/Image&gt;&lt;/ThreeDShapeInfo&gt;"/>
</p:tagLst>
</file>

<file path=ppt/tags/tag1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quot;/&gt;&lt;lineCharCount val=&quot;10&quot;/&gt;&lt;lineCharCount val=&quot;2&quot;/&gt;&lt;lineCharCount val=&quot;14&quot;/&gt;&lt;lineCharCount val=&quot;2&quot;/&gt;&lt;lineCharCount val=&quot;23&quot;/&gt;&lt;/TableIndex&gt;&lt;/ShapeTextInfo&gt;"/>
  <p:tag name="HTML_SHAPEINFO" val="&lt;ThreeDShapeInfo&gt;&lt;uuid val=&quot;{90D99852-7152-4CB9-B3FB-C3938F00B5A5}&quot;/&gt;&lt;isInvalidForFieldText val=&quot;0&quot;/&gt;&lt;Image&gt;&lt;filename val=&quot;C:\Users\melaniemiller1\AppData\Local\Temp\CP89561968077Session\CPTrustFolder89561968108\PPTImport89563081253\data\asimages\{90D99852-7152-4CB9-B3FB-C3938F00B5A5}_79.png&quot;/&gt;&lt;left val=&quot;143&quot;/&gt;&lt;top val=&quot;207&quot;/&gt;&lt;width val=&quot;649&quot;/&gt;&lt;height val=&quot;278&quot;/&gt;&lt;hasText val=&quot;1&quot;/&gt;&lt;/Image&gt;&lt;/ThreeDShapeInfo&gt;"/>
</p:tagLst>
</file>

<file path=ppt/tags/tag1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821FFD99-99B3-43B3-B87E-7B487BE1941C}&quot;/&gt;&lt;isInvalidForFieldText val=&quot;0&quot;/&gt;&lt;Image&gt;&lt;filename val=&quot;C:\Users\melaniemiller1\AppData\Local\Temp\CP89561968077Session\CPTrustFolder89561968108\PPTImport89563081253\data\asimages\{821FFD99-99B3-43B3-B87E-7B487BE1941C}_80.png&quot;/&gt;&lt;left val=&quot;34&quot;/&gt;&lt;top val=&quot;21&quot;/&gt;&lt;width val=&quot;582&quot;/&gt;&lt;height val=&quot;80&quot;/&gt;&lt;hasText val=&quot;1&quot;/&gt;&lt;/Image&gt;&lt;/ThreeDShapeInfo&gt;"/>
</p:tagLst>
</file>

<file path=ppt/tags/tag1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53&quot;/&gt;&lt;lineCharCount val=&quot;50&quot;/&gt;&lt;lineCharCount val=&quot;1&quot;/&gt;&lt;lineCharCount val=&quot;14&quot;/&gt;&lt;/TableIndex&gt;&lt;/ShapeTextInfo&gt;"/>
  <p:tag name="HTML_SHAPEINFO" val="&lt;ThreeDShapeInfo&gt;&lt;uuid val=&quot;{7E42E5A4-5BFD-4ADF-87E1-DC1CE9E549E8}&quot;/&gt;&lt;isInvalidForFieldText val=&quot;0&quot;/&gt;&lt;Image&gt;&lt;filename val=&quot;C:\Users\melaniemiller1\AppData\Local\Temp\CP89561968077Session\CPTrustFolder89561968108\PPTImport89563081253\data\asimages\{7E42E5A4-5BFD-4ADF-87E1-DC1CE9E549E8}_80.png&quot;/&gt;&lt;left val=&quot;111&quot;/&gt;&lt;top val=&quot;196&quot;/&gt;&lt;width val=&quot;713&quot;/&gt;&lt;height val=&quot;196&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7CBD1342-7E4A-4180-AF1F-3DDB0C242D2C}&quot;/&gt;&lt;isInvalidForFieldText val=&quot;0&quot;/&gt;&lt;Image&gt;&lt;filename val=&quot;C:\Users\melaniemiller1\AppData\Local\Temp\CP89561968077Session\CPTrustFolder89561968108\PPTImport89563081253\data\asimages\{7CBD1342-7E4A-4180-AF1F-3DDB0C242D2C}_81.png&quot;/&gt;&lt;left val=&quot;34&quot;/&gt;&lt;top val=&quot;21&quot;/&gt;&lt;width val=&quot;582&quot;/&gt;&lt;height val=&quot;80&quot;/&gt;&lt;hasText val=&quot;1&quot;/&gt;&lt;/Image&gt;&lt;/ThreeDShapeInfo&gt;"/>
</p:tagLst>
</file>

<file path=ppt/tags/tag2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30CF365E-2B19-4C63-814D-DA8BCDFBCA6D}&quot;/&gt;&lt;isInvalidForFieldText val=&quot;0&quot;/&gt;&lt;Image&gt;&lt;filename val=&quot;C:\Users\melaniemiller1\AppData\Local\Temp\CP89561968077Session\CPTrustFolder89561968108\PPTImport89563081253\data\asimages\{30CF365E-2B19-4C63-814D-DA8BCDFBCA6D}_81.png&quot;/&gt;&lt;left val=&quot;143&quot;/&gt;&lt;top val=&quot;207&quot;/&gt;&lt;width val=&quot;649&quot;/&gt;&lt;height val=&quot;273&quot;/&gt;&lt;hasText val=&quot;1&quot;/&gt;&lt;/Image&gt;&lt;/ThreeDShapeInfo&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9C40FBC3-CB72-4D62-82BA-6F4EA63EC22E}&quot;/&gt;&lt;isInvalidForFieldText val=&quot;0&quot;/&gt;&lt;Image&gt;&lt;filename val=&quot;C:\Users\melaniemiller1\AppData\Local\Temp\CP89561968077Session\CPTrustFolder89561968108\PPTImport89563081253\data\asimages\{9C40FBC3-CB72-4D62-82BA-6F4EA63EC22E}_82.png&quot;/&gt;&lt;left val=&quot;34&quot;/&gt;&lt;top val=&quot;21&quot;/&gt;&lt;width val=&quot;582&quot;/&gt;&lt;height val=&quot;80&quot;/&gt;&lt;hasText val=&quot;1&quot;/&gt;&lt;/Image&gt;&lt;/ThreeDShapeInfo&gt;"/>
</p:tagLst>
</file>

<file path=ppt/tags/tag2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59&quot;/&gt;&lt;lineCharCount val=&quot;55&quot;/&gt;&lt;lineCharCount val=&quot;1&quot;/&gt;&lt;lineCharCount val=&quot;14&quot;/&gt;&lt;/TableIndex&gt;&lt;/ShapeTextInfo&gt;"/>
  <p:tag name="HTML_SHAPEINFO" val="&lt;ThreeDShapeInfo&gt;&lt;uuid val=&quot;{F38FB72A-9089-4443-8236-419EBBFC71E1}&quot;/&gt;&lt;isInvalidForFieldText val=&quot;0&quot;/&gt;&lt;Image&gt;&lt;filename val=&quot;C:\Users\melaniemiller1\AppData\Local\Temp\CP89561968077Session\CPTrustFolder89561968108\PPTImport89563081253\data\asimages\{F38FB72A-9089-4443-8236-419EBBFC71E1}_82.png&quot;/&gt;&lt;left val=&quot;111&quot;/&gt;&lt;top val=&quot;196&quot;/&gt;&lt;width val=&quot;713&quot;/&gt;&lt;height val=&quot;196&quot;/&gt;&lt;hasText val=&quot;1&quot;/&gt;&lt;/Image&gt;&lt;/ThreeDShapeInfo&gt;"/>
</p:tagLst>
</file>

<file path=ppt/tags/tag2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2E7998A1-3264-4488-990D-FA519E47A2A0}&quot;/&gt;&lt;isInvalidForFieldText val=&quot;0&quot;/&gt;&lt;Image&gt;&lt;filename val=&quot;C:\Users\melaniemiller1\AppData\Local\Temp\CP89561968077Session\CPTrustFolder89561968108\PPTImport89563081253\data\asimages\{2E7998A1-3264-4488-990D-FA519E47A2A0}_83.png&quot;/&gt;&lt;left val=&quot;34&quot;/&gt;&lt;top val=&quot;21&quot;/&gt;&lt;width val=&quot;582&quot;/&gt;&lt;height val=&quot;80&quot;/&gt;&lt;hasText val=&quot;1&quot;/&gt;&lt;/Image&gt;&lt;/ThreeDShapeInfo&gt;"/>
</p:tagLst>
</file>

<file path=ppt/tags/tag2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ShapeTextInfo&gt;"/>
  <p:tag name="HTML_SHAPEINFO" val="&lt;ThreeDShapeInfo&gt;&lt;uuid val=&quot;{B4EE1B9E-D462-4F76-99C9-668E82BFCBE4}&quot;/&gt;&lt;isInvalidForFieldText val=&quot;0&quot;/&gt;&lt;Image&gt;&lt;filename val=&quot;C:\Users\melaniemiller1\AppData\Local\Temp\CP89561968077Session\CPTrustFolder89561968108\PPTImport89563081253\data\asimages\{B4EE1B9E-D462-4F76-99C9-668E82BFCBE4}_83.png&quot;/&gt;&lt;left val=&quot;143&quot;/&gt;&lt;top val=&quot;207&quot;/&gt;&lt;width val=&quot;649&quot;/&gt;&lt;height val=&quot;273&quot;/&gt;&lt;hasText val=&quot;1&quot;/&gt;&lt;/Image&gt;&lt;/ThreeDShapeInfo&gt;"/>
</p:tagLst>
</file>

<file path=ppt/tags/tag2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77BC57E8-B249-4000-AF6C-289509ADB8EE}&quot;/&gt;&lt;isInvalidForFieldText val=&quot;0&quot;/&gt;&lt;Image&gt;&lt;filename val=&quot;C:\Users\melaniemiller1\AppData\Local\Temp\CP89561968077Session\CPTrustFolder89561968108\PPTImport89563081253\data\asimages\{77BC57E8-B249-4000-AF6C-289509ADB8EE}_84.png&quot;/&gt;&lt;left val=&quot;34&quot;/&gt;&lt;top val=&quot;21&quot;/&gt;&lt;width val=&quot;582&quot;/&gt;&lt;height val=&quot;80&quot;/&gt;&lt;hasText val=&quot;1&quot;/&gt;&lt;/Image&gt;&lt;/ThreeDShapeInfo&gt;"/>
</p:tagLst>
</file>

<file path=ppt/tags/tag2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1&quot;/&gt;&lt;lineCharCount val=&quot;57&quot;/&gt;&lt;lineCharCount val=&quot;70&quot;/&gt;&lt;lineCharCount val=&quot;1&quot;/&gt;&lt;lineCharCount val=&quot;1&quot;/&gt;&lt;lineCharCount val=&quot;29&quot;/&gt;&lt;lineCharCount val=&quot;15&quot;/&gt;&lt;lineCharCount val=&quot;31&quot;/&gt;&lt;lineCharCount val=&quot;21&quot;/&gt;&lt;lineCharCount val=&quot;17&quot;/&gt;&lt;lineCharCount val=&quot;17&quot;/&gt;&lt;/TableIndex&gt;&lt;/ShapeTextInfo&gt;"/>
  <p:tag name="HTML_SHAPEINFO" val="&lt;ThreeDShapeInfo&gt;&lt;uuid val=&quot;{4C074735-A007-4789-8AA2-4357B0804750}&quot;/&gt;&lt;isInvalidForFieldText val=&quot;0&quot;/&gt;&lt;Image&gt;&lt;filename val=&quot;C:\Users\melaniemiller1\AppData\Local\Temp\CP89561968077Session\CPTrustFolder89561968108\PPTImport89563081253\data\asimages\{4C074735-A007-4789-8AA2-4357B0804750}_84.png&quot;/&gt;&lt;left val=&quot;97&quot;/&gt;&lt;top val=&quot;142&quot;/&gt;&lt;width val=&quot;751&quot;/&gt;&lt;height val=&quot;354&quot;/&gt;&lt;hasText val=&quot;1&quot;/&gt;&lt;/Image&gt;&lt;/ThreeDShapeInfo&gt;"/>
</p:tagLst>
</file>

<file path=ppt/tags/tag2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 name="HTML_SHAPEINFO" val="&lt;ThreeDShapeInfo&gt;&lt;uuid val=&quot;{134EA0A8-D567-480B-B472-611B1FA3B981}&quot;/&gt;&lt;isInvalidForFieldText val=&quot;0&quot;/&gt;&lt;Image&gt;&lt;filename val=&quot;C:\Users\melaniemiller1\AppData\Local\Temp\CP89561968077Session\CPTrustFolder89561968108\PPTImport89563081253\data\asimages\{134EA0A8-D567-480B-B472-611B1FA3B981}_85.png&quot;/&gt;&lt;left val=&quot;34&quot;/&gt;&lt;top val=&quot;21&quot;/&gt;&lt;width val=&quot;582&quot;/&gt;&lt;height val=&quot;80&quot;/&gt;&lt;hasText val=&quot;1&quot;/&gt;&lt;/Image&gt;&lt;/ThreeDShapeInfo&gt;"/>
</p:tagLst>
</file>

<file path=ppt/tags/tag2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quot;/&gt;&lt;lineCharCount val=&quot;29&quot;/&gt;&lt;lineCharCount val=&quot;2&quot;/&gt;&lt;lineCharCount val=&quot;14&quot;/&gt;&lt;/TableIndex&gt;&lt;/ShapeTextInfo&gt;"/>
  <p:tag name="HTML_SHAPEINFO" val="&lt;ThreeDShapeInfo&gt;&lt;uuid val=&quot;{5B0B916A-68E0-49A5-B629-49F27AC8D64A}&quot;/&gt;&lt;isInvalidForFieldText val=&quot;0&quot;/&gt;&lt;Image&gt;&lt;filename val=&quot;C:\Users\melaniemiller1\AppData\Local\Temp\CP89561968077Session\CPTrustFolder89561968108\PPTImport89563081253\data\asimages\{5B0B916A-68E0-49A5-B629-49F27AC8D64A}_85.png&quot;/&gt;&lt;left val=&quot;143&quot;/&gt;&lt;top val=&quot;207&quot;/&gt;&lt;width val=&quot;649&quot;/&gt;&lt;height val=&quot;273&quot;/&gt;&lt;hasText val=&quot;1&quot;/&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74&quot;/&gt;&lt;lineCharCount val=&quot;71&quot;/&gt;&lt;lineCharCount val=&quot;42&quot;/&gt;&lt;lineCharCount val=&quot;26&quot;/&gt;&lt;lineCharCount val=&quot;1&quot;/&gt;&lt;lineCharCount val=&quot;1&quot;/&gt;&lt;lineCharCount val=&quot;68&quot;/&gt;&lt;lineCharCount val=&quot;12&quot;/&gt;&lt;lineCharCount val=&quot;1&quot;/&gt;&lt;lineCharCount val=&quot;69&quot;/&gt;&lt;lineCharCount val=&quot;51&quot;/&gt;&lt;lineCharCount val=&quot;42&quot;/&gt;&lt;lineCharCount val=&quot;42&quot;/&gt;&lt;lineCharCount val=&quot;40&quot;/&gt;&lt;/TableIndex&gt;&lt;/ShapeTextInfo&gt;"/>
  <p:tag name="HTML_SHAPEINFO" val="&lt;ThreeDShapeInfo&gt;&lt;uuid val=&quot;{A32E6023-9E30-4E34-9A36-BA3B2D84703D}&quot;/&gt;&lt;isInvalidForFieldText val=&quot;0&quot;/&gt;&lt;Image&gt;&lt;filename val=&quot;C:\Users\melaniemiller1\AppData\Local\Temp\CP89561968077Session\CPTrustFolder89561968108\PPTImport89563081253\data\asimages\{A32E6023-9E30-4E34-9A36-BA3B2D84703D}_87.png&quot;/&gt;&lt;left val=&quot;41&quot;/&gt;&lt;top val=&quot;121&quot;/&gt;&lt;width val=&quot;849&quot;/&gt;&lt;height val=&quot;484&quot;/&gt;&lt;hasText val=&quot;1&quot;/&gt;&lt;/Image&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488FC0FE-20B3-4E6C-B5A0-60F9B445559B}&quot;/&gt;&lt;isInvalidForFieldText val=&quot;0&quot;/&gt;&lt;Image&gt;&lt;filename val=&quot;C:\Users\melaniemiller1\AppData\Local\Temp\CP89561968077Session\CPTrustFolder89561968108\PPTImport89563081253\data\asimages\{488FC0FE-20B3-4E6C-B5A0-60F9B445559B}_MtorLt.png&quot;/&gt;&lt;left val=&quot;125&quot;/&gt;&lt;top val=&quot;183&quot;/&gt;&lt;width val=&quot;690&quot;/&gt;&lt;height val=&quot;330&quot;/&gt;&lt;hasText val=&quot;1&quot;/&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3&quot;/&gt;&lt;lineCharCount val=&quot;13&quot;/&gt;&lt;lineCharCount val=&quot;12&quot;/&gt;&lt;lineCharCount val=&quot;12&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488FC0FE-20B3-4E6C-B5A0-60F9B445559B}&quot;/&gt;&lt;isInvalidForFieldText val=&quot;0&quot;/&gt;&lt;Image&gt;&lt;filename val=&quot;C:\Users\melaniemiller1\AppData\Local\Temp\CP89561968077Session\CPTrustFolder89561968108\PPTImport89563081253\data\asimages\{488FC0FE-20B3-4E6C-B5A0-60F9B445559B}_MtorLt.png&quot;/&gt;&lt;left val=&quot;125&quot;/&gt;&lt;top val=&quot;183&quot;/&gt;&lt;width val=&quot;690&quot;/&gt;&lt;height val=&quot;330&quot;/&gt;&lt;hasText val=&quot;1&quot;/&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6&quot;/&gt;&lt;lineCharCount val=&quot;23&quot;/&gt;&lt;/TableIndex&gt;&lt;/ShapeTextInfo&gt;"/>
  <p:tag name="PRESENTER_DUMMYTAG" val="&lt;DummyForForceWrite&gt;&lt;/DummyForForceWrite&gt;"/>
  <p:tag name="HTML_SHAPEINFO" val="&lt;ThreeDShapeInfo&gt;&lt;uuid val=&quot;{F6EF2ABD-D209-4E1E-B9F9-5BB681E1E4A9}&quot;/&gt;&lt;isInvalidForFieldText val=&quot;0&quot;/&gt;&lt;Image&gt;&lt;filename val=&quot;C:\Users\melaniemiller1\AppData\Local\Temp\CP89561968077Session\CPTrustFolder89561968108\PPTImport89563081253\data\asimages\{F6EF2ABD-D209-4E1E-B9F9-5BB681E1E4A9}_1.png&quot;/&gt;&lt;left val=&quot;79&quot;/&gt;&lt;top val=&quot;220&quot;/&gt;&lt;width val=&quot;817&quot;/&gt;&lt;height val=&quot;195&quot;/&gt;&lt;hasText val=&quot;1&quot;/&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BF5FEF0E-6B74-40BE-A17D-6A482A05191D}&quot;/&gt;&lt;isInvalidForFieldText val=&quot;0&quot;/&gt;&lt;Image&gt;&lt;filename val=&quot;C:\Users\melaniemiller1\AppData\Local\Temp\CP89561968077Session\CPTrustFolder89561968108\PPTImport89563081253\data\asimages\{BF5FEF0E-6B74-40BE-A17D-6A482A05191D}_2.png&quot;/&gt;&lt;left val=&quot;34&quot;/&gt;&lt;top val=&quot;21&quot;/&gt;&lt;width val=&quot;582&quot;/&gt;&lt;height val=&quot;80&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5&quot;/&gt;&lt;lineCharCount val=&quot;23&quot;/&gt;&lt;lineCharCount val=&quot;26&quot;/&gt;&lt;lineCharCount val=&quot;22&quot;/&gt;&lt;lineCharCount val=&quot;23&quot;/&gt;&lt;lineCharCount val=&quot;29&quot;/&gt;&lt;lineCharCount val=&quot;26&quot;/&gt;&lt;lineCharCount val=&quot;14&quot;/&gt;&lt;lineCharCount val=&quot;26&quot;/&gt;&lt;lineCharCount val=&quot;26&quot;/&gt;&lt;lineCharCount val=&quot;18&quot;/&gt;&lt;/TableIndex&gt;&lt;/ShapeTextInfo&gt;"/>
  <p:tag name="HTML_SHAPEINFO" val="&lt;ThreeDShapeInfo&gt;&lt;uuid val=&quot;{0C02BA04-8860-48C5-B9F5-A3B9B5F81B1C}&quot;/&gt;&lt;isInvalidForFieldText val=&quot;0&quot;/&gt;&lt;Image&gt;&lt;filename val=&quot;C:\Users\melaniemiller1\AppData\Local\Temp\CP89561968077Session\CPTrustFolder89561968108\PPTImport89563081253\data\asimages\{0C02BA04-8860-48C5-B9F5-A3B9B5F81B1C}_2.png&quot;/&gt;&lt;left val=&quot;407&quot;/&gt;&lt;top val=&quot;122&quot;/&gt;&lt;width val=&quot;468&quot;/&gt;&lt;height val=&quot;501&quot;/&gt;&lt;hasText val=&quot;1&quot;/&gt;&lt;/Image&gt;&lt;/ThreeDShape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DA747CA3-0BDA-4E00-BCC6-C3D2BC4EDD88}&quot;/&gt;&lt;isInvalidForFieldText val=&quot;0&quot;/&gt;&lt;Image&gt;&lt;filename val=&quot;C:\Users\melaniemiller1\AppData\Local\Temp\CP89561968077Session\CPTrustFolder89561968108\PPTImport89563081253\data\asimages\{DA747CA3-0BDA-4E00-BCC6-C3D2BC4EDD88}_3.png&quot;/&gt;&lt;left val=&quot;34&quot;/&gt;&lt;top val=&quot;21&quot;/&gt;&lt;width val=&quot;582&quot;/&gt;&lt;height val=&quot;80&quot;/&gt;&lt;hasText val=&quot;1&quot;/&gt;&lt;/Image&gt;&lt;/ThreeDShape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HTML_SHAPEINFO" val="&lt;ThreeDShapeInfo&gt;&lt;uuid val=&quot;{D3667A1C-8D53-4A72-9763-602C58B7635B}&quot;/&gt;&lt;isInvalidForFieldText val=&quot;0&quot;/&gt;&lt;Image&gt;&lt;filename val=&quot;C:\Users\melaniemiller1\AppData\Local\Temp\CP89561968077Session\CPTrustFolder89561968108\PPTImport89563081253\data\asimages\{D3667A1C-8D53-4A72-9763-602C58B7635B}_4.png&quot;/&gt;&lt;left val=&quot;34&quot;/&gt;&lt;top val=&quot;21&quot;/&gt;&lt;width val=&quot;582&quot;/&gt;&lt;height val=&quot;80&quot;/&gt;&lt;hasText val=&quot;1&quot;/&gt;&lt;/Image&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TableIndex row=&quot;1&quot; col=&quot;2&quot;&gt;&lt;linesCount val=&quot;1&quot;/&gt;&lt;lineCharCount val=&quot;10&quot;/&gt;&lt;/TableIndex&gt;&lt;TableIndex row=&quot;2&quot; col=&quot;1&quot;&gt;&lt;linesCount val=&quot;1&quot;/&gt;&lt;lineCharCount val=&quot;3&quot;/&gt;&lt;/TableIndex&gt;&lt;TableIndex row=&quot;2&quot; col=&quot;2&quot;&gt;&lt;linesCount val=&quot;1&quot;/&gt;&lt;lineCharCount val=&quot;19&quot;/&gt;&lt;/TableIndex&gt;&lt;TableIndex row=&quot;3&quot; col=&quot;1&quot;&gt;&lt;linesCount val=&quot;1&quot;/&gt;&lt;lineCharCount val=&quot;3&quot;/&gt;&lt;/TableIndex&gt;&lt;TableIndex row=&quot;3&quot; col=&quot;2&quot;&gt;&lt;linesCount val=&quot;1&quot;/&gt;&lt;lineCharCount val=&quot;28&quot;/&gt;&lt;/TableIndex&gt;&lt;TableIndex row=&quot;4&quot; col=&quot;1&quot;&gt;&lt;linesCount val=&quot;1&quot;/&gt;&lt;lineCharCount val=&quot;7&quot;/&gt;&lt;/TableIndex&gt;&lt;TableIndex row=&quot;4&quot; col=&quot;2&quot;&gt;&lt;linesCount val=&quot;2&quot;/&gt;&lt;lineCharCount val=&quot;45&quot;/&gt;&lt;lineCharCount val=&quot;15&quot;/&gt;&lt;/TableIndex&gt;&lt;TableIndex row=&quot;5&quot; col=&quot;1&quot;&gt;&lt;linesCount val=&quot;1&quot;/&gt;&lt;lineCharCount val=&quot;3&quot;/&gt;&lt;/TableIndex&gt;&lt;TableIndex row=&quot;5&quot; col=&quot;2&quot;&gt;&lt;linesCount val=&quot;1&quot;/&gt;&lt;lineCharCount val=&quot;29&quot;/&gt;&lt;/TableIndex&gt;&lt;TableIndex row=&quot;6&quot; col=&quot;1&quot;&gt;&lt;linesCount val=&quot;1&quot;/&gt;&lt;lineCharCount val=&quot;3&quot;/&gt;&lt;/TableIndex&gt;&lt;TableIndex row=&quot;6&quot; col=&quot;2&quot;&gt;&lt;linesCount val=&quot;1&quot;/&gt;&lt;lineCharCount val=&quot;21&quot;/&gt;&lt;/TableIndex&gt;&lt;TableIndex row=&quot;7&quot; col=&quot;1&quot;&gt;&lt;linesCount val=&quot;1&quot;/&gt;&lt;lineCharCount val=&quot;3&quot;/&gt;&lt;/TableIndex&gt;&lt;TableIndex row=&quot;7&quot; col=&quot;2&quot;&gt;&lt;linesCount val=&quot;1&quot;/&gt;&lt;lineCharCount val=&quot;21&quot;/&gt;&lt;/TableIndex&gt;&lt;TableIndex row=&quot;8&quot; col=&quot;1&quot;&gt;&lt;linesCount val=&quot;1&quot;/&gt;&lt;lineCharCount val=&quot;2&quot;/&gt;&lt;/TableIndex&gt;&lt;TableIndex row=&quot;8&quot; col=&quot;2&quot;&gt;&lt;linesCount val=&quot;1&quot;/&gt;&lt;lineCharCount val=&quot;18&quot;/&gt;&lt;/TableIndex&gt;&lt;TableIndex row=&quot;9&quot; col=&quot;1&quot;&gt;&lt;linesCount val=&quot;1&quot;/&gt;&lt;lineCharCount val=&quot;3&quot;/&gt;&lt;/TableIndex&gt;&lt;TableIndex row=&quot;9&quot; col=&quot;2&quot;&gt;&lt;linesCount val=&quot;1&quot;/&gt;&lt;lineCharCount val=&quot;27&quot;/&gt;&lt;/TableIndex&gt;&lt;TableIndex row=&quot;10&quot; col=&quot;1&quot;&gt;&lt;linesCount val=&quot;1&quot;/&gt;&lt;lineCharCount val=&quot;4&quot;/&gt;&lt;/TableIndex&gt;&lt;TableIndex row=&quot;10&quot; col=&quot;2&quot;&gt;&lt;linesCount val=&quot;1&quot;/&gt;&lt;lineCharCount val=&quot;30&quot;/&gt;&lt;/TableIndex&gt;&lt;/ShapeTextInfo&gt;"/>
  <p:tag name="PRESENTER_SHAPEINFO" val="&lt;ThreeDShapeInfo&gt;&lt;uuid val=&quot;{BD40EAC1-4D71-41DE-AB66-B62792C2AA70}&quot;/&gt;&lt;isInvalidForFieldText val=&quot;0&quot;/&gt;&lt;Image&gt;&lt;filename val=&quot;C:\Users\melaniemiller1\AppData\Local\Temp\CP89561968077Session\CPTrustFolder89561968108\PPTImport89563081253\data\asimages\{BD40EAC1-4D71-41DE-AB66-B62792C2AA70}_4.png&quot;/&gt;&lt;left val=&quot;59&quot;/&gt;&lt;top val=&quot;104&quot;/&gt;&lt;width val=&quot;850&quot;/&gt;&lt;height val=&quot;528&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56E3AD43-54BE-4F45-827F-34C238215E42}&quot;/&gt;&lt;isInvalidForFieldText val=&quot;0&quot;/&gt;&lt;Image&gt;&lt;filename val=&quot;C:\Users\melaniemiller1\AppData\Local\Temp\CP89561968077Session\CPTrustFolder89561968108\PPTImport89563081253\data\asimages\{56E3AD43-54BE-4F45-827F-34C238215E42}_5.png&quot;/&gt;&lt;left val=&quot;34&quot;/&gt;&lt;top val=&quot;21&quot;/&gt;&lt;width val=&quot;582&quot;/&gt;&lt;height val=&quot;80&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quot;/&gt;&lt;/TableIndex&gt;&lt;TableIndex row=&quot;1&quot; col=&quot;2&quot;&gt;&lt;linesCount val=&quot;1&quot;/&gt;&lt;lineCharCount val=&quot;10&quot;/&gt;&lt;/TableIndex&gt;&lt;TableIndex row=&quot;2&quot; col=&quot;1&quot;&gt;&lt;linesCount val=&quot;1&quot;/&gt;&lt;lineCharCount val=&quot;2&quot;/&gt;&lt;/TableIndex&gt;&lt;TableIndex row=&quot;2&quot; col=&quot;2&quot;&gt;&lt;linesCount val=&quot;1&quot;/&gt;&lt;lineCharCount val=&quot;23&quot;/&gt;&lt;/TableIndex&gt;&lt;TableIndex row=&quot;3&quot; col=&quot;1&quot;&gt;&lt;linesCount val=&quot;1&quot;/&gt;&lt;lineCharCount val=&quot;2&quot;/&gt;&lt;/TableIndex&gt;&lt;TableIndex row=&quot;3&quot; col=&quot;2&quot;&gt;&lt;linesCount val=&quot;1&quot;/&gt;&lt;lineCharCount val=&quot;18&quot;/&gt;&lt;/TableIndex&gt;&lt;TableIndex row=&quot;4&quot; col=&quot;1&quot;&gt;&lt;linesCount val=&quot;1&quot;/&gt;&lt;lineCharCount val=&quot;2&quot;/&gt;&lt;/TableIndex&gt;&lt;TableIndex row=&quot;4&quot; col=&quot;2&quot;&gt;&lt;linesCount val=&quot;1&quot;/&gt;&lt;lineCharCount val=&quot;13&quot;/&gt;&lt;/TableIndex&gt;&lt;/ShapeTextInfo&gt;"/>
  <p:tag name="PRESENTER_SHAPEINFO" val="&lt;ThreeDShapeInfo&gt;&lt;uuid val=&quot;{5FCFC99D-E284-4453-B9DC-48586CAEF2A3}&quot;/&gt;&lt;isInvalidForFieldText val=&quot;0&quot;/&gt;&lt;Image&gt;&lt;filename val=&quot;C:\Users\melaniemiller1\AppData\Local\Temp\CP89561968077Session\CPTrustFolder89561968108\PPTImport89563081253\data\asimages\{5FCFC99D-E284-4453-B9DC-48586CAEF2A3}_5.png&quot;/&gt;&lt;left val=&quot;63&quot;/&gt;&lt;top val=&quot;182&quot;/&gt;&lt;width val=&quot;850&quot;/&gt;&lt;height val=&quot;267&quot;/&gt;&lt;hasText val=&quot;1&quot;/&gt;&lt;/Image&gt;&lt;/ThreeDShapeInfo&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09943755-3CAD-4665-AA9D-2E168A7C4A21}&quot;/&gt;&lt;isInvalidForFieldText val=&quot;0&quot;/&gt;&lt;Image&gt;&lt;filename val=&quot;C:\Users\melaniemiller1\AppData\Local\Temp\CP89561968077Session\CPTrustFolder89561968108\PPTImport89563081253\data\asimages\{09943755-3CAD-4665-AA9D-2E168A7C4A21}_6.png&quot;/&gt;&lt;left val=&quot;34&quot;/&gt;&lt;top val=&quot;21&quot;/&gt;&lt;width val=&quot;582&quot;/&gt;&lt;height val=&quot;80&quot;/&gt;&lt;hasText val=&quot;1&quot;/&gt;&lt;/Image&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2&quot;/&gt;&lt;lineCharCount val=&quot;64&quot;/&gt;&lt;lineCharCount val=&quot;54&quot;/&gt;&lt;lineCharCount val=&quot;9&quot;/&gt;&lt;lineCharCount val=&quot;1&quot;/&gt;&lt;lineCharCount val=&quot;54&quot;/&gt;&lt;lineCharCount val=&quot;57&quot;/&gt;&lt;lineCharCount val=&quot;48&quot;/&gt;&lt;lineCharCount val=&quot;52&quot;/&gt;&lt;lineCharCount val=&quot;38&quot;/&gt;&lt;lineCharCount val=&quot;58&quot;/&gt;&lt;lineCharCount val=&quot;8&quot;/&gt;&lt;lineCharCount val=&quot;63&quot;/&gt;&lt;/TableIndex&gt;&lt;/ShapeTextInfo&gt;"/>
  <p:tag name="HTML_SHAPEINFO" val="&lt;ThreeDShapeInfo&gt;&lt;uuid val=&quot;{8F0AAEDE-2CED-4C27-AF85-A76FAC6D029E}&quot;/&gt;&lt;isInvalidForFieldText val=&quot;0&quot;/&gt;&lt;Image&gt;&lt;filename val=&quot;C:\Users\melaniemiller1\AppData\Local\Temp\CP89561968077Session\CPTrustFolder89561968108\PPTImport89563081253\data\asimages\{8F0AAEDE-2CED-4C27-AF85-A76FAC6D029E}_6.png&quot;/&gt;&lt;left val=&quot;39&quot;/&gt;&lt;top val=&quot;115&quot;/&gt;&lt;width val=&quot;880&quot;/&gt;&lt;height val=&quot;501&quot;/&gt;&lt;hasText val=&quot;1&quot;/&gt;&lt;/Image&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AA905931-A8BD-430A-8C44-61E59DE48B45}&quot;/&gt;&lt;isInvalidForFieldText val=&quot;0&quot;/&gt;&lt;Image&gt;&lt;filename val=&quot;C:\Users\melaniemiller1\AppData\Local\Temp\CP89561968077Session\CPTrustFolder89561968108\PPTImport89563081253\data\asimages\{AA905931-A8BD-430A-8C44-61E59DE48B45}_7.png&quot;/&gt;&lt;left val=&quot;34&quot;/&gt;&lt;top val=&quot;21&quot;/&gt;&lt;width val=&quot;582&quot;/&gt;&lt;height val=&quot;80&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INFO" val="&lt;ThreeDShapeInfo&gt;&lt;uuid val=&quot;{C41E2E6D-E6F2-4CC1-B006-16D0CD4528F9}&quot;/&gt;&lt;isInvalidForFieldText val=&quot;0&quot;/&gt;&lt;Image&gt;&lt;filename val=&quot;C:\Users\melaniemiller1\AppData\Local\Temp\CP89561968077Session\CPTrustFolder89561968108\PPTImport89563081253\data\asimages\{C41E2E6D-E6F2-4CC1-B006-16D0CD4528F9}_7.png&quot;/&gt;&lt;left val=&quot;47&quot;/&gt;&lt;top val=&quot;111&quot;/&gt;&lt;width val=&quot;864&quot;/&gt;&lt;height val=&quot;521&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20446B8B-2DD1-4CCF-9B4A-CAB16CBE49C0}&quot;/&gt;&lt;isInvalidForFieldText val=&quot;0&quot;/&gt;&lt;Image&gt;&lt;filename val=&quot;C:\Users\melaniemiller1\AppData\Local\Temp\CP89561968077Session\CPTrustFolder89561968108\PPTImport89563081253\data\asimages\{20446B8B-2DD1-4CCF-9B4A-CAB16CBE49C0}_8.png&quot;/&gt;&lt;left val=&quot;36&quot;/&gt;&lt;top val=&quot;24&quot;/&gt;&lt;width val=&quot;580&quot;/&gt;&lt;height val=&quot;74&quot;/&gt;&lt;hasText val=&quot;1&quot;/&gt;&lt;/Image&gt;&lt;/ThreeDShape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14&quot;/&gt;&lt;lineCharCount val=&quot;24&quot;/&gt;&lt;lineCharCount val=&quot;20&quot;/&gt;&lt;lineCharCount val=&quot;24&quot;/&gt;&lt;lineCharCount val=&quot;13&quot;/&gt;&lt;/TableIndex&gt;&lt;/ShapeTextInfo&gt;"/>
  <p:tag name="HTML_SHAPEINFO" val="&lt;ThreeDShapeInfo&gt;&lt;uuid val=&quot;{68CAE329-19C3-4550-8217-5344E6EBC91A}&quot;/&gt;&lt;isInvalidForFieldText val=&quot;0&quot;/&gt;&lt;Image&gt;&lt;filename val=&quot;C:\Users\melaniemiller1\AppData\Local\Temp\CP89561968077Session\CPTrustFolder89561968108\PPTImport89563081253\data\asimages\{68CAE329-19C3-4550-8217-5344E6EBC91A}_8.png&quot;/&gt;&lt;left val=&quot;31&quot;/&gt;&lt;top val=&quot;250&quot;/&gt;&lt;width val=&quot;272&quot;/&gt;&lt;height val=&quot;262&quot;/&gt;&lt;hasText val=&quot;1&quot;/&gt;&lt;/Image&gt;&lt;/ThreeDShape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A183D52F-B4A9-4776-9CB5-94BF942CBBDC}&quot;/&gt;&lt;isInvalidForFieldText val=&quot;0&quot;/&gt;&lt;Image&gt;&lt;filename val=&quot;C:\Users\melaniemiller1\AppData\Local\Temp\CP89561968077Session\CPTrustFolder89561968108\PPTImport89563081253\data\asimages\{A183D52F-B4A9-4776-9CB5-94BF942CBBDC}_8.png&quot;/&gt;&lt;left val=&quot;315&quot;/&gt;&lt;top val=&quot;324&quot;/&gt;&lt;width val=&quot;90&quot;/&gt;&lt;height val=&quot;95&quot;/&gt;&lt;hasText val=&quot;1&quot;/&gt;&lt;/Image&gt;&lt;/ThreeDShapeInfo&gt;"/>
</p:tagLst>
</file>

<file path=ppt/tags/tag53.xml><?xml version="1.0" encoding="utf-8"?>
<p:tagLst xmlns:a="http://schemas.openxmlformats.org/drawingml/2006/main" xmlns:r="http://schemas.openxmlformats.org/officeDocument/2006/relationships" xmlns:p="http://schemas.openxmlformats.org/presentationml/2006/main">
  <p:tag name="PRESENTER_SHAPEINFO" val="&lt;ThreeDShapeInfo&gt;&lt;uuid val=&quot;{FB32072C-3E7E-4163-87C5-50B93B8AEF23}&quot;/&gt;&lt;isInvalidForFieldText val=&quot;0&quot;/&gt;&lt;Image&gt;&lt;filename val=&quot;C:\Users\melaniemiller1\AppData\Local\Temp\CP89561968077Session\CPTrustFolder89561968108\PPTImport89563081253\data\asimages\{FB32072C-3E7E-4163-87C5-50B93B8AEF23}_8.png&quot;/&gt;&lt;left val=&quot;400&quot;/&gt;&lt;top val=&quot;117&quot;/&gt;&lt;width val=&quot;544&quot;/&gt;&lt;height val=&quot;510&quot;/&gt;&lt;hasText val=&quot;1&quot;/&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E5B13645-BB8F-4700-8934-769534B5F553}&quot;/&gt;&lt;isInvalidForFieldText val=&quot;0&quot;/&gt;&lt;Image&gt;&lt;filename val=&quot;C:\Users\melaniemiller1\AppData\Local\Temp\CP89561968077Session\CPTrustFolder89561968108\PPTImport89563081253\data\asimages\{E5B13645-BB8F-4700-8934-769534B5F553}_9.png&quot;/&gt;&lt;left val=&quot;34&quot;/&gt;&lt;top val=&quot;21&quot;/&gt;&lt;width val=&quot;582&quot;/&gt;&lt;height val=&quot;80&quot;/&gt;&lt;hasText val=&quot;1&quot;/&gt;&lt;/Image&gt;&lt;/ThreeDShape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5&quot;/&gt;&lt;lineCharCount val=&quot;13&quot;/&gt;&lt;lineCharCount val=&quot;27&quot;/&gt;&lt;lineCharCount val=&quot;34&quot;/&gt;&lt;lineCharCount val=&quot;27&quot;/&gt;&lt;/TableIndex&gt;&lt;/ShapeTextInfo&gt;"/>
  <p:tag name="HTML_SHAPEINFO" val="&lt;ThreeDShapeInfo&gt;&lt;uuid val=&quot;{FA616216-91AE-48E1-BBC9-F5BB82BC220B}&quot;/&gt;&lt;isInvalidForFieldText val=&quot;0&quot;/&gt;&lt;Image&gt;&lt;filename val=&quot;C:\Users\melaniemiller1\AppData\Local\Temp\CP89561968077Session\CPTrustFolder89561968108\PPTImport89563081253\data\asimages\{FA616216-91AE-48E1-BBC9-F5BB82BC220B}_9.png&quot;/&gt;&lt;left val=&quot;37&quot;/&gt;&lt;top val=&quot;119&quot;/&gt;&lt;width val=&quot;435&quot;/&gt;&lt;height val=&quot;505&quot;/&gt;&lt;hasText val=&quot;1&quot;/&gt;&lt;/Image&gt;&lt;/ThreeDShapeInfo&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 name="HTML_SHAPEINFO" val="&lt;ThreeDShapeInfo&gt;&lt;uuid val=&quot;{BE860851-2C47-48DF-AB9B-458E56168EAD}&quot;/&gt;&lt;isInvalidForFieldText val=&quot;0&quot;/&gt;&lt;Image&gt;&lt;filename val=&quot;C:\Users\melaniemiller1\AppData\Local\Temp\CP89561968077Session\CPTrustFolder89561968108\PPTImport89563081253\data\asimages\{BE860851-2C47-48DF-AB9B-458E56168EAD}_10.png&quot;/&gt;&lt;left val=&quot;34&quot;/&gt;&lt;top val=&quot;21&quot;/&gt;&lt;width val=&quot;582&quot;/&gt;&lt;height val=&quot;80&quot;/&gt;&lt;hasText val=&quot;1&quot;/&gt;&lt;/Image&gt;&lt;/ThreeDShape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7&quot;/&gt;&lt;lineCharCount val=&quot;16&quot;/&gt;&lt;lineCharCount val=&quot;16&quot;/&gt;&lt;lineCharCount val=&quot;44&quot;/&gt;&lt;lineCharCount val=&quot;16&quot;/&gt;&lt;lineCharCount val=&quot;36&quot;/&gt;&lt;lineCharCount val=&quot;37&quot;/&gt;&lt;lineCharCount val=&quot;36&quot;/&gt;&lt;lineCharCount val=&quot;41&quot;/&gt;&lt;lineCharCount val=&quot;44&quot;/&gt;&lt;lineCharCount val=&quot;47&quot;/&gt;&lt;lineCharCount val=&quot;50&quot;/&gt;&lt;lineCharCount val=&quot;6&quot;/&gt;&lt;lineCharCount val=&quot;1&quot;/&gt;&lt;lineCharCount val=&quot;53&quot;/&gt;&lt;lineCharCount val=&quot;53&quot;/&gt;&lt;lineCharCount val=&quot;51&quot;/&gt;&lt;lineCharCount val=&quot;10&quot;/&gt;&lt;/TableIndex&gt;&lt;/ShapeTextInfo&gt;"/>
  <p:tag name="HTML_SHAPEINFO" val="&lt;ThreeDShapeInfo&gt;&lt;uuid val=&quot;{6EC551B9-23D3-4820-9427-7ED9B6B31ABB}&quot;/&gt;&lt;isInvalidForFieldText val=&quot;0&quot;/&gt;&lt;Image&gt;&lt;filename val=&quot;C:\Users\melaniemiller1\AppData\Local\Temp\CP89561968077Session\CPTrustFolder89561968108\PPTImport89563081253\data\asimages\{6EC551B9-23D3-4820-9427-7ED9B6B31ABB}_10.png&quot;/&gt;&lt;left val=&quot;40&quot;/&gt;&lt;top val=&quot;119&quot;/&gt;&lt;width val=&quot;536&quot;/&gt;&lt;height val=&quot;526&quot;/&gt;&lt;hasText val=&quot;1&quot;/&gt;&lt;/Image&gt;&lt;/ThreeDShape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C30E23FB-CCF8-4F75-90AA-0E80A6056FB8}&quot;/&gt;&lt;isInvalidForFieldText val=&quot;0&quot;/&gt;&lt;Image&gt;&lt;filename val=&quot;C:\Users\melaniemiller1\AppData\Local\Temp\CP89561968077Session\CPTrustFolder89561968108\PPTImport89563081253\data\asimages\{C30E23FB-CCF8-4F75-90AA-0E80A6056FB8}_11.png&quot;/&gt;&lt;left val=&quot;34&quot;/&gt;&lt;top val=&quot;21&quot;/&gt;&lt;width val=&quot;582&quot;/&gt;&lt;height val=&quot;80&quot;/&gt;&lt;hasText val=&quot;1&quot;/&gt;&lt;/Image&gt;&lt;/ThreeDShapeInfo&gt;"/>
</p:tagLst>
</file>

<file path=ppt/tags/tag59.xml><?xml version="1.0" encoding="utf-8"?>
<p:tagLst xmlns:a="http://schemas.openxmlformats.org/drawingml/2006/main" xmlns:r="http://schemas.openxmlformats.org/officeDocument/2006/relationships" xmlns:p="http://schemas.openxmlformats.org/presentationml/2006/main">
  <p:tag name="PRESENTER_SHAPEINFO" val="&lt;ThreeDShapeInfo&gt;&lt;uuid val=&quot;{163F3868-C1A1-4DDD-8238-46BF3ACE6999}&quot;/&gt;&lt;isInvalidForFieldText val=&quot;0&quot;/&gt;&lt;Image&gt;&lt;filename val=&quot;C:\Users\melaniemiller1\AppData\Local\Temp\CP89561968077Session\CPTrustFolder89561968108\PPTImport89563081253\data\asimages\{163F3868-C1A1-4DDD-8238-46BF3ACE6999}_11.png&quot;/&gt;&lt;left val=&quot;158&quot;/&gt;&lt;top val=&quot;146&quot;/&gt;&lt;width val=&quot;653&quot;/&gt;&lt;height val=&quot;428&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5&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EB3D48D2-3B23-402D-9E21-EACB6DEFEE9B}&quot;/&gt;&lt;isInvalidForFieldText val=&quot;0&quot;/&gt;&lt;Image&gt;&lt;filename val=&quot;C:\Users\melaniemiller1\AppData\Local\Temp\CP89561968077Session\CPTrustFolder89561968108\PPTImport89563081253\data\asimages\{EB3D48D2-3B23-402D-9E21-EACB6DEFEE9B}_12.png&quot;/&gt;&lt;left val=&quot;34&quot;/&gt;&lt;top val=&quot;21&quot;/&gt;&lt;width val=&quot;582&quot;/&gt;&lt;height val=&quot;80&quot;/&gt;&lt;hasText val=&quot;1&quot;/&gt;&lt;/Image&gt;&lt;/ThreeDShapeInfo&gt;"/>
</p:tagLst>
</file>

<file path=ppt/tags/tag61.xml><?xml version="1.0" encoding="utf-8"?>
<p:tagLst xmlns:a="http://schemas.openxmlformats.org/drawingml/2006/main" xmlns:r="http://schemas.openxmlformats.org/officeDocument/2006/relationships" xmlns:p="http://schemas.openxmlformats.org/presentationml/2006/main">
  <p:tag name="PRESENTER_SHAPEINFO" val="&lt;ThreeDShapeInfo&gt;&lt;uuid val=&quot;{5B20D0D1-A2C9-42BD-9FFB-643B9B412E35}&quot;/&gt;&lt;isInvalidForFieldText val=&quot;0&quot;/&gt;&lt;Image&gt;&lt;filename val=&quot;C:\Users\melaniemiller1\AppData\Local\Temp\CP89561968077Session\CPTrustFolder89561968108\PPTImport89563081253\data\asimages\{5B20D0D1-A2C9-42BD-9FFB-643B9B412E35}_12.png&quot;/&gt;&lt;left val=&quot;150&quot;/&gt;&lt;top val=&quot;126&quot;/&gt;&lt;width val=&quot;656&quot;/&gt;&lt;height val=&quot;449&quot;/&gt;&lt;hasText val=&quot;1&quot;/&gt;&lt;/Image&gt;&lt;/ThreeDShape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C19EA608-70BE-4EC5-BE36-9C5C9F10E6E2}&quot;/&gt;&lt;isInvalidForFieldText val=&quot;0&quot;/&gt;&lt;Image&gt;&lt;filename val=&quot;C:\Users\melaniemiller1\AppData\Local\Temp\CP89561968077Session\CPTrustFolder89561968108\PPTImport89563081253\data\asimages\{C19EA608-70BE-4EC5-BE36-9C5C9F10E6E2}_13.png&quot;/&gt;&lt;left val=&quot;34&quot;/&gt;&lt;top val=&quot;21&quot;/&gt;&lt;width val=&quot;582&quot;/&gt;&lt;height val=&quot;80&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INFO" val="&lt;ThreeDShapeInfo&gt;&lt;uuid val=&quot;{45905760-CD59-41E9-BDE3-23191B05F386}&quot;/&gt;&lt;isInvalidForFieldText val=&quot;0&quot;/&gt;&lt;Image&gt;&lt;filename val=&quot;C:\Users\melaniemiller1\AppData\Local\Temp\CP89561968077Session\CPTrustFolder89561968108\PPTImport89563081253\data\asimages\{45905760-CD59-41E9-BDE3-23191B05F386}_13.png&quot;/&gt;&lt;left val=&quot;47&quot;/&gt;&lt;top val=&quot;111&quot;/&gt;&lt;width val=&quot;864&quot;/&gt;&lt;height val=&quot;521&quot;/&gt;&lt;hasText val=&quot;1&quot;/&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AF2D70A1-31A0-4D07-B33E-3F3156C225BD}&quot;/&gt;&lt;isInvalidForFieldText val=&quot;0&quot;/&gt;&lt;Image&gt;&lt;filename val=&quot;C:\Users\melaniemiller1\AppData\Local\Temp\CP89561968077Session\CPTrustFolder89561968108\PPTImport89563081253\data\asimages\{AF2D70A1-31A0-4D07-B33E-3F3156C225BD}_14.png&quot;/&gt;&lt;left val=&quot;34&quot;/&gt;&lt;top val=&quot;21&quot;/&gt;&lt;width val=&quot;582&quot;/&gt;&lt;height val=&quot;80&quot;/&gt;&lt;hasText val=&quot;1&quot;/&gt;&lt;/Image&gt;&lt;/ThreeDShapeInfo&gt;"/>
</p:tagLst>
</file>

<file path=ppt/tags/tag65.xml><?xml version="1.0" encoding="utf-8"?>
<p:tagLst xmlns:a="http://schemas.openxmlformats.org/drawingml/2006/main" xmlns:r="http://schemas.openxmlformats.org/officeDocument/2006/relationships" xmlns:p="http://schemas.openxmlformats.org/presentationml/2006/main">
  <p:tag name="PRESENTER_SHAPEINFO" val="&lt;ThreeDShapeInfo&gt;&lt;uuid val=&quot;{35EEB5CB-2B21-4678-B5E2-A23462D46C5B}&quot;/&gt;&lt;isInvalidForFieldText val=&quot;0&quot;/&gt;&lt;Image&gt;&lt;filename val=&quot;C:\Users\melaniemiller1\AppData\Local\Temp\CP89561968077Session\CPTrustFolder89561968108\PPTImport89563081253\data\asimages\{35EEB5CB-2B21-4678-B5E2-A23462D46C5B}_14.png&quot;/&gt;&lt;left val=&quot;41&quot;/&gt;&lt;top val=&quot;140&quot;/&gt;&lt;width val=&quot;870&quot;/&gt;&lt;height val=&quot;444&quot;/&gt;&lt;hasText val=&quot;1&quot;/&gt;&lt;/Image&gt;&lt;/ThreeDShape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3&quot;/&gt;&lt;lineCharCount val=&quot;9&quot;/&gt;&lt;/TableIndex&gt;&lt;/ShapeText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3&quot;/&gt;&lt;lineCharCount val=&quot;12&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43B3C2F6-9389-4DF1-8F81-CDC80D69DE5C}&quot;/&gt;&lt;isInvalidForFieldText val=&quot;0&quot;/&gt;&lt;Image&gt;&lt;filename val=&quot;C:\Users\melaniemiller1\AppData\Local\Temp\CP89561968077Session\CPTrustFolder89561968108\PPTImport89563081253\data\asimages\{43B3C2F6-9389-4DF1-8F81-CDC80D69DE5C}_15.png&quot;/&gt;&lt;left val=&quot;34&quot;/&gt;&lt;top val=&quot;21&quot;/&gt;&lt;width val=&quot;582&quot;/&gt;&lt;height val=&quot;80&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INFO" val="&lt;ThreeDShapeInfo&gt;&lt;uuid val=&quot;{4D683A4A-8F7E-4F1E-A5D3-CB53FD468460}&quot;/&gt;&lt;isInvalidForFieldText val=&quot;0&quot;/&gt;&lt;Image&gt;&lt;filename val=&quot;C:\Users\melaniemiller1\AppData\Local\Temp\CP89561968077Session\CPTrustFolder89561968108\PPTImport89563081253\data\asimages\{4D683A4A-8F7E-4F1E-A5D3-CB53FD468460}_15.png&quot;/&gt;&lt;left val=&quot;41&quot;/&gt;&lt;top val=&quot;140&quot;/&gt;&lt;width val=&quot;870&quot;/&gt;&lt;height val=&quot;444&quot;/&gt;&lt;hasText val=&quot;1&quot;/&gt;&lt;/Image&gt;&lt;/ThreeDShape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3&quot;/&gt;&lt;lineCharCount val=&quot;9&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3&quot;/&gt;&lt;lineCharCount val=&quot;12&quot;/&gt;&lt;/TableIndex&gt;&lt;/ShapeTextInfo&gt;"/>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HTML_SHAPEINFO" val="&lt;ThreeDShapeInfo&gt;&lt;uuid val=&quot;{683771A4-7E4E-47DD-86C3-2CECAE6AFF2A}&quot;/&gt;&lt;isInvalidForFieldText val=&quot;0&quot;/&gt;&lt;Image&gt;&lt;filename val=&quot;C:\Users\melaniemiller1\AppData\Local\Temp\CP89561968077Session\CPTrustFolder89561968108\PPTImport89563081253\data\asimages\{683771A4-7E4E-47DD-86C3-2CECAE6AFF2A}_16.png&quot;/&gt;&lt;left val=&quot;34&quot;/&gt;&lt;top val=&quot;21&quot;/&gt;&lt;width val=&quot;582&quot;/&gt;&lt;height val=&quot;80&quot;/&gt;&lt;hasText val=&quot;1&quot;/&gt;&lt;/Image&gt;&lt;/ThreeDShape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6297FA6C-0A9A-4763-8C85-E80B5EA823D0}&quot;/&gt;&lt;isInvalidForFieldText val=&quot;0&quot;/&gt;&lt;Image&gt;&lt;filename val=&quot;C:\Users\melaniemiller1\AppData\Local\Temp\CP89561968077Session\CPTrustFolder89561968108\PPTImport89563081253\data\asimages\{6297FA6C-0A9A-4763-8C85-E80B5EA823D0}_17.png&quot;/&gt;&lt;left val=&quot;34&quot;/&gt;&lt;top val=&quot;21&quot;/&gt;&lt;width val=&quot;582&quot;/&gt;&lt;height val=&quot;80&quot;/&gt;&lt;hasText val=&quot;1&quot;/&gt;&lt;/Image&gt;&lt;/ThreeDShapeInfo&gt;"/>
</p:tagLst>
</file>

<file path=ppt/tags/tag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83BD804A-B9DB-48EE-B1E3-7CBA6B7C1863}&quot;/&gt;&lt;isInvalidForFieldText val=&quot;0&quot;/&gt;&lt;Image&gt;&lt;filename val=&quot;C:\Users\melaniemiller1\AppData\Local\Temp\CP89561968077Session\CPTrustFolder89561968108\PPTImport89563081253\data\asimages\{83BD804A-B9DB-48EE-B1E3-7CBA6B7C1863}_18.png&quot;/&gt;&lt;left val=&quot;34&quot;/&gt;&lt;top val=&quot;21&quot;/&gt;&lt;width val=&quot;582&quot;/&gt;&lt;height val=&quot;80&quot;/&gt;&lt;hasText val=&quot;1&quot;/&gt;&lt;/Image&gt;&lt;/ThreeDShapeInfo&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BE95AB30-4740-4E76-92DF-9060E0E59DE8}&quot;/&gt;&lt;isInvalidForFieldText val=&quot;0&quot;/&gt;&lt;Image&gt;&lt;filename val=&quot;C:\Users\melaniemiller1\AppData\Local\Temp\CP89561968077Session\CPTrustFolder89561968108\PPTImport89563081253\data\asimages\{BE95AB30-4740-4E76-92DF-9060E0E59DE8}_19.png&quot;/&gt;&lt;left val=&quot;34&quot;/&gt;&lt;top val=&quot;21&quot;/&gt;&lt;width val=&quot;582&quot;/&gt;&lt;height val=&quot;80&quot;/&gt;&lt;hasText val=&quot;1&quot;/&gt;&lt;/Image&gt;&lt;/ThreeDShape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BE95AB30-4740-4E76-92DF-9060E0E59DE8}&quot;/&gt;&lt;isInvalidForFieldText val=&quot;0&quot;/&gt;&lt;Image&gt;&lt;filename val=&quot;C:\Users\melaniemiller1\AppData\Local\Temp\CP89561968077Session\CPTrustFolder89561968108\PPTImport89563081253\data\asimages\{BE95AB30-4740-4E76-92DF-9060E0E59DE8}_19.png&quot;/&gt;&lt;left val=&quot;34&quot;/&gt;&lt;top val=&quot;21&quot;/&gt;&lt;width val=&quot;582&quot;/&gt;&lt;height val=&quot;80&quot;/&gt;&lt;hasText val=&quot;1&quot;/&gt;&lt;/Image&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549ACDA0-7C11-4B0B-944B-1AD9A3D4AC4C}&quot;/&gt;&lt;isInvalidForFieldText val=&quot;0&quot;/&gt;&lt;Image&gt;&lt;filename val=&quot;C:\Users\melaniemiller1\AppData\Local\Temp\CP89561968077Session\CPTrustFolder89561968108\PPTImport89563081253\data\asimages\{549ACDA0-7C11-4B0B-944B-1AD9A3D4AC4C}_20.png&quot;/&gt;&lt;left val=&quot;34&quot;/&gt;&lt;top val=&quot;21&quot;/&gt;&lt;width val=&quot;582&quot;/&gt;&lt;height val=&quot;80&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0B7F595D-0B3A-4AE1-9E83-0BD8BF88091F}&quot;/&gt;&lt;isInvalidForFieldText val=&quot;0&quot;/&gt;&lt;Image&gt;&lt;filename val=&quot;C:\Users\melaniemiller1\AppData\Local\Temp\CP89561968077Session\CPTrustFolder89561968108\PPTImport89563081253\data\asimages\{0B7F595D-0B3A-4AE1-9E83-0BD8BF88091F}_21.png&quot;/&gt;&lt;left val=&quot;34&quot;/&gt;&lt;top val=&quot;21&quot;/&gt;&lt;width val=&quot;582&quot;/&gt;&lt;height val=&quot;80&quot;/&gt;&lt;hasText val=&quot;1&quot;/&gt;&lt;/Image&gt;&lt;/ThreeDShapeInfo&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59134B2A-71D0-40BF-83D0-1B06A07B7F7A}&quot;/&gt;&lt;isInvalidForFieldText val=&quot;0&quot;/&gt;&lt;Image&gt;&lt;filename val=&quot;C:\Users\melaniemiller1\AppData\Local\Temp\CP89561968077Session\CPTrustFolder89561968108\PPTImport89563081253\data\asimages\{59134B2A-71D0-40BF-83D0-1B06A07B7F7A}_22.png&quot;/&gt;&lt;left val=&quot;34&quot;/&gt;&lt;top val=&quot;21&quot;/&gt;&lt;width val=&quot;582&quot;/&gt;&lt;height val=&quot;80&quot;/&gt;&lt;hasText val=&quot;1&quot;/&gt;&lt;/Image&gt;&lt;/ThreeDShape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7421A546-7972-45AE-B025-C3FAC18FDFC6}&quot;/&gt;&lt;isInvalidForFieldText val=&quot;0&quot;/&gt;&lt;Image&gt;&lt;filename val=&quot;C:\Users\melaniemiller1\AppData\Local\Temp\CP89561968077Session\CPTrustFolder89561968108\PPTImport89563081253\data\asimages\{7421A546-7972-45AE-B025-C3FAC18FDFC6}_23.png&quot;/&gt;&lt;left val=&quot;34&quot;/&gt;&lt;top val=&quot;21&quot;/&gt;&lt;width val=&quot;582&quot;/&gt;&lt;height val=&quot;80&quot;/&gt;&lt;hasText val=&quot;1&quot;/&gt;&lt;/Image&gt;&lt;/ThreeDShapeInfo&gt;"/>
</p:tagLst>
</file>

<file path=ppt/tags/tag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TableIndex row=&quot;1&quot; col=&quot;2&quot;&gt;&lt;linesCount val=&quot;2&quot;/&gt;&lt;lineCharCount val=&quot;10&quot;/&gt;&lt;lineCharCount val=&quot;3&quot;/&gt;&lt;/TableIndex&gt;&lt;TableIndex row=&quot;1&quot; col=&quot;3&quot;&gt;&lt;linesCount val=&quot;1&quot;/&gt;&lt;lineCharCount val=&quot;25&quot;/&gt;&lt;/TableIndex&gt;&lt;TableIndex row=&quot;2&quot; col=&quot;1&quot;&gt;&lt;linesCount val=&quot;1&quot;/&gt;&lt;lineCharCount val=&quot;31&quot;/&gt;&lt;/TableIndex&gt;&lt;TableIndex row=&quot;2&quot; col=&quot;2&quot;&gt;&lt;linesCount val=&quot;1&quot;/&gt;&lt;lineCharCount val=&quot;5&quot;/&gt;&lt;/TableIndex&gt;&lt;TableIndex row=&quot;2&quot; col=&quot;3&quot;&gt;&lt;linesCount val=&quot;5&quot;/&gt;&lt;lineCharCount val=&quot;112&quot;/&gt;&lt;lineCharCount val=&quot;78&quot;/&gt;&lt;lineCharCount val=&quot;1&quot;/&gt;&lt;lineCharCount val=&quot;111&quot;/&gt;&lt;lineCharCount val=&quot;102&quot;/&gt;&lt;/TableIndex&gt;&lt;TableIndex row=&quot;3&quot; col=&quot;1&quot;&gt;&lt;linesCount val=&quot;1&quot;/&gt;&lt;lineCharCount val=&quot;20&quot;/&gt;&lt;/TableIndex&gt;&lt;TableIndex row=&quot;3&quot; col=&quot;2&quot;&gt;&lt;linesCount val=&quot;1&quot;/&gt;&lt;lineCharCount val=&quot;2&quot;/&gt;&lt;/TableIndex&gt;&lt;TableIndex row=&quot;3&quot; col=&quot;3&quot;&gt;&lt;linesCount val=&quot;2&quot;/&gt;&lt;lineCharCount val=&quot;101&quot;/&gt;&lt;lineCharCount val=&quot;107&quot;/&gt;&lt;/TableIndex&gt;&lt;TableIndex row=&quot;4&quot; col=&quot;1&quot;&gt;&lt;linesCount val=&quot;1&quot;/&gt;&lt;lineCharCount val=&quot;26&quot;/&gt;&lt;/TableIndex&gt;&lt;TableIndex row=&quot;4&quot; col=&quot;2&quot;&gt;&lt;linesCount val=&quot;1&quot;/&gt;&lt;lineCharCount val=&quot;2&quot;/&gt;&lt;/TableIndex&gt;&lt;TableIndex row=&quot;4&quot; col=&quot;3&quot;&gt;&lt;linesCount val=&quot;3&quot;/&gt;&lt;lineCharCount val=&quot;117&quot;/&gt;&lt;lineCharCount val=&quot;117&quot;/&gt;&lt;lineCharCount val=&quot;30&quot;/&gt;&lt;/TableIndex&gt;&lt;TableIndex row=&quot;5&quot; col=&quot;1&quot;&gt;&lt;linesCount val=&quot;2&quot;/&gt;&lt;lineCharCount val=&quot;35&quot;/&gt;&lt;lineCharCount val=&quot;14&quot;/&gt;&lt;/TableIndex&gt;&lt;TableIndex row=&quot;5&quot; col=&quot;2&quot;&gt;&lt;linesCount val=&quot;1&quot;/&gt;&lt;lineCharCount val=&quot;5&quot;/&gt;&lt;/TableIndex&gt;&lt;TableIndex row=&quot;5&quot; col=&quot;3&quot;&gt;&lt;linesCount val=&quot;2&quot;/&gt;&lt;lineCharCount val=&quot;107&quot;/&gt;&lt;lineCharCount val=&quot;106&quot;/&gt;&lt;/TableIndex&gt;&lt;TableIndex row=&quot;6&quot; col=&quot;1&quot;&gt;&lt;linesCount val=&quot;2&quot;/&gt;&lt;lineCharCount val=&quot;34&quot;/&gt;&lt;lineCharCount val=&quot;14&quot;/&gt;&lt;/TableIndex&gt;&lt;TableIndex row=&quot;6&quot; col=&quot;2&quot;&gt;&lt;linesCount val=&quot;1&quot;/&gt;&lt;lineCharCount val=&quot;2&quot;/&gt;&lt;/TableIndex&gt;&lt;TableIndex row=&quot;6&quot; col=&quot;3&quot;&gt;&lt;linesCount val=&quot;1&quot;/&gt;&lt;lineCharCount val=&quot;101&quot;/&gt;&lt;/TableIndex&gt;&lt;TableIndex row=&quot;7&quot; col=&quot;1&quot;&gt;&lt;linesCount val=&quot;1&quot;/&gt;&lt;lineCharCount val=&quot;38&quot;/&gt;&lt;/TableIndex&gt;&lt;TableIndex row=&quot;7&quot; col=&quot;2&quot;&gt;&lt;linesCount val=&quot;1&quot;/&gt;&lt;lineCharCount val=&quot;2&quot;/&gt;&lt;/TableIndex&gt;&lt;TableIndex row=&quot;7&quot; col=&quot;3&quot;&gt;&lt;linesCount val=&quot;1&quot;/&gt;&lt;lineCharCount val=&quot;111&quot;/&gt;&lt;/TableIndex&gt;&lt;TableIndex row=&quot;8&quot; col=&quot;1&quot;&gt;&lt;linesCount val=&quot;2&quot;/&gt;&lt;lineCharCount val=&quot;32&quot;/&gt;&lt;lineCharCount val=&quot;19&quot;/&gt;&lt;/TableIndex&gt;&lt;TableIndex row=&quot;8&quot; col=&quot;2&quot;&gt;&lt;linesCount val=&quot;1&quot;/&gt;&lt;lineCharCount val=&quot;5&quot;/&gt;&lt;/TableIndex&gt;&lt;TableIndex row=&quot;8&quot; col=&quot;3&quot;&gt;&lt;linesCount val=&quot;3&quot;/&gt;&lt;lineCharCount val=&quot;117&quot;/&gt;&lt;lineCharCount val=&quot;111&quot;/&gt;&lt;lineCharCount val=&quot;48&quot;/&gt;&lt;/TableIndex&gt;&lt;TableIndex row=&quot;9&quot; col=&quot;1&quot;&gt;&lt;linesCount val=&quot;2&quot;/&gt;&lt;lineCharCount val=&quot;38&quot;/&gt;&lt;lineCharCount val=&quot;24&quot;/&gt;&lt;/TableIndex&gt;&lt;TableIndex row=&quot;9&quot; col=&quot;2&quot;&gt;&lt;linesCount val=&quot;1&quot;/&gt;&lt;lineCharCount val=&quot;2&quot;/&gt;&lt;/TableIndex&gt;&lt;TableIndex row=&quot;9&quot; col=&quot;3&quot;&gt;&lt;linesCount val=&quot;3&quot;/&gt;&lt;lineCharCount val=&quot;121&quot;/&gt;&lt;lineCharCount val=&quot;109&quot;/&gt;&lt;lineCharCount val=&quot;61&quot;/&gt;&lt;/TableIndex&gt;&lt;TableIndex row=&quot;10&quot; col=&quot;1&quot;&gt;&lt;linesCount val=&quot;2&quot;/&gt;&lt;lineCharCount val=&quot;39&quot;/&gt;&lt;lineCharCount val=&quot;18&quot;/&gt;&lt;/TableIndex&gt;&lt;TableIndex row=&quot;10&quot; col=&quot;2&quot;&gt;&lt;linesCount val=&quot;1&quot;/&gt;&lt;lineCharCount val=&quot;2&quot;/&gt;&lt;/TableIndex&gt;&lt;TableIndex row=&quot;10&quot; col=&quot;3&quot;&gt;&lt;linesCount val=&quot;3&quot;/&gt;&lt;lineCharCount val=&quot;119&quot;/&gt;&lt;lineCharCount val=&quot;114&quot;/&gt;&lt;lineCharCount val=&quot;103&quot;/&gt;&lt;/TableIndex&gt;&lt;TableIndex row=&quot;11&quot; col=&quot;1&quot;&gt;&lt;linesCount val=&quot;1&quot;/&gt;&lt;lineCharCount val=&quot;36&quot;/&gt;&lt;/TableIndex&gt;&lt;TableIndex row=&quot;11&quot; col=&quot;2&quot;&gt;&lt;linesCount val=&quot;1&quot;/&gt;&lt;lineCharCount val=&quot;5&quot;/&gt;&lt;/TableIndex&gt;&lt;TableIndex row=&quot;11&quot; col=&quot;3&quot;&gt;&lt;linesCount val=&quot;2&quot;/&gt;&lt;lineCharCount val=&quot;104&quot;/&gt;&lt;lineCharCount val=&quot;110&quot;/&gt;&lt;/TableIndex&gt;&lt;/ShapeTextInfo&gt;"/>
  <p:tag name="PRESENTER_SHAPEINFO" val="&lt;ThreeDShapeInfo&gt;&lt;uuid val=&quot;{1AEB090E-1AB9-436F-B557-1A3C8D7B00CF}&quot;/&gt;&lt;isInvalidForFieldText val=&quot;0&quot;/&gt;&lt;Image&gt;&lt;filename val=&quot;C:\Users\melaniemiller1\AppData\Local\Temp\CP89561968077Session\CPTrustFolder89561968108\PPTImport89563081253\data\asimages\{1AEB090E-1AB9-436F-B557-1A3C8D7B00CF}_23.png&quot;/&gt;&lt;left val=&quot;46&quot;/&gt;&lt;top val=&quot;109&quot;/&gt;&lt;width val=&quot;849&quot;/&gt;&lt;height val=&quot;500&quot;/&gt;&lt;hasText val=&quot;1&quot;/&gt;&lt;/Image&gt;&lt;/ThreeDShape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3&quot;/&gt;&lt;/TableIndex&gt;&lt;/ShapeTextInfo&gt;"/>
  <p:tag name="HTML_SHAPEINFO" val="&lt;ThreeDShapeInfo&gt;&lt;uuid val=&quot;{C1BC2B78-BDC9-47A9-9C7A-B329B0B1594C}&quot;/&gt;&lt;isInvalidForFieldText val=&quot;0&quot;/&gt;&lt;Image&gt;&lt;filename val=&quot;C:\Users\melaniemiller1\AppData\Local\Temp\CP89561968077Session\CPTrustFolder89561968108\PPTImport89563081253\data\asimages\{C1BC2B78-BDC9-47A9-9C7A-B329B0B1594C}_23.png&quot;/&gt;&lt;left val=&quot;56&quot;/&gt;&lt;top val=&quot;606&quot;/&gt;&lt;width val=&quot;470&quot;/&gt;&lt;height val=&quot;32&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D9B0E745-7E7C-46CD-867A-FC58237760CD}&quot;/&gt;&lt;isInvalidForFieldText val=&quot;0&quot;/&gt;&lt;Image&gt;&lt;filename val=&quot;C:\Users\melaniemiller1\AppData\Local\Temp\CP89561968077Session\CPTrustFolder89561968108\PPTImport89563081253\data\asimages\{D9B0E745-7E7C-46CD-867A-FC58237760CD}_24.png&quot;/&gt;&lt;left val=&quot;34&quot;/&gt;&lt;top val=&quot;21&quot;/&gt;&lt;width val=&quot;582&quot;/&gt;&lt;height val=&quot;80&quot;/&gt;&lt;hasText val=&quot;1&quot;/&gt;&lt;/Image&gt;&lt;/ThreeDShapeInfo&gt;"/>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CDE10290-26C8-4B01-B2D6-5A1243A38F29}&quot;/&gt;&lt;isInvalidForFieldText val=&quot;0&quot;/&gt;&lt;Image&gt;&lt;filename val=&quot;C:\Users\melaniemiller1\AppData\Local\Temp\CP89561968077Session\CPTrustFolder89561968108\PPTImport89563081253\data\asimages\{CDE10290-26C8-4B01-B2D6-5A1243A38F29}_25.png&quot;/&gt;&lt;left val=&quot;34&quot;/&gt;&lt;top val=&quot;21&quot;/&gt;&lt;width val=&quot;582&quot;/&gt;&lt;height val=&quot;80&quot;/&gt;&lt;hasText val=&quot;1&quot;/&gt;&lt;/Image&gt;&lt;/ThreeDShape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849224E2-5511-4AE9-960C-921244FA8A1A}&quot;/&gt;&lt;isInvalidForFieldText val=&quot;0&quot;/&gt;&lt;Image&gt;&lt;filename val=&quot;C:\Users\melaniemiller1\AppData\Local\Temp\CP89561968077Session\CPTrustFolder89561968108\PPTImport89563081253\data\asimages\{849224E2-5511-4AE9-960C-921244FA8A1A}_26.png&quot;/&gt;&lt;left val=&quot;34&quot;/&gt;&lt;top val=&quot;21&quot;/&gt;&lt;width val=&quot;582&quot;/&gt;&lt;height val=&quot;80&quot;/&gt;&lt;hasText val=&quot;1&quot;/&gt;&lt;/Image&gt;&lt;/ThreeDShape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9C7CE589-B66D-4ACA-A6BF-073EA4BC8368}&quot;/&gt;&lt;isInvalidForFieldText val=&quot;0&quot;/&gt;&lt;Image&gt;&lt;filename val=&quot;C:\Users\melaniemiller1\AppData\Local\Temp\CP89561968077Session\CPTrustFolder89561968108\PPTImport89563081253\data\asimages\{9C7CE589-B66D-4ACA-A6BF-073EA4BC8368}_27.png&quot;/&gt;&lt;left val=&quot;34&quot;/&gt;&lt;top val=&quot;21&quot;/&gt;&lt;width val=&quot;582&quot;/&gt;&lt;height val=&quot;80&quot;/&gt;&lt;hasText val=&quot;1&quot;/&gt;&lt;/Image&gt;&lt;/ThreeDShape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946287B9-9B5D-4825-A2A8-553B2EBA68DF}&quot;/&gt;&lt;isInvalidForFieldText val=&quot;0&quot;/&gt;&lt;Image&gt;&lt;filename val=&quot;C:\Users\melaniemiller1\AppData\Local\Temp\CP89561968077Session\CPTrustFolder89561968108\PPTImport89563081253\data\asimages\{946287B9-9B5D-4825-A2A8-553B2EBA68DF}_32.png&quot;/&gt;&lt;left val=&quot;34&quot;/&gt;&lt;top val=&quot;21&quot;/&gt;&lt;width val=&quot;582&quot;/&gt;&lt;height val=&quot;80&quot;/&gt;&lt;hasText val=&quot;1&quot;/&gt;&lt;/Image&gt;&lt;/ThreeDShapeInfo&gt;"/>
</p:tagLst>
</file>

<file path=ppt/tags/tag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72&quot;/&gt;&lt;lineCharCount val=&quot;61&quot;/&gt;&lt;lineCharCount val=&quot;11&quot;/&gt;&lt;lineCharCount val=&quot;1&quot;/&gt;&lt;lineCharCount val=&quot;47&quot;/&gt;&lt;lineCharCount val=&quot;49&quot;/&gt;&lt;lineCharCount val=&quot;37&quot;/&gt;&lt;lineCharCount val=&quot;17&quot;/&gt;&lt;lineCharCount val=&quot;20&quot;/&gt;&lt;/TableIndex&gt;&lt;/ShapeTextInfo&gt;"/>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a:solidFill>
            <a:srgbClr val="FF0000"/>
          </a:solidFill>
        </a:ln>
      </a:spPr>
      <a:bodyPr rtlCol="0" anchor="ctr"/>
      <a:lstStyle>
        <a:defPPr algn="ctr">
          <a:defRPr sz="1200" dirty="0"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48607BF2131048A1418DFC590193E9" ma:contentTypeVersion="1" ma:contentTypeDescription="Create a new document." ma:contentTypeScope="" ma:versionID="e165d548c7aae9b72e63a3cf4bf38de8">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A016D2-5B8A-406F-B598-E5D3FFBAE6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76C076-046F-4CF7-826A-B31AC11B9D4D}">
  <ds:schemaRefs>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http://purl.org/dc/elements/1.1/"/>
    <ds:schemaRef ds:uri="http://schemas.microsoft.com/sharepoint/v3"/>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615033BD-DC85-466F-9598-5527887E2B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17292</TotalTime>
  <Words>11458</Words>
  <Application>Microsoft Office PowerPoint</Application>
  <PresentationFormat>On-screen Show (4:3)</PresentationFormat>
  <Paragraphs>1435</Paragraphs>
  <Slides>88</Slides>
  <Notes>88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88</vt:i4>
      </vt:variant>
    </vt:vector>
  </HeadingPairs>
  <TitlesOfParts>
    <vt:vector size="94" baseType="lpstr">
      <vt:lpstr>Arial</vt:lpstr>
      <vt:lpstr>Calibri</vt:lpstr>
      <vt:lpstr>Comic Sans MS</vt:lpstr>
      <vt:lpstr>Times New Roman</vt:lpstr>
      <vt:lpstr>Verdana</vt:lpstr>
      <vt:lpstr>Default Design</vt:lpstr>
      <vt:lpstr>Hospital-Based  Presumptive Eligibility</vt:lpstr>
      <vt:lpstr>Introduction</vt:lpstr>
      <vt:lpstr>Desk Guide</vt:lpstr>
      <vt:lpstr>Acronyms and Terms</vt:lpstr>
      <vt:lpstr>Acronyms and Terms (cont’d)</vt:lpstr>
      <vt:lpstr>Objectives</vt:lpstr>
      <vt:lpstr>PE Topics</vt:lpstr>
      <vt:lpstr>What is Hospital-Based PE?</vt:lpstr>
      <vt:lpstr>Introduction to MAGI</vt:lpstr>
      <vt:lpstr>Who Qualifies for Hospital PE?</vt:lpstr>
      <vt:lpstr>Hospital PE Provider Rules</vt:lpstr>
      <vt:lpstr>PE Guidelines</vt:lpstr>
      <vt:lpstr>PE Topics</vt:lpstr>
      <vt:lpstr>Benefits of Using COMPASS</vt:lpstr>
      <vt:lpstr>Benefits of Using COMPASS (cont’d)</vt:lpstr>
      <vt:lpstr>COMPASS Assistance</vt:lpstr>
      <vt:lpstr>Community Partner Sign-In</vt:lpstr>
      <vt:lpstr>Community Partner Dashboard</vt:lpstr>
      <vt:lpstr>Provider Validation</vt:lpstr>
      <vt:lpstr>Provider Validation (cont’d)</vt:lpstr>
      <vt:lpstr>PE Worksheet</vt:lpstr>
      <vt:lpstr>PE Worksheet (cont’d)</vt:lpstr>
      <vt:lpstr>PE Worksheet (cont’d)</vt:lpstr>
      <vt:lpstr>Lawful Immigration Status</vt:lpstr>
      <vt:lpstr>PE Worksheet (cont’d)</vt:lpstr>
      <vt:lpstr>PE Worksheet (cont’d)</vt:lpstr>
      <vt:lpstr>PE Worksheet (cont’d)</vt:lpstr>
      <vt:lpstr>Tax Filing Statuses Defined</vt:lpstr>
      <vt:lpstr>Tax Household Composition</vt:lpstr>
      <vt:lpstr>Tax Household Composition (cont’d)</vt:lpstr>
      <vt:lpstr>Tax Household Composition (cont’d)</vt:lpstr>
      <vt:lpstr>Tax Household Composition (cont’d)</vt:lpstr>
      <vt:lpstr>Examples of MAGI Households</vt:lpstr>
      <vt:lpstr>Examples of MAGI Households (cont’d)</vt:lpstr>
      <vt:lpstr>Examples of MAGI Households (cont’d)</vt:lpstr>
      <vt:lpstr>Examples of MAGI Households (cont’d)</vt:lpstr>
      <vt:lpstr>Examples of MAGI Households (cont’d)</vt:lpstr>
      <vt:lpstr>PE Worksheet (cont’d)</vt:lpstr>
      <vt:lpstr>MAGI Income</vt:lpstr>
      <vt:lpstr>FPL Income Limits (2025)</vt:lpstr>
      <vt:lpstr>PE Worksheet (cont’d)</vt:lpstr>
      <vt:lpstr>Allowable Tax Deductions</vt:lpstr>
      <vt:lpstr>PE Worksheet (cont’d)</vt:lpstr>
      <vt:lpstr>Supporting Documentation</vt:lpstr>
      <vt:lpstr>Eligibility Results</vt:lpstr>
      <vt:lpstr>Eligibility Results (cont’d)</vt:lpstr>
      <vt:lpstr>Eligibility Results (cont’d)</vt:lpstr>
      <vt:lpstr>Eligibility Results (cont’d)</vt:lpstr>
      <vt:lpstr>Eligibility Results (cont’d)</vt:lpstr>
      <vt:lpstr>PE-Only Application</vt:lpstr>
      <vt:lpstr>Application Submission</vt:lpstr>
      <vt:lpstr>Save and Finish Later</vt:lpstr>
      <vt:lpstr>PE Topics</vt:lpstr>
      <vt:lpstr>Enroll as a Hospital PE Provider</vt:lpstr>
      <vt:lpstr>Enroll as a Hospital PE Provider (cont’d)</vt:lpstr>
      <vt:lpstr>Enroll as a Hospital PE Provider (cont’d)</vt:lpstr>
      <vt:lpstr>Enroll as a Hospital PE Provider (cont’d)</vt:lpstr>
      <vt:lpstr>Enroll as a Hospital PE Provider (cont’d)</vt:lpstr>
      <vt:lpstr>Enrollment Process</vt:lpstr>
      <vt:lpstr>Performance Standards</vt:lpstr>
      <vt:lpstr>Performance Standards (cont’d)</vt:lpstr>
      <vt:lpstr>Monitoring &amp; Corrective Action</vt:lpstr>
      <vt:lpstr>Monitoring &amp; Corrective Action (cont’d)</vt:lpstr>
      <vt:lpstr>Disqualification as Qualified PE Provider</vt:lpstr>
      <vt:lpstr>DHS Contact Information</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Review</vt:lpstr>
      <vt:lpstr>Summary</vt:lpstr>
      <vt:lpstr>Completion Certificate</vt:lpstr>
    </vt:vector>
  </TitlesOfParts>
  <Company>DPW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Hospital-Based  Presumptive Eligibility</dc:title>
  <dc:creator>DPW User</dc:creator>
  <cp:lastModifiedBy>Romeo, Rosanne</cp:lastModifiedBy>
  <cp:revision>1007</cp:revision>
  <cp:lastPrinted>2023-03-06T16:46:04Z</cp:lastPrinted>
  <dcterms:created xsi:type="dcterms:W3CDTF">2009-01-26T15:48:51Z</dcterms:created>
  <dcterms:modified xsi:type="dcterms:W3CDTF">2025-02-03T17:41:08Z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0x0101008148607BF2131048A1418DFC590193E9</vt:lpwstr>
  </property>
  <property fmtid="{D5CDD505-2E9C-101B-9397-08002B2CF9AE}" pid="3" name="Order">
    <vt:r8>178200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_SourceUrl">
    <vt:lpwstr/>
  </property>
  <property fmtid="{D5CDD505-2E9C-101B-9397-08002B2CF9AE}" pid="8" name="_SharedFileIndex">
    <vt:lpwstr/>
  </property>
</Properties>
</file>