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97" r:id="rId5"/>
  </p:sldMasterIdLst>
  <p:notesMasterIdLst>
    <p:notesMasterId r:id="rId86"/>
  </p:notesMasterIdLst>
  <p:handoutMasterIdLst>
    <p:handoutMasterId r:id="rId87"/>
  </p:handoutMasterIdLst>
  <p:sldIdLst>
    <p:sldId id="260" r:id="rId6"/>
    <p:sldId id="262" r:id="rId7"/>
    <p:sldId id="359" r:id="rId8"/>
    <p:sldId id="283" r:id="rId9"/>
    <p:sldId id="448" r:id="rId10"/>
    <p:sldId id="295" r:id="rId11"/>
    <p:sldId id="286" r:id="rId12"/>
    <p:sldId id="425" r:id="rId13"/>
    <p:sldId id="426" r:id="rId14"/>
    <p:sldId id="297" r:id="rId15"/>
    <p:sldId id="403" r:id="rId16"/>
    <p:sldId id="427" r:id="rId17"/>
    <p:sldId id="429" r:id="rId18"/>
    <p:sldId id="431" r:id="rId19"/>
    <p:sldId id="433" r:id="rId20"/>
    <p:sldId id="434" r:id="rId21"/>
    <p:sldId id="435" r:id="rId22"/>
    <p:sldId id="436" r:id="rId23"/>
    <p:sldId id="437" r:id="rId24"/>
    <p:sldId id="438" r:id="rId25"/>
    <p:sldId id="439" r:id="rId26"/>
    <p:sldId id="440" r:id="rId27"/>
    <p:sldId id="441" r:id="rId28"/>
    <p:sldId id="442" r:id="rId29"/>
    <p:sldId id="443" r:id="rId30"/>
    <p:sldId id="444" r:id="rId31"/>
    <p:sldId id="445" r:id="rId32"/>
    <p:sldId id="449" r:id="rId33"/>
    <p:sldId id="485" r:id="rId34"/>
    <p:sldId id="486" r:id="rId35"/>
    <p:sldId id="432" r:id="rId36"/>
    <p:sldId id="487" r:id="rId37"/>
    <p:sldId id="488" r:id="rId38"/>
    <p:sldId id="489" r:id="rId39"/>
    <p:sldId id="490" r:id="rId40"/>
    <p:sldId id="491" r:id="rId41"/>
    <p:sldId id="492" r:id="rId42"/>
    <p:sldId id="493" r:id="rId43"/>
    <p:sldId id="494" r:id="rId44"/>
    <p:sldId id="495" r:id="rId45"/>
    <p:sldId id="496" r:id="rId46"/>
    <p:sldId id="497" r:id="rId47"/>
    <p:sldId id="498" r:id="rId48"/>
    <p:sldId id="499" r:id="rId49"/>
    <p:sldId id="466" r:id="rId50"/>
    <p:sldId id="500" r:id="rId51"/>
    <p:sldId id="501" r:id="rId52"/>
    <p:sldId id="502" r:id="rId53"/>
    <p:sldId id="503" r:id="rId54"/>
    <p:sldId id="504" r:id="rId55"/>
    <p:sldId id="505" r:id="rId56"/>
    <p:sldId id="506" r:id="rId57"/>
    <p:sldId id="507" r:id="rId58"/>
    <p:sldId id="508" r:id="rId59"/>
    <p:sldId id="509" r:id="rId60"/>
    <p:sldId id="510" r:id="rId61"/>
    <p:sldId id="511" r:id="rId62"/>
    <p:sldId id="512" r:id="rId63"/>
    <p:sldId id="513" r:id="rId64"/>
    <p:sldId id="514" r:id="rId65"/>
    <p:sldId id="515" r:id="rId66"/>
    <p:sldId id="516" r:id="rId67"/>
    <p:sldId id="517" r:id="rId68"/>
    <p:sldId id="430" r:id="rId69"/>
    <p:sldId id="420" r:id="rId70"/>
    <p:sldId id="416" r:id="rId71"/>
    <p:sldId id="417" r:id="rId72"/>
    <p:sldId id="418" r:id="rId73"/>
    <p:sldId id="422" r:id="rId74"/>
    <p:sldId id="421" r:id="rId75"/>
    <p:sldId id="424" r:id="rId76"/>
    <p:sldId id="423" r:id="rId77"/>
    <p:sldId id="518" r:id="rId78"/>
    <p:sldId id="519" r:id="rId79"/>
    <p:sldId id="521" r:id="rId80"/>
    <p:sldId id="520" r:id="rId81"/>
    <p:sldId id="428" r:id="rId82"/>
    <p:sldId id="341" r:id="rId83"/>
    <p:sldId id="399" r:id="rId84"/>
    <p:sldId id="447" r:id="rId85"/>
  </p:sldIdLst>
  <p:sldSz cx="9144000" cy="6858000" type="screen4x3"/>
  <p:notesSz cx="9296400"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05" autoAdjust="0"/>
    <p:restoredTop sz="94660"/>
  </p:normalViewPr>
  <p:slideViewPr>
    <p:cSldViewPr>
      <p:cViewPr varScale="1">
        <p:scale>
          <a:sx n="81" d="100"/>
          <a:sy n="81" d="100"/>
        </p:scale>
        <p:origin x="1037" y="62"/>
      </p:cViewPr>
      <p:guideLst>
        <p:guide orient="horz" pos="2160"/>
        <p:guide pos="2880"/>
      </p:guideLst>
    </p:cSldViewPr>
  </p:slideViewPr>
  <p:notesTextViewPr>
    <p:cViewPr>
      <p:scale>
        <a:sx n="1" d="1"/>
        <a:sy n="1" d="1"/>
      </p:scale>
      <p:origin x="0" y="0"/>
    </p:cViewPr>
  </p:notesTextViewPr>
  <p:notesViewPr>
    <p:cSldViewPr>
      <p:cViewPr varScale="1">
        <p:scale>
          <a:sx n="96" d="100"/>
          <a:sy n="96" d="100"/>
        </p:scale>
        <p:origin x="-1998" y="-10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heme" Target="theme/theme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handoutMaster" Target="handoutMasters/handout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48A90D7A-F3CE-4994-A4D9-86632127BCC6}" type="datetimeFigureOut">
              <a:rPr lang="en-US" smtClean="0"/>
              <a:t>5/30/2024</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B9833FB4-B9EF-4FD4-9FA3-03BFCD8DB5D0}" type="slidenum">
              <a:rPr lang="en-US" smtClean="0"/>
              <a:t>‹#›</a:t>
            </a:fld>
            <a:endParaRPr lang="en-US"/>
          </a:p>
        </p:txBody>
      </p:sp>
      <p:sp>
        <p:nvSpPr>
          <p:cNvPr id="6" name="TextBox 5"/>
          <p:cNvSpPr txBox="1"/>
          <p:nvPr/>
        </p:nvSpPr>
        <p:spPr>
          <a:xfrm>
            <a:off x="609600" y="4937088"/>
            <a:ext cx="3886200" cy="1600438"/>
          </a:xfrm>
          <a:prstGeom prst="rect">
            <a:avLst/>
          </a:prstGeom>
          <a:noFill/>
        </p:spPr>
        <p:txBody>
          <a:bodyPr wrap="square" rtlCol="0">
            <a:spAutoFit/>
          </a:bodyPr>
          <a:lstStyle/>
          <a:p>
            <a:r>
              <a:rPr lang="en-US" sz="1400" dirty="0"/>
              <a:t>Notes</a:t>
            </a:r>
          </a:p>
          <a:p>
            <a:r>
              <a:rPr lang="en-US" sz="1400" dirty="0"/>
              <a:t>______________________________________________________________________________________________________________________________________________________________________________________________________________________________</a:t>
            </a:r>
          </a:p>
        </p:txBody>
      </p:sp>
      <p:sp>
        <p:nvSpPr>
          <p:cNvPr id="7" name="TextBox 6"/>
          <p:cNvSpPr txBox="1"/>
          <p:nvPr/>
        </p:nvSpPr>
        <p:spPr>
          <a:xfrm>
            <a:off x="4800600" y="4937088"/>
            <a:ext cx="3886200" cy="1600438"/>
          </a:xfrm>
          <a:prstGeom prst="rect">
            <a:avLst/>
          </a:prstGeom>
          <a:noFill/>
        </p:spPr>
        <p:txBody>
          <a:bodyPr wrap="square" rtlCol="0">
            <a:spAutoFit/>
          </a:bodyPr>
          <a:lstStyle/>
          <a:p>
            <a:r>
              <a:rPr lang="en-US" sz="1400" dirty="0"/>
              <a:t>Notes</a:t>
            </a:r>
          </a:p>
          <a:p>
            <a:r>
              <a:rPr lang="en-US" sz="1400" dirty="0"/>
              <a:t>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629239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F5F0793E-FD06-4741-B04C-A41E57C3FB64}" type="datetimeFigureOut">
              <a:rPr lang="en-US" smtClean="0"/>
              <a:t>5/30/2024</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9B9C2A02-F3A4-4FEB-9C5F-CE5A4CAA1011}" type="slidenum">
              <a:rPr lang="en-US" smtClean="0"/>
              <a:t>‹#›</a:t>
            </a:fld>
            <a:endParaRPr lang="en-US"/>
          </a:p>
        </p:txBody>
      </p:sp>
    </p:spTree>
    <p:extLst>
      <p:ext uri="{BB962C8B-B14F-4D97-AF65-F5344CB8AC3E}">
        <p14:creationId xmlns:p14="http://schemas.microsoft.com/office/powerpoint/2010/main" val="233770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02695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80889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91402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97991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73222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73691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67504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20</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59056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48887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2664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5878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40659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73805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58284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69719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51935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29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57086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30</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02411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31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87474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32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64912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33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06489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34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1138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70720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35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86112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36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011413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37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73325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38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16543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39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93077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40</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69663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41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11546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42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411555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43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54112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44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07512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140192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46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88743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47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721353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48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143237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49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141092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50</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02244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51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26057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52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406877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53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87141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54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432925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55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96123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046519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56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540018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57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330880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58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043106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59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88820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60</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518554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61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023776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62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009947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63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236945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65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789772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66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7483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3554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67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768596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68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843158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69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16223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70</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559438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71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784268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72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767395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74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038651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75</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21565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76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7986046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F0693-D3C7-444A-8D46-0A423A4F1B04}" type="slidenum">
              <a:rPr lang="en-US" smtClean="0"/>
              <a:t>78</a:t>
            </a:fld>
            <a:endParaRPr lang="en-US" dirty="0"/>
          </a:p>
        </p:txBody>
      </p:sp>
    </p:spTree>
    <p:extLst>
      <p:ext uri="{BB962C8B-B14F-4D97-AF65-F5344CB8AC3E}">
        <p14:creationId xmlns:p14="http://schemas.microsoft.com/office/powerpoint/2010/main" val="163043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10</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47243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F0693-D3C7-444A-8D46-0A423A4F1B04}" type="slidenum">
              <a:rPr lang="en-US" smtClean="0"/>
              <a:t>79</a:t>
            </a:fld>
            <a:endParaRPr lang="en-US" dirty="0"/>
          </a:p>
        </p:txBody>
      </p:sp>
    </p:spTree>
    <p:extLst>
      <p:ext uri="{BB962C8B-B14F-4D97-AF65-F5344CB8AC3E}">
        <p14:creationId xmlns:p14="http://schemas.microsoft.com/office/powerpoint/2010/main" val="106201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12010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31811"/>
            <a:fld id="{A73CD70C-AFD4-41FC-AE7C-75E4F641FD87}" type="slidenum">
              <a:rPr lang="en-US"/>
              <a:pPr defTabSz="931811"/>
              <a:t>13</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79296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6344" y="5105400"/>
            <a:ext cx="822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828801"/>
            <a:ext cx="7772400" cy="1905000"/>
          </a:xfrm>
        </p:spPr>
        <p:txBody>
          <a:bodyPr/>
          <a:lstStyle>
            <a:lvl1pPr>
              <a:defRPr sz="44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762000" y="4191000"/>
            <a:ext cx="7696200" cy="685800"/>
          </a:xfrm>
        </p:spPr>
        <p:txBody>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32524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609600"/>
            <a:ext cx="8382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descr="DPW-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3886200"/>
            <a:ext cx="5492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5400000">
            <a:off x="5850731" y="3107535"/>
            <a:ext cx="5638801" cy="642936"/>
          </a:xfrm>
        </p:spPr>
        <p:txBody>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66801" y="647699"/>
            <a:ext cx="6934200" cy="56007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rot="5400000">
            <a:off x="139129" y="3228975"/>
            <a:ext cx="762000" cy="400050"/>
          </a:xfrm>
          <a:prstGeom prst="rect">
            <a:avLst/>
          </a:prstGeom>
        </p:spPr>
        <p:txBody>
          <a:bodyPr/>
          <a:lstStyle>
            <a:lvl1pPr>
              <a:defRPr/>
            </a:lvl1pPr>
          </a:lstStyle>
          <a:p>
            <a:pPr>
              <a:defRPr/>
            </a:pPr>
            <a:fld id="{9E40E68D-17A6-4517-B833-18116606F1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12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81000"/>
            <a:ext cx="1752600" cy="608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9" descr="DPW-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3962400"/>
            <a:ext cx="5492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575" y="104775"/>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514304" y="405479"/>
            <a:ext cx="1295400" cy="60420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19200" y="523874"/>
            <a:ext cx="5638800" cy="5876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a:xfrm rot="5400000">
            <a:off x="290513" y="3228975"/>
            <a:ext cx="685800" cy="476250"/>
          </a:xfrm>
          <a:prstGeom prst="rect">
            <a:avLst/>
          </a:prstGeom>
        </p:spPr>
        <p:txBody>
          <a:bodyPr/>
          <a:lstStyle>
            <a:lvl1pPr>
              <a:defRPr/>
            </a:lvl1pPr>
          </a:lstStyle>
          <a:p>
            <a:pPr>
              <a:defRPr/>
            </a:pPr>
            <a:fld id="{A9B786D5-78F2-4A7B-A939-06E177CD02E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2910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9" descr="DPW PowerPoint Template.jpg"/>
          <p:cNvPicPr>
            <a:picLocks noChangeAspect="1"/>
          </p:cNvPicPr>
          <p:nvPr userDrawn="1"/>
        </p:nvPicPr>
        <p:blipFill>
          <a:blip r:embed="rId2" cstate="print">
            <a:lum bright="-1000" contrast="21000"/>
          </a:blip>
          <a:srcRect/>
          <a:stretch>
            <a:fillRect/>
          </a:stretch>
        </p:blipFill>
        <p:spPr bwMode="auto">
          <a:xfrm>
            <a:off x="1" y="1"/>
            <a:ext cx="9144000" cy="6574138"/>
          </a:xfrm>
          <a:prstGeom prst="rect">
            <a:avLst/>
          </a:prstGeom>
          <a:noFill/>
          <a:ln w="9525">
            <a:noFill/>
            <a:miter lim="800000"/>
            <a:headEnd/>
            <a:tailEnd/>
          </a:ln>
        </p:spPr>
      </p:pic>
      <p:sp>
        <p:nvSpPr>
          <p:cNvPr id="9" name="Text Placeholder 8"/>
          <p:cNvSpPr>
            <a:spLocks noGrp="1"/>
          </p:cNvSpPr>
          <p:nvPr>
            <p:ph type="body" sz="quarter" idx="10" hasCustomPrompt="1"/>
          </p:nvPr>
        </p:nvSpPr>
        <p:spPr>
          <a:xfrm>
            <a:off x="1118914" y="3499945"/>
            <a:ext cx="7253288" cy="1371052"/>
          </a:xfrm>
        </p:spPr>
        <p:txBody>
          <a:bodyPr anchor="ctr" anchorCtr="0"/>
          <a:lstStyle>
            <a:lvl1pPr algn="ctr">
              <a:buFontTx/>
              <a:buNone/>
              <a:defRPr b="1">
                <a:solidFill>
                  <a:schemeClr val="bg1"/>
                </a:solidFill>
                <a:latin typeface="+mj-lt"/>
              </a:defRPr>
            </a:lvl1pPr>
          </a:lstStyle>
          <a:p>
            <a:pPr lvl="0"/>
            <a:r>
              <a:rPr lang="en-US" dirty="0"/>
              <a:t>Click to edit Presentation Title</a:t>
            </a:r>
          </a:p>
        </p:txBody>
      </p:sp>
      <p:sp>
        <p:nvSpPr>
          <p:cNvPr id="10" name="Text Placeholder 9"/>
          <p:cNvSpPr>
            <a:spLocks noGrp="1"/>
          </p:cNvSpPr>
          <p:nvPr>
            <p:ph type="body" sz="quarter" idx="12" hasCustomPrompt="1"/>
          </p:nvPr>
        </p:nvSpPr>
        <p:spPr>
          <a:xfrm>
            <a:off x="2664371" y="5076605"/>
            <a:ext cx="3972691" cy="756635"/>
          </a:xfrm>
        </p:spPr>
        <p:txBody>
          <a:bodyPr>
            <a:noAutofit/>
          </a:bodyPr>
          <a:lstStyle>
            <a:lvl1pPr algn="ctr">
              <a:buNone/>
              <a:defRPr sz="2400" baseline="0">
                <a:solidFill>
                  <a:schemeClr val="bg1"/>
                </a:solidFill>
              </a:defRPr>
            </a:lvl1pPr>
            <a:lvl2pPr>
              <a:buNone/>
              <a:defRPr sz="2400">
                <a:solidFill>
                  <a:schemeClr val="bg1"/>
                </a:solidFill>
              </a:defRPr>
            </a:lvl2pPr>
            <a:lvl3pPr>
              <a:buNone/>
              <a:defRPr sz="2400">
                <a:solidFill>
                  <a:schemeClr val="bg1"/>
                </a:solidFill>
              </a:defRPr>
            </a:lvl3pPr>
            <a:lvl4pPr>
              <a:buNone/>
              <a:defRPr sz="2400">
                <a:solidFill>
                  <a:schemeClr val="bg1"/>
                </a:solidFill>
              </a:defRPr>
            </a:lvl4pPr>
            <a:lvl5pPr>
              <a:buNone/>
              <a:defRPr sz="2400">
                <a:solidFill>
                  <a:schemeClr val="bg1"/>
                </a:solidFill>
              </a:defRPr>
            </a:lvl5pPr>
          </a:lstStyle>
          <a:p>
            <a:pPr lvl="0"/>
            <a:r>
              <a:rPr lang="en-US" dirty="0"/>
              <a:t>Click to edit Presenter and Date</a:t>
            </a:r>
          </a:p>
        </p:txBody>
      </p:sp>
      <p:sp>
        <p:nvSpPr>
          <p:cNvPr id="8" name="TextBox 7"/>
          <p:cNvSpPr txBox="1"/>
          <p:nvPr userDrawn="1"/>
        </p:nvSpPr>
        <p:spPr>
          <a:xfrm>
            <a:off x="204953" y="6204208"/>
            <a:ext cx="6890791" cy="292388"/>
          </a:xfrm>
          <a:prstGeom prst="rect">
            <a:avLst/>
          </a:prstGeom>
          <a:solidFill>
            <a:srgbClr val="959CA1"/>
          </a:solidFill>
        </p:spPr>
        <p:txBody>
          <a:bodyPr wrap="square" tIns="45720" bIns="45720" anchor="ctr" anchorCtr="0">
            <a:spAutoFit/>
          </a:bodyPr>
          <a:lstStyle/>
          <a:p>
            <a:pPr algn="l">
              <a:defRPr/>
            </a:pPr>
            <a:r>
              <a:rPr lang="en-US" sz="1300" b="1" cap="all" dirty="0">
                <a:solidFill>
                  <a:schemeClr val="bg1"/>
                </a:solidFill>
                <a:ea typeface="ＭＳ Ｐゴシック" pitchFamily="-106" charset="-128"/>
              </a:rPr>
              <a:t>              </a:t>
            </a:r>
            <a:r>
              <a:rPr lang="en-US" sz="1300" b="1" cap="all" baseline="0" dirty="0">
                <a:solidFill>
                  <a:schemeClr val="bg1"/>
                </a:solidFill>
                <a:latin typeface="Franklin Gothic Medium" pitchFamily="34" charset="0"/>
                <a:ea typeface="ＭＳ Ｐゴシック" pitchFamily="-106" charset="-128"/>
              </a:rPr>
              <a:t>Office of Medical Assistance Programs</a:t>
            </a:r>
            <a:endParaRPr lang="en-US" sz="1200" b="1" baseline="0" dirty="0">
              <a:solidFill>
                <a:schemeClr val="bg1"/>
              </a:solidFill>
              <a:latin typeface="Franklin Gothic Medium" pitchFamily="34" charset="0"/>
              <a:ea typeface="ＭＳ Ｐゴシック" pitchFamily="-106" charset="-128"/>
            </a:endParaRPr>
          </a:p>
        </p:txBody>
      </p:sp>
      <p:pic>
        <p:nvPicPr>
          <p:cNvPr id="11" name="Picture 6" descr="HPR_S_K_RGB_150_SM.png"/>
          <p:cNvPicPr>
            <a:picLocks noChangeAspect="1"/>
          </p:cNvPicPr>
          <p:nvPr userDrawn="1"/>
        </p:nvPicPr>
        <p:blipFill>
          <a:blip r:embed="rId3" cstate="print"/>
          <a:srcRect/>
          <a:stretch>
            <a:fillRect/>
          </a:stretch>
        </p:blipFill>
        <p:spPr bwMode="auto">
          <a:xfrm>
            <a:off x="78167" y="5958595"/>
            <a:ext cx="710110" cy="710109"/>
          </a:xfrm>
          <a:prstGeom prst="rect">
            <a:avLst/>
          </a:prstGeom>
          <a:noFill/>
          <a:ln w="9525">
            <a:noFill/>
            <a:miter lim="800000"/>
            <a:headEnd/>
            <a:tailEnd/>
          </a:ln>
        </p:spPr>
      </p:pic>
    </p:spTree>
    <p:extLst>
      <p:ext uri="{BB962C8B-B14F-4D97-AF65-F5344CB8AC3E}">
        <p14:creationId xmlns:p14="http://schemas.microsoft.com/office/powerpoint/2010/main" val="397570727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99545" y="1324304"/>
            <a:ext cx="8355724" cy="4587766"/>
          </a:xfrm>
        </p:spPr>
        <p:txBody>
          <a:bodyPr/>
          <a:lstStyle>
            <a:lvl1pPr>
              <a:buNone/>
              <a:defRPr baseline="0">
                <a:latin typeface="+mn-lt"/>
              </a:defRPr>
            </a:lvl1pPr>
            <a:lvl2pPr>
              <a:defRPr>
                <a:latin typeface="+mn-lt"/>
              </a:defRPr>
            </a:lvl2pPr>
            <a:lvl3pPr>
              <a:defRPr baseline="0">
                <a:latin typeface="+mn-lt"/>
              </a:defRPr>
            </a:lvl3pPr>
            <a:lvl4pPr>
              <a:defRPr>
                <a:latin typeface="+mn-lt"/>
              </a:defRPr>
            </a:lvl4pPr>
            <a:lvl5pPr>
              <a:defRPr>
                <a:latin typeface="+mn-lt"/>
              </a:defRPr>
            </a:lvl5pPr>
          </a:lstStyle>
          <a:p>
            <a:pPr lvl="0"/>
            <a:r>
              <a:rPr lang="en-US" dirty="0"/>
              <a:t>Content Title</a:t>
            </a:r>
          </a:p>
          <a:p>
            <a:pPr lvl="1"/>
            <a:r>
              <a:rPr lang="en-US" dirty="0"/>
              <a:t>First level content</a:t>
            </a:r>
          </a:p>
          <a:p>
            <a:pPr lvl="2"/>
            <a:r>
              <a:rPr lang="en-US" dirty="0"/>
              <a:t>Second level content</a:t>
            </a:r>
          </a:p>
          <a:p>
            <a:pPr lvl="3"/>
            <a:r>
              <a:rPr lang="en-US" dirty="0"/>
              <a:t>Fourth level content</a:t>
            </a:r>
          </a:p>
          <a:p>
            <a:pPr lvl="4"/>
            <a:r>
              <a:rPr lang="en-US" dirty="0"/>
              <a:t>Fifth level content</a:t>
            </a: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114408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3962400" y="6123432"/>
            <a:ext cx="1352550" cy="352425"/>
          </a:xfrm>
          <a:prstGeom prst="rect">
            <a:avLst/>
          </a:prstGeom>
          <a:ln/>
        </p:spPr>
        <p:txBody>
          <a:bodyPr/>
          <a:lstStyle>
            <a:lvl1pPr>
              <a:defRPr/>
            </a:lvl1pPr>
          </a:lstStyle>
          <a:p>
            <a:pPr>
              <a:defRPr/>
            </a:pPr>
            <a:fld id="{93E4F6B6-DBDE-4AEF-B630-B64985C214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2407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Rectangle 3"/>
          <p:cNvSpPr txBox="1">
            <a:spLocks noChangeArrowheads="1"/>
          </p:cNvSpPr>
          <p:nvPr userDrawn="1"/>
        </p:nvSpPr>
        <p:spPr bwMode="auto">
          <a:xfrm>
            <a:off x="386527" y="1369084"/>
            <a:ext cx="8458200" cy="4876800"/>
          </a:xfrm>
          <a:prstGeom prst="rect">
            <a:avLst/>
          </a:prstGeom>
          <a:noFill/>
          <a:ln w="9525">
            <a:noFill/>
            <a:miter lim="800000"/>
            <a:headEnd/>
            <a:tailEnd/>
          </a:ln>
        </p:spPr>
        <p:txBody>
          <a:bodyPr/>
          <a:lstStyle/>
          <a:p>
            <a:pPr marL="342900" indent="-342900">
              <a:spcBef>
                <a:spcPct val="20000"/>
              </a:spcBef>
              <a:buFontTx/>
              <a:buChar char="•"/>
              <a:defRPr/>
            </a:pPr>
            <a:endParaRPr lang="en-US" sz="1400" dirty="0">
              <a:latin typeface="Verdana" pitchFamily="34" charset="0"/>
            </a:endParaRP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62474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b="1"/>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lang="en-US" sz="2400" dirty="0">
                <a:solidFill>
                  <a:schemeClr val="bg1">
                    <a:lumMod val="50000"/>
                  </a:schemeClr>
                </a:solidFill>
                <a:latin typeface="+mn-lt"/>
                <a:ea typeface="ＭＳ Ｐゴシック" pitchFamily="-111" charset="-128"/>
                <a:cs typeface="ＭＳ Ｐゴシック" pitchFamily="-111" charset="-128"/>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93560E47-ADE0-4457-8144-78E9C645F93A}" type="datetime1">
              <a:rPr lang="en-US" smtClean="0"/>
              <a:t>5/30/2024</a:t>
            </a:fld>
            <a:endParaRPr lang="en-US" dirty="0"/>
          </a:p>
        </p:txBody>
      </p:sp>
    </p:spTree>
    <p:extLst>
      <p:ext uri="{BB962C8B-B14F-4D97-AF65-F5344CB8AC3E}">
        <p14:creationId xmlns:p14="http://schemas.microsoft.com/office/powerpoint/2010/main" val="2879888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5D3DA26C-6B63-49B3-AD9F-F13B143260BF}" type="datetime1">
              <a:rPr lang="en-US" smtClean="0"/>
              <a:t>5/30/2024</a:t>
            </a:fld>
            <a:endParaRPr lang="en-US" dirty="0"/>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8" name="Content Placeholder 7"/>
          <p:cNvSpPr>
            <a:spLocks noGrp="1"/>
          </p:cNvSpPr>
          <p:nvPr>
            <p:ph sz="quarter" idx="13"/>
          </p:nvPr>
        </p:nvSpPr>
        <p:spPr>
          <a:xfrm>
            <a:off x="457200" y="1143000"/>
            <a:ext cx="8153400" cy="4724400"/>
          </a:xfrm>
          <a:prstGeom prst="rect">
            <a:avLst/>
          </a:prstGeom>
        </p:spPr>
        <p:txBody>
          <a:bodyPr/>
          <a:lstStyle>
            <a:lvl1pPr>
              <a:buClrTx/>
              <a:defRPr sz="2400"/>
            </a:lvl1pPr>
            <a:lvl2pPr>
              <a:buClrTx/>
              <a:defRPr sz="2000"/>
            </a:lvl2pPr>
            <a:lvl3pPr>
              <a:buClrTx/>
              <a:defRPr sz="1800"/>
            </a:lvl3pPr>
            <a:lvl4pPr>
              <a:buClrTx/>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96404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219200"/>
            <a:ext cx="4038600" cy="4800601"/>
          </a:xfrm>
          <a:prstGeom prst="rect">
            <a:avLst/>
          </a:prstGeom>
        </p:spPr>
        <p:txBody>
          <a:bodyPr/>
          <a:lstStyle>
            <a:lvl1pPr>
              <a:buClrTx/>
              <a:defRPr sz="2000"/>
            </a:lvl1pPr>
            <a:lvl2pPr>
              <a:buClrTx/>
              <a:defRPr sz="1800"/>
            </a:lvl2pPr>
            <a:lvl3pPr>
              <a:buClrTx/>
              <a:defRPr sz="1600"/>
            </a:lvl3pPr>
            <a:lvl4pPr>
              <a:buClrTx/>
              <a:defRPr sz="14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A52C94A9-8929-47B3-B64E-1F51C0B872E6}" type="datetime1">
              <a:rPr lang="en-US" smtClean="0"/>
              <a:t>5/30/2024</a:t>
            </a:fld>
            <a:endParaRPr lang="en-US" dirty="0"/>
          </a:p>
        </p:txBody>
      </p:sp>
      <p:sp>
        <p:nvSpPr>
          <p:cNvPr id="9"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7"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80727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8962"/>
            <a:ext cx="4040188"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45025" y="1219200"/>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58962"/>
            <a:ext cx="4041775" cy="3951288"/>
          </a:xfrm>
          <a:prstGeom prst="rect">
            <a:avLst/>
          </a:prstGeom>
        </p:spPr>
        <p:txBody>
          <a:bodyPr/>
          <a:lstStyle>
            <a:lvl1pPr>
              <a:buClrTx/>
              <a:defRPr sz="2000"/>
            </a:lvl1pPr>
            <a:lvl2pPr>
              <a:buClrTx/>
              <a:defRPr sz="1800"/>
            </a:lvl2pPr>
            <a:lvl3pPr>
              <a:buClrTx/>
              <a:defRPr sz="1600"/>
            </a:lvl3pPr>
            <a:lvl4pPr>
              <a:buClrTx/>
              <a:defRPr sz="14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2D98F12D-D076-45E8-8F9A-FD86AE2319F6}" type="datetime1">
              <a:rPr lang="en-US" smtClean="0"/>
              <a:t>5/30/2024</a:t>
            </a:fld>
            <a:endParaRPr lang="en-US" dirty="0"/>
          </a:p>
        </p:txBody>
      </p:sp>
      <p:sp>
        <p:nvSpPr>
          <p:cNvPr id="11"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9"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195630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A7909104-38BC-4695-9167-5FEAF36FB956}" type="datetime1">
              <a:rPr lang="en-US" smtClean="0"/>
              <a:t>5/30/2024</a:t>
            </a:fld>
            <a:endParaRPr lang="en-US" dirty="0"/>
          </a:p>
        </p:txBody>
      </p:sp>
      <p:sp>
        <p:nvSpPr>
          <p:cNvPr id="7"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
        <p:nvSpPr>
          <p:cNvPr id="5" name="Title 1"/>
          <p:cNvSpPr>
            <a:spLocks noGrp="1"/>
          </p:cNvSpPr>
          <p:nvPr>
            <p:ph type="title"/>
          </p:nvPr>
        </p:nvSpPr>
        <p:spPr>
          <a:xfrm>
            <a:off x="457200" y="384175"/>
            <a:ext cx="5410200" cy="454026"/>
          </a:xfrm>
          <a:prstGeom prst="rect">
            <a:avLst/>
          </a:prstGeom>
        </p:spPr>
        <p:txBody>
          <a:bodyPr/>
          <a:lstStyle>
            <a:lvl1pPr algn="l">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70367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096000"/>
            <a:ext cx="2133600" cy="384175"/>
          </a:xfrm>
          <a:prstGeom prst="rect">
            <a:avLst/>
          </a:prstGeom>
        </p:spPr>
        <p:txBody>
          <a:bodyPr anchor="ctr"/>
          <a:lstStyle>
            <a:lvl1pPr>
              <a:defRPr sz="1100">
                <a:solidFill>
                  <a:schemeClr val="bg1"/>
                </a:solidFill>
              </a:defRPr>
            </a:lvl1pPr>
          </a:lstStyle>
          <a:p>
            <a:pPr>
              <a:defRPr/>
            </a:pPr>
            <a:fld id="{899045AE-2C19-40B9-B3C3-BE3F81C28963}" type="datetime1">
              <a:rPr lang="en-US" smtClean="0"/>
              <a:t>5/30/2024</a:t>
            </a:fld>
            <a:endParaRPr lang="en-US" dirty="0"/>
          </a:p>
        </p:txBody>
      </p:sp>
      <p:sp>
        <p:nvSpPr>
          <p:cNvPr id="6" name="Slide Number Placeholder 5"/>
          <p:cNvSpPr>
            <a:spLocks noGrp="1"/>
          </p:cNvSpPr>
          <p:nvPr>
            <p:ph type="sldNum" sz="quarter" idx="12"/>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1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spTree>
    <p:extLst>
      <p:ext uri="{BB962C8B-B14F-4D97-AF65-F5344CB8AC3E}">
        <p14:creationId xmlns:p14="http://schemas.microsoft.com/office/powerpoint/2010/main" val="22241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6"/>
          <p:cNvSpPr>
            <a:spLocks noGrp="1" noChangeArrowheads="1"/>
          </p:cNvSpPr>
          <p:nvPr>
            <p:ph type="sldNum" sz="quarter" idx="10"/>
          </p:nvPr>
        </p:nvSpPr>
        <p:spPr>
          <a:xfrm>
            <a:off x="3962400" y="6123432"/>
            <a:ext cx="1352550" cy="352425"/>
          </a:xfrm>
          <a:prstGeom prst="rect">
            <a:avLst/>
          </a:prstGeom>
          <a:ln/>
        </p:spPr>
        <p:txBody>
          <a:bodyPr/>
          <a:lstStyle>
            <a:lvl1pPr>
              <a:defRPr/>
            </a:lvl1pPr>
          </a:lstStyle>
          <a:p>
            <a:pPr>
              <a:defRPr/>
            </a:pPr>
            <a:fld id="{93E4F6B6-DBDE-4AEF-B630-B64985C214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1927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99288"/>
            <a:ext cx="8229600" cy="504825"/>
          </a:xfrm>
        </p:spPr>
        <p:txBody>
          <a:bodyPr/>
          <a:lstStyle/>
          <a:p>
            <a:r>
              <a:rPr lang="en-US"/>
              <a:t>Click to edit Master title style</a:t>
            </a:r>
          </a:p>
        </p:txBody>
      </p:sp>
      <p:sp>
        <p:nvSpPr>
          <p:cNvPr id="3" name="Content Placeholder 2"/>
          <p:cNvSpPr>
            <a:spLocks noGrp="1"/>
          </p:cNvSpPr>
          <p:nvPr>
            <p:ph sz="half" idx="1"/>
          </p:nvPr>
        </p:nvSpPr>
        <p:spPr>
          <a:xfrm>
            <a:off x="457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xfrm>
            <a:off x="3962400" y="6123432"/>
            <a:ext cx="1352550" cy="352425"/>
          </a:xfrm>
          <a:prstGeom prst="rect">
            <a:avLst/>
          </a:prstGeom>
          <a:ln/>
        </p:spPr>
        <p:txBody>
          <a:bodyPr/>
          <a:lstStyle>
            <a:lvl1pPr>
              <a:defRPr/>
            </a:lvl1pPr>
          </a:lstStyle>
          <a:p>
            <a:pPr>
              <a:defRPr/>
            </a:pPr>
            <a:fld id="{93E4F6B6-DBDE-4AEF-B630-B64985C214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010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89038"/>
            <a:ext cx="4040188"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57400"/>
            <a:ext cx="4040188" cy="3733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89038"/>
            <a:ext cx="4041775"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57400"/>
            <a:ext cx="4041775" cy="3733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6"/>
          <p:cNvSpPr>
            <a:spLocks noGrp="1" noChangeArrowheads="1"/>
          </p:cNvSpPr>
          <p:nvPr>
            <p:ph type="sldNum" sz="quarter" idx="10"/>
          </p:nvPr>
        </p:nvSpPr>
        <p:spPr>
          <a:xfrm>
            <a:off x="3962400" y="6123432"/>
            <a:ext cx="1352550" cy="352425"/>
          </a:xfrm>
          <a:prstGeom prst="rect">
            <a:avLst/>
          </a:prstGeom>
          <a:ln/>
        </p:spPr>
        <p:txBody>
          <a:bodyPr/>
          <a:lstStyle>
            <a:lvl1pPr>
              <a:defRPr/>
            </a:lvl1pPr>
          </a:lstStyle>
          <a:p>
            <a:pPr>
              <a:defRPr/>
            </a:pPr>
            <a:fld id="{93E4F6B6-DBDE-4AEF-B630-B64985C214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7372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02335"/>
            <a:ext cx="8229600" cy="504825"/>
          </a:xfrm>
        </p:spPr>
        <p:txBody>
          <a:bodyPr/>
          <a:lstStyle/>
          <a:p>
            <a:r>
              <a:rPr lang="en-US"/>
              <a:t>Click to edit Master title style</a:t>
            </a:r>
            <a:endParaRPr lang="en-US" dirty="0"/>
          </a:p>
        </p:txBody>
      </p:sp>
      <p:sp>
        <p:nvSpPr>
          <p:cNvPr id="4" name="Rectangle 6"/>
          <p:cNvSpPr>
            <a:spLocks noGrp="1" noChangeArrowheads="1"/>
          </p:cNvSpPr>
          <p:nvPr>
            <p:ph type="sldNum" sz="quarter" idx="10"/>
          </p:nvPr>
        </p:nvSpPr>
        <p:spPr>
          <a:xfrm>
            <a:off x="3962400" y="6123432"/>
            <a:ext cx="1352550" cy="352425"/>
          </a:xfrm>
          <a:prstGeom prst="rect">
            <a:avLst/>
          </a:prstGeom>
          <a:ln/>
        </p:spPr>
        <p:txBody>
          <a:bodyPr/>
          <a:lstStyle>
            <a:lvl1pPr>
              <a:defRPr/>
            </a:lvl1pPr>
          </a:lstStyle>
          <a:p>
            <a:pPr>
              <a:defRPr/>
            </a:pPr>
            <a:fld id="{93E4F6B6-DBDE-4AEF-B630-B64985C214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045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3960114" y="6126480"/>
            <a:ext cx="1352550" cy="352425"/>
          </a:xfrm>
          <a:prstGeom prst="rect">
            <a:avLst/>
          </a:prstGeom>
          <a:ln/>
        </p:spPr>
        <p:txBody>
          <a:bodyPr/>
          <a:lstStyle>
            <a:lvl1pPr>
              <a:defRPr/>
            </a:lvl1pPr>
          </a:lstStyle>
          <a:p>
            <a:pPr>
              <a:defRPr/>
            </a:pPr>
            <a:fld id="{0349AC3C-159B-4170-A0A7-6C079330FEE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6287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
            <a:ext cx="8229600" cy="486696"/>
          </a:xfrm>
        </p:spPr>
        <p:txBody>
          <a:bodyPr/>
          <a:lstStyle>
            <a:lvl1pPr algn="ctr" rtl="0" fontAlgn="base">
              <a:spcBef>
                <a:spcPct val="0"/>
              </a:spcBef>
              <a:spcAft>
                <a:spcPct val="0"/>
              </a:spcAft>
              <a:defRPr lang="en-US" sz="3600" dirty="0">
                <a:solidFill>
                  <a:schemeClr val="bg1"/>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1295400"/>
            <a:ext cx="5111750" cy="4495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295400"/>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3962400" y="6124575"/>
            <a:ext cx="1352550" cy="352425"/>
          </a:xfrm>
          <a:prstGeom prst="rect">
            <a:avLst/>
          </a:prstGeom>
          <a:ln/>
        </p:spPr>
        <p:txBody>
          <a:bodyPr/>
          <a:lstStyle>
            <a:lvl1pPr>
              <a:defRPr/>
            </a:lvl1pPr>
          </a:lstStyle>
          <a:p>
            <a:pPr>
              <a:defRPr/>
            </a:pPr>
            <a:fld id="{CA705D71-4CEA-4A11-9285-609E09AF08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232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8" descr="gold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449763"/>
            <a:ext cx="55626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DPW-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3150" y="5943600"/>
            <a:ext cx="2609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867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82456" y="4466304"/>
            <a:ext cx="5486400" cy="457200"/>
          </a:xfrm>
        </p:spPr>
        <p:txBody>
          <a:bodyPr anchor="b"/>
          <a:lstStyle>
            <a:lvl1pPr algn="ctr">
              <a:defRPr sz="2400" b="0">
                <a:solidFill>
                  <a:schemeClr val="bg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381000"/>
            <a:ext cx="5486400" cy="3962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1054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Rectangle 6"/>
          <p:cNvSpPr>
            <a:spLocks noGrp="1" noChangeArrowheads="1"/>
          </p:cNvSpPr>
          <p:nvPr>
            <p:ph type="sldNum" sz="quarter" idx="10"/>
          </p:nvPr>
        </p:nvSpPr>
        <p:spPr>
          <a:xfrm>
            <a:off x="3962400" y="6123432"/>
            <a:ext cx="1352550" cy="352425"/>
          </a:xfrm>
          <a:ln/>
        </p:spPr>
        <p:txBody>
          <a:bodyPr/>
          <a:lstStyle>
            <a:lvl1pPr>
              <a:defRPr/>
            </a:lvl1pPr>
          </a:lstStyle>
          <a:p>
            <a:pPr>
              <a:defRPr/>
            </a:pPr>
            <a:fld id="{93E4F6B6-DBDE-4AEF-B630-B64985C214A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237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5.xml"/><Relationship Id="rId7"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2.png"/><Relationship Id="rId4" Type="http://schemas.openxmlformats.org/officeDocument/2006/relationships/slideLayout" Target="../slideLayouts/slideLayout26.xml"/><Relationship Id="rId9"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gold banne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57200" y="3810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400664"/>
            <a:ext cx="82296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Rectangle 3"/>
          <p:cNvSpPr>
            <a:spLocks noGrp="1" noChangeArrowheads="1"/>
          </p:cNvSpPr>
          <p:nvPr>
            <p:ph type="body" idx="1"/>
          </p:nvPr>
        </p:nvSpPr>
        <p:spPr bwMode="auto">
          <a:xfrm>
            <a:off x="476250" y="1219200"/>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4" name="Picture 7" descr="DPW-rgb"/>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153150" y="5943600"/>
            <a:ext cx="2609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28600" y="5867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Grp="1" noChangeArrowheads="1"/>
          </p:cNvSpPr>
          <p:nvPr>
            <p:ph type="sldNum" sz="quarter" idx="10"/>
          </p:nvPr>
        </p:nvSpPr>
        <p:spPr>
          <a:xfrm>
            <a:off x="3962400" y="6123432"/>
            <a:ext cx="1352550" cy="352425"/>
          </a:xfrm>
          <a:prstGeom prst="rect">
            <a:avLst/>
          </a:prstGeom>
          <a:ln/>
        </p:spPr>
        <p:txBody>
          <a:bodyPr/>
          <a:lstStyle>
            <a:lvl1pPr algn="ctr">
              <a:defRPr/>
            </a:lvl1pPr>
          </a:lstStyle>
          <a:p>
            <a:pPr>
              <a:defRPr/>
            </a:pPr>
            <a:fld id="{93E4F6B6-DBDE-4AEF-B630-B64985C214A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455644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Lst>
  <p:txStyles>
    <p:titleStyle>
      <a:lvl1pPr algn="ctr" rtl="0" eaLnBrk="1" fontAlgn="base" hangingPunct="1">
        <a:spcBef>
          <a:spcPct val="0"/>
        </a:spcBef>
        <a:spcAft>
          <a:spcPct val="0"/>
        </a:spcAft>
        <a:defRPr sz="3600">
          <a:solidFill>
            <a:schemeClr val="bg1"/>
          </a:solidFill>
          <a:latin typeface="Verdana" pitchFamily="34" charset="0"/>
          <a:ea typeface="Verdana" pitchFamily="34" charset="0"/>
          <a:cs typeface="Verdana" pitchFamily="34" charset="0"/>
        </a:defRPr>
      </a:lvl1pPr>
      <a:lvl2pPr algn="ctr" rtl="0" eaLnBrk="1" fontAlgn="base" hangingPunct="1">
        <a:spcBef>
          <a:spcPct val="0"/>
        </a:spcBef>
        <a:spcAft>
          <a:spcPct val="0"/>
        </a:spcAft>
        <a:defRPr sz="3600">
          <a:solidFill>
            <a:schemeClr val="bg1"/>
          </a:solidFill>
          <a:latin typeface="Verdana" pitchFamily="34" charset="0"/>
          <a:ea typeface="Verdana" pitchFamily="34" charset="0"/>
          <a:cs typeface="Verdana" pitchFamily="34" charset="0"/>
        </a:defRPr>
      </a:lvl2pPr>
      <a:lvl3pPr algn="ctr" rtl="0" eaLnBrk="1" fontAlgn="base" hangingPunct="1">
        <a:spcBef>
          <a:spcPct val="0"/>
        </a:spcBef>
        <a:spcAft>
          <a:spcPct val="0"/>
        </a:spcAft>
        <a:defRPr sz="3600">
          <a:solidFill>
            <a:schemeClr val="bg1"/>
          </a:solidFill>
          <a:latin typeface="Verdana" pitchFamily="34" charset="0"/>
          <a:ea typeface="Verdana" pitchFamily="34" charset="0"/>
          <a:cs typeface="Verdana" pitchFamily="34" charset="0"/>
        </a:defRPr>
      </a:lvl3pPr>
      <a:lvl4pPr algn="ctr" rtl="0" eaLnBrk="1" fontAlgn="base" hangingPunct="1">
        <a:spcBef>
          <a:spcPct val="0"/>
        </a:spcBef>
        <a:spcAft>
          <a:spcPct val="0"/>
        </a:spcAft>
        <a:defRPr sz="3600">
          <a:solidFill>
            <a:schemeClr val="bg1"/>
          </a:solidFill>
          <a:latin typeface="Verdana" pitchFamily="34" charset="0"/>
          <a:ea typeface="Verdana" pitchFamily="34" charset="0"/>
          <a:cs typeface="Verdana" pitchFamily="34" charset="0"/>
        </a:defRPr>
      </a:lvl4pPr>
      <a:lvl5pPr algn="ctr" rtl="0" eaLnBrk="1" fontAlgn="base" hangingPunct="1">
        <a:spcBef>
          <a:spcPct val="0"/>
        </a:spcBef>
        <a:spcAft>
          <a:spcPct val="0"/>
        </a:spcAft>
        <a:defRPr sz="3600">
          <a:solidFill>
            <a:schemeClr val="bg1"/>
          </a:solidFill>
          <a:latin typeface="Verdana" pitchFamily="34" charset="0"/>
          <a:ea typeface="Verdana" pitchFamily="34" charset="0"/>
          <a:cs typeface="Verdana"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Verdana" pitchFamily="34" charset="0"/>
          <a:ea typeface="Verdana" pitchFamily="34" charset="0"/>
          <a:cs typeface="Verdana" pitchFamily="34" charset="0"/>
        </a:defRPr>
      </a:lvl1pPr>
      <a:lvl2pPr marL="742950" indent="-285750" algn="l" rtl="0" eaLnBrk="1" fontAlgn="base" hangingPunct="1">
        <a:spcBef>
          <a:spcPct val="20000"/>
        </a:spcBef>
        <a:spcAft>
          <a:spcPct val="0"/>
        </a:spcAft>
        <a:buChar char="–"/>
        <a:defRPr sz="2800">
          <a:solidFill>
            <a:schemeClr val="tx1"/>
          </a:solidFill>
          <a:latin typeface="Verdana" pitchFamily="34" charset="0"/>
          <a:ea typeface="Verdana" pitchFamily="34" charset="0"/>
          <a:cs typeface="Verdana" pitchFamily="34" charset="0"/>
        </a:defRPr>
      </a:lvl2pPr>
      <a:lvl3pPr marL="1143000" indent="-228600" algn="l" rtl="0" eaLnBrk="1" fontAlgn="base" hangingPunct="1">
        <a:spcBef>
          <a:spcPct val="20000"/>
        </a:spcBef>
        <a:spcAft>
          <a:spcPct val="0"/>
        </a:spcAft>
        <a:buChar char="•"/>
        <a:defRPr sz="2400">
          <a:solidFill>
            <a:schemeClr val="tx1"/>
          </a:solidFill>
          <a:latin typeface="Verdana" pitchFamily="34" charset="0"/>
          <a:ea typeface="Verdana" pitchFamily="34" charset="0"/>
          <a:cs typeface="Verdana" pitchFamily="34" charset="0"/>
        </a:defRPr>
      </a:lvl3pPr>
      <a:lvl4pPr marL="1600200" indent="-228600" algn="l" rtl="0" eaLnBrk="1" fontAlgn="base" hangingPunct="1">
        <a:spcBef>
          <a:spcPct val="20000"/>
        </a:spcBef>
        <a:spcAft>
          <a:spcPct val="0"/>
        </a:spcAft>
        <a:buChar char="–"/>
        <a:defRPr sz="2000">
          <a:solidFill>
            <a:schemeClr val="tx1"/>
          </a:solidFill>
          <a:latin typeface="Verdana" pitchFamily="34" charset="0"/>
          <a:ea typeface="Verdana" pitchFamily="34" charset="0"/>
          <a:cs typeface="Verdana" pitchFamily="34" charset="0"/>
        </a:defRPr>
      </a:lvl4pPr>
      <a:lvl5pPr marL="2057400" indent="-228600" algn="l" rtl="0" eaLnBrk="1" fontAlgn="base" hangingPunct="1">
        <a:spcBef>
          <a:spcPct val="20000"/>
        </a:spcBef>
        <a:spcAft>
          <a:spcPct val="0"/>
        </a:spcAft>
        <a:buChar char="»"/>
        <a:defRPr sz="2000">
          <a:solidFill>
            <a:schemeClr val="tx1"/>
          </a:solidFill>
          <a:latin typeface="Verdana" pitchFamily="34" charset="0"/>
          <a:ea typeface="Verdana" pitchFamily="34" charset="0"/>
          <a:cs typeface="Verdana"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4572000" y="76200"/>
            <a:ext cx="4648200" cy="307975"/>
          </a:xfrm>
          <a:prstGeom prst="rect">
            <a:avLst/>
          </a:prstGeom>
          <a:noFill/>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defRPr/>
            </a:pPr>
            <a:endParaRPr lang="en-US" sz="1400" b="1" dirty="0">
              <a:latin typeface="Verdana" pitchFamily="34" charset="0"/>
            </a:endParaRPr>
          </a:p>
        </p:txBody>
      </p:sp>
      <p:sp>
        <p:nvSpPr>
          <p:cNvPr id="1033" name="Rectangle 8"/>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chemeClr val="bg1"/>
                </a:solidFill>
                <a:latin typeface="Verdana" pitchFamily="-106" charset="0"/>
              </a:rPr>
              <a:t> &gt;</a:t>
            </a:r>
          </a:p>
        </p:txBody>
      </p:sp>
      <p:sp>
        <p:nvSpPr>
          <p:cNvPr id="1034" name="Rectangle 1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r>
              <a:rPr lang="en-US" altLang="en-US" sz="1400">
                <a:solidFill>
                  <a:schemeClr val="bg1"/>
                </a:solidFill>
                <a:latin typeface="Verdana" pitchFamily="-106" charset="0"/>
              </a:rPr>
              <a:t>www.dpw.state.pa.us </a:t>
            </a:r>
          </a:p>
        </p:txBody>
      </p:sp>
      <p:sp>
        <p:nvSpPr>
          <p:cNvPr id="1035" name="Rectangle 19"/>
          <p:cNvSpPr>
            <a:spLocks noChangeArrowheads="1"/>
          </p:cNvSpPr>
          <p:nvPr/>
        </p:nvSpPr>
        <p:spPr bwMode="auto">
          <a:xfrm>
            <a:off x="7620000" y="6096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eaLnBrk="1" hangingPunct="1"/>
            <a:r>
              <a:rPr lang="en-US" altLang="en-US" sz="1400">
                <a:solidFill>
                  <a:schemeClr val="bg1"/>
                </a:solidFill>
                <a:latin typeface="Verdana" pitchFamily="-106" charset="0"/>
              </a:rPr>
              <a:t> &gt;</a:t>
            </a:r>
          </a:p>
        </p:txBody>
      </p:sp>
      <p:sp>
        <p:nvSpPr>
          <p:cNvPr id="1036" name="Rectangle 20"/>
          <p:cNvSpPr>
            <a:spLocks noChangeArrowheads="1"/>
          </p:cNvSpPr>
          <p:nvPr/>
        </p:nvSpPr>
        <p:spPr bwMode="auto">
          <a:xfrm>
            <a:off x="4191000" y="6096000"/>
            <a:ext cx="3352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ea typeface="ＭＳ Ｐゴシック" pitchFamily="-106" charset="-128"/>
              </a:defRPr>
            </a:lvl1pPr>
            <a:lvl2pPr marL="742950" indent="-285750" eaLnBrk="0" hangingPunct="0">
              <a:defRPr>
                <a:solidFill>
                  <a:schemeClr val="tx1"/>
                </a:solidFill>
                <a:latin typeface="Arial" charset="0"/>
                <a:ea typeface="ＭＳ Ｐゴシック" pitchFamily="-106" charset="-128"/>
              </a:defRPr>
            </a:lvl2pPr>
            <a:lvl3pPr marL="1143000" indent="-228600" eaLnBrk="0" hangingPunct="0">
              <a:defRPr>
                <a:solidFill>
                  <a:schemeClr val="tx1"/>
                </a:solidFill>
                <a:latin typeface="Arial" charset="0"/>
                <a:ea typeface="ＭＳ Ｐゴシック" pitchFamily="-106" charset="-128"/>
              </a:defRPr>
            </a:lvl3pPr>
            <a:lvl4pPr marL="1600200" indent="-228600" eaLnBrk="0" hangingPunct="0">
              <a:defRPr>
                <a:solidFill>
                  <a:schemeClr val="tx1"/>
                </a:solidFill>
                <a:latin typeface="Arial" charset="0"/>
                <a:ea typeface="ＭＳ Ｐゴシック" pitchFamily="-106" charset="-128"/>
              </a:defRPr>
            </a:lvl4pPr>
            <a:lvl5pPr marL="2057400" indent="-228600" eaLnBrk="0" hangingPunct="0">
              <a:defRPr>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6" charset="-128"/>
              </a:defRPr>
            </a:lvl9pPr>
          </a:lstStyle>
          <a:p>
            <a:pPr algn="r" eaLnBrk="1" hangingPunct="1"/>
            <a:endParaRPr lang="en-US" altLang="en-US" sz="1400">
              <a:solidFill>
                <a:schemeClr val="bg1"/>
              </a:solidFill>
              <a:latin typeface="Verdana" pitchFamily="-106" charset="0"/>
            </a:endParaRPr>
          </a:p>
        </p:txBody>
      </p:sp>
      <p:sp>
        <p:nvSpPr>
          <p:cNvPr id="14" name="Date Placeholder 3"/>
          <p:cNvSpPr>
            <a:spLocks noGrp="1"/>
          </p:cNvSpPr>
          <p:nvPr>
            <p:ph type="dt" sz="half" idx="2"/>
          </p:nvPr>
        </p:nvSpPr>
        <p:spPr>
          <a:xfrm>
            <a:off x="457200" y="6096000"/>
            <a:ext cx="2133600" cy="384175"/>
          </a:xfrm>
          <a:prstGeom prst="rect">
            <a:avLst/>
          </a:prstGeom>
        </p:spPr>
        <p:txBody>
          <a:bodyPr anchor="ctr"/>
          <a:lstStyle>
            <a:lvl1pPr>
              <a:defRPr sz="1400">
                <a:solidFill>
                  <a:schemeClr val="bg1"/>
                </a:solidFill>
              </a:defRPr>
            </a:lvl1pPr>
          </a:lstStyle>
          <a:p>
            <a:pPr>
              <a:defRPr/>
            </a:pPr>
            <a:fld id="{B3E5B076-8C7A-4028-906E-852BFAD97291}" type="datetime1">
              <a:rPr lang="en-US" smtClean="0"/>
              <a:t>5/30/2024</a:t>
            </a:fld>
            <a:endParaRPr lang="en-US" dirty="0"/>
          </a:p>
        </p:txBody>
      </p:sp>
      <p:sp>
        <p:nvSpPr>
          <p:cNvPr id="15" name="Slide Number Placeholder 5"/>
          <p:cNvSpPr>
            <a:spLocks noGrp="1"/>
          </p:cNvSpPr>
          <p:nvPr>
            <p:ph type="sldNum" sz="quarter" idx="4"/>
          </p:nvPr>
        </p:nvSpPr>
        <p:spPr>
          <a:xfrm>
            <a:off x="7620000" y="6096000"/>
            <a:ext cx="1066800" cy="381000"/>
          </a:xfrm>
          <a:prstGeom prst="rect">
            <a:avLst/>
          </a:prstGeom>
        </p:spPr>
        <p:txBody>
          <a:bodyPr vert="horz" wrap="square" lIns="91440" tIns="45720" rIns="91440" bIns="45720" numCol="1" anchor="ctr" anchorCtr="0" compatLnSpc="1">
            <a:prstTxWarp prst="textNoShape">
              <a:avLst/>
            </a:prstTxWarp>
          </a:bodyPr>
          <a:lstStyle>
            <a:lvl1pPr algn="ctr">
              <a:defRPr sz="1400">
                <a:solidFill>
                  <a:schemeClr val="bg1"/>
                </a:solidFill>
                <a:ea typeface="ＭＳ Ｐゴシック" pitchFamily="-111" charset="-128"/>
                <a:cs typeface="+mn-cs"/>
              </a:defRPr>
            </a:lvl1pPr>
          </a:lstStyle>
          <a:p>
            <a:pPr>
              <a:defRPr/>
            </a:pPr>
            <a:fld id="{9C10EB89-1475-4332-AC66-2657F847E4F2}" type="slidenum">
              <a:rPr lang="en-US" smtClean="0"/>
              <a:pPr>
                <a:defRPr/>
              </a:pPr>
              <a:t>‹#›</a:t>
            </a:fld>
            <a:endParaRPr lang="en-US" dirty="0"/>
          </a:p>
        </p:txBody>
      </p:sp>
      <p:grpSp>
        <p:nvGrpSpPr>
          <p:cNvPr id="17" name="Group 16"/>
          <p:cNvGrpSpPr/>
          <p:nvPr/>
        </p:nvGrpSpPr>
        <p:grpSpPr>
          <a:xfrm>
            <a:off x="457200" y="6096000"/>
            <a:ext cx="8229600" cy="400050"/>
            <a:chOff x="457200" y="5562600"/>
            <a:chExt cx="8229600" cy="400050"/>
          </a:xfrm>
        </p:grpSpPr>
        <p:sp>
          <p:nvSpPr>
            <p:cNvPr id="19" name="Rectangle 18"/>
            <p:cNvSpPr/>
            <p:nvPr userDrawn="1"/>
          </p:nvSpPr>
          <p:spPr>
            <a:xfrm>
              <a:off x="7696200" y="5562600"/>
              <a:ext cx="990600" cy="400050"/>
            </a:xfrm>
            <a:prstGeom prst="rect">
              <a:avLst/>
            </a:prstGeom>
            <a:solidFill>
              <a:srgbClr val="80AED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200" y="5562600"/>
              <a:ext cx="82296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457200" y="6172200"/>
            <a:ext cx="8229600" cy="276999"/>
          </a:xfrm>
          <a:prstGeom prst="rect">
            <a:avLst/>
          </a:prstGeom>
          <a:noFill/>
        </p:spPr>
        <p:txBody>
          <a:bodyPr wrap="square" rtlCol="0">
            <a:spAutoFit/>
          </a:bodyPr>
          <a:lstStyle/>
          <a:p>
            <a:pPr algn="ctr"/>
            <a:r>
              <a:rPr lang="en-US" sz="1200" dirty="0">
                <a:solidFill>
                  <a:schemeClr val="bg1"/>
                </a:solidFill>
              </a:rPr>
              <a:t>www.dhs.pa.gov</a:t>
            </a:r>
          </a:p>
        </p:txBody>
      </p:sp>
      <p:grpSp>
        <p:nvGrpSpPr>
          <p:cNvPr id="25" name="Group 24"/>
          <p:cNvGrpSpPr/>
          <p:nvPr/>
        </p:nvGrpSpPr>
        <p:grpSpPr>
          <a:xfrm>
            <a:off x="457200" y="457200"/>
            <a:ext cx="8434717" cy="685800"/>
            <a:chOff x="457200" y="304800"/>
            <a:chExt cx="8434717" cy="685800"/>
          </a:xfrm>
        </p:grpSpPr>
        <p:pic>
          <p:nvPicPr>
            <p:cNvPr id="26"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992483" y="350851"/>
              <a:ext cx="2899434" cy="5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7200" y="304800"/>
              <a:ext cx="5410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862068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Lst>
  <p:hf hdr="0" ftr="0"/>
  <p:txStyles>
    <p:titleStyle>
      <a:lvl1pPr algn="ctr" rtl="0" eaLnBrk="1" fontAlgn="base" hangingPunct="1">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eaLnBrk="1" fontAlgn="base" hangingPunct="1">
        <a:spcBef>
          <a:spcPct val="0"/>
        </a:spcBef>
        <a:spcAft>
          <a:spcPct val="0"/>
        </a:spcAft>
        <a:defRPr sz="4400">
          <a:solidFill>
            <a:schemeClr val="tx2"/>
          </a:solidFill>
          <a:latin typeface="Arial" pitchFamily="-111" charset="0"/>
        </a:defRPr>
      </a:lvl6pPr>
      <a:lvl7pPr marL="914400" algn="ctr" rtl="0" eaLnBrk="1" fontAlgn="base" hangingPunct="1">
        <a:spcBef>
          <a:spcPct val="0"/>
        </a:spcBef>
        <a:spcAft>
          <a:spcPct val="0"/>
        </a:spcAft>
        <a:defRPr sz="4400">
          <a:solidFill>
            <a:schemeClr val="tx2"/>
          </a:solidFill>
          <a:latin typeface="Arial" pitchFamily="-111" charset="0"/>
        </a:defRPr>
      </a:lvl7pPr>
      <a:lvl8pPr marL="1371600" algn="ctr" rtl="0" eaLnBrk="1" fontAlgn="base" hangingPunct="1">
        <a:spcBef>
          <a:spcPct val="0"/>
        </a:spcBef>
        <a:spcAft>
          <a:spcPct val="0"/>
        </a:spcAft>
        <a:defRPr sz="4400">
          <a:solidFill>
            <a:schemeClr val="tx2"/>
          </a:solidFill>
          <a:latin typeface="Arial" pitchFamily="-111" charset="0"/>
        </a:defRPr>
      </a:lvl8pPr>
      <a:lvl9pPr marL="1828800" algn="ctr" rtl="0" eaLnBrk="1" fontAlgn="base" hangingPunct="1">
        <a:spcBef>
          <a:spcPct val="0"/>
        </a:spcBef>
        <a:spcAft>
          <a:spcPct val="0"/>
        </a:spcAft>
        <a:defRPr sz="4400">
          <a:solidFill>
            <a:schemeClr val="tx2"/>
          </a:solidFill>
          <a:latin typeface="Arial" pitchFamily="-111" charset="0"/>
        </a:defRPr>
      </a:lvl9pPr>
    </p:titleStyle>
    <p:bodyStyle>
      <a:lvl1pPr marL="342900" indent="-342900" algn="l" rtl="0" eaLnBrk="1" fontAlgn="base" hangingPunct="1">
        <a:spcBef>
          <a:spcPct val="20000"/>
        </a:spcBef>
        <a:spcAft>
          <a:spcPct val="0"/>
        </a:spcAft>
        <a:buClr>
          <a:srgbClr val="E42D1A"/>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1" fontAlgn="base" hangingPunct="1">
        <a:spcBef>
          <a:spcPct val="20000"/>
        </a:spcBef>
        <a:spcAft>
          <a:spcPct val="0"/>
        </a:spcAft>
        <a:buClr>
          <a:srgbClr val="E42D1A"/>
        </a:buClr>
        <a:buChar char="–"/>
        <a:defRPr sz="2800">
          <a:solidFill>
            <a:schemeClr val="tx1"/>
          </a:solidFill>
          <a:latin typeface="+mn-lt"/>
          <a:ea typeface="ＭＳ Ｐゴシック" pitchFamily="-111" charset="-128"/>
        </a:defRPr>
      </a:lvl2pPr>
      <a:lvl3pPr marL="1143000" indent="-228600" algn="l" rtl="0" eaLnBrk="1" fontAlgn="base" hangingPunct="1">
        <a:spcBef>
          <a:spcPct val="20000"/>
        </a:spcBef>
        <a:spcAft>
          <a:spcPct val="0"/>
        </a:spcAft>
        <a:buClr>
          <a:srgbClr val="E42D1A"/>
        </a:buClr>
        <a:buChar char="•"/>
        <a:defRPr sz="2400">
          <a:solidFill>
            <a:schemeClr val="tx1"/>
          </a:solidFill>
          <a:latin typeface="+mn-lt"/>
          <a:ea typeface="ＭＳ Ｐゴシック" pitchFamily="-111" charset="-128"/>
        </a:defRPr>
      </a:lvl3pPr>
      <a:lvl4pPr marL="1600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4pPr>
      <a:lvl5pPr marL="20574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5pPr>
      <a:lvl6pPr marL="25146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6pPr>
      <a:lvl7pPr marL="29718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7pPr>
      <a:lvl8pPr marL="34290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8pPr>
      <a:lvl9pPr marL="3886200" indent="-228600" algn="l" rtl="0" eaLnBrk="1" fontAlgn="base" hangingPunct="1">
        <a:spcBef>
          <a:spcPct val="20000"/>
        </a:spcBef>
        <a:spcAft>
          <a:spcPct val="0"/>
        </a:spcAft>
        <a:buClr>
          <a:srgbClr val="E42D1A"/>
        </a:buClr>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8.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8.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28.xml"/><Relationship Id="rId5" Type="http://schemas.openxmlformats.org/officeDocument/2006/relationships/image" Target="../media/image57.png"/><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8.xml"/><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1.xml"/><Relationship Id="rId1" Type="http://schemas.openxmlformats.org/officeDocument/2006/relationships/slideLayout" Target="../slideLayouts/slideLayout28.xml"/><Relationship Id="rId5" Type="http://schemas.openxmlformats.org/officeDocument/2006/relationships/image" Target="../media/image67.png"/><Relationship Id="rId4" Type="http://schemas.openxmlformats.org/officeDocument/2006/relationships/image" Target="../media/image66.png"/></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2.xml"/><Relationship Id="rId1" Type="http://schemas.openxmlformats.org/officeDocument/2006/relationships/slideLayout" Target="../slideLayouts/slideLayout28.xml"/><Relationship Id="rId5" Type="http://schemas.openxmlformats.org/officeDocument/2006/relationships/image" Target="../media/image70.png"/><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3.xml"/><Relationship Id="rId1" Type="http://schemas.openxmlformats.org/officeDocument/2006/relationships/slideLayout" Target="../slideLayouts/slideLayout28.xml"/><Relationship Id="rId5" Type="http://schemas.openxmlformats.org/officeDocument/2006/relationships/image" Target="../media/image73.png"/><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4.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7.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0.xml"/><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1.xml"/><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4.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5.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8.xml"/><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8.xml.rels><?xml version="1.0" encoding="UTF-8" standalone="yes"?>
<Relationships xmlns="http://schemas.openxmlformats.org/package/2006/relationships"><Relationship Id="rId3" Type="http://schemas.openxmlformats.org/officeDocument/2006/relationships/hyperlink" Target="https://provider.enrollmentmo.dpw.state.pa.us/" TargetMode="External"/><Relationship Id="rId2" Type="http://schemas.openxmlformats.org/officeDocument/2006/relationships/notesSlide" Target="../notesSlides/notesSlide69.xml"/><Relationship Id="rId1" Type="http://schemas.openxmlformats.org/officeDocument/2006/relationships/slideLayout" Target="../slideLayouts/slideLayout24.xml"/><Relationship Id="rId6" Type="http://schemas.openxmlformats.org/officeDocument/2006/relationships/hyperlink" Target="https://www.medicaid.gov/medicaid/index.html" TargetMode="External"/><Relationship Id="rId5" Type="http://schemas.openxmlformats.org/officeDocument/2006/relationships/hyperlink" Target="https://www.pa.gov/en/agencies/dhs/resources/for-providers/aca-for-providers.html" TargetMode="External"/><Relationship Id="rId4" Type="http://schemas.openxmlformats.org/officeDocument/2006/relationships/hyperlink" Target="https://www.dhs.pa.gov/providers/Providers/Pages/Health%20Care%20for%20Providers/Enrollment-Information1030-794.aspx"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dhs.pa.gov/" TargetMode="External"/><Relationship Id="rId2" Type="http://schemas.openxmlformats.org/officeDocument/2006/relationships/notesSlide" Target="../notesSlides/notesSlide70.xml"/><Relationship Id="rId1" Type="http://schemas.openxmlformats.org/officeDocument/2006/relationships/slideLayout" Target="../slideLayouts/slideLayout24.xml"/><Relationship Id="rId5" Type="http://schemas.openxmlformats.org/officeDocument/2006/relationships/hyperlink" Target="https://www.pa.gov/en/agencies/dhs/resources/for-providers/bulletin-search.html#sortCriteria=%40copapwpeffectivedate%20descending" TargetMode="External"/><Relationship Id="rId4" Type="http://schemas.openxmlformats.org/officeDocument/2006/relationships/hyperlink" Target="https://www.pa.gov/en/agencies/dhs/resources/for-providers/providers-quick-tips.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200" y="1828800"/>
            <a:ext cx="7772400" cy="2590800"/>
          </a:xfrm>
          <a:prstGeom prst="rect">
            <a:avLst/>
          </a:prstGeom>
        </p:spPr>
        <p:txBody>
          <a:bodyPr/>
          <a:lstStyle/>
          <a:p>
            <a:r>
              <a:rPr lang="en-US" sz="4000" dirty="0">
                <a:solidFill>
                  <a:schemeClr val="tx1"/>
                </a:solidFill>
                <a:latin typeface="+mn-lt"/>
              </a:rPr>
              <a:t>Welcome to </a:t>
            </a:r>
            <a:br>
              <a:rPr lang="en-US" sz="4000" dirty="0">
                <a:solidFill>
                  <a:schemeClr val="tx1"/>
                </a:solidFill>
                <a:latin typeface="+mn-lt"/>
              </a:rPr>
            </a:br>
            <a:r>
              <a:rPr lang="en-US" sz="4000" dirty="0">
                <a:solidFill>
                  <a:schemeClr val="tx1"/>
                </a:solidFill>
                <a:effectLst/>
                <a:latin typeface="+mn-lt"/>
                <a:ea typeface="Calibri" panose="020F0502020204030204" pitchFamily="34" charset="0"/>
              </a:rPr>
              <a:t>Dentists and Public Health Dental Hygiene Practitioners</a:t>
            </a:r>
            <a:r>
              <a:rPr lang="en-US" sz="1600" dirty="0"/>
              <a:t> </a:t>
            </a:r>
            <a:r>
              <a:rPr lang="en-US" sz="4000" dirty="0">
                <a:solidFill>
                  <a:schemeClr val="tx1"/>
                </a:solidFill>
                <a:effectLst/>
                <a:latin typeface="+mn-lt"/>
                <a:ea typeface="Calibri" panose="020F0502020204030204" pitchFamily="34" charset="0"/>
              </a:rPr>
              <a:t>(PHDHP) </a:t>
            </a:r>
            <a:r>
              <a:rPr lang="en-US" sz="4000" dirty="0">
                <a:solidFill>
                  <a:schemeClr val="tx1"/>
                </a:solidFill>
                <a:latin typeface="+mn-lt"/>
              </a:rPr>
              <a:t>Enrollment Training</a:t>
            </a:r>
          </a:p>
        </p:txBody>
      </p:sp>
    </p:spTree>
    <p:extLst>
      <p:ext uri="{BB962C8B-B14F-4D97-AF65-F5344CB8AC3E}">
        <p14:creationId xmlns:p14="http://schemas.microsoft.com/office/powerpoint/2010/main" val="2603318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200" dirty="0">
                <a:solidFill>
                  <a:schemeClr val="bg1"/>
                </a:solidFill>
              </a:rPr>
              <a:t>Request Information Page</a:t>
            </a:r>
          </a:p>
        </p:txBody>
      </p:sp>
      <p:pic>
        <p:nvPicPr>
          <p:cNvPr id="12" name="Picture 11">
            <a:extLst>
              <a:ext uri="{FF2B5EF4-FFF2-40B4-BE49-F238E27FC236}">
                <a16:creationId xmlns:a16="http://schemas.microsoft.com/office/drawing/2014/main" id="{6974136A-5036-0C0E-D40E-68C8B13B5BC0}"/>
              </a:ext>
            </a:extLst>
          </p:cNvPr>
          <p:cNvPicPr>
            <a:picLocks noChangeAspect="1"/>
          </p:cNvPicPr>
          <p:nvPr/>
        </p:nvPicPr>
        <p:blipFill>
          <a:blip r:embed="rId3"/>
          <a:stretch>
            <a:fillRect/>
          </a:stretch>
        </p:blipFill>
        <p:spPr>
          <a:xfrm>
            <a:off x="457200" y="1295400"/>
            <a:ext cx="7010400" cy="4572000"/>
          </a:xfrm>
          <a:prstGeom prst="rect">
            <a:avLst/>
          </a:prstGeom>
        </p:spPr>
      </p:pic>
    </p:spTree>
    <p:extLst>
      <p:ext uri="{BB962C8B-B14F-4D97-AF65-F5344CB8AC3E}">
        <p14:creationId xmlns:p14="http://schemas.microsoft.com/office/powerpoint/2010/main" val="3897055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200" dirty="0">
                <a:solidFill>
                  <a:schemeClr val="bg1"/>
                </a:solidFill>
              </a:rPr>
              <a:t>Service Location Address Page</a:t>
            </a:r>
          </a:p>
        </p:txBody>
      </p:sp>
      <p:pic>
        <p:nvPicPr>
          <p:cNvPr id="3" name="Picture 2">
            <a:extLst>
              <a:ext uri="{FF2B5EF4-FFF2-40B4-BE49-F238E27FC236}">
                <a16:creationId xmlns:a16="http://schemas.microsoft.com/office/drawing/2014/main" id="{527D29E8-8DA8-2EA9-2C0D-87E7E1203EC2}"/>
              </a:ext>
            </a:extLst>
          </p:cNvPr>
          <p:cNvPicPr>
            <a:picLocks noChangeAspect="1"/>
          </p:cNvPicPr>
          <p:nvPr/>
        </p:nvPicPr>
        <p:blipFill>
          <a:blip r:embed="rId3"/>
          <a:stretch>
            <a:fillRect/>
          </a:stretch>
        </p:blipFill>
        <p:spPr>
          <a:xfrm>
            <a:off x="457200" y="1219200"/>
            <a:ext cx="7239000" cy="4724400"/>
          </a:xfrm>
          <a:prstGeom prst="rect">
            <a:avLst/>
          </a:prstGeom>
        </p:spPr>
      </p:pic>
    </p:spTree>
    <p:extLst>
      <p:ext uri="{BB962C8B-B14F-4D97-AF65-F5344CB8AC3E}">
        <p14:creationId xmlns:p14="http://schemas.microsoft.com/office/powerpoint/2010/main" val="360588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2209800"/>
            <a:ext cx="6858000" cy="1600200"/>
          </a:xfrm>
          <a:prstGeom prst="rect">
            <a:avLst/>
          </a:prstGeom>
        </p:spPr>
        <p:txBody>
          <a:bodyPr/>
          <a:lstStyle/>
          <a:p>
            <a:r>
              <a:rPr lang="en-US" sz="3600" dirty="0">
                <a:solidFill>
                  <a:schemeClr val="tx1"/>
                </a:solidFill>
                <a:effectLst/>
                <a:latin typeface="+mn-lt"/>
                <a:ea typeface="Calibri" panose="020F0502020204030204" pitchFamily="34" charset="0"/>
              </a:rPr>
              <a:t>Public Health Dental Hygiene Practitioners </a:t>
            </a:r>
            <a:r>
              <a:rPr lang="en-US" sz="3600" dirty="0"/>
              <a:t>Enrollment Application</a:t>
            </a:r>
          </a:p>
        </p:txBody>
      </p:sp>
    </p:spTree>
    <p:extLst>
      <p:ext uri="{BB962C8B-B14F-4D97-AF65-F5344CB8AC3E}">
        <p14:creationId xmlns:p14="http://schemas.microsoft.com/office/powerpoint/2010/main" val="2470949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57200"/>
          </a:xfrm>
          <a:prstGeom prst="rect">
            <a:avLst/>
          </a:prstGeom>
        </p:spPr>
        <p:txBody>
          <a:bodyPr/>
          <a:lstStyle/>
          <a:p>
            <a:pPr algn="l"/>
            <a:r>
              <a:rPr lang="en-US" sz="2200" dirty="0">
                <a:solidFill>
                  <a:schemeClr val="bg1"/>
                </a:solidFill>
              </a:rPr>
              <a:t>Provider and Contact Information</a:t>
            </a:r>
          </a:p>
        </p:txBody>
      </p:sp>
      <p:pic>
        <p:nvPicPr>
          <p:cNvPr id="6" name="Picture 5">
            <a:extLst>
              <a:ext uri="{FF2B5EF4-FFF2-40B4-BE49-F238E27FC236}">
                <a16:creationId xmlns:a16="http://schemas.microsoft.com/office/drawing/2014/main" id="{B889CE65-71CD-4A43-E002-E42F26CF0AB8}"/>
              </a:ext>
            </a:extLst>
          </p:cNvPr>
          <p:cNvPicPr>
            <a:picLocks noChangeAspect="1"/>
          </p:cNvPicPr>
          <p:nvPr/>
        </p:nvPicPr>
        <p:blipFill>
          <a:blip r:embed="rId3"/>
          <a:stretch>
            <a:fillRect/>
          </a:stretch>
        </p:blipFill>
        <p:spPr>
          <a:xfrm>
            <a:off x="762000" y="1981200"/>
            <a:ext cx="6604527" cy="3834146"/>
          </a:xfrm>
          <a:prstGeom prst="rect">
            <a:avLst/>
          </a:prstGeom>
        </p:spPr>
      </p:pic>
      <p:pic>
        <p:nvPicPr>
          <p:cNvPr id="8" name="Picture 7">
            <a:extLst>
              <a:ext uri="{FF2B5EF4-FFF2-40B4-BE49-F238E27FC236}">
                <a16:creationId xmlns:a16="http://schemas.microsoft.com/office/drawing/2014/main" id="{F2EA12A0-D976-BE12-3D05-C52239DE6F31}"/>
              </a:ext>
            </a:extLst>
          </p:cNvPr>
          <p:cNvPicPr>
            <a:picLocks noChangeAspect="1"/>
          </p:cNvPicPr>
          <p:nvPr/>
        </p:nvPicPr>
        <p:blipFill>
          <a:blip r:embed="rId4"/>
          <a:stretch>
            <a:fillRect/>
          </a:stretch>
        </p:blipFill>
        <p:spPr>
          <a:xfrm>
            <a:off x="351836" y="1042654"/>
            <a:ext cx="8440328" cy="962159"/>
          </a:xfrm>
          <a:prstGeom prst="rect">
            <a:avLst/>
          </a:prstGeom>
        </p:spPr>
      </p:pic>
    </p:spTree>
    <p:extLst>
      <p:ext uri="{BB962C8B-B14F-4D97-AF65-F5344CB8AC3E}">
        <p14:creationId xmlns:p14="http://schemas.microsoft.com/office/powerpoint/2010/main" val="323272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533400"/>
            <a:ext cx="5486400" cy="533400"/>
          </a:xfrm>
          <a:prstGeom prst="rect">
            <a:avLst/>
          </a:prstGeom>
        </p:spPr>
        <p:txBody>
          <a:bodyPr/>
          <a:lstStyle/>
          <a:p>
            <a:pPr algn="l"/>
            <a:r>
              <a:rPr lang="en-US" sz="2200" dirty="0">
                <a:solidFill>
                  <a:schemeClr val="bg1"/>
                </a:solidFill>
              </a:rPr>
              <a:t>Service Location Information</a:t>
            </a:r>
          </a:p>
        </p:txBody>
      </p:sp>
      <p:pic>
        <p:nvPicPr>
          <p:cNvPr id="2" name="Content Placeholder 6">
            <a:extLst>
              <a:ext uri="{FF2B5EF4-FFF2-40B4-BE49-F238E27FC236}">
                <a16:creationId xmlns:a16="http://schemas.microsoft.com/office/drawing/2014/main" id="{D6132470-E5A7-C8ED-D9FC-DCC22D89BBB8}"/>
              </a:ext>
            </a:extLst>
          </p:cNvPr>
          <p:cNvPicPr>
            <a:picLocks noChangeAspect="1"/>
          </p:cNvPicPr>
          <p:nvPr/>
        </p:nvPicPr>
        <p:blipFill rotWithShape="1">
          <a:blip r:embed="rId3"/>
          <a:srcRect r="10135"/>
          <a:stretch/>
        </p:blipFill>
        <p:spPr>
          <a:xfrm>
            <a:off x="304800" y="2057400"/>
            <a:ext cx="8229600" cy="2362200"/>
          </a:xfrm>
          <a:prstGeom prst="rect">
            <a:avLst/>
          </a:prstGeom>
        </p:spPr>
      </p:pic>
      <p:pic>
        <p:nvPicPr>
          <p:cNvPr id="8" name="Picture 7">
            <a:extLst>
              <a:ext uri="{FF2B5EF4-FFF2-40B4-BE49-F238E27FC236}">
                <a16:creationId xmlns:a16="http://schemas.microsoft.com/office/drawing/2014/main" id="{4D27BA9B-3E7C-23DB-E48A-F524DE2C37E8}"/>
              </a:ext>
            </a:extLst>
          </p:cNvPr>
          <p:cNvPicPr>
            <a:picLocks noChangeAspect="1"/>
          </p:cNvPicPr>
          <p:nvPr/>
        </p:nvPicPr>
        <p:blipFill>
          <a:blip r:embed="rId4"/>
          <a:stretch>
            <a:fillRect/>
          </a:stretch>
        </p:blipFill>
        <p:spPr>
          <a:xfrm>
            <a:off x="2133600" y="3657600"/>
            <a:ext cx="1191576" cy="274320"/>
          </a:xfrm>
          <a:prstGeom prst="rect">
            <a:avLst/>
          </a:prstGeom>
        </p:spPr>
      </p:pic>
    </p:spTree>
    <p:extLst>
      <p:ext uri="{BB962C8B-B14F-4D97-AF65-F5344CB8AC3E}">
        <p14:creationId xmlns:p14="http://schemas.microsoft.com/office/powerpoint/2010/main" val="2466608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Other Addresses</a:t>
            </a:r>
          </a:p>
        </p:txBody>
      </p:sp>
      <p:pic>
        <p:nvPicPr>
          <p:cNvPr id="3" name="Content Placeholder 6">
            <a:extLst>
              <a:ext uri="{FF2B5EF4-FFF2-40B4-BE49-F238E27FC236}">
                <a16:creationId xmlns:a16="http://schemas.microsoft.com/office/drawing/2014/main" id="{2C300518-81DD-7200-1CD0-1A8E55082DE4}"/>
              </a:ext>
            </a:extLst>
          </p:cNvPr>
          <p:cNvPicPr>
            <a:picLocks noChangeAspect="1"/>
          </p:cNvPicPr>
          <p:nvPr/>
        </p:nvPicPr>
        <p:blipFill>
          <a:blip r:embed="rId3"/>
          <a:stretch>
            <a:fillRect/>
          </a:stretch>
        </p:blipFill>
        <p:spPr>
          <a:xfrm>
            <a:off x="564527" y="1143000"/>
            <a:ext cx="7938746" cy="4724400"/>
          </a:xfrm>
          <a:prstGeom prst="rect">
            <a:avLst/>
          </a:prstGeom>
        </p:spPr>
      </p:pic>
    </p:spTree>
    <p:extLst>
      <p:ext uri="{BB962C8B-B14F-4D97-AF65-F5344CB8AC3E}">
        <p14:creationId xmlns:p14="http://schemas.microsoft.com/office/powerpoint/2010/main" val="2860564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Specialties</a:t>
            </a:r>
          </a:p>
        </p:txBody>
      </p:sp>
      <p:pic>
        <p:nvPicPr>
          <p:cNvPr id="4" name="Picture 3">
            <a:extLst>
              <a:ext uri="{FF2B5EF4-FFF2-40B4-BE49-F238E27FC236}">
                <a16:creationId xmlns:a16="http://schemas.microsoft.com/office/drawing/2014/main" id="{91CDE3C1-4429-0680-461B-2310C735EC29}"/>
              </a:ext>
            </a:extLst>
          </p:cNvPr>
          <p:cNvPicPr>
            <a:picLocks noChangeAspect="1"/>
          </p:cNvPicPr>
          <p:nvPr/>
        </p:nvPicPr>
        <p:blipFill>
          <a:blip r:embed="rId3"/>
          <a:stretch>
            <a:fillRect/>
          </a:stretch>
        </p:blipFill>
        <p:spPr>
          <a:xfrm>
            <a:off x="244313" y="1600200"/>
            <a:ext cx="8655373" cy="3895971"/>
          </a:xfrm>
          <a:prstGeom prst="rect">
            <a:avLst/>
          </a:prstGeom>
        </p:spPr>
      </p:pic>
    </p:spTree>
    <p:extLst>
      <p:ext uri="{BB962C8B-B14F-4D97-AF65-F5344CB8AC3E}">
        <p14:creationId xmlns:p14="http://schemas.microsoft.com/office/powerpoint/2010/main" val="214902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Eligibility Program (PEP)</a:t>
            </a:r>
          </a:p>
        </p:txBody>
      </p:sp>
      <p:pic>
        <p:nvPicPr>
          <p:cNvPr id="3" name="Content Placeholder 6">
            <a:extLst>
              <a:ext uri="{FF2B5EF4-FFF2-40B4-BE49-F238E27FC236}">
                <a16:creationId xmlns:a16="http://schemas.microsoft.com/office/drawing/2014/main" id="{E409B65D-C798-4CB4-4758-9884AE876034}"/>
              </a:ext>
            </a:extLst>
          </p:cNvPr>
          <p:cNvPicPr>
            <a:picLocks noChangeAspect="1"/>
          </p:cNvPicPr>
          <p:nvPr/>
        </p:nvPicPr>
        <p:blipFill>
          <a:blip r:embed="rId3"/>
          <a:stretch>
            <a:fillRect/>
          </a:stretch>
        </p:blipFill>
        <p:spPr>
          <a:xfrm>
            <a:off x="457200" y="1905000"/>
            <a:ext cx="8581476" cy="3133725"/>
          </a:xfrm>
          <a:prstGeom prst="rect">
            <a:avLst/>
          </a:prstGeom>
        </p:spPr>
      </p:pic>
    </p:spTree>
    <p:extLst>
      <p:ext uri="{BB962C8B-B14F-4D97-AF65-F5344CB8AC3E}">
        <p14:creationId xmlns:p14="http://schemas.microsoft.com/office/powerpoint/2010/main" val="888353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Identification</a:t>
            </a:r>
          </a:p>
        </p:txBody>
      </p:sp>
      <p:pic>
        <p:nvPicPr>
          <p:cNvPr id="4" name="Picture 3">
            <a:extLst>
              <a:ext uri="{FF2B5EF4-FFF2-40B4-BE49-F238E27FC236}">
                <a16:creationId xmlns:a16="http://schemas.microsoft.com/office/drawing/2014/main" id="{77E12781-D017-0CE8-B5F1-6C40C8F70305}"/>
              </a:ext>
            </a:extLst>
          </p:cNvPr>
          <p:cNvPicPr>
            <a:picLocks noChangeAspect="1"/>
          </p:cNvPicPr>
          <p:nvPr/>
        </p:nvPicPr>
        <p:blipFill>
          <a:blip r:embed="rId3"/>
          <a:stretch>
            <a:fillRect/>
          </a:stretch>
        </p:blipFill>
        <p:spPr>
          <a:xfrm>
            <a:off x="228600" y="1600200"/>
            <a:ext cx="8813427" cy="4191000"/>
          </a:xfrm>
          <a:prstGeom prst="rect">
            <a:avLst/>
          </a:prstGeom>
        </p:spPr>
      </p:pic>
    </p:spTree>
    <p:extLst>
      <p:ext uri="{BB962C8B-B14F-4D97-AF65-F5344CB8AC3E}">
        <p14:creationId xmlns:p14="http://schemas.microsoft.com/office/powerpoint/2010/main" val="2195328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Identification</a:t>
            </a:r>
          </a:p>
        </p:txBody>
      </p:sp>
      <p:pic>
        <p:nvPicPr>
          <p:cNvPr id="6" name="Picture 5">
            <a:extLst>
              <a:ext uri="{FF2B5EF4-FFF2-40B4-BE49-F238E27FC236}">
                <a16:creationId xmlns:a16="http://schemas.microsoft.com/office/drawing/2014/main" id="{902108EC-1577-D056-F1EF-5F183FF5AC17}"/>
              </a:ext>
            </a:extLst>
          </p:cNvPr>
          <p:cNvPicPr>
            <a:picLocks noChangeAspect="1"/>
          </p:cNvPicPr>
          <p:nvPr/>
        </p:nvPicPr>
        <p:blipFill>
          <a:blip r:embed="rId3"/>
          <a:stretch>
            <a:fillRect/>
          </a:stretch>
        </p:blipFill>
        <p:spPr>
          <a:xfrm>
            <a:off x="457200" y="1219200"/>
            <a:ext cx="7010400" cy="4800600"/>
          </a:xfrm>
          <a:prstGeom prst="rect">
            <a:avLst/>
          </a:prstGeom>
        </p:spPr>
      </p:pic>
    </p:spTree>
    <p:extLst>
      <p:ext uri="{BB962C8B-B14F-4D97-AF65-F5344CB8AC3E}">
        <p14:creationId xmlns:p14="http://schemas.microsoft.com/office/powerpoint/2010/main" val="337602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3200" dirty="0">
                <a:solidFill>
                  <a:schemeClr val="bg1"/>
                </a:solidFill>
              </a:rPr>
              <a:t>Topics </a:t>
            </a:r>
          </a:p>
        </p:txBody>
      </p:sp>
      <p:sp>
        <p:nvSpPr>
          <p:cNvPr id="8195" name="Content Placeholder 5"/>
          <p:cNvSpPr>
            <a:spLocks noGrp="1"/>
          </p:cNvSpPr>
          <p:nvPr>
            <p:ph idx="4294967295"/>
          </p:nvPr>
        </p:nvSpPr>
        <p:spPr>
          <a:xfrm>
            <a:off x="609600" y="1219200"/>
            <a:ext cx="8077200" cy="4724400"/>
          </a:xfrm>
          <a:prstGeom prst="rect">
            <a:avLst/>
          </a:prstGeom>
        </p:spPr>
        <p:txBody>
          <a:bodyPr/>
          <a:lstStyle/>
          <a:p>
            <a:pPr marL="0" indent="0">
              <a:buNone/>
            </a:pPr>
            <a:r>
              <a:rPr lang="en-US" dirty="0"/>
              <a:t>Primary topics:</a:t>
            </a:r>
          </a:p>
          <a:p>
            <a:pPr>
              <a:buClrTx/>
            </a:pPr>
            <a:r>
              <a:rPr lang="en-US" sz="2800" dirty="0"/>
              <a:t>Affordable Care Act Overview</a:t>
            </a:r>
          </a:p>
          <a:p>
            <a:pPr>
              <a:buClrTx/>
            </a:pPr>
            <a:r>
              <a:rPr lang="en-US" sz="2800" dirty="0"/>
              <a:t>Accessing the Enrollment Application</a:t>
            </a:r>
          </a:p>
          <a:p>
            <a:pPr>
              <a:buClrTx/>
            </a:pPr>
            <a:r>
              <a:rPr lang="en-US" sz="2800" dirty="0"/>
              <a:t>Enrollment Application Completion</a:t>
            </a:r>
          </a:p>
          <a:p>
            <a:pPr>
              <a:buClrTx/>
            </a:pPr>
            <a:r>
              <a:rPr lang="en-US" sz="2800" dirty="0"/>
              <a:t>Resume Application</a:t>
            </a:r>
          </a:p>
          <a:p>
            <a:pPr>
              <a:buClrTx/>
            </a:pPr>
            <a:r>
              <a:rPr lang="en-US" sz="2800" dirty="0"/>
              <a:t>Check Application Status</a:t>
            </a:r>
          </a:p>
          <a:p>
            <a:pPr>
              <a:buClrTx/>
            </a:pPr>
            <a:r>
              <a:rPr lang="en-US" sz="2800"/>
              <a:t>Change Request</a:t>
            </a:r>
            <a:endParaRPr lang="en-US" sz="2800" dirty="0"/>
          </a:p>
          <a:p>
            <a:pPr>
              <a:buClrTx/>
            </a:pPr>
            <a:r>
              <a:rPr lang="en-US" sz="2800" dirty="0"/>
              <a:t>Resources</a:t>
            </a:r>
          </a:p>
        </p:txBody>
      </p:sp>
    </p:spTree>
    <p:extLst>
      <p:ext uri="{BB962C8B-B14F-4D97-AF65-F5344CB8AC3E}">
        <p14:creationId xmlns:p14="http://schemas.microsoft.com/office/powerpoint/2010/main" val="988270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CLIA Certification/Enrollment Question</a:t>
            </a:r>
          </a:p>
        </p:txBody>
      </p:sp>
      <p:pic>
        <p:nvPicPr>
          <p:cNvPr id="4" name="Picture 3">
            <a:extLst>
              <a:ext uri="{FF2B5EF4-FFF2-40B4-BE49-F238E27FC236}">
                <a16:creationId xmlns:a16="http://schemas.microsoft.com/office/drawing/2014/main" id="{7B0249A5-6020-8E16-A466-019090023C22}"/>
              </a:ext>
            </a:extLst>
          </p:cNvPr>
          <p:cNvPicPr>
            <a:picLocks noChangeAspect="1"/>
          </p:cNvPicPr>
          <p:nvPr/>
        </p:nvPicPr>
        <p:blipFill rotWithShape="1">
          <a:blip r:embed="rId3"/>
          <a:srcRect t="40261"/>
          <a:stretch/>
        </p:blipFill>
        <p:spPr>
          <a:xfrm>
            <a:off x="457200" y="3403600"/>
            <a:ext cx="7239000" cy="1582924"/>
          </a:xfrm>
          <a:prstGeom prst="rect">
            <a:avLst/>
          </a:prstGeom>
        </p:spPr>
      </p:pic>
      <p:pic>
        <p:nvPicPr>
          <p:cNvPr id="5" name="Picture 4">
            <a:extLst>
              <a:ext uri="{FF2B5EF4-FFF2-40B4-BE49-F238E27FC236}">
                <a16:creationId xmlns:a16="http://schemas.microsoft.com/office/drawing/2014/main" id="{D366137A-1F8A-38D3-05AD-C196AAD16FAE}"/>
              </a:ext>
            </a:extLst>
          </p:cNvPr>
          <p:cNvPicPr>
            <a:picLocks noChangeAspect="1"/>
          </p:cNvPicPr>
          <p:nvPr/>
        </p:nvPicPr>
        <p:blipFill>
          <a:blip r:embed="rId4"/>
          <a:stretch>
            <a:fillRect/>
          </a:stretch>
        </p:blipFill>
        <p:spPr>
          <a:xfrm>
            <a:off x="609600" y="1752600"/>
            <a:ext cx="6411220" cy="1286054"/>
          </a:xfrm>
          <a:prstGeom prst="rect">
            <a:avLst/>
          </a:prstGeom>
        </p:spPr>
      </p:pic>
    </p:spTree>
    <p:extLst>
      <p:ext uri="{BB962C8B-B14F-4D97-AF65-F5344CB8AC3E}">
        <p14:creationId xmlns:p14="http://schemas.microsoft.com/office/powerpoint/2010/main" val="2218511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Disclosures</a:t>
            </a:r>
          </a:p>
        </p:txBody>
      </p:sp>
      <p:pic>
        <p:nvPicPr>
          <p:cNvPr id="3" name="Content Placeholder 6">
            <a:extLst>
              <a:ext uri="{FF2B5EF4-FFF2-40B4-BE49-F238E27FC236}">
                <a16:creationId xmlns:a16="http://schemas.microsoft.com/office/drawing/2014/main" id="{3D4D2CAA-35E7-A0F5-6C73-921B8616F6F1}"/>
              </a:ext>
            </a:extLst>
          </p:cNvPr>
          <p:cNvPicPr>
            <a:picLocks noChangeAspect="1"/>
          </p:cNvPicPr>
          <p:nvPr/>
        </p:nvPicPr>
        <p:blipFill>
          <a:blip r:embed="rId3"/>
          <a:stretch>
            <a:fillRect/>
          </a:stretch>
        </p:blipFill>
        <p:spPr>
          <a:xfrm>
            <a:off x="593912" y="1143000"/>
            <a:ext cx="7879976" cy="4724400"/>
          </a:xfrm>
          <a:prstGeom prst="rect">
            <a:avLst/>
          </a:prstGeom>
        </p:spPr>
      </p:pic>
    </p:spTree>
    <p:extLst>
      <p:ext uri="{BB962C8B-B14F-4D97-AF65-F5344CB8AC3E}">
        <p14:creationId xmlns:p14="http://schemas.microsoft.com/office/powerpoint/2010/main" val="2942603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Disclosures (cont.)</a:t>
            </a:r>
          </a:p>
        </p:txBody>
      </p:sp>
      <p:pic>
        <p:nvPicPr>
          <p:cNvPr id="2" name="Content Placeholder 6">
            <a:extLst>
              <a:ext uri="{FF2B5EF4-FFF2-40B4-BE49-F238E27FC236}">
                <a16:creationId xmlns:a16="http://schemas.microsoft.com/office/drawing/2014/main" id="{BC540D02-D24B-326D-CC49-7AB906FA6502}"/>
              </a:ext>
            </a:extLst>
          </p:cNvPr>
          <p:cNvPicPr>
            <a:picLocks noChangeAspect="1"/>
          </p:cNvPicPr>
          <p:nvPr/>
        </p:nvPicPr>
        <p:blipFill>
          <a:blip r:embed="rId3"/>
          <a:stretch>
            <a:fillRect/>
          </a:stretch>
        </p:blipFill>
        <p:spPr>
          <a:xfrm>
            <a:off x="685800" y="1219200"/>
            <a:ext cx="7162800" cy="3118707"/>
          </a:xfrm>
          <a:prstGeom prst="rect">
            <a:avLst/>
          </a:prstGeom>
        </p:spPr>
      </p:pic>
      <p:pic>
        <p:nvPicPr>
          <p:cNvPr id="4" name="Picture 3">
            <a:extLst>
              <a:ext uri="{FF2B5EF4-FFF2-40B4-BE49-F238E27FC236}">
                <a16:creationId xmlns:a16="http://schemas.microsoft.com/office/drawing/2014/main" id="{0C570843-2B65-63BC-85F0-1D3C4DCBF4F3}"/>
              </a:ext>
            </a:extLst>
          </p:cNvPr>
          <p:cNvPicPr>
            <a:picLocks noChangeAspect="1"/>
          </p:cNvPicPr>
          <p:nvPr/>
        </p:nvPicPr>
        <p:blipFill>
          <a:blip r:embed="rId4"/>
          <a:stretch>
            <a:fillRect/>
          </a:stretch>
        </p:blipFill>
        <p:spPr>
          <a:xfrm>
            <a:off x="1371600" y="4428801"/>
            <a:ext cx="6096000" cy="1576304"/>
          </a:xfrm>
          <a:prstGeom prst="rect">
            <a:avLst/>
          </a:prstGeom>
        </p:spPr>
      </p:pic>
    </p:spTree>
    <p:extLst>
      <p:ext uri="{BB962C8B-B14F-4D97-AF65-F5344CB8AC3E}">
        <p14:creationId xmlns:p14="http://schemas.microsoft.com/office/powerpoint/2010/main" val="1262367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Ownership/Managing Individuals</a:t>
            </a:r>
          </a:p>
        </p:txBody>
      </p:sp>
      <p:pic>
        <p:nvPicPr>
          <p:cNvPr id="2" name="Content Placeholder 6">
            <a:extLst>
              <a:ext uri="{FF2B5EF4-FFF2-40B4-BE49-F238E27FC236}">
                <a16:creationId xmlns:a16="http://schemas.microsoft.com/office/drawing/2014/main" id="{24113F58-DCD0-F7C6-51FC-F9402CA5FCA8}"/>
              </a:ext>
            </a:extLst>
          </p:cNvPr>
          <p:cNvPicPr>
            <a:picLocks noChangeAspect="1"/>
          </p:cNvPicPr>
          <p:nvPr/>
        </p:nvPicPr>
        <p:blipFill>
          <a:blip r:embed="rId3"/>
          <a:stretch>
            <a:fillRect/>
          </a:stretch>
        </p:blipFill>
        <p:spPr>
          <a:xfrm>
            <a:off x="457200" y="1263429"/>
            <a:ext cx="7925906" cy="4505954"/>
          </a:xfrm>
          <a:prstGeom prst="rect">
            <a:avLst/>
          </a:prstGeom>
        </p:spPr>
      </p:pic>
    </p:spTree>
    <p:extLst>
      <p:ext uri="{BB962C8B-B14F-4D97-AF65-F5344CB8AC3E}">
        <p14:creationId xmlns:p14="http://schemas.microsoft.com/office/powerpoint/2010/main" val="3865648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Attachments</a:t>
            </a:r>
          </a:p>
        </p:txBody>
      </p:sp>
      <p:pic>
        <p:nvPicPr>
          <p:cNvPr id="3" name="Content Placeholder 6">
            <a:extLst>
              <a:ext uri="{FF2B5EF4-FFF2-40B4-BE49-F238E27FC236}">
                <a16:creationId xmlns:a16="http://schemas.microsoft.com/office/drawing/2014/main" id="{5BB6B1B3-C0D4-AEA9-F304-F239F86F8603}"/>
              </a:ext>
            </a:extLst>
          </p:cNvPr>
          <p:cNvPicPr>
            <a:picLocks noChangeAspect="1"/>
          </p:cNvPicPr>
          <p:nvPr/>
        </p:nvPicPr>
        <p:blipFill rotWithShape="1">
          <a:blip r:embed="rId3"/>
          <a:srcRect r="16567" b="58661"/>
          <a:stretch/>
        </p:blipFill>
        <p:spPr>
          <a:xfrm>
            <a:off x="165101" y="1691775"/>
            <a:ext cx="8826500" cy="1597275"/>
          </a:xfrm>
          <a:prstGeom prst="rect">
            <a:avLst/>
          </a:prstGeom>
        </p:spPr>
      </p:pic>
      <p:pic>
        <p:nvPicPr>
          <p:cNvPr id="5" name="Picture 4">
            <a:extLst>
              <a:ext uri="{FF2B5EF4-FFF2-40B4-BE49-F238E27FC236}">
                <a16:creationId xmlns:a16="http://schemas.microsoft.com/office/drawing/2014/main" id="{911E9968-FBFA-972D-12D1-73205D7A007F}"/>
              </a:ext>
            </a:extLst>
          </p:cNvPr>
          <p:cNvPicPr>
            <a:picLocks noChangeAspect="1"/>
          </p:cNvPicPr>
          <p:nvPr/>
        </p:nvPicPr>
        <p:blipFill>
          <a:blip r:embed="rId4"/>
          <a:stretch>
            <a:fillRect/>
          </a:stretch>
        </p:blipFill>
        <p:spPr>
          <a:xfrm>
            <a:off x="457200" y="3289050"/>
            <a:ext cx="8610600" cy="962159"/>
          </a:xfrm>
          <a:prstGeom prst="rect">
            <a:avLst/>
          </a:prstGeom>
        </p:spPr>
      </p:pic>
    </p:spTree>
    <p:extLst>
      <p:ext uri="{BB962C8B-B14F-4D97-AF65-F5344CB8AC3E}">
        <p14:creationId xmlns:p14="http://schemas.microsoft.com/office/powerpoint/2010/main" val="3175944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Agreement</a:t>
            </a:r>
          </a:p>
        </p:txBody>
      </p:sp>
      <p:pic>
        <p:nvPicPr>
          <p:cNvPr id="2" name="Content Placeholder 6">
            <a:extLst>
              <a:ext uri="{FF2B5EF4-FFF2-40B4-BE49-F238E27FC236}">
                <a16:creationId xmlns:a16="http://schemas.microsoft.com/office/drawing/2014/main" id="{93A7E9F1-41E6-F457-12AE-9B2E8B9BD799}"/>
              </a:ext>
            </a:extLst>
          </p:cNvPr>
          <p:cNvPicPr>
            <a:picLocks noChangeAspect="1"/>
          </p:cNvPicPr>
          <p:nvPr/>
        </p:nvPicPr>
        <p:blipFill>
          <a:blip r:embed="rId3"/>
          <a:stretch>
            <a:fillRect/>
          </a:stretch>
        </p:blipFill>
        <p:spPr>
          <a:xfrm>
            <a:off x="990600" y="1219200"/>
            <a:ext cx="6172200" cy="4724400"/>
          </a:xfrm>
          <a:prstGeom prst="rect">
            <a:avLst/>
          </a:prstGeom>
        </p:spPr>
      </p:pic>
    </p:spTree>
    <p:extLst>
      <p:ext uri="{BB962C8B-B14F-4D97-AF65-F5344CB8AC3E}">
        <p14:creationId xmlns:p14="http://schemas.microsoft.com/office/powerpoint/2010/main" val="2471129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Agreement (cont.)</a:t>
            </a:r>
          </a:p>
        </p:txBody>
      </p:sp>
      <p:pic>
        <p:nvPicPr>
          <p:cNvPr id="3" name="Content Placeholder 6">
            <a:extLst>
              <a:ext uri="{FF2B5EF4-FFF2-40B4-BE49-F238E27FC236}">
                <a16:creationId xmlns:a16="http://schemas.microsoft.com/office/drawing/2014/main" id="{A8636924-5398-9B33-69A9-A4FBC2861378}"/>
              </a:ext>
            </a:extLst>
          </p:cNvPr>
          <p:cNvPicPr>
            <a:picLocks noChangeAspect="1"/>
          </p:cNvPicPr>
          <p:nvPr/>
        </p:nvPicPr>
        <p:blipFill>
          <a:blip r:embed="rId3"/>
          <a:stretch>
            <a:fillRect/>
          </a:stretch>
        </p:blipFill>
        <p:spPr>
          <a:xfrm>
            <a:off x="533400" y="1511300"/>
            <a:ext cx="7254964" cy="774700"/>
          </a:xfrm>
          <a:prstGeom prst="rect">
            <a:avLst/>
          </a:prstGeom>
        </p:spPr>
      </p:pic>
      <p:pic>
        <p:nvPicPr>
          <p:cNvPr id="4" name="Picture 3">
            <a:extLst>
              <a:ext uri="{FF2B5EF4-FFF2-40B4-BE49-F238E27FC236}">
                <a16:creationId xmlns:a16="http://schemas.microsoft.com/office/drawing/2014/main" id="{D6507205-1254-8AF1-DB67-AB9DCE0D8134}"/>
              </a:ext>
            </a:extLst>
          </p:cNvPr>
          <p:cNvPicPr>
            <a:picLocks noChangeAspect="1"/>
          </p:cNvPicPr>
          <p:nvPr/>
        </p:nvPicPr>
        <p:blipFill>
          <a:blip r:embed="rId4"/>
          <a:stretch>
            <a:fillRect/>
          </a:stretch>
        </p:blipFill>
        <p:spPr>
          <a:xfrm>
            <a:off x="382032" y="2108171"/>
            <a:ext cx="8304768" cy="3708822"/>
          </a:xfrm>
          <a:prstGeom prst="rect">
            <a:avLst/>
          </a:prstGeom>
        </p:spPr>
      </p:pic>
    </p:spTree>
    <p:extLst>
      <p:ext uri="{BB962C8B-B14F-4D97-AF65-F5344CB8AC3E}">
        <p14:creationId xmlns:p14="http://schemas.microsoft.com/office/powerpoint/2010/main" val="3899801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Submission Details</a:t>
            </a:r>
          </a:p>
        </p:txBody>
      </p:sp>
      <p:pic>
        <p:nvPicPr>
          <p:cNvPr id="2" name="Content Placeholder 6">
            <a:extLst>
              <a:ext uri="{FF2B5EF4-FFF2-40B4-BE49-F238E27FC236}">
                <a16:creationId xmlns:a16="http://schemas.microsoft.com/office/drawing/2014/main" id="{1A54BBAE-3F00-22E1-FCFC-91E9AAB67AB0}"/>
              </a:ext>
            </a:extLst>
          </p:cNvPr>
          <p:cNvPicPr>
            <a:picLocks noChangeAspect="1"/>
          </p:cNvPicPr>
          <p:nvPr/>
        </p:nvPicPr>
        <p:blipFill>
          <a:blip r:embed="rId3"/>
          <a:stretch>
            <a:fillRect/>
          </a:stretch>
        </p:blipFill>
        <p:spPr>
          <a:xfrm>
            <a:off x="457200" y="1371600"/>
            <a:ext cx="7840169" cy="3733800"/>
          </a:xfrm>
          <a:prstGeom prst="rect">
            <a:avLst/>
          </a:prstGeom>
        </p:spPr>
      </p:pic>
    </p:spTree>
    <p:extLst>
      <p:ext uri="{BB962C8B-B14F-4D97-AF65-F5344CB8AC3E}">
        <p14:creationId xmlns:p14="http://schemas.microsoft.com/office/powerpoint/2010/main" val="372896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143000" y="2209800"/>
            <a:ext cx="6858000" cy="1600200"/>
          </a:xfrm>
          <a:prstGeom prst="rect">
            <a:avLst/>
          </a:prstGeom>
        </p:spPr>
        <p:txBody>
          <a:bodyPr/>
          <a:lstStyle/>
          <a:p>
            <a:r>
              <a:rPr lang="en-US" sz="4000" dirty="0"/>
              <a:t>Individual Dentist</a:t>
            </a:r>
            <a:br>
              <a:rPr lang="en-US" sz="4000" dirty="0"/>
            </a:br>
            <a:r>
              <a:rPr lang="en-US" sz="4000" dirty="0"/>
              <a:t>New Enrollment</a:t>
            </a:r>
          </a:p>
        </p:txBody>
      </p:sp>
    </p:spTree>
    <p:extLst>
      <p:ext uri="{BB962C8B-B14F-4D97-AF65-F5344CB8AC3E}">
        <p14:creationId xmlns:p14="http://schemas.microsoft.com/office/powerpoint/2010/main" val="2255889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57200"/>
          </a:xfrm>
          <a:prstGeom prst="rect">
            <a:avLst/>
          </a:prstGeom>
        </p:spPr>
        <p:txBody>
          <a:bodyPr/>
          <a:lstStyle/>
          <a:p>
            <a:pPr algn="l"/>
            <a:r>
              <a:rPr lang="en-US" sz="2200" dirty="0">
                <a:solidFill>
                  <a:schemeClr val="bg1"/>
                </a:solidFill>
              </a:rPr>
              <a:t>Provider and Contact Information</a:t>
            </a:r>
          </a:p>
        </p:txBody>
      </p:sp>
      <p:pic>
        <p:nvPicPr>
          <p:cNvPr id="2" name="Picture 1">
            <a:extLst>
              <a:ext uri="{FF2B5EF4-FFF2-40B4-BE49-F238E27FC236}">
                <a16:creationId xmlns:a16="http://schemas.microsoft.com/office/drawing/2014/main" id="{00014769-5DF4-4619-B0B5-51C7592B5C36}"/>
              </a:ext>
            </a:extLst>
          </p:cNvPr>
          <p:cNvPicPr>
            <a:picLocks noChangeAspect="1"/>
          </p:cNvPicPr>
          <p:nvPr/>
        </p:nvPicPr>
        <p:blipFill>
          <a:blip r:embed="rId3"/>
          <a:stretch>
            <a:fillRect/>
          </a:stretch>
        </p:blipFill>
        <p:spPr>
          <a:xfrm>
            <a:off x="609600" y="1219200"/>
            <a:ext cx="7010400" cy="4708374"/>
          </a:xfrm>
          <a:prstGeom prst="rect">
            <a:avLst/>
          </a:prstGeom>
        </p:spPr>
      </p:pic>
    </p:spTree>
    <p:extLst>
      <p:ext uri="{BB962C8B-B14F-4D97-AF65-F5344CB8AC3E}">
        <p14:creationId xmlns:p14="http://schemas.microsoft.com/office/powerpoint/2010/main" val="3548762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3200" dirty="0">
                <a:solidFill>
                  <a:schemeClr val="bg1"/>
                </a:solidFill>
              </a:rPr>
              <a:t>ACA - Overview</a:t>
            </a:r>
          </a:p>
        </p:txBody>
      </p:sp>
      <p:sp>
        <p:nvSpPr>
          <p:cNvPr id="8195" name="Content Placeholder 5"/>
          <p:cNvSpPr>
            <a:spLocks noGrp="1"/>
          </p:cNvSpPr>
          <p:nvPr>
            <p:ph idx="4294967295"/>
          </p:nvPr>
        </p:nvSpPr>
        <p:spPr>
          <a:xfrm>
            <a:off x="609600" y="1219200"/>
            <a:ext cx="8077200" cy="4525963"/>
          </a:xfrm>
          <a:prstGeom prst="rect">
            <a:avLst/>
          </a:prstGeom>
        </p:spPr>
        <p:txBody>
          <a:bodyPr/>
          <a:lstStyle/>
          <a:p>
            <a:pPr>
              <a:buClrTx/>
            </a:pPr>
            <a:r>
              <a:rPr lang="en-US" sz="2000" dirty="0">
                <a:effectLst/>
                <a:latin typeface="Arial" panose="020B0604020202020204" pitchFamily="34" charset="0"/>
                <a:ea typeface="Times New Roman" panose="02020603050405020304" pitchFamily="18" charset="0"/>
              </a:rPr>
              <a:t>In accordance with federal Medicaid requirements at 42 CFR §§ 438.602(b) and 438.608(b), relating to state responsibilities and program integrity requirements under the contract, with regard to the screening, enrollment and revalidation of providers, a provider must be enrolled in the MA Program as a condition of being enrolled in a managed care network</a:t>
            </a:r>
          </a:p>
          <a:p>
            <a:pPr>
              <a:buClrTx/>
            </a:pPr>
            <a:r>
              <a:rPr lang="en-US" sz="2000" dirty="0">
                <a:effectLst/>
                <a:latin typeface="Arial" panose="020B0604020202020204" pitchFamily="34" charset="0"/>
                <a:ea typeface="Times New Roman" panose="02020603050405020304" pitchFamily="18" charset="0"/>
              </a:rPr>
              <a:t>Dentists and </a:t>
            </a:r>
            <a:r>
              <a:rPr lang="en-US" sz="2000" dirty="0">
                <a:solidFill>
                  <a:schemeClr val="tx1"/>
                </a:solidFill>
                <a:effectLst/>
                <a:latin typeface="+mn-lt"/>
                <a:ea typeface="Calibri" panose="020F0502020204030204" pitchFamily="34" charset="0"/>
              </a:rPr>
              <a:t>Public Health Dental Hygiene Practitioners</a:t>
            </a:r>
            <a:r>
              <a:rPr lang="en-US" sz="1000" dirty="0"/>
              <a:t> </a:t>
            </a:r>
            <a:r>
              <a:rPr lang="en-US" sz="2000" dirty="0">
                <a:solidFill>
                  <a:schemeClr val="tx1"/>
                </a:solidFill>
                <a:effectLst/>
                <a:latin typeface="+mn-lt"/>
                <a:ea typeface="Calibri" panose="020F0502020204030204" pitchFamily="34" charset="0"/>
              </a:rPr>
              <a:t>(PHDHP)</a:t>
            </a:r>
            <a:r>
              <a:rPr lang="en-US" sz="2000" dirty="0">
                <a:effectLst/>
                <a:latin typeface="Arial" panose="020B0604020202020204" pitchFamily="34" charset="0"/>
                <a:ea typeface="Times New Roman" panose="02020603050405020304" pitchFamily="18" charset="0"/>
              </a:rPr>
              <a:t> who wish to participate as MCO network providers to render services to MA beneficiaries under the MA managed care delivery system must be enrolled in the MA Program </a:t>
            </a:r>
            <a:endParaRPr lang="en-US" sz="2000" dirty="0">
              <a:effectLst/>
              <a:latin typeface="Times New Roman" panose="02020603050405020304" pitchFamily="18" charset="0"/>
              <a:ea typeface="Times New Roman" panose="02020603050405020304" pitchFamily="18" charset="0"/>
            </a:endParaRPr>
          </a:p>
          <a:p>
            <a:pPr>
              <a:buClrTx/>
            </a:pPr>
            <a:r>
              <a:rPr lang="en-US" sz="2000" dirty="0"/>
              <a:t>The ACA and implementing regulations require states to revalidate the enrollment of providers every five years</a:t>
            </a:r>
          </a:p>
          <a:p>
            <a:pPr marL="0" indent="0">
              <a:buClrTx/>
              <a:buNone/>
            </a:pPr>
            <a:r>
              <a:rPr lang="en-US" sz="2000" dirty="0"/>
              <a:t>Please Note:</a:t>
            </a:r>
            <a:r>
              <a:rPr lang="en-US" sz="2000" dirty="0">
                <a:solidFill>
                  <a:srgbClr val="2F5496"/>
                </a:solidFill>
              </a:rPr>
              <a:t> </a:t>
            </a:r>
            <a:r>
              <a:rPr lang="en-US" sz="2000" dirty="0"/>
              <a:t>This t</a:t>
            </a:r>
            <a:r>
              <a:rPr lang="en-US" sz="2000" dirty="0">
                <a:effectLst/>
                <a:ea typeface="Calibri" panose="020F0502020204030204" pitchFamily="34" charset="0"/>
              </a:rPr>
              <a:t>raining does not address MCO credentialing or contracting questions or concerns</a:t>
            </a:r>
            <a:endParaRPr lang="en-US" sz="2000" dirty="0"/>
          </a:p>
        </p:txBody>
      </p:sp>
    </p:spTree>
    <p:extLst>
      <p:ext uri="{BB962C8B-B14F-4D97-AF65-F5344CB8AC3E}">
        <p14:creationId xmlns:p14="http://schemas.microsoft.com/office/powerpoint/2010/main" val="3152610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533400"/>
            <a:ext cx="5486400" cy="533400"/>
          </a:xfrm>
          <a:prstGeom prst="rect">
            <a:avLst/>
          </a:prstGeom>
        </p:spPr>
        <p:txBody>
          <a:bodyPr/>
          <a:lstStyle/>
          <a:p>
            <a:pPr algn="l"/>
            <a:r>
              <a:rPr lang="en-US" sz="2200" dirty="0">
                <a:solidFill>
                  <a:schemeClr val="bg1"/>
                </a:solidFill>
              </a:rPr>
              <a:t>Service Location Information</a:t>
            </a:r>
          </a:p>
        </p:txBody>
      </p:sp>
      <p:pic>
        <p:nvPicPr>
          <p:cNvPr id="2" name="Content Placeholder 6">
            <a:extLst>
              <a:ext uri="{FF2B5EF4-FFF2-40B4-BE49-F238E27FC236}">
                <a16:creationId xmlns:a16="http://schemas.microsoft.com/office/drawing/2014/main" id="{D6132470-E5A7-C8ED-D9FC-DCC22D89BBB8}"/>
              </a:ext>
            </a:extLst>
          </p:cNvPr>
          <p:cNvPicPr>
            <a:picLocks noChangeAspect="1"/>
          </p:cNvPicPr>
          <p:nvPr/>
        </p:nvPicPr>
        <p:blipFill rotWithShape="1">
          <a:blip r:embed="rId3"/>
          <a:srcRect r="10135"/>
          <a:stretch/>
        </p:blipFill>
        <p:spPr>
          <a:xfrm>
            <a:off x="304800" y="2057400"/>
            <a:ext cx="8229600" cy="2362200"/>
          </a:xfrm>
          <a:prstGeom prst="rect">
            <a:avLst/>
          </a:prstGeom>
        </p:spPr>
      </p:pic>
      <p:pic>
        <p:nvPicPr>
          <p:cNvPr id="8" name="Picture 7">
            <a:extLst>
              <a:ext uri="{FF2B5EF4-FFF2-40B4-BE49-F238E27FC236}">
                <a16:creationId xmlns:a16="http://schemas.microsoft.com/office/drawing/2014/main" id="{4D27BA9B-3E7C-23DB-E48A-F524DE2C37E8}"/>
              </a:ext>
            </a:extLst>
          </p:cNvPr>
          <p:cNvPicPr>
            <a:picLocks noChangeAspect="1"/>
          </p:cNvPicPr>
          <p:nvPr/>
        </p:nvPicPr>
        <p:blipFill>
          <a:blip r:embed="rId4"/>
          <a:stretch>
            <a:fillRect/>
          </a:stretch>
        </p:blipFill>
        <p:spPr>
          <a:xfrm>
            <a:off x="2133600" y="3657600"/>
            <a:ext cx="1191576" cy="274320"/>
          </a:xfrm>
          <a:prstGeom prst="rect">
            <a:avLst/>
          </a:prstGeom>
        </p:spPr>
      </p:pic>
    </p:spTree>
    <p:extLst>
      <p:ext uri="{BB962C8B-B14F-4D97-AF65-F5344CB8AC3E}">
        <p14:creationId xmlns:p14="http://schemas.microsoft.com/office/powerpoint/2010/main" val="1611099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General &amp; Historical Questions</a:t>
            </a:r>
          </a:p>
        </p:txBody>
      </p:sp>
      <p:pic>
        <p:nvPicPr>
          <p:cNvPr id="6" name="Picture 5">
            <a:extLst>
              <a:ext uri="{FF2B5EF4-FFF2-40B4-BE49-F238E27FC236}">
                <a16:creationId xmlns:a16="http://schemas.microsoft.com/office/drawing/2014/main" id="{16BE06CD-FD3B-EC1E-DE03-9FF0D294DFE9}"/>
              </a:ext>
            </a:extLst>
          </p:cNvPr>
          <p:cNvPicPr>
            <a:picLocks noChangeAspect="1"/>
          </p:cNvPicPr>
          <p:nvPr/>
        </p:nvPicPr>
        <p:blipFill>
          <a:blip r:embed="rId3"/>
          <a:stretch>
            <a:fillRect/>
          </a:stretch>
        </p:blipFill>
        <p:spPr>
          <a:xfrm>
            <a:off x="533400" y="1524000"/>
            <a:ext cx="7731215" cy="4400845"/>
          </a:xfrm>
          <a:prstGeom prst="rect">
            <a:avLst/>
          </a:prstGeom>
        </p:spPr>
      </p:pic>
    </p:spTree>
    <p:extLst>
      <p:ext uri="{BB962C8B-B14F-4D97-AF65-F5344CB8AC3E}">
        <p14:creationId xmlns:p14="http://schemas.microsoft.com/office/powerpoint/2010/main" val="936470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Other Addresses</a:t>
            </a:r>
          </a:p>
        </p:txBody>
      </p:sp>
      <p:pic>
        <p:nvPicPr>
          <p:cNvPr id="2" name="Picture 1">
            <a:extLst>
              <a:ext uri="{FF2B5EF4-FFF2-40B4-BE49-F238E27FC236}">
                <a16:creationId xmlns:a16="http://schemas.microsoft.com/office/drawing/2014/main" id="{60EE7FEA-A733-D254-3DB6-8A64E17F4627}"/>
              </a:ext>
            </a:extLst>
          </p:cNvPr>
          <p:cNvPicPr>
            <a:picLocks noChangeAspect="1"/>
          </p:cNvPicPr>
          <p:nvPr/>
        </p:nvPicPr>
        <p:blipFill>
          <a:blip r:embed="rId3"/>
          <a:stretch>
            <a:fillRect/>
          </a:stretch>
        </p:blipFill>
        <p:spPr>
          <a:xfrm>
            <a:off x="457200" y="1371600"/>
            <a:ext cx="8382000" cy="4473965"/>
          </a:xfrm>
          <a:prstGeom prst="rect">
            <a:avLst/>
          </a:prstGeom>
        </p:spPr>
      </p:pic>
    </p:spTree>
    <p:extLst>
      <p:ext uri="{BB962C8B-B14F-4D97-AF65-F5344CB8AC3E}">
        <p14:creationId xmlns:p14="http://schemas.microsoft.com/office/powerpoint/2010/main" val="2280689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Specialties</a:t>
            </a:r>
          </a:p>
        </p:txBody>
      </p:sp>
      <p:pic>
        <p:nvPicPr>
          <p:cNvPr id="2" name="Picture 1">
            <a:extLst>
              <a:ext uri="{FF2B5EF4-FFF2-40B4-BE49-F238E27FC236}">
                <a16:creationId xmlns:a16="http://schemas.microsoft.com/office/drawing/2014/main" id="{CD14474A-7100-9137-F136-715B28405CDE}"/>
              </a:ext>
            </a:extLst>
          </p:cNvPr>
          <p:cNvPicPr>
            <a:picLocks noChangeAspect="1"/>
          </p:cNvPicPr>
          <p:nvPr/>
        </p:nvPicPr>
        <p:blipFill>
          <a:blip r:embed="rId3"/>
          <a:stretch>
            <a:fillRect/>
          </a:stretch>
        </p:blipFill>
        <p:spPr>
          <a:xfrm>
            <a:off x="457200" y="1792359"/>
            <a:ext cx="8373091" cy="3273282"/>
          </a:xfrm>
          <a:prstGeom prst="rect">
            <a:avLst/>
          </a:prstGeom>
        </p:spPr>
      </p:pic>
    </p:spTree>
    <p:extLst>
      <p:ext uri="{BB962C8B-B14F-4D97-AF65-F5344CB8AC3E}">
        <p14:creationId xmlns:p14="http://schemas.microsoft.com/office/powerpoint/2010/main" val="3953761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Eligibility Program (PEP)</a:t>
            </a:r>
          </a:p>
        </p:txBody>
      </p:sp>
      <p:pic>
        <p:nvPicPr>
          <p:cNvPr id="2" name="Picture 1">
            <a:extLst>
              <a:ext uri="{FF2B5EF4-FFF2-40B4-BE49-F238E27FC236}">
                <a16:creationId xmlns:a16="http://schemas.microsoft.com/office/drawing/2014/main" id="{611C2C87-A36F-CD0F-231F-ED9F6A2B524B}"/>
              </a:ext>
            </a:extLst>
          </p:cNvPr>
          <p:cNvPicPr>
            <a:picLocks noChangeAspect="1"/>
          </p:cNvPicPr>
          <p:nvPr/>
        </p:nvPicPr>
        <p:blipFill>
          <a:blip r:embed="rId3"/>
          <a:stretch>
            <a:fillRect/>
          </a:stretch>
        </p:blipFill>
        <p:spPr>
          <a:xfrm>
            <a:off x="457200" y="1600200"/>
            <a:ext cx="8111117" cy="3657600"/>
          </a:xfrm>
          <a:prstGeom prst="rect">
            <a:avLst/>
          </a:prstGeom>
        </p:spPr>
      </p:pic>
    </p:spTree>
    <p:extLst>
      <p:ext uri="{BB962C8B-B14F-4D97-AF65-F5344CB8AC3E}">
        <p14:creationId xmlns:p14="http://schemas.microsoft.com/office/powerpoint/2010/main" val="4208718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Identification</a:t>
            </a:r>
          </a:p>
        </p:txBody>
      </p:sp>
      <p:pic>
        <p:nvPicPr>
          <p:cNvPr id="2" name="Picture 1">
            <a:extLst>
              <a:ext uri="{FF2B5EF4-FFF2-40B4-BE49-F238E27FC236}">
                <a16:creationId xmlns:a16="http://schemas.microsoft.com/office/drawing/2014/main" id="{61FD3D76-DE08-7A36-F26C-0E19300B2283}"/>
              </a:ext>
            </a:extLst>
          </p:cNvPr>
          <p:cNvPicPr>
            <a:picLocks noChangeAspect="1"/>
          </p:cNvPicPr>
          <p:nvPr/>
        </p:nvPicPr>
        <p:blipFill>
          <a:blip r:embed="rId3"/>
          <a:stretch>
            <a:fillRect/>
          </a:stretch>
        </p:blipFill>
        <p:spPr>
          <a:xfrm>
            <a:off x="457200" y="1371600"/>
            <a:ext cx="8192643" cy="2467319"/>
          </a:xfrm>
          <a:prstGeom prst="rect">
            <a:avLst/>
          </a:prstGeom>
        </p:spPr>
      </p:pic>
      <p:pic>
        <p:nvPicPr>
          <p:cNvPr id="3" name="Picture 2">
            <a:extLst>
              <a:ext uri="{FF2B5EF4-FFF2-40B4-BE49-F238E27FC236}">
                <a16:creationId xmlns:a16="http://schemas.microsoft.com/office/drawing/2014/main" id="{14E60AF7-2DDB-FA96-992F-2DB890AAF21E}"/>
              </a:ext>
            </a:extLst>
          </p:cNvPr>
          <p:cNvPicPr>
            <a:picLocks noChangeAspect="1"/>
          </p:cNvPicPr>
          <p:nvPr/>
        </p:nvPicPr>
        <p:blipFill>
          <a:blip r:embed="rId4"/>
          <a:stretch>
            <a:fillRect/>
          </a:stretch>
        </p:blipFill>
        <p:spPr>
          <a:xfrm>
            <a:off x="609600" y="3838919"/>
            <a:ext cx="7848600" cy="2081173"/>
          </a:xfrm>
          <a:prstGeom prst="rect">
            <a:avLst/>
          </a:prstGeom>
        </p:spPr>
      </p:pic>
    </p:spTree>
    <p:extLst>
      <p:ext uri="{BB962C8B-B14F-4D97-AF65-F5344CB8AC3E}">
        <p14:creationId xmlns:p14="http://schemas.microsoft.com/office/powerpoint/2010/main" val="366838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Identification</a:t>
            </a:r>
          </a:p>
        </p:txBody>
      </p:sp>
      <p:pic>
        <p:nvPicPr>
          <p:cNvPr id="2" name="Picture 1">
            <a:extLst>
              <a:ext uri="{FF2B5EF4-FFF2-40B4-BE49-F238E27FC236}">
                <a16:creationId xmlns:a16="http://schemas.microsoft.com/office/drawing/2014/main" id="{7CAC50E7-7094-BA6A-FE3F-09E0B0CB2374}"/>
              </a:ext>
            </a:extLst>
          </p:cNvPr>
          <p:cNvPicPr>
            <a:picLocks noChangeAspect="1"/>
          </p:cNvPicPr>
          <p:nvPr/>
        </p:nvPicPr>
        <p:blipFill>
          <a:blip r:embed="rId3"/>
          <a:stretch>
            <a:fillRect/>
          </a:stretch>
        </p:blipFill>
        <p:spPr>
          <a:xfrm>
            <a:off x="457200" y="1295400"/>
            <a:ext cx="7848600" cy="1736877"/>
          </a:xfrm>
          <a:prstGeom prst="rect">
            <a:avLst/>
          </a:prstGeom>
        </p:spPr>
      </p:pic>
      <p:pic>
        <p:nvPicPr>
          <p:cNvPr id="3" name="Picture 2">
            <a:extLst>
              <a:ext uri="{FF2B5EF4-FFF2-40B4-BE49-F238E27FC236}">
                <a16:creationId xmlns:a16="http://schemas.microsoft.com/office/drawing/2014/main" id="{337367E3-A2B3-07AF-BB66-7C217FFF6F08}"/>
              </a:ext>
            </a:extLst>
          </p:cNvPr>
          <p:cNvPicPr>
            <a:picLocks noChangeAspect="1"/>
          </p:cNvPicPr>
          <p:nvPr/>
        </p:nvPicPr>
        <p:blipFill>
          <a:blip r:embed="rId4"/>
          <a:stretch>
            <a:fillRect/>
          </a:stretch>
        </p:blipFill>
        <p:spPr>
          <a:xfrm>
            <a:off x="457200" y="3174393"/>
            <a:ext cx="8202287" cy="2800359"/>
          </a:xfrm>
          <a:prstGeom prst="rect">
            <a:avLst/>
          </a:prstGeom>
        </p:spPr>
      </p:pic>
    </p:spTree>
    <p:extLst>
      <p:ext uri="{BB962C8B-B14F-4D97-AF65-F5344CB8AC3E}">
        <p14:creationId xmlns:p14="http://schemas.microsoft.com/office/powerpoint/2010/main" val="2536289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Enrollment Questions</a:t>
            </a:r>
          </a:p>
        </p:txBody>
      </p:sp>
      <p:pic>
        <p:nvPicPr>
          <p:cNvPr id="2" name="Picture 1">
            <a:extLst>
              <a:ext uri="{FF2B5EF4-FFF2-40B4-BE49-F238E27FC236}">
                <a16:creationId xmlns:a16="http://schemas.microsoft.com/office/drawing/2014/main" id="{7FFC60FA-EAC4-7E81-41C3-B67BE4296853}"/>
              </a:ext>
            </a:extLst>
          </p:cNvPr>
          <p:cNvPicPr>
            <a:picLocks noChangeAspect="1"/>
          </p:cNvPicPr>
          <p:nvPr/>
        </p:nvPicPr>
        <p:blipFill>
          <a:blip r:embed="rId3"/>
          <a:stretch>
            <a:fillRect/>
          </a:stretch>
        </p:blipFill>
        <p:spPr>
          <a:xfrm>
            <a:off x="685800" y="1301460"/>
            <a:ext cx="6934200" cy="1127584"/>
          </a:xfrm>
          <a:prstGeom prst="rect">
            <a:avLst/>
          </a:prstGeom>
        </p:spPr>
      </p:pic>
      <p:pic>
        <p:nvPicPr>
          <p:cNvPr id="6" name="Picture 5">
            <a:extLst>
              <a:ext uri="{FF2B5EF4-FFF2-40B4-BE49-F238E27FC236}">
                <a16:creationId xmlns:a16="http://schemas.microsoft.com/office/drawing/2014/main" id="{D99BA342-EFA2-C195-2A47-1B455F50434C}"/>
              </a:ext>
            </a:extLst>
          </p:cNvPr>
          <p:cNvPicPr>
            <a:picLocks noChangeAspect="1"/>
          </p:cNvPicPr>
          <p:nvPr/>
        </p:nvPicPr>
        <p:blipFill>
          <a:blip r:embed="rId4"/>
          <a:stretch>
            <a:fillRect/>
          </a:stretch>
        </p:blipFill>
        <p:spPr>
          <a:xfrm>
            <a:off x="747003" y="2638303"/>
            <a:ext cx="6455669" cy="1624896"/>
          </a:xfrm>
          <a:prstGeom prst="rect">
            <a:avLst/>
          </a:prstGeom>
        </p:spPr>
      </p:pic>
      <p:pic>
        <p:nvPicPr>
          <p:cNvPr id="7" name="Picture 6">
            <a:extLst>
              <a:ext uri="{FF2B5EF4-FFF2-40B4-BE49-F238E27FC236}">
                <a16:creationId xmlns:a16="http://schemas.microsoft.com/office/drawing/2014/main" id="{7054363E-903B-C3F4-4BA9-6AB6CFF7CF58}"/>
              </a:ext>
            </a:extLst>
          </p:cNvPr>
          <p:cNvPicPr>
            <a:picLocks noChangeAspect="1"/>
          </p:cNvPicPr>
          <p:nvPr/>
        </p:nvPicPr>
        <p:blipFill>
          <a:blip r:embed="rId5"/>
          <a:stretch>
            <a:fillRect/>
          </a:stretch>
        </p:blipFill>
        <p:spPr>
          <a:xfrm>
            <a:off x="707131" y="4374329"/>
            <a:ext cx="6455669" cy="1607471"/>
          </a:xfrm>
          <a:prstGeom prst="rect">
            <a:avLst/>
          </a:prstGeom>
        </p:spPr>
      </p:pic>
    </p:spTree>
    <p:extLst>
      <p:ext uri="{BB962C8B-B14F-4D97-AF65-F5344CB8AC3E}">
        <p14:creationId xmlns:p14="http://schemas.microsoft.com/office/powerpoint/2010/main" val="4117635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Disclosures</a:t>
            </a:r>
          </a:p>
        </p:txBody>
      </p:sp>
      <p:pic>
        <p:nvPicPr>
          <p:cNvPr id="3" name="Content Placeholder 6">
            <a:extLst>
              <a:ext uri="{FF2B5EF4-FFF2-40B4-BE49-F238E27FC236}">
                <a16:creationId xmlns:a16="http://schemas.microsoft.com/office/drawing/2014/main" id="{3D4D2CAA-35E7-A0F5-6C73-921B8616F6F1}"/>
              </a:ext>
            </a:extLst>
          </p:cNvPr>
          <p:cNvPicPr>
            <a:picLocks noChangeAspect="1"/>
          </p:cNvPicPr>
          <p:nvPr/>
        </p:nvPicPr>
        <p:blipFill>
          <a:blip r:embed="rId3"/>
          <a:stretch>
            <a:fillRect/>
          </a:stretch>
        </p:blipFill>
        <p:spPr>
          <a:xfrm>
            <a:off x="593912" y="1143000"/>
            <a:ext cx="7879976" cy="4724400"/>
          </a:xfrm>
          <a:prstGeom prst="rect">
            <a:avLst/>
          </a:prstGeom>
        </p:spPr>
      </p:pic>
    </p:spTree>
    <p:extLst>
      <p:ext uri="{BB962C8B-B14F-4D97-AF65-F5344CB8AC3E}">
        <p14:creationId xmlns:p14="http://schemas.microsoft.com/office/powerpoint/2010/main" val="1613385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Disclosures (cont.)</a:t>
            </a:r>
          </a:p>
        </p:txBody>
      </p:sp>
      <p:pic>
        <p:nvPicPr>
          <p:cNvPr id="2" name="Content Placeholder 6">
            <a:extLst>
              <a:ext uri="{FF2B5EF4-FFF2-40B4-BE49-F238E27FC236}">
                <a16:creationId xmlns:a16="http://schemas.microsoft.com/office/drawing/2014/main" id="{BC540D02-D24B-326D-CC49-7AB906FA6502}"/>
              </a:ext>
            </a:extLst>
          </p:cNvPr>
          <p:cNvPicPr>
            <a:picLocks noChangeAspect="1"/>
          </p:cNvPicPr>
          <p:nvPr/>
        </p:nvPicPr>
        <p:blipFill>
          <a:blip r:embed="rId3"/>
          <a:stretch>
            <a:fillRect/>
          </a:stretch>
        </p:blipFill>
        <p:spPr>
          <a:xfrm>
            <a:off x="685800" y="1219200"/>
            <a:ext cx="7162800" cy="3118707"/>
          </a:xfrm>
          <a:prstGeom prst="rect">
            <a:avLst/>
          </a:prstGeom>
        </p:spPr>
      </p:pic>
      <p:pic>
        <p:nvPicPr>
          <p:cNvPr id="4" name="Picture 3">
            <a:extLst>
              <a:ext uri="{FF2B5EF4-FFF2-40B4-BE49-F238E27FC236}">
                <a16:creationId xmlns:a16="http://schemas.microsoft.com/office/drawing/2014/main" id="{0C570843-2B65-63BC-85F0-1D3C4DCBF4F3}"/>
              </a:ext>
            </a:extLst>
          </p:cNvPr>
          <p:cNvPicPr>
            <a:picLocks noChangeAspect="1"/>
          </p:cNvPicPr>
          <p:nvPr/>
        </p:nvPicPr>
        <p:blipFill>
          <a:blip r:embed="rId4"/>
          <a:stretch>
            <a:fillRect/>
          </a:stretch>
        </p:blipFill>
        <p:spPr>
          <a:xfrm>
            <a:off x="1371600" y="4428801"/>
            <a:ext cx="6096000" cy="1576304"/>
          </a:xfrm>
          <a:prstGeom prst="rect">
            <a:avLst/>
          </a:prstGeom>
        </p:spPr>
      </p:pic>
    </p:spTree>
    <p:extLst>
      <p:ext uri="{BB962C8B-B14F-4D97-AF65-F5344CB8AC3E}">
        <p14:creationId xmlns:p14="http://schemas.microsoft.com/office/powerpoint/2010/main" val="319814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99045AE-2C19-40B9-B3C3-BE3F81C28963}" type="datetime1">
              <a:rPr lang="en-US" smtClean="0"/>
              <a:t>5/30/2024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4</a:t>
            </a:fld>
            <a:endParaRPr lang="en-US" dirty="0"/>
          </a:p>
        </p:txBody>
      </p:sp>
      <p:sp>
        <p:nvSpPr>
          <p:cNvPr id="5" name="Content Placeholder 4"/>
          <p:cNvSpPr>
            <a:spLocks noGrp="1"/>
          </p:cNvSpPr>
          <p:nvPr>
            <p:ph sz="quarter" idx="13"/>
          </p:nvPr>
        </p:nvSpPr>
        <p:spPr>
          <a:xfrm>
            <a:off x="457200" y="1066800"/>
            <a:ext cx="8458200" cy="4953000"/>
          </a:xfrm>
        </p:spPr>
        <p:txBody>
          <a:bodyPr/>
          <a:lstStyle/>
          <a:p>
            <a:r>
              <a:rPr lang="en-US" sz="2200" dirty="0"/>
              <a:t>Provider Type – </a:t>
            </a:r>
            <a:r>
              <a:rPr lang="en-US" sz="2200"/>
              <a:t>27 Dentist</a:t>
            </a:r>
            <a:endParaRPr lang="en-US" sz="2200" dirty="0"/>
          </a:p>
          <a:p>
            <a:r>
              <a:rPr lang="en-US" sz="2200" dirty="0"/>
              <a:t>Specialty Codes</a:t>
            </a:r>
          </a:p>
          <a:p>
            <a:pPr lvl="1"/>
            <a:r>
              <a:rPr lang="en-US" sz="1400" dirty="0"/>
              <a:t>270- Endodontist</a:t>
            </a:r>
          </a:p>
          <a:p>
            <a:pPr lvl="1"/>
            <a:r>
              <a:rPr lang="en-US" sz="1400" dirty="0"/>
              <a:t>271- General Dentistry</a:t>
            </a:r>
          </a:p>
          <a:p>
            <a:pPr lvl="1"/>
            <a:r>
              <a:rPr lang="en-US" sz="1400" dirty="0"/>
              <a:t>272 – Oral/Maxillofacial Surgeon </a:t>
            </a:r>
          </a:p>
          <a:p>
            <a:pPr lvl="1"/>
            <a:r>
              <a:rPr lang="en-US" sz="1400" dirty="0"/>
              <a:t>273 – Orthodontist/Dentofacial Orthopedist </a:t>
            </a:r>
          </a:p>
          <a:p>
            <a:pPr lvl="1"/>
            <a:r>
              <a:rPr lang="en-US" sz="1400" dirty="0"/>
              <a:t>274 – Pediatric Dentist</a:t>
            </a:r>
          </a:p>
          <a:p>
            <a:pPr lvl="1"/>
            <a:r>
              <a:rPr lang="en-US" sz="1400" dirty="0"/>
              <a:t>275 – Periodontist </a:t>
            </a:r>
          </a:p>
          <a:p>
            <a:pPr lvl="1"/>
            <a:r>
              <a:rPr lang="en-US" sz="1400" dirty="0"/>
              <a:t>276 – Oral Pathologist </a:t>
            </a:r>
          </a:p>
          <a:p>
            <a:pPr lvl="1"/>
            <a:r>
              <a:rPr lang="en-US" sz="1400" dirty="0"/>
              <a:t>277 – Prosthodontist </a:t>
            </a:r>
          </a:p>
          <a:p>
            <a:pPr lvl="1"/>
            <a:r>
              <a:rPr lang="en-US" sz="1400" dirty="0"/>
              <a:t>278 – Oral/Maxillofacial Pathologist </a:t>
            </a:r>
          </a:p>
          <a:p>
            <a:pPr lvl="1"/>
            <a:r>
              <a:rPr lang="en-US" sz="1400" dirty="0"/>
              <a:t>279 – Oral/Maxillofacial Radiologist </a:t>
            </a:r>
          </a:p>
          <a:p>
            <a:pPr lvl="1"/>
            <a:r>
              <a:rPr lang="en-US" sz="1400" dirty="0"/>
              <a:t>282 – Dental Public Health </a:t>
            </a:r>
          </a:p>
          <a:p>
            <a:pPr lvl="1"/>
            <a:r>
              <a:rPr lang="en-US" sz="1400" dirty="0"/>
              <a:t>283 – Cleft Palate </a:t>
            </a:r>
          </a:p>
          <a:p>
            <a:pPr lvl="1"/>
            <a:r>
              <a:rPr lang="en-US" sz="1400" dirty="0"/>
              <a:t>284 – Dental Anesthesiologist, APU</a:t>
            </a:r>
          </a:p>
          <a:p>
            <a:pPr lvl="1"/>
            <a:r>
              <a:rPr lang="en-US" sz="1400" dirty="0"/>
              <a:t>285 – Dental Anesthesiologist, AP1 </a:t>
            </a:r>
          </a:p>
          <a:p>
            <a:pPr lvl="1"/>
            <a:r>
              <a:rPr lang="en-US" sz="1400" dirty="0"/>
              <a:t>286 – Dental Anesthesiologist, AP2 </a:t>
            </a:r>
          </a:p>
          <a:p>
            <a:pPr lvl="1"/>
            <a:r>
              <a:rPr lang="en-US" sz="1400" dirty="0"/>
              <a:t>370 – Tobacco Cessation </a:t>
            </a:r>
          </a:p>
          <a:p>
            <a:pPr marL="0" indent="0">
              <a:buNone/>
            </a:pPr>
            <a:endParaRPr lang="en-US" dirty="0"/>
          </a:p>
        </p:txBody>
      </p:sp>
      <p:sp>
        <p:nvSpPr>
          <p:cNvPr id="4" name="Title 3"/>
          <p:cNvSpPr>
            <a:spLocks noGrp="1"/>
          </p:cNvSpPr>
          <p:nvPr>
            <p:ph type="title"/>
          </p:nvPr>
        </p:nvSpPr>
        <p:spPr>
          <a:xfrm>
            <a:off x="457200" y="457199"/>
            <a:ext cx="5410200" cy="381001"/>
          </a:xfrm>
        </p:spPr>
        <p:txBody>
          <a:bodyPr/>
          <a:lstStyle/>
          <a:p>
            <a:r>
              <a:rPr lang="en-US" sz="2200" dirty="0"/>
              <a:t>Dentist Enrollment Requirements</a:t>
            </a:r>
          </a:p>
        </p:txBody>
      </p:sp>
    </p:spTree>
    <p:extLst>
      <p:ext uri="{BB962C8B-B14F-4D97-AF65-F5344CB8AC3E}">
        <p14:creationId xmlns:p14="http://schemas.microsoft.com/office/powerpoint/2010/main" val="37100560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Ownership/Managing Individuals</a:t>
            </a:r>
          </a:p>
        </p:txBody>
      </p:sp>
      <p:pic>
        <p:nvPicPr>
          <p:cNvPr id="2" name="Content Placeholder 6">
            <a:extLst>
              <a:ext uri="{FF2B5EF4-FFF2-40B4-BE49-F238E27FC236}">
                <a16:creationId xmlns:a16="http://schemas.microsoft.com/office/drawing/2014/main" id="{24113F58-DCD0-F7C6-51FC-F9402CA5FCA8}"/>
              </a:ext>
            </a:extLst>
          </p:cNvPr>
          <p:cNvPicPr>
            <a:picLocks noChangeAspect="1"/>
          </p:cNvPicPr>
          <p:nvPr/>
        </p:nvPicPr>
        <p:blipFill>
          <a:blip r:embed="rId3"/>
          <a:stretch>
            <a:fillRect/>
          </a:stretch>
        </p:blipFill>
        <p:spPr>
          <a:xfrm>
            <a:off x="457200" y="1263429"/>
            <a:ext cx="7925906" cy="4505954"/>
          </a:xfrm>
          <a:prstGeom prst="rect">
            <a:avLst/>
          </a:prstGeom>
        </p:spPr>
      </p:pic>
    </p:spTree>
    <p:extLst>
      <p:ext uri="{BB962C8B-B14F-4D97-AF65-F5344CB8AC3E}">
        <p14:creationId xmlns:p14="http://schemas.microsoft.com/office/powerpoint/2010/main" val="3102039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Attachments</a:t>
            </a:r>
          </a:p>
        </p:txBody>
      </p:sp>
      <p:pic>
        <p:nvPicPr>
          <p:cNvPr id="2" name="Picture 1">
            <a:extLst>
              <a:ext uri="{FF2B5EF4-FFF2-40B4-BE49-F238E27FC236}">
                <a16:creationId xmlns:a16="http://schemas.microsoft.com/office/drawing/2014/main" id="{513FCF3E-7185-3588-A743-FF5DD38C4F4B}"/>
              </a:ext>
            </a:extLst>
          </p:cNvPr>
          <p:cNvPicPr>
            <a:picLocks noChangeAspect="1"/>
          </p:cNvPicPr>
          <p:nvPr/>
        </p:nvPicPr>
        <p:blipFill>
          <a:blip r:embed="rId3"/>
          <a:stretch>
            <a:fillRect/>
          </a:stretch>
        </p:blipFill>
        <p:spPr>
          <a:xfrm>
            <a:off x="456126" y="1447800"/>
            <a:ext cx="8078274" cy="3614965"/>
          </a:xfrm>
          <a:prstGeom prst="rect">
            <a:avLst/>
          </a:prstGeom>
        </p:spPr>
      </p:pic>
    </p:spTree>
    <p:extLst>
      <p:ext uri="{BB962C8B-B14F-4D97-AF65-F5344CB8AC3E}">
        <p14:creationId xmlns:p14="http://schemas.microsoft.com/office/powerpoint/2010/main" val="1730539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Agreement</a:t>
            </a:r>
          </a:p>
        </p:txBody>
      </p:sp>
      <p:pic>
        <p:nvPicPr>
          <p:cNvPr id="3" name="Picture 2">
            <a:extLst>
              <a:ext uri="{FF2B5EF4-FFF2-40B4-BE49-F238E27FC236}">
                <a16:creationId xmlns:a16="http://schemas.microsoft.com/office/drawing/2014/main" id="{CB55DE2E-BAD6-1303-A7D7-62826032452F}"/>
              </a:ext>
            </a:extLst>
          </p:cNvPr>
          <p:cNvPicPr>
            <a:picLocks noChangeAspect="1"/>
          </p:cNvPicPr>
          <p:nvPr/>
        </p:nvPicPr>
        <p:blipFill>
          <a:blip r:embed="rId3"/>
          <a:stretch>
            <a:fillRect/>
          </a:stretch>
        </p:blipFill>
        <p:spPr>
          <a:xfrm>
            <a:off x="457200" y="1180414"/>
            <a:ext cx="7297168" cy="4763186"/>
          </a:xfrm>
          <a:prstGeom prst="rect">
            <a:avLst/>
          </a:prstGeom>
        </p:spPr>
      </p:pic>
    </p:spTree>
    <p:extLst>
      <p:ext uri="{BB962C8B-B14F-4D97-AF65-F5344CB8AC3E}">
        <p14:creationId xmlns:p14="http://schemas.microsoft.com/office/powerpoint/2010/main" val="1939920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Agreement cont.</a:t>
            </a:r>
          </a:p>
        </p:txBody>
      </p:sp>
      <p:pic>
        <p:nvPicPr>
          <p:cNvPr id="2" name="Picture 1">
            <a:extLst>
              <a:ext uri="{FF2B5EF4-FFF2-40B4-BE49-F238E27FC236}">
                <a16:creationId xmlns:a16="http://schemas.microsoft.com/office/drawing/2014/main" id="{3ECFB0E6-B68A-D353-6165-7645C7F111ED}"/>
              </a:ext>
            </a:extLst>
          </p:cNvPr>
          <p:cNvPicPr>
            <a:picLocks noChangeAspect="1"/>
          </p:cNvPicPr>
          <p:nvPr/>
        </p:nvPicPr>
        <p:blipFill>
          <a:blip r:embed="rId3"/>
          <a:stretch>
            <a:fillRect/>
          </a:stretch>
        </p:blipFill>
        <p:spPr>
          <a:xfrm>
            <a:off x="457200" y="1143000"/>
            <a:ext cx="6553200" cy="2558261"/>
          </a:xfrm>
          <a:prstGeom prst="rect">
            <a:avLst/>
          </a:prstGeom>
        </p:spPr>
      </p:pic>
      <p:pic>
        <p:nvPicPr>
          <p:cNvPr id="4" name="Picture 3">
            <a:extLst>
              <a:ext uri="{FF2B5EF4-FFF2-40B4-BE49-F238E27FC236}">
                <a16:creationId xmlns:a16="http://schemas.microsoft.com/office/drawing/2014/main" id="{94480F61-C1C8-CB5C-6997-41F50E194F02}"/>
              </a:ext>
            </a:extLst>
          </p:cNvPr>
          <p:cNvPicPr>
            <a:picLocks noChangeAspect="1"/>
          </p:cNvPicPr>
          <p:nvPr/>
        </p:nvPicPr>
        <p:blipFill>
          <a:blip r:embed="rId4"/>
          <a:stretch>
            <a:fillRect/>
          </a:stretch>
        </p:blipFill>
        <p:spPr>
          <a:xfrm>
            <a:off x="457200" y="3603617"/>
            <a:ext cx="6629400" cy="2383643"/>
          </a:xfrm>
          <a:prstGeom prst="rect">
            <a:avLst/>
          </a:prstGeom>
        </p:spPr>
      </p:pic>
    </p:spTree>
    <p:extLst>
      <p:ext uri="{BB962C8B-B14F-4D97-AF65-F5344CB8AC3E}">
        <p14:creationId xmlns:p14="http://schemas.microsoft.com/office/powerpoint/2010/main" val="3587177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Submission Details</a:t>
            </a:r>
          </a:p>
        </p:txBody>
      </p:sp>
      <p:pic>
        <p:nvPicPr>
          <p:cNvPr id="3" name="Picture 2">
            <a:extLst>
              <a:ext uri="{FF2B5EF4-FFF2-40B4-BE49-F238E27FC236}">
                <a16:creationId xmlns:a16="http://schemas.microsoft.com/office/drawing/2014/main" id="{7B72E3F7-0F6C-3662-6D79-4A85CD0196A5}"/>
              </a:ext>
            </a:extLst>
          </p:cNvPr>
          <p:cNvPicPr>
            <a:picLocks noChangeAspect="1"/>
          </p:cNvPicPr>
          <p:nvPr/>
        </p:nvPicPr>
        <p:blipFill>
          <a:blip r:embed="rId3"/>
          <a:stretch>
            <a:fillRect/>
          </a:stretch>
        </p:blipFill>
        <p:spPr>
          <a:xfrm>
            <a:off x="457200" y="1447800"/>
            <a:ext cx="7985851" cy="3729260"/>
          </a:xfrm>
          <a:prstGeom prst="rect">
            <a:avLst/>
          </a:prstGeom>
        </p:spPr>
      </p:pic>
    </p:spTree>
    <p:extLst>
      <p:ext uri="{BB962C8B-B14F-4D97-AF65-F5344CB8AC3E}">
        <p14:creationId xmlns:p14="http://schemas.microsoft.com/office/powerpoint/2010/main" val="154564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E4EE21-F892-4BC3-2015-EEE446925528}"/>
              </a:ext>
            </a:extLst>
          </p:cNvPr>
          <p:cNvSpPr>
            <a:spLocks noGrp="1"/>
          </p:cNvSpPr>
          <p:nvPr>
            <p:ph type="sldNum" sz="quarter" idx="12"/>
          </p:nvPr>
        </p:nvSpPr>
        <p:spPr/>
        <p:txBody>
          <a:bodyPr/>
          <a:lstStyle/>
          <a:p>
            <a:pPr>
              <a:defRPr/>
            </a:pPr>
            <a:fld id="{9C10EB89-1475-4332-AC66-2657F847E4F2}" type="slidenum">
              <a:rPr lang="en-US" smtClean="0"/>
              <a:pPr>
                <a:defRPr/>
              </a:pPr>
              <a:t>45</a:t>
            </a:fld>
            <a:endParaRPr lang="en-US" dirty="0"/>
          </a:p>
        </p:txBody>
      </p:sp>
      <p:sp>
        <p:nvSpPr>
          <p:cNvPr id="7" name="TextBox 6">
            <a:extLst>
              <a:ext uri="{FF2B5EF4-FFF2-40B4-BE49-F238E27FC236}">
                <a16:creationId xmlns:a16="http://schemas.microsoft.com/office/drawing/2014/main" id="{FD4F5282-677C-8A31-CFE4-5102D37E41AD}"/>
              </a:ext>
            </a:extLst>
          </p:cNvPr>
          <p:cNvSpPr txBox="1"/>
          <p:nvPr/>
        </p:nvSpPr>
        <p:spPr>
          <a:xfrm>
            <a:off x="1600199" y="2644170"/>
            <a:ext cx="5943601" cy="584775"/>
          </a:xfrm>
          <a:prstGeom prst="rect">
            <a:avLst/>
          </a:prstGeom>
          <a:noFill/>
        </p:spPr>
        <p:txBody>
          <a:bodyPr wrap="square">
            <a:spAutoFit/>
          </a:bodyPr>
          <a:lstStyle/>
          <a:p>
            <a:pPr algn="ctr"/>
            <a:r>
              <a:rPr lang="en-US" sz="3200" dirty="0"/>
              <a:t>Dentist Group / Revalidation</a:t>
            </a:r>
          </a:p>
        </p:txBody>
      </p:sp>
    </p:spTree>
    <p:extLst>
      <p:ext uri="{BB962C8B-B14F-4D97-AF65-F5344CB8AC3E}">
        <p14:creationId xmlns:p14="http://schemas.microsoft.com/office/powerpoint/2010/main" val="2419208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57200"/>
          </a:xfrm>
          <a:prstGeom prst="rect">
            <a:avLst/>
          </a:prstGeom>
        </p:spPr>
        <p:txBody>
          <a:bodyPr/>
          <a:lstStyle/>
          <a:p>
            <a:pPr algn="l"/>
            <a:r>
              <a:rPr lang="en-US" sz="2200" dirty="0">
                <a:solidFill>
                  <a:schemeClr val="bg1"/>
                </a:solidFill>
              </a:rPr>
              <a:t>Provider Information</a:t>
            </a:r>
          </a:p>
        </p:txBody>
      </p:sp>
      <p:pic>
        <p:nvPicPr>
          <p:cNvPr id="3" name="Picture 2">
            <a:extLst>
              <a:ext uri="{FF2B5EF4-FFF2-40B4-BE49-F238E27FC236}">
                <a16:creationId xmlns:a16="http://schemas.microsoft.com/office/drawing/2014/main" id="{01D26A79-F577-DAA5-BDC8-5A8E01835999}"/>
              </a:ext>
            </a:extLst>
          </p:cNvPr>
          <p:cNvPicPr>
            <a:picLocks noChangeAspect="1"/>
          </p:cNvPicPr>
          <p:nvPr/>
        </p:nvPicPr>
        <p:blipFill>
          <a:blip r:embed="rId3"/>
          <a:stretch>
            <a:fillRect/>
          </a:stretch>
        </p:blipFill>
        <p:spPr>
          <a:xfrm>
            <a:off x="457199" y="1371600"/>
            <a:ext cx="7667693" cy="4572000"/>
          </a:xfrm>
          <a:prstGeom prst="rect">
            <a:avLst/>
          </a:prstGeom>
        </p:spPr>
      </p:pic>
    </p:spTree>
    <p:extLst>
      <p:ext uri="{BB962C8B-B14F-4D97-AF65-F5344CB8AC3E}">
        <p14:creationId xmlns:p14="http://schemas.microsoft.com/office/powerpoint/2010/main" val="1328066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533400"/>
            <a:ext cx="5486400" cy="477862"/>
          </a:xfrm>
          <a:prstGeom prst="rect">
            <a:avLst/>
          </a:prstGeom>
        </p:spPr>
        <p:txBody>
          <a:bodyPr/>
          <a:lstStyle/>
          <a:p>
            <a:pPr algn="l"/>
            <a:r>
              <a:rPr lang="en-US" sz="2200" dirty="0">
                <a:solidFill>
                  <a:schemeClr val="bg1"/>
                </a:solidFill>
              </a:rPr>
              <a:t>Contact and Service Location Information</a:t>
            </a:r>
          </a:p>
        </p:txBody>
      </p:sp>
      <p:pic>
        <p:nvPicPr>
          <p:cNvPr id="3" name="Picture 2">
            <a:extLst>
              <a:ext uri="{FF2B5EF4-FFF2-40B4-BE49-F238E27FC236}">
                <a16:creationId xmlns:a16="http://schemas.microsoft.com/office/drawing/2014/main" id="{9AB24573-A586-2039-3464-B5CBF4DCC1F4}"/>
              </a:ext>
            </a:extLst>
          </p:cNvPr>
          <p:cNvPicPr>
            <a:picLocks noChangeAspect="1"/>
          </p:cNvPicPr>
          <p:nvPr/>
        </p:nvPicPr>
        <p:blipFill>
          <a:blip r:embed="rId3"/>
          <a:stretch>
            <a:fillRect/>
          </a:stretch>
        </p:blipFill>
        <p:spPr>
          <a:xfrm>
            <a:off x="457200" y="1334183"/>
            <a:ext cx="7669734" cy="2094817"/>
          </a:xfrm>
          <a:prstGeom prst="rect">
            <a:avLst/>
          </a:prstGeom>
        </p:spPr>
      </p:pic>
      <p:pic>
        <p:nvPicPr>
          <p:cNvPr id="4" name="Picture 3">
            <a:extLst>
              <a:ext uri="{FF2B5EF4-FFF2-40B4-BE49-F238E27FC236}">
                <a16:creationId xmlns:a16="http://schemas.microsoft.com/office/drawing/2014/main" id="{47E51EB0-8C06-1AB7-44E2-E467C5C7A9FD}"/>
              </a:ext>
            </a:extLst>
          </p:cNvPr>
          <p:cNvPicPr>
            <a:picLocks noChangeAspect="1"/>
          </p:cNvPicPr>
          <p:nvPr/>
        </p:nvPicPr>
        <p:blipFill>
          <a:blip r:embed="rId4"/>
          <a:stretch>
            <a:fillRect/>
          </a:stretch>
        </p:blipFill>
        <p:spPr>
          <a:xfrm>
            <a:off x="461682" y="3262962"/>
            <a:ext cx="1752845" cy="419158"/>
          </a:xfrm>
          <a:prstGeom prst="rect">
            <a:avLst/>
          </a:prstGeom>
        </p:spPr>
      </p:pic>
      <p:pic>
        <p:nvPicPr>
          <p:cNvPr id="5" name="Picture 4">
            <a:extLst>
              <a:ext uri="{FF2B5EF4-FFF2-40B4-BE49-F238E27FC236}">
                <a16:creationId xmlns:a16="http://schemas.microsoft.com/office/drawing/2014/main" id="{6271AF1F-B57E-D74D-3704-6315D03AF8AB}"/>
              </a:ext>
            </a:extLst>
          </p:cNvPr>
          <p:cNvPicPr>
            <a:picLocks noChangeAspect="1"/>
          </p:cNvPicPr>
          <p:nvPr/>
        </p:nvPicPr>
        <p:blipFill>
          <a:blip r:embed="rId5"/>
          <a:stretch>
            <a:fillRect/>
          </a:stretch>
        </p:blipFill>
        <p:spPr>
          <a:xfrm>
            <a:off x="457200" y="3751921"/>
            <a:ext cx="6372630" cy="1902452"/>
          </a:xfrm>
          <a:prstGeom prst="rect">
            <a:avLst/>
          </a:prstGeom>
        </p:spPr>
      </p:pic>
    </p:spTree>
    <p:extLst>
      <p:ext uri="{BB962C8B-B14F-4D97-AF65-F5344CB8AC3E}">
        <p14:creationId xmlns:p14="http://schemas.microsoft.com/office/powerpoint/2010/main" val="2600078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General &amp; Historical Questions</a:t>
            </a:r>
          </a:p>
        </p:txBody>
      </p:sp>
      <p:pic>
        <p:nvPicPr>
          <p:cNvPr id="2" name="Picture 1">
            <a:extLst>
              <a:ext uri="{FF2B5EF4-FFF2-40B4-BE49-F238E27FC236}">
                <a16:creationId xmlns:a16="http://schemas.microsoft.com/office/drawing/2014/main" id="{F3313327-1422-808D-75FE-1FE3103ADE7A}"/>
              </a:ext>
            </a:extLst>
          </p:cNvPr>
          <p:cNvPicPr>
            <a:picLocks noChangeAspect="1"/>
          </p:cNvPicPr>
          <p:nvPr/>
        </p:nvPicPr>
        <p:blipFill>
          <a:blip r:embed="rId3"/>
          <a:stretch>
            <a:fillRect/>
          </a:stretch>
        </p:blipFill>
        <p:spPr>
          <a:xfrm>
            <a:off x="461682" y="1447800"/>
            <a:ext cx="7312464" cy="3429000"/>
          </a:xfrm>
          <a:prstGeom prst="rect">
            <a:avLst/>
          </a:prstGeom>
        </p:spPr>
      </p:pic>
    </p:spTree>
    <p:extLst>
      <p:ext uri="{BB962C8B-B14F-4D97-AF65-F5344CB8AC3E}">
        <p14:creationId xmlns:p14="http://schemas.microsoft.com/office/powerpoint/2010/main" val="17896927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Other Addresses</a:t>
            </a:r>
          </a:p>
        </p:txBody>
      </p:sp>
      <p:pic>
        <p:nvPicPr>
          <p:cNvPr id="2" name="Picture 1">
            <a:extLst>
              <a:ext uri="{FF2B5EF4-FFF2-40B4-BE49-F238E27FC236}">
                <a16:creationId xmlns:a16="http://schemas.microsoft.com/office/drawing/2014/main" id="{60EE7FEA-A733-D254-3DB6-8A64E17F4627}"/>
              </a:ext>
            </a:extLst>
          </p:cNvPr>
          <p:cNvPicPr>
            <a:picLocks noChangeAspect="1"/>
          </p:cNvPicPr>
          <p:nvPr/>
        </p:nvPicPr>
        <p:blipFill>
          <a:blip r:embed="rId3"/>
          <a:stretch>
            <a:fillRect/>
          </a:stretch>
        </p:blipFill>
        <p:spPr>
          <a:xfrm>
            <a:off x="457200" y="1371600"/>
            <a:ext cx="8382000" cy="4473965"/>
          </a:xfrm>
          <a:prstGeom prst="rect">
            <a:avLst/>
          </a:prstGeom>
        </p:spPr>
      </p:pic>
    </p:spTree>
    <p:extLst>
      <p:ext uri="{BB962C8B-B14F-4D97-AF65-F5344CB8AC3E}">
        <p14:creationId xmlns:p14="http://schemas.microsoft.com/office/powerpoint/2010/main" val="3653433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99045AE-2C19-40B9-B3C3-BE3F81C28963}" type="datetime1">
              <a:rPr lang="en-US" smtClean="0"/>
              <a:t>5/30/2024</a:t>
            </a:fld>
            <a:endParaRPr lang="en-US" dirty="0"/>
          </a:p>
        </p:txBody>
      </p:sp>
      <p:sp>
        <p:nvSpPr>
          <p:cNvPr id="3" name="Slide Number Placeholder 2"/>
          <p:cNvSpPr>
            <a:spLocks noGrp="1"/>
          </p:cNvSpPr>
          <p:nvPr>
            <p:ph type="sldNum" sz="quarter" idx="12"/>
          </p:nvPr>
        </p:nvSpPr>
        <p:spPr/>
        <p:txBody>
          <a:bodyPr/>
          <a:lstStyle/>
          <a:p>
            <a:pPr>
              <a:defRPr/>
            </a:pPr>
            <a:fld id="{9C10EB89-1475-4332-AC66-2657F847E4F2}" type="slidenum">
              <a:rPr lang="en-US" smtClean="0"/>
              <a:pPr>
                <a:defRPr/>
              </a:pPr>
              <a:t>5</a:t>
            </a:fld>
            <a:endParaRPr lang="en-US" dirty="0"/>
          </a:p>
        </p:txBody>
      </p:sp>
      <p:sp>
        <p:nvSpPr>
          <p:cNvPr id="5" name="Content Placeholder 4"/>
          <p:cNvSpPr>
            <a:spLocks noGrp="1"/>
          </p:cNvSpPr>
          <p:nvPr>
            <p:ph sz="quarter" idx="13"/>
          </p:nvPr>
        </p:nvSpPr>
        <p:spPr>
          <a:xfrm>
            <a:off x="457200" y="1066800"/>
            <a:ext cx="8458200" cy="4953000"/>
          </a:xfrm>
        </p:spPr>
        <p:txBody>
          <a:bodyPr/>
          <a:lstStyle/>
          <a:p>
            <a:r>
              <a:rPr lang="en-US" dirty="0"/>
              <a:t>MA Bulletin 10-17-01 - Public Health Dental Hygiene Practitioner Enrollment in the Medical Assistance Program</a:t>
            </a:r>
          </a:p>
          <a:p>
            <a:r>
              <a:rPr lang="en-US" dirty="0"/>
              <a:t>PHDHPs are licensed dental hygienists who are certified by the Pennsylvania State Board of Dentistry and may render certain services without the direct supervision of a dentist including cleaning teeth, taking x-rays, polishing fillings, identifying cavities, making molds for dental prosthetics, evaluating patients and educating patients about oral health. </a:t>
            </a:r>
          </a:p>
          <a:p>
            <a:pPr lvl="1"/>
            <a:r>
              <a:rPr lang="en-US" sz="2400" dirty="0"/>
              <a:t>Provider Type 10 – Mid-Level Practitioner</a:t>
            </a:r>
          </a:p>
          <a:p>
            <a:pPr lvl="1"/>
            <a:r>
              <a:rPr lang="en-US" sz="2400" dirty="0"/>
              <a:t>Specialty Code 269 - Public Health Dental Hygienist</a:t>
            </a:r>
          </a:p>
          <a:p>
            <a:pPr marL="0" indent="0">
              <a:buNone/>
            </a:pPr>
            <a:endParaRPr lang="en-US" dirty="0"/>
          </a:p>
        </p:txBody>
      </p:sp>
      <p:sp>
        <p:nvSpPr>
          <p:cNvPr id="4" name="Title 3"/>
          <p:cNvSpPr>
            <a:spLocks noGrp="1"/>
          </p:cNvSpPr>
          <p:nvPr>
            <p:ph type="title"/>
          </p:nvPr>
        </p:nvSpPr>
        <p:spPr>
          <a:xfrm>
            <a:off x="457200" y="457199"/>
            <a:ext cx="5410200" cy="381001"/>
          </a:xfrm>
        </p:spPr>
        <p:txBody>
          <a:bodyPr/>
          <a:lstStyle/>
          <a:p>
            <a:r>
              <a:rPr lang="en-US" sz="2200" dirty="0"/>
              <a:t>PHDHP Enrollment Requirements</a:t>
            </a:r>
          </a:p>
        </p:txBody>
      </p:sp>
    </p:spTree>
    <p:extLst>
      <p:ext uri="{BB962C8B-B14F-4D97-AF65-F5344CB8AC3E}">
        <p14:creationId xmlns:p14="http://schemas.microsoft.com/office/powerpoint/2010/main" val="3935469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Specialties</a:t>
            </a:r>
          </a:p>
        </p:txBody>
      </p:sp>
      <p:pic>
        <p:nvPicPr>
          <p:cNvPr id="2" name="Picture 1">
            <a:extLst>
              <a:ext uri="{FF2B5EF4-FFF2-40B4-BE49-F238E27FC236}">
                <a16:creationId xmlns:a16="http://schemas.microsoft.com/office/drawing/2014/main" id="{13313ECE-50F6-75C1-E70F-651A102776C0}"/>
              </a:ext>
            </a:extLst>
          </p:cNvPr>
          <p:cNvPicPr>
            <a:picLocks noChangeAspect="1"/>
          </p:cNvPicPr>
          <p:nvPr/>
        </p:nvPicPr>
        <p:blipFill>
          <a:blip r:embed="rId3"/>
          <a:stretch>
            <a:fillRect/>
          </a:stretch>
        </p:blipFill>
        <p:spPr>
          <a:xfrm>
            <a:off x="762000" y="1295400"/>
            <a:ext cx="7010400" cy="4676271"/>
          </a:xfrm>
          <a:prstGeom prst="rect">
            <a:avLst/>
          </a:prstGeom>
        </p:spPr>
      </p:pic>
    </p:spTree>
    <p:extLst>
      <p:ext uri="{BB962C8B-B14F-4D97-AF65-F5344CB8AC3E}">
        <p14:creationId xmlns:p14="http://schemas.microsoft.com/office/powerpoint/2010/main" val="375062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Eligibility Program (PEP)</a:t>
            </a:r>
          </a:p>
        </p:txBody>
      </p:sp>
      <p:pic>
        <p:nvPicPr>
          <p:cNvPr id="2" name="Picture 1">
            <a:extLst>
              <a:ext uri="{FF2B5EF4-FFF2-40B4-BE49-F238E27FC236}">
                <a16:creationId xmlns:a16="http://schemas.microsoft.com/office/drawing/2014/main" id="{611C2C87-A36F-CD0F-231F-ED9F6A2B524B}"/>
              </a:ext>
            </a:extLst>
          </p:cNvPr>
          <p:cNvPicPr>
            <a:picLocks noChangeAspect="1"/>
          </p:cNvPicPr>
          <p:nvPr/>
        </p:nvPicPr>
        <p:blipFill>
          <a:blip r:embed="rId3"/>
          <a:stretch>
            <a:fillRect/>
          </a:stretch>
        </p:blipFill>
        <p:spPr>
          <a:xfrm>
            <a:off x="457200" y="1600200"/>
            <a:ext cx="8111117" cy="3657600"/>
          </a:xfrm>
          <a:prstGeom prst="rect">
            <a:avLst/>
          </a:prstGeom>
        </p:spPr>
      </p:pic>
    </p:spTree>
    <p:extLst>
      <p:ext uri="{BB962C8B-B14F-4D97-AF65-F5344CB8AC3E}">
        <p14:creationId xmlns:p14="http://schemas.microsoft.com/office/powerpoint/2010/main" val="31573659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Identification</a:t>
            </a:r>
          </a:p>
        </p:txBody>
      </p:sp>
      <p:pic>
        <p:nvPicPr>
          <p:cNvPr id="4" name="Picture 3">
            <a:extLst>
              <a:ext uri="{FF2B5EF4-FFF2-40B4-BE49-F238E27FC236}">
                <a16:creationId xmlns:a16="http://schemas.microsoft.com/office/drawing/2014/main" id="{A2D61A36-3E4A-DAA8-A81F-5C6C8986409D}"/>
              </a:ext>
            </a:extLst>
          </p:cNvPr>
          <p:cNvPicPr>
            <a:picLocks noChangeAspect="1"/>
          </p:cNvPicPr>
          <p:nvPr/>
        </p:nvPicPr>
        <p:blipFill>
          <a:blip r:embed="rId3"/>
          <a:stretch>
            <a:fillRect/>
          </a:stretch>
        </p:blipFill>
        <p:spPr>
          <a:xfrm>
            <a:off x="609600" y="1371600"/>
            <a:ext cx="7010400" cy="4267200"/>
          </a:xfrm>
          <a:prstGeom prst="rect">
            <a:avLst/>
          </a:prstGeom>
        </p:spPr>
      </p:pic>
    </p:spTree>
    <p:extLst>
      <p:ext uri="{BB962C8B-B14F-4D97-AF65-F5344CB8AC3E}">
        <p14:creationId xmlns:p14="http://schemas.microsoft.com/office/powerpoint/2010/main" val="1625962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Identification cont.</a:t>
            </a:r>
          </a:p>
        </p:txBody>
      </p:sp>
      <p:pic>
        <p:nvPicPr>
          <p:cNvPr id="4" name="Picture 3">
            <a:extLst>
              <a:ext uri="{FF2B5EF4-FFF2-40B4-BE49-F238E27FC236}">
                <a16:creationId xmlns:a16="http://schemas.microsoft.com/office/drawing/2014/main" id="{89702AEA-846D-A36A-86D9-8297F6F5DC5E}"/>
              </a:ext>
            </a:extLst>
          </p:cNvPr>
          <p:cNvPicPr>
            <a:picLocks noChangeAspect="1"/>
          </p:cNvPicPr>
          <p:nvPr/>
        </p:nvPicPr>
        <p:blipFill>
          <a:blip r:embed="rId3"/>
          <a:stretch>
            <a:fillRect/>
          </a:stretch>
        </p:blipFill>
        <p:spPr>
          <a:xfrm>
            <a:off x="685800" y="1295400"/>
            <a:ext cx="7315200" cy="4572000"/>
          </a:xfrm>
          <a:prstGeom prst="rect">
            <a:avLst/>
          </a:prstGeom>
        </p:spPr>
      </p:pic>
    </p:spTree>
    <p:extLst>
      <p:ext uri="{BB962C8B-B14F-4D97-AF65-F5344CB8AC3E}">
        <p14:creationId xmlns:p14="http://schemas.microsoft.com/office/powerpoint/2010/main" val="3482731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Enrollment Questions</a:t>
            </a:r>
          </a:p>
        </p:txBody>
      </p:sp>
      <p:pic>
        <p:nvPicPr>
          <p:cNvPr id="3" name="Picture 2">
            <a:extLst>
              <a:ext uri="{FF2B5EF4-FFF2-40B4-BE49-F238E27FC236}">
                <a16:creationId xmlns:a16="http://schemas.microsoft.com/office/drawing/2014/main" id="{BC318A67-3F2D-42CB-356B-6C01EE259FB7}"/>
              </a:ext>
            </a:extLst>
          </p:cNvPr>
          <p:cNvPicPr>
            <a:picLocks noChangeAspect="1"/>
          </p:cNvPicPr>
          <p:nvPr/>
        </p:nvPicPr>
        <p:blipFill>
          <a:blip r:embed="rId3"/>
          <a:stretch>
            <a:fillRect/>
          </a:stretch>
        </p:blipFill>
        <p:spPr>
          <a:xfrm>
            <a:off x="457200" y="1219200"/>
            <a:ext cx="7162800" cy="1761850"/>
          </a:xfrm>
          <a:prstGeom prst="rect">
            <a:avLst/>
          </a:prstGeom>
        </p:spPr>
      </p:pic>
      <p:pic>
        <p:nvPicPr>
          <p:cNvPr id="4" name="Picture 3">
            <a:extLst>
              <a:ext uri="{FF2B5EF4-FFF2-40B4-BE49-F238E27FC236}">
                <a16:creationId xmlns:a16="http://schemas.microsoft.com/office/drawing/2014/main" id="{C2C3EB36-FB70-CB80-8370-1993C1E4CC75}"/>
              </a:ext>
            </a:extLst>
          </p:cNvPr>
          <p:cNvPicPr>
            <a:picLocks noChangeAspect="1"/>
          </p:cNvPicPr>
          <p:nvPr/>
        </p:nvPicPr>
        <p:blipFill>
          <a:blip r:embed="rId4"/>
          <a:stretch>
            <a:fillRect/>
          </a:stretch>
        </p:blipFill>
        <p:spPr>
          <a:xfrm>
            <a:off x="762000" y="3124200"/>
            <a:ext cx="6781800" cy="2895600"/>
          </a:xfrm>
          <a:prstGeom prst="rect">
            <a:avLst/>
          </a:prstGeom>
        </p:spPr>
      </p:pic>
    </p:spTree>
    <p:extLst>
      <p:ext uri="{BB962C8B-B14F-4D97-AF65-F5344CB8AC3E}">
        <p14:creationId xmlns:p14="http://schemas.microsoft.com/office/powerpoint/2010/main" val="923032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Disclosures</a:t>
            </a:r>
          </a:p>
        </p:txBody>
      </p:sp>
      <p:pic>
        <p:nvPicPr>
          <p:cNvPr id="2" name="Picture 1">
            <a:extLst>
              <a:ext uri="{FF2B5EF4-FFF2-40B4-BE49-F238E27FC236}">
                <a16:creationId xmlns:a16="http://schemas.microsoft.com/office/drawing/2014/main" id="{7007466E-30CF-4B05-8EFE-DE411906B27D}"/>
              </a:ext>
            </a:extLst>
          </p:cNvPr>
          <p:cNvPicPr>
            <a:picLocks noChangeAspect="1"/>
          </p:cNvPicPr>
          <p:nvPr/>
        </p:nvPicPr>
        <p:blipFill>
          <a:blip r:embed="rId3"/>
          <a:stretch>
            <a:fillRect/>
          </a:stretch>
        </p:blipFill>
        <p:spPr>
          <a:xfrm>
            <a:off x="457200" y="1295400"/>
            <a:ext cx="7696200" cy="4658375"/>
          </a:xfrm>
          <a:prstGeom prst="rect">
            <a:avLst/>
          </a:prstGeom>
        </p:spPr>
      </p:pic>
    </p:spTree>
    <p:extLst>
      <p:ext uri="{BB962C8B-B14F-4D97-AF65-F5344CB8AC3E}">
        <p14:creationId xmlns:p14="http://schemas.microsoft.com/office/powerpoint/2010/main" val="466288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Provider Disclosures (cont.)</a:t>
            </a:r>
          </a:p>
        </p:txBody>
      </p:sp>
      <p:pic>
        <p:nvPicPr>
          <p:cNvPr id="2" name="Content Placeholder 6">
            <a:extLst>
              <a:ext uri="{FF2B5EF4-FFF2-40B4-BE49-F238E27FC236}">
                <a16:creationId xmlns:a16="http://schemas.microsoft.com/office/drawing/2014/main" id="{BC540D02-D24B-326D-CC49-7AB906FA6502}"/>
              </a:ext>
            </a:extLst>
          </p:cNvPr>
          <p:cNvPicPr>
            <a:picLocks noChangeAspect="1"/>
          </p:cNvPicPr>
          <p:nvPr/>
        </p:nvPicPr>
        <p:blipFill>
          <a:blip r:embed="rId3"/>
          <a:stretch>
            <a:fillRect/>
          </a:stretch>
        </p:blipFill>
        <p:spPr>
          <a:xfrm>
            <a:off x="685800" y="1219200"/>
            <a:ext cx="7162800" cy="3118707"/>
          </a:xfrm>
          <a:prstGeom prst="rect">
            <a:avLst/>
          </a:prstGeom>
        </p:spPr>
      </p:pic>
      <p:pic>
        <p:nvPicPr>
          <p:cNvPr id="4" name="Picture 3">
            <a:extLst>
              <a:ext uri="{FF2B5EF4-FFF2-40B4-BE49-F238E27FC236}">
                <a16:creationId xmlns:a16="http://schemas.microsoft.com/office/drawing/2014/main" id="{0C570843-2B65-63BC-85F0-1D3C4DCBF4F3}"/>
              </a:ext>
            </a:extLst>
          </p:cNvPr>
          <p:cNvPicPr>
            <a:picLocks noChangeAspect="1"/>
          </p:cNvPicPr>
          <p:nvPr/>
        </p:nvPicPr>
        <p:blipFill>
          <a:blip r:embed="rId4"/>
          <a:stretch>
            <a:fillRect/>
          </a:stretch>
        </p:blipFill>
        <p:spPr>
          <a:xfrm>
            <a:off x="1371600" y="4428801"/>
            <a:ext cx="6096000" cy="1576304"/>
          </a:xfrm>
          <a:prstGeom prst="rect">
            <a:avLst/>
          </a:prstGeom>
        </p:spPr>
      </p:pic>
    </p:spTree>
    <p:extLst>
      <p:ext uri="{BB962C8B-B14F-4D97-AF65-F5344CB8AC3E}">
        <p14:creationId xmlns:p14="http://schemas.microsoft.com/office/powerpoint/2010/main" val="20729343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Ownership/Managing Individuals</a:t>
            </a:r>
          </a:p>
        </p:txBody>
      </p:sp>
      <p:pic>
        <p:nvPicPr>
          <p:cNvPr id="3" name="Picture 2">
            <a:extLst>
              <a:ext uri="{FF2B5EF4-FFF2-40B4-BE49-F238E27FC236}">
                <a16:creationId xmlns:a16="http://schemas.microsoft.com/office/drawing/2014/main" id="{10A99DC4-A3C5-7802-77E3-46DA54E6F3DF}"/>
              </a:ext>
            </a:extLst>
          </p:cNvPr>
          <p:cNvPicPr>
            <a:picLocks noChangeAspect="1"/>
          </p:cNvPicPr>
          <p:nvPr/>
        </p:nvPicPr>
        <p:blipFill>
          <a:blip r:embed="rId3"/>
          <a:stretch>
            <a:fillRect/>
          </a:stretch>
        </p:blipFill>
        <p:spPr>
          <a:xfrm>
            <a:off x="457200" y="1219200"/>
            <a:ext cx="3486637" cy="285790"/>
          </a:xfrm>
          <a:prstGeom prst="rect">
            <a:avLst/>
          </a:prstGeom>
        </p:spPr>
      </p:pic>
      <p:pic>
        <p:nvPicPr>
          <p:cNvPr id="4" name="Picture 3">
            <a:extLst>
              <a:ext uri="{FF2B5EF4-FFF2-40B4-BE49-F238E27FC236}">
                <a16:creationId xmlns:a16="http://schemas.microsoft.com/office/drawing/2014/main" id="{5CBF2894-6721-7242-9CF8-65620A1CF9B6}"/>
              </a:ext>
            </a:extLst>
          </p:cNvPr>
          <p:cNvPicPr>
            <a:picLocks noChangeAspect="1"/>
          </p:cNvPicPr>
          <p:nvPr/>
        </p:nvPicPr>
        <p:blipFill>
          <a:blip r:embed="rId4"/>
          <a:stretch>
            <a:fillRect/>
          </a:stretch>
        </p:blipFill>
        <p:spPr>
          <a:xfrm>
            <a:off x="685800" y="1549712"/>
            <a:ext cx="5125165" cy="724001"/>
          </a:xfrm>
          <a:prstGeom prst="rect">
            <a:avLst/>
          </a:prstGeom>
        </p:spPr>
      </p:pic>
      <p:pic>
        <p:nvPicPr>
          <p:cNvPr id="5" name="Picture 4">
            <a:extLst>
              <a:ext uri="{FF2B5EF4-FFF2-40B4-BE49-F238E27FC236}">
                <a16:creationId xmlns:a16="http://schemas.microsoft.com/office/drawing/2014/main" id="{2998A993-F506-F9A9-EC58-E29100803B0F}"/>
              </a:ext>
            </a:extLst>
          </p:cNvPr>
          <p:cNvPicPr>
            <a:picLocks noChangeAspect="1"/>
          </p:cNvPicPr>
          <p:nvPr/>
        </p:nvPicPr>
        <p:blipFill>
          <a:blip r:embed="rId5"/>
          <a:stretch>
            <a:fillRect/>
          </a:stretch>
        </p:blipFill>
        <p:spPr>
          <a:xfrm>
            <a:off x="566359" y="2227008"/>
            <a:ext cx="5268082" cy="3411792"/>
          </a:xfrm>
          <a:prstGeom prst="rect">
            <a:avLst/>
          </a:prstGeom>
        </p:spPr>
      </p:pic>
    </p:spTree>
    <p:extLst>
      <p:ext uri="{BB962C8B-B14F-4D97-AF65-F5344CB8AC3E}">
        <p14:creationId xmlns:p14="http://schemas.microsoft.com/office/powerpoint/2010/main" val="7823203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Ownership/Managing Individuals</a:t>
            </a:r>
          </a:p>
        </p:txBody>
      </p:sp>
      <p:pic>
        <p:nvPicPr>
          <p:cNvPr id="2" name="Picture 1">
            <a:extLst>
              <a:ext uri="{FF2B5EF4-FFF2-40B4-BE49-F238E27FC236}">
                <a16:creationId xmlns:a16="http://schemas.microsoft.com/office/drawing/2014/main" id="{34ED2194-EF54-55C1-A7D7-CC39C6A6E8AD}"/>
              </a:ext>
            </a:extLst>
          </p:cNvPr>
          <p:cNvPicPr>
            <a:picLocks noChangeAspect="1"/>
          </p:cNvPicPr>
          <p:nvPr/>
        </p:nvPicPr>
        <p:blipFill>
          <a:blip r:embed="rId3"/>
          <a:stretch>
            <a:fillRect/>
          </a:stretch>
        </p:blipFill>
        <p:spPr>
          <a:xfrm>
            <a:off x="457200" y="1217816"/>
            <a:ext cx="7373379" cy="819264"/>
          </a:xfrm>
          <a:prstGeom prst="rect">
            <a:avLst/>
          </a:prstGeom>
        </p:spPr>
      </p:pic>
      <p:pic>
        <p:nvPicPr>
          <p:cNvPr id="6" name="Picture 5">
            <a:extLst>
              <a:ext uri="{FF2B5EF4-FFF2-40B4-BE49-F238E27FC236}">
                <a16:creationId xmlns:a16="http://schemas.microsoft.com/office/drawing/2014/main" id="{260FA33B-CC95-C878-662D-AA198FE310F1}"/>
              </a:ext>
            </a:extLst>
          </p:cNvPr>
          <p:cNvPicPr>
            <a:picLocks noChangeAspect="1"/>
          </p:cNvPicPr>
          <p:nvPr/>
        </p:nvPicPr>
        <p:blipFill>
          <a:blip r:embed="rId4"/>
          <a:stretch>
            <a:fillRect/>
          </a:stretch>
        </p:blipFill>
        <p:spPr>
          <a:xfrm>
            <a:off x="493059" y="2316077"/>
            <a:ext cx="4881282" cy="1588542"/>
          </a:xfrm>
          <a:prstGeom prst="rect">
            <a:avLst/>
          </a:prstGeom>
        </p:spPr>
      </p:pic>
      <p:pic>
        <p:nvPicPr>
          <p:cNvPr id="7" name="Picture 6">
            <a:extLst>
              <a:ext uri="{FF2B5EF4-FFF2-40B4-BE49-F238E27FC236}">
                <a16:creationId xmlns:a16="http://schemas.microsoft.com/office/drawing/2014/main" id="{72D1937E-69DA-3B2F-50FF-7D060946D7C3}"/>
              </a:ext>
            </a:extLst>
          </p:cNvPr>
          <p:cNvPicPr>
            <a:picLocks noChangeAspect="1"/>
          </p:cNvPicPr>
          <p:nvPr/>
        </p:nvPicPr>
        <p:blipFill>
          <a:blip r:embed="rId5"/>
          <a:stretch>
            <a:fillRect/>
          </a:stretch>
        </p:blipFill>
        <p:spPr>
          <a:xfrm>
            <a:off x="609600" y="3995649"/>
            <a:ext cx="5867400" cy="1542357"/>
          </a:xfrm>
          <a:prstGeom prst="rect">
            <a:avLst/>
          </a:prstGeom>
        </p:spPr>
      </p:pic>
    </p:spTree>
    <p:extLst>
      <p:ext uri="{BB962C8B-B14F-4D97-AF65-F5344CB8AC3E}">
        <p14:creationId xmlns:p14="http://schemas.microsoft.com/office/powerpoint/2010/main" val="22809719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Ownership/Managing Individuals</a:t>
            </a:r>
          </a:p>
        </p:txBody>
      </p:sp>
      <p:pic>
        <p:nvPicPr>
          <p:cNvPr id="3" name="Picture 2">
            <a:extLst>
              <a:ext uri="{FF2B5EF4-FFF2-40B4-BE49-F238E27FC236}">
                <a16:creationId xmlns:a16="http://schemas.microsoft.com/office/drawing/2014/main" id="{261CD09F-8A85-C4E2-E4E2-D2A7476963F2}"/>
              </a:ext>
            </a:extLst>
          </p:cNvPr>
          <p:cNvPicPr>
            <a:picLocks noChangeAspect="1"/>
          </p:cNvPicPr>
          <p:nvPr/>
        </p:nvPicPr>
        <p:blipFill>
          <a:blip r:embed="rId3"/>
          <a:stretch>
            <a:fillRect/>
          </a:stretch>
        </p:blipFill>
        <p:spPr>
          <a:xfrm>
            <a:off x="448235" y="1295400"/>
            <a:ext cx="6763694" cy="838200"/>
          </a:xfrm>
          <a:prstGeom prst="rect">
            <a:avLst/>
          </a:prstGeom>
        </p:spPr>
      </p:pic>
      <p:pic>
        <p:nvPicPr>
          <p:cNvPr id="4" name="Picture 3">
            <a:extLst>
              <a:ext uri="{FF2B5EF4-FFF2-40B4-BE49-F238E27FC236}">
                <a16:creationId xmlns:a16="http://schemas.microsoft.com/office/drawing/2014/main" id="{1C60EDE8-E955-4C7F-32E1-0A8C056573C0}"/>
              </a:ext>
            </a:extLst>
          </p:cNvPr>
          <p:cNvPicPr>
            <a:picLocks noChangeAspect="1"/>
          </p:cNvPicPr>
          <p:nvPr/>
        </p:nvPicPr>
        <p:blipFill>
          <a:blip r:embed="rId4"/>
          <a:stretch>
            <a:fillRect/>
          </a:stretch>
        </p:blipFill>
        <p:spPr>
          <a:xfrm>
            <a:off x="457201" y="2295610"/>
            <a:ext cx="5638800" cy="1285790"/>
          </a:xfrm>
          <a:prstGeom prst="rect">
            <a:avLst/>
          </a:prstGeom>
        </p:spPr>
      </p:pic>
      <p:pic>
        <p:nvPicPr>
          <p:cNvPr id="5" name="Picture 4">
            <a:extLst>
              <a:ext uri="{FF2B5EF4-FFF2-40B4-BE49-F238E27FC236}">
                <a16:creationId xmlns:a16="http://schemas.microsoft.com/office/drawing/2014/main" id="{FC84B007-0D8C-7F3A-C12A-B45E0C254FFD}"/>
              </a:ext>
            </a:extLst>
          </p:cNvPr>
          <p:cNvPicPr>
            <a:picLocks noChangeAspect="1"/>
          </p:cNvPicPr>
          <p:nvPr/>
        </p:nvPicPr>
        <p:blipFill>
          <a:blip r:embed="rId5"/>
          <a:stretch>
            <a:fillRect/>
          </a:stretch>
        </p:blipFill>
        <p:spPr>
          <a:xfrm>
            <a:off x="457200" y="3855783"/>
            <a:ext cx="6741282" cy="1478217"/>
          </a:xfrm>
          <a:prstGeom prst="rect">
            <a:avLst/>
          </a:prstGeom>
        </p:spPr>
      </p:pic>
    </p:spTree>
    <p:extLst>
      <p:ext uri="{BB962C8B-B14F-4D97-AF65-F5344CB8AC3E}">
        <p14:creationId xmlns:p14="http://schemas.microsoft.com/office/powerpoint/2010/main" val="209124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800" dirty="0">
                <a:solidFill>
                  <a:schemeClr val="bg1"/>
                </a:solidFill>
              </a:rPr>
              <a:t>Accessing Enrollment Application</a:t>
            </a:r>
          </a:p>
        </p:txBody>
      </p:sp>
      <p:sp>
        <p:nvSpPr>
          <p:cNvPr id="8195" name="Content Placeholder 5"/>
          <p:cNvSpPr>
            <a:spLocks noGrp="1"/>
          </p:cNvSpPr>
          <p:nvPr>
            <p:ph idx="4294967295"/>
          </p:nvPr>
        </p:nvSpPr>
        <p:spPr>
          <a:xfrm>
            <a:off x="609600" y="1219200"/>
            <a:ext cx="8077200" cy="4648200"/>
          </a:xfrm>
          <a:prstGeom prst="rect">
            <a:avLst/>
          </a:prstGeom>
        </p:spPr>
        <p:txBody>
          <a:bodyPr/>
          <a:lstStyle/>
          <a:p>
            <a:pPr>
              <a:buClrTx/>
            </a:pPr>
            <a:r>
              <a:rPr lang="en-US" sz="2800" dirty="0">
                <a:effectLst/>
                <a:latin typeface="+mj-lt"/>
                <a:ea typeface="Times New Roman" panose="02020603050405020304" pitchFamily="18" charset="0"/>
                <a:cs typeface="Times New Roman" panose="02020603050405020304" pitchFamily="18" charset="0"/>
              </a:rPr>
              <a:t>Dentists and PHDHPs wishing to enroll will need to complete a new enrollment application</a:t>
            </a:r>
          </a:p>
          <a:p>
            <a:pPr lvl="1">
              <a:buClrTx/>
            </a:pPr>
            <a:r>
              <a:rPr lang="en-US" sz="2400" dirty="0">
                <a:latin typeface="+mj-lt"/>
                <a:ea typeface="Times New Roman" panose="02020603050405020304" pitchFamily="18" charset="0"/>
                <a:cs typeface="Times New Roman" panose="02020603050405020304" pitchFamily="18" charset="0"/>
              </a:rPr>
              <a:t>Step 1:</a:t>
            </a:r>
          </a:p>
          <a:p>
            <a:pPr lvl="2">
              <a:buClrTx/>
            </a:pPr>
            <a:r>
              <a:rPr lang="en-US" sz="2000" dirty="0">
                <a:latin typeface="+mj-lt"/>
                <a:ea typeface="Times New Roman" panose="02020603050405020304" pitchFamily="18" charset="0"/>
                <a:cs typeface="Times New Roman" panose="02020603050405020304" pitchFamily="18" charset="0"/>
              </a:rPr>
              <a:t>Go to the Landing page of the PROMISe™ Portal</a:t>
            </a:r>
          </a:p>
          <a:p>
            <a:pPr lvl="3">
              <a:buClrTx/>
            </a:pPr>
            <a:r>
              <a:rPr lang="en-US" sz="1600" dirty="0">
                <a:effectLst/>
                <a:latin typeface="+mj-lt"/>
                <a:ea typeface="Times New Roman" panose="02020603050405020304" pitchFamily="18" charset="0"/>
                <a:cs typeface="Times New Roman" panose="02020603050405020304" pitchFamily="18" charset="0"/>
              </a:rPr>
              <a:t>website:  promise.dpw.state.pa.us</a:t>
            </a:r>
            <a:endParaRPr lang="en-US" sz="24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2:</a:t>
            </a:r>
          </a:p>
          <a:p>
            <a:pPr lvl="2">
              <a:buClrTx/>
            </a:pPr>
            <a:r>
              <a:rPr lang="en-US" sz="2000" dirty="0">
                <a:effectLst/>
                <a:latin typeface="+mj-lt"/>
                <a:ea typeface="Times New Roman" panose="02020603050405020304" pitchFamily="18" charset="0"/>
                <a:cs typeface="Times New Roman" panose="02020603050405020304" pitchFamily="18" charset="0"/>
              </a:rPr>
              <a:t>Select “New Application” from the Provider Enrollment Section of the Landing Page</a:t>
            </a:r>
          </a:p>
          <a:p>
            <a:pPr lvl="1">
              <a:buClrTx/>
            </a:pPr>
            <a:r>
              <a:rPr lang="en-US" sz="2400" dirty="0">
                <a:latin typeface="+mj-lt"/>
                <a:ea typeface="Times New Roman" panose="02020603050405020304" pitchFamily="18" charset="0"/>
                <a:cs typeface="Times New Roman" panose="02020603050405020304" pitchFamily="18" charset="0"/>
              </a:rPr>
              <a:t>Step 3:</a:t>
            </a:r>
          </a:p>
          <a:p>
            <a:pPr lvl="2">
              <a:buClrTx/>
            </a:pPr>
            <a:r>
              <a:rPr lang="en-US" sz="2000" dirty="0">
                <a:effectLst/>
                <a:latin typeface="+mj-lt"/>
                <a:ea typeface="Times New Roman" panose="02020603050405020304" pitchFamily="18" charset="0"/>
                <a:cs typeface="Times New Roman" panose="02020603050405020304" pitchFamily="18" charset="0"/>
              </a:rPr>
              <a:t>Complete the application using the </a:t>
            </a:r>
            <a:r>
              <a:rPr lang="en-US" sz="2000" dirty="0">
                <a:latin typeface="+mj-lt"/>
                <a:ea typeface="Times New Roman" panose="02020603050405020304" pitchFamily="18" charset="0"/>
                <a:cs typeface="Times New Roman" panose="02020603050405020304" pitchFamily="18" charset="0"/>
              </a:rPr>
              <a:t>Dentist’s or PHDHP’s</a:t>
            </a:r>
            <a:r>
              <a:rPr lang="en-US" sz="2000" dirty="0">
                <a:effectLst/>
                <a:latin typeface="+mj-lt"/>
                <a:ea typeface="Times New Roman" panose="02020603050405020304" pitchFamily="18" charset="0"/>
                <a:cs typeface="Times New Roman" panose="02020603050405020304" pitchFamily="18" charset="0"/>
              </a:rPr>
              <a:t> information and submit</a:t>
            </a:r>
          </a:p>
          <a:p>
            <a:pPr marL="0" indent="0">
              <a:buNone/>
            </a:pPr>
            <a:endParaRPr lang="en-US" dirty="0"/>
          </a:p>
        </p:txBody>
      </p:sp>
    </p:spTree>
    <p:extLst>
      <p:ext uri="{BB962C8B-B14F-4D97-AF65-F5344CB8AC3E}">
        <p14:creationId xmlns:p14="http://schemas.microsoft.com/office/powerpoint/2010/main" val="936392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Ownership/Managing Individuals</a:t>
            </a:r>
          </a:p>
        </p:txBody>
      </p:sp>
      <p:pic>
        <p:nvPicPr>
          <p:cNvPr id="2" name="Picture 1">
            <a:extLst>
              <a:ext uri="{FF2B5EF4-FFF2-40B4-BE49-F238E27FC236}">
                <a16:creationId xmlns:a16="http://schemas.microsoft.com/office/drawing/2014/main" id="{9C117727-E600-4917-A12B-F4F612D87533}"/>
              </a:ext>
            </a:extLst>
          </p:cNvPr>
          <p:cNvPicPr>
            <a:picLocks noChangeAspect="1"/>
          </p:cNvPicPr>
          <p:nvPr/>
        </p:nvPicPr>
        <p:blipFill>
          <a:blip r:embed="rId3"/>
          <a:stretch>
            <a:fillRect/>
          </a:stretch>
        </p:blipFill>
        <p:spPr>
          <a:xfrm>
            <a:off x="430306" y="1447800"/>
            <a:ext cx="7875494" cy="4448796"/>
          </a:xfrm>
          <a:prstGeom prst="rect">
            <a:avLst/>
          </a:prstGeom>
        </p:spPr>
      </p:pic>
    </p:spTree>
    <p:extLst>
      <p:ext uri="{BB962C8B-B14F-4D97-AF65-F5344CB8AC3E}">
        <p14:creationId xmlns:p14="http://schemas.microsoft.com/office/powerpoint/2010/main" val="9533832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Additional Revalidation</a:t>
            </a:r>
          </a:p>
        </p:txBody>
      </p:sp>
      <p:pic>
        <p:nvPicPr>
          <p:cNvPr id="3" name="Picture 2">
            <a:extLst>
              <a:ext uri="{FF2B5EF4-FFF2-40B4-BE49-F238E27FC236}">
                <a16:creationId xmlns:a16="http://schemas.microsoft.com/office/drawing/2014/main" id="{5ED6AB3A-3D1E-AFC2-44AD-4C162FE98200}"/>
              </a:ext>
            </a:extLst>
          </p:cNvPr>
          <p:cNvPicPr>
            <a:picLocks noChangeAspect="1"/>
          </p:cNvPicPr>
          <p:nvPr/>
        </p:nvPicPr>
        <p:blipFill>
          <a:blip r:embed="rId3"/>
          <a:stretch>
            <a:fillRect/>
          </a:stretch>
        </p:blipFill>
        <p:spPr>
          <a:xfrm>
            <a:off x="457200" y="1752600"/>
            <a:ext cx="8328618" cy="2033227"/>
          </a:xfrm>
          <a:prstGeom prst="rect">
            <a:avLst/>
          </a:prstGeom>
        </p:spPr>
      </p:pic>
    </p:spTree>
    <p:extLst>
      <p:ext uri="{BB962C8B-B14F-4D97-AF65-F5344CB8AC3E}">
        <p14:creationId xmlns:p14="http://schemas.microsoft.com/office/powerpoint/2010/main" val="3528839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Attachments</a:t>
            </a:r>
          </a:p>
        </p:txBody>
      </p:sp>
      <p:pic>
        <p:nvPicPr>
          <p:cNvPr id="2" name="Picture 1">
            <a:extLst>
              <a:ext uri="{FF2B5EF4-FFF2-40B4-BE49-F238E27FC236}">
                <a16:creationId xmlns:a16="http://schemas.microsoft.com/office/drawing/2014/main" id="{D1061B2F-DEE7-B9E4-F3E8-9E5D25E493CD}"/>
              </a:ext>
            </a:extLst>
          </p:cNvPr>
          <p:cNvPicPr>
            <a:picLocks noChangeAspect="1"/>
          </p:cNvPicPr>
          <p:nvPr/>
        </p:nvPicPr>
        <p:blipFill>
          <a:blip r:embed="rId3"/>
          <a:stretch>
            <a:fillRect/>
          </a:stretch>
        </p:blipFill>
        <p:spPr>
          <a:xfrm>
            <a:off x="609600" y="1600200"/>
            <a:ext cx="7391400" cy="3810000"/>
          </a:xfrm>
          <a:prstGeom prst="rect">
            <a:avLst/>
          </a:prstGeom>
        </p:spPr>
      </p:pic>
    </p:spTree>
    <p:extLst>
      <p:ext uri="{BB962C8B-B14F-4D97-AF65-F5344CB8AC3E}">
        <p14:creationId xmlns:p14="http://schemas.microsoft.com/office/powerpoint/2010/main" val="26310362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57200"/>
            <a:ext cx="5486400" cy="447675"/>
          </a:xfrm>
          <a:prstGeom prst="rect">
            <a:avLst/>
          </a:prstGeom>
        </p:spPr>
        <p:txBody>
          <a:bodyPr/>
          <a:lstStyle/>
          <a:p>
            <a:pPr algn="l"/>
            <a:r>
              <a:rPr lang="en-US" sz="2200" dirty="0">
                <a:solidFill>
                  <a:schemeClr val="bg1"/>
                </a:solidFill>
              </a:rPr>
              <a:t>Submission Details</a:t>
            </a:r>
          </a:p>
        </p:txBody>
      </p:sp>
      <p:pic>
        <p:nvPicPr>
          <p:cNvPr id="3" name="Picture 2">
            <a:extLst>
              <a:ext uri="{FF2B5EF4-FFF2-40B4-BE49-F238E27FC236}">
                <a16:creationId xmlns:a16="http://schemas.microsoft.com/office/drawing/2014/main" id="{B8C3B032-3A36-E8C3-4B9C-0BBC2F03C0F4}"/>
              </a:ext>
            </a:extLst>
          </p:cNvPr>
          <p:cNvPicPr>
            <a:picLocks noChangeAspect="1"/>
          </p:cNvPicPr>
          <p:nvPr/>
        </p:nvPicPr>
        <p:blipFill>
          <a:blip r:embed="rId3"/>
          <a:stretch>
            <a:fillRect/>
          </a:stretch>
        </p:blipFill>
        <p:spPr>
          <a:xfrm>
            <a:off x="780521" y="1190312"/>
            <a:ext cx="7582958" cy="4477375"/>
          </a:xfrm>
          <a:prstGeom prst="rect">
            <a:avLst/>
          </a:prstGeom>
        </p:spPr>
      </p:pic>
    </p:spTree>
    <p:extLst>
      <p:ext uri="{BB962C8B-B14F-4D97-AF65-F5344CB8AC3E}">
        <p14:creationId xmlns:p14="http://schemas.microsoft.com/office/powerpoint/2010/main" val="10215503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1828800"/>
            <a:ext cx="6858000" cy="2590800"/>
          </a:xfrm>
          <a:prstGeom prst="rect">
            <a:avLst/>
          </a:prstGeom>
        </p:spPr>
        <p:txBody>
          <a:bodyPr/>
          <a:lstStyle/>
          <a:p>
            <a:r>
              <a:rPr lang="en-US" sz="4000" dirty="0"/>
              <a:t> How to Resume or Check Enrollment Application Status</a:t>
            </a:r>
          </a:p>
        </p:txBody>
      </p:sp>
    </p:spTree>
    <p:extLst>
      <p:ext uri="{BB962C8B-B14F-4D97-AF65-F5344CB8AC3E}">
        <p14:creationId xmlns:p14="http://schemas.microsoft.com/office/powerpoint/2010/main" val="3525977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800" dirty="0">
                <a:solidFill>
                  <a:schemeClr val="bg1"/>
                </a:solidFill>
              </a:rPr>
              <a:t>Resume Application</a:t>
            </a:r>
          </a:p>
        </p:txBody>
      </p:sp>
      <p:sp>
        <p:nvSpPr>
          <p:cNvPr id="8195" name="Content Placeholder 5"/>
          <p:cNvSpPr>
            <a:spLocks noGrp="1"/>
          </p:cNvSpPr>
          <p:nvPr>
            <p:ph idx="4294967295"/>
          </p:nvPr>
        </p:nvSpPr>
        <p:spPr>
          <a:xfrm>
            <a:off x="609600" y="1219200"/>
            <a:ext cx="8077200" cy="4648200"/>
          </a:xfrm>
          <a:prstGeom prst="rect">
            <a:avLst/>
          </a:prstGeom>
        </p:spPr>
        <p:txBody>
          <a:bodyPr/>
          <a:lstStyle/>
          <a:p>
            <a:pPr>
              <a:buClrTx/>
            </a:pPr>
            <a:r>
              <a:rPr lang="en-US" sz="2800" dirty="0">
                <a:latin typeface="+mj-lt"/>
              </a:rPr>
              <a:t>Resume application</a:t>
            </a:r>
          </a:p>
          <a:p>
            <a:pPr lvl="1">
              <a:buClrTx/>
            </a:pPr>
            <a:r>
              <a:rPr lang="en-US" sz="2400" dirty="0">
                <a:latin typeface="+mj-lt"/>
              </a:rPr>
              <a:t>Allows a provider to resume an application that has been started but not yet submitted</a:t>
            </a:r>
          </a:p>
          <a:p>
            <a:pPr lvl="1">
              <a:buClrTx/>
            </a:pPr>
            <a:r>
              <a:rPr lang="en-US" sz="2400" dirty="0">
                <a:latin typeface="+mj-lt"/>
              </a:rPr>
              <a:t>Or resume an application that was returned to the provider for corrections</a:t>
            </a:r>
          </a:p>
          <a:p>
            <a:pPr lvl="1">
              <a:buClrTx/>
            </a:pPr>
            <a:r>
              <a:rPr lang="en-US" sz="2400" dirty="0">
                <a:latin typeface="+mj-lt"/>
                <a:ea typeface="Times New Roman" panose="02020603050405020304" pitchFamily="18" charset="0"/>
                <a:cs typeface="Times New Roman" panose="02020603050405020304" pitchFamily="18" charset="0"/>
              </a:rPr>
              <a:t>Items needs to Resume Application	</a:t>
            </a:r>
          </a:p>
          <a:p>
            <a:pPr lvl="2">
              <a:buClrTx/>
            </a:pPr>
            <a:r>
              <a:rPr lang="en-US" sz="2000" dirty="0">
                <a:effectLst/>
                <a:latin typeface="+mj-lt"/>
                <a:ea typeface="Times New Roman" panose="02020603050405020304" pitchFamily="18" charset="0"/>
                <a:cs typeface="Times New Roman" panose="02020603050405020304" pitchFamily="18" charset="0"/>
              </a:rPr>
              <a:t>Appl</a:t>
            </a:r>
            <a:r>
              <a:rPr lang="en-US" sz="2000" dirty="0">
                <a:latin typeface="+mj-lt"/>
                <a:ea typeface="Times New Roman" panose="02020603050405020304" pitchFamily="18" charset="0"/>
                <a:cs typeface="Times New Roman" panose="02020603050405020304" pitchFamily="18" charset="0"/>
              </a:rPr>
              <a:t>ication Tracking Number (ATN)</a:t>
            </a:r>
          </a:p>
          <a:p>
            <a:pPr lvl="2">
              <a:buClrTx/>
            </a:pPr>
            <a:r>
              <a:rPr lang="en-US" sz="2000" dirty="0">
                <a:effectLst/>
                <a:latin typeface="+mj-lt"/>
                <a:ea typeface="Times New Roman" panose="02020603050405020304" pitchFamily="18" charset="0"/>
                <a:cs typeface="Times New Roman" panose="02020603050405020304" pitchFamily="18" charset="0"/>
              </a:rPr>
              <a:t>FEIN </a:t>
            </a:r>
            <a:r>
              <a:rPr lang="en-US" sz="2000" dirty="0">
                <a:latin typeface="+mj-lt"/>
                <a:ea typeface="Times New Roman" panose="02020603050405020304" pitchFamily="18" charset="0"/>
                <a:cs typeface="Times New Roman" panose="02020603050405020304" pitchFamily="18" charset="0"/>
              </a:rPr>
              <a:t>or SSN of provider on the application</a:t>
            </a:r>
          </a:p>
          <a:p>
            <a:pPr lvl="2">
              <a:buClrTx/>
            </a:pPr>
            <a:r>
              <a:rPr lang="en-US" sz="2000" dirty="0">
                <a:effectLst/>
                <a:latin typeface="+mj-lt"/>
                <a:ea typeface="Times New Roman" panose="02020603050405020304" pitchFamily="18" charset="0"/>
                <a:cs typeface="Times New Roman" panose="02020603050405020304" pitchFamily="18" charset="0"/>
              </a:rPr>
              <a:t>Password </a:t>
            </a:r>
            <a:r>
              <a:rPr lang="en-US" sz="2000" dirty="0">
                <a:latin typeface="+mj-lt"/>
                <a:ea typeface="Times New Roman" panose="02020603050405020304" pitchFamily="18" charset="0"/>
                <a:cs typeface="Times New Roman" panose="02020603050405020304" pitchFamily="18" charset="0"/>
              </a:rPr>
              <a:t>created when saving the application</a:t>
            </a:r>
            <a:endParaRPr lang="en-US" sz="20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774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800" dirty="0">
                <a:solidFill>
                  <a:schemeClr val="bg1"/>
                </a:solidFill>
              </a:rPr>
              <a:t>Resume Application</a:t>
            </a:r>
          </a:p>
        </p:txBody>
      </p:sp>
      <p:sp>
        <p:nvSpPr>
          <p:cNvPr id="8195" name="Content Placeholder 5"/>
          <p:cNvSpPr>
            <a:spLocks noGrp="1"/>
          </p:cNvSpPr>
          <p:nvPr>
            <p:ph idx="4294967295"/>
          </p:nvPr>
        </p:nvSpPr>
        <p:spPr>
          <a:xfrm>
            <a:off x="609600" y="1219200"/>
            <a:ext cx="8077200" cy="4648200"/>
          </a:xfrm>
          <a:prstGeom prst="rect">
            <a:avLst/>
          </a:prstGeom>
        </p:spPr>
        <p:txBody>
          <a:bodyPr/>
          <a:lstStyle/>
          <a:p>
            <a:pPr>
              <a:buClrTx/>
            </a:pPr>
            <a:r>
              <a:rPr lang="en-US" sz="2600" dirty="0">
                <a:latin typeface="+mj-lt"/>
              </a:rPr>
              <a:t>To resume an application </a:t>
            </a:r>
          </a:p>
          <a:p>
            <a:pPr lvl="1">
              <a:buClrTx/>
            </a:pPr>
            <a:r>
              <a:rPr lang="en-US" sz="2000" dirty="0">
                <a:latin typeface="+mj-lt"/>
                <a:ea typeface="Times New Roman" panose="02020603050405020304" pitchFamily="18" charset="0"/>
                <a:cs typeface="Times New Roman" panose="02020603050405020304" pitchFamily="18" charset="0"/>
              </a:rPr>
              <a:t>Step 1:</a:t>
            </a:r>
          </a:p>
          <a:p>
            <a:pPr lvl="2">
              <a:buClrTx/>
            </a:pPr>
            <a:r>
              <a:rPr lang="en-US" sz="1800" dirty="0">
                <a:latin typeface="+mj-lt"/>
                <a:ea typeface="Times New Roman" panose="02020603050405020304" pitchFamily="18" charset="0"/>
                <a:cs typeface="Times New Roman" panose="02020603050405020304" pitchFamily="18" charset="0"/>
              </a:rPr>
              <a:t>Go to the Landing page of the PROMISe™ Portal</a:t>
            </a:r>
          </a:p>
          <a:p>
            <a:pPr lvl="3">
              <a:buClrTx/>
            </a:pPr>
            <a:r>
              <a:rPr lang="en-US" sz="1600" dirty="0">
                <a:effectLst/>
                <a:latin typeface="+mj-lt"/>
                <a:ea typeface="Times New Roman" panose="02020603050405020304" pitchFamily="18" charset="0"/>
                <a:cs typeface="Times New Roman" panose="02020603050405020304" pitchFamily="18" charset="0"/>
              </a:rPr>
              <a:t>website:  promise.dpw.state.pa.us</a:t>
            </a:r>
            <a:endParaRPr lang="en-US" sz="24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2:</a:t>
            </a:r>
          </a:p>
          <a:p>
            <a:pPr lvl="2">
              <a:buClrTx/>
            </a:pPr>
            <a:r>
              <a:rPr lang="en-US" sz="1800" dirty="0">
                <a:effectLst/>
                <a:latin typeface="+mj-lt"/>
                <a:ea typeface="Times New Roman" panose="02020603050405020304" pitchFamily="18" charset="0"/>
                <a:cs typeface="Times New Roman" panose="02020603050405020304" pitchFamily="18" charset="0"/>
              </a:rPr>
              <a:t>Select “Resume Application” from the Provider Enrollment Section of the Landing Page</a:t>
            </a:r>
          </a:p>
          <a:p>
            <a:pPr lvl="1">
              <a:buClrTx/>
            </a:pPr>
            <a:r>
              <a:rPr lang="en-US" sz="2400" dirty="0">
                <a:latin typeface="+mj-lt"/>
                <a:ea typeface="Times New Roman" panose="02020603050405020304" pitchFamily="18" charset="0"/>
                <a:cs typeface="Times New Roman" panose="02020603050405020304" pitchFamily="18" charset="0"/>
              </a:rPr>
              <a:t>Step 3:</a:t>
            </a:r>
          </a:p>
          <a:p>
            <a:pPr lvl="2">
              <a:buClrTx/>
            </a:pPr>
            <a:r>
              <a:rPr lang="en-US" sz="1800" dirty="0">
                <a:latin typeface="+mj-lt"/>
              </a:rPr>
              <a:t>This link opens a window requesting the Application Tracking Number (ATN), Tax Id or SSN and Password</a:t>
            </a:r>
          </a:p>
          <a:p>
            <a:pPr lvl="2">
              <a:buClrTx/>
            </a:pPr>
            <a:r>
              <a:rPr lang="en-US" sz="1800" dirty="0">
                <a:latin typeface="+mj-lt"/>
              </a:rPr>
              <a:t>Once supplied and verified, the provider can resume an application that has not been submitted or resume and application that has been returned for corrections</a:t>
            </a:r>
          </a:p>
        </p:txBody>
      </p:sp>
    </p:spTree>
    <p:extLst>
      <p:ext uri="{BB962C8B-B14F-4D97-AF65-F5344CB8AC3E}">
        <p14:creationId xmlns:p14="http://schemas.microsoft.com/office/powerpoint/2010/main" val="22833785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800" dirty="0">
                <a:solidFill>
                  <a:schemeClr val="bg1"/>
                </a:solidFill>
              </a:rPr>
              <a:t>Resume Application</a:t>
            </a:r>
          </a:p>
        </p:txBody>
      </p:sp>
      <p:pic>
        <p:nvPicPr>
          <p:cNvPr id="4" name="Picture 3">
            <a:extLst>
              <a:ext uri="{FF2B5EF4-FFF2-40B4-BE49-F238E27FC236}">
                <a16:creationId xmlns:a16="http://schemas.microsoft.com/office/drawing/2014/main" id="{9AC2DF84-36AB-8363-1908-4C04989D0C41}"/>
              </a:ext>
            </a:extLst>
          </p:cNvPr>
          <p:cNvPicPr>
            <a:picLocks noChangeAspect="1"/>
          </p:cNvPicPr>
          <p:nvPr/>
        </p:nvPicPr>
        <p:blipFill>
          <a:blip r:embed="rId3"/>
          <a:stretch>
            <a:fillRect/>
          </a:stretch>
        </p:blipFill>
        <p:spPr>
          <a:xfrm>
            <a:off x="533400" y="1219201"/>
            <a:ext cx="8077200" cy="4648200"/>
          </a:xfrm>
          <a:prstGeom prst="rect">
            <a:avLst/>
          </a:prstGeom>
        </p:spPr>
      </p:pic>
    </p:spTree>
    <p:extLst>
      <p:ext uri="{BB962C8B-B14F-4D97-AF65-F5344CB8AC3E}">
        <p14:creationId xmlns:p14="http://schemas.microsoft.com/office/powerpoint/2010/main" val="263069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800" dirty="0">
                <a:solidFill>
                  <a:schemeClr val="bg1"/>
                </a:solidFill>
              </a:rPr>
              <a:t>Resume Application</a:t>
            </a:r>
          </a:p>
        </p:txBody>
      </p:sp>
      <p:pic>
        <p:nvPicPr>
          <p:cNvPr id="1026" name="Picture 2">
            <a:extLst>
              <a:ext uri="{FF2B5EF4-FFF2-40B4-BE49-F238E27FC236}">
                <a16:creationId xmlns:a16="http://schemas.microsoft.com/office/drawing/2014/main" id="{900FDB94-DF87-B580-6195-53049A022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815657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9026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800" dirty="0">
                <a:solidFill>
                  <a:schemeClr val="bg1"/>
                </a:solidFill>
              </a:rPr>
              <a:t>Application Status</a:t>
            </a:r>
          </a:p>
        </p:txBody>
      </p:sp>
      <p:sp>
        <p:nvSpPr>
          <p:cNvPr id="8195" name="Content Placeholder 5"/>
          <p:cNvSpPr>
            <a:spLocks noGrp="1"/>
          </p:cNvSpPr>
          <p:nvPr>
            <p:ph idx="4294967295"/>
          </p:nvPr>
        </p:nvSpPr>
        <p:spPr>
          <a:xfrm>
            <a:off x="609600" y="1219200"/>
            <a:ext cx="8077200" cy="4648200"/>
          </a:xfrm>
          <a:prstGeom prst="rect">
            <a:avLst/>
          </a:prstGeom>
        </p:spPr>
        <p:txBody>
          <a:bodyPr/>
          <a:lstStyle/>
          <a:p>
            <a:pPr>
              <a:buClrTx/>
            </a:pPr>
            <a:r>
              <a:rPr lang="en-US" sz="2800" dirty="0">
                <a:latin typeface="+mj-lt"/>
              </a:rPr>
              <a:t>Application Status</a:t>
            </a:r>
          </a:p>
          <a:p>
            <a:pPr lvl="1">
              <a:buClrTx/>
            </a:pPr>
            <a:r>
              <a:rPr lang="en-US" sz="2600" dirty="0">
                <a:latin typeface="+mj-lt"/>
              </a:rPr>
              <a:t>Allows a provider to check on the status of an existing application either submitted or incomplete</a:t>
            </a:r>
          </a:p>
          <a:p>
            <a:pPr lvl="1">
              <a:buClrTx/>
            </a:pPr>
            <a:r>
              <a:rPr lang="en-US" sz="2400" dirty="0">
                <a:latin typeface="+mj-lt"/>
                <a:ea typeface="Times New Roman" panose="02020603050405020304" pitchFamily="18" charset="0"/>
                <a:cs typeface="Times New Roman" panose="02020603050405020304" pitchFamily="18" charset="0"/>
              </a:rPr>
              <a:t>Items needs to check Application Status</a:t>
            </a:r>
          </a:p>
          <a:p>
            <a:pPr lvl="2">
              <a:buClrTx/>
            </a:pPr>
            <a:r>
              <a:rPr lang="en-US" sz="2000" dirty="0">
                <a:effectLst/>
                <a:latin typeface="+mj-lt"/>
                <a:ea typeface="Times New Roman" panose="02020603050405020304" pitchFamily="18" charset="0"/>
                <a:cs typeface="Times New Roman" panose="02020603050405020304" pitchFamily="18" charset="0"/>
              </a:rPr>
              <a:t>Appl</a:t>
            </a:r>
            <a:r>
              <a:rPr lang="en-US" sz="2000" dirty="0">
                <a:latin typeface="+mj-lt"/>
                <a:ea typeface="Times New Roman" panose="02020603050405020304" pitchFamily="18" charset="0"/>
                <a:cs typeface="Times New Roman" panose="02020603050405020304" pitchFamily="18" charset="0"/>
              </a:rPr>
              <a:t>ication Tracking Number (ATN)</a:t>
            </a:r>
          </a:p>
          <a:p>
            <a:pPr lvl="2">
              <a:buClrTx/>
            </a:pPr>
            <a:r>
              <a:rPr lang="en-US" sz="2000" dirty="0">
                <a:effectLst/>
                <a:latin typeface="+mj-lt"/>
                <a:ea typeface="Times New Roman" panose="02020603050405020304" pitchFamily="18" charset="0"/>
                <a:cs typeface="Times New Roman" panose="02020603050405020304" pitchFamily="18" charset="0"/>
              </a:rPr>
              <a:t>FEIN </a:t>
            </a:r>
            <a:r>
              <a:rPr lang="en-US" sz="2000" dirty="0">
                <a:latin typeface="+mj-lt"/>
                <a:ea typeface="Times New Roman" panose="02020603050405020304" pitchFamily="18" charset="0"/>
                <a:cs typeface="Times New Roman" panose="02020603050405020304" pitchFamily="18" charset="0"/>
              </a:rPr>
              <a:t>or SSN of provider on the application</a:t>
            </a:r>
          </a:p>
          <a:p>
            <a:pPr lvl="2">
              <a:buClrTx/>
            </a:pPr>
            <a:r>
              <a:rPr lang="en-US" sz="2000" dirty="0">
                <a:effectLst/>
                <a:latin typeface="+mj-lt"/>
                <a:ea typeface="Times New Roman" panose="02020603050405020304" pitchFamily="18" charset="0"/>
                <a:cs typeface="Times New Roman" panose="02020603050405020304" pitchFamily="18" charset="0"/>
              </a:rPr>
              <a:t>Password </a:t>
            </a:r>
            <a:r>
              <a:rPr lang="en-US" sz="2000" dirty="0">
                <a:latin typeface="+mj-lt"/>
                <a:ea typeface="Times New Roman" panose="02020603050405020304" pitchFamily="18" charset="0"/>
                <a:cs typeface="Times New Roman" panose="02020603050405020304" pitchFamily="18" charset="0"/>
              </a:rPr>
              <a:t>created when saving the application</a:t>
            </a:r>
            <a:endParaRPr lang="en-US" sz="2000" dirty="0">
              <a:effectLst/>
              <a:latin typeface="+mj-lt"/>
              <a:ea typeface="Times New Roman" panose="02020603050405020304" pitchFamily="18" charset="0"/>
              <a:cs typeface="Times New Roman" panose="02020603050405020304" pitchFamily="18" charset="0"/>
            </a:endParaRPr>
          </a:p>
          <a:p>
            <a:pPr marL="457200" lvl="1" indent="0">
              <a:buClrTx/>
              <a:buNone/>
            </a:pPr>
            <a:endParaRPr lang="en-US" sz="2400" dirty="0">
              <a:latin typeface="+mj-lt"/>
            </a:endParaRPr>
          </a:p>
        </p:txBody>
      </p:sp>
    </p:spTree>
    <p:extLst>
      <p:ext uri="{BB962C8B-B14F-4D97-AF65-F5344CB8AC3E}">
        <p14:creationId xmlns:p14="http://schemas.microsoft.com/office/powerpoint/2010/main" val="348804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800" dirty="0">
                <a:solidFill>
                  <a:schemeClr val="bg1"/>
                </a:solidFill>
              </a:rPr>
              <a:t>Accessing Enrollment Application</a:t>
            </a:r>
          </a:p>
        </p:txBody>
      </p:sp>
      <p:pic>
        <p:nvPicPr>
          <p:cNvPr id="2" name="Content Placeholder 1">
            <a:extLst>
              <a:ext uri="{FF2B5EF4-FFF2-40B4-BE49-F238E27FC236}">
                <a16:creationId xmlns:a16="http://schemas.microsoft.com/office/drawing/2014/main" id="{261FB257-D680-D418-E54E-7EF0F47B7B22}"/>
              </a:ext>
            </a:extLst>
          </p:cNvPr>
          <p:cNvPicPr>
            <a:picLocks noGrp="1" noChangeAspect="1"/>
          </p:cNvPicPr>
          <p:nvPr>
            <p:ph idx="4294967295"/>
          </p:nvPr>
        </p:nvPicPr>
        <p:blipFill>
          <a:blip r:embed="rId3"/>
          <a:stretch>
            <a:fillRect/>
          </a:stretch>
        </p:blipFill>
        <p:spPr>
          <a:xfrm>
            <a:off x="971401" y="1219200"/>
            <a:ext cx="7353597" cy="4648200"/>
          </a:xfrm>
          <a:prstGeom prst="rect">
            <a:avLst/>
          </a:prstGeom>
        </p:spPr>
      </p:pic>
    </p:spTree>
    <p:extLst>
      <p:ext uri="{BB962C8B-B14F-4D97-AF65-F5344CB8AC3E}">
        <p14:creationId xmlns:p14="http://schemas.microsoft.com/office/powerpoint/2010/main" val="3846176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800" dirty="0">
                <a:solidFill>
                  <a:schemeClr val="bg1"/>
                </a:solidFill>
              </a:rPr>
              <a:t>Application Status</a:t>
            </a:r>
          </a:p>
        </p:txBody>
      </p:sp>
      <p:sp>
        <p:nvSpPr>
          <p:cNvPr id="8195" name="Content Placeholder 5"/>
          <p:cNvSpPr>
            <a:spLocks noGrp="1"/>
          </p:cNvSpPr>
          <p:nvPr>
            <p:ph idx="4294967295"/>
          </p:nvPr>
        </p:nvSpPr>
        <p:spPr>
          <a:xfrm>
            <a:off x="609600" y="1219200"/>
            <a:ext cx="8077200" cy="4648200"/>
          </a:xfrm>
          <a:prstGeom prst="rect">
            <a:avLst/>
          </a:prstGeom>
        </p:spPr>
        <p:txBody>
          <a:bodyPr/>
          <a:lstStyle/>
          <a:p>
            <a:pPr>
              <a:buClrTx/>
            </a:pPr>
            <a:r>
              <a:rPr lang="en-US" sz="2600" dirty="0">
                <a:latin typeface="+mj-lt"/>
              </a:rPr>
              <a:t>To check the status of a submitted application </a:t>
            </a:r>
          </a:p>
          <a:p>
            <a:pPr lvl="1">
              <a:buClrTx/>
            </a:pPr>
            <a:r>
              <a:rPr lang="en-US" sz="2000" dirty="0">
                <a:latin typeface="+mj-lt"/>
                <a:ea typeface="Times New Roman" panose="02020603050405020304" pitchFamily="18" charset="0"/>
                <a:cs typeface="Times New Roman" panose="02020603050405020304" pitchFamily="18" charset="0"/>
              </a:rPr>
              <a:t>Step 1:</a:t>
            </a:r>
          </a:p>
          <a:p>
            <a:pPr lvl="2">
              <a:buClrTx/>
            </a:pPr>
            <a:r>
              <a:rPr lang="en-US" sz="1800" dirty="0">
                <a:latin typeface="+mj-lt"/>
                <a:ea typeface="Times New Roman" panose="02020603050405020304" pitchFamily="18" charset="0"/>
                <a:cs typeface="Times New Roman" panose="02020603050405020304" pitchFamily="18" charset="0"/>
              </a:rPr>
              <a:t>Go to the Landing page of the PROMISe™ Portal</a:t>
            </a:r>
          </a:p>
          <a:p>
            <a:pPr lvl="3">
              <a:buClrTx/>
            </a:pPr>
            <a:r>
              <a:rPr lang="en-US" sz="1600" dirty="0">
                <a:effectLst/>
                <a:latin typeface="+mj-lt"/>
                <a:ea typeface="Times New Roman" panose="02020603050405020304" pitchFamily="18" charset="0"/>
                <a:cs typeface="Times New Roman" panose="02020603050405020304" pitchFamily="18" charset="0"/>
              </a:rPr>
              <a:t>website:  promise.dpw.state.pa.us</a:t>
            </a:r>
            <a:endParaRPr lang="en-US" sz="24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2:</a:t>
            </a:r>
          </a:p>
          <a:p>
            <a:pPr lvl="2">
              <a:buClrTx/>
            </a:pPr>
            <a:r>
              <a:rPr lang="en-US" sz="1800" dirty="0">
                <a:effectLst/>
                <a:latin typeface="+mj-lt"/>
                <a:ea typeface="Times New Roman" panose="02020603050405020304" pitchFamily="18" charset="0"/>
                <a:cs typeface="Times New Roman" panose="02020603050405020304" pitchFamily="18" charset="0"/>
              </a:rPr>
              <a:t>Select “Application Status” from the Provider Enrollment Section of the Landing Page</a:t>
            </a:r>
          </a:p>
          <a:p>
            <a:pPr lvl="1">
              <a:buClrTx/>
            </a:pPr>
            <a:r>
              <a:rPr lang="en-US" sz="2400" dirty="0">
                <a:latin typeface="+mj-lt"/>
                <a:ea typeface="Times New Roman" panose="02020603050405020304" pitchFamily="18" charset="0"/>
                <a:cs typeface="Times New Roman" panose="02020603050405020304" pitchFamily="18" charset="0"/>
              </a:rPr>
              <a:t>Step 3:</a:t>
            </a:r>
          </a:p>
          <a:p>
            <a:pPr lvl="2">
              <a:buClrTx/>
            </a:pPr>
            <a:r>
              <a:rPr lang="en-US" sz="1800" dirty="0">
                <a:latin typeface="+mj-lt"/>
              </a:rPr>
              <a:t>This link opens a window requesting the Application Tracking Number (ATN), tax Id or SSN and Password</a:t>
            </a:r>
          </a:p>
          <a:p>
            <a:pPr lvl="2">
              <a:buClrTx/>
            </a:pPr>
            <a:r>
              <a:rPr lang="en-US" sz="1800" dirty="0"/>
              <a:t>Once supplied and verified, the provider can view the status of a current application whether submitted or not. The provider can also view the application PDF of a submitted application from this page</a:t>
            </a:r>
            <a:endParaRPr lang="en-US" sz="1800" dirty="0">
              <a:latin typeface="+mj-lt"/>
            </a:endParaRPr>
          </a:p>
        </p:txBody>
      </p:sp>
    </p:spTree>
    <p:extLst>
      <p:ext uri="{BB962C8B-B14F-4D97-AF65-F5344CB8AC3E}">
        <p14:creationId xmlns:p14="http://schemas.microsoft.com/office/powerpoint/2010/main" val="24156731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800" dirty="0">
                <a:solidFill>
                  <a:schemeClr val="bg1"/>
                </a:solidFill>
              </a:rPr>
              <a:t>Application Status</a:t>
            </a:r>
          </a:p>
        </p:txBody>
      </p:sp>
      <p:pic>
        <p:nvPicPr>
          <p:cNvPr id="3" name="Picture 2">
            <a:extLst>
              <a:ext uri="{FF2B5EF4-FFF2-40B4-BE49-F238E27FC236}">
                <a16:creationId xmlns:a16="http://schemas.microsoft.com/office/drawing/2014/main" id="{BEA97394-8F41-FF9F-84FE-7ED467151983}"/>
              </a:ext>
            </a:extLst>
          </p:cNvPr>
          <p:cNvPicPr>
            <a:picLocks noChangeAspect="1"/>
          </p:cNvPicPr>
          <p:nvPr/>
        </p:nvPicPr>
        <p:blipFill>
          <a:blip r:embed="rId3"/>
          <a:stretch>
            <a:fillRect/>
          </a:stretch>
        </p:blipFill>
        <p:spPr>
          <a:xfrm>
            <a:off x="381000" y="1371601"/>
            <a:ext cx="8915400" cy="4572000"/>
          </a:xfrm>
          <a:prstGeom prst="rect">
            <a:avLst/>
          </a:prstGeom>
        </p:spPr>
      </p:pic>
    </p:spTree>
    <p:extLst>
      <p:ext uri="{BB962C8B-B14F-4D97-AF65-F5344CB8AC3E}">
        <p14:creationId xmlns:p14="http://schemas.microsoft.com/office/powerpoint/2010/main" val="4180451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800" dirty="0">
                <a:solidFill>
                  <a:schemeClr val="bg1"/>
                </a:solidFill>
              </a:rPr>
              <a:t>Application Status</a:t>
            </a:r>
          </a:p>
        </p:txBody>
      </p:sp>
      <p:pic>
        <p:nvPicPr>
          <p:cNvPr id="5" name="Picture 4">
            <a:extLst>
              <a:ext uri="{FF2B5EF4-FFF2-40B4-BE49-F238E27FC236}">
                <a16:creationId xmlns:a16="http://schemas.microsoft.com/office/drawing/2014/main" id="{B4183169-4A4B-EC51-5DA9-A15C82C8FBC0}"/>
              </a:ext>
            </a:extLst>
          </p:cNvPr>
          <p:cNvPicPr>
            <a:picLocks noChangeAspect="1"/>
          </p:cNvPicPr>
          <p:nvPr/>
        </p:nvPicPr>
        <p:blipFill>
          <a:blip r:embed="rId3"/>
          <a:stretch>
            <a:fillRect/>
          </a:stretch>
        </p:blipFill>
        <p:spPr>
          <a:xfrm>
            <a:off x="457200" y="1295400"/>
            <a:ext cx="7696986" cy="4572000"/>
          </a:xfrm>
          <a:prstGeom prst="rect">
            <a:avLst/>
          </a:prstGeom>
        </p:spPr>
      </p:pic>
    </p:spTree>
    <p:extLst>
      <p:ext uri="{BB962C8B-B14F-4D97-AF65-F5344CB8AC3E}">
        <p14:creationId xmlns:p14="http://schemas.microsoft.com/office/powerpoint/2010/main" val="29177384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1828800"/>
            <a:ext cx="6858000" cy="2590800"/>
          </a:xfrm>
          <a:prstGeom prst="rect">
            <a:avLst/>
          </a:prstGeom>
        </p:spPr>
        <p:txBody>
          <a:bodyPr/>
          <a:lstStyle/>
          <a:p>
            <a:r>
              <a:rPr lang="en-US" sz="4000" dirty="0"/>
              <a:t> Change Request</a:t>
            </a:r>
          </a:p>
        </p:txBody>
      </p:sp>
    </p:spTree>
    <p:extLst>
      <p:ext uri="{BB962C8B-B14F-4D97-AF65-F5344CB8AC3E}">
        <p14:creationId xmlns:p14="http://schemas.microsoft.com/office/powerpoint/2010/main" val="39306626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800" dirty="0">
                <a:solidFill>
                  <a:schemeClr val="bg1"/>
                </a:solidFill>
              </a:rPr>
              <a:t>When to use a Change Request</a:t>
            </a:r>
          </a:p>
        </p:txBody>
      </p:sp>
      <p:sp>
        <p:nvSpPr>
          <p:cNvPr id="8195" name="Content Placeholder 5"/>
          <p:cNvSpPr>
            <a:spLocks noGrp="1"/>
          </p:cNvSpPr>
          <p:nvPr>
            <p:ph idx="4294967295"/>
          </p:nvPr>
        </p:nvSpPr>
        <p:spPr>
          <a:xfrm>
            <a:off x="533400" y="1219200"/>
            <a:ext cx="8077200" cy="4648200"/>
          </a:xfrm>
          <a:prstGeom prst="rect">
            <a:avLst/>
          </a:prstGeom>
        </p:spPr>
        <p:txBody>
          <a:bodyPr/>
          <a:lstStyle/>
          <a:p>
            <a:pPr>
              <a:buClrTx/>
            </a:pPr>
            <a:r>
              <a:rPr lang="en-US" sz="2600" dirty="0">
                <a:latin typeface="+mj-lt"/>
              </a:rPr>
              <a:t>When to submit a Change Request </a:t>
            </a:r>
          </a:p>
          <a:p>
            <a:pPr lvl="1">
              <a:buClrTx/>
            </a:pPr>
            <a:r>
              <a:rPr lang="en-US" sz="2000" dirty="0">
                <a:latin typeface="+mj-lt"/>
                <a:ea typeface="Times New Roman" panose="02020603050405020304" pitchFamily="18" charset="0"/>
                <a:cs typeface="Times New Roman" panose="02020603050405020304" pitchFamily="18" charset="0"/>
              </a:rPr>
              <a:t>Change Request </a:t>
            </a:r>
            <a:r>
              <a:rPr lang="en-US" sz="2000" dirty="0">
                <a:latin typeface="+mj-lt"/>
              </a:rPr>
              <a:t>allows the provider to change specific enrollment information through the electronic enrollment portal</a:t>
            </a:r>
            <a:endParaRPr lang="en-US" sz="2000" dirty="0">
              <a:latin typeface="+mj-lt"/>
              <a:ea typeface="Times New Roman" panose="02020603050405020304" pitchFamily="18" charset="0"/>
              <a:cs typeface="Times New Roman" panose="02020603050405020304" pitchFamily="18" charset="0"/>
            </a:endParaRPr>
          </a:p>
          <a:p>
            <a:pPr lvl="2">
              <a:buClrTx/>
            </a:pPr>
            <a:r>
              <a:rPr lang="en-US" sz="1600" dirty="0">
                <a:latin typeface="+mj-lt"/>
                <a:ea typeface="Times New Roman" panose="02020603050405020304" pitchFamily="18" charset="0"/>
                <a:cs typeface="Times New Roman" panose="02020603050405020304" pitchFamily="18" charset="0"/>
              </a:rPr>
              <a:t>Update Group Member Information</a:t>
            </a:r>
          </a:p>
          <a:p>
            <a:pPr lvl="2">
              <a:buClrTx/>
            </a:pPr>
            <a:r>
              <a:rPr lang="en-US" sz="1600" dirty="0">
                <a:latin typeface="+mj-lt"/>
              </a:rPr>
              <a:t>To close an existing service location </a:t>
            </a:r>
          </a:p>
          <a:p>
            <a:pPr lvl="2">
              <a:buClrTx/>
            </a:pPr>
            <a:r>
              <a:rPr lang="en-US" sz="1600" dirty="0">
                <a:latin typeface="+mj-lt"/>
              </a:rPr>
              <a:t>To change a Mail-To, Pay-To, or Home Office address for an existing service location</a:t>
            </a:r>
          </a:p>
          <a:p>
            <a:pPr lvl="2">
              <a:buClrTx/>
            </a:pPr>
            <a:r>
              <a:rPr lang="en-US" sz="1600" dirty="0">
                <a:latin typeface="+mj-lt"/>
              </a:rPr>
              <a:t>To change an IRS address for an existing Provider ID </a:t>
            </a:r>
          </a:p>
          <a:p>
            <a:pPr lvl="2">
              <a:buClrTx/>
            </a:pPr>
            <a:r>
              <a:rPr lang="en-US" sz="1600" dirty="0">
                <a:latin typeface="+mj-lt"/>
              </a:rPr>
              <a:t>To change an e-mail address for an existing service location</a:t>
            </a:r>
          </a:p>
          <a:p>
            <a:pPr lvl="2">
              <a:buClrTx/>
            </a:pPr>
            <a:r>
              <a:rPr lang="en-US" sz="1600" dirty="0">
                <a:latin typeface="+mj-lt"/>
              </a:rPr>
              <a:t>To terminate association (fee assignment) with a Provider Group by an Individual</a:t>
            </a:r>
          </a:p>
          <a:p>
            <a:pPr lvl="2">
              <a:buClrTx/>
            </a:pPr>
            <a:r>
              <a:rPr lang="en-US" sz="1600" dirty="0">
                <a:latin typeface="+mj-lt"/>
              </a:rPr>
              <a:t>To add or terminate a specialty code for an existing service location</a:t>
            </a:r>
          </a:p>
          <a:p>
            <a:pPr lvl="1">
              <a:buClrTx/>
            </a:pPr>
            <a:r>
              <a:rPr lang="en-US" sz="2000" dirty="0">
                <a:latin typeface="+mj-lt"/>
                <a:ea typeface="Times New Roman" panose="02020603050405020304" pitchFamily="18" charset="0"/>
                <a:cs typeface="Times New Roman" panose="02020603050405020304" pitchFamily="18" charset="0"/>
              </a:rPr>
              <a:t>A Change Request is the fastest way to have these tasks completed</a:t>
            </a:r>
            <a:endParaRPr lang="en-US" sz="1600" dirty="0">
              <a:latin typeface="+mj-lt"/>
            </a:endParaRPr>
          </a:p>
        </p:txBody>
      </p:sp>
    </p:spTree>
    <p:extLst>
      <p:ext uri="{BB962C8B-B14F-4D97-AF65-F5344CB8AC3E}">
        <p14:creationId xmlns:p14="http://schemas.microsoft.com/office/powerpoint/2010/main" val="30073403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800" dirty="0">
                <a:solidFill>
                  <a:schemeClr val="bg1"/>
                </a:solidFill>
              </a:rPr>
              <a:t>Accessing a Change Request</a:t>
            </a:r>
          </a:p>
        </p:txBody>
      </p:sp>
      <p:sp>
        <p:nvSpPr>
          <p:cNvPr id="8195" name="Content Placeholder 5"/>
          <p:cNvSpPr>
            <a:spLocks noGrp="1"/>
          </p:cNvSpPr>
          <p:nvPr>
            <p:ph idx="4294967295"/>
          </p:nvPr>
        </p:nvSpPr>
        <p:spPr>
          <a:xfrm>
            <a:off x="609600" y="1219200"/>
            <a:ext cx="8077200" cy="4648200"/>
          </a:xfrm>
          <a:prstGeom prst="rect">
            <a:avLst/>
          </a:prstGeom>
        </p:spPr>
        <p:txBody>
          <a:bodyPr/>
          <a:lstStyle/>
          <a:p>
            <a:pPr>
              <a:buClrTx/>
            </a:pPr>
            <a:r>
              <a:rPr lang="en-US" sz="2600" dirty="0">
                <a:latin typeface="+mj-lt"/>
              </a:rPr>
              <a:t>How to submit a Change Request </a:t>
            </a:r>
          </a:p>
          <a:p>
            <a:pPr lvl="1">
              <a:buClrTx/>
            </a:pPr>
            <a:r>
              <a:rPr lang="en-US" sz="2000" dirty="0">
                <a:latin typeface="+mj-lt"/>
                <a:ea typeface="Times New Roman" panose="02020603050405020304" pitchFamily="18" charset="0"/>
                <a:cs typeface="Times New Roman" panose="02020603050405020304" pitchFamily="18" charset="0"/>
              </a:rPr>
              <a:t>Step 1:</a:t>
            </a:r>
          </a:p>
          <a:p>
            <a:pPr lvl="2">
              <a:buClrTx/>
            </a:pPr>
            <a:r>
              <a:rPr lang="en-US" sz="1800" dirty="0">
                <a:latin typeface="+mj-lt"/>
                <a:ea typeface="Times New Roman" panose="02020603050405020304" pitchFamily="18" charset="0"/>
                <a:cs typeface="Times New Roman" panose="02020603050405020304" pitchFamily="18" charset="0"/>
              </a:rPr>
              <a:t>Go to the Landing page of the PROMISe™ Portal</a:t>
            </a:r>
          </a:p>
          <a:p>
            <a:pPr lvl="3">
              <a:buClrTx/>
            </a:pPr>
            <a:r>
              <a:rPr lang="en-US" sz="1600" dirty="0">
                <a:effectLst/>
                <a:latin typeface="+mj-lt"/>
                <a:ea typeface="Times New Roman" panose="02020603050405020304" pitchFamily="18" charset="0"/>
                <a:cs typeface="Times New Roman" panose="02020603050405020304" pitchFamily="18" charset="0"/>
              </a:rPr>
              <a:t>website:  promise.dpw.state.pa.us</a:t>
            </a:r>
            <a:endParaRPr lang="en-US" sz="2400" dirty="0">
              <a:effectLst/>
              <a:latin typeface="+mj-lt"/>
              <a:ea typeface="Times New Roman" panose="02020603050405020304" pitchFamily="18" charset="0"/>
              <a:cs typeface="Times New Roman" panose="02020603050405020304" pitchFamily="18" charset="0"/>
            </a:endParaRPr>
          </a:p>
          <a:p>
            <a:pPr lvl="1">
              <a:buClrTx/>
            </a:pPr>
            <a:r>
              <a:rPr lang="en-US" sz="2400" dirty="0">
                <a:latin typeface="+mj-lt"/>
                <a:ea typeface="Times New Roman" panose="02020603050405020304" pitchFamily="18" charset="0"/>
                <a:cs typeface="Times New Roman" panose="02020603050405020304" pitchFamily="18" charset="0"/>
              </a:rPr>
              <a:t>Step 2:</a:t>
            </a:r>
          </a:p>
          <a:p>
            <a:pPr lvl="2">
              <a:buClrTx/>
            </a:pPr>
            <a:r>
              <a:rPr lang="en-US" sz="1800" dirty="0">
                <a:effectLst/>
                <a:latin typeface="+mj-lt"/>
                <a:ea typeface="Times New Roman" panose="02020603050405020304" pitchFamily="18" charset="0"/>
                <a:cs typeface="Times New Roman" panose="02020603050405020304" pitchFamily="18" charset="0"/>
              </a:rPr>
              <a:t>Logon to the PROMISe™ Portal</a:t>
            </a:r>
          </a:p>
          <a:p>
            <a:pPr lvl="1">
              <a:buClrTx/>
            </a:pPr>
            <a:r>
              <a:rPr lang="en-US" sz="2400" dirty="0">
                <a:latin typeface="+mj-lt"/>
                <a:ea typeface="Times New Roman" panose="02020603050405020304" pitchFamily="18" charset="0"/>
                <a:cs typeface="Times New Roman" panose="02020603050405020304" pitchFamily="18" charset="0"/>
              </a:rPr>
              <a:t>Step 3:</a:t>
            </a:r>
          </a:p>
          <a:p>
            <a:pPr lvl="2">
              <a:buClrTx/>
            </a:pPr>
            <a:r>
              <a:rPr lang="en-US" sz="1800" dirty="0">
                <a:latin typeface="+mj-lt"/>
              </a:rPr>
              <a:t>Select “Change Request” from the Provider Services Section of the “My Home” </a:t>
            </a:r>
            <a:r>
              <a:rPr lang="en-US" sz="1800" dirty="0"/>
              <a:t>page</a:t>
            </a:r>
            <a:endParaRPr lang="en-US" sz="1800" dirty="0">
              <a:latin typeface="+mj-lt"/>
            </a:endParaRPr>
          </a:p>
        </p:txBody>
      </p:sp>
    </p:spTree>
    <p:extLst>
      <p:ext uri="{BB962C8B-B14F-4D97-AF65-F5344CB8AC3E}">
        <p14:creationId xmlns:p14="http://schemas.microsoft.com/office/powerpoint/2010/main" val="7177396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800" dirty="0">
                <a:solidFill>
                  <a:schemeClr val="bg1"/>
                </a:solidFill>
              </a:rPr>
              <a:t>Change Request</a:t>
            </a:r>
          </a:p>
        </p:txBody>
      </p:sp>
      <p:pic>
        <p:nvPicPr>
          <p:cNvPr id="3" name="Picture 2">
            <a:extLst>
              <a:ext uri="{FF2B5EF4-FFF2-40B4-BE49-F238E27FC236}">
                <a16:creationId xmlns:a16="http://schemas.microsoft.com/office/drawing/2014/main" id="{99F1D837-6826-9BF2-59E2-1B7150FEEB25}"/>
              </a:ext>
            </a:extLst>
          </p:cNvPr>
          <p:cNvPicPr>
            <a:picLocks noChangeAspect="1"/>
          </p:cNvPicPr>
          <p:nvPr/>
        </p:nvPicPr>
        <p:blipFill>
          <a:blip r:embed="rId3"/>
          <a:stretch>
            <a:fillRect/>
          </a:stretch>
        </p:blipFill>
        <p:spPr>
          <a:xfrm>
            <a:off x="533400" y="1219201"/>
            <a:ext cx="8305800" cy="4724400"/>
          </a:xfrm>
          <a:prstGeom prst="rect">
            <a:avLst/>
          </a:prstGeom>
        </p:spPr>
      </p:pic>
    </p:spTree>
    <p:extLst>
      <p:ext uri="{BB962C8B-B14F-4D97-AF65-F5344CB8AC3E}">
        <p14:creationId xmlns:p14="http://schemas.microsoft.com/office/powerpoint/2010/main" val="8961947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1828800"/>
            <a:ext cx="6858000" cy="2590800"/>
          </a:xfrm>
          <a:prstGeom prst="rect">
            <a:avLst/>
          </a:prstGeom>
        </p:spPr>
        <p:txBody>
          <a:bodyPr/>
          <a:lstStyle/>
          <a:p>
            <a:r>
              <a:rPr lang="en-US" sz="4000" dirty="0"/>
              <a:t>Resources</a:t>
            </a:r>
          </a:p>
        </p:txBody>
      </p:sp>
    </p:spTree>
    <p:extLst>
      <p:ext uri="{BB962C8B-B14F-4D97-AF65-F5344CB8AC3E}">
        <p14:creationId xmlns:p14="http://schemas.microsoft.com/office/powerpoint/2010/main" val="2192430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57200" y="1143000"/>
            <a:ext cx="8153400" cy="4953000"/>
          </a:xfrm>
        </p:spPr>
        <p:txBody>
          <a:bodyPr/>
          <a:lstStyle/>
          <a:p>
            <a:pPr marL="0" indent="0">
              <a:spcBef>
                <a:spcPts val="0"/>
              </a:spcBef>
              <a:spcAft>
                <a:spcPts val="0"/>
              </a:spcAft>
              <a:buNone/>
            </a:pPr>
            <a:r>
              <a:rPr lang="en-US" sz="1500" b="1" dirty="0"/>
              <a:t>Electronic Provider Enrollment Application</a:t>
            </a:r>
            <a:endParaRPr lang="en-US" sz="1500" dirty="0"/>
          </a:p>
          <a:p>
            <a:pPr lvl="1">
              <a:buFont typeface="Arial" panose="020B0604020202020204" pitchFamily="34" charset="0"/>
              <a:buChar char="•"/>
            </a:pPr>
            <a:r>
              <a:rPr lang="en-US" sz="1500" u="sng" dirty="0">
                <a:hlinkClick r:id="rId3"/>
              </a:rPr>
              <a:t>https://promise.dpw.state.pa.us</a:t>
            </a:r>
            <a:endParaRPr lang="en-US" sz="1500" dirty="0"/>
          </a:p>
          <a:p>
            <a:pPr marL="0" indent="0">
              <a:buNone/>
            </a:pPr>
            <a:endParaRPr lang="en-US" sz="1500" b="1" dirty="0"/>
          </a:p>
          <a:p>
            <a:pPr marL="0" indent="0">
              <a:buNone/>
            </a:pPr>
            <a:r>
              <a:rPr lang="en-US" sz="1500" b="1" dirty="0"/>
              <a:t>Provider Enrollment Information</a:t>
            </a:r>
            <a:endParaRPr lang="en-US" sz="1500" dirty="0"/>
          </a:p>
          <a:p>
            <a:pPr lvl="1">
              <a:buFont typeface="Arial" panose="020B0604020202020204" pitchFamily="34" charset="0"/>
              <a:buChar char="•"/>
            </a:pPr>
            <a:r>
              <a:rPr lang="en-US" sz="1500" dirty="0">
                <a:solidFill>
                  <a:schemeClr val="accent1">
                    <a:lumMod val="50000"/>
                  </a:schemeClr>
                </a:solidFill>
                <a:hlinkClick r:id="rId4">
                  <a:extLst>
                    <a:ext uri="{A12FA001-AC4F-418D-AE19-62706E023703}">
                      <ahyp:hlinkClr xmlns:ahyp="http://schemas.microsoft.com/office/drawing/2018/hyperlinkcolor" val="tx"/>
                    </a:ext>
                  </a:extLst>
                </a:hlinkClick>
              </a:rPr>
              <a:t>Enrollment Information (pa.gov)</a:t>
            </a:r>
            <a:endParaRPr lang="en-US" sz="1500" dirty="0">
              <a:solidFill>
                <a:schemeClr val="accent1">
                  <a:lumMod val="50000"/>
                </a:schemeClr>
              </a:solidFill>
            </a:endParaRPr>
          </a:p>
          <a:p>
            <a:pPr lvl="1">
              <a:buFont typeface="Arial" panose="020B0604020202020204" pitchFamily="34" charset="0"/>
              <a:buChar char="•"/>
            </a:pPr>
            <a:r>
              <a:rPr lang="en-US" sz="1500" dirty="0"/>
              <a:t>Includes information regarding requirements for each Provider Type</a:t>
            </a:r>
          </a:p>
          <a:p>
            <a:pPr marL="0" indent="0">
              <a:buNone/>
            </a:pPr>
            <a:r>
              <a:rPr lang="en-US" sz="1500" dirty="0">
                <a:solidFill>
                  <a:srgbClr val="FF0000"/>
                </a:solidFill>
              </a:rPr>
              <a:t> </a:t>
            </a:r>
          </a:p>
          <a:p>
            <a:pPr marL="0" indent="0">
              <a:buNone/>
            </a:pPr>
            <a:r>
              <a:rPr lang="en-US" sz="1500" b="1" dirty="0"/>
              <a:t>Provider Enrollment and Screening Requirements of the Affordable Care Act</a:t>
            </a:r>
            <a:endParaRPr lang="en-US" sz="1500" dirty="0"/>
          </a:p>
          <a:p>
            <a:pPr lvl="1">
              <a:buFont typeface="Arial" panose="020B0604020202020204" pitchFamily="34" charset="0"/>
              <a:buChar char="•"/>
            </a:pPr>
            <a:r>
              <a:rPr lang="en-US" sz="1400" dirty="0">
                <a:hlinkClick r:id="rId5"/>
              </a:rPr>
              <a:t>ACA Information for Providers | Commonwealth of Pennsylvania (pa.gov)</a:t>
            </a:r>
            <a:endParaRPr lang="en-US" sz="1400" dirty="0"/>
          </a:p>
          <a:p>
            <a:pPr lvl="1">
              <a:buFont typeface="Arial" panose="020B0604020202020204" pitchFamily="34" charset="0"/>
              <a:buChar char="•"/>
            </a:pPr>
            <a:r>
              <a:rPr lang="en-US" sz="1500" dirty="0"/>
              <a:t>Includes the most current information from the Department relating to the ACA federally mandated regulations</a:t>
            </a:r>
          </a:p>
          <a:p>
            <a:pPr marL="0" indent="0">
              <a:buNone/>
            </a:pPr>
            <a:endParaRPr lang="en-US" sz="1500" dirty="0">
              <a:solidFill>
                <a:srgbClr val="FF0000"/>
              </a:solidFill>
            </a:endParaRPr>
          </a:p>
          <a:p>
            <a:pPr marL="0" indent="0">
              <a:buNone/>
            </a:pPr>
            <a:r>
              <a:rPr lang="en-US" sz="1500" b="1" dirty="0"/>
              <a:t>Medicaid Information </a:t>
            </a:r>
            <a:endParaRPr lang="en-US" sz="1500" dirty="0"/>
          </a:p>
          <a:p>
            <a:pPr lvl="1">
              <a:buFont typeface="Arial" panose="020B0604020202020204" pitchFamily="34" charset="0"/>
              <a:buChar char="•"/>
            </a:pPr>
            <a:r>
              <a:rPr lang="en-US" sz="1500" dirty="0">
                <a:hlinkClick r:id="rId6"/>
              </a:rPr>
              <a:t>Medicaid | Medicaid </a:t>
            </a:r>
            <a:endParaRPr lang="en-US" sz="1500" dirty="0"/>
          </a:p>
          <a:p>
            <a:pPr lvl="1">
              <a:buFont typeface="Arial" panose="020B0604020202020204" pitchFamily="34" charset="0"/>
              <a:buChar char="•"/>
            </a:pPr>
            <a:r>
              <a:rPr lang="en-US" sz="1500" dirty="0"/>
              <a:t>Provides information about the ACA federally mandated regulations and how they relate to the Medicaid program</a:t>
            </a:r>
          </a:p>
          <a:p>
            <a:pPr marL="0" lvl="0" indent="0">
              <a:spcBef>
                <a:spcPts val="0"/>
              </a:spcBef>
              <a:buNone/>
            </a:pPr>
            <a:endParaRPr lang="en-US" sz="1100" dirty="0">
              <a:solidFill>
                <a:srgbClr val="FF0000"/>
              </a:solidFill>
            </a:endParaRPr>
          </a:p>
        </p:txBody>
      </p:sp>
      <p:sp>
        <p:nvSpPr>
          <p:cNvPr id="5" name="Title 4"/>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19687955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457200" y="1219200"/>
            <a:ext cx="8153400" cy="4800600"/>
          </a:xfrm>
        </p:spPr>
        <p:txBody>
          <a:bodyPr/>
          <a:lstStyle/>
          <a:p>
            <a:pPr marL="0" indent="0">
              <a:spcBef>
                <a:spcPts val="0"/>
              </a:spcBef>
              <a:spcAft>
                <a:spcPts val="0"/>
              </a:spcAft>
              <a:buNone/>
            </a:pPr>
            <a:r>
              <a:rPr lang="en-US" sz="1500" b="1" dirty="0"/>
              <a:t>DHS Provider Services Center – 800/537-8862 Enrollment press option 2; then option 4</a:t>
            </a:r>
          </a:p>
          <a:p>
            <a:pPr marL="0" indent="0">
              <a:spcBef>
                <a:spcPts val="0"/>
              </a:spcBef>
              <a:spcAft>
                <a:spcPts val="0"/>
              </a:spcAft>
              <a:buNone/>
            </a:pPr>
            <a:endParaRPr lang="en-US" sz="1500" b="1" dirty="0"/>
          </a:p>
          <a:p>
            <a:pPr marL="0" indent="0">
              <a:spcBef>
                <a:spcPts val="0"/>
              </a:spcBef>
              <a:spcAft>
                <a:spcPts val="0"/>
              </a:spcAft>
              <a:buNone/>
            </a:pPr>
            <a:endParaRPr lang="en-US" sz="1500" b="1" dirty="0"/>
          </a:p>
          <a:p>
            <a:pPr marL="0" indent="0">
              <a:spcBef>
                <a:spcPts val="0"/>
              </a:spcBef>
              <a:spcAft>
                <a:spcPts val="0"/>
              </a:spcAft>
              <a:buNone/>
            </a:pPr>
            <a:r>
              <a:rPr lang="en-US" sz="1500" b="1" dirty="0"/>
              <a:t>Department of Human Services Website</a:t>
            </a:r>
          </a:p>
          <a:p>
            <a:pPr lvl="1">
              <a:spcBef>
                <a:spcPts val="0"/>
              </a:spcBef>
              <a:spcAft>
                <a:spcPts val="0"/>
              </a:spcAft>
              <a:buFont typeface="Arial" panose="020B0604020202020204" pitchFamily="34" charset="0"/>
              <a:buChar char="•"/>
            </a:pPr>
            <a:r>
              <a:rPr lang="en-US" sz="1500" dirty="0">
                <a:solidFill>
                  <a:srgbClr val="009999"/>
                </a:solidFill>
                <a:hlinkClick r:id="rId3">
                  <a:extLst>
                    <a:ext uri="{A12FA001-AC4F-418D-AE19-62706E023703}">
                      <ahyp:hlinkClr xmlns:ahyp="http://schemas.microsoft.com/office/drawing/2018/hyperlinkcolor" val="tx"/>
                    </a:ext>
                  </a:extLst>
                </a:hlinkClick>
              </a:rPr>
              <a:t>http://www.dhs.pa.gov</a:t>
            </a:r>
            <a:r>
              <a:rPr lang="en-US" sz="1500" dirty="0">
                <a:solidFill>
                  <a:schemeClr val="accent1">
                    <a:lumMod val="50000"/>
                  </a:schemeClr>
                </a:solidFill>
                <a:hlinkClick r:id="rId3">
                  <a:extLst>
                    <a:ext uri="{A12FA001-AC4F-418D-AE19-62706E023703}">
                      <ahyp:hlinkClr xmlns:ahyp="http://schemas.microsoft.com/office/drawing/2018/hyperlinkcolor" val="tx"/>
                    </a:ext>
                  </a:extLst>
                </a:hlinkClick>
              </a:rPr>
              <a:t>/</a:t>
            </a:r>
            <a:endParaRPr lang="en-US" sz="1500" dirty="0">
              <a:solidFill>
                <a:schemeClr val="accent1">
                  <a:lumMod val="50000"/>
                </a:schemeClr>
              </a:solidFill>
            </a:endParaRPr>
          </a:p>
          <a:p>
            <a:pPr marL="457200" lvl="1" indent="0">
              <a:spcBef>
                <a:spcPts val="0"/>
              </a:spcBef>
              <a:spcAft>
                <a:spcPts val="0"/>
              </a:spcAft>
              <a:buNone/>
            </a:pPr>
            <a:endParaRPr lang="en-US" sz="1500" dirty="0"/>
          </a:p>
          <a:p>
            <a:pPr marL="0" indent="0">
              <a:spcBef>
                <a:spcPts val="0"/>
              </a:spcBef>
              <a:spcAft>
                <a:spcPts val="0"/>
              </a:spcAft>
              <a:buNone/>
            </a:pPr>
            <a:endParaRPr lang="en-US" sz="1500" b="1" dirty="0"/>
          </a:p>
          <a:p>
            <a:pPr marL="0" indent="0">
              <a:spcBef>
                <a:spcPts val="0"/>
              </a:spcBef>
              <a:spcAft>
                <a:spcPts val="0"/>
              </a:spcAft>
              <a:buNone/>
            </a:pPr>
            <a:r>
              <a:rPr lang="en-US" sz="1500" b="1" dirty="0"/>
              <a:t>Provider Quick Tip</a:t>
            </a:r>
          </a:p>
          <a:p>
            <a:pPr marL="0" indent="0">
              <a:spcBef>
                <a:spcPts val="0"/>
              </a:spcBef>
              <a:spcAft>
                <a:spcPts val="0"/>
              </a:spcAft>
              <a:buNone/>
            </a:pPr>
            <a:r>
              <a:rPr lang="en-US" sz="1500" dirty="0"/>
              <a:t>#265 - How to Check the Status of Your Electronic Provider Enrollment Application/Actions to Take if Your Application Was Returned for Additional Information </a:t>
            </a:r>
          </a:p>
          <a:p>
            <a:pPr lvl="1">
              <a:spcBef>
                <a:spcPts val="0"/>
              </a:spcBef>
              <a:spcAft>
                <a:spcPts val="0"/>
              </a:spcAft>
              <a:buFont typeface="Arial" panose="020B0604020202020204" pitchFamily="34" charset="0"/>
              <a:buChar char="•"/>
            </a:pPr>
            <a:r>
              <a:rPr lang="en-US" sz="1400" dirty="0">
                <a:hlinkClick r:id="rId4"/>
              </a:rPr>
              <a:t>Medicaid/Medical Assistance Provider Quick Tips | Commonwealth of Pennsylvania (pa.gov)</a:t>
            </a:r>
            <a:endParaRPr lang="en-US" sz="1400" dirty="0"/>
          </a:p>
          <a:p>
            <a:pPr lvl="1">
              <a:spcBef>
                <a:spcPts val="0"/>
              </a:spcBef>
              <a:spcAft>
                <a:spcPts val="0"/>
              </a:spcAft>
              <a:buFont typeface="Arial" panose="020B0604020202020204" pitchFamily="34" charset="0"/>
              <a:buChar char="•"/>
            </a:pPr>
            <a:endParaRPr lang="en-US" sz="1500" dirty="0">
              <a:solidFill>
                <a:srgbClr val="FF0000"/>
              </a:solidFill>
            </a:endParaRPr>
          </a:p>
          <a:p>
            <a:pPr marL="0" indent="0">
              <a:spcBef>
                <a:spcPts val="0"/>
              </a:spcBef>
              <a:buNone/>
            </a:pPr>
            <a:r>
              <a:rPr lang="en-US" sz="1500" b="1" dirty="0"/>
              <a:t>Medical Assistance Bulletins</a:t>
            </a:r>
          </a:p>
          <a:p>
            <a:pPr marL="0" indent="0">
              <a:spcBef>
                <a:spcPts val="0"/>
              </a:spcBef>
              <a:buNone/>
            </a:pPr>
            <a:r>
              <a:rPr lang="en-US" sz="1500" dirty="0"/>
              <a:t>MAB 10-27-01 – Public Health Dental Hygiene Practitioner Enrollment in the Medical Assistance (MA) Program</a:t>
            </a:r>
          </a:p>
          <a:p>
            <a:pPr marL="0" indent="0">
              <a:spcBef>
                <a:spcPts val="0"/>
              </a:spcBef>
              <a:buNone/>
            </a:pPr>
            <a:r>
              <a:rPr lang="en-US" sz="1500" dirty="0"/>
              <a:t>MAB 99-16-10 – Revalidation of Medical Assistance (MA) Providers</a:t>
            </a:r>
          </a:p>
          <a:p>
            <a:pPr lvl="1">
              <a:spcBef>
                <a:spcPts val="0"/>
              </a:spcBef>
              <a:spcAft>
                <a:spcPts val="600"/>
              </a:spcAft>
              <a:buFont typeface="Arial" panose="020B0604020202020204" pitchFamily="34" charset="0"/>
              <a:buChar char="•"/>
            </a:pPr>
            <a:r>
              <a:rPr lang="en-US" sz="1400" dirty="0">
                <a:hlinkClick r:id="rId5"/>
              </a:rPr>
              <a:t>Bulletin Search | Commonwealth of Pennsylvania (pa.</a:t>
            </a:r>
            <a:r>
              <a:rPr lang="en-US" sz="1400">
                <a:hlinkClick r:id="rId5"/>
              </a:rPr>
              <a:t>gov)</a:t>
            </a:r>
            <a:endParaRPr lang="en-US" sz="1500" b="1" dirty="0"/>
          </a:p>
        </p:txBody>
      </p:sp>
      <p:sp>
        <p:nvSpPr>
          <p:cNvPr id="5" name="Title 4"/>
          <p:cNvSpPr>
            <a:spLocks noGrp="1"/>
          </p:cNvSpPr>
          <p:nvPr>
            <p:ph type="title"/>
          </p:nvPr>
        </p:nvSpPr>
        <p:spPr/>
        <p:txBody>
          <a:bodyPr/>
          <a:lstStyle/>
          <a:p>
            <a:r>
              <a:rPr lang="en-US" dirty="0"/>
              <a:t>Resources (continued)</a:t>
            </a:r>
          </a:p>
        </p:txBody>
      </p:sp>
    </p:spTree>
    <p:extLst>
      <p:ext uri="{BB962C8B-B14F-4D97-AF65-F5344CB8AC3E}">
        <p14:creationId xmlns:p14="http://schemas.microsoft.com/office/powerpoint/2010/main" val="254388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600" dirty="0">
                <a:solidFill>
                  <a:schemeClr val="bg1"/>
                </a:solidFill>
              </a:rPr>
              <a:t>Application Tracking Number (ATN)</a:t>
            </a:r>
          </a:p>
        </p:txBody>
      </p:sp>
      <p:sp>
        <p:nvSpPr>
          <p:cNvPr id="8195" name="Content Placeholder 5"/>
          <p:cNvSpPr>
            <a:spLocks noGrp="1"/>
          </p:cNvSpPr>
          <p:nvPr>
            <p:ph idx="4294967295"/>
          </p:nvPr>
        </p:nvSpPr>
        <p:spPr>
          <a:xfrm>
            <a:off x="609600" y="1219200"/>
            <a:ext cx="8077200" cy="4648200"/>
          </a:xfrm>
          <a:prstGeom prst="rect">
            <a:avLst/>
          </a:prstGeom>
        </p:spPr>
        <p:txBody>
          <a:bodyPr/>
          <a:lstStyle/>
          <a:p>
            <a:pPr>
              <a:buClrTx/>
            </a:pPr>
            <a:r>
              <a:rPr lang="en-US" sz="2800" dirty="0"/>
              <a:t>Each online provider enrollment application is assigned a unique Application Tracking Number (ATN)</a:t>
            </a:r>
          </a:p>
          <a:p>
            <a:pPr>
              <a:buClrTx/>
            </a:pPr>
            <a:r>
              <a:rPr lang="en-US" sz="2800" dirty="0">
                <a:latin typeface="+mj-lt"/>
                <a:ea typeface="Times New Roman" panose="02020603050405020304" pitchFamily="18" charset="0"/>
                <a:cs typeface="Times New Roman" panose="02020603050405020304" pitchFamily="18" charset="0"/>
              </a:rPr>
              <a:t>An email containing the 10-digit ATN will be sent to the email address entered in the Contact Information</a:t>
            </a:r>
            <a:endParaRPr lang="en-US" sz="2800" dirty="0">
              <a:effectLst/>
              <a:latin typeface="+mj-lt"/>
              <a:ea typeface="Times New Roman" panose="02020603050405020304" pitchFamily="18" charset="0"/>
              <a:cs typeface="Times New Roman" panose="02020603050405020304" pitchFamily="18" charset="0"/>
            </a:endParaRPr>
          </a:p>
          <a:p>
            <a:pPr>
              <a:buClrTx/>
            </a:pPr>
            <a:r>
              <a:rPr lang="en-US" sz="2800" dirty="0">
                <a:effectLst/>
                <a:latin typeface="+mj-lt"/>
                <a:ea typeface="Times New Roman" panose="02020603050405020304" pitchFamily="18" charset="0"/>
                <a:cs typeface="Times New Roman" panose="02020603050405020304" pitchFamily="18" charset="0"/>
              </a:rPr>
              <a:t>Additionally, the </a:t>
            </a:r>
            <a:r>
              <a:rPr lang="en-US" sz="2800" dirty="0">
                <a:latin typeface="+mj-lt"/>
                <a:ea typeface="Times New Roman" panose="02020603050405020304" pitchFamily="18" charset="0"/>
                <a:cs typeface="Times New Roman" panose="02020603050405020304" pitchFamily="18" charset="0"/>
              </a:rPr>
              <a:t>ATN will display at the top of the application</a:t>
            </a:r>
          </a:p>
          <a:p>
            <a:pPr>
              <a:buClrTx/>
            </a:pPr>
            <a:r>
              <a:rPr lang="en-US" sz="2800" dirty="0">
                <a:effectLst/>
                <a:latin typeface="+mj-lt"/>
                <a:ea typeface="Times New Roman" panose="02020603050405020304" pitchFamily="18" charset="0"/>
                <a:cs typeface="Times New Roman" panose="02020603050405020304" pitchFamily="18" charset="0"/>
              </a:rPr>
              <a:t>The ATN is required to resume or </a:t>
            </a:r>
            <a:r>
              <a:rPr lang="en-US" sz="2800" dirty="0">
                <a:latin typeface="+mj-lt"/>
                <a:ea typeface="Times New Roman" panose="02020603050405020304" pitchFamily="18" charset="0"/>
                <a:cs typeface="Times New Roman" panose="02020603050405020304" pitchFamily="18" charset="0"/>
              </a:rPr>
              <a:t>check the status of the application</a:t>
            </a:r>
            <a:endParaRPr lang="en-US" sz="28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08532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71600" y="1828800"/>
            <a:ext cx="6858000" cy="2590800"/>
          </a:xfrm>
          <a:prstGeom prst="rect">
            <a:avLst/>
          </a:prstGeom>
        </p:spPr>
        <p:txBody>
          <a:bodyPr/>
          <a:lstStyle/>
          <a:p>
            <a:r>
              <a:rPr lang="en-US" sz="4000" dirty="0"/>
              <a:t>Questions</a:t>
            </a:r>
          </a:p>
        </p:txBody>
      </p:sp>
    </p:spTree>
    <p:extLst>
      <p:ext uri="{BB962C8B-B14F-4D97-AF65-F5344CB8AC3E}">
        <p14:creationId xmlns:p14="http://schemas.microsoft.com/office/powerpoint/2010/main" val="292592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457200" y="400050"/>
            <a:ext cx="5486400" cy="504825"/>
          </a:xfrm>
          <a:prstGeom prst="rect">
            <a:avLst/>
          </a:prstGeom>
        </p:spPr>
        <p:txBody>
          <a:bodyPr/>
          <a:lstStyle/>
          <a:p>
            <a:pPr algn="l"/>
            <a:r>
              <a:rPr lang="en-US" sz="2600" dirty="0">
                <a:solidFill>
                  <a:schemeClr val="bg1"/>
                </a:solidFill>
              </a:rPr>
              <a:t>Email Notifications</a:t>
            </a:r>
          </a:p>
        </p:txBody>
      </p:sp>
      <p:sp>
        <p:nvSpPr>
          <p:cNvPr id="8195" name="Content Placeholder 5"/>
          <p:cNvSpPr>
            <a:spLocks noGrp="1"/>
          </p:cNvSpPr>
          <p:nvPr>
            <p:ph idx="4294967295"/>
          </p:nvPr>
        </p:nvSpPr>
        <p:spPr>
          <a:xfrm>
            <a:off x="609600" y="1219200"/>
            <a:ext cx="8077200" cy="4648200"/>
          </a:xfrm>
          <a:prstGeom prst="rect">
            <a:avLst/>
          </a:prstGeom>
        </p:spPr>
        <p:txBody>
          <a:bodyPr/>
          <a:lstStyle/>
          <a:p>
            <a:pPr marL="0" indent="0">
              <a:spcBef>
                <a:spcPts val="1200"/>
              </a:spcBef>
              <a:spcAft>
                <a:spcPts val="1200"/>
              </a:spcAft>
              <a:buNone/>
            </a:pPr>
            <a:r>
              <a:rPr lang="en-US" sz="2400" dirty="0"/>
              <a:t>The electronic enrollment system will send email notices to providers at key points during the application submission and determination process. The emails will be generated from a ‘do not reply’ email address.  The following are the types of emails generated:</a:t>
            </a:r>
          </a:p>
          <a:p>
            <a:pPr marL="859536" lvl="1" indent="-342900">
              <a:spcBef>
                <a:spcPts val="0"/>
              </a:spcBef>
              <a:spcAft>
                <a:spcPts val="0"/>
              </a:spcAft>
              <a:buFont typeface="Arial" panose="020B0604020202020204" pitchFamily="34" charset="0"/>
              <a:buChar char="•"/>
            </a:pPr>
            <a:r>
              <a:rPr lang="en-US" sz="2200" dirty="0"/>
              <a:t>Online Application Initiated</a:t>
            </a:r>
          </a:p>
          <a:p>
            <a:pPr marL="859536" lvl="1" indent="-342900">
              <a:spcBef>
                <a:spcPts val="1200"/>
              </a:spcBef>
              <a:spcAft>
                <a:spcPts val="0"/>
              </a:spcAft>
              <a:buFont typeface="Arial" panose="020B0604020202020204" pitchFamily="34" charset="0"/>
              <a:buChar char="•"/>
            </a:pPr>
            <a:r>
              <a:rPr lang="en-US" sz="2200" dirty="0"/>
              <a:t>Online Application Submitted</a:t>
            </a:r>
          </a:p>
          <a:p>
            <a:pPr marL="859536" lvl="1" indent="-342900">
              <a:spcBef>
                <a:spcPts val="1200"/>
              </a:spcBef>
              <a:spcAft>
                <a:spcPts val="0"/>
              </a:spcAft>
              <a:buFont typeface="Arial" panose="020B0604020202020204" pitchFamily="34" charset="0"/>
              <a:buChar char="•"/>
            </a:pPr>
            <a:r>
              <a:rPr lang="en-US" sz="2200" dirty="0"/>
              <a:t>Online Application Returned to Provider for Revisions</a:t>
            </a:r>
          </a:p>
          <a:p>
            <a:pPr marL="859536" lvl="1" indent="-342900">
              <a:spcBef>
                <a:spcPts val="1200"/>
              </a:spcBef>
              <a:spcAft>
                <a:spcPts val="0"/>
              </a:spcAft>
              <a:buFont typeface="Arial" panose="020B0604020202020204" pitchFamily="34" charset="0"/>
              <a:buChar char="•"/>
            </a:pPr>
            <a:r>
              <a:rPr lang="en-US" sz="2200" dirty="0"/>
              <a:t>Online Application Initiated – Expiring</a:t>
            </a:r>
          </a:p>
          <a:p>
            <a:pPr marL="859536" lvl="1" indent="-342900">
              <a:spcBef>
                <a:spcPts val="1200"/>
              </a:spcBef>
              <a:spcAft>
                <a:spcPts val="0"/>
              </a:spcAft>
              <a:buFont typeface="Arial" panose="020B0604020202020204" pitchFamily="34" charset="0"/>
              <a:buChar char="•"/>
            </a:pPr>
            <a:r>
              <a:rPr lang="en-US" sz="2200" dirty="0"/>
              <a:t>Online Application Returned to Provider – Expiring </a:t>
            </a:r>
          </a:p>
          <a:p>
            <a:pPr>
              <a:buClrTx/>
            </a:pPr>
            <a:endParaRPr lang="en-US" sz="28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24496"/>
      </p:ext>
    </p:extLst>
  </p:cSld>
  <p:clrMapOvr>
    <a:masterClrMapping/>
  </p:clrMapOvr>
</p:sld>
</file>

<file path=ppt/theme/theme1.xml><?xml version="1.0" encoding="utf-8"?>
<a:theme xmlns:a="http://schemas.openxmlformats.org/drawingml/2006/main" name="DPW-1 - MS 2007">
  <a:themeElements>
    <a:clrScheme name="DPW">
      <a:dk1>
        <a:srgbClr val="000000"/>
      </a:dk1>
      <a:lt1>
        <a:srgbClr val="FFFFFF"/>
      </a:lt1>
      <a:dk2>
        <a:srgbClr val="000000"/>
      </a:dk2>
      <a:lt2>
        <a:srgbClr val="969696"/>
      </a:lt2>
      <a:accent1>
        <a:srgbClr val="D2A305"/>
      </a:accent1>
      <a:accent2>
        <a:srgbClr val="003399"/>
      </a:accent2>
      <a:accent3>
        <a:srgbClr val="FFFFFF"/>
      </a:accent3>
      <a:accent4>
        <a:srgbClr val="D2A305"/>
      </a:accent4>
      <a:accent5>
        <a:srgbClr val="0070C0"/>
      </a:accent5>
      <a:accent6>
        <a:srgbClr val="E78A5C"/>
      </a:accent6>
      <a:hlink>
        <a:srgbClr val="0070C0"/>
      </a:hlink>
      <a:folHlink>
        <a:srgbClr val="00206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HS PowerPoint Template 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b3b3175-a358-4a8c-8740-9a568d24c60f">
      <Terms xmlns="http://schemas.microsoft.com/office/infopath/2007/PartnerControls"/>
    </lcf76f155ced4ddcb4097134ff3c332f>
    <TaxCatchAll xmlns="1a5bb1da-b84e-4881-91bc-d38e9897145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C539E69A835A4D9FB1BB14DF956256" ma:contentTypeVersion="16" ma:contentTypeDescription="Create a new document." ma:contentTypeScope="" ma:versionID="3ff8620f4ce2e39d3e0378d46debc3fe">
  <xsd:schema xmlns:xsd="http://www.w3.org/2001/XMLSchema" xmlns:xs="http://www.w3.org/2001/XMLSchema" xmlns:p="http://schemas.microsoft.com/office/2006/metadata/properties" xmlns:ns2="cb3b3175-a358-4a8c-8740-9a568d24c60f" xmlns:ns3="1a5bb1da-b84e-4881-91bc-d38e98971450" targetNamespace="http://schemas.microsoft.com/office/2006/metadata/properties" ma:root="true" ma:fieldsID="f508dfb057f6100aa3aebb22e848f09a" ns2:_="" ns3:_="">
    <xsd:import namespace="cb3b3175-a358-4a8c-8740-9a568d24c60f"/>
    <xsd:import namespace="1a5bb1da-b84e-4881-91bc-d38e989714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3b3175-a358-4a8c-8740-9a568d24c6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5bb1da-b84e-4881-91bc-d38e989714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ec1ecfa-27fa-4059-92fb-84c22ff880b0}" ma:internalName="TaxCatchAll" ma:showField="CatchAllData" ma:web="1a5bb1da-b84e-4881-91bc-d38e989714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7FA03D-C286-4B63-9F17-F646BD35F8EF}">
  <ds:schemaRefs>
    <ds:schemaRef ds:uri="http://www.w3.org/XML/1998/namespace"/>
    <ds:schemaRef ds:uri="http://purl.org/dc/terms/"/>
    <ds:schemaRef ds:uri="http://schemas.microsoft.com/office/infopath/2007/PartnerControl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b5144f1d-80e4-4f58-bd48-69fa1dfb0d1e"/>
    <ds:schemaRef ds:uri="http://purl.org/dc/elements/1.1/"/>
  </ds:schemaRefs>
</ds:datastoreItem>
</file>

<file path=customXml/itemProps2.xml><?xml version="1.0" encoding="utf-8"?>
<ds:datastoreItem xmlns:ds="http://schemas.openxmlformats.org/officeDocument/2006/customXml" ds:itemID="{71FC4049-D793-4715-B79F-F8C51234B011}">
  <ds:schemaRefs>
    <ds:schemaRef ds:uri="http://schemas.microsoft.com/sharepoint/v3/contenttype/forms"/>
  </ds:schemaRefs>
</ds:datastoreItem>
</file>

<file path=customXml/itemProps3.xml><?xml version="1.0" encoding="utf-8"?>
<ds:datastoreItem xmlns:ds="http://schemas.openxmlformats.org/officeDocument/2006/customXml" ds:itemID="{CF0EF9BF-F6B6-455E-A6F1-7707632E4A96}"/>
</file>

<file path=docProps/app.xml><?xml version="1.0" encoding="utf-8"?>
<Properties xmlns="http://schemas.openxmlformats.org/officeDocument/2006/extended-properties" xmlns:vt="http://schemas.openxmlformats.org/officeDocument/2006/docPropsVTypes">
  <Template>DPW-1 - MS 2007</Template>
  <TotalTime>4465</TotalTime>
  <Words>1519</Words>
  <Application>Microsoft Office PowerPoint</Application>
  <PresentationFormat>On-screen Show (4:3)</PresentationFormat>
  <Paragraphs>285</Paragraphs>
  <Slides>80</Slides>
  <Notes>70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80</vt:i4>
      </vt:variant>
    </vt:vector>
  </HeadingPairs>
  <TitlesOfParts>
    <vt:vector size="88" baseType="lpstr">
      <vt:lpstr>ＭＳ Ｐゴシック</vt:lpstr>
      <vt:lpstr>Arial</vt:lpstr>
      <vt:lpstr>Calibri</vt:lpstr>
      <vt:lpstr>Franklin Gothic Medium</vt:lpstr>
      <vt:lpstr>Times New Roman</vt:lpstr>
      <vt:lpstr>Verdana</vt:lpstr>
      <vt:lpstr>DPW-1 - MS 2007</vt:lpstr>
      <vt:lpstr>DHS PowerPoint Template 3</vt:lpstr>
      <vt:lpstr>Welcome to  Dentists and Public Health Dental Hygiene Practitioners (PHDHP) Enrollment Training</vt:lpstr>
      <vt:lpstr>Topics </vt:lpstr>
      <vt:lpstr>ACA - Overview</vt:lpstr>
      <vt:lpstr>Dentist Enrollment Requirements</vt:lpstr>
      <vt:lpstr>PHDHP Enrollment Requirements</vt:lpstr>
      <vt:lpstr>Accessing Enrollment Application</vt:lpstr>
      <vt:lpstr>Accessing Enrollment Application</vt:lpstr>
      <vt:lpstr>Application Tracking Number (ATN)</vt:lpstr>
      <vt:lpstr>Email Notifications</vt:lpstr>
      <vt:lpstr>Request Information Page</vt:lpstr>
      <vt:lpstr>Service Location Address Page</vt:lpstr>
      <vt:lpstr>Public Health Dental Hygiene Practitioners Enrollment Application</vt:lpstr>
      <vt:lpstr>Provider and Contact Information</vt:lpstr>
      <vt:lpstr>Service Location Information</vt:lpstr>
      <vt:lpstr>Other Addresses</vt:lpstr>
      <vt:lpstr>Specialties</vt:lpstr>
      <vt:lpstr>Provider Eligibility Program (PEP)</vt:lpstr>
      <vt:lpstr>Provider Identification</vt:lpstr>
      <vt:lpstr>Provider Identification</vt:lpstr>
      <vt:lpstr>CLIA Certification/Enrollment Question</vt:lpstr>
      <vt:lpstr>Provider Disclosures</vt:lpstr>
      <vt:lpstr>Provider Disclosures (cont.)</vt:lpstr>
      <vt:lpstr>Ownership/Managing Individuals</vt:lpstr>
      <vt:lpstr>Attachments</vt:lpstr>
      <vt:lpstr>Provider Agreement</vt:lpstr>
      <vt:lpstr>Provider Agreement (cont.)</vt:lpstr>
      <vt:lpstr>Submission Details</vt:lpstr>
      <vt:lpstr>Individual Dentist New Enrollment</vt:lpstr>
      <vt:lpstr>Provider and Contact Information</vt:lpstr>
      <vt:lpstr>Service Location Information</vt:lpstr>
      <vt:lpstr>General &amp; Historical Questions</vt:lpstr>
      <vt:lpstr>Other Addresses</vt:lpstr>
      <vt:lpstr>Specialties</vt:lpstr>
      <vt:lpstr>Provider Eligibility Program (PEP)</vt:lpstr>
      <vt:lpstr>Provider Identification</vt:lpstr>
      <vt:lpstr>Provider Identification</vt:lpstr>
      <vt:lpstr>Enrollment Questions</vt:lpstr>
      <vt:lpstr>Provider Disclosures</vt:lpstr>
      <vt:lpstr>Provider Disclosures (cont.)</vt:lpstr>
      <vt:lpstr>Ownership/Managing Individuals</vt:lpstr>
      <vt:lpstr>Attachments</vt:lpstr>
      <vt:lpstr>Provider Agreement</vt:lpstr>
      <vt:lpstr>Provider Agreement cont.</vt:lpstr>
      <vt:lpstr>Submission Details</vt:lpstr>
      <vt:lpstr>PowerPoint Presentation</vt:lpstr>
      <vt:lpstr>Provider Information</vt:lpstr>
      <vt:lpstr>Contact and Service Location Information</vt:lpstr>
      <vt:lpstr>General &amp; Historical Questions</vt:lpstr>
      <vt:lpstr>Other Addresses</vt:lpstr>
      <vt:lpstr>Specialties</vt:lpstr>
      <vt:lpstr>Provider Eligibility Program (PEP)</vt:lpstr>
      <vt:lpstr>Provider Identification</vt:lpstr>
      <vt:lpstr>Provider Identification cont.</vt:lpstr>
      <vt:lpstr>Enrollment Questions</vt:lpstr>
      <vt:lpstr>Provider Disclosures</vt:lpstr>
      <vt:lpstr>Provider Disclosures (cont.)</vt:lpstr>
      <vt:lpstr>Ownership/Managing Individuals</vt:lpstr>
      <vt:lpstr>Ownership/Managing Individuals</vt:lpstr>
      <vt:lpstr>Ownership/Managing Individuals</vt:lpstr>
      <vt:lpstr>Ownership/Managing Individuals</vt:lpstr>
      <vt:lpstr>Additional Revalidation</vt:lpstr>
      <vt:lpstr>Attachments</vt:lpstr>
      <vt:lpstr>Submission Details</vt:lpstr>
      <vt:lpstr> How to Resume or Check Enrollment Application Status</vt:lpstr>
      <vt:lpstr>Resume Application</vt:lpstr>
      <vt:lpstr>Resume Application</vt:lpstr>
      <vt:lpstr>Resume Application</vt:lpstr>
      <vt:lpstr>Resume Application</vt:lpstr>
      <vt:lpstr>Application Status</vt:lpstr>
      <vt:lpstr>Application Status</vt:lpstr>
      <vt:lpstr>Application Status</vt:lpstr>
      <vt:lpstr>Application Status</vt:lpstr>
      <vt:lpstr> Change Request</vt:lpstr>
      <vt:lpstr>When to use a Change Request</vt:lpstr>
      <vt:lpstr>Accessing a Change Request</vt:lpstr>
      <vt:lpstr>Change Request</vt:lpstr>
      <vt:lpstr>Resources</vt:lpstr>
      <vt:lpstr>Resources</vt:lpstr>
      <vt:lpstr>Resources (continued)</vt:lpstr>
      <vt:lpstr>Questions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Schim</dc:creator>
  <cp:lastModifiedBy>Elias, Lana</cp:lastModifiedBy>
  <cp:revision>57</cp:revision>
  <cp:lastPrinted>2012-06-22T18:23:04Z</cp:lastPrinted>
  <dcterms:created xsi:type="dcterms:W3CDTF">2012-06-22T14:04:48Z</dcterms:created>
  <dcterms:modified xsi:type="dcterms:W3CDTF">2024-05-30T14:15:09Z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pdating Metadata">
    <vt:lpwstr>False</vt:lpwstr>
  </property>
  <property fmtid="{D5CDD505-2E9C-101B-9397-08002B2CF9AE}" pid="3" name="Destination">
    <vt:lpwstr>http://promise.paxix.slg.eds.com/sites/training/User Training/Training Modules/Provider Inquiry/Current/Handouts/</vt:lpwstr>
  </property>
  <property fmtid="{D5CDD505-2E9C-101B-9397-08002B2CF9AE}" pid="4" name="Upload Status">
    <vt:lpwstr>False</vt:lpwstr>
  </property>
  <property fmtid="{D5CDD505-2E9C-101B-9397-08002B2CF9AE}" pid="5" name="Error">
    <vt:lpwstr/>
  </property>
  <property fmtid="{D5CDD505-2E9C-101B-9397-08002B2CF9AE}" pid="6" name="Source Path">
    <vt:lpwstr/>
  </property>
  <property fmtid="{D5CDD505-2E9C-101B-9397-08002B2CF9AE}" pid="7" name="ContentTypeId">
    <vt:lpwstr>0x01010050C539E69A835A4D9FB1BB14DF956256</vt:lpwstr>
  </property>
  <property fmtid="{D5CDD505-2E9C-101B-9397-08002B2CF9AE}" pid="8" name="Status">
    <vt:lpwstr>Processing</vt:lpwstr>
  </property>
  <property fmtid="{D5CDD505-2E9C-101B-9397-08002B2CF9AE}" pid="9" name="Order">
    <vt:r8>416900</vt:r8>
  </property>
</Properties>
</file>