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87" r:id="rId5"/>
    <p:sldId id="288" r:id="rId6"/>
    <p:sldId id="290" r:id="rId7"/>
    <p:sldId id="289" r:id="rId8"/>
    <p:sldId id="263" r:id="rId9"/>
    <p:sldId id="299" r:id="rId10"/>
    <p:sldId id="291" r:id="rId11"/>
    <p:sldId id="30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9B3"/>
    <a:srgbClr val="E9EBF5"/>
    <a:srgbClr val="C9E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D5C9A-85E9-45B9-BAED-EAD7AC89316E}" v="6" dt="2025-06-02T13:58:36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Infant Deaths by 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Cases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4-4D88-9E81-FE744D5A4A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514384"/>
        <c:axId val="210511504"/>
      </c:barChart>
      <c:catAx>
        <c:axId val="210514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 Age</a:t>
                </a:r>
                <a:r>
                  <a:rPr lang="en-US" sz="1400" baseline="0" dirty="0"/>
                  <a:t> at Death in Months</a:t>
                </a:r>
                <a:endParaRPr lang="en-US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11504"/>
        <c:crosses val="autoZero"/>
        <c:auto val="1"/>
        <c:lblAlgn val="ctr"/>
        <c:lblOffset val="100"/>
        <c:noMultiLvlLbl val="0"/>
      </c:catAx>
      <c:valAx>
        <c:axId val="210511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Number of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1051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7521F-08C3-4BA4-848F-0AAA61D3A37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B0CCF-9D60-46AB-A3C2-A60DC4FA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3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above are examples, list the CODs as relevant to your county’s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B0CCF-9D60-46AB-A3C2-A60DC4FAB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3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The list above may be incomplete. List as relevant to your county’s data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46A7E-E488-4089-9885-4CF0D7F4BC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94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Sample graph and data only. Complete as relevant to your county’s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46A7E-E488-4089-9885-4CF0D7F4BC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559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Examine if this geographical distribution is similar to past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B0CCF-9D60-46AB-A3C2-A60DC4FAB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03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46A7E-E488-4089-9885-4CF0D7F4BC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F1AC-6833-4D2E-8AA6-A8D246166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93E9D-6505-4656-9B2D-F9777404E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713F9-38A7-4362-AA29-4B6C3C2C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DAA6D-6ADE-4FEE-89C8-03DEDF3EE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1BDB3-A061-4AC2-A5BB-66B6A772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0B0F-F748-4BCE-B5D6-FC8642F6A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30BFE-0929-4E81-BFCB-18B73D12E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A7340-8E05-4885-A931-9DE8C839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39F94-E99E-438B-82F0-0FF2E0C4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22307-6AC8-4EBD-9961-06F589DE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8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6E64C2-A24E-4DD6-83DA-4B00F816E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F96F9-1188-4504-BCA9-64C36EDFB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F6093-91B7-4A85-A760-B056E681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3F6D4-682F-4E15-BAFD-EA14C7070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0A073-48BF-49FD-9596-66F03399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0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33077-09AD-4509-A2F3-BEE6513A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6F43F-25C0-4930-BC4C-DB2F5123C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4A5ED-3899-4D79-A677-26838E1D5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AF92A-3F9D-4ECC-B674-8DE90EDD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5E52B-CB92-4E06-A51F-330910CD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7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07E5-E661-4EE9-BEC3-26E18197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219AE-52E0-415A-BE99-263980BD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0DF99-E095-495D-AF6F-CA8973FB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37FBE-707F-4519-8D47-5DFA625A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511E9-F35D-4063-B0EC-1349736E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8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E9B29-3330-4A22-B5AE-CA3FA86F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A169-D9C3-4FA0-B08C-823055455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6E98BD-4778-4A34-838A-B12E64BB5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B2625-F6E0-4DF4-9C62-1FD1B5F77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F42CE-1325-4E76-88C8-FC64B719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8FBE7-5817-4C9C-93FF-B8A9A73E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0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B1609-BBB0-456B-A681-8E1F06909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755E8-146B-4157-9294-426979959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2226A-7B91-498D-A944-0A210340F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F7DEAF-76DD-448C-BA3E-44CF5E342E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2FA74-D672-4E75-8456-0CB808868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6A1A74-C641-477C-B558-461A06E1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2E7763-3568-4F5D-9608-AB10F906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D728D-6ADB-42E1-84EE-957FC60F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6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5202D-5A3B-4D53-881F-4F00DF82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F86F7F-0CE7-4B05-863E-DDAD5F18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8F2C39-C385-4DF8-AE54-833E2B18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F1854-8BF3-430A-ACF0-22CC25EE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30781-FB89-4884-81A6-D6850101A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BB439-FCB3-4955-91DC-A3F3F3E3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942CC-183C-4F1B-AB1A-64821F80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3540-870C-4976-ADA1-0C66ED43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FF41F-2204-461D-81AC-C6460D3A1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A1640-9BB0-4920-A2DC-1C46FDF9D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E5831-880D-4CA9-B3F9-B9D3A739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895F6-C964-4E5B-96C5-0C804709A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C3152-DD10-4E76-8AB0-6281290E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BB3F-1F58-4D6C-8CB5-6AE06CE3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DD8FC2-35ED-4F19-9D3F-98293F078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A1879-1C76-428B-A560-6CBEB405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3875A-FC0D-4E71-BD84-4A56FEC36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7F83-F6BB-43E2-962A-A45DA727A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24BA3-7D85-4191-841C-2BAEFB8A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7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B4F87-0165-4941-A754-CDECF21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9D38C-4324-44F8-AD34-68C50B7D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BF399-8EDD-42FD-81B4-1F673ED26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515D-277E-42B7-990B-A84D0F33BFCF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BDFC5-5A88-4785-9A91-0D08D4467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0FB16-BC65-4CCD-BD4B-5B1CC4D5D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8019-0DA2-4738-A9AD-DDDAE4D3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7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892C79-84A5-45FA-AFA5-D3F89FDD796D}"/>
              </a:ext>
            </a:extLst>
          </p:cNvPr>
          <p:cNvSpPr/>
          <p:nvPr/>
        </p:nvSpPr>
        <p:spPr>
          <a:xfrm>
            <a:off x="143069" y="3429000"/>
            <a:ext cx="11905862" cy="2852737"/>
          </a:xfrm>
          <a:custGeom>
            <a:avLst/>
            <a:gdLst>
              <a:gd name="connsiteX0" fmla="*/ 0 w 11905862"/>
              <a:gd name="connsiteY0" fmla="*/ 0 h 2852737"/>
              <a:gd name="connsiteX1" fmla="*/ 542378 w 11905862"/>
              <a:gd name="connsiteY1" fmla="*/ 0 h 2852737"/>
              <a:gd name="connsiteX2" fmla="*/ 1084756 w 11905862"/>
              <a:gd name="connsiteY2" fmla="*/ 0 h 2852737"/>
              <a:gd name="connsiteX3" fmla="*/ 1627134 w 11905862"/>
              <a:gd name="connsiteY3" fmla="*/ 0 h 2852737"/>
              <a:gd name="connsiteX4" fmla="*/ 2288571 w 11905862"/>
              <a:gd name="connsiteY4" fmla="*/ 0 h 2852737"/>
              <a:gd name="connsiteX5" fmla="*/ 2950008 w 11905862"/>
              <a:gd name="connsiteY5" fmla="*/ 0 h 2852737"/>
              <a:gd name="connsiteX6" fmla="*/ 3849562 w 11905862"/>
              <a:gd name="connsiteY6" fmla="*/ 0 h 2852737"/>
              <a:gd name="connsiteX7" fmla="*/ 4749116 w 11905862"/>
              <a:gd name="connsiteY7" fmla="*/ 0 h 2852737"/>
              <a:gd name="connsiteX8" fmla="*/ 5053377 w 11905862"/>
              <a:gd name="connsiteY8" fmla="*/ 0 h 2852737"/>
              <a:gd name="connsiteX9" fmla="*/ 5833872 w 11905862"/>
              <a:gd name="connsiteY9" fmla="*/ 0 h 2852737"/>
              <a:gd name="connsiteX10" fmla="*/ 6376251 w 11905862"/>
              <a:gd name="connsiteY10" fmla="*/ 0 h 2852737"/>
              <a:gd name="connsiteX11" fmla="*/ 6680511 w 11905862"/>
              <a:gd name="connsiteY11" fmla="*/ 0 h 2852737"/>
              <a:gd name="connsiteX12" fmla="*/ 7341948 w 11905862"/>
              <a:gd name="connsiteY12" fmla="*/ 0 h 2852737"/>
              <a:gd name="connsiteX13" fmla="*/ 7646209 w 11905862"/>
              <a:gd name="connsiteY13" fmla="*/ 0 h 2852737"/>
              <a:gd name="connsiteX14" fmla="*/ 8545763 w 11905862"/>
              <a:gd name="connsiteY14" fmla="*/ 0 h 2852737"/>
              <a:gd name="connsiteX15" fmla="*/ 8969083 w 11905862"/>
              <a:gd name="connsiteY15" fmla="*/ 0 h 2852737"/>
              <a:gd name="connsiteX16" fmla="*/ 9630519 w 11905862"/>
              <a:gd name="connsiteY16" fmla="*/ 0 h 2852737"/>
              <a:gd name="connsiteX17" fmla="*/ 10291956 w 11905862"/>
              <a:gd name="connsiteY17" fmla="*/ 0 h 2852737"/>
              <a:gd name="connsiteX18" fmla="*/ 11191510 w 11905862"/>
              <a:gd name="connsiteY18" fmla="*/ 0 h 2852737"/>
              <a:gd name="connsiteX19" fmla="*/ 11905862 w 11905862"/>
              <a:gd name="connsiteY19" fmla="*/ 0 h 2852737"/>
              <a:gd name="connsiteX20" fmla="*/ 11905862 w 11905862"/>
              <a:gd name="connsiteY20" fmla="*/ 542020 h 2852737"/>
              <a:gd name="connsiteX21" fmla="*/ 11905862 w 11905862"/>
              <a:gd name="connsiteY21" fmla="*/ 1055513 h 2852737"/>
              <a:gd name="connsiteX22" fmla="*/ 11905862 w 11905862"/>
              <a:gd name="connsiteY22" fmla="*/ 1540478 h 2852737"/>
              <a:gd name="connsiteX23" fmla="*/ 11905862 w 11905862"/>
              <a:gd name="connsiteY23" fmla="*/ 2111025 h 2852737"/>
              <a:gd name="connsiteX24" fmla="*/ 11905862 w 11905862"/>
              <a:gd name="connsiteY24" fmla="*/ 2852737 h 2852737"/>
              <a:gd name="connsiteX25" fmla="*/ 11482542 w 11905862"/>
              <a:gd name="connsiteY25" fmla="*/ 2852737 h 2852737"/>
              <a:gd name="connsiteX26" fmla="*/ 11178282 w 11905862"/>
              <a:gd name="connsiteY26" fmla="*/ 2852737 h 2852737"/>
              <a:gd name="connsiteX27" fmla="*/ 10278728 w 11905862"/>
              <a:gd name="connsiteY27" fmla="*/ 2852737 h 2852737"/>
              <a:gd name="connsiteX28" fmla="*/ 9974467 w 11905862"/>
              <a:gd name="connsiteY28" fmla="*/ 2852737 h 2852737"/>
              <a:gd name="connsiteX29" fmla="*/ 9670206 w 11905862"/>
              <a:gd name="connsiteY29" fmla="*/ 2852737 h 2852737"/>
              <a:gd name="connsiteX30" fmla="*/ 9008769 w 11905862"/>
              <a:gd name="connsiteY30" fmla="*/ 2852737 h 2852737"/>
              <a:gd name="connsiteX31" fmla="*/ 8109215 w 11905862"/>
              <a:gd name="connsiteY31" fmla="*/ 2852737 h 2852737"/>
              <a:gd name="connsiteX32" fmla="*/ 7566837 w 11905862"/>
              <a:gd name="connsiteY32" fmla="*/ 2852737 h 2852737"/>
              <a:gd name="connsiteX33" fmla="*/ 7024459 w 11905862"/>
              <a:gd name="connsiteY33" fmla="*/ 2852737 h 2852737"/>
              <a:gd name="connsiteX34" fmla="*/ 6363022 w 11905862"/>
              <a:gd name="connsiteY34" fmla="*/ 2852737 h 2852737"/>
              <a:gd name="connsiteX35" fmla="*/ 5582526 w 11905862"/>
              <a:gd name="connsiteY35" fmla="*/ 2852737 h 2852737"/>
              <a:gd name="connsiteX36" fmla="*/ 5040148 w 11905862"/>
              <a:gd name="connsiteY36" fmla="*/ 2852737 h 2852737"/>
              <a:gd name="connsiteX37" fmla="*/ 4735887 w 11905862"/>
              <a:gd name="connsiteY37" fmla="*/ 2852737 h 2852737"/>
              <a:gd name="connsiteX38" fmla="*/ 4431626 w 11905862"/>
              <a:gd name="connsiteY38" fmla="*/ 2852737 h 2852737"/>
              <a:gd name="connsiteX39" fmla="*/ 3770190 w 11905862"/>
              <a:gd name="connsiteY39" fmla="*/ 2852737 h 2852737"/>
              <a:gd name="connsiteX40" fmla="*/ 3465929 w 11905862"/>
              <a:gd name="connsiteY40" fmla="*/ 2852737 h 2852737"/>
              <a:gd name="connsiteX41" fmla="*/ 3161668 w 11905862"/>
              <a:gd name="connsiteY41" fmla="*/ 2852737 h 2852737"/>
              <a:gd name="connsiteX42" fmla="*/ 2381172 w 11905862"/>
              <a:gd name="connsiteY42" fmla="*/ 2852737 h 2852737"/>
              <a:gd name="connsiteX43" fmla="*/ 1481618 w 11905862"/>
              <a:gd name="connsiteY43" fmla="*/ 2852737 h 2852737"/>
              <a:gd name="connsiteX44" fmla="*/ 1177357 w 11905862"/>
              <a:gd name="connsiteY44" fmla="*/ 2852737 h 2852737"/>
              <a:gd name="connsiteX45" fmla="*/ 0 w 11905862"/>
              <a:gd name="connsiteY45" fmla="*/ 2852737 h 2852737"/>
              <a:gd name="connsiteX46" fmla="*/ 0 w 11905862"/>
              <a:gd name="connsiteY46" fmla="*/ 2253662 h 2852737"/>
              <a:gd name="connsiteX47" fmla="*/ 0 w 11905862"/>
              <a:gd name="connsiteY47" fmla="*/ 1711642 h 2852737"/>
              <a:gd name="connsiteX48" fmla="*/ 0 w 11905862"/>
              <a:gd name="connsiteY48" fmla="*/ 1226677 h 2852737"/>
              <a:gd name="connsiteX49" fmla="*/ 0 w 11905862"/>
              <a:gd name="connsiteY49" fmla="*/ 599075 h 2852737"/>
              <a:gd name="connsiteX50" fmla="*/ 0 w 11905862"/>
              <a:gd name="connsiteY50" fmla="*/ 0 h 2852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905862" h="2852737" fill="none" extrusionOk="0">
                <a:moveTo>
                  <a:pt x="0" y="0"/>
                </a:moveTo>
                <a:cubicBezTo>
                  <a:pt x="146731" y="10414"/>
                  <a:pt x="425246" y="5175"/>
                  <a:pt x="542378" y="0"/>
                </a:cubicBezTo>
                <a:cubicBezTo>
                  <a:pt x="659510" y="-5175"/>
                  <a:pt x="893424" y="25215"/>
                  <a:pt x="1084756" y="0"/>
                </a:cubicBezTo>
                <a:cubicBezTo>
                  <a:pt x="1276088" y="-25215"/>
                  <a:pt x="1374803" y="18607"/>
                  <a:pt x="1627134" y="0"/>
                </a:cubicBezTo>
                <a:cubicBezTo>
                  <a:pt x="1879465" y="-18607"/>
                  <a:pt x="2073748" y="8823"/>
                  <a:pt x="2288571" y="0"/>
                </a:cubicBezTo>
                <a:cubicBezTo>
                  <a:pt x="2503394" y="-8823"/>
                  <a:pt x="2776415" y="-30188"/>
                  <a:pt x="2950008" y="0"/>
                </a:cubicBezTo>
                <a:cubicBezTo>
                  <a:pt x="3123601" y="30188"/>
                  <a:pt x="3519192" y="43048"/>
                  <a:pt x="3849562" y="0"/>
                </a:cubicBezTo>
                <a:cubicBezTo>
                  <a:pt x="4179932" y="-43048"/>
                  <a:pt x="4484287" y="-7270"/>
                  <a:pt x="4749116" y="0"/>
                </a:cubicBezTo>
                <a:cubicBezTo>
                  <a:pt x="5013945" y="7270"/>
                  <a:pt x="4910780" y="11151"/>
                  <a:pt x="5053377" y="0"/>
                </a:cubicBezTo>
                <a:cubicBezTo>
                  <a:pt x="5195974" y="-11151"/>
                  <a:pt x="5677045" y="-20203"/>
                  <a:pt x="5833872" y="0"/>
                </a:cubicBezTo>
                <a:cubicBezTo>
                  <a:pt x="5990699" y="20203"/>
                  <a:pt x="6221588" y="24641"/>
                  <a:pt x="6376251" y="0"/>
                </a:cubicBezTo>
                <a:cubicBezTo>
                  <a:pt x="6530914" y="-24641"/>
                  <a:pt x="6602082" y="-1676"/>
                  <a:pt x="6680511" y="0"/>
                </a:cubicBezTo>
                <a:cubicBezTo>
                  <a:pt x="6758940" y="1676"/>
                  <a:pt x="7034570" y="19088"/>
                  <a:pt x="7341948" y="0"/>
                </a:cubicBezTo>
                <a:cubicBezTo>
                  <a:pt x="7649326" y="-19088"/>
                  <a:pt x="7566632" y="-4549"/>
                  <a:pt x="7646209" y="0"/>
                </a:cubicBezTo>
                <a:cubicBezTo>
                  <a:pt x="7725786" y="4549"/>
                  <a:pt x="8276335" y="11064"/>
                  <a:pt x="8545763" y="0"/>
                </a:cubicBezTo>
                <a:cubicBezTo>
                  <a:pt x="8815191" y="-11064"/>
                  <a:pt x="8854799" y="-6667"/>
                  <a:pt x="8969083" y="0"/>
                </a:cubicBezTo>
                <a:cubicBezTo>
                  <a:pt x="9083367" y="6667"/>
                  <a:pt x="9449513" y="17989"/>
                  <a:pt x="9630519" y="0"/>
                </a:cubicBezTo>
                <a:cubicBezTo>
                  <a:pt x="9811525" y="-17989"/>
                  <a:pt x="10024614" y="-30224"/>
                  <a:pt x="10291956" y="0"/>
                </a:cubicBezTo>
                <a:cubicBezTo>
                  <a:pt x="10559298" y="30224"/>
                  <a:pt x="10865626" y="8847"/>
                  <a:pt x="11191510" y="0"/>
                </a:cubicBezTo>
                <a:cubicBezTo>
                  <a:pt x="11517394" y="-8847"/>
                  <a:pt x="11735292" y="34002"/>
                  <a:pt x="11905862" y="0"/>
                </a:cubicBezTo>
                <a:cubicBezTo>
                  <a:pt x="11882906" y="173822"/>
                  <a:pt x="11906289" y="353125"/>
                  <a:pt x="11905862" y="542020"/>
                </a:cubicBezTo>
                <a:cubicBezTo>
                  <a:pt x="11905435" y="730915"/>
                  <a:pt x="11929547" y="895319"/>
                  <a:pt x="11905862" y="1055513"/>
                </a:cubicBezTo>
                <a:cubicBezTo>
                  <a:pt x="11882177" y="1215707"/>
                  <a:pt x="11903666" y="1435606"/>
                  <a:pt x="11905862" y="1540478"/>
                </a:cubicBezTo>
                <a:cubicBezTo>
                  <a:pt x="11908058" y="1645351"/>
                  <a:pt x="11879901" y="1833114"/>
                  <a:pt x="11905862" y="2111025"/>
                </a:cubicBezTo>
                <a:cubicBezTo>
                  <a:pt x="11931823" y="2388936"/>
                  <a:pt x="11902607" y="2537848"/>
                  <a:pt x="11905862" y="2852737"/>
                </a:cubicBezTo>
                <a:cubicBezTo>
                  <a:pt x="11761726" y="2837533"/>
                  <a:pt x="11626046" y="2849557"/>
                  <a:pt x="11482542" y="2852737"/>
                </a:cubicBezTo>
                <a:cubicBezTo>
                  <a:pt x="11339038" y="2855917"/>
                  <a:pt x="11248997" y="2850958"/>
                  <a:pt x="11178282" y="2852737"/>
                </a:cubicBezTo>
                <a:cubicBezTo>
                  <a:pt x="11107567" y="2854516"/>
                  <a:pt x="10675408" y="2822818"/>
                  <a:pt x="10278728" y="2852737"/>
                </a:cubicBezTo>
                <a:cubicBezTo>
                  <a:pt x="9882048" y="2882656"/>
                  <a:pt x="10077260" y="2857326"/>
                  <a:pt x="9974467" y="2852737"/>
                </a:cubicBezTo>
                <a:cubicBezTo>
                  <a:pt x="9871674" y="2848148"/>
                  <a:pt x="9739674" y="2840562"/>
                  <a:pt x="9670206" y="2852737"/>
                </a:cubicBezTo>
                <a:cubicBezTo>
                  <a:pt x="9600738" y="2864912"/>
                  <a:pt x="9243313" y="2881211"/>
                  <a:pt x="9008769" y="2852737"/>
                </a:cubicBezTo>
                <a:cubicBezTo>
                  <a:pt x="8774225" y="2824263"/>
                  <a:pt x="8389294" y="2886963"/>
                  <a:pt x="8109215" y="2852737"/>
                </a:cubicBezTo>
                <a:cubicBezTo>
                  <a:pt x="7829136" y="2818511"/>
                  <a:pt x="7747106" y="2871548"/>
                  <a:pt x="7566837" y="2852737"/>
                </a:cubicBezTo>
                <a:cubicBezTo>
                  <a:pt x="7386568" y="2833926"/>
                  <a:pt x="7282008" y="2847296"/>
                  <a:pt x="7024459" y="2852737"/>
                </a:cubicBezTo>
                <a:cubicBezTo>
                  <a:pt x="6766910" y="2858178"/>
                  <a:pt x="6655799" y="2857533"/>
                  <a:pt x="6363022" y="2852737"/>
                </a:cubicBezTo>
                <a:cubicBezTo>
                  <a:pt x="6070245" y="2847941"/>
                  <a:pt x="5756741" y="2824483"/>
                  <a:pt x="5582526" y="2852737"/>
                </a:cubicBezTo>
                <a:cubicBezTo>
                  <a:pt x="5408311" y="2880991"/>
                  <a:pt x="5252723" y="2873901"/>
                  <a:pt x="5040148" y="2852737"/>
                </a:cubicBezTo>
                <a:cubicBezTo>
                  <a:pt x="4827573" y="2831573"/>
                  <a:pt x="4812084" y="2844907"/>
                  <a:pt x="4735887" y="2852737"/>
                </a:cubicBezTo>
                <a:cubicBezTo>
                  <a:pt x="4659690" y="2860567"/>
                  <a:pt x="4521060" y="2853881"/>
                  <a:pt x="4431626" y="2852737"/>
                </a:cubicBezTo>
                <a:cubicBezTo>
                  <a:pt x="4342192" y="2851593"/>
                  <a:pt x="3950569" y="2866234"/>
                  <a:pt x="3770190" y="2852737"/>
                </a:cubicBezTo>
                <a:cubicBezTo>
                  <a:pt x="3589811" y="2839240"/>
                  <a:pt x="3532206" y="2840820"/>
                  <a:pt x="3465929" y="2852737"/>
                </a:cubicBezTo>
                <a:cubicBezTo>
                  <a:pt x="3399652" y="2864654"/>
                  <a:pt x="3222915" y="2838856"/>
                  <a:pt x="3161668" y="2852737"/>
                </a:cubicBezTo>
                <a:cubicBezTo>
                  <a:pt x="3100421" y="2866618"/>
                  <a:pt x="2621780" y="2838664"/>
                  <a:pt x="2381172" y="2852737"/>
                </a:cubicBezTo>
                <a:cubicBezTo>
                  <a:pt x="2140564" y="2866810"/>
                  <a:pt x="1697407" y="2880659"/>
                  <a:pt x="1481618" y="2852737"/>
                </a:cubicBezTo>
                <a:cubicBezTo>
                  <a:pt x="1265829" y="2824815"/>
                  <a:pt x="1287098" y="2848186"/>
                  <a:pt x="1177357" y="2852737"/>
                </a:cubicBezTo>
                <a:cubicBezTo>
                  <a:pt x="1067616" y="2857288"/>
                  <a:pt x="576113" y="2902060"/>
                  <a:pt x="0" y="2852737"/>
                </a:cubicBezTo>
                <a:cubicBezTo>
                  <a:pt x="-6598" y="2584505"/>
                  <a:pt x="-20886" y="2413088"/>
                  <a:pt x="0" y="2253662"/>
                </a:cubicBezTo>
                <a:cubicBezTo>
                  <a:pt x="20886" y="2094236"/>
                  <a:pt x="4847" y="1854663"/>
                  <a:pt x="0" y="1711642"/>
                </a:cubicBezTo>
                <a:cubicBezTo>
                  <a:pt x="-4847" y="1568621"/>
                  <a:pt x="16762" y="1323793"/>
                  <a:pt x="0" y="1226677"/>
                </a:cubicBezTo>
                <a:cubicBezTo>
                  <a:pt x="-16762" y="1129562"/>
                  <a:pt x="-6563" y="891287"/>
                  <a:pt x="0" y="599075"/>
                </a:cubicBezTo>
                <a:cubicBezTo>
                  <a:pt x="6563" y="306863"/>
                  <a:pt x="-6211" y="185421"/>
                  <a:pt x="0" y="0"/>
                </a:cubicBezTo>
                <a:close/>
              </a:path>
              <a:path w="11905862" h="2852737" stroke="0" extrusionOk="0">
                <a:moveTo>
                  <a:pt x="0" y="0"/>
                </a:moveTo>
                <a:cubicBezTo>
                  <a:pt x="210702" y="-16554"/>
                  <a:pt x="368848" y="17787"/>
                  <a:pt x="542378" y="0"/>
                </a:cubicBezTo>
                <a:cubicBezTo>
                  <a:pt x="715908" y="-17787"/>
                  <a:pt x="1056874" y="-5227"/>
                  <a:pt x="1322874" y="0"/>
                </a:cubicBezTo>
                <a:cubicBezTo>
                  <a:pt x="1588874" y="5227"/>
                  <a:pt x="1927658" y="25546"/>
                  <a:pt x="2103369" y="0"/>
                </a:cubicBezTo>
                <a:cubicBezTo>
                  <a:pt x="2279080" y="-25546"/>
                  <a:pt x="2618407" y="-3494"/>
                  <a:pt x="3002923" y="0"/>
                </a:cubicBezTo>
                <a:cubicBezTo>
                  <a:pt x="3387439" y="3494"/>
                  <a:pt x="3479498" y="28596"/>
                  <a:pt x="3783418" y="0"/>
                </a:cubicBezTo>
                <a:cubicBezTo>
                  <a:pt x="4087338" y="-28596"/>
                  <a:pt x="4329845" y="-37651"/>
                  <a:pt x="4563914" y="0"/>
                </a:cubicBezTo>
                <a:cubicBezTo>
                  <a:pt x="4797983" y="37651"/>
                  <a:pt x="4797696" y="5655"/>
                  <a:pt x="4868175" y="0"/>
                </a:cubicBezTo>
                <a:cubicBezTo>
                  <a:pt x="4938654" y="-5655"/>
                  <a:pt x="5247283" y="-1630"/>
                  <a:pt x="5529611" y="0"/>
                </a:cubicBezTo>
                <a:cubicBezTo>
                  <a:pt x="5811939" y="1630"/>
                  <a:pt x="5730817" y="4477"/>
                  <a:pt x="5833872" y="0"/>
                </a:cubicBezTo>
                <a:cubicBezTo>
                  <a:pt x="5936927" y="-4477"/>
                  <a:pt x="6223105" y="-21635"/>
                  <a:pt x="6376251" y="0"/>
                </a:cubicBezTo>
                <a:cubicBezTo>
                  <a:pt x="6529397" y="21635"/>
                  <a:pt x="6944242" y="32906"/>
                  <a:pt x="7275805" y="0"/>
                </a:cubicBezTo>
                <a:cubicBezTo>
                  <a:pt x="7607368" y="-32906"/>
                  <a:pt x="7993046" y="38622"/>
                  <a:pt x="8175359" y="0"/>
                </a:cubicBezTo>
                <a:cubicBezTo>
                  <a:pt x="8357672" y="-38622"/>
                  <a:pt x="8342925" y="14690"/>
                  <a:pt x="8479619" y="0"/>
                </a:cubicBezTo>
                <a:cubicBezTo>
                  <a:pt x="8616313" y="-14690"/>
                  <a:pt x="8719670" y="-7040"/>
                  <a:pt x="8902939" y="0"/>
                </a:cubicBezTo>
                <a:cubicBezTo>
                  <a:pt x="9086208" y="7040"/>
                  <a:pt x="9070602" y="6909"/>
                  <a:pt x="9207200" y="0"/>
                </a:cubicBezTo>
                <a:cubicBezTo>
                  <a:pt x="9343798" y="-6909"/>
                  <a:pt x="9490251" y="26972"/>
                  <a:pt x="9749578" y="0"/>
                </a:cubicBezTo>
                <a:cubicBezTo>
                  <a:pt x="10008905" y="-26972"/>
                  <a:pt x="10149677" y="17642"/>
                  <a:pt x="10291956" y="0"/>
                </a:cubicBezTo>
                <a:cubicBezTo>
                  <a:pt x="10434235" y="-17642"/>
                  <a:pt x="10533301" y="9664"/>
                  <a:pt x="10715276" y="0"/>
                </a:cubicBezTo>
                <a:cubicBezTo>
                  <a:pt x="10897251" y="-9664"/>
                  <a:pt x="11055881" y="11480"/>
                  <a:pt x="11257654" y="0"/>
                </a:cubicBezTo>
                <a:cubicBezTo>
                  <a:pt x="11459427" y="-11480"/>
                  <a:pt x="11748555" y="-19598"/>
                  <a:pt x="11905862" y="0"/>
                </a:cubicBezTo>
                <a:cubicBezTo>
                  <a:pt x="11911295" y="196173"/>
                  <a:pt x="11924296" y="425674"/>
                  <a:pt x="11905862" y="627602"/>
                </a:cubicBezTo>
                <a:cubicBezTo>
                  <a:pt x="11887428" y="829530"/>
                  <a:pt x="11907772" y="1072029"/>
                  <a:pt x="11905862" y="1198150"/>
                </a:cubicBezTo>
                <a:cubicBezTo>
                  <a:pt x="11903952" y="1324271"/>
                  <a:pt x="11911597" y="1644997"/>
                  <a:pt x="11905862" y="1768697"/>
                </a:cubicBezTo>
                <a:cubicBezTo>
                  <a:pt x="11900127" y="1892397"/>
                  <a:pt x="11910075" y="2567804"/>
                  <a:pt x="11905862" y="2852737"/>
                </a:cubicBezTo>
                <a:cubicBezTo>
                  <a:pt x="11836898" y="2844809"/>
                  <a:pt x="11746210" y="2844170"/>
                  <a:pt x="11601601" y="2852737"/>
                </a:cubicBezTo>
                <a:cubicBezTo>
                  <a:pt x="11456992" y="2861304"/>
                  <a:pt x="11228191" y="2846035"/>
                  <a:pt x="11059223" y="2852737"/>
                </a:cubicBezTo>
                <a:cubicBezTo>
                  <a:pt x="10890255" y="2859439"/>
                  <a:pt x="10405994" y="2835395"/>
                  <a:pt x="10159669" y="2852737"/>
                </a:cubicBezTo>
                <a:cubicBezTo>
                  <a:pt x="9913344" y="2870079"/>
                  <a:pt x="9887092" y="2831647"/>
                  <a:pt x="9736349" y="2852737"/>
                </a:cubicBezTo>
                <a:cubicBezTo>
                  <a:pt x="9585606" y="2873827"/>
                  <a:pt x="9506501" y="2862772"/>
                  <a:pt x="9432088" y="2852737"/>
                </a:cubicBezTo>
                <a:cubicBezTo>
                  <a:pt x="9357675" y="2842702"/>
                  <a:pt x="9004024" y="2843646"/>
                  <a:pt x="8651593" y="2852737"/>
                </a:cubicBezTo>
                <a:cubicBezTo>
                  <a:pt x="8299162" y="2861828"/>
                  <a:pt x="8201400" y="2847563"/>
                  <a:pt x="7871098" y="2852737"/>
                </a:cubicBezTo>
                <a:cubicBezTo>
                  <a:pt x="7540796" y="2857911"/>
                  <a:pt x="7491984" y="2847452"/>
                  <a:pt x="7328719" y="2852737"/>
                </a:cubicBezTo>
                <a:cubicBezTo>
                  <a:pt x="7165454" y="2858022"/>
                  <a:pt x="6981391" y="2858014"/>
                  <a:pt x="6786341" y="2852737"/>
                </a:cubicBezTo>
                <a:cubicBezTo>
                  <a:pt x="6591291" y="2847460"/>
                  <a:pt x="6599851" y="2843914"/>
                  <a:pt x="6482080" y="2852737"/>
                </a:cubicBezTo>
                <a:cubicBezTo>
                  <a:pt x="6364309" y="2861560"/>
                  <a:pt x="5978548" y="2844974"/>
                  <a:pt x="5820644" y="2852737"/>
                </a:cubicBezTo>
                <a:cubicBezTo>
                  <a:pt x="5662740" y="2860500"/>
                  <a:pt x="5398058" y="2830638"/>
                  <a:pt x="5278265" y="2852737"/>
                </a:cubicBezTo>
                <a:cubicBezTo>
                  <a:pt x="5158472" y="2874836"/>
                  <a:pt x="4773107" y="2843169"/>
                  <a:pt x="4378711" y="2852737"/>
                </a:cubicBezTo>
                <a:cubicBezTo>
                  <a:pt x="3984315" y="2862305"/>
                  <a:pt x="3936247" y="2826556"/>
                  <a:pt x="3717275" y="2852737"/>
                </a:cubicBezTo>
                <a:cubicBezTo>
                  <a:pt x="3498303" y="2878918"/>
                  <a:pt x="3322029" y="2872267"/>
                  <a:pt x="3055838" y="2852737"/>
                </a:cubicBezTo>
                <a:cubicBezTo>
                  <a:pt x="2789647" y="2833207"/>
                  <a:pt x="2878008" y="2860604"/>
                  <a:pt x="2751577" y="2852737"/>
                </a:cubicBezTo>
                <a:cubicBezTo>
                  <a:pt x="2625146" y="2844870"/>
                  <a:pt x="2575928" y="2864106"/>
                  <a:pt x="2447316" y="2852737"/>
                </a:cubicBezTo>
                <a:cubicBezTo>
                  <a:pt x="2318704" y="2841368"/>
                  <a:pt x="1943080" y="2836621"/>
                  <a:pt x="1785879" y="2852737"/>
                </a:cubicBezTo>
                <a:cubicBezTo>
                  <a:pt x="1628678" y="2868853"/>
                  <a:pt x="1433674" y="2849739"/>
                  <a:pt x="1124443" y="2852737"/>
                </a:cubicBezTo>
                <a:cubicBezTo>
                  <a:pt x="815212" y="2855735"/>
                  <a:pt x="358954" y="2878446"/>
                  <a:pt x="0" y="2852737"/>
                </a:cubicBezTo>
                <a:cubicBezTo>
                  <a:pt x="-12356" y="2711967"/>
                  <a:pt x="6064" y="2487995"/>
                  <a:pt x="0" y="2282190"/>
                </a:cubicBezTo>
                <a:cubicBezTo>
                  <a:pt x="-6064" y="2076385"/>
                  <a:pt x="13307" y="1911548"/>
                  <a:pt x="0" y="1768697"/>
                </a:cubicBezTo>
                <a:cubicBezTo>
                  <a:pt x="-13307" y="1625846"/>
                  <a:pt x="-9647" y="1428615"/>
                  <a:pt x="0" y="1198150"/>
                </a:cubicBezTo>
                <a:cubicBezTo>
                  <a:pt x="9647" y="967685"/>
                  <a:pt x="-8972" y="838521"/>
                  <a:pt x="0" y="599075"/>
                </a:cubicBezTo>
                <a:cubicBezTo>
                  <a:pt x="8972" y="359630"/>
                  <a:pt x="-20815" y="186371"/>
                  <a:pt x="0" y="0"/>
                </a:cubicBezTo>
                <a:close/>
              </a:path>
            </a:pathLst>
          </a:custGeom>
          <a:solidFill>
            <a:srgbClr val="C7E2EF"/>
          </a:solidFill>
          <a:ln w="38100">
            <a:solidFill>
              <a:srgbClr val="7BB0ED"/>
            </a:solidFill>
            <a:prstDash val="dash"/>
            <a:extLst>
              <a:ext uri="{C807C97D-BFC1-408E-A445-0C87EB9F89A2}">
                <ask:lineSketchStyleProps xmlns:ask="http://schemas.microsoft.com/office/drawing/2018/sketchyshapes" sd="23426988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DB3A6C-7D7F-45B4-ACC4-EE86246A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[Year]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FF0629-E69A-4829-B264-780CE33C40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>
                <a:solidFill>
                  <a:schemeClr val="accent1"/>
                </a:solidFill>
              </a:rPr>
              <a:t>Infant Deaths</a:t>
            </a:r>
          </a:p>
        </p:txBody>
      </p:sp>
    </p:spTree>
    <p:extLst>
      <p:ext uri="{BB962C8B-B14F-4D97-AF65-F5344CB8AC3E}">
        <p14:creationId xmlns:p14="http://schemas.microsoft.com/office/powerpoint/2010/main" val="157546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DB70-4D31-4ED3-A49C-B27736FF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17556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72FCEF6-762A-AC5B-D1D4-6534F0595A7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0495587"/>
              </p:ext>
            </p:extLst>
          </p:nvPr>
        </p:nvGraphicFramePr>
        <p:xfrm>
          <a:off x="695325" y="1320148"/>
          <a:ext cx="5181600" cy="536229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91745373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193964807"/>
                    </a:ext>
                  </a:extLst>
                </a:gridCol>
              </a:tblGrid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Deaths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18694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25121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980840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101831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200562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908569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178602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36773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837225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775554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733415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27447"/>
                  </a:ext>
                </a:extLst>
              </a:tr>
              <a:tr h="412484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399217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4082B-4AB2-EAB5-EE00-C141B0F2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5075" y="2111375"/>
            <a:ext cx="5181600" cy="4351338"/>
          </a:xfrm>
        </p:spPr>
        <p:txBody>
          <a:bodyPr/>
          <a:lstStyle/>
          <a:p>
            <a:r>
              <a:rPr lang="en-US" dirty="0"/>
              <a:t>X total infant deaths</a:t>
            </a:r>
          </a:p>
          <a:p>
            <a:r>
              <a:rPr lang="en-US" dirty="0"/>
              <a:t>X reviewed by the CDR as of [date]</a:t>
            </a:r>
          </a:p>
          <a:p>
            <a:r>
              <a:rPr lang="en-US" dirty="0"/>
              <a:t>X reviewed by Act 33</a:t>
            </a:r>
          </a:p>
          <a:p>
            <a:r>
              <a:rPr lang="en-US" dirty="0"/>
              <a:t>X not yet reviewed</a:t>
            </a:r>
          </a:p>
        </p:txBody>
      </p:sp>
    </p:spTree>
    <p:extLst>
      <p:ext uri="{BB962C8B-B14F-4D97-AF65-F5344CB8AC3E}">
        <p14:creationId xmlns:p14="http://schemas.microsoft.com/office/powerpoint/2010/main" val="40896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57261-C526-4ABC-9580-784DD79A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625"/>
            <a:ext cx="10515600" cy="10287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+mn-lt"/>
              </a:rPr>
              <a:t>Causes of Death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37436F-D059-F8D9-1EB2-324836AEF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SUID: X</a:t>
            </a:r>
          </a:p>
          <a:p>
            <a:r>
              <a:rPr lang="en-US" dirty="0"/>
              <a:t>Ingestion: X</a:t>
            </a:r>
          </a:p>
          <a:p>
            <a:r>
              <a:rPr lang="en-US" dirty="0"/>
              <a:t>Medical causes: X</a:t>
            </a:r>
          </a:p>
          <a:p>
            <a:r>
              <a:rPr lang="en-US" dirty="0"/>
              <a:t>Other: X</a:t>
            </a:r>
          </a:p>
          <a:p>
            <a:r>
              <a:rPr lang="en-US" dirty="0"/>
              <a:t>Pending: X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20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57261-C526-4ABC-9580-784DD79A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3137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+mn-lt"/>
              </a:rPr>
              <a:t>Unsafe Sleep 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F96645-DC1B-0570-4F44-F594735E7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Unsafe sleep was a factor in X of the X deaths</a:t>
            </a:r>
          </a:p>
          <a:p>
            <a:pPr lvl="1"/>
            <a:r>
              <a:rPr lang="en-US" dirty="0"/>
              <a:t>X deaths occurred in an unsafe sleep space</a:t>
            </a:r>
          </a:p>
          <a:p>
            <a:pPr lvl="1"/>
            <a:r>
              <a:rPr lang="en-US" dirty="0"/>
              <a:t>X deaths occurred with infant in an unsafe sleep position </a:t>
            </a:r>
          </a:p>
          <a:p>
            <a:pPr lvl="1"/>
            <a:r>
              <a:rPr lang="en-US" dirty="0"/>
              <a:t>X infants were found with items in their sleep space</a:t>
            </a:r>
          </a:p>
          <a:p>
            <a:pPr lvl="1"/>
            <a:r>
              <a:rPr lang="en-US" dirty="0"/>
              <a:t>X deaths did not involve unsafe sleep</a:t>
            </a:r>
          </a:p>
          <a:p>
            <a:pPr lvl="1"/>
            <a:r>
              <a:rPr lang="en-US" dirty="0"/>
              <a:t>Sleep details are currently pending for X deaths</a:t>
            </a:r>
          </a:p>
        </p:txBody>
      </p:sp>
    </p:spTree>
    <p:extLst>
      <p:ext uri="{BB962C8B-B14F-4D97-AF65-F5344CB8AC3E}">
        <p14:creationId xmlns:p14="http://schemas.microsoft.com/office/powerpoint/2010/main" val="245153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91DA-073A-405C-A952-C5C71BCE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0EBA1-C9BA-D2BE-AFF0-456893FC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Race</a:t>
            </a:r>
          </a:p>
          <a:p>
            <a:pPr lvl="1"/>
            <a:r>
              <a:rPr lang="en-US" dirty="0"/>
              <a:t>Black – X</a:t>
            </a:r>
          </a:p>
          <a:p>
            <a:pPr lvl="1"/>
            <a:r>
              <a:rPr lang="en-US" dirty="0"/>
              <a:t>White – X</a:t>
            </a:r>
          </a:p>
          <a:p>
            <a:pPr lvl="1"/>
            <a:r>
              <a:rPr lang="en-US" dirty="0"/>
              <a:t>Hispanic – X </a:t>
            </a:r>
          </a:p>
          <a:p>
            <a:pPr lvl="1"/>
            <a:r>
              <a:rPr lang="en-US" dirty="0"/>
              <a:t>Multiracial - X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Gender</a:t>
            </a:r>
          </a:p>
          <a:p>
            <a:pPr lvl="1"/>
            <a:r>
              <a:rPr lang="en-US" dirty="0"/>
              <a:t>Male – X</a:t>
            </a:r>
          </a:p>
          <a:p>
            <a:pPr lvl="1"/>
            <a:r>
              <a:rPr lang="en-US" dirty="0"/>
              <a:t>Female – 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28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91DA-073A-405C-A952-C5C71BCE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0EBA1-C9BA-D2BE-AFF0-456893FC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B74FE8-B40E-4840-A648-DA26C7DF68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965226"/>
              </p:ext>
            </p:extLst>
          </p:nvPr>
        </p:nvGraphicFramePr>
        <p:xfrm>
          <a:off x="371475" y="1675388"/>
          <a:ext cx="8502361" cy="48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ED7C5C-B42A-27A6-A388-E415CA1657E3}"/>
              </a:ext>
            </a:extLst>
          </p:cNvPr>
          <p:cNvSpPr txBox="1"/>
          <p:nvPr/>
        </p:nvSpPr>
        <p:spPr>
          <a:xfrm>
            <a:off x="8873836" y="2945666"/>
            <a:ext cx="3079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Youngest case = X days 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Oldest case = X months old</a:t>
            </a:r>
          </a:p>
        </p:txBody>
      </p:sp>
    </p:spTree>
    <p:extLst>
      <p:ext uri="{BB962C8B-B14F-4D97-AF65-F5344CB8AC3E}">
        <p14:creationId xmlns:p14="http://schemas.microsoft.com/office/powerpoint/2010/main" val="346436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30800E5-024B-437D-92AC-F3A00FEE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389B3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Cases by Location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C9F46-962E-F76C-4C09-9371543ED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68488"/>
            <a:ext cx="5181600" cy="4351338"/>
          </a:xfrm>
        </p:spPr>
        <p:txBody>
          <a:bodyPr/>
          <a:lstStyle/>
          <a:p>
            <a:r>
              <a:rPr lang="en-US" dirty="0"/>
              <a:t>Residence and incident location were the same in X/X cases</a:t>
            </a:r>
          </a:p>
          <a:p>
            <a:r>
              <a:rPr lang="en-US" dirty="0"/>
              <a:t>______ was a cluster neighborhood with X cases in [year].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287EF-D976-B169-5957-A4E7B6D8E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2" y="2779712"/>
            <a:ext cx="5181600" cy="1920876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/>
              <a:t>Insert image of county map here.</a:t>
            </a:r>
          </a:p>
          <a:p>
            <a:pPr marL="0" indent="0" algn="ctr">
              <a:buNone/>
            </a:pPr>
            <a:r>
              <a:rPr lang="en-US" i="1" dirty="0"/>
              <a:t>Mark each death on the map using the incident zip code.</a:t>
            </a:r>
          </a:p>
        </p:txBody>
      </p:sp>
    </p:spTree>
    <p:extLst>
      <p:ext uri="{BB962C8B-B14F-4D97-AF65-F5344CB8AC3E}">
        <p14:creationId xmlns:p14="http://schemas.microsoft.com/office/powerpoint/2010/main" val="412941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91DA-073A-405C-A952-C5C71BCE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3389B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0EBA1-C9BA-D2BE-AFF0-456893FC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Possible themes:</a:t>
            </a:r>
          </a:p>
          <a:p>
            <a:pPr lvl="2"/>
            <a:r>
              <a:rPr lang="en-US" sz="2400" dirty="0"/>
              <a:t>unsafe sleep</a:t>
            </a:r>
          </a:p>
          <a:p>
            <a:pPr lvl="2"/>
            <a:r>
              <a:rPr lang="en-US" sz="2400" dirty="0"/>
              <a:t>family factors (e.g., high risk neighborhood, substance use, etc.)</a:t>
            </a:r>
          </a:p>
          <a:p>
            <a:pPr lvl="2"/>
            <a:r>
              <a:rPr lang="en-US" sz="2400" dirty="0"/>
              <a:t>infant involvement with services prior to death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2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5E39-AED3-A8D4-2A57-32D29262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389B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293C1-D2B9-D94A-C184-551E6D84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2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34571d-39e1-4161-83a8-aab3b12cd1de">
      <Terms xmlns="http://schemas.microsoft.com/office/infopath/2007/PartnerControls"/>
    </lcf76f155ced4ddcb4097134ff3c332f>
    <TaxCatchAll xmlns="e9800f63-d8b4-4df5-be82-ad81741c3c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409FBD0EE26241B74C608990210E99" ma:contentTypeVersion="13" ma:contentTypeDescription="Create a new document." ma:contentTypeScope="" ma:versionID="4fd409c4df0da6c8000e7cb1c0c734a0">
  <xsd:schema xmlns:xsd="http://www.w3.org/2001/XMLSchema" xmlns:xs="http://www.w3.org/2001/XMLSchema" xmlns:p="http://schemas.microsoft.com/office/2006/metadata/properties" xmlns:ns2="1d34571d-39e1-4161-83a8-aab3b12cd1de" xmlns:ns3="e9800f63-d8b4-4df5-be82-ad81741c3c61" targetNamespace="http://schemas.microsoft.com/office/2006/metadata/properties" ma:root="true" ma:fieldsID="9990068b14e7e161ecf74e807678364d" ns2:_="" ns3:_="">
    <xsd:import namespace="1d34571d-39e1-4161-83a8-aab3b12cd1de"/>
    <xsd:import namespace="e9800f63-d8b4-4df5-be82-ad81741c3c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4571d-39e1-4161-83a8-aab3b12cd1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3380fc7-fa52-4f73-84dd-cd41989e36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00f63-d8b4-4df5-be82-ad81741c3c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5f9ac7e-5b21-43b8-9e0b-c7322c8e577a}" ma:internalName="TaxCatchAll" ma:showField="CatchAllData" ma:web="e9800f63-d8b4-4df5-be82-ad81741c3c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6B065A-4938-4129-9314-5DDE4DF32EF2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67dfe72c-4503-42a0-a299-d6ed58fcb0cb"/>
    <ds:schemaRef ds:uri="http://purl.org/dc/terms/"/>
    <ds:schemaRef ds:uri="http://purl.org/dc/dcmitype/"/>
    <ds:schemaRef ds:uri="4fb6331b-9abf-41fb-b391-516fccbe6c4c"/>
    <ds:schemaRef ds:uri="http://schemas.microsoft.com/office/2006/metadata/properties"/>
    <ds:schemaRef ds:uri="http://www.w3.org/XML/1998/namespace"/>
    <ds:schemaRef ds:uri="03992cc7-cc75-4b08-8842-e77b593659f3"/>
    <ds:schemaRef ds:uri="21757a27-c3b3-4ef0-9acb-c5d5b060f36c"/>
  </ds:schemaRefs>
</ds:datastoreItem>
</file>

<file path=customXml/itemProps2.xml><?xml version="1.0" encoding="utf-8"?>
<ds:datastoreItem xmlns:ds="http://schemas.openxmlformats.org/officeDocument/2006/customXml" ds:itemID="{1DE0C4F2-BFF4-4BC4-8A6F-CC67B8F32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D893F3-A66A-4704-AD3A-DBCBC883AACD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302</Words>
  <Application>Microsoft Office PowerPoint</Application>
  <PresentationFormat>Widescreen</PresentationFormat>
  <Paragraphs>72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[Year] Data</vt:lpstr>
      <vt:lpstr>Statistics</vt:lpstr>
      <vt:lpstr>Causes of Death</vt:lpstr>
      <vt:lpstr>Unsafe Sleep Impact</vt:lpstr>
      <vt:lpstr>Demographics</vt:lpstr>
      <vt:lpstr>Demographics</vt:lpstr>
      <vt:lpstr>Cases by Location</vt:lpstr>
      <vt:lpstr>Themes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Death Review</dc:title>
  <dc:creator>Berry, Belinda</dc:creator>
  <cp:lastModifiedBy>Berger, Rachel</cp:lastModifiedBy>
  <cp:revision>18</cp:revision>
  <dcterms:created xsi:type="dcterms:W3CDTF">2022-12-05T18:58:51Z</dcterms:created>
  <dcterms:modified xsi:type="dcterms:W3CDTF">2025-06-02T13:59:08Z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0x01010068409FBD0EE26241B74C608990210E99</vt:lpwstr>
  </property>
  <property fmtid="{D5CDD505-2E9C-101B-9397-08002B2CF9AE}" pid="3" name="MSIP_Label_5e4b1be8-281e-475d-98b0-21c3457e5a46_Enabled">
    <vt:lpwstr>true</vt:lpwstr>
  </property>
  <property fmtid="{D5CDD505-2E9C-101B-9397-08002B2CF9AE}" pid="4" name="MSIP_Label_5e4b1be8-281e-475d-98b0-21c3457e5a46_SetDate">
    <vt:lpwstr>2023-01-27T12:55:27Z</vt:lpwstr>
  </property>
  <property fmtid="{D5CDD505-2E9C-101B-9397-08002B2CF9AE}" pid="5" name="MSIP_Label_5e4b1be8-281e-475d-98b0-21c3457e5a46_Method">
    <vt:lpwstr>Standard</vt:lpwstr>
  </property>
  <property fmtid="{D5CDD505-2E9C-101B-9397-08002B2CF9AE}" pid="6" name="MSIP_Label_5e4b1be8-281e-475d-98b0-21c3457e5a46_Name">
    <vt:lpwstr>Public</vt:lpwstr>
  </property>
  <property fmtid="{D5CDD505-2E9C-101B-9397-08002B2CF9AE}" pid="7" name="MSIP_Label_5e4b1be8-281e-475d-98b0-21c3457e5a46_SiteId">
    <vt:lpwstr>8b3dd73e-4e72-4679-b191-56da1588712b</vt:lpwstr>
  </property>
  <property fmtid="{D5CDD505-2E9C-101B-9397-08002B2CF9AE}" pid="8" name="MSIP_Label_5e4b1be8-281e-475d-98b0-21c3457e5a46_ActionId">
    <vt:lpwstr>92380bd3-90c1-4068-aff1-82cb713d2e9f</vt:lpwstr>
  </property>
  <property fmtid="{D5CDD505-2E9C-101B-9397-08002B2CF9AE}" pid="9" name="MSIP_Label_5e4b1be8-281e-475d-98b0-21c3457e5a46_ContentBits">
    <vt:lpwstr>0</vt:lpwstr>
  </property>
  <property fmtid="{D5CDD505-2E9C-101B-9397-08002B2CF9AE}" pid="10" name="MediaServiceImageTags">
    <vt:lpwstr/>
  </property>
</Properties>
</file>