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5.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style3.xml" ContentType="application/vnd.ms-office.chartstyle+xml"/>
  <Override PartName="/ppt/charts/style4.xml" ContentType="application/vnd.ms-office.chartstyle+xml"/>
  <Override PartName="/ppt/charts/colors4.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584" r:id="rId2"/>
    <p:sldId id="506" r:id="rId3"/>
    <p:sldId id="537" r:id="rId4"/>
    <p:sldId id="377" r:id="rId5"/>
    <p:sldId id="399" r:id="rId6"/>
    <p:sldId id="379" r:id="rId7"/>
    <p:sldId id="261" r:id="rId8"/>
    <p:sldId id="380" r:id="rId9"/>
    <p:sldId id="257" r:id="rId10"/>
    <p:sldId id="260" r:id="rId11"/>
    <p:sldId id="398" r:id="rId12"/>
    <p:sldId id="390" r:id="rId13"/>
    <p:sldId id="391" r:id="rId14"/>
    <p:sldId id="387" r:id="rId15"/>
    <p:sldId id="393" r:id="rId16"/>
    <p:sldId id="392" r:id="rId17"/>
    <p:sldId id="394" r:id="rId18"/>
    <p:sldId id="583"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Tyrone" initials="WT" lastIdx="1" clrIdx="0">
    <p:extLst>
      <p:ext uri="{19B8F6BF-5375-455C-9EA6-DF929625EA0E}">
        <p15:presenceInfo xmlns:p15="http://schemas.microsoft.com/office/powerpoint/2012/main" userId="Williams, Tyro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90"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r>
              <a:rPr lang="en-US" b="1" dirty="0"/>
              <a:t>Completed FEDs </a:t>
            </a:r>
          </a:p>
          <a:p>
            <a:pPr>
              <a:defRPr b="1"/>
            </a:pPr>
            <a:r>
              <a:rPr lang="en-US" b="1" dirty="0"/>
              <a:t>April 1-June 30</a:t>
            </a:r>
          </a:p>
          <a:p>
            <a:pPr>
              <a:defRPr b="1"/>
            </a:pPr>
            <a:r>
              <a:rPr lang="en-US" b="1" dirty="0"/>
              <a:t>2019</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1"/>
        <c:ser>
          <c:idx val="0"/>
          <c:order val="0"/>
          <c:tx>
            <c:strRef>
              <c:f>Sheet1!$B$6</c:f>
              <c:strCache>
                <c:ptCount val="1"/>
                <c:pt idx="0">
                  <c:v>Completed FEDs</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4CA5-4E1A-A938-22A53BCF731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858-4A62-AA78-E429C5A20D4A}"/>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6858-4A62-AA78-E429C5A20D4A}"/>
              </c:ext>
            </c:extLst>
          </c:dPt>
          <c:dLbls>
            <c:dLbl>
              <c:idx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4CA5-4E1A-A938-22A53BCF7317}"/>
                </c:ext>
              </c:extLst>
            </c:dLbl>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Sheet1!$C$5:$E$5</c:f>
              <c:strCache>
                <c:ptCount val="3"/>
                <c:pt idx="0">
                  <c:v>April '19</c:v>
                </c:pt>
                <c:pt idx="1">
                  <c:v>May '19</c:v>
                </c:pt>
                <c:pt idx="2">
                  <c:v>June '19</c:v>
                </c:pt>
              </c:strCache>
            </c:strRef>
          </c:cat>
          <c:val>
            <c:numRef>
              <c:f>Sheet1!$C$6:$E$6</c:f>
              <c:numCache>
                <c:formatCode>General</c:formatCode>
                <c:ptCount val="3"/>
                <c:pt idx="0">
                  <c:v>11294</c:v>
                </c:pt>
                <c:pt idx="1">
                  <c:v>10721</c:v>
                </c:pt>
                <c:pt idx="2">
                  <c:v>9405</c:v>
                </c:pt>
              </c:numCache>
            </c:numRef>
          </c:val>
          <c:extLst>
            <c:ext xmlns:c16="http://schemas.microsoft.com/office/drawing/2014/chart" uri="{C3380CC4-5D6E-409C-BE32-E72D297353CC}">
              <c16:uniqueId val="{00000000-DEB0-48DF-AFA0-1D7D54936F54}"/>
            </c:ext>
          </c:extLst>
        </c:ser>
        <c:dLbls>
          <c:dLblPos val="outEnd"/>
          <c:showLegendKey val="0"/>
          <c:showVal val="1"/>
          <c:showCatName val="0"/>
          <c:showSerName val="0"/>
          <c:showPercent val="0"/>
          <c:showBubbleSize val="0"/>
        </c:dLbls>
        <c:gapWidth val="219"/>
        <c:overlap val="-27"/>
        <c:axId val="606276976"/>
        <c:axId val="606278616"/>
      </c:barChart>
      <c:catAx>
        <c:axId val="6062769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crossAx val="606278616"/>
        <c:crosses val="autoZero"/>
        <c:auto val="1"/>
        <c:lblAlgn val="ctr"/>
        <c:lblOffset val="100"/>
        <c:noMultiLvlLbl val="0"/>
      </c:catAx>
      <c:valAx>
        <c:axId val="606278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606276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FED Results</a:t>
            </a:r>
          </a:p>
          <a:p>
            <a:pPr>
              <a:defRPr/>
            </a:pPr>
            <a:r>
              <a:rPr lang="en-US" b="1" dirty="0"/>
              <a:t>April</a:t>
            </a:r>
            <a:r>
              <a:rPr lang="en-US" b="1" baseline="0" dirty="0"/>
              <a:t> 1-June 30</a:t>
            </a:r>
          </a:p>
          <a:p>
            <a:pPr>
              <a:defRPr/>
            </a:pPr>
            <a:r>
              <a:rPr lang="en-US" b="1" baseline="0" dirty="0"/>
              <a:t>2019</a:t>
            </a:r>
          </a:p>
          <a:p>
            <a:pPr>
              <a:defRPr/>
            </a:pP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Sheet1!$A$170</c:f>
              <c:strCache>
                <c:ptCount val="1"/>
                <c:pt idx="0">
                  <c:v>NFCE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Sheet1!$B$169:$F$169</c:f>
              <c:strCache>
                <c:ptCount val="3"/>
                <c:pt idx="0">
                  <c:v>April '19</c:v>
                </c:pt>
                <c:pt idx="1">
                  <c:v>May '19</c:v>
                </c:pt>
                <c:pt idx="2">
                  <c:v>June '19</c:v>
                </c:pt>
              </c:strCache>
            </c:strRef>
          </c:cat>
          <c:val>
            <c:numRef>
              <c:f>Sheet1!$B$170:$F$170</c:f>
              <c:numCache>
                <c:formatCode>General</c:formatCode>
                <c:ptCount val="3"/>
                <c:pt idx="0">
                  <c:v>8712</c:v>
                </c:pt>
                <c:pt idx="1">
                  <c:v>8409</c:v>
                </c:pt>
                <c:pt idx="2">
                  <c:v>7514</c:v>
                </c:pt>
              </c:numCache>
            </c:numRef>
          </c:val>
          <c:extLst>
            <c:ext xmlns:c16="http://schemas.microsoft.com/office/drawing/2014/chart" uri="{C3380CC4-5D6E-409C-BE32-E72D297353CC}">
              <c16:uniqueId val="{00000000-C6F3-4965-8EF3-C3E1FFBA287D}"/>
            </c:ext>
          </c:extLst>
        </c:ser>
        <c:ser>
          <c:idx val="1"/>
          <c:order val="1"/>
          <c:tx>
            <c:strRef>
              <c:f>Sheet1!$A$171</c:f>
              <c:strCache>
                <c:ptCount val="1"/>
                <c:pt idx="0">
                  <c:v>NFI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Sheet1!$B$169:$F$169</c:f>
              <c:strCache>
                <c:ptCount val="3"/>
                <c:pt idx="0">
                  <c:v>April '19</c:v>
                </c:pt>
                <c:pt idx="1">
                  <c:v>May '19</c:v>
                </c:pt>
                <c:pt idx="2">
                  <c:v>June '19</c:v>
                </c:pt>
              </c:strCache>
            </c:strRef>
          </c:cat>
          <c:val>
            <c:numRef>
              <c:f>Sheet1!$B$171:$F$171</c:f>
              <c:numCache>
                <c:formatCode>General</c:formatCode>
                <c:ptCount val="3"/>
                <c:pt idx="0">
                  <c:v>2548</c:v>
                </c:pt>
                <c:pt idx="1">
                  <c:v>2276</c:v>
                </c:pt>
                <c:pt idx="2">
                  <c:v>1882</c:v>
                </c:pt>
              </c:numCache>
            </c:numRef>
          </c:val>
          <c:extLst>
            <c:ext xmlns:c16="http://schemas.microsoft.com/office/drawing/2014/chart" uri="{C3380CC4-5D6E-409C-BE32-E72D297353CC}">
              <c16:uniqueId val="{00000001-C6F3-4965-8EF3-C3E1FFBA287D}"/>
            </c:ext>
          </c:extLst>
        </c:ser>
        <c:dLbls>
          <c:dLblPos val="outEnd"/>
          <c:showLegendKey val="0"/>
          <c:showVal val="1"/>
          <c:showCatName val="0"/>
          <c:showSerName val="0"/>
          <c:showPercent val="0"/>
          <c:showBubbleSize val="0"/>
        </c:dLbls>
        <c:gapWidth val="219"/>
        <c:overlap val="-27"/>
        <c:axId val="511826672"/>
        <c:axId val="511824376"/>
      </c:barChart>
      <c:catAx>
        <c:axId val="5118266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11824376"/>
        <c:crosses val="autoZero"/>
        <c:auto val="1"/>
        <c:lblAlgn val="ctr"/>
        <c:lblOffset val="100"/>
        <c:noMultiLvlLbl val="0"/>
      </c:catAx>
      <c:valAx>
        <c:axId val="511824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8266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FED Results Percentage</a:t>
            </a:r>
          </a:p>
          <a:p>
            <a:pPr>
              <a:defRPr/>
            </a:pPr>
            <a:r>
              <a:rPr lang="en-US" sz="1400" b="1" dirty="0"/>
              <a:t>April 1-June 30</a:t>
            </a:r>
          </a:p>
          <a:p>
            <a:pPr>
              <a:defRPr/>
            </a:pPr>
            <a:r>
              <a:rPr lang="en-US" sz="1400" b="1" dirty="0"/>
              <a:t>2019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Sheet1!$C$139</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CD-49C6-9806-6C5712B0F2A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2CD-49C6-9806-6C5712B0F2AA}"/>
              </c:ext>
            </c:extLst>
          </c:dPt>
          <c:dLbls>
            <c:dLbl>
              <c:idx val="0"/>
              <c:layout>
                <c:manualLayout>
                  <c:x val="8.304813800448857E-2"/>
                  <c:y val="-0.13330279288547156"/>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2CD-49C6-9806-6C5712B0F2AA}"/>
                </c:ext>
              </c:extLst>
            </c:dLbl>
            <c:dLbl>
              <c:idx val="1"/>
              <c:layout>
                <c:manualLayout>
                  <c:x val="-3.7155178972193691E-2"/>
                  <c:y val="1.8981586301650213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2CD-49C6-9806-6C5712B0F2A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Sheet1!$B$140:$B$141</c:f>
              <c:strCache>
                <c:ptCount val="2"/>
                <c:pt idx="0">
                  <c:v>NFCE</c:v>
                </c:pt>
                <c:pt idx="1">
                  <c:v>NFI</c:v>
                </c:pt>
              </c:strCache>
            </c:strRef>
          </c:cat>
          <c:val>
            <c:numRef>
              <c:f>Sheet1!$C$140:$C$141</c:f>
              <c:numCache>
                <c:formatCode>General</c:formatCode>
                <c:ptCount val="2"/>
                <c:pt idx="0">
                  <c:v>24635</c:v>
                </c:pt>
                <c:pt idx="1">
                  <c:v>6706</c:v>
                </c:pt>
              </c:numCache>
            </c:numRef>
          </c:val>
          <c:extLst>
            <c:ext xmlns:c16="http://schemas.microsoft.com/office/drawing/2014/chart" uri="{C3380CC4-5D6E-409C-BE32-E72D297353CC}">
              <c16:uniqueId val="{00000004-C2CD-49C6-9806-6C5712B0F2A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effectLst/>
              </a:rPr>
              <a:t>Completed FEDs </a:t>
            </a:r>
            <a:endParaRPr lang="en-US" sz="1400" dirty="0">
              <a:effectLst/>
            </a:endParaRPr>
          </a:p>
          <a:p>
            <a:pPr>
              <a:defRPr/>
            </a:pPr>
            <a:r>
              <a:rPr lang="en-US" sz="1400" b="1" i="0" baseline="0" dirty="0">
                <a:effectLst/>
              </a:rPr>
              <a:t>April 1-June 30</a:t>
            </a:r>
            <a:endParaRPr lang="en-US" sz="1400" dirty="0">
              <a:effectLst/>
            </a:endParaRPr>
          </a:p>
          <a:p>
            <a:pPr>
              <a:defRPr/>
            </a:pPr>
            <a:r>
              <a:rPr lang="en-US" sz="1400" b="1" i="0" baseline="0" dirty="0">
                <a:effectLst/>
              </a:rPr>
              <a:t>2019</a:t>
            </a:r>
            <a:endParaRPr lang="en-US" sz="1400" dirty="0">
              <a:effectLst/>
            </a:endParaRPr>
          </a:p>
          <a:p>
            <a:pPr>
              <a:defRPr/>
            </a:pP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Sheet1!$B$6</c:f>
              <c:strCache>
                <c:ptCount val="1"/>
                <c:pt idx="0">
                  <c:v>Completed FEDs</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0-B3ED-4804-9F44-F2F35C222C0B}"/>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1-B3ED-4804-9F44-F2F35C222C0B}"/>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B3ED-4804-9F44-F2F35C222C0B}"/>
                </c:ext>
              </c:extLst>
            </c:dLbl>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B3ED-4804-9F44-F2F35C222C0B}"/>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B3ED-4804-9F44-F2F35C222C0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Sheet1!$C$5:$E$5</c:f>
              <c:strCache>
                <c:ptCount val="3"/>
                <c:pt idx="0">
                  <c:v>April '19</c:v>
                </c:pt>
                <c:pt idx="1">
                  <c:v>May '19</c:v>
                </c:pt>
                <c:pt idx="2">
                  <c:v>June '19</c:v>
                </c:pt>
              </c:strCache>
            </c:strRef>
          </c:cat>
          <c:val>
            <c:numRef>
              <c:f>Sheet1!$C$6:$E$6</c:f>
              <c:numCache>
                <c:formatCode>General</c:formatCode>
                <c:ptCount val="3"/>
                <c:pt idx="0">
                  <c:v>4132</c:v>
                </c:pt>
                <c:pt idx="1">
                  <c:v>3333</c:v>
                </c:pt>
                <c:pt idx="2">
                  <c:v>3156</c:v>
                </c:pt>
              </c:numCache>
            </c:numRef>
          </c:val>
          <c:extLst>
            <c:ext xmlns:c16="http://schemas.microsoft.com/office/drawing/2014/chart" uri="{C3380CC4-5D6E-409C-BE32-E72D297353CC}">
              <c16:uniqueId val="{00000000-DEB0-48DF-AFA0-1D7D54936F54}"/>
            </c:ext>
          </c:extLst>
        </c:ser>
        <c:dLbls>
          <c:showLegendKey val="0"/>
          <c:showVal val="0"/>
          <c:showCatName val="0"/>
          <c:showSerName val="0"/>
          <c:showPercent val="0"/>
          <c:showBubbleSize val="0"/>
        </c:dLbls>
        <c:gapWidth val="219"/>
        <c:overlap val="-27"/>
        <c:axId val="606276976"/>
        <c:axId val="606278616"/>
      </c:barChart>
      <c:catAx>
        <c:axId val="60627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06278616"/>
        <c:crosses val="autoZero"/>
        <c:auto val="1"/>
        <c:lblAlgn val="ctr"/>
        <c:lblOffset val="100"/>
        <c:noMultiLvlLbl val="0"/>
      </c:catAx>
      <c:valAx>
        <c:axId val="606278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6276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t>FED Results</a:t>
            </a:r>
          </a:p>
          <a:p>
            <a:pPr>
              <a:defRPr sz="1600"/>
            </a:pPr>
            <a:r>
              <a:rPr lang="en-US" sz="1600" b="1" dirty="0"/>
              <a:t>April 1-June 30, 2019</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Sheet1!$A$170</c:f>
              <c:strCache>
                <c:ptCount val="1"/>
                <c:pt idx="0">
                  <c:v>NFCE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Sheet1!$B$169:$F$169</c:f>
              <c:strCache>
                <c:ptCount val="3"/>
                <c:pt idx="0">
                  <c:v>April '19</c:v>
                </c:pt>
                <c:pt idx="1">
                  <c:v>May '19</c:v>
                </c:pt>
                <c:pt idx="2">
                  <c:v>June '19</c:v>
                </c:pt>
              </c:strCache>
            </c:strRef>
          </c:cat>
          <c:val>
            <c:numRef>
              <c:f>Sheet1!$B$170:$F$170</c:f>
              <c:numCache>
                <c:formatCode>General</c:formatCode>
                <c:ptCount val="3"/>
                <c:pt idx="0">
                  <c:v>3010</c:v>
                </c:pt>
                <c:pt idx="1">
                  <c:v>2485</c:v>
                </c:pt>
                <c:pt idx="2">
                  <c:v>2497</c:v>
                </c:pt>
              </c:numCache>
            </c:numRef>
          </c:val>
          <c:extLst>
            <c:ext xmlns:c16="http://schemas.microsoft.com/office/drawing/2014/chart" uri="{C3380CC4-5D6E-409C-BE32-E72D297353CC}">
              <c16:uniqueId val="{00000000-C6F3-4965-8EF3-C3E1FFBA287D}"/>
            </c:ext>
          </c:extLst>
        </c:ser>
        <c:ser>
          <c:idx val="1"/>
          <c:order val="1"/>
          <c:tx>
            <c:strRef>
              <c:f>Sheet1!$A$171</c:f>
              <c:strCache>
                <c:ptCount val="1"/>
                <c:pt idx="0">
                  <c:v>NFI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Sheet1!$B$169:$F$169</c:f>
              <c:strCache>
                <c:ptCount val="3"/>
                <c:pt idx="0">
                  <c:v>April '19</c:v>
                </c:pt>
                <c:pt idx="1">
                  <c:v>May '19</c:v>
                </c:pt>
                <c:pt idx="2">
                  <c:v>June '19</c:v>
                </c:pt>
              </c:strCache>
            </c:strRef>
          </c:cat>
          <c:val>
            <c:numRef>
              <c:f>Sheet1!$B$171:$F$171</c:f>
              <c:numCache>
                <c:formatCode>General</c:formatCode>
                <c:ptCount val="3"/>
                <c:pt idx="0">
                  <c:v>1122</c:v>
                </c:pt>
                <c:pt idx="1">
                  <c:v>848</c:v>
                </c:pt>
                <c:pt idx="2">
                  <c:v>859</c:v>
                </c:pt>
              </c:numCache>
            </c:numRef>
          </c:val>
          <c:extLst>
            <c:ext xmlns:c16="http://schemas.microsoft.com/office/drawing/2014/chart" uri="{C3380CC4-5D6E-409C-BE32-E72D297353CC}">
              <c16:uniqueId val="{00000001-C6F3-4965-8EF3-C3E1FFBA287D}"/>
            </c:ext>
          </c:extLst>
        </c:ser>
        <c:dLbls>
          <c:dLblPos val="outEnd"/>
          <c:showLegendKey val="0"/>
          <c:showVal val="1"/>
          <c:showCatName val="0"/>
          <c:showSerName val="0"/>
          <c:showPercent val="0"/>
          <c:showBubbleSize val="0"/>
        </c:dLbls>
        <c:gapWidth val="219"/>
        <c:overlap val="-27"/>
        <c:axId val="511826672"/>
        <c:axId val="511824376"/>
      </c:barChart>
      <c:catAx>
        <c:axId val="5118266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11824376"/>
        <c:crosses val="autoZero"/>
        <c:auto val="1"/>
        <c:lblAlgn val="ctr"/>
        <c:lblOffset val="100"/>
        <c:noMultiLvlLbl val="0"/>
      </c:catAx>
      <c:valAx>
        <c:axId val="511824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8266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t>FED Result Percentage</a:t>
            </a:r>
          </a:p>
          <a:p>
            <a:pPr>
              <a:defRPr sz="1400" b="1"/>
            </a:pPr>
            <a:r>
              <a:rPr lang="en-US" sz="1400" b="1"/>
              <a:t>April 1-June 30, 2019</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Sheet1!$C$139</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CD-49C6-9806-6C5712B0F2A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2CD-49C6-9806-6C5712B0F2AA}"/>
              </c:ext>
            </c:extLst>
          </c:dPt>
          <c:dLbls>
            <c:dLbl>
              <c:idx val="0"/>
              <c:layout>
                <c:manualLayout>
                  <c:x val="4.7192456921145813E-2"/>
                  <c:y val="-0.1165193326742258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2CD-49C6-9806-6C5712B0F2AA}"/>
                </c:ext>
              </c:extLst>
            </c:dLbl>
            <c:dLbl>
              <c:idx val="1"/>
              <c:layout>
                <c:manualLayout>
                  <c:x val="-2.7869736391646697E-2"/>
                  <c:y val="8.733290771712057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2CD-49C6-9806-6C5712B0F2A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Sheet1!$B$140:$B$141</c:f>
              <c:strCache>
                <c:ptCount val="2"/>
                <c:pt idx="0">
                  <c:v>NFCE</c:v>
                </c:pt>
                <c:pt idx="1">
                  <c:v>NFI</c:v>
                </c:pt>
              </c:strCache>
            </c:strRef>
          </c:cat>
          <c:val>
            <c:numRef>
              <c:f>Sheet1!$C$140:$C$141</c:f>
              <c:numCache>
                <c:formatCode>General</c:formatCode>
                <c:ptCount val="2"/>
                <c:pt idx="0">
                  <c:v>7992</c:v>
                </c:pt>
                <c:pt idx="1">
                  <c:v>2629</c:v>
                </c:pt>
              </c:numCache>
            </c:numRef>
          </c:val>
          <c:extLst>
            <c:ext xmlns:c16="http://schemas.microsoft.com/office/drawing/2014/chart" uri="{C3380CC4-5D6E-409C-BE32-E72D297353CC}">
              <c16:uniqueId val="{00000004-C2CD-49C6-9806-6C5712B0F2A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D3FEFF1-B758-48A0-B986-0CBFEA21EC03}" type="datetimeFigureOut">
              <a:rPr lang="en-US" smtClean="0"/>
              <a:t>7/18/2019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A8C9375-5288-4BF8-9372-4CEDA3642C25}" type="slidenum">
              <a:rPr lang="en-US" smtClean="0"/>
              <a:t>‹#›</a:t>
            </a:fld>
            <a:endParaRPr lang="en-US"/>
          </a:p>
        </p:txBody>
      </p:sp>
    </p:spTree>
    <p:extLst>
      <p:ext uri="{BB962C8B-B14F-4D97-AF65-F5344CB8AC3E}">
        <p14:creationId xmlns:p14="http://schemas.microsoft.com/office/powerpoint/2010/main" val="325569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latin typeface="Arial" panose="020B0604020202020204" pitchFamily="34" charset="0"/>
                <a:cs typeface="Arial" panose="020B0604020202020204" pitchFamily="34" charset="0"/>
              </a:rPr>
              <a:t>Before we get started, I’d like to go over a few items so you know how to participate in today’s event: </a:t>
            </a:r>
          </a:p>
          <a:p>
            <a:pPr defTabSz="931774">
              <a:defRPr/>
            </a:pPr>
            <a:endParaRPr lang="en-US" dirty="0">
              <a:solidFill>
                <a:prstClr val="black"/>
              </a:solidFill>
              <a:latin typeface="Arial" panose="020B0604020202020204" pitchFamily="34" charset="0"/>
              <a:cs typeface="Arial" panose="020B0604020202020204" pitchFamily="34" charset="0"/>
            </a:endParaRPr>
          </a:p>
          <a:p>
            <a:pPr marL="228600" indent="-228600" defTabSz="931774">
              <a:buAutoNum type="arabicPeriod"/>
              <a:defRPr/>
            </a:pPr>
            <a:r>
              <a:rPr lang="en-US" dirty="0">
                <a:solidFill>
                  <a:prstClr val="black"/>
                </a:solidFill>
                <a:latin typeface="Arial" panose="020B0604020202020204" pitchFamily="34" charset="0"/>
                <a:cs typeface="Arial" panose="020B0604020202020204" pitchFamily="34" charset="0"/>
              </a:rPr>
              <a:t>Here is a screen shot of the Attendee interface.  This is what you should see on your desktop.</a:t>
            </a:r>
          </a:p>
          <a:p>
            <a:pPr marL="228600" indent="-228600" defTabSz="931774">
              <a:buAutoNum type="arabicPeriod"/>
              <a:defRPr/>
            </a:pPr>
            <a:r>
              <a:rPr lang="en-US" dirty="0">
                <a:solidFill>
                  <a:prstClr val="black"/>
                </a:solidFill>
                <a:latin typeface="Arial" panose="020B0604020202020204" pitchFamily="34" charset="0"/>
                <a:cs typeface="Arial" panose="020B0604020202020204" pitchFamily="34" charset="0"/>
              </a:rPr>
              <a:t>In the center of the screen is the GoToWebinar Viewer where you will see the presentation.</a:t>
            </a:r>
          </a:p>
          <a:p>
            <a:pPr marL="228600" indent="-228600" defTabSz="931774">
              <a:buAutoNum type="arabicPeriod" startAt="3"/>
              <a:defRPr/>
            </a:pPr>
            <a:r>
              <a:rPr lang="en-US" dirty="0">
                <a:solidFill>
                  <a:prstClr val="black"/>
                </a:solidFill>
                <a:latin typeface="Arial" panose="020B0604020202020204" pitchFamily="34" charset="0"/>
                <a:cs typeface="Arial" panose="020B0604020202020204" pitchFamily="34" charset="0"/>
              </a:rPr>
              <a:t>In the upper right hand corner is the GoToWebinar control panel where you can ask questions and select audio mode.  </a:t>
            </a:r>
          </a:p>
          <a:p>
            <a:pPr marL="228600" indent="-228600" defTabSz="931774">
              <a:buAutoNum type="arabicPeriod" startAt="3"/>
              <a:defRPr/>
            </a:pPr>
            <a:r>
              <a:rPr lang="en-US" dirty="0">
                <a:solidFill>
                  <a:prstClr val="black"/>
                </a:solidFill>
                <a:latin typeface="Arial" panose="020B0604020202020204" pitchFamily="34" charset="0"/>
                <a:cs typeface="Arial" panose="020B0604020202020204" pitchFamily="34" charset="0"/>
              </a:rPr>
              <a:t>If the Control Panel is closed you will see a slim red rectangle.  Click on the red arrow to expand the Control Panel.</a:t>
            </a:r>
          </a:p>
          <a:p>
            <a:pPr defTabSz="931774">
              <a:defRPr/>
            </a:pPr>
            <a:r>
              <a:rPr lang="en-US" dirty="0">
                <a:solidFill>
                  <a:prstClr val="black"/>
                </a:solidFill>
                <a:latin typeface="Arial" panose="020B0604020202020204" pitchFamily="34" charset="0"/>
                <a:cs typeface="Arial" panose="020B0604020202020204" pitchFamily="34" charset="0"/>
              </a:rPr>
              <a:t>5.   You will be listening to the presentation via your computer's speaker system by default.  If you prefer to join by phone, select the “Telephone” button in the audio pane and the dial-in information will be displayed.  This will place you in the “listen only” mode to hear the presentation.  </a:t>
            </a:r>
          </a:p>
          <a:p>
            <a:pPr marL="228600" indent="-228600" defTabSz="949426">
              <a:buAutoNum type="arabicPeriod" startAt="6"/>
              <a:defRPr/>
            </a:pPr>
            <a:r>
              <a:rPr lang="en-US" dirty="0">
                <a:solidFill>
                  <a:prstClr val="black"/>
                </a:solidFill>
              </a:rPr>
              <a:t>You may submit questions (via text) by typing your questions into the “Questions” pane of the control panel.  You may send in your questions at any time during the presentation.</a:t>
            </a:r>
          </a:p>
          <a:p>
            <a:pPr marL="228600" indent="-228600" defTabSz="949426">
              <a:buAutoNum type="arabicPeriod" startAt="6"/>
              <a:defRPr/>
            </a:pPr>
            <a:r>
              <a:rPr lang="en-US" b="0" dirty="0">
                <a:solidFill>
                  <a:prstClr val="black"/>
                </a:solidFill>
              </a:rPr>
              <a:t>Note:  </a:t>
            </a:r>
            <a:r>
              <a:rPr lang="en-US" dirty="0">
                <a:solidFill>
                  <a:prstClr val="black"/>
                </a:solidFill>
              </a:rPr>
              <a:t>The attendee control panel will collapse automatically when not in use.  To keep it open,  click the “View”, menu, and uncheck “Auto-hide Control Panel”.</a:t>
            </a:r>
            <a:endParaRPr lang="en-US" b="1"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966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Pennsylvania Individualized Assessments Overview Webinar</a:t>
            </a:r>
          </a:p>
        </p:txBody>
      </p:sp>
      <p:sp>
        <p:nvSpPr>
          <p:cNvPr id="4" name="Slide Number Placeholder 3"/>
          <p:cNvSpPr>
            <a:spLocks noGrp="1"/>
          </p:cNvSpPr>
          <p:nvPr>
            <p:ph type="sldNum" sz="quarter" idx="5"/>
          </p:nvPr>
        </p:nvSpPr>
        <p:spPr/>
        <p:txBody>
          <a:bodyPr/>
          <a:lstStyle/>
          <a:p>
            <a:fld id="{1D3DDA46-D67A-4F9A-8C33-B413BBCB5072}" type="slidenum">
              <a:rPr lang="en-US" smtClean="0"/>
              <a:t>4</a:t>
            </a:fld>
            <a:endParaRPr lang="en-US" dirty="0"/>
          </a:p>
        </p:txBody>
      </p:sp>
    </p:spTree>
    <p:extLst>
      <p:ext uri="{BB962C8B-B14F-4D97-AF65-F5344CB8AC3E}">
        <p14:creationId xmlns:p14="http://schemas.microsoft.com/office/powerpoint/2010/main" val="3042185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3DDA46-D67A-4F9A-8C33-B413BBCB50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943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C5FF2-7BFE-4C9D-8DB4-5B6FB5CEAF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EEF17F-3552-4F61-9FD8-DED24FDB15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93DA1F-3463-4C61-89EA-388D2BF08E86}"/>
              </a:ext>
            </a:extLst>
          </p:cNvPr>
          <p:cNvSpPr>
            <a:spLocks noGrp="1"/>
          </p:cNvSpPr>
          <p:nvPr>
            <p:ph type="dt" sz="half" idx="10"/>
          </p:nvPr>
        </p:nvSpPr>
        <p:spPr/>
        <p:txBody>
          <a:bodyPr/>
          <a:lstStyle/>
          <a:p>
            <a:fld id="{CFBE2E14-B501-4613-AFF4-A378D127BF94}" type="datetime1">
              <a:rPr lang="en-US" smtClean="0"/>
              <a:t>7/18/2019</a:t>
            </a:fld>
            <a:endParaRPr lang="en-US"/>
          </a:p>
        </p:txBody>
      </p:sp>
      <p:sp>
        <p:nvSpPr>
          <p:cNvPr id="5" name="Footer Placeholder 4">
            <a:extLst>
              <a:ext uri="{FF2B5EF4-FFF2-40B4-BE49-F238E27FC236}">
                <a16:creationId xmlns:a16="http://schemas.microsoft.com/office/drawing/2014/main" id="{91014921-140E-4EDD-83D4-01821CE81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0C7419-A5D5-4C88-A3F8-3590E482CEBC}"/>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2588039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F45E-4E96-43C6-AF6D-2A87C921BD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7B8F45-972C-4204-A3F8-2199DD5F7B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7E5C5-8682-4442-8A04-5F51D05108D9}"/>
              </a:ext>
            </a:extLst>
          </p:cNvPr>
          <p:cNvSpPr>
            <a:spLocks noGrp="1"/>
          </p:cNvSpPr>
          <p:nvPr>
            <p:ph type="dt" sz="half" idx="10"/>
          </p:nvPr>
        </p:nvSpPr>
        <p:spPr/>
        <p:txBody>
          <a:bodyPr/>
          <a:lstStyle/>
          <a:p>
            <a:fld id="{4E1DAA37-1417-4B09-B429-5A0D5AF12DC1}" type="datetime1">
              <a:rPr lang="en-US" smtClean="0"/>
              <a:t>7/18/2019</a:t>
            </a:fld>
            <a:endParaRPr lang="en-US"/>
          </a:p>
        </p:txBody>
      </p:sp>
      <p:sp>
        <p:nvSpPr>
          <p:cNvPr id="5" name="Footer Placeholder 4">
            <a:extLst>
              <a:ext uri="{FF2B5EF4-FFF2-40B4-BE49-F238E27FC236}">
                <a16:creationId xmlns:a16="http://schemas.microsoft.com/office/drawing/2014/main" id="{3A1E9501-1B46-4E0C-9B03-D73CBB4D5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E7E95-42D9-4788-B135-99F8AE7B667E}"/>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390288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B45041-821D-4A2A-9AB5-4542830C8E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AEFFF5-79E6-43B2-AF6A-D77F82EF097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1B424-F3B8-4C0F-897E-F834E4D69FF7}"/>
              </a:ext>
            </a:extLst>
          </p:cNvPr>
          <p:cNvSpPr>
            <a:spLocks noGrp="1"/>
          </p:cNvSpPr>
          <p:nvPr>
            <p:ph type="dt" sz="half" idx="10"/>
          </p:nvPr>
        </p:nvSpPr>
        <p:spPr/>
        <p:txBody>
          <a:bodyPr/>
          <a:lstStyle/>
          <a:p>
            <a:fld id="{675FF366-75D4-40EB-96EB-D1351B97DC28}" type="datetime1">
              <a:rPr lang="en-US" smtClean="0"/>
              <a:t>7/18/2019</a:t>
            </a:fld>
            <a:endParaRPr lang="en-US"/>
          </a:p>
        </p:txBody>
      </p:sp>
      <p:sp>
        <p:nvSpPr>
          <p:cNvPr id="5" name="Footer Placeholder 4">
            <a:extLst>
              <a:ext uri="{FF2B5EF4-FFF2-40B4-BE49-F238E27FC236}">
                <a16:creationId xmlns:a16="http://schemas.microsoft.com/office/drawing/2014/main" id="{D84A719F-2862-4E2A-AFF1-4D28DADDA3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DF3E1-E72C-4EC3-BAAF-1CBF80B78165}"/>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399309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782E-1E1D-40EA-AEE5-86B95AA91B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F28E07-8D0D-4F6E-B353-2714B45C10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A424B-75FA-49C0-B78F-AAFB5139E14D}"/>
              </a:ext>
            </a:extLst>
          </p:cNvPr>
          <p:cNvSpPr>
            <a:spLocks noGrp="1"/>
          </p:cNvSpPr>
          <p:nvPr>
            <p:ph type="dt" sz="half" idx="10"/>
          </p:nvPr>
        </p:nvSpPr>
        <p:spPr/>
        <p:txBody>
          <a:bodyPr/>
          <a:lstStyle/>
          <a:p>
            <a:fld id="{CD1B37C9-134F-4C2C-9A92-926211B3E08F}" type="datetime1">
              <a:rPr lang="en-US" smtClean="0"/>
              <a:t>7/18/2019</a:t>
            </a:fld>
            <a:endParaRPr lang="en-US"/>
          </a:p>
        </p:txBody>
      </p:sp>
      <p:sp>
        <p:nvSpPr>
          <p:cNvPr id="5" name="Footer Placeholder 4">
            <a:extLst>
              <a:ext uri="{FF2B5EF4-FFF2-40B4-BE49-F238E27FC236}">
                <a16:creationId xmlns:a16="http://schemas.microsoft.com/office/drawing/2014/main" id="{6642B2A3-623C-4BCA-8D6B-8901FE0F4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BB873-8CEA-4C9F-83D7-1910F80F7548}"/>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230577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10F7-1A43-48F0-AB46-758EE982B2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60EF0D-77F3-4C4D-80CA-4529E159F8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000B65-242D-4A41-A643-B841BF5600DA}"/>
              </a:ext>
            </a:extLst>
          </p:cNvPr>
          <p:cNvSpPr>
            <a:spLocks noGrp="1"/>
          </p:cNvSpPr>
          <p:nvPr>
            <p:ph type="dt" sz="half" idx="10"/>
          </p:nvPr>
        </p:nvSpPr>
        <p:spPr/>
        <p:txBody>
          <a:bodyPr/>
          <a:lstStyle/>
          <a:p>
            <a:fld id="{A4C60EAE-AC9D-446A-8C81-466A55A3BFC5}" type="datetime1">
              <a:rPr lang="en-US" smtClean="0"/>
              <a:t>7/18/2019</a:t>
            </a:fld>
            <a:endParaRPr lang="en-US"/>
          </a:p>
        </p:txBody>
      </p:sp>
      <p:sp>
        <p:nvSpPr>
          <p:cNvPr id="5" name="Footer Placeholder 4">
            <a:extLst>
              <a:ext uri="{FF2B5EF4-FFF2-40B4-BE49-F238E27FC236}">
                <a16:creationId xmlns:a16="http://schemas.microsoft.com/office/drawing/2014/main" id="{EA46FD2B-1F47-4785-89D1-9D16BBEC1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1B91D-B757-4D9F-BA56-72C50B1F0570}"/>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419759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6B673-955B-4D73-A4C0-DD89A247B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5D3622-5BB9-4040-81C9-EFC42A4700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B8B0-F14F-475B-A45D-406EB77E256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6C7E6A-3C3A-4B3E-AC48-477F8B2E39CA}"/>
              </a:ext>
            </a:extLst>
          </p:cNvPr>
          <p:cNvSpPr>
            <a:spLocks noGrp="1"/>
          </p:cNvSpPr>
          <p:nvPr>
            <p:ph type="dt" sz="half" idx="10"/>
          </p:nvPr>
        </p:nvSpPr>
        <p:spPr/>
        <p:txBody>
          <a:bodyPr/>
          <a:lstStyle/>
          <a:p>
            <a:fld id="{55C24442-0E25-4202-AD11-963C02930A33}" type="datetime1">
              <a:rPr lang="en-US" smtClean="0"/>
              <a:t>7/18/2019</a:t>
            </a:fld>
            <a:endParaRPr lang="en-US"/>
          </a:p>
        </p:txBody>
      </p:sp>
      <p:sp>
        <p:nvSpPr>
          <p:cNvPr id="6" name="Footer Placeholder 5">
            <a:extLst>
              <a:ext uri="{FF2B5EF4-FFF2-40B4-BE49-F238E27FC236}">
                <a16:creationId xmlns:a16="http://schemas.microsoft.com/office/drawing/2014/main" id="{3300AA48-F832-49BF-992C-4837F62943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6E88E5-67F0-4399-B375-833982468B45}"/>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3605921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7475-63CA-4915-8049-FF1A7E0D81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85ECBD-09EF-4184-9D8E-77744EB633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F5BC49-6D67-4253-A114-ADA7D42A1F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5E1746-398E-4396-82B9-871F105AA2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9E4AEB-264E-46D1-ADD4-350DB58438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D7A3E-F8A5-4674-8E1E-EA2639BA2BBA}"/>
              </a:ext>
            </a:extLst>
          </p:cNvPr>
          <p:cNvSpPr>
            <a:spLocks noGrp="1"/>
          </p:cNvSpPr>
          <p:nvPr>
            <p:ph type="dt" sz="half" idx="10"/>
          </p:nvPr>
        </p:nvSpPr>
        <p:spPr/>
        <p:txBody>
          <a:bodyPr/>
          <a:lstStyle/>
          <a:p>
            <a:fld id="{6D557835-EF85-4724-BA6C-B4D74A89BB6D}" type="datetime1">
              <a:rPr lang="en-US" smtClean="0"/>
              <a:t>7/18/2019</a:t>
            </a:fld>
            <a:endParaRPr lang="en-US"/>
          </a:p>
        </p:txBody>
      </p:sp>
      <p:sp>
        <p:nvSpPr>
          <p:cNvPr id="8" name="Footer Placeholder 7">
            <a:extLst>
              <a:ext uri="{FF2B5EF4-FFF2-40B4-BE49-F238E27FC236}">
                <a16:creationId xmlns:a16="http://schemas.microsoft.com/office/drawing/2014/main" id="{E365A8A4-D1C1-4970-94B5-E93061745F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CAB3A6-57B2-4124-9ECA-AE28DFA88460}"/>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1712129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A2B93-DF22-4D4C-B6A8-077AE313D6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3829AB-7B06-4291-A626-E61854A706E4}"/>
              </a:ext>
            </a:extLst>
          </p:cNvPr>
          <p:cNvSpPr>
            <a:spLocks noGrp="1"/>
          </p:cNvSpPr>
          <p:nvPr>
            <p:ph type="dt" sz="half" idx="10"/>
          </p:nvPr>
        </p:nvSpPr>
        <p:spPr/>
        <p:txBody>
          <a:bodyPr/>
          <a:lstStyle/>
          <a:p>
            <a:fld id="{7DE4352D-8F92-4F7C-A5BE-58E89B891332}" type="datetime1">
              <a:rPr lang="en-US" smtClean="0"/>
              <a:t>7/18/2019</a:t>
            </a:fld>
            <a:endParaRPr lang="en-US"/>
          </a:p>
        </p:txBody>
      </p:sp>
      <p:sp>
        <p:nvSpPr>
          <p:cNvPr id="4" name="Footer Placeholder 3">
            <a:extLst>
              <a:ext uri="{FF2B5EF4-FFF2-40B4-BE49-F238E27FC236}">
                <a16:creationId xmlns:a16="http://schemas.microsoft.com/office/drawing/2014/main" id="{51DD4759-0DDA-4651-8206-3B603404D2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B39E98-C679-4203-A698-D3F9711B7F44}"/>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406590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6C415-93FF-4B01-BFEB-0A8F5721ABDE}"/>
              </a:ext>
            </a:extLst>
          </p:cNvPr>
          <p:cNvSpPr>
            <a:spLocks noGrp="1"/>
          </p:cNvSpPr>
          <p:nvPr>
            <p:ph type="dt" sz="half" idx="10"/>
          </p:nvPr>
        </p:nvSpPr>
        <p:spPr/>
        <p:txBody>
          <a:bodyPr/>
          <a:lstStyle/>
          <a:p>
            <a:fld id="{1C3332FB-614D-4945-BCD9-FC1209EB1F48}" type="datetime1">
              <a:rPr lang="en-US" smtClean="0"/>
              <a:t>7/18/2019</a:t>
            </a:fld>
            <a:endParaRPr lang="en-US"/>
          </a:p>
        </p:txBody>
      </p:sp>
      <p:sp>
        <p:nvSpPr>
          <p:cNvPr id="3" name="Footer Placeholder 2">
            <a:extLst>
              <a:ext uri="{FF2B5EF4-FFF2-40B4-BE49-F238E27FC236}">
                <a16:creationId xmlns:a16="http://schemas.microsoft.com/office/drawing/2014/main" id="{910B55BF-6C2A-4AC4-95DC-64F3054FDE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6305D-A1F0-4212-9330-737BDBF87E87}"/>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1572017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B51F-91AE-433F-A204-8D627F927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600CC1-C088-416C-8674-0012265702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84054C-BE0A-439E-B1AB-B210DF27A2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BBF4FD-8B40-4C35-8838-1E4CC38171D3}"/>
              </a:ext>
            </a:extLst>
          </p:cNvPr>
          <p:cNvSpPr>
            <a:spLocks noGrp="1"/>
          </p:cNvSpPr>
          <p:nvPr>
            <p:ph type="dt" sz="half" idx="10"/>
          </p:nvPr>
        </p:nvSpPr>
        <p:spPr/>
        <p:txBody>
          <a:bodyPr/>
          <a:lstStyle/>
          <a:p>
            <a:fld id="{21D9FC85-FFEA-45F0-AF28-60147B75B8E9}" type="datetime1">
              <a:rPr lang="en-US" smtClean="0"/>
              <a:t>7/18/2019</a:t>
            </a:fld>
            <a:endParaRPr lang="en-US"/>
          </a:p>
        </p:txBody>
      </p:sp>
      <p:sp>
        <p:nvSpPr>
          <p:cNvPr id="6" name="Footer Placeholder 5">
            <a:extLst>
              <a:ext uri="{FF2B5EF4-FFF2-40B4-BE49-F238E27FC236}">
                <a16:creationId xmlns:a16="http://schemas.microsoft.com/office/drawing/2014/main" id="{FD247808-B632-4C55-986B-F9A300ECFA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90CF58-2B63-47CC-8C1E-3A20536B89DF}"/>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580010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639C5-A609-4443-AB16-86596BEA69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7A9D15-E195-4AFD-903F-909498EFDA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3AEB3C-5FEC-4C75-88EF-19D17FB8C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258ED7-E59A-4AD2-AE0D-36408A497C09}"/>
              </a:ext>
            </a:extLst>
          </p:cNvPr>
          <p:cNvSpPr>
            <a:spLocks noGrp="1"/>
          </p:cNvSpPr>
          <p:nvPr>
            <p:ph type="dt" sz="half" idx="10"/>
          </p:nvPr>
        </p:nvSpPr>
        <p:spPr/>
        <p:txBody>
          <a:bodyPr/>
          <a:lstStyle/>
          <a:p>
            <a:fld id="{789D1842-1C66-4506-842F-7922F6693C35}" type="datetime1">
              <a:rPr lang="en-US" smtClean="0"/>
              <a:t>7/18/2019</a:t>
            </a:fld>
            <a:endParaRPr lang="en-US"/>
          </a:p>
        </p:txBody>
      </p:sp>
      <p:sp>
        <p:nvSpPr>
          <p:cNvPr id="6" name="Footer Placeholder 5">
            <a:extLst>
              <a:ext uri="{FF2B5EF4-FFF2-40B4-BE49-F238E27FC236}">
                <a16:creationId xmlns:a16="http://schemas.microsoft.com/office/drawing/2014/main" id="{3DDCA0AB-B7C6-4184-9593-D9BEDE315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64C98-627A-4A07-8256-78512496193B}"/>
              </a:ext>
            </a:extLst>
          </p:cNvPr>
          <p:cNvSpPr>
            <a:spLocks noGrp="1"/>
          </p:cNvSpPr>
          <p:nvPr>
            <p:ph type="sldNum" sz="quarter" idx="12"/>
          </p:nvPr>
        </p:nvSpPr>
        <p:spPr/>
        <p:txBody>
          <a:bodyPr/>
          <a:lstStyle/>
          <a:p>
            <a:fld id="{8E90DDF7-388F-4576-A9B9-279E89B03020}" type="slidenum">
              <a:rPr lang="en-US" smtClean="0"/>
              <a:t>‹#›</a:t>
            </a:fld>
            <a:endParaRPr lang="en-US"/>
          </a:p>
        </p:txBody>
      </p:sp>
    </p:spTree>
    <p:extLst>
      <p:ext uri="{BB962C8B-B14F-4D97-AF65-F5344CB8AC3E}">
        <p14:creationId xmlns:p14="http://schemas.microsoft.com/office/powerpoint/2010/main" val="422342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608A9D-AB6F-4A9C-9C0B-A02D9DB82E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BE2EBA-B282-4323-A65F-31E6E6F0CE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7D5A9C-9B21-4F40-B7BC-F17DECFBC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227E7-9101-491D-8A42-A5E8AA86FDA8}" type="datetime1">
              <a:rPr lang="en-US" smtClean="0"/>
              <a:t>7/18/2019</a:t>
            </a:fld>
            <a:endParaRPr lang="en-US"/>
          </a:p>
        </p:txBody>
      </p:sp>
      <p:sp>
        <p:nvSpPr>
          <p:cNvPr id="5" name="Footer Placeholder 4">
            <a:extLst>
              <a:ext uri="{FF2B5EF4-FFF2-40B4-BE49-F238E27FC236}">
                <a16:creationId xmlns:a16="http://schemas.microsoft.com/office/drawing/2014/main" id="{06CBB722-DA4A-444D-B1C8-CC061695EE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9AE1E2-3688-4C13-8D3C-38417A958D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0DDF7-388F-4576-A9B9-279E89B03020}" type="slidenum">
              <a:rPr lang="en-US" smtClean="0"/>
              <a:t>‹#›</a:t>
            </a:fld>
            <a:endParaRPr lang="en-US"/>
          </a:p>
        </p:txBody>
      </p:sp>
    </p:spTree>
    <p:extLst>
      <p:ext uri="{BB962C8B-B14F-4D97-AF65-F5344CB8AC3E}">
        <p14:creationId xmlns:p14="http://schemas.microsoft.com/office/powerpoint/2010/main" val="2008685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14"/>
            <a:ext cx="12192000"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59" y="449705"/>
            <a:ext cx="5851282" cy="168943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2075" y="5680535"/>
            <a:ext cx="1847850" cy="933450"/>
          </a:xfrm>
          <a:prstGeom prst="rect">
            <a:avLst/>
          </a:prstGeom>
        </p:spPr>
      </p:pic>
      <p:sp>
        <p:nvSpPr>
          <p:cNvPr id="8" name="TextBox 7"/>
          <p:cNvSpPr txBox="1"/>
          <p:nvPr/>
        </p:nvSpPr>
        <p:spPr>
          <a:xfrm>
            <a:off x="1421087" y="2848741"/>
            <a:ext cx="9027621" cy="1569660"/>
          </a:xfrm>
          <a:prstGeom prst="rect">
            <a:avLst/>
          </a:prstGeom>
          <a:noFill/>
        </p:spPr>
        <p:txBody>
          <a:bodyPr wrap="square" rtlCol="0">
            <a:spAutoFit/>
          </a:bodyPr>
          <a:lstStyle/>
          <a:p>
            <a:pPr algn="ctr"/>
            <a:r>
              <a:rPr lang="en-US" sz="4000" b="1" dirty="0">
                <a:solidFill>
                  <a:schemeClr val="bg1"/>
                </a:solidFill>
                <a:latin typeface="Arial Black" panose="020B0A04020102020204" pitchFamily="34" charset="0"/>
              </a:rPr>
              <a:t>Third Thursday Webinar</a:t>
            </a:r>
            <a:endParaRPr lang="en-US" sz="2800" b="1" dirty="0">
              <a:solidFill>
                <a:schemeClr val="bg1"/>
              </a:solidFill>
              <a:latin typeface="Arial Black" panose="020B0A04020102020204" pitchFamily="34" charset="0"/>
            </a:endParaRPr>
          </a:p>
          <a:p>
            <a:pPr algn="ctr"/>
            <a:endParaRPr lang="en-US" sz="2800" b="1" dirty="0">
              <a:solidFill>
                <a:schemeClr val="bg1"/>
              </a:solidFill>
              <a:latin typeface="Arial Black" panose="020B0A04020102020204" pitchFamily="34" charset="0"/>
            </a:endParaRPr>
          </a:p>
          <a:p>
            <a:pPr algn="ctr"/>
            <a:r>
              <a:rPr lang="en-US" sz="2800" b="1" dirty="0">
                <a:solidFill>
                  <a:schemeClr val="bg1"/>
                </a:solidFill>
                <a:latin typeface="Arial Black" panose="020B0A04020102020204" pitchFamily="34" charset="0"/>
              </a:rPr>
              <a:t>July 18, 2019</a:t>
            </a:r>
            <a:endParaRPr lang="en-US" sz="2400" dirty="0">
              <a:solidFill>
                <a:schemeClr val="bg1"/>
              </a:solidFill>
              <a:latin typeface="Arial Black" panose="020B0A04020102020204" pitchFamily="34" charset="0"/>
            </a:endParaRPr>
          </a:p>
        </p:txBody>
      </p:sp>
      <p:cxnSp>
        <p:nvCxnSpPr>
          <p:cNvPr id="10" name="Straight Connector 9"/>
          <p:cNvCxnSpPr/>
          <p:nvPr/>
        </p:nvCxnSpPr>
        <p:spPr>
          <a:xfrm flipH="1">
            <a:off x="282633" y="6424525"/>
            <a:ext cx="47964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72919" y="6424525"/>
            <a:ext cx="47964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85EB908-D14B-4B79-9273-27B0AA618532}" type="slidenum">
              <a:rPr lang="en-US" smtClean="0"/>
              <a:t>1</a:t>
            </a:fld>
            <a:endParaRPr lang="en-US" dirty="0"/>
          </a:p>
        </p:txBody>
      </p:sp>
      <p:sp>
        <p:nvSpPr>
          <p:cNvPr id="5" name="TextBox 4">
            <a:extLst>
              <a:ext uri="{FF2B5EF4-FFF2-40B4-BE49-F238E27FC236}">
                <a16:creationId xmlns:a16="http://schemas.microsoft.com/office/drawing/2014/main" id="{9FA1962B-A79C-4DFD-A78E-D11B5B7C6508}"/>
              </a:ext>
            </a:extLst>
          </p:cNvPr>
          <p:cNvSpPr txBox="1"/>
          <p:nvPr/>
        </p:nvSpPr>
        <p:spPr>
          <a:xfrm>
            <a:off x="7072919" y="5192785"/>
            <a:ext cx="428088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453710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44054C6-19F6-48AD-A4A0-5A24F301D026}"/>
              </a:ext>
            </a:extLst>
          </p:cNvPr>
          <p:cNvSpPr/>
          <p:nvPr/>
        </p:nvSpPr>
        <p:spPr>
          <a:xfrm>
            <a:off x="54912" y="2255021"/>
            <a:ext cx="1607054" cy="894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IEB retrieves NFCE Result </a:t>
            </a:r>
          </a:p>
        </p:txBody>
      </p:sp>
      <p:sp>
        <p:nvSpPr>
          <p:cNvPr id="5" name="Flowchart: Decision 4">
            <a:extLst>
              <a:ext uri="{FF2B5EF4-FFF2-40B4-BE49-F238E27FC236}">
                <a16:creationId xmlns:a16="http://schemas.microsoft.com/office/drawing/2014/main" id="{33ACEAD0-10FA-4C9A-84F7-82AE001B8D27}"/>
              </a:ext>
            </a:extLst>
          </p:cNvPr>
          <p:cNvSpPr/>
          <p:nvPr/>
        </p:nvSpPr>
        <p:spPr>
          <a:xfrm>
            <a:off x="2021587" y="2154563"/>
            <a:ext cx="1672851" cy="1073990"/>
          </a:xfrm>
          <a:prstGeom prst="flowChartDecisi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NFCE Matches PC?</a:t>
            </a:r>
          </a:p>
        </p:txBody>
      </p:sp>
      <p:sp>
        <p:nvSpPr>
          <p:cNvPr id="6" name="Rectangle: Rounded Corners 5">
            <a:extLst>
              <a:ext uri="{FF2B5EF4-FFF2-40B4-BE49-F238E27FC236}">
                <a16:creationId xmlns:a16="http://schemas.microsoft.com/office/drawing/2014/main" id="{8FBF41BE-1551-42BD-AF77-FF0BBF65F855}"/>
              </a:ext>
            </a:extLst>
          </p:cNvPr>
          <p:cNvSpPr/>
          <p:nvPr/>
        </p:nvSpPr>
        <p:spPr>
          <a:xfrm>
            <a:off x="5594021" y="2224637"/>
            <a:ext cx="1095477" cy="9144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IEB issues approval to  CAO</a:t>
            </a:r>
          </a:p>
        </p:txBody>
      </p:sp>
      <p:sp>
        <p:nvSpPr>
          <p:cNvPr id="7" name="Rectangle: Rounded Corners 6">
            <a:extLst>
              <a:ext uri="{FF2B5EF4-FFF2-40B4-BE49-F238E27FC236}">
                <a16:creationId xmlns:a16="http://schemas.microsoft.com/office/drawing/2014/main" id="{71530C6F-9CE7-4799-BFAA-6D8A00EC72FE}"/>
              </a:ext>
            </a:extLst>
          </p:cNvPr>
          <p:cNvSpPr/>
          <p:nvPr/>
        </p:nvSpPr>
        <p:spPr>
          <a:xfrm>
            <a:off x="7072524" y="2213068"/>
            <a:ext cx="1095477" cy="9144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CAO does financial Review</a:t>
            </a:r>
          </a:p>
        </p:txBody>
      </p:sp>
      <p:sp>
        <p:nvSpPr>
          <p:cNvPr id="8" name="Flowchart: Decision 7">
            <a:extLst>
              <a:ext uri="{FF2B5EF4-FFF2-40B4-BE49-F238E27FC236}">
                <a16:creationId xmlns:a16="http://schemas.microsoft.com/office/drawing/2014/main" id="{B718DEF5-61FE-44BB-9623-C61E22C1AAE6}"/>
              </a:ext>
            </a:extLst>
          </p:cNvPr>
          <p:cNvSpPr/>
          <p:nvPr/>
        </p:nvSpPr>
        <p:spPr>
          <a:xfrm>
            <a:off x="8534163" y="2130771"/>
            <a:ext cx="1672851" cy="1078992"/>
          </a:xfrm>
          <a:prstGeom prst="flowChartDecisi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Applicant Financially eligible?</a:t>
            </a:r>
          </a:p>
        </p:txBody>
      </p:sp>
      <p:sp>
        <p:nvSpPr>
          <p:cNvPr id="11" name="Rectangle: Rounded Corners 10">
            <a:extLst>
              <a:ext uri="{FF2B5EF4-FFF2-40B4-BE49-F238E27FC236}">
                <a16:creationId xmlns:a16="http://schemas.microsoft.com/office/drawing/2014/main" id="{83FA3F61-7EE7-41DE-810C-247FFD0A112E}"/>
              </a:ext>
            </a:extLst>
          </p:cNvPr>
          <p:cNvSpPr/>
          <p:nvPr/>
        </p:nvSpPr>
        <p:spPr>
          <a:xfrm>
            <a:off x="2221571" y="3926259"/>
            <a:ext cx="1453896" cy="9144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Medical Director Review Requested</a:t>
            </a:r>
          </a:p>
        </p:txBody>
      </p:sp>
      <p:sp>
        <p:nvSpPr>
          <p:cNvPr id="12" name="Rectangle: Rounded Corners 11">
            <a:extLst>
              <a:ext uri="{FF2B5EF4-FFF2-40B4-BE49-F238E27FC236}">
                <a16:creationId xmlns:a16="http://schemas.microsoft.com/office/drawing/2014/main" id="{782C49A2-AC0D-4389-9503-D4441BE26AEB}"/>
              </a:ext>
            </a:extLst>
          </p:cNvPr>
          <p:cNvSpPr/>
          <p:nvPr/>
        </p:nvSpPr>
        <p:spPr>
          <a:xfrm>
            <a:off x="6002244" y="3843963"/>
            <a:ext cx="1453896" cy="9144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OLTL sends written notice to applicant informing of ineligibility w/ right to appeal</a:t>
            </a:r>
          </a:p>
        </p:txBody>
      </p:sp>
      <p:sp>
        <p:nvSpPr>
          <p:cNvPr id="14" name="Flowchart: Decision 13">
            <a:extLst>
              <a:ext uri="{FF2B5EF4-FFF2-40B4-BE49-F238E27FC236}">
                <a16:creationId xmlns:a16="http://schemas.microsoft.com/office/drawing/2014/main" id="{837296A1-15AA-403E-B270-1A84D833C4C8}"/>
              </a:ext>
            </a:extLst>
          </p:cNvPr>
          <p:cNvSpPr/>
          <p:nvPr/>
        </p:nvSpPr>
        <p:spPr>
          <a:xfrm>
            <a:off x="4050876" y="3843963"/>
            <a:ext cx="1558166" cy="1078992"/>
          </a:xfrm>
          <a:prstGeom prst="flowChartDecisi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Medical Director Agrees with NFCE Result?</a:t>
            </a:r>
          </a:p>
        </p:txBody>
      </p:sp>
      <p:cxnSp>
        <p:nvCxnSpPr>
          <p:cNvPr id="24" name="Straight Arrow Connector 23">
            <a:extLst>
              <a:ext uri="{FF2B5EF4-FFF2-40B4-BE49-F238E27FC236}">
                <a16:creationId xmlns:a16="http://schemas.microsoft.com/office/drawing/2014/main" id="{C3A92894-932F-49CC-A3E1-F6A62EFE7D27}"/>
              </a:ext>
            </a:extLst>
          </p:cNvPr>
          <p:cNvCxnSpPr>
            <a:cxnSpLocks/>
          </p:cNvCxnSpPr>
          <p:nvPr/>
        </p:nvCxnSpPr>
        <p:spPr>
          <a:xfrm>
            <a:off x="1661966" y="2709932"/>
            <a:ext cx="3566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B9A1EDB-3E29-4E1B-960F-393174446284}"/>
              </a:ext>
            </a:extLst>
          </p:cNvPr>
          <p:cNvCxnSpPr>
            <a:cxnSpLocks/>
            <a:stCxn id="11" idx="3"/>
            <a:endCxn id="14" idx="1"/>
          </p:cNvCxnSpPr>
          <p:nvPr/>
        </p:nvCxnSpPr>
        <p:spPr>
          <a:xfrm>
            <a:off x="3675467" y="4383459"/>
            <a:ext cx="3754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D4BA1D4-34C2-4C3A-81F6-B8514736EED1}"/>
              </a:ext>
            </a:extLst>
          </p:cNvPr>
          <p:cNvCxnSpPr>
            <a:cxnSpLocks/>
          </p:cNvCxnSpPr>
          <p:nvPr/>
        </p:nvCxnSpPr>
        <p:spPr>
          <a:xfrm>
            <a:off x="5111860" y="421932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A40585C-CF30-49EF-83DC-E2F0654F671C}"/>
              </a:ext>
            </a:extLst>
          </p:cNvPr>
          <p:cNvCxnSpPr>
            <a:cxnSpLocks/>
          </p:cNvCxnSpPr>
          <p:nvPr/>
        </p:nvCxnSpPr>
        <p:spPr>
          <a:xfrm>
            <a:off x="5111860" y="421932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3D043156-978B-4AE7-9F36-9C2860971617}"/>
              </a:ext>
            </a:extLst>
          </p:cNvPr>
          <p:cNvSpPr/>
          <p:nvPr/>
        </p:nvSpPr>
        <p:spPr>
          <a:xfrm>
            <a:off x="8643640" y="562466"/>
            <a:ext cx="1453896" cy="914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CAO sends written notice to applicant informing of ineligibility w/right to appeal</a:t>
            </a:r>
          </a:p>
        </p:txBody>
      </p:sp>
      <p:sp>
        <p:nvSpPr>
          <p:cNvPr id="75" name="Oval 74">
            <a:extLst>
              <a:ext uri="{FF2B5EF4-FFF2-40B4-BE49-F238E27FC236}">
                <a16:creationId xmlns:a16="http://schemas.microsoft.com/office/drawing/2014/main" id="{A31421F7-7946-4BCD-A373-511CC620F9DB}"/>
              </a:ext>
            </a:extLst>
          </p:cNvPr>
          <p:cNvSpPr/>
          <p:nvPr/>
        </p:nvSpPr>
        <p:spPr>
          <a:xfrm>
            <a:off x="10573176" y="2222261"/>
            <a:ext cx="1609344" cy="896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CAO issues notice to participant </a:t>
            </a:r>
          </a:p>
        </p:txBody>
      </p:sp>
      <p:cxnSp>
        <p:nvCxnSpPr>
          <p:cNvPr id="99" name="Straight Connector 98">
            <a:extLst>
              <a:ext uri="{FF2B5EF4-FFF2-40B4-BE49-F238E27FC236}">
                <a16:creationId xmlns:a16="http://schemas.microsoft.com/office/drawing/2014/main" id="{093CF3E8-1C67-46AC-A0CB-4D996377EFA0}"/>
              </a:ext>
            </a:extLst>
          </p:cNvPr>
          <p:cNvCxnSpPr/>
          <p:nvPr/>
        </p:nvCxnSpPr>
        <p:spPr>
          <a:xfrm>
            <a:off x="5111860" y="421932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AC66D115-97BE-47BE-B4F2-0F5740C3448D}"/>
              </a:ext>
            </a:extLst>
          </p:cNvPr>
          <p:cNvSpPr txBox="1"/>
          <p:nvPr/>
        </p:nvSpPr>
        <p:spPr>
          <a:xfrm>
            <a:off x="5556482" y="4065859"/>
            <a:ext cx="4457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cxnSp>
        <p:nvCxnSpPr>
          <p:cNvPr id="119" name="Straight Connector 118">
            <a:extLst>
              <a:ext uri="{FF2B5EF4-FFF2-40B4-BE49-F238E27FC236}">
                <a16:creationId xmlns:a16="http://schemas.microsoft.com/office/drawing/2014/main" id="{80FB3A90-8077-42E2-846C-24862DEF74FC}"/>
              </a:ext>
            </a:extLst>
          </p:cNvPr>
          <p:cNvCxnSpPr>
            <a:stCxn id="115" idx="3"/>
            <a:endCxn id="115" idx="3"/>
          </p:cNvCxnSpPr>
          <p:nvPr/>
        </p:nvCxnSpPr>
        <p:spPr>
          <a:xfrm>
            <a:off x="6002244" y="419666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1D0A3659-398F-4976-A85D-8552F1DA89E3}"/>
              </a:ext>
            </a:extLst>
          </p:cNvPr>
          <p:cNvSpPr txBox="1"/>
          <p:nvPr/>
        </p:nvSpPr>
        <p:spPr>
          <a:xfrm>
            <a:off x="9004782" y="1803818"/>
            <a:ext cx="36580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sp>
        <p:nvSpPr>
          <p:cNvPr id="133" name="TextBox 132">
            <a:extLst>
              <a:ext uri="{FF2B5EF4-FFF2-40B4-BE49-F238E27FC236}">
                <a16:creationId xmlns:a16="http://schemas.microsoft.com/office/drawing/2014/main" id="{31C82CE1-69A3-4697-B143-7D1150DE6260}"/>
              </a:ext>
            </a:extLst>
          </p:cNvPr>
          <p:cNvSpPr txBox="1"/>
          <p:nvPr/>
        </p:nvSpPr>
        <p:spPr>
          <a:xfrm>
            <a:off x="3718015" y="2404421"/>
            <a:ext cx="39664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138" name="TextBox 137">
            <a:extLst>
              <a:ext uri="{FF2B5EF4-FFF2-40B4-BE49-F238E27FC236}">
                <a16:creationId xmlns:a16="http://schemas.microsoft.com/office/drawing/2014/main" id="{41F66597-8327-41AE-B4CC-6C9D109FE0E4}"/>
              </a:ext>
            </a:extLst>
          </p:cNvPr>
          <p:cNvSpPr txBox="1"/>
          <p:nvPr/>
        </p:nvSpPr>
        <p:spPr>
          <a:xfrm>
            <a:off x="10144952" y="2386196"/>
            <a:ext cx="5866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cxnSp>
        <p:nvCxnSpPr>
          <p:cNvPr id="142" name="Straight Connector 141">
            <a:extLst>
              <a:ext uri="{FF2B5EF4-FFF2-40B4-BE49-F238E27FC236}">
                <a16:creationId xmlns:a16="http://schemas.microsoft.com/office/drawing/2014/main" id="{B5B1B5E7-2C88-4BF0-972F-CCEF8B8CB04E}"/>
              </a:ext>
            </a:extLst>
          </p:cNvPr>
          <p:cNvCxnSpPr/>
          <p:nvPr/>
        </p:nvCxnSpPr>
        <p:spPr>
          <a:xfrm>
            <a:off x="3072252" y="419164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90B8086D-6169-4C6F-BE8D-4DCD781D96F1}"/>
              </a:ext>
            </a:extLst>
          </p:cNvPr>
          <p:cNvCxnSpPr>
            <a:cxnSpLocks/>
          </p:cNvCxnSpPr>
          <p:nvPr/>
        </p:nvCxnSpPr>
        <p:spPr>
          <a:xfrm flipH="1">
            <a:off x="2858012" y="3263692"/>
            <a:ext cx="1484" cy="658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4449CEBB-8480-49CA-85CB-8B338EB83517}"/>
              </a:ext>
            </a:extLst>
          </p:cNvPr>
          <p:cNvSpPr txBox="1"/>
          <p:nvPr/>
        </p:nvSpPr>
        <p:spPr>
          <a:xfrm>
            <a:off x="2493809" y="3413591"/>
            <a:ext cx="34977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No</a:t>
            </a:r>
          </a:p>
        </p:txBody>
      </p:sp>
      <p:cxnSp>
        <p:nvCxnSpPr>
          <p:cNvPr id="177" name="Straight Arrow Connector 176">
            <a:extLst>
              <a:ext uri="{FF2B5EF4-FFF2-40B4-BE49-F238E27FC236}">
                <a16:creationId xmlns:a16="http://schemas.microsoft.com/office/drawing/2014/main" id="{A525DC75-8510-4C4A-847F-0AFB1A6791CD}"/>
              </a:ext>
            </a:extLst>
          </p:cNvPr>
          <p:cNvCxnSpPr>
            <a:cxnSpLocks/>
          </p:cNvCxnSpPr>
          <p:nvPr/>
        </p:nvCxnSpPr>
        <p:spPr>
          <a:xfrm flipV="1">
            <a:off x="4810864" y="3127469"/>
            <a:ext cx="0" cy="716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D5115DB0-BCC8-45EF-AC78-CAAB0102E77A}"/>
              </a:ext>
            </a:extLst>
          </p:cNvPr>
          <p:cNvSpPr txBox="1"/>
          <p:nvPr/>
        </p:nvSpPr>
        <p:spPr>
          <a:xfrm>
            <a:off x="4416323" y="3429000"/>
            <a:ext cx="37863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Yes</a:t>
            </a:r>
          </a:p>
        </p:txBody>
      </p:sp>
      <p:sp>
        <p:nvSpPr>
          <p:cNvPr id="13" name="Rectangle: Rounded Corners 12">
            <a:extLst>
              <a:ext uri="{FF2B5EF4-FFF2-40B4-BE49-F238E27FC236}">
                <a16:creationId xmlns:a16="http://schemas.microsoft.com/office/drawing/2014/main" id="{D53F9052-7097-4136-9238-C5C322BF129D}"/>
              </a:ext>
            </a:extLst>
          </p:cNvPr>
          <p:cNvSpPr/>
          <p:nvPr/>
        </p:nvSpPr>
        <p:spPr>
          <a:xfrm>
            <a:off x="4112178" y="2203973"/>
            <a:ext cx="1134648" cy="9144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IEB conducts in-home visit (MCO choice counseling)</a:t>
            </a:r>
          </a:p>
        </p:txBody>
      </p:sp>
      <p:cxnSp>
        <p:nvCxnSpPr>
          <p:cNvPr id="21" name="Straight Arrow Connector 20">
            <a:extLst>
              <a:ext uri="{FF2B5EF4-FFF2-40B4-BE49-F238E27FC236}">
                <a16:creationId xmlns:a16="http://schemas.microsoft.com/office/drawing/2014/main" id="{B6E1B0B6-BE0A-48F5-AF93-AA502737F448}"/>
              </a:ext>
            </a:extLst>
          </p:cNvPr>
          <p:cNvCxnSpPr>
            <a:cxnSpLocks/>
          </p:cNvCxnSpPr>
          <p:nvPr/>
        </p:nvCxnSpPr>
        <p:spPr>
          <a:xfrm>
            <a:off x="3676380" y="2700745"/>
            <a:ext cx="4382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D50FB9CB-9A7A-46DD-836F-1C4BF27BDDA4}"/>
              </a:ext>
            </a:extLst>
          </p:cNvPr>
          <p:cNvCxnSpPr>
            <a:cxnSpLocks/>
          </p:cNvCxnSpPr>
          <p:nvPr/>
        </p:nvCxnSpPr>
        <p:spPr>
          <a:xfrm flipV="1">
            <a:off x="5246826" y="2648784"/>
            <a:ext cx="351717" cy="12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725D0F0-DA07-4C05-BF50-FDB894806E28}"/>
              </a:ext>
            </a:extLst>
          </p:cNvPr>
          <p:cNvCxnSpPr>
            <a:cxnSpLocks/>
            <a:stCxn id="6" idx="3"/>
          </p:cNvCxnSpPr>
          <p:nvPr/>
        </p:nvCxnSpPr>
        <p:spPr>
          <a:xfrm>
            <a:off x="6689498" y="2681837"/>
            <a:ext cx="3881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5D0C686-6C28-4654-840E-C5A411D46B1B}"/>
              </a:ext>
            </a:extLst>
          </p:cNvPr>
          <p:cNvCxnSpPr>
            <a:cxnSpLocks/>
          </p:cNvCxnSpPr>
          <p:nvPr/>
        </p:nvCxnSpPr>
        <p:spPr>
          <a:xfrm flipV="1">
            <a:off x="8168001" y="2670267"/>
            <a:ext cx="35587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C673B6E2-6D17-4B87-9210-3A9A6731780D}"/>
              </a:ext>
            </a:extLst>
          </p:cNvPr>
          <p:cNvCxnSpPr>
            <a:cxnSpLocks/>
          </p:cNvCxnSpPr>
          <p:nvPr/>
        </p:nvCxnSpPr>
        <p:spPr>
          <a:xfrm flipV="1">
            <a:off x="10217300" y="2670267"/>
            <a:ext cx="35587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9C1FEB3-3E5F-456D-8B36-B379336817FC}"/>
              </a:ext>
            </a:extLst>
          </p:cNvPr>
          <p:cNvCxnSpPr>
            <a:cxnSpLocks/>
            <a:stCxn id="8" idx="0"/>
            <a:endCxn id="73" idx="2"/>
          </p:cNvCxnSpPr>
          <p:nvPr/>
        </p:nvCxnSpPr>
        <p:spPr>
          <a:xfrm flipH="1" flipV="1">
            <a:off x="9370588" y="1476866"/>
            <a:ext cx="1" cy="653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C1217424-B3E4-4D0F-957F-A5E8B3CFD73A}"/>
              </a:ext>
            </a:extLst>
          </p:cNvPr>
          <p:cNvCxnSpPr>
            <a:cxnSpLocks/>
          </p:cNvCxnSpPr>
          <p:nvPr/>
        </p:nvCxnSpPr>
        <p:spPr>
          <a:xfrm>
            <a:off x="5609042" y="4383459"/>
            <a:ext cx="3754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7D894E3F-880A-404B-957B-B23652B9389D}"/>
              </a:ext>
            </a:extLst>
          </p:cNvPr>
          <p:cNvSpPr txBox="1"/>
          <p:nvPr/>
        </p:nvSpPr>
        <p:spPr>
          <a:xfrm>
            <a:off x="10754120" y="3209763"/>
            <a:ext cx="1297560" cy="769441"/>
          </a:xfrm>
          <a:prstGeom prst="rect">
            <a:avLst/>
          </a:prstGeom>
          <a:noFill/>
        </p:spPr>
        <p:txBody>
          <a:bodyPr wrap="square" rtlCol="0">
            <a:spAutoFit/>
          </a:bodyPr>
          <a:lstStyle/>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CAO updates DHS database and IEB and MCO are notified</a:t>
            </a:r>
          </a:p>
        </p:txBody>
      </p:sp>
      <p:sp>
        <p:nvSpPr>
          <p:cNvPr id="90" name="TextBox 89">
            <a:extLst>
              <a:ext uri="{FF2B5EF4-FFF2-40B4-BE49-F238E27FC236}">
                <a16:creationId xmlns:a16="http://schemas.microsoft.com/office/drawing/2014/main" id="{ACBA6EF9-116E-48E5-A7AA-AAF39653D701}"/>
              </a:ext>
            </a:extLst>
          </p:cNvPr>
          <p:cNvSpPr txBox="1"/>
          <p:nvPr/>
        </p:nvSpPr>
        <p:spPr>
          <a:xfrm>
            <a:off x="2221571" y="4994030"/>
            <a:ext cx="1849591" cy="16158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PC, FED and any other additional information is reviewed.</a:t>
            </a:r>
          </a:p>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Medical history as well as doctor’s recommendation is used to determine appropriate level of care for NFCE.</a:t>
            </a:r>
          </a:p>
        </p:txBody>
      </p:sp>
      <p:sp>
        <p:nvSpPr>
          <p:cNvPr id="91" name="TextBox 90">
            <a:extLst>
              <a:ext uri="{FF2B5EF4-FFF2-40B4-BE49-F238E27FC236}">
                <a16:creationId xmlns:a16="http://schemas.microsoft.com/office/drawing/2014/main" id="{7DC48D2E-A27B-476E-8250-8366C6211DA1}"/>
              </a:ext>
            </a:extLst>
          </p:cNvPr>
          <p:cNvSpPr txBox="1"/>
          <p:nvPr/>
        </p:nvSpPr>
        <p:spPr>
          <a:xfrm>
            <a:off x="672860" y="562466"/>
            <a:ext cx="644240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HCBS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Waiver Eligibility Enrollment process</a:t>
            </a:r>
          </a:p>
        </p:txBody>
      </p:sp>
      <p:pic>
        <p:nvPicPr>
          <p:cNvPr id="38" name="Picture 37">
            <a:extLst>
              <a:ext uri="{FF2B5EF4-FFF2-40B4-BE49-F238E27FC236}">
                <a16:creationId xmlns:a16="http://schemas.microsoft.com/office/drawing/2014/main" id="{B23F606E-0FAF-4B14-A402-5E2690018C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181" y="6266438"/>
            <a:ext cx="1887400" cy="544948"/>
          </a:xfrm>
          <a:prstGeom prst="rect">
            <a:avLst/>
          </a:prstGeom>
        </p:spPr>
      </p:pic>
      <p:sp>
        <p:nvSpPr>
          <p:cNvPr id="39" name="Rectangle 38">
            <a:extLst>
              <a:ext uri="{FF2B5EF4-FFF2-40B4-BE49-F238E27FC236}">
                <a16:creationId xmlns:a16="http://schemas.microsoft.com/office/drawing/2014/main" id="{7D46E7FF-B9B7-4E8B-B96B-9C1CED8D8551}"/>
              </a:ext>
            </a:extLst>
          </p:cNvPr>
          <p:cNvSpPr/>
          <p:nvPr/>
        </p:nvSpPr>
        <p:spPr>
          <a:xfrm>
            <a:off x="2107002" y="669168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 name="Slide Number Placeholder 1">
            <a:extLst>
              <a:ext uri="{FF2B5EF4-FFF2-40B4-BE49-F238E27FC236}">
                <a16:creationId xmlns:a16="http://schemas.microsoft.com/office/drawing/2014/main" id="{875B4854-C21C-4B25-90F0-92AC43D0B5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0DDF7-388F-4576-A9B9-279E89B0302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560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2C7E-3628-47BC-B81E-1D76302C9169}"/>
              </a:ext>
            </a:extLst>
          </p:cNvPr>
          <p:cNvSpPr>
            <a:spLocks noGrp="1"/>
          </p:cNvSpPr>
          <p:nvPr>
            <p:ph type="title"/>
          </p:nvPr>
        </p:nvSpPr>
        <p:spPr>
          <a:xfrm>
            <a:off x="817995" y="587519"/>
            <a:ext cx="10515600" cy="2852737"/>
          </a:xfrm>
        </p:spPr>
        <p:txBody>
          <a:bodyPr/>
          <a:lstStyle/>
          <a:p>
            <a:pPr algn="ctr"/>
            <a:r>
              <a:rPr lang="en-US" dirty="0"/>
              <a:t>Level of Care Assessment Data</a:t>
            </a:r>
          </a:p>
        </p:txBody>
      </p:sp>
      <p:sp>
        <p:nvSpPr>
          <p:cNvPr id="4" name="Slide Number Placeholder 3">
            <a:extLst>
              <a:ext uri="{FF2B5EF4-FFF2-40B4-BE49-F238E27FC236}">
                <a16:creationId xmlns:a16="http://schemas.microsoft.com/office/drawing/2014/main" id="{0FF2210E-DE1A-4FE5-A105-8833D1BA35F0}"/>
              </a:ext>
            </a:extLst>
          </p:cNvPr>
          <p:cNvSpPr>
            <a:spLocks noGrp="1"/>
          </p:cNvSpPr>
          <p:nvPr>
            <p:ph type="sldNum" sz="quarter" idx="12"/>
          </p:nvPr>
        </p:nvSpPr>
        <p:spPr>
          <a:xfrm>
            <a:off x="8679611" y="620537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0DDF7-388F-4576-A9B9-279E89B0302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7318FD7-5BDA-4542-A261-32E041F2C3E6}"/>
              </a:ext>
            </a:extLst>
          </p:cNvPr>
          <p:cNvPicPr>
            <a:picLocks noChangeAspect="1"/>
          </p:cNvPicPr>
          <p:nvPr/>
        </p:nvPicPr>
        <p:blipFill>
          <a:blip r:embed="rId2"/>
          <a:stretch>
            <a:fillRect/>
          </a:stretch>
        </p:blipFill>
        <p:spPr>
          <a:xfrm>
            <a:off x="167135" y="6116638"/>
            <a:ext cx="1883827" cy="542591"/>
          </a:xfrm>
          <a:prstGeom prst="rect">
            <a:avLst/>
          </a:prstGeom>
        </p:spPr>
      </p:pic>
      <p:sp>
        <p:nvSpPr>
          <p:cNvPr id="6" name="Rectangle 5">
            <a:extLst>
              <a:ext uri="{FF2B5EF4-FFF2-40B4-BE49-F238E27FC236}">
                <a16:creationId xmlns:a16="http://schemas.microsoft.com/office/drawing/2014/main" id="{3A2614BA-8379-4D8D-ACFA-1B5345F674CE}"/>
              </a:ext>
            </a:extLst>
          </p:cNvPr>
          <p:cNvSpPr/>
          <p:nvPr/>
        </p:nvSpPr>
        <p:spPr>
          <a:xfrm>
            <a:off x="2201892" y="6545671"/>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619437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35B2F-5F3A-4C3D-BF46-B47D4C9ADFF9}"/>
              </a:ext>
            </a:extLst>
          </p:cNvPr>
          <p:cNvSpPr>
            <a:spLocks noGrp="1"/>
          </p:cNvSpPr>
          <p:nvPr>
            <p:ph type="title"/>
          </p:nvPr>
        </p:nvSpPr>
        <p:spPr>
          <a:xfrm>
            <a:off x="186185" y="40120"/>
            <a:ext cx="10515600" cy="1325563"/>
          </a:xfrm>
        </p:spPr>
        <p:txBody>
          <a:bodyPr>
            <a:normAutofit/>
          </a:bodyPr>
          <a:lstStyle/>
          <a:p>
            <a:r>
              <a:rPr lang="en-US" sz="3200" dirty="0"/>
              <a:t>Level of Care Assessments-All Program Types </a:t>
            </a:r>
          </a:p>
        </p:txBody>
      </p:sp>
      <p:sp>
        <p:nvSpPr>
          <p:cNvPr id="4" name="Slide Number Placeholder 3">
            <a:extLst>
              <a:ext uri="{FF2B5EF4-FFF2-40B4-BE49-F238E27FC236}">
                <a16:creationId xmlns:a16="http://schemas.microsoft.com/office/drawing/2014/main" id="{EC0DAA6F-C3DE-4BDD-9EB8-67694C1823DF}"/>
              </a:ext>
            </a:extLst>
          </p:cNvPr>
          <p:cNvSpPr>
            <a:spLocks noGrp="1"/>
          </p:cNvSpPr>
          <p:nvPr>
            <p:ph type="sldNum" sz="quarter" idx="12"/>
          </p:nvPr>
        </p:nvSpPr>
        <p:spPr>
          <a:xfrm>
            <a:off x="8661640" y="62656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0DDF7-388F-4576-A9B9-279E89B0302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A3A052FA-9D5B-45F5-BAE0-8E3364F9C0E1}"/>
              </a:ext>
            </a:extLst>
          </p:cNvPr>
          <p:cNvGraphicFramePr>
            <a:graphicFrameLocks noGrp="1"/>
          </p:cNvGraphicFramePr>
          <p:nvPr>
            <p:ph idx="1"/>
            <p:extLst/>
          </p:nvPr>
        </p:nvGraphicFramePr>
        <p:xfrm>
          <a:off x="838200" y="1438275"/>
          <a:ext cx="10515600" cy="473868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56D6B1DE-5519-41A3-9D24-0296DB0F6AFD}"/>
              </a:ext>
            </a:extLst>
          </p:cNvPr>
          <p:cNvPicPr>
            <a:picLocks noChangeAspect="1"/>
          </p:cNvPicPr>
          <p:nvPr/>
        </p:nvPicPr>
        <p:blipFill>
          <a:blip r:embed="rId3"/>
          <a:stretch>
            <a:fillRect/>
          </a:stretch>
        </p:blipFill>
        <p:spPr>
          <a:xfrm>
            <a:off x="186185" y="6176963"/>
            <a:ext cx="1883827" cy="542591"/>
          </a:xfrm>
          <a:prstGeom prst="rect">
            <a:avLst/>
          </a:prstGeom>
        </p:spPr>
      </p:pic>
      <p:sp>
        <p:nvSpPr>
          <p:cNvPr id="7" name="Rectangle 6">
            <a:extLst>
              <a:ext uri="{FF2B5EF4-FFF2-40B4-BE49-F238E27FC236}">
                <a16:creationId xmlns:a16="http://schemas.microsoft.com/office/drawing/2014/main" id="{E0FE660B-7A8D-40B9-9C2B-D5A642F52B96}"/>
              </a:ext>
            </a:extLst>
          </p:cNvPr>
          <p:cNvSpPr/>
          <p:nvPr/>
        </p:nvSpPr>
        <p:spPr>
          <a:xfrm>
            <a:off x="2158760" y="6607175"/>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430991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D0F1A-7EAA-4D22-9C23-64DD5207A184}"/>
              </a:ext>
            </a:extLst>
          </p:cNvPr>
          <p:cNvSpPr>
            <a:spLocks noGrp="1"/>
          </p:cNvSpPr>
          <p:nvPr>
            <p:ph type="title"/>
          </p:nvPr>
        </p:nvSpPr>
        <p:spPr>
          <a:xfrm>
            <a:off x="103908" y="4906"/>
            <a:ext cx="10515600" cy="1325563"/>
          </a:xfrm>
        </p:spPr>
        <p:txBody>
          <a:bodyPr>
            <a:normAutofit/>
          </a:bodyPr>
          <a:lstStyle/>
          <a:p>
            <a:r>
              <a:rPr lang="en-US" sz="3200" dirty="0"/>
              <a:t>Level of Care Assessments-All Program Types</a:t>
            </a:r>
          </a:p>
        </p:txBody>
      </p:sp>
      <p:sp>
        <p:nvSpPr>
          <p:cNvPr id="4" name="Slide Number Placeholder 3">
            <a:extLst>
              <a:ext uri="{FF2B5EF4-FFF2-40B4-BE49-F238E27FC236}">
                <a16:creationId xmlns:a16="http://schemas.microsoft.com/office/drawing/2014/main" id="{D4B9EC4B-1D24-4945-8F8E-837029741A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0DDF7-388F-4576-A9B9-279E89B0302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E96DF593-666E-4037-872C-BC1277F30664}"/>
              </a:ext>
            </a:extLst>
          </p:cNvPr>
          <p:cNvGraphicFramePr>
            <a:graphicFrameLocks noGrp="1"/>
          </p:cNvGraphicFramePr>
          <p:nvPr>
            <p:ph idx="1"/>
            <p:extLst/>
          </p:nvPr>
        </p:nvGraphicFramePr>
        <p:xfrm>
          <a:off x="838200" y="1162050"/>
          <a:ext cx="10515600" cy="5014913"/>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A6698F7C-0BBE-4EDB-90FA-492DCF66EA46}"/>
              </a:ext>
            </a:extLst>
          </p:cNvPr>
          <p:cNvPicPr>
            <a:picLocks noChangeAspect="1"/>
          </p:cNvPicPr>
          <p:nvPr/>
        </p:nvPicPr>
        <p:blipFill>
          <a:blip r:embed="rId3"/>
          <a:stretch>
            <a:fillRect/>
          </a:stretch>
        </p:blipFill>
        <p:spPr>
          <a:xfrm>
            <a:off x="90935" y="6267616"/>
            <a:ext cx="1883827" cy="542591"/>
          </a:xfrm>
          <a:prstGeom prst="rect">
            <a:avLst/>
          </a:prstGeom>
        </p:spPr>
      </p:pic>
      <p:sp>
        <p:nvSpPr>
          <p:cNvPr id="7" name="Rectangle 6">
            <a:extLst>
              <a:ext uri="{FF2B5EF4-FFF2-40B4-BE49-F238E27FC236}">
                <a16:creationId xmlns:a16="http://schemas.microsoft.com/office/drawing/2014/main" id="{E2CF1A46-90F4-46E2-AA3F-3F2D67BD05D9}"/>
              </a:ext>
            </a:extLst>
          </p:cNvPr>
          <p:cNvSpPr/>
          <p:nvPr/>
        </p:nvSpPr>
        <p:spPr>
          <a:xfrm>
            <a:off x="2072497" y="6698841"/>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507856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F4AE1E-D5DD-487A-9D93-05290F552F1E}"/>
              </a:ext>
            </a:extLst>
          </p:cNvPr>
          <p:cNvSpPr>
            <a:spLocks noGrp="1"/>
          </p:cNvSpPr>
          <p:nvPr>
            <p:ph type="title"/>
          </p:nvPr>
        </p:nvSpPr>
        <p:spPr>
          <a:xfrm>
            <a:off x="80530" y="-9455"/>
            <a:ext cx="10515600" cy="1325563"/>
          </a:xfrm>
        </p:spPr>
        <p:txBody>
          <a:bodyPr>
            <a:normAutofit/>
          </a:bodyPr>
          <a:lstStyle/>
          <a:p>
            <a:r>
              <a:rPr lang="en-US" sz="3200" dirty="0"/>
              <a:t>Level of Care Assessments-All Program Types</a:t>
            </a:r>
          </a:p>
        </p:txBody>
      </p:sp>
      <p:graphicFrame>
        <p:nvGraphicFramePr>
          <p:cNvPr id="5" name="Content Placeholder 4">
            <a:extLst>
              <a:ext uri="{FF2B5EF4-FFF2-40B4-BE49-F238E27FC236}">
                <a16:creationId xmlns:a16="http://schemas.microsoft.com/office/drawing/2014/main" id="{631504D0-4C50-402E-BBF8-AD507F64C6EC}"/>
              </a:ext>
            </a:extLst>
          </p:cNvPr>
          <p:cNvGraphicFramePr>
            <a:graphicFrameLocks noGrp="1"/>
          </p:cNvGraphicFramePr>
          <p:nvPr>
            <p:ph idx="1"/>
            <p:extLst/>
          </p:nvPr>
        </p:nvGraphicFramePr>
        <p:xfrm>
          <a:off x="838200" y="1066800"/>
          <a:ext cx="10515600" cy="51101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40E073ED-08E8-4B2C-B5AF-495B312779BF}"/>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E90DDF7-388F-4576-A9B9-279E89B0302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A7D0E5A-93DA-48AD-991C-863BAC4414C5}"/>
              </a:ext>
            </a:extLst>
          </p:cNvPr>
          <p:cNvPicPr>
            <a:picLocks noChangeAspect="1"/>
          </p:cNvPicPr>
          <p:nvPr/>
        </p:nvPicPr>
        <p:blipFill>
          <a:blip r:embed="rId3"/>
          <a:stretch>
            <a:fillRect/>
          </a:stretch>
        </p:blipFill>
        <p:spPr>
          <a:xfrm>
            <a:off x="157610" y="6267616"/>
            <a:ext cx="1883827" cy="542591"/>
          </a:xfrm>
          <a:prstGeom prst="rect">
            <a:avLst/>
          </a:prstGeom>
        </p:spPr>
      </p:pic>
      <p:sp>
        <p:nvSpPr>
          <p:cNvPr id="8" name="Rectangle 7">
            <a:extLst>
              <a:ext uri="{FF2B5EF4-FFF2-40B4-BE49-F238E27FC236}">
                <a16:creationId xmlns:a16="http://schemas.microsoft.com/office/drawing/2014/main" id="{93C14FBB-26AC-4527-B961-50E415EF66A2}"/>
              </a:ext>
            </a:extLst>
          </p:cNvPr>
          <p:cNvSpPr/>
          <p:nvPr/>
        </p:nvSpPr>
        <p:spPr>
          <a:xfrm>
            <a:off x="2150134" y="6695906"/>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200421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35B2F-5F3A-4C3D-BF46-B47D4C9ADFF9}"/>
              </a:ext>
            </a:extLst>
          </p:cNvPr>
          <p:cNvSpPr>
            <a:spLocks noGrp="1"/>
          </p:cNvSpPr>
          <p:nvPr>
            <p:ph type="title"/>
          </p:nvPr>
        </p:nvSpPr>
        <p:spPr>
          <a:xfrm>
            <a:off x="104775" y="-57442"/>
            <a:ext cx="10515600" cy="1325563"/>
          </a:xfrm>
        </p:spPr>
        <p:txBody>
          <a:bodyPr>
            <a:normAutofit/>
          </a:bodyPr>
          <a:lstStyle/>
          <a:p>
            <a:r>
              <a:rPr lang="en-US" sz="3200" dirty="0"/>
              <a:t>Level of Care Assessments-HCBS Enrollment</a:t>
            </a:r>
          </a:p>
        </p:txBody>
      </p:sp>
      <p:sp>
        <p:nvSpPr>
          <p:cNvPr id="4" name="Slide Number Placeholder 3">
            <a:extLst>
              <a:ext uri="{FF2B5EF4-FFF2-40B4-BE49-F238E27FC236}">
                <a16:creationId xmlns:a16="http://schemas.microsoft.com/office/drawing/2014/main" id="{EC0DAA6F-C3DE-4BDD-9EB8-67694C1823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0DDF7-388F-4576-A9B9-279E89B0302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A3A052FA-9D5B-45F5-BAE0-8E3364F9C0E1}"/>
              </a:ext>
            </a:extLst>
          </p:cNvPr>
          <p:cNvGraphicFramePr>
            <a:graphicFrameLocks noGrp="1"/>
          </p:cNvGraphicFramePr>
          <p:nvPr>
            <p:ph idx="1"/>
            <p:extLst/>
          </p:nvPr>
        </p:nvGraphicFramePr>
        <p:xfrm>
          <a:off x="838200" y="1075766"/>
          <a:ext cx="10515600" cy="510119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457CC9F2-5B0F-4EF6-B06F-EDAA9118A7EF}"/>
              </a:ext>
            </a:extLst>
          </p:cNvPr>
          <p:cNvPicPr>
            <a:picLocks noChangeAspect="1"/>
          </p:cNvPicPr>
          <p:nvPr/>
        </p:nvPicPr>
        <p:blipFill>
          <a:blip r:embed="rId3"/>
          <a:stretch>
            <a:fillRect/>
          </a:stretch>
        </p:blipFill>
        <p:spPr>
          <a:xfrm>
            <a:off x="104775" y="6267616"/>
            <a:ext cx="1883827" cy="542591"/>
          </a:xfrm>
          <a:prstGeom prst="rect">
            <a:avLst/>
          </a:prstGeom>
        </p:spPr>
      </p:pic>
      <p:sp>
        <p:nvSpPr>
          <p:cNvPr id="7" name="Rectangle 6">
            <a:extLst>
              <a:ext uri="{FF2B5EF4-FFF2-40B4-BE49-F238E27FC236}">
                <a16:creationId xmlns:a16="http://schemas.microsoft.com/office/drawing/2014/main" id="{0A7535F5-AF7F-4DBC-BC07-11A13CC6FB2E}"/>
              </a:ext>
            </a:extLst>
          </p:cNvPr>
          <p:cNvSpPr/>
          <p:nvPr/>
        </p:nvSpPr>
        <p:spPr>
          <a:xfrm>
            <a:off x="2089749" y="6695906"/>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840125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D0F1A-7EAA-4D22-9C23-64DD5207A184}"/>
              </a:ext>
            </a:extLst>
          </p:cNvPr>
          <p:cNvSpPr>
            <a:spLocks noGrp="1"/>
          </p:cNvSpPr>
          <p:nvPr>
            <p:ph type="title"/>
          </p:nvPr>
        </p:nvSpPr>
        <p:spPr>
          <a:xfrm>
            <a:off x="83130" y="-96838"/>
            <a:ext cx="10515600" cy="1325563"/>
          </a:xfrm>
        </p:spPr>
        <p:txBody>
          <a:bodyPr>
            <a:normAutofit/>
          </a:bodyPr>
          <a:lstStyle/>
          <a:p>
            <a:r>
              <a:rPr lang="en-US" sz="3200" dirty="0"/>
              <a:t>Level Of Care Assessments-HCBS Enrollment</a:t>
            </a:r>
          </a:p>
        </p:txBody>
      </p:sp>
      <p:sp>
        <p:nvSpPr>
          <p:cNvPr id="4" name="Slide Number Placeholder 3">
            <a:extLst>
              <a:ext uri="{FF2B5EF4-FFF2-40B4-BE49-F238E27FC236}">
                <a16:creationId xmlns:a16="http://schemas.microsoft.com/office/drawing/2014/main" id="{D4B9EC4B-1D24-4945-8F8E-837029741A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0DDF7-388F-4576-A9B9-279E89B0302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E96DF593-666E-4037-872C-BC1277F30664}"/>
              </a:ext>
            </a:extLst>
          </p:cNvPr>
          <p:cNvGraphicFramePr>
            <a:graphicFrameLocks noGrp="1"/>
          </p:cNvGraphicFramePr>
          <p:nvPr>
            <p:ph idx="1"/>
            <p:extLst/>
          </p:nvPr>
        </p:nvGraphicFramePr>
        <p:xfrm>
          <a:off x="838200" y="1295400"/>
          <a:ext cx="10515600" cy="4881563"/>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410DB393-AB20-48BF-815A-4D11A6420BCD}"/>
              </a:ext>
            </a:extLst>
          </p:cNvPr>
          <p:cNvPicPr>
            <a:picLocks noChangeAspect="1"/>
          </p:cNvPicPr>
          <p:nvPr/>
        </p:nvPicPr>
        <p:blipFill>
          <a:blip r:embed="rId3"/>
          <a:stretch>
            <a:fillRect/>
          </a:stretch>
        </p:blipFill>
        <p:spPr>
          <a:xfrm>
            <a:off x="109985" y="6243638"/>
            <a:ext cx="1883827" cy="542591"/>
          </a:xfrm>
          <a:prstGeom prst="rect">
            <a:avLst/>
          </a:prstGeom>
        </p:spPr>
      </p:pic>
      <p:sp>
        <p:nvSpPr>
          <p:cNvPr id="7" name="Rectangle 6">
            <a:extLst>
              <a:ext uri="{FF2B5EF4-FFF2-40B4-BE49-F238E27FC236}">
                <a16:creationId xmlns:a16="http://schemas.microsoft.com/office/drawing/2014/main" id="{030549EA-EEAF-402C-8CC9-8E8C04E31320}"/>
              </a:ext>
            </a:extLst>
          </p:cNvPr>
          <p:cNvSpPr/>
          <p:nvPr/>
        </p:nvSpPr>
        <p:spPr>
          <a:xfrm>
            <a:off x="2115628" y="6671928"/>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818032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F4AE1E-D5DD-487A-9D93-05290F552F1E}"/>
              </a:ext>
            </a:extLst>
          </p:cNvPr>
          <p:cNvSpPr>
            <a:spLocks noGrp="1"/>
          </p:cNvSpPr>
          <p:nvPr>
            <p:ph type="title"/>
          </p:nvPr>
        </p:nvSpPr>
        <p:spPr>
          <a:xfrm>
            <a:off x="95250" y="-43586"/>
            <a:ext cx="10515600" cy="1325563"/>
          </a:xfrm>
        </p:spPr>
        <p:txBody>
          <a:bodyPr>
            <a:normAutofit/>
          </a:bodyPr>
          <a:lstStyle/>
          <a:p>
            <a:r>
              <a:rPr lang="en-US" sz="3200" dirty="0"/>
              <a:t>Level of Care Assessments-HCBS Enrollment</a:t>
            </a:r>
          </a:p>
        </p:txBody>
      </p:sp>
      <p:graphicFrame>
        <p:nvGraphicFramePr>
          <p:cNvPr id="5" name="Content Placeholder 4">
            <a:extLst>
              <a:ext uri="{FF2B5EF4-FFF2-40B4-BE49-F238E27FC236}">
                <a16:creationId xmlns:a16="http://schemas.microsoft.com/office/drawing/2014/main" id="{631504D0-4C50-402E-BBF8-AD507F64C6EC}"/>
              </a:ext>
            </a:extLst>
          </p:cNvPr>
          <p:cNvGraphicFramePr>
            <a:graphicFrameLocks noGrp="1"/>
          </p:cNvGraphicFramePr>
          <p:nvPr>
            <p:ph idx="1"/>
            <p:extLst/>
          </p:nvPr>
        </p:nvGraphicFramePr>
        <p:xfrm>
          <a:off x="838200" y="1362075"/>
          <a:ext cx="10515600" cy="481488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40E073ED-08E8-4B2C-B5AF-495B312779BF}"/>
              </a:ext>
            </a:extLst>
          </p:cNvPr>
          <p:cNvSpPr>
            <a:spLocks noGrp="1"/>
          </p:cNvSpPr>
          <p:nvPr>
            <p:ph type="sldNum" sz="quarter" idx="12"/>
          </p:nvPr>
        </p:nvSpPr>
        <p:spPr>
          <a:xfrm>
            <a:off x="8610600" y="6238081"/>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E90DDF7-388F-4576-A9B9-279E89B0302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DFF84A3-5771-460F-BD43-6B19ADADAEA1}"/>
              </a:ext>
            </a:extLst>
          </p:cNvPr>
          <p:cNvPicPr>
            <a:picLocks noChangeAspect="1"/>
          </p:cNvPicPr>
          <p:nvPr/>
        </p:nvPicPr>
        <p:blipFill>
          <a:blip r:embed="rId3"/>
          <a:stretch>
            <a:fillRect/>
          </a:stretch>
        </p:blipFill>
        <p:spPr>
          <a:xfrm>
            <a:off x="95250" y="6178884"/>
            <a:ext cx="1883827" cy="542591"/>
          </a:xfrm>
          <a:prstGeom prst="rect">
            <a:avLst/>
          </a:prstGeom>
        </p:spPr>
      </p:pic>
      <p:sp>
        <p:nvSpPr>
          <p:cNvPr id="8" name="Rectangle 7">
            <a:extLst>
              <a:ext uri="{FF2B5EF4-FFF2-40B4-BE49-F238E27FC236}">
                <a16:creationId xmlns:a16="http://schemas.microsoft.com/office/drawing/2014/main" id="{8444344A-592C-4FD0-B010-D703F4670C61}"/>
              </a:ext>
            </a:extLst>
          </p:cNvPr>
          <p:cNvSpPr/>
          <p:nvPr/>
        </p:nvSpPr>
        <p:spPr>
          <a:xfrm>
            <a:off x="2089749" y="6603206"/>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229701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6" name="Content Placeholder 5"/>
          <p:cNvSpPr>
            <a:spLocks noGrp="1"/>
          </p:cNvSpPr>
          <p:nvPr>
            <p:ph sz="quarter" idx="4294967295"/>
          </p:nvPr>
        </p:nvSpPr>
        <p:spPr>
          <a:xfrm>
            <a:off x="2795415" y="4747127"/>
            <a:ext cx="5913814" cy="1217388"/>
          </a:xfrm>
          <a:prstGeom prst="rect">
            <a:avLst/>
          </a:prstGeom>
        </p:spPr>
        <p:txBody>
          <a:bodyPr>
            <a:noAutofit/>
          </a:bodyPr>
          <a:lstStyle/>
          <a:p>
            <a:pPr marL="0" indent="0" algn="ctr">
              <a:lnSpc>
                <a:spcPct val="100000"/>
              </a:lnSpc>
              <a:buNone/>
            </a:pPr>
            <a:r>
              <a:rPr lang="en-US" sz="7200" spc="-300" dirty="0">
                <a:solidFill>
                  <a:schemeClr val="accent5">
                    <a:lumMod val="75000"/>
                  </a:schemeClr>
                </a:solidFill>
                <a:latin typeface="Arial Black" panose="020B0A04020102020204" pitchFamily="34" charset="0"/>
              </a:rPr>
              <a:t>QUESTIONS</a:t>
            </a:r>
          </a:p>
        </p:txBody>
      </p:sp>
      <p:pic>
        <p:nvPicPr>
          <p:cNvPr id="8" name="Content Placeholder 4" descr="Life of an Educator: Top 10 &lt;strong&gt;questions&lt;/strong&gt; to ask yourself in 2012"/>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3750906" y="744294"/>
            <a:ext cx="4002833" cy="4002833"/>
          </a:xfrm>
          <a:prstGeom prst="rect">
            <a:avLst/>
          </a:prstGeom>
        </p:spPr>
      </p:pic>
      <p:sp>
        <p:nvSpPr>
          <p:cNvPr id="2" name="Slide Number Placeholder 1"/>
          <p:cNvSpPr>
            <a:spLocks noGrp="1"/>
          </p:cNvSpPr>
          <p:nvPr>
            <p:ph type="sldNum" sz="quarter" idx="12"/>
          </p:nvPr>
        </p:nvSpPr>
        <p:spPr>
          <a:xfrm>
            <a:off x="8610600" y="628532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641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924872"/>
          </a:xfrm>
          <a:prstGeom prst="rect">
            <a:avLst/>
          </a:prstGeom>
        </p:spPr>
        <p:txBody>
          <a:bodyPr>
            <a:noAutofit/>
          </a:bodyPr>
          <a:lstStyle/>
          <a:p>
            <a:pPr marL="0" indent="0">
              <a:lnSpc>
                <a:spcPts val="3600"/>
              </a:lnSpc>
              <a:buNone/>
            </a:pPr>
            <a:r>
              <a:rPr lang="en-US" sz="3200" b="1" dirty="0" err="1">
                <a:solidFill>
                  <a:srgbClr val="002060"/>
                </a:solidFill>
                <a:latin typeface="Arial Black" panose="020B0A04020102020204" pitchFamily="34" charset="0"/>
              </a:rPr>
              <a:t>GoToWEBINAR</a:t>
            </a:r>
            <a:r>
              <a:rPr lang="en-US" sz="3200" b="1" dirty="0">
                <a:solidFill>
                  <a:srgbClr val="002060"/>
                </a:solidFill>
                <a:latin typeface="Arial Black" panose="020B0A04020102020204" pitchFamily="34" charset="0"/>
              </a:rPr>
              <a:t> HOUSEKEEPING: What Attendees See</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4"/>
          <a:stretch>
            <a:fillRect/>
          </a:stretch>
        </p:blipFill>
        <p:spPr>
          <a:xfrm>
            <a:off x="677008" y="1411550"/>
            <a:ext cx="5413074" cy="4536812"/>
          </a:xfrm>
          <a:prstGeom prst="rect">
            <a:avLst/>
          </a:prstGeom>
        </p:spPr>
      </p:pic>
      <p:pic>
        <p:nvPicPr>
          <p:cNvPr id="8" name="Picture 7">
            <a:extLst>
              <a:ext uri="{FF2B5EF4-FFF2-40B4-BE49-F238E27FC236}">
                <a16:creationId xmlns:a16="http://schemas.microsoft.com/office/drawing/2014/main" id="{FE3D7DB3-1FC4-435E-8F70-285E01D10E0E}"/>
              </a:ext>
            </a:extLst>
          </p:cNvPr>
          <p:cNvPicPr>
            <a:picLocks noChangeAspect="1"/>
          </p:cNvPicPr>
          <p:nvPr/>
        </p:nvPicPr>
        <p:blipFill>
          <a:blip r:embed="rId5"/>
          <a:stretch>
            <a:fillRect/>
          </a:stretch>
        </p:blipFill>
        <p:spPr>
          <a:xfrm>
            <a:off x="6480663" y="1551701"/>
            <a:ext cx="4457699" cy="3959184"/>
          </a:xfrm>
          <a:prstGeom prst="rect">
            <a:avLst/>
          </a:prstGeom>
        </p:spPr>
      </p:pic>
    </p:spTree>
    <p:extLst>
      <p:ext uri="{BB962C8B-B14F-4D97-AF65-F5344CB8AC3E}">
        <p14:creationId xmlns:p14="http://schemas.microsoft.com/office/powerpoint/2010/main" val="3460950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1052840"/>
            <a:ext cx="8143874"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AGENDA</a:t>
            </a:r>
          </a:p>
        </p:txBody>
      </p:sp>
      <p:sp>
        <p:nvSpPr>
          <p:cNvPr id="12" name="Rectangle 11"/>
          <p:cNvSpPr/>
          <p:nvPr/>
        </p:nvSpPr>
        <p:spPr>
          <a:xfrm>
            <a:off x="0" y="1138568"/>
            <a:ext cx="276225" cy="37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5"/>
          <p:cNvSpPr>
            <a:spLocks noGrp="1"/>
          </p:cNvSpPr>
          <p:nvPr>
            <p:ph sz="quarter" idx="4294967295"/>
          </p:nvPr>
        </p:nvSpPr>
        <p:spPr>
          <a:xfrm>
            <a:off x="665018" y="1727201"/>
            <a:ext cx="10917382" cy="4446586"/>
          </a:xfrm>
          <a:prstGeom prst="rect">
            <a:avLst/>
          </a:prstGeom>
        </p:spPr>
        <p:txBody>
          <a:bodyPr>
            <a:noAutofit/>
          </a:bodyPr>
          <a:lstStyle/>
          <a:p>
            <a:pPr marL="228600" lvl="1">
              <a:lnSpc>
                <a:spcPct val="100000"/>
              </a:lnSpc>
            </a:pPr>
            <a:r>
              <a:rPr lang="en-US" sz="2000" dirty="0">
                <a:latin typeface="+mj-lt"/>
              </a:rPr>
              <a:t>Department of Human Services (DHS) Resource &amp; Referral (R&amp;R) Tool</a:t>
            </a:r>
          </a:p>
          <a:p>
            <a:pPr marL="228600" lvl="1">
              <a:lnSpc>
                <a:spcPct val="100000"/>
              </a:lnSpc>
            </a:pPr>
            <a:r>
              <a:rPr lang="en-US" sz="2000" dirty="0">
                <a:latin typeface="+mj-lt"/>
              </a:rPr>
              <a:t>Waiver Enrollment Process And Assessment Data</a:t>
            </a:r>
          </a:p>
          <a:p>
            <a:pPr marL="0" lvl="1" indent="0">
              <a:lnSpc>
                <a:spcPct val="100000"/>
              </a:lnSpc>
              <a:buNone/>
            </a:pPr>
            <a:endParaRPr lang="en-US" sz="2000" dirty="0">
              <a:latin typeface="+mj-lt"/>
            </a:endParaRPr>
          </a:p>
          <a:p>
            <a:pPr marL="228600" lvl="1">
              <a:lnSpc>
                <a:spcPct val="100000"/>
              </a:lnSpc>
            </a:pPr>
            <a:endParaRPr lang="en-US" sz="2000" dirty="0">
              <a:solidFill>
                <a:prstClr val="black"/>
              </a:solidFill>
              <a:latin typeface="+mj-lt"/>
              <a:ea typeface="ＭＳ Ｐゴシック" pitchFamily="-106" charset="-128"/>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3</a:t>
            </a:fld>
            <a:endParaRPr lang="en-US" dirty="0"/>
          </a:p>
        </p:txBody>
      </p:sp>
    </p:spTree>
    <p:extLst>
      <p:ext uri="{BB962C8B-B14F-4D97-AF65-F5344CB8AC3E}">
        <p14:creationId xmlns:p14="http://schemas.microsoft.com/office/powerpoint/2010/main" val="618529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14"/>
            <a:ext cx="12192000"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0359" y="449705"/>
            <a:ext cx="5851282" cy="168943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2075" y="5680535"/>
            <a:ext cx="1847850" cy="933450"/>
          </a:xfrm>
          <a:prstGeom prst="rect">
            <a:avLst/>
          </a:prstGeom>
        </p:spPr>
      </p:pic>
      <p:sp>
        <p:nvSpPr>
          <p:cNvPr id="8" name="TextBox 7"/>
          <p:cNvSpPr txBox="1"/>
          <p:nvPr/>
        </p:nvSpPr>
        <p:spPr>
          <a:xfrm>
            <a:off x="1413164" y="2483600"/>
            <a:ext cx="9027621" cy="1323439"/>
          </a:xfrm>
          <a:prstGeom prst="rect">
            <a:avLst/>
          </a:prstGeom>
          <a:noFill/>
        </p:spPr>
        <p:txBody>
          <a:bodyPr wrap="square" rtlCol="0">
            <a:spAutoFit/>
          </a:bodyPr>
          <a:lstStyle/>
          <a:p>
            <a:pPr algn="ctr"/>
            <a:endParaRPr lang="en-US" sz="2400" dirty="0">
              <a:solidFill>
                <a:schemeClr val="bg1"/>
              </a:solidFill>
              <a:latin typeface="Arial Black" panose="020B0A04020102020204" pitchFamily="34" charset="0"/>
            </a:endParaRPr>
          </a:p>
          <a:p>
            <a:pPr algn="ctr"/>
            <a:r>
              <a:rPr lang="en-US" sz="2800" b="1" dirty="0">
                <a:solidFill>
                  <a:schemeClr val="bg1"/>
                </a:solidFill>
                <a:latin typeface="Arial Black" panose="020B0A04020102020204" pitchFamily="34" charset="0"/>
              </a:rPr>
              <a:t>HCBS Waiver Enrollment Process </a:t>
            </a:r>
          </a:p>
          <a:p>
            <a:pPr algn="ctr"/>
            <a:r>
              <a:rPr lang="en-US" sz="2800" b="1" dirty="0">
                <a:solidFill>
                  <a:schemeClr val="bg1"/>
                </a:solidFill>
                <a:latin typeface="Arial Black" panose="020B0A04020102020204" pitchFamily="34" charset="0"/>
              </a:rPr>
              <a:t>And Assessment Data</a:t>
            </a:r>
          </a:p>
        </p:txBody>
      </p:sp>
      <p:cxnSp>
        <p:nvCxnSpPr>
          <p:cNvPr id="10" name="Straight Connector 9"/>
          <p:cNvCxnSpPr/>
          <p:nvPr/>
        </p:nvCxnSpPr>
        <p:spPr>
          <a:xfrm flipH="1">
            <a:off x="282633" y="6424525"/>
            <a:ext cx="47964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72919" y="6424525"/>
            <a:ext cx="47964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42603A-1A8B-47D1-B129-8A8A16E6BC6B}"/>
              </a:ext>
            </a:extLst>
          </p:cNvPr>
          <p:cNvSpPr txBox="1"/>
          <p:nvPr/>
        </p:nvSpPr>
        <p:spPr>
          <a:xfrm>
            <a:off x="536895" y="5100506"/>
            <a:ext cx="4119618" cy="1200329"/>
          </a:xfrm>
          <a:prstGeom prst="rect">
            <a:avLst/>
          </a:prstGeom>
          <a:noFill/>
        </p:spPr>
        <p:txBody>
          <a:bodyPr wrap="square" rtlCol="0">
            <a:spAutoFit/>
          </a:bodyPr>
          <a:lstStyle/>
          <a:p>
            <a:r>
              <a:rPr lang="en-US" dirty="0">
                <a:solidFill>
                  <a:schemeClr val="bg1"/>
                </a:solidFill>
              </a:rPr>
              <a:t>Tyrone Williams/Chief, Assessments Unit</a:t>
            </a:r>
          </a:p>
          <a:p>
            <a:r>
              <a:rPr lang="en-US" dirty="0">
                <a:solidFill>
                  <a:schemeClr val="bg1"/>
                </a:solidFill>
              </a:rPr>
              <a:t>Amy High/Chief, Enrollment Unit</a:t>
            </a:r>
          </a:p>
          <a:p>
            <a:r>
              <a:rPr lang="en-US" dirty="0">
                <a:solidFill>
                  <a:schemeClr val="bg1"/>
                </a:solidFill>
              </a:rPr>
              <a:t>Office of Long-Term Living</a:t>
            </a:r>
          </a:p>
          <a:p>
            <a:r>
              <a:rPr lang="en-US" b="1" dirty="0">
                <a:solidFill>
                  <a:schemeClr val="bg1"/>
                </a:solidFill>
              </a:rPr>
              <a:t>Department of Human Services</a:t>
            </a:r>
          </a:p>
        </p:txBody>
      </p:sp>
      <p:sp>
        <p:nvSpPr>
          <p:cNvPr id="5" name="TextBox 4">
            <a:extLst>
              <a:ext uri="{FF2B5EF4-FFF2-40B4-BE49-F238E27FC236}">
                <a16:creationId xmlns:a16="http://schemas.microsoft.com/office/drawing/2014/main" id="{9FA1962B-A79C-4DFD-A78E-D11B5B7C6508}"/>
              </a:ext>
            </a:extLst>
          </p:cNvPr>
          <p:cNvSpPr txBox="1"/>
          <p:nvPr/>
        </p:nvSpPr>
        <p:spPr>
          <a:xfrm>
            <a:off x="7072919" y="5192785"/>
            <a:ext cx="428088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117701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EFFDC-EDAC-421E-9A9F-70F9602297DF}"/>
              </a:ext>
            </a:extLst>
          </p:cNvPr>
          <p:cNvSpPr>
            <a:spLocks noGrp="1"/>
          </p:cNvSpPr>
          <p:nvPr>
            <p:ph type="title"/>
          </p:nvPr>
        </p:nvSpPr>
        <p:spPr>
          <a:xfrm>
            <a:off x="831850" y="726063"/>
            <a:ext cx="10515600" cy="2852737"/>
          </a:xfrm>
        </p:spPr>
        <p:txBody>
          <a:bodyPr/>
          <a:lstStyle/>
          <a:p>
            <a:pPr algn="ctr"/>
            <a:r>
              <a:rPr lang="en-US" dirty="0"/>
              <a:t>HCBS Waiver Enrollment Process</a:t>
            </a:r>
          </a:p>
        </p:txBody>
      </p:sp>
      <p:sp>
        <p:nvSpPr>
          <p:cNvPr id="4" name="Slide Number Placeholder 3">
            <a:extLst>
              <a:ext uri="{FF2B5EF4-FFF2-40B4-BE49-F238E27FC236}">
                <a16:creationId xmlns:a16="http://schemas.microsoft.com/office/drawing/2014/main" id="{1D6EEC49-D93B-447D-8651-9F43C2EAC49D}"/>
              </a:ext>
            </a:extLst>
          </p:cNvPr>
          <p:cNvSpPr>
            <a:spLocks noGrp="1"/>
          </p:cNvSpPr>
          <p:nvPr>
            <p:ph type="sldNum" sz="quarter" idx="12"/>
          </p:nvPr>
        </p:nvSpPr>
        <p:spPr>
          <a:xfrm>
            <a:off x="8604250" y="625939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0DDF7-388F-4576-A9B9-279E89B0302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9AC7C48-F375-4CE1-9455-A8CB3FCF3D55}"/>
              </a:ext>
            </a:extLst>
          </p:cNvPr>
          <p:cNvPicPr>
            <a:picLocks noChangeAspect="1"/>
          </p:cNvPicPr>
          <p:nvPr/>
        </p:nvPicPr>
        <p:blipFill>
          <a:blip r:embed="rId2"/>
          <a:stretch>
            <a:fillRect/>
          </a:stretch>
        </p:blipFill>
        <p:spPr>
          <a:xfrm>
            <a:off x="195710" y="6116638"/>
            <a:ext cx="1883827" cy="542591"/>
          </a:xfrm>
          <a:prstGeom prst="rect">
            <a:avLst/>
          </a:prstGeom>
        </p:spPr>
      </p:pic>
      <p:sp>
        <p:nvSpPr>
          <p:cNvPr id="6" name="Rectangle 5">
            <a:extLst>
              <a:ext uri="{FF2B5EF4-FFF2-40B4-BE49-F238E27FC236}">
                <a16:creationId xmlns:a16="http://schemas.microsoft.com/office/drawing/2014/main" id="{6A2161DB-2D36-41B7-BA72-CFDB722C46D6}"/>
              </a:ext>
            </a:extLst>
          </p:cNvPr>
          <p:cNvSpPr/>
          <p:nvPr/>
        </p:nvSpPr>
        <p:spPr>
          <a:xfrm>
            <a:off x="2158760" y="6544928"/>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182426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1BF61-A3EF-4E95-9980-14E63192B846}"/>
              </a:ext>
            </a:extLst>
          </p:cNvPr>
          <p:cNvSpPr>
            <a:spLocks noGrp="1"/>
          </p:cNvSpPr>
          <p:nvPr>
            <p:ph type="title"/>
          </p:nvPr>
        </p:nvSpPr>
        <p:spPr>
          <a:xfrm>
            <a:off x="1136428" y="627564"/>
            <a:ext cx="7474172" cy="1325563"/>
          </a:xfrm>
        </p:spPr>
        <p:txBody>
          <a:bodyPr>
            <a:normAutofit/>
          </a:bodyPr>
          <a:lstStyle/>
          <a:p>
            <a:r>
              <a:rPr lang="en-US" dirty="0"/>
              <a:t>Key Definitions</a:t>
            </a:r>
          </a:p>
        </p:txBody>
      </p:sp>
      <p:sp>
        <p:nvSpPr>
          <p:cNvPr id="3" name="Content Placeholder 2">
            <a:extLst>
              <a:ext uri="{FF2B5EF4-FFF2-40B4-BE49-F238E27FC236}">
                <a16:creationId xmlns:a16="http://schemas.microsoft.com/office/drawing/2014/main" id="{6173C28E-A4E5-4028-854D-E81C820CB591}"/>
              </a:ext>
            </a:extLst>
          </p:cNvPr>
          <p:cNvSpPr>
            <a:spLocks noGrp="1"/>
          </p:cNvSpPr>
          <p:nvPr>
            <p:ph idx="1"/>
          </p:nvPr>
        </p:nvSpPr>
        <p:spPr>
          <a:xfrm>
            <a:off x="1136429" y="2278173"/>
            <a:ext cx="6467867" cy="3450613"/>
          </a:xfrm>
        </p:spPr>
        <p:txBody>
          <a:bodyPr anchor="ctr">
            <a:normAutofit/>
          </a:bodyPr>
          <a:lstStyle/>
          <a:p>
            <a:pPr marL="0" indent="0">
              <a:buNone/>
            </a:pPr>
            <a:r>
              <a:rPr lang="en-US" sz="2400" dirty="0"/>
              <a:t>IEB-Independent Enrollment Broker</a:t>
            </a:r>
          </a:p>
          <a:p>
            <a:pPr marL="0" indent="0">
              <a:buNone/>
            </a:pPr>
            <a:r>
              <a:rPr lang="en-US" sz="2400" dirty="0"/>
              <a:t>FED-Functional Eligibility Determination</a:t>
            </a:r>
          </a:p>
          <a:p>
            <a:pPr marL="0" indent="0">
              <a:buNone/>
            </a:pPr>
            <a:r>
              <a:rPr lang="en-US" sz="2400" dirty="0"/>
              <a:t>PIA-Pennsylvania Individualized Assessments</a:t>
            </a:r>
          </a:p>
          <a:p>
            <a:pPr marL="0" indent="0">
              <a:buNone/>
            </a:pPr>
            <a:r>
              <a:rPr lang="en-US" sz="2400" dirty="0"/>
              <a:t>PC-Physician Certification</a:t>
            </a:r>
          </a:p>
          <a:p>
            <a:pPr marL="0" indent="0">
              <a:buNone/>
            </a:pPr>
            <a:r>
              <a:rPr lang="en-US" sz="2400" dirty="0"/>
              <a:t>NFCE-Nursing Facility Clinically Eligible </a:t>
            </a:r>
          </a:p>
          <a:p>
            <a:pPr marL="0" indent="0">
              <a:buNone/>
            </a:pPr>
            <a:r>
              <a:rPr lang="en-US" sz="2400" dirty="0"/>
              <a:t>CAO-County Assistance Office</a:t>
            </a:r>
          </a:p>
          <a:p>
            <a:pPr marL="0" indent="0">
              <a:buNone/>
            </a:pPr>
            <a:r>
              <a:rPr lang="en-US" sz="2400" dirty="0"/>
              <a:t>HCBS-Home and Community Based Services</a:t>
            </a:r>
          </a:p>
        </p:txBody>
      </p:sp>
      <p:sp>
        <p:nvSpPr>
          <p:cNvPr id="18" name="Rectangle 1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5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72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6C7C528-560B-4C60-8DBD-9D96FF8FF9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218060"/>
            <a:ext cx="1462088" cy="421880"/>
          </a:xfrm>
          <a:prstGeom prst="rect">
            <a:avLst/>
          </a:prstGeom>
        </p:spPr>
      </p:pic>
      <p:sp>
        <p:nvSpPr>
          <p:cNvPr id="23" name="Rectangle 22">
            <a:extLst>
              <a:ext uri="{FF2B5EF4-FFF2-40B4-BE49-F238E27FC236}">
                <a16:creationId xmlns:a16="http://schemas.microsoft.com/office/drawing/2014/main" id="{1AB8BAEB-370C-4C30-AE10-B4277033FB25}"/>
              </a:ext>
            </a:extLst>
          </p:cNvPr>
          <p:cNvSpPr/>
          <p:nvPr/>
        </p:nvSpPr>
        <p:spPr>
          <a:xfrm>
            <a:off x="596762" y="6474536"/>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 name="Slide Number Placeholder 4">
            <a:extLst>
              <a:ext uri="{FF2B5EF4-FFF2-40B4-BE49-F238E27FC236}">
                <a16:creationId xmlns:a16="http://schemas.microsoft.com/office/drawing/2014/main" id="{46C2974A-D78C-438D-A203-4233D0E09816}"/>
              </a:ext>
            </a:extLst>
          </p:cNvPr>
          <p:cNvSpPr>
            <a:spLocks noGrp="1"/>
          </p:cNvSpPr>
          <p:nvPr>
            <p:ph type="sldNum" sz="quarter" idx="12"/>
          </p:nvPr>
        </p:nvSpPr>
        <p:spPr>
          <a:xfrm>
            <a:off x="7239000" y="610941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0DDF7-388F-4576-A9B9-279E89B0302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984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A9CCF-D532-4783-A198-ADC0C04C5530}"/>
              </a:ext>
            </a:extLst>
          </p:cNvPr>
          <p:cNvSpPr>
            <a:spLocks noGrp="1"/>
          </p:cNvSpPr>
          <p:nvPr>
            <p:ph type="title"/>
          </p:nvPr>
        </p:nvSpPr>
        <p:spPr/>
        <p:txBody>
          <a:bodyPr>
            <a:normAutofit/>
          </a:bodyPr>
          <a:lstStyle/>
          <a:p>
            <a:pPr algn="ctr"/>
            <a:r>
              <a:rPr lang="en-US" sz="3200" dirty="0"/>
              <a:t>Flow Shapes Legend</a:t>
            </a:r>
          </a:p>
        </p:txBody>
      </p:sp>
      <p:sp>
        <p:nvSpPr>
          <p:cNvPr id="3" name="Content Placeholder 2">
            <a:extLst>
              <a:ext uri="{FF2B5EF4-FFF2-40B4-BE49-F238E27FC236}">
                <a16:creationId xmlns:a16="http://schemas.microsoft.com/office/drawing/2014/main" id="{9C5BDE1B-E7FE-4EB2-AA06-275920286428}"/>
              </a:ext>
            </a:extLst>
          </p:cNvPr>
          <p:cNvSpPr>
            <a:spLocks noGrp="1"/>
          </p:cNvSpPr>
          <p:nvPr>
            <p:ph idx="1"/>
          </p:nvPr>
        </p:nvSpPr>
        <p:spPr>
          <a:xfrm>
            <a:off x="838200" y="1423358"/>
            <a:ext cx="10515600" cy="4555198"/>
          </a:xfrm>
        </p:spPr>
        <p:txBody>
          <a:bodyPr/>
          <a:lstStyle/>
          <a:p>
            <a:pPr marL="0" indent="0">
              <a:buNone/>
            </a:pPr>
            <a:endParaRPr lang="en-US" dirty="0"/>
          </a:p>
          <a:p>
            <a:pPr marL="0" indent="0">
              <a:buNone/>
            </a:pPr>
            <a:endParaRPr lang="en-US" dirty="0"/>
          </a:p>
        </p:txBody>
      </p:sp>
      <p:sp>
        <p:nvSpPr>
          <p:cNvPr id="4" name="Oval 3">
            <a:extLst>
              <a:ext uri="{FF2B5EF4-FFF2-40B4-BE49-F238E27FC236}">
                <a16:creationId xmlns:a16="http://schemas.microsoft.com/office/drawing/2014/main" id="{C63E7CC9-C063-4691-8753-191D30A4C6D4}"/>
              </a:ext>
            </a:extLst>
          </p:cNvPr>
          <p:cNvSpPr/>
          <p:nvPr/>
        </p:nvSpPr>
        <p:spPr>
          <a:xfrm>
            <a:off x="1014810" y="1561778"/>
            <a:ext cx="131984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B0CBB03-0640-460E-AC50-7D414A34B23F}"/>
              </a:ext>
            </a:extLst>
          </p:cNvPr>
          <p:cNvSpPr txBox="1"/>
          <p:nvPr/>
        </p:nvSpPr>
        <p:spPr>
          <a:xfrm>
            <a:off x="2550483" y="1835586"/>
            <a:ext cx="49299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Terminator-The start and stop points in a process </a:t>
            </a:r>
          </a:p>
        </p:txBody>
      </p:sp>
      <p:sp>
        <p:nvSpPr>
          <p:cNvPr id="6" name="Rectangle 5">
            <a:extLst>
              <a:ext uri="{FF2B5EF4-FFF2-40B4-BE49-F238E27FC236}">
                <a16:creationId xmlns:a16="http://schemas.microsoft.com/office/drawing/2014/main" id="{9CA115EB-FFE9-4A82-BD03-46224864CC96}"/>
              </a:ext>
            </a:extLst>
          </p:cNvPr>
          <p:cNvSpPr/>
          <p:nvPr/>
        </p:nvSpPr>
        <p:spPr>
          <a:xfrm>
            <a:off x="1110912" y="2692276"/>
            <a:ext cx="1316736"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AD7E1F6-10BE-46B7-8E10-2740C5EACCCE}"/>
              </a:ext>
            </a:extLst>
          </p:cNvPr>
          <p:cNvSpPr txBox="1"/>
          <p:nvPr/>
        </p:nvSpPr>
        <p:spPr>
          <a:xfrm>
            <a:off x="2700360" y="2893819"/>
            <a:ext cx="40501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Process- A process or Action Step</a:t>
            </a:r>
          </a:p>
        </p:txBody>
      </p:sp>
      <p:sp>
        <p:nvSpPr>
          <p:cNvPr id="8" name="Flowchart: Decision 7">
            <a:extLst>
              <a:ext uri="{FF2B5EF4-FFF2-40B4-BE49-F238E27FC236}">
                <a16:creationId xmlns:a16="http://schemas.microsoft.com/office/drawing/2014/main" id="{90C39EC4-2564-4D75-BFF4-A2685A18C653}"/>
              </a:ext>
            </a:extLst>
          </p:cNvPr>
          <p:cNvSpPr/>
          <p:nvPr/>
        </p:nvSpPr>
        <p:spPr>
          <a:xfrm>
            <a:off x="1129030" y="3889277"/>
            <a:ext cx="1316736" cy="914400"/>
          </a:xfrm>
          <a:prstGeom prst="flowChartDecisi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6C541E6-3B9B-45D1-A5F9-3A824D41AF6C}"/>
              </a:ext>
            </a:extLst>
          </p:cNvPr>
          <p:cNvSpPr txBox="1"/>
          <p:nvPr/>
        </p:nvSpPr>
        <p:spPr>
          <a:xfrm>
            <a:off x="2550483" y="4136718"/>
            <a:ext cx="50022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Decision-Indicates a question in the process flow</a:t>
            </a:r>
          </a:p>
        </p:txBody>
      </p:sp>
      <p:pic>
        <p:nvPicPr>
          <p:cNvPr id="10" name="Picture 9">
            <a:extLst>
              <a:ext uri="{FF2B5EF4-FFF2-40B4-BE49-F238E27FC236}">
                <a16:creationId xmlns:a16="http://schemas.microsoft.com/office/drawing/2014/main" id="{7EF78D82-D338-4430-A822-56434259F103}"/>
              </a:ext>
            </a:extLst>
          </p:cNvPr>
          <p:cNvPicPr>
            <a:picLocks noChangeAspect="1"/>
          </p:cNvPicPr>
          <p:nvPr/>
        </p:nvPicPr>
        <p:blipFill>
          <a:blip r:embed="rId2"/>
          <a:stretch>
            <a:fillRect/>
          </a:stretch>
        </p:blipFill>
        <p:spPr>
          <a:xfrm>
            <a:off x="319535" y="5789993"/>
            <a:ext cx="1883827" cy="542591"/>
          </a:xfrm>
          <a:prstGeom prst="rect">
            <a:avLst/>
          </a:prstGeom>
        </p:spPr>
      </p:pic>
      <p:sp>
        <p:nvSpPr>
          <p:cNvPr id="11" name="Rectangle 10">
            <a:extLst>
              <a:ext uri="{FF2B5EF4-FFF2-40B4-BE49-F238E27FC236}">
                <a16:creationId xmlns:a16="http://schemas.microsoft.com/office/drawing/2014/main" id="{51D891D0-9465-4B9A-B5FC-34388F664C83}"/>
              </a:ext>
            </a:extLst>
          </p:cNvPr>
          <p:cNvSpPr/>
          <p:nvPr/>
        </p:nvSpPr>
        <p:spPr>
          <a:xfrm>
            <a:off x="2334652" y="6240305"/>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 name="Slide Number Placeholder 11">
            <a:extLst>
              <a:ext uri="{FF2B5EF4-FFF2-40B4-BE49-F238E27FC236}">
                <a16:creationId xmlns:a16="http://schemas.microsoft.com/office/drawing/2014/main" id="{7C0457B9-06F5-45D8-B52D-F7189031F178}"/>
              </a:ext>
            </a:extLst>
          </p:cNvPr>
          <p:cNvSpPr>
            <a:spLocks noGrp="1"/>
          </p:cNvSpPr>
          <p:nvPr>
            <p:ph type="sldNum" sz="quarter" idx="12"/>
          </p:nvPr>
        </p:nvSpPr>
        <p:spPr>
          <a:xfrm>
            <a:off x="8741890" y="591201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0DDF7-388F-4576-A9B9-279E89B0302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297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AFC79B-0953-4919-A64A-CB24C32A8164}"/>
              </a:ext>
            </a:extLst>
          </p:cNvPr>
          <p:cNvSpPr/>
          <p:nvPr/>
        </p:nvSpPr>
        <p:spPr>
          <a:xfrm>
            <a:off x="4442351" y="1198588"/>
            <a:ext cx="2248993" cy="863925"/>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IEB (Maximus)</a:t>
            </a:r>
          </a:p>
        </p:txBody>
      </p:sp>
      <p:sp>
        <p:nvSpPr>
          <p:cNvPr id="3" name="Rectangle 2">
            <a:extLst>
              <a:ext uri="{FF2B5EF4-FFF2-40B4-BE49-F238E27FC236}">
                <a16:creationId xmlns:a16="http://schemas.microsoft.com/office/drawing/2014/main" id="{B7F53347-49CF-4344-A509-5070E40DA64A}"/>
              </a:ext>
            </a:extLst>
          </p:cNvPr>
          <p:cNvSpPr/>
          <p:nvPr/>
        </p:nvSpPr>
        <p:spPr>
          <a:xfrm>
            <a:off x="4186146" y="2664953"/>
            <a:ext cx="2655273" cy="1462630"/>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PIA</a:t>
            </a:r>
          </a:p>
        </p:txBody>
      </p:sp>
      <p:sp>
        <p:nvSpPr>
          <p:cNvPr id="4" name="Rectangle 3">
            <a:extLst>
              <a:ext uri="{FF2B5EF4-FFF2-40B4-BE49-F238E27FC236}">
                <a16:creationId xmlns:a16="http://schemas.microsoft.com/office/drawing/2014/main" id="{77664775-50A0-4484-9AED-0E2ECF226103}"/>
              </a:ext>
            </a:extLst>
          </p:cNvPr>
          <p:cNvSpPr/>
          <p:nvPr/>
        </p:nvSpPr>
        <p:spPr>
          <a:xfrm>
            <a:off x="4442351" y="4649425"/>
            <a:ext cx="2248993" cy="863925"/>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IAE (Aging Well)</a:t>
            </a:r>
          </a:p>
        </p:txBody>
      </p:sp>
      <p:cxnSp>
        <p:nvCxnSpPr>
          <p:cNvPr id="5" name="Straight Arrow Connector 4">
            <a:extLst>
              <a:ext uri="{FF2B5EF4-FFF2-40B4-BE49-F238E27FC236}">
                <a16:creationId xmlns:a16="http://schemas.microsoft.com/office/drawing/2014/main" id="{42E31E98-89DC-45CC-A6B9-9EB812BA0A11}"/>
              </a:ext>
            </a:extLst>
          </p:cNvPr>
          <p:cNvCxnSpPr/>
          <p:nvPr/>
        </p:nvCxnSpPr>
        <p:spPr>
          <a:xfrm>
            <a:off x="4783482" y="2094851"/>
            <a:ext cx="0" cy="53776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3AC961-EA64-46A1-9FC4-062E880E2F98}"/>
              </a:ext>
            </a:extLst>
          </p:cNvPr>
          <p:cNvCxnSpPr/>
          <p:nvPr/>
        </p:nvCxnSpPr>
        <p:spPr>
          <a:xfrm>
            <a:off x="6096000" y="2094851"/>
            <a:ext cx="0" cy="537764"/>
          </a:xfrm>
          <a:prstGeom prst="straightConnector1">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75E5471-ECCD-4FBF-9D65-2EB6DE809890}"/>
              </a:ext>
            </a:extLst>
          </p:cNvPr>
          <p:cNvCxnSpPr/>
          <p:nvPr/>
        </p:nvCxnSpPr>
        <p:spPr>
          <a:xfrm>
            <a:off x="6168816" y="4111661"/>
            <a:ext cx="0" cy="537764"/>
          </a:xfrm>
          <a:prstGeom prst="straightConnector1">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304FFD2-2B8B-4B91-9841-6887A655CD71}"/>
              </a:ext>
            </a:extLst>
          </p:cNvPr>
          <p:cNvSpPr txBox="1"/>
          <p:nvPr/>
        </p:nvSpPr>
        <p:spPr>
          <a:xfrm>
            <a:off x="4589228" y="579441"/>
            <a:ext cx="184910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IEB creates/updates applicant profiles</a:t>
            </a:r>
          </a:p>
        </p:txBody>
      </p:sp>
      <p:sp>
        <p:nvSpPr>
          <p:cNvPr id="9" name="TextBox 8">
            <a:extLst>
              <a:ext uri="{FF2B5EF4-FFF2-40B4-BE49-F238E27FC236}">
                <a16:creationId xmlns:a16="http://schemas.microsoft.com/office/drawing/2014/main" id="{0BD1F17A-F610-4E4B-9BE9-C0FF46754F67}"/>
              </a:ext>
            </a:extLst>
          </p:cNvPr>
          <p:cNvSpPr txBox="1"/>
          <p:nvPr/>
        </p:nvSpPr>
        <p:spPr>
          <a:xfrm>
            <a:off x="3682820" y="2157437"/>
            <a:ext cx="102662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FED Requests</a:t>
            </a:r>
          </a:p>
        </p:txBody>
      </p:sp>
      <p:sp>
        <p:nvSpPr>
          <p:cNvPr id="10" name="TextBox 9">
            <a:extLst>
              <a:ext uri="{FF2B5EF4-FFF2-40B4-BE49-F238E27FC236}">
                <a16:creationId xmlns:a16="http://schemas.microsoft.com/office/drawing/2014/main" id="{116DFC50-1901-4991-AF2B-26D938E9724B}"/>
              </a:ext>
            </a:extLst>
          </p:cNvPr>
          <p:cNvSpPr txBox="1"/>
          <p:nvPr/>
        </p:nvSpPr>
        <p:spPr>
          <a:xfrm>
            <a:off x="6408968" y="2151424"/>
            <a:ext cx="90653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FED Results</a:t>
            </a:r>
          </a:p>
        </p:txBody>
      </p:sp>
      <p:cxnSp>
        <p:nvCxnSpPr>
          <p:cNvPr id="11" name="Straight Arrow Connector 10">
            <a:extLst>
              <a:ext uri="{FF2B5EF4-FFF2-40B4-BE49-F238E27FC236}">
                <a16:creationId xmlns:a16="http://schemas.microsoft.com/office/drawing/2014/main" id="{CF498A91-8407-427B-ACDF-A273543B1E1F}"/>
              </a:ext>
            </a:extLst>
          </p:cNvPr>
          <p:cNvCxnSpPr/>
          <p:nvPr/>
        </p:nvCxnSpPr>
        <p:spPr>
          <a:xfrm>
            <a:off x="4793981" y="4111661"/>
            <a:ext cx="0" cy="53776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E004458-BFF7-4E4A-8EEE-C595E212E498}"/>
              </a:ext>
            </a:extLst>
          </p:cNvPr>
          <p:cNvSpPr/>
          <p:nvPr/>
        </p:nvSpPr>
        <p:spPr>
          <a:xfrm>
            <a:off x="3682820" y="4285065"/>
            <a:ext cx="102662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FED Requests</a:t>
            </a:r>
          </a:p>
        </p:txBody>
      </p:sp>
      <p:sp>
        <p:nvSpPr>
          <p:cNvPr id="13" name="Rectangle 12">
            <a:extLst>
              <a:ext uri="{FF2B5EF4-FFF2-40B4-BE49-F238E27FC236}">
                <a16:creationId xmlns:a16="http://schemas.microsoft.com/office/drawing/2014/main" id="{33AC984C-3362-4B49-A312-A37986B0E725}"/>
              </a:ext>
            </a:extLst>
          </p:cNvPr>
          <p:cNvSpPr/>
          <p:nvPr/>
        </p:nvSpPr>
        <p:spPr>
          <a:xfrm>
            <a:off x="6602399" y="4300320"/>
            <a:ext cx="126585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FED Results</a:t>
            </a:r>
          </a:p>
        </p:txBody>
      </p:sp>
      <p:sp>
        <p:nvSpPr>
          <p:cNvPr id="14" name="TextBox 13">
            <a:extLst>
              <a:ext uri="{FF2B5EF4-FFF2-40B4-BE49-F238E27FC236}">
                <a16:creationId xmlns:a16="http://schemas.microsoft.com/office/drawing/2014/main" id="{91D5C0DC-8879-4640-88F0-0DEAE014B329}"/>
              </a:ext>
            </a:extLst>
          </p:cNvPr>
          <p:cNvSpPr txBox="1"/>
          <p:nvPr/>
        </p:nvSpPr>
        <p:spPr>
          <a:xfrm>
            <a:off x="4271143" y="5651767"/>
            <a:ext cx="259140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IAE through contracted FED assessors create applicant profiles and do FED Assessments</a:t>
            </a:r>
          </a:p>
        </p:txBody>
      </p:sp>
      <p:sp>
        <p:nvSpPr>
          <p:cNvPr id="15" name="TextBox 14">
            <a:extLst>
              <a:ext uri="{FF2B5EF4-FFF2-40B4-BE49-F238E27FC236}">
                <a16:creationId xmlns:a16="http://schemas.microsoft.com/office/drawing/2014/main" id="{222D7307-D502-4CBF-AB55-80B37C43D816}"/>
              </a:ext>
            </a:extLst>
          </p:cNvPr>
          <p:cNvSpPr txBox="1"/>
          <p:nvPr/>
        </p:nvSpPr>
        <p:spPr>
          <a:xfrm>
            <a:off x="6879076" y="2948873"/>
            <a:ext cx="24713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The PIA system is used to request and complete the FED assessments</a:t>
            </a:r>
          </a:p>
        </p:txBody>
      </p:sp>
      <p:sp>
        <p:nvSpPr>
          <p:cNvPr id="16" name="TextBox 15">
            <a:extLst>
              <a:ext uri="{FF2B5EF4-FFF2-40B4-BE49-F238E27FC236}">
                <a16:creationId xmlns:a16="http://schemas.microsoft.com/office/drawing/2014/main" id="{169608B6-85DE-4EE8-82AE-9302B7D6A76E}"/>
              </a:ext>
            </a:extLst>
          </p:cNvPr>
          <p:cNvSpPr txBox="1"/>
          <p:nvPr/>
        </p:nvSpPr>
        <p:spPr>
          <a:xfrm>
            <a:off x="172400" y="242685"/>
            <a:ext cx="436292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PIA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Assessments Process</a:t>
            </a:r>
          </a:p>
        </p:txBody>
      </p:sp>
      <p:pic>
        <p:nvPicPr>
          <p:cNvPr id="17" name="Picture 16">
            <a:extLst>
              <a:ext uri="{FF2B5EF4-FFF2-40B4-BE49-F238E27FC236}">
                <a16:creationId xmlns:a16="http://schemas.microsoft.com/office/drawing/2014/main" id="{415D41DE-FF21-40D0-9E1E-5BC357513E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62" y="6266438"/>
            <a:ext cx="1887400" cy="544948"/>
          </a:xfrm>
          <a:prstGeom prst="rect">
            <a:avLst/>
          </a:prstGeom>
        </p:spPr>
      </p:pic>
      <p:sp>
        <p:nvSpPr>
          <p:cNvPr id="18" name="Rectangle 17">
            <a:extLst>
              <a:ext uri="{FF2B5EF4-FFF2-40B4-BE49-F238E27FC236}">
                <a16:creationId xmlns:a16="http://schemas.microsoft.com/office/drawing/2014/main" id="{A3D43049-5770-4160-9988-10A0BD4939F5}"/>
              </a:ext>
            </a:extLst>
          </p:cNvPr>
          <p:cNvSpPr/>
          <p:nvPr/>
        </p:nvSpPr>
        <p:spPr>
          <a:xfrm>
            <a:off x="2353863" y="6709185"/>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 name="Slide Number Placeholder 18">
            <a:extLst>
              <a:ext uri="{FF2B5EF4-FFF2-40B4-BE49-F238E27FC236}">
                <a16:creationId xmlns:a16="http://schemas.microsoft.com/office/drawing/2014/main" id="{411794BE-8EE3-4237-BFBD-FC2A135DBA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0DDF7-388F-4576-A9B9-279E89B0302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34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1F62522-041A-4B7A-9BBC-2C1BAC9F9F20}"/>
              </a:ext>
            </a:extLst>
          </p:cNvPr>
          <p:cNvSpPr/>
          <p:nvPr/>
        </p:nvSpPr>
        <p:spPr>
          <a:xfrm>
            <a:off x="291600" y="2097586"/>
            <a:ext cx="1609344" cy="896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Applicant contacts IEB </a:t>
            </a:r>
          </a:p>
        </p:txBody>
      </p:sp>
      <p:sp>
        <p:nvSpPr>
          <p:cNvPr id="11" name="Rectangle 10">
            <a:extLst>
              <a:ext uri="{FF2B5EF4-FFF2-40B4-BE49-F238E27FC236}">
                <a16:creationId xmlns:a16="http://schemas.microsoft.com/office/drawing/2014/main" id="{E00EA229-3912-41DE-A25E-0146CD8D70A0}"/>
              </a:ext>
            </a:extLst>
          </p:cNvPr>
          <p:cNvSpPr/>
          <p:nvPr/>
        </p:nvSpPr>
        <p:spPr>
          <a:xfrm>
            <a:off x="4298154" y="2135790"/>
            <a:ext cx="1645446" cy="914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IEB concurrently request FED assessment through PIA to FED assessor and sends PC to applicant’s physician. </a:t>
            </a:r>
          </a:p>
        </p:txBody>
      </p:sp>
      <p:sp>
        <p:nvSpPr>
          <p:cNvPr id="30" name="Rectangle 29">
            <a:extLst>
              <a:ext uri="{FF2B5EF4-FFF2-40B4-BE49-F238E27FC236}">
                <a16:creationId xmlns:a16="http://schemas.microsoft.com/office/drawing/2014/main" id="{C5B73CE6-0BB4-47B8-B253-39DE0C7C0408}"/>
              </a:ext>
            </a:extLst>
          </p:cNvPr>
          <p:cNvSpPr/>
          <p:nvPr/>
        </p:nvSpPr>
        <p:spPr>
          <a:xfrm>
            <a:off x="6347509" y="2135790"/>
            <a:ext cx="1645920" cy="914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FED Assessor schedules and conducts FED within 10 business days </a:t>
            </a:r>
          </a:p>
        </p:txBody>
      </p:sp>
      <p:sp>
        <p:nvSpPr>
          <p:cNvPr id="36" name="Rectangle 35">
            <a:extLst>
              <a:ext uri="{FF2B5EF4-FFF2-40B4-BE49-F238E27FC236}">
                <a16:creationId xmlns:a16="http://schemas.microsoft.com/office/drawing/2014/main" id="{6B849701-3E19-4650-BB47-DC137A337AEC}"/>
              </a:ext>
            </a:extLst>
          </p:cNvPr>
          <p:cNvSpPr/>
          <p:nvPr/>
        </p:nvSpPr>
        <p:spPr>
          <a:xfrm>
            <a:off x="8397006" y="2125877"/>
            <a:ext cx="1645920" cy="914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FED assessor submits FED results to the IEB via PIA</a:t>
            </a:r>
          </a:p>
        </p:txBody>
      </p:sp>
      <p:sp>
        <p:nvSpPr>
          <p:cNvPr id="5" name="Rectangle 4">
            <a:extLst>
              <a:ext uri="{FF2B5EF4-FFF2-40B4-BE49-F238E27FC236}">
                <a16:creationId xmlns:a16="http://schemas.microsoft.com/office/drawing/2014/main" id="{8C738D15-1FC9-4635-B5CB-3E5F545D5934}"/>
              </a:ext>
            </a:extLst>
          </p:cNvPr>
          <p:cNvSpPr/>
          <p:nvPr/>
        </p:nvSpPr>
        <p:spPr>
          <a:xfrm>
            <a:off x="2277294" y="2079298"/>
            <a:ext cx="1645920" cy="914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IEB Starts  application</a:t>
            </a:r>
          </a:p>
        </p:txBody>
      </p:sp>
      <p:sp>
        <p:nvSpPr>
          <p:cNvPr id="7" name="TextBox 6">
            <a:extLst>
              <a:ext uri="{FF2B5EF4-FFF2-40B4-BE49-F238E27FC236}">
                <a16:creationId xmlns:a16="http://schemas.microsoft.com/office/drawing/2014/main" id="{5A1B8680-AA47-4CA3-A84C-8D06A6DBF5B3}"/>
              </a:ext>
            </a:extLst>
          </p:cNvPr>
          <p:cNvSpPr txBox="1"/>
          <p:nvPr/>
        </p:nvSpPr>
        <p:spPr>
          <a:xfrm>
            <a:off x="2352603" y="3050190"/>
            <a:ext cx="1495301" cy="938719"/>
          </a:xfrm>
          <a:prstGeom prst="rect">
            <a:avLst/>
          </a:prstGeom>
          <a:noFill/>
        </p:spPr>
        <p:txBody>
          <a:bodyPr wrap="square" rtlCol="0">
            <a:spAutoFit/>
          </a:bodyPr>
          <a:lstStyle/>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No MA at referral: application starts upon receipt of PA 600L or COMPASS Application</a:t>
            </a:r>
          </a:p>
        </p:txBody>
      </p:sp>
      <p:sp>
        <p:nvSpPr>
          <p:cNvPr id="17" name="Oval 16">
            <a:extLst>
              <a:ext uri="{FF2B5EF4-FFF2-40B4-BE49-F238E27FC236}">
                <a16:creationId xmlns:a16="http://schemas.microsoft.com/office/drawing/2014/main" id="{0740AF65-F29F-406B-889E-E4333611E86E}"/>
              </a:ext>
            </a:extLst>
          </p:cNvPr>
          <p:cNvSpPr/>
          <p:nvPr/>
        </p:nvSpPr>
        <p:spPr>
          <a:xfrm>
            <a:off x="10411652" y="2097586"/>
            <a:ext cx="1609344" cy="896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IEB receives PC </a:t>
            </a:r>
          </a:p>
        </p:txBody>
      </p:sp>
      <p:cxnSp>
        <p:nvCxnSpPr>
          <p:cNvPr id="12" name="Straight Arrow Connector 11">
            <a:extLst>
              <a:ext uri="{FF2B5EF4-FFF2-40B4-BE49-F238E27FC236}">
                <a16:creationId xmlns:a16="http://schemas.microsoft.com/office/drawing/2014/main" id="{CEE1DE18-7629-43D5-B526-469197C07E91}"/>
              </a:ext>
            </a:extLst>
          </p:cNvPr>
          <p:cNvCxnSpPr>
            <a:cxnSpLocks/>
          </p:cNvCxnSpPr>
          <p:nvPr/>
        </p:nvCxnSpPr>
        <p:spPr>
          <a:xfrm>
            <a:off x="1900944" y="2583077"/>
            <a:ext cx="368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101C235-8D27-4003-9785-B3529E0BDA90}"/>
              </a:ext>
            </a:extLst>
          </p:cNvPr>
          <p:cNvCxnSpPr>
            <a:cxnSpLocks/>
          </p:cNvCxnSpPr>
          <p:nvPr/>
        </p:nvCxnSpPr>
        <p:spPr>
          <a:xfrm>
            <a:off x="3923214" y="2583077"/>
            <a:ext cx="368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3143CD4-889E-4D21-9915-A58300D283CB}"/>
              </a:ext>
            </a:extLst>
          </p:cNvPr>
          <p:cNvCxnSpPr>
            <a:cxnSpLocks/>
          </p:cNvCxnSpPr>
          <p:nvPr/>
        </p:nvCxnSpPr>
        <p:spPr>
          <a:xfrm>
            <a:off x="5972877" y="2583077"/>
            <a:ext cx="368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9D419BB-C5BB-406F-9829-729E36A9017E}"/>
              </a:ext>
            </a:extLst>
          </p:cNvPr>
          <p:cNvCxnSpPr>
            <a:cxnSpLocks/>
          </p:cNvCxnSpPr>
          <p:nvPr/>
        </p:nvCxnSpPr>
        <p:spPr>
          <a:xfrm>
            <a:off x="8028280" y="2603799"/>
            <a:ext cx="368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0A10FA5-2EA9-4B23-B7DD-9FA67C42580B}"/>
              </a:ext>
            </a:extLst>
          </p:cNvPr>
          <p:cNvCxnSpPr>
            <a:cxnSpLocks/>
          </p:cNvCxnSpPr>
          <p:nvPr/>
        </p:nvCxnSpPr>
        <p:spPr>
          <a:xfrm>
            <a:off x="10042926" y="2583077"/>
            <a:ext cx="3687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B89AB63-9D1C-4DDA-B490-50530AC4A60A}"/>
              </a:ext>
            </a:extLst>
          </p:cNvPr>
          <p:cNvSpPr txBox="1"/>
          <p:nvPr/>
        </p:nvSpPr>
        <p:spPr>
          <a:xfrm>
            <a:off x="1886566" y="568799"/>
            <a:ext cx="81726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HBCS Waiver Eligibility FED Assessment Process </a:t>
            </a:r>
          </a:p>
        </p:txBody>
      </p:sp>
      <p:pic>
        <p:nvPicPr>
          <p:cNvPr id="15" name="Picture 14">
            <a:extLst>
              <a:ext uri="{FF2B5EF4-FFF2-40B4-BE49-F238E27FC236}">
                <a16:creationId xmlns:a16="http://schemas.microsoft.com/office/drawing/2014/main" id="{A34001EC-208D-4086-A991-C33B7BCB0A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70" y="6266438"/>
            <a:ext cx="1887400" cy="544948"/>
          </a:xfrm>
          <a:prstGeom prst="rect">
            <a:avLst/>
          </a:prstGeom>
        </p:spPr>
      </p:pic>
      <p:sp>
        <p:nvSpPr>
          <p:cNvPr id="16" name="Rectangle 15">
            <a:extLst>
              <a:ext uri="{FF2B5EF4-FFF2-40B4-BE49-F238E27FC236}">
                <a16:creationId xmlns:a16="http://schemas.microsoft.com/office/drawing/2014/main" id="{9149B70D-A69A-43CE-864D-1AEB54AEEFA9}"/>
              </a:ext>
            </a:extLst>
          </p:cNvPr>
          <p:cNvSpPr/>
          <p:nvPr/>
        </p:nvSpPr>
        <p:spPr>
          <a:xfrm>
            <a:off x="2424292" y="6709819"/>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 name="Slide Number Placeholder 1">
            <a:extLst>
              <a:ext uri="{FF2B5EF4-FFF2-40B4-BE49-F238E27FC236}">
                <a16:creationId xmlns:a16="http://schemas.microsoft.com/office/drawing/2014/main" id="{CD5DE39F-CC7B-45BE-9DC2-1F43C6728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90DDF7-388F-4576-A9B9-279E89B0302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903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343D33A6DD9E4FA5DA4620AAA2369D" ma:contentTypeVersion="1" ma:contentTypeDescription="Create a new document." ma:contentTypeScope="" ma:versionID="511e3077fe1f301f963822985236468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6A1512B-65FC-42B3-BAA8-B0283E408C64}"/>
</file>

<file path=customXml/itemProps2.xml><?xml version="1.0" encoding="utf-8"?>
<ds:datastoreItem xmlns:ds="http://schemas.openxmlformats.org/officeDocument/2006/customXml" ds:itemID="{EC93C354-408C-4A67-97F8-A9D3CF10DB01}"/>
</file>

<file path=customXml/itemProps3.xml><?xml version="1.0" encoding="utf-8"?>
<ds:datastoreItem xmlns:ds="http://schemas.openxmlformats.org/officeDocument/2006/customXml" ds:itemID="{675E9177-5763-4BA1-BFCC-F7510CA02B79}"/>
</file>

<file path=docProps/app.xml><?xml version="1.0" encoding="utf-8"?>
<Properties xmlns="http://schemas.openxmlformats.org/officeDocument/2006/extended-properties" xmlns:vt="http://schemas.openxmlformats.org/officeDocument/2006/docPropsVTypes">
  <TotalTime>295</TotalTime>
  <Words>620</Words>
  <Application>Microsoft Office PowerPoint</Application>
  <PresentationFormat>Widescreen</PresentationFormat>
  <Paragraphs>138</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HCBS Waiver Enrollment Process</vt:lpstr>
      <vt:lpstr>Key Definitions</vt:lpstr>
      <vt:lpstr>Flow Shapes Legend</vt:lpstr>
      <vt:lpstr>PowerPoint Presentation</vt:lpstr>
      <vt:lpstr>PowerPoint Presentation</vt:lpstr>
      <vt:lpstr>PowerPoint Presentation</vt:lpstr>
      <vt:lpstr>Level of Care Assessment Data</vt:lpstr>
      <vt:lpstr>Level of Care Assessments-All Program Types </vt:lpstr>
      <vt:lpstr>Level of Care Assessments-All Program Types</vt:lpstr>
      <vt:lpstr>Level of Care Assessments-All Program Types</vt:lpstr>
      <vt:lpstr>Level of Care Assessments-HCBS Enrollment</vt:lpstr>
      <vt:lpstr>Level Of Care Assessments-HCBS Enrollment</vt:lpstr>
      <vt:lpstr>Level of Care Assessments-HCBS Enrollment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Tyrone</dc:creator>
  <cp:lastModifiedBy>Wierman, Kristen</cp:lastModifiedBy>
  <cp:revision>24</cp:revision>
  <cp:lastPrinted>2019-07-17T15:14:31Z</cp:lastPrinted>
  <dcterms:created xsi:type="dcterms:W3CDTF">2019-07-16T19:10:08Z</dcterms:created>
  <dcterms:modified xsi:type="dcterms:W3CDTF">2019-07-18T20:38:01Z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0x010100BF343D33A6DD9E4FA5DA4620AAA2369D</vt:lpwstr>
  </property>
  <property fmtid="{D5CDD505-2E9C-101B-9397-08002B2CF9AE}" pid="3" name="Order">
    <vt:r8>19500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