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rawings/drawing7.xml" ContentType="application/vnd.openxmlformats-officedocument.drawingml.chartshapes+xml"/>
  <Override PartName="/ppt/drawings/drawing3.xml" ContentType="application/vnd.openxmlformats-officedocument.drawingml.chartshapes+xml"/>
  <Override PartName="/ppt/drawings/drawing10.xml" ContentType="application/vnd.openxmlformats-officedocument.drawingml.chartshapes+xml"/>
  <Override PartName="/ppt/drawings/drawing5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4.xml" ContentType="application/vnd.openxmlformats-officedocument.drawingml.chartshapes+xml"/>
  <Override PartName="/ppt/drawings/drawing1.xml" ContentType="application/vnd.openxmlformats-officedocument.drawingml.chartshapes+xml"/>
  <Override PartName="/ppt/drawings/drawing6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20.xml" ContentType="application/vnd.openxmlformats-officedocument.drawingml.chart+xml"/>
  <Override PartName="/ppt/charts/colors19.xml" ContentType="application/vnd.ms-office.chartcolorstyle+xml"/>
  <Override PartName="/ppt/charts/style19.xml" ContentType="application/vnd.ms-office.chartstyle+xml"/>
  <Override PartName="/ppt/charts/chart23.xml" ContentType="application/vnd.openxmlformats-officedocument.drawingml.chart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6.xml" ContentType="application/vnd.ms-office.chartstyle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harts/chart15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77" r:id="rId3"/>
    <p:sldId id="629" r:id="rId4"/>
    <p:sldId id="625" r:id="rId5"/>
    <p:sldId id="626" r:id="rId6"/>
    <p:sldId id="676" r:id="rId7"/>
    <p:sldId id="627" r:id="rId8"/>
    <p:sldId id="677" r:id="rId9"/>
    <p:sldId id="628" r:id="rId10"/>
    <p:sldId id="678" r:id="rId11"/>
    <p:sldId id="681" r:id="rId12"/>
    <p:sldId id="663" r:id="rId13"/>
    <p:sldId id="679" r:id="rId14"/>
    <p:sldId id="664" r:id="rId15"/>
    <p:sldId id="680" r:id="rId16"/>
    <p:sldId id="652" r:id="rId17"/>
    <p:sldId id="665" r:id="rId18"/>
    <p:sldId id="666" r:id="rId19"/>
    <p:sldId id="671" r:id="rId20"/>
    <p:sldId id="668" r:id="rId21"/>
    <p:sldId id="670" r:id="rId22"/>
    <p:sldId id="673" r:id="rId23"/>
    <p:sldId id="672" r:id="rId24"/>
    <p:sldId id="674" r:id="rId25"/>
    <p:sldId id="675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6133A1-E1F8-4E61-B5E0-702D75A0E5DC}">
          <p14:sldIdLst>
            <p14:sldId id="377"/>
            <p14:sldId id="629"/>
            <p14:sldId id="625"/>
            <p14:sldId id="626"/>
            <p14:sldId id="676"/>
            <p14:sldId id="627"/>
            <p14:sldId id="677"/>
            <p14:sldId id="628"/>
            <p14:sldId id="678"/>
            <p14:sldId id="681"/>
            <p14:sldId id="663"/>
            <p14:sldId id="679"/>
            <p14:sldId id="664"/>
            <p14:sldId id="680"/>
            <p14:sldId id="652"/>
            <p14:sldId id="665"/>
            <p14:sldId id="666"/>
            <p14:sldId id="671"/>
            <p14:sldId id="668"/>
            <p14:sldId id="670"/>
            <p14:sldId id="673"/>
            <p14:sldId id="672"/>
            <p14:sldId id="674"/>
            <p14:sldId id="6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cock, Kevin" initials="HK" lastIdx="4" clrIdx="0">
    <p:extLst>
      <p:ext uri="{19B8F6BF-5375-455C-9EA6-DF929625EA0E}">
        <p15:presenceInfo xmlns:p15="http://schemas.microsoft.com/office/powerpoint/2012/main" userId="Hancock, Kevin" providerId="None"/>
      </p:ext>
    </p:extLst>
  </p:cmAuthor>
  <p:cmAuthor id="2" name="Wachter, Derek" initials="WD" lastIdx="3" clrIdx="1">
    <p:extLst>
      <p:ext uri="{19B8F6BF-5375-455C-9EA6-DF929625EA0E}">
        <p15:presenceInfo xmlns:p15="http://schemas.microsoft.com/office/powerpoint/2012/main" userId="Wachter, Derek" providerId="None"/>
      </p:ext>
    </p:extLst>
  </p:cmAuthor>
  <p:cmAuthor id="3" name="Pat Brady" initials="PB" lastIdx="11" clrIdx="3">
    <p:extLst>
      <p:ext uri="{19B8F6BF-5375-455C-9EA6-DF929625EA0E}">
        <p15:presenceInfo xmlns:p15="http://schemas.microsoft.com/office/powerpoint/2012/main" userId="8226d2bec95dbf01" providerId="Windows Live"/>
      </p:ext>
    </p:extLst>
  </p:cmAuthor>
  <p:cmAuthor id="4" name="Brown, Virginia" initials="BV" lastIdx="6" clrIdx="4">
    <p:extLst>
      <p:ext uri="{19B8F6BF-5375-455C-9EA6-DF929625EA0E}">
        <p15:presenceInfo xmlns:p15="http://schemas.microsoft.com/office/powerpoint/2012/main" userId="Brown, Virginia" providerId="None"/>
      </p:ext>
    </p:extLst>
  </p:cmAuthor>
  <p:cmAuthor id="5" name="Hale, Jennifer" initials="HJ" lastIdx="7" clrIdx="5">
    <p:extLst>
      <p:ext uri="{19B8F6BF-5375-455C-9EA6-DF929625EA0E}">
        <p15:presenceInfo xmlns:p15="http://schemas.microsoft.com/office/powerpoint/2012/main" userId="Hale, Jennif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D3"/>
    <a:srgbClr val="5B9BD7"/>
    <a:srgbClr val="5B9BD5"/>
    <a:srgbClr val="2E5597"/>
    <a:srgbClr val="2F5597"/>
    <a:srgbClr val="F4B183"/>
    <a:srgbClr val="ED7D31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C:\Users\TYWILLIAMS\Documents\Assessments%20Request%202.4.20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C:\Users\TYWILLIAMS\Documents\Assessments%20Request%202.4.20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April 2019-January</a:t>
            </a:r>
            <a:r>
              <a:rPr lang="en-US" sz="2000" b="1" baseline="0" dirty="0"/>
              <a:t> 2020</a:t>
            </a:r>
            <a:endParaRPr lang="en-US" sz="2000" b="1" dirty="0"/>
          </a:p>
        </c:rich>
      </c:tx>
      <c:layout>
        <c:manualLayout>
          <c:xMode val="edge"/>
          <c:yMode val="edge"/>
          <c:x val="0.31996705403573206"/>
          <c:y val="4.5475867609779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0-4D89-915A-B14839764B2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70-4D89-915A-B14839764B2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70-4D89-915A-B14839764B2D}"/>
              </c:ext>
            </c:extLst>
          </c:dPt>
          <c:dLbls>
            <c:dLbl>
              <c:idx val="0"/>
              <c:layout>
                <c:manualLayout>
                  <c:x val="-9.369885253756792E-2"/>
                  <c:y val="1.65007444996291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70-4D89-915A-B14839764B2D}"/>
                </c:ext>
              </c:extLst>
            </c:dLbl>
            <c:dLbl>
              <c:idx val="1"/>
              <c:layout>
                <c:manualLayout>
                  <c:x val="0.10205254926471279"/>
                  <c:y val="-1.84521515208673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70-4D89-915A-B14839764B2D}"/>
                </c:ext>
              </c:extLst>
            </c:dLbl>
            <c:dLbl>
              <c:idx val="2"/>
              <c:layout>
                <c:manualLayout>
                  <c:x val="7.285413494080223E-3"/>
                  <c:y val="0.100489260637533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70-4D89-915A-B14839764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Sheet1!$B$8:$D$8</c:f>
              <c:strCache>
                <c:ptCount val="3"/>
                <c:pt idx="0">
                  <c:v>HCBS</c:v>
                </c:pt>
                <c:pt idx="1">
                  <c:v>Nursing Facility</c:v>
                </c:pt>
                <c:pt idx="2">
                  <c:v>LIFE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41753</c:v>
                </c:pt>
                <c:pt idx="1">
                  <c:v>32585</c:v>
                </c:pt>
                <c:pt idx="2">
                  <c:v>2252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7-474E-8D9E-043A91EC74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75264886574995"/>
          <c:y val="0.94887397716727617"/>
          <c:w val="0.26804233145118794"/>
          <c:h val="5.1126007897661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NFI</a:t>
            </a:r>
          </a:p>
        </c:rich>
      </c:tx>
      <c:layout>
        <c:manualLayout>
          <c:xMode val="edge"/>
          <c:yMode val="edge"/>
          <c:x val="0.22373784477729514"/>
          <c:y val="1.9787985865724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69-4FA2-A51E-71FB440CC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69-4FA2-A51E-71FB440CC27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347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69-4FA2-A51E-71FB440CC27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April</a:t>
            </a:r>
            <a:r>
              <a:rPr lang="en-US" sz="2000" b="1" baseline="0" dirty="0"/>
              <a:t> </a:t>
            </a:r>
            <a:r>
              <a:rPr lang="en-US" sz="2000" b="1" dirty="0"/>
              <a:t>2019-September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8499480563827"/>
          <c:y val="0.12199066248279869"/>
          <c:w val="0.46300092312055258"/>
          <c:h val="0.793590952306127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1-486E-9299-A05A970EF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1-486E-9299-A05A970EF0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FE324F-C779-4462-92E2-94CF9FEC7F01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1-486E-9299-A05A970EF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1660</c:v>
                </c:pt>
                <c:pt idx="1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1-486E-9299-A05A970E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 Results</a:t>
            </a:r>
          </a:p>
          <a:p>
            <a:pPr algn="ctr">
              <a:defRPr b="1"/>
            </a:pPr>
            <a:r>
              <a:rPr lang="en-US" b="1" dirty="0"/>
              <a:t>April -September</a:t>
            </a:r>
            <a:r>
              <a:rPr lang="en-US" b="1" baseline="0" dirty="0"/>
              <a:t> </a:t>
            </a:r>
            <a:r>
              <a:rPr lang="en-US" b="1" dirty="0"/>
              <a:t>2019</a:t>
            </a:r>
          </a:p>
        </c:rich>
      </c:tx>
      <c:layout>
        <c:manualLayout>
          <c:xMode val="edge"/>
          <c:yMode val="edge"/>
          <c:x val="0.40511672692874334"/>
          <c:y val="2.777775948131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93659944043981E-2"/>
          <c:y val="0.19632092538986728"/>
          <c:w val="0.91210634005595603"/>
          <c:h val="0.7248363134652646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57578830539113E-2"/>
          <c:y val="0.44343726088813212"/>
          <c:w val="9.0909101754843916E-3"/>
          <c:h val="8.3651417298717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5A-4C58-BC1C-23215FCB09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5A-4C58-BC1C-23215FCB09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1655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5A-4C58-BC1C-23215FCB09F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NFI</a:t>
            </a:r>
          </a:p>
        </c:rich>
      </c:tx>
      <c:layout>
        <c:manualLayout>
          <c:xMode val="edge"/>
          <c:yMode val="edge"/>
          <c:x val="0.22373784477729514"/>
          <c:y val="1.9787985865724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69-4FA2-A51E-71FB440CC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69-4FA2-A51E-71FB440CC27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544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69-4FA2-A51E-71FB440CC27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April 2019-January</a:t>
            </a:r>
            <a:r>
              <a:rPr lang="en-US" sz="2000" b="1" baseline="0" dirty="0"/>
              <a:t> 2020</a:t>
            </a:r>
            <a:endParaRPr lang="en-US" sz="2000" b="1" dirty="0"/>
          </a:p>
        </c:rich>
      </c:tx>
      <c:layout>
        <c:manualLayout>
          <c:xMode val="edge"/>
          <c:yMode val="edge"/>
          <c:x val="0.31996705403573206"/>
          <c:y val="4.5475867609779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75264886574995"/>
          <c:y val="0.94887397716727617"/>
          <c:w val="0.26804233145118794"/>
          <c:h val="5.1126007897661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April 2019-January</a:t>
            </a:r>
            <a:r>
              <a:rPr lang="en-US" sz="2000" b="1" baseline="0" dirty="0"/>
              <a:t> 2020</a:t>
            </a:r>
            <a:endParaRPr lang="en-US" sz="2000" b="1" dirty="0"/>
          </a:p>
        </c:rich>
      </c:tx>
      <c:layout>
        <c:manualLayout>
          <c:xMode val="edge"/>
          <c:yMode val="edge"/>
          <c:x val="0.31996705403573206"/>
          <c:y val="4.5475867609779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75264886574995"/>
          <c:y val="0.94887397716727617"/>
          <c:w val="0.26804233145118794"/>
          <c:h val="5.1126007897661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April 2019-January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252057086830143"/>
          <c:y val="0.12803873058911378"/>
          <c:w val="0.41529219583120164"/>
          <c:h val="0.761452254162741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5-4291-80D1-A65840BC3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5-4291-80D1-A65840BC3A0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5-4291-80D1-A65840BC3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Sheet1!$C$23:$E$23</c:f>
              <c:strCache>
                <c:ptCount val="3"/>
                <c:pt idx="0">
                  <c:v>Dom Care</c:v>
                </c:pt>
                <c:pt idx="2">
                  <c:v>PCH</c:v>
                </c:pt>
              </c:strCache>
            </c:strRef>
          </c:cat>
          <c:val>
            <c:numRef>
              <c:f>Sheet1!$C$24:$E$24</c:f>
              <c:numCache>
                <c:formatCode>#,##0</c:formatCode>
                <c:ptCount val="3"/>
                <c:pt idx="0">
                  <c:v>2307</c:v>
                </c:pt>
                <c:pt idx="2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B5-4291-80D1-A65840BC3A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830289321832342"/>
          <c:y val="0.21313523261303141"/>
          <c:w val="0.42339421356335322"/>
          <c:h val="0.69308163875353845"/>
        </c:manualLayout>
      </c:layout>
      <c:pieChart>
        <c:varyColors val="1"/>
        <c:ser>
          <c:idx val="1"/>
          <c:order val="1"/>
          <c:tx>
            <c:strRef>
              <c:f>Sheet1!$C$42</c:f>
              <c:strCache>
                <c:ptCount val="1"/>
                <c:pt idx="0">
                  <c:v>Assessments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8F-4555-B71B-1B679432E3B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8F-4555-B71B-1B679432E3B3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Sheet1!$A$43:$A$44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Sheet1!$C$43:$C$44</c:f>
              <c:numCache>
                <c:formatCode>#,##0</c:formatCode>
                <c:ptCount val="2"/>
                <c:pt idx="0">
                  <c:v>71</c:v>
                </c:pt>
                <c:pt idx="1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F-4555-B71B-1B679432E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Sheet1!$B$42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428F-4555-B71B-1B679432E3B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428F-4555-B71B-1B679432E3B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Sheet1!$A$43:$A$44</c15:sqref>
                        </c15:formulaRef>
                      </c:ext>
                    </c:extLst>
                    <c:strCache>
                      <c:ptCount val="2"/>
                      <c:pt idx="0">
                        <c:v>NFCE</c:v>
                      </c:pt>
                      <c:pt idx="1">
                        <c:v>NFI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Sheet1!$B$43:$B$44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428F-4555-B71B-1B679432E3B3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 Results</a:t>
            </a:r>
          </a:p>
          <a:p>
            <a:pPr algn="ctr">
              <a:defRPr b="1"/>
            </a:pPr>
            <a:r>
              <a:rPr lang="en-US" b="1" dirty="0"/>
              <a:t>April -September</a:t>
            </a:r>
            <a:r>
              <a:rPr lang="en-US" b="1" baseline="0" dirty="0"/>
              <a:t> </a:t>
            </a:r>
            <a:r>
              <a:rPr lang="en-US" b="1" dirty="0"/>
              <a:t>2019</a:t>
            </a:r>
          </a:p>
        </c:rich>
      </c:tx>
      <c:layout>
        <c:manualLayout>
          <c:xMode val="edge"/>
          <c:yMode val="edge"/>
          <c:x val="0.40511672692874334"/>
          <c:y val="2.777775948131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93659944043981E-2"/>
          <c:y val="0.19632092538986728"/>
          <c:w val="0.91210634005595603"/>
          <c:h val="0.7248363134652646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57578830539113E-2"/>
          <c:y val="0.44343726088813212"/>
          <c:w val="9.0909101754843916E-3"/>
          <c:h val="8.3651417298717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April 2019 –January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1-486E-9299-A05A970EF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1-486E-9299-A05A970EF0D5}"/>
              </c:ext>
            </c:extLst>
          </c:dPt>
          <c:dLbls>
            <c:dLbl>
              <c:idx val="0"/>
              <c:layout>
                <c:manualLayout>
                  <c:x val="-6.2982055578223617E-2"/>
                  <c:y val="-0.18523714404981279"/>
                </c:manualLayout>
              </c:layout>
              <c:tx>
                <c:rich>
                  <a:bodyPr/>
                  <a:lstStyle/>
                  <a:p>
                    <a:fld id="{C1FE324F-C779-4462-92E2-94CF9FEC7F01}" type="PERCENTAGE">
                      <a:rPr lang="en-US" b="1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1-486E-9299-A05A970EF0D5}"/>
                </c:ext>
              </c:extLst>
            </c:dLbl>
            <c:dLbl>
              <c:idx val="1"/>
              <c:layout>
                <c:manualLayout>
                  <c:x val="7.3271463999745406E-2"/>
                  <c:y val="0.143281407976331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1-486E-9299-A05A970EF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46639</c:v>
                </c:pt>
                <c:pt idx="1">
                  <c:v>10177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1-486E-9299-A05A970E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5A-4C58-BC1C-23215FCB09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5A-4C58-BC1C-23215FCB09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61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5A-4C58-BC1C-23215FCB09F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NFI</a:t>
            </a:r>
          </a:p>
        </c:rich>
      </c:tx>
      <c:layout>
        <c:manualLayout>
          <c:xMode val="edge"/>
          <c:yMode val="edge"/>
          <c:x val="0.22373784477729514"/>
          <c:y val="1.9787985865724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69-4FA2-A51E-71FB440CC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69-4FA2-A51E-71FB440CC27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487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69-4FA2-A51E-71FB440CC27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830289321832342"/>
          <c:y val="0.21832147168313468"/>
          <c:w val="0.42339421356335322"/>
          <c:h val="0.6930816387535384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Sheet1!$B$42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428F-4555-B71B-1B679432E3B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428F-4555-B71B-1B679432E3B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Sheet1!$A$43:$A$44</c15:sqref>
                        </c15:formulaRef>
                      </c:ext>
                    </c:extLst>
                    <c:strCache>
                      <c:ptCount val="2"/>
                      <c:pt idx="0">
                        <c:v>NFCE</c:v>
                      </c:pt>
                      <c:pt idx="1">
                        <c:v>NFI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Sheet1!$B$43:$B$44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428F-4555-B71B-1B679432E3B3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0136491559244"/>
          <c:y val="0.1406035398488277"/>
          <c:w val="0.5961353106723728"/>
          <c:h val="0.76430838829858005"/>
        </c:manualLayout>
      </c:layout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E4-46AA-8F29-F1C4A55489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E4-46AA-8F29-F1C4A55489F5}"/>
              </c:ext>
            </c:extLst>
          </c:dPt>
          <c:dLbls>
            <c:dLbl>
              <c:idx val="0"/>
              <c:layout>
                <c:manualLayout>
                  <c:x val="-3.5114610673665891E-2"/>
                  <c:y val="0.123178040244969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E4-46AA-8F29-F1C4A55489F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Sheet1!$A$56:$A$57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Sheet1!$C$56:$C$57</c:f>
              <c:numCache>
                <c:formatCode>#,##0</c:formatCode>
                <c:ptCount val="2"/>
                <c:pt idx="0">
                  <c:v>207</c:v>
                </c:pt>
                <c:pt idx="1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E4-46AA-8F29-F1C4A5548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F1E4-46AA-8F29-F1C4A55489F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F1E4-46AA-8F29-F1C4A55489F5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Sheet1!$A$56:$A$57</c15:sqref>
                        </c15:formulaRef>
                      </c:ext>
                    </c:extLst>
                    <c:strCache>
                      <c:ptCount val="2"/>
                      <c:pt idx="0">
                        <c:v>NFCE</c:v>
                      </c:pt>
                      <c:pt idx="1">
                        <c:v>NFI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Sheet1!$B$56:$B$57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F1E4-46AA-8F29-F1C4A55489F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 Results</a:t>
            </a:r>
          </a:p>
          <a:p>
            <a:pPr algn="ctr">
              <a:defRPr b="1"/>
            </a:pPr>
            <a:r>
              <a:rPr lang="en-US" b="1" dirty="0"/>
              <a:t>April -September</a:t>
            </a:r>
            <a:r>
              <a:rPr lang="en-US" b="1" baseline="0" dirty="0"/>
              <a:t> </a:t>
            </a:r>
            <a:r>
              <a:rPr lang="en-US" b="1" dirty="0"/>
              <a:t>2019</a:t>
            </a:r>
          </a:p>
        </c:rich>
      </c:tx>
      <c:layout>
        <c:manualLayout>
          <c:xMode val="edge"/>
          <c:yMode val="edge"/>
          <c:x val="0.40511672692874334"/>
          <c:y val="2.777775948131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93659944043981E-2"/>
          <c:y val="0.19632092538986728"/>
          <c:w val="0.91210634005595603"/>
          <c:h val="0.7248363134652646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57578830539113E-2"/>
          <c:y val="0.44343726088813212"/>
          <c:w val="9.0909101754843916E-3"/>
          <c:h val="8.3651417298717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5A-4C58-BC1C-23215FCB09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5A-4C58-BC1C-23215FCB09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156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5A-4C58-BC1C-23215FCB09F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NFI</a:t>
            </a:r>
          </a:p>
        </c:rich>
      </c:tx>
      <c:layout>
        <c:manualLayout>
          <c:xMode val="edge"/>
          <c:yMode val="edge"/>
          <c:x val="0.22373784477729514"/>
          <c:y val="1.9787985865724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69-4FA2-A51E-71FB440CC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69-4FA2-A51E-71FB440CC27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2099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69-4FA2-A51E-71FB440CC27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EB-4E1A-9D78-C82467FDD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Sheet1!$A$68:$A$69</c:f>
              <c:strCache>
                <c:ptCount val="2"/>
                <c:pt idx="0">
                  <c:v>Completed Assessments</c:v>
                </c:pt>
                <c:pt idx="1">
                  <c:v>MDRs</c:v>
                </c:pt>
              </c:strCache>
            </c:strRef>
          </c:cat>
          <c:val>
            <c:numRef>
              <c:f>Sheet1!$E$68:$E$69</c:f>
              <c:numCache>
                <c:formatCode>General</c:formatCode>
                <c:ptCount val="2"/>
                <c:pt idx="0">
                  <c:v>79459</c:v>
                </c:pt>
                <c:pt idx="1">
                  <c:v>4626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EB-4E1A-9D78-C82467FD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3604320"/>
        <c:axId val="7936062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Sheet1!$B$68:$B$69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EEB-4E1A-9D78-C82467FDD202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Sheet1!$C$68:$C$69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EEB-4E1A-9D78-C82467FDD20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Sheet1!$D$68:$D$69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EEB-4E1A-9D78-C82467FDD202}"/>
                  </c:ext>
                </c:extLst>
              </c15:ser>
            </c15:filteredBarSeries>
          </c:ext>
        </c:extLst>
      </c:barChart>
      <c:catAx>
        <c:axId val="79360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606288"/>
        <c:crosses val="autoZero"/>
        <c:auto val="1"/>
        <c:lblAlgn val="ctr"/>
        <c:lblOffset val="100"/>
        <c:noMultiLvlLbl val="0"/>
      </c:catAx>
      <c:valAx>
        <c:axId val="79360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604320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EB-4E1A-9D78-C82467FDD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Sheet1!$A$68:$A$69</c:f>
              <c:strCache>
                <c:ptCount val="2"/>
                <c:pt idx="0">
                  <c:v>Completed Assessments</c:v>
                </c:pt>
                <c:pt idx="1">
                  <c:v>MDRs</c:v>
                </c:pt>
              </c:strCache>
            </c:strRef>
          </c:cat>
          <c:val>
            <c:numRef>
              <c:f>Sheet1!$E$68:$E$69</c:f>
              <c:numCache>
                <c:formatCode>General</c:formatCode>
                <c:ptCount val="2"/>
                <c:pt idx="0">
                  <c:v>76590</c:v>
                </c:pt>
                <c:pt idx="1">
                  <c:v>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EB-4E1A-9D78-C82467FD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3604320"/>
        <c:axId val="7936062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Sheet1!$B$68:$B$69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EEB-4E1A-9D78-C82467FDD202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Sheet1!$C$68:$C$69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EEB-4E1A-9D78-C82467FDD20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Sheet1!$D$68:$D$69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EEB-4E1A-9D78-C82467FDD202}"/>
                  </c:ext>
                </c:extLst>
              </c15:ser>
            </c15:filteredBarSeries>
          </c:ext>
        </c:extLst>
      </c:barChart>
      <c:catAx>
        <c:axId val="79360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606288"/>
        <c:crosses val="autoZero"/>
        <c:auto val="1"/>
        <c:lblAlgn val="ctr"/>
        <c:lblOffset val="100"/>
        <c:noMultiLvlLbl val="0"/>
      </c:catAx>
      <c:valAx>
        <c:axId val="79360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604320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EB-4E1A-9D78-C82467FDD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Sheet1!$A$68:$A$69</c:f>
              <c:strCache>
                <c:ptCount val="2"/>
                <c:pt idx="0">
                  <c:v>Completed Assessments</c:v>
                </c:pt>
                <c:pt idx="1">
                  <c:v>MDRs</c:v>
                </c:pt>
              </c:strCache>
            </c:strRef>
          </c:cat>
          <c:val>
            <c:numRef>
              <c:f>Sheet1!$E$68:$E$69</c:f>
              <c:numCache>
                <c:formatCode>General</c:formatCode>
                <c:ptCount val="2"/>
                <c:pt idx="0">
                  <c:v>2869</c:v>
                </c:pt>
                <c:pt idx="1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EB-4E1A-9D78-C82467FD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3604320"/>
        <c:axId val="7936062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Sheet1!$B$68:$B$69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EEB-4E1A-9D78-C82467FDD202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Sheet1!$C$68:$C$69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EEB-4E1A-9D78-C82467FDD20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Sheet1!$A$68:$A$69</c15:sqref>
                        </c15:formulaRef>
                      </c:ext>
                    </c:extLst>
                    <c:strCache>
                      <c:ptCount val="2"/>
                      <c:pt idx="0">
                        <c:v>Completed Assessments</c:v>
                      </c:pt>
                      <c:pt idx="1">
                        <c:v>MDRs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Sheet1!$D$68:$D$69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EEB-4E1A-9D78-C82467FDD202}"/>
                  </c:ext>
                </c:extLst>
              </c15:ser>
            </c15:filteredBarSeries>
          </c:ext>
        </c:extLst>
      </c:barChart>
      <c:catAx>
        <c:axId val="79360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606288"/>
        <c:crosses val="autoZero"/>
        <c:auto val="1"/>
        <c:lblAlgn val="ctr"/>
        <c:lblOffset val="100"/>
        <c:noMultiLvlLbl val="0"/>
      </c:catAx>
      <c:valAx>
        <c:axId val="79360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604320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April 2019-January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67701777079406"/>
          <c:y val="0.13651654897553961"/>
          <c:w val="0.44864596445841182"/>
          <c:h val="0.768986324656092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1-486E-9299-A05A970EF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1-486E-9299-A05A970EF0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FE324F-C779-4462-92E2-94CF9FEC7F01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1-486E-9299-A05A970EF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32563</c:v>
                </c:pt>
                <c:pt idx="1">
                  <c:v>9190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1-486E-9299-A05A970E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 Results</a:t>
            </a:r>
          </a:p>
          <a:p>
            <a:pPr algn="ctr">
              <a:defRPr b="1"/>
            </a:pPr>
            <a:r>
              <a:rPr lang="en-US" b="1" dirty="0"/>
              <a:t>April -September</a:t>
            </a:r>
            <a:r>
              <a:rPr lang="en-US" b="1" baseline="0" dirty="0"/>
              <a:t> </a:t>
            </a:r>
            <a:r>
              <a:rPr lang="en-US" b="1" dirty="0"/>
              <a:t>2019</a:t>
            </a:r>
          </a:p>
        </c:rich>
      </c:tx>
      <c:layout>
        <c:manualLayout>
          <c:xMode val="edge"/>
          <c:yMode val="edge"/>
          <c:x val="0.40511672692874334"/>
          <c:y val="2.777775948131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93659944043981E-2"/>
          <c:y val="0.19632092538986728"/>
          <c:w val="0.91210634005595603"/>
          <c:h val="0.7248363134652646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57578830539113E-2"/>
          <c:y val="0.44343726088813212"/>
          <c:w val="9.0909101754843916E-3"/>
          <c:h val="8.3651417298717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5A-4C58-BC1C-23215FCB09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5A-4C58-BC1C-23215FCB09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32452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5A-4C58-BC1C-23215FCB09F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NFI</a:t>
            </a:r>
          </a:p>
        </c:rich>
      </c:tx>
      <c:layout>
        <c:manualLayout>
          <c:xMode val="edge"/>
          <c:yMode val="edge"/>
          <c:x val="0.22373784477729514"/>
          <c:y val="1.9787985865724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69-4FA2-A51E-71FB440CC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69-4FA2-A51E-71FB440CC27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8945</c:v>
                </c:pt>
                <c:pt idx="1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69-4FA2-A51E-71FB440CC27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April 2019-January 2020</a:t>
            </a:r>
          </a:p>
        </c:rich>
      </c:tx>
      <c:layout>
        <c:manualLayout>
          <c:xMode val="edge"/>
          <c:yMode val="edge"/>
          <c:x val="0.315773554766514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1-486E-9299-A05A970EF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1-486E-9299-A05A970EF0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FE324F-C779-4462-92E2-94CF9FEC7F01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1-486E-9299-A05A970EF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Sheet1!$B$7:$B$8</c:f>
              <c:strCache>
                <c:ptCount val="2"/>
                <c:pt idx="0">
                  <c:v>NFCE</c:v>
                </c:pt>
                <c:pt idx="1">
                  <c:v>NFI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32191</c:v>
                </c:pt>
                <c:pt idx="1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1-486E-9299-A05A970E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86746419652339"/>
          <c:y val="0.94040335453005863"/>
          <c:w val="0.12026507160695321"/>
          <c:h val="5.9596645469941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 Results</a:t>
            </a:r>
          </a:p>
          <a:p>
            <a:pPr algn="ctr">
              <a:defRPr b="1"/>
            </a:pPr>
            <a:r>
              <a:rPr lang="en-US" b="1" dirty="0"/>
              <a:t>April -September</a:t>
            </a:r>
            <a:r>
              <a:rPr lang="en-US" b="1" baseline="0" dirty="0"/>
              <a:t> </a:t>
            </a:r>
            <a:r>
              <a:rPr lang="en-US" b="1" dirty="0"/>
              <a:t>2019</a:t>
            </a:r>
          </a:p>
        </c:rich>
      </c:tx>
      <c:layout>
        <c:manualLayout>
          <c:xMode val="edge"/>
          <c:yMode val="edge"/>
          <c:x val="0.40511672692874334"/>
          <c:y val="2.777775948131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93659944043981E-2"/>
          <c:y val="0.19632092538986728"/>
          <c:w val="0.91210634005595603"/>
          <c:h val="0.7248363134652646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757578830539113E-2"/>
          <c:y val="0.44343726088813212"/>
          <c:w val="9.0909101754843916E-3"/>
          <c:h val="8.3651417298717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Assessor Input NFCE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5A-4C58-BC1C-23215FCB09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5A-4C58-BC1C-23215FCB09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Sheet1!$A$28:$A$29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Sheet1!$B$28:$B$29</c:f>
              <c:numCache>
                <c:formatCode>General</c:formatCode>
                <c:ptCount val="2"/>
                <c:pt idx="0">
                  <c:v>32191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5A-4C58-BC1C-23215FCB09F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0.23429</cdr:x>
      <cdr:y>0.51472</cdr:y>
    </cdr:from>
    <cdr:to>
      <cdr:x>0.30293</cdr:x>
      <cdr:y>0.61903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BB1EA8-6F95-45C0-A268-12E3AF087E6D}"/>
            </a:ext>
          </a:extLst>
        </cdr:cNvPr>
        <cdr:cNvSpPr txBox="1"/>
      </cdr:nvSpPr>
      <cdr:spPr>
        <a:xfrm xmlns:a="http://schemas.openxmlformats.org/drawingml/2006/main">
          <a:off x="1971014" y="2447753"/>
          <a:ext cx="577402" cy="496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0.22977</cdr:x>
      <cdr:y>0.5</cdr:y>
    </cdr:from>
    <cdr:to>
      <cdr:x>0.28751</cdr:x>
      <cdr:y>0.55825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3DBA045-C2C8-41FC-A9D1-40F4DDE11DAC}"/>
            </a:ext>
          </a:extLst>
        </cdr:cNvPr>
        <cdr:cNvSpPr txBox="1"/>
      </cdr:nvSpPr>
      <cdr:spPr>
        <a:xfrm xmlns:a="http://schemas.openxmlformats.org/drawingml/2006/main">
          <a:off x="1932914" y="2377771"/>
          <a:ext cx="48577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32585</a:t>
          </a:r>
        </a:p>
      </cdr:txBody>
    </cdr:sp>
  </cdr:relSizeAnchor>
  <cdr:relSizeAnchor xmlns:cdr="http://schemas.openxmlformats.org/drawingml/2006/chartDrawing">
    <cdr:from>
      <cdr:x>0.44943</cdr:x>
      <cdr:y>0.15203</cdr:y>
    </cdr:from>
    <cdr:to>
      <cdr:x>0.50981</cdr:x>
      <cdr:y>0.21027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603889C-AEE2-4DBC-964F-E4B72183259E}"/>
            </a:ext>
          </a:extLst>
        </cdr:cNvPr>
        <cdr:cNvSpPr txBox="1"/>
      </cdr:nvSpPr>
      <cdr:spPr>
        <a:xfrm xmlns:a="http://schemas.openxmlformats.org/drawingml/2006/main">
          <a:off x="3780858" y="760241"/>
          <a:ext cx="507951" cy="291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2252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0.70938</cdr:x>
      <cdr:y>0.44965</cdr:y>
    </cdr:from>
    <cdr:to>
      <cdr:x>0.81354</cdr:x>
      <cdr:y>0.5434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2D959E-9473-443C-91A8-23070B7FB163}"/>
            </a:ext>
          </a:extLst>
        </cdr:cNvPr>
        <cdr:cNvSpPr txBox="1"/>
      </cdr:nvSpPr>
      <cdr:spPr>
        <a:xfrm xmlns:a="http://schemas.openxmlformats.org/drawingml/2006/main">
          <a:off x="3243263" y="1233488"/>
          <a:ext cx="4762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0.61146</cdr:x>
      <cdr:y>0.13368</cdr:y>
    </cdr:from>
    <cdr:to>
      <cdr:x>0.71563</cdr:x>
      <cdr:y>0.21701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257AC4A-0E00-4CF4-BFD8-A3840631D8E1}"/>
            </a:ext>
          </a:extLst>
        </cdr:cNvPr>
        <cdr:cNvSpPr txBox="1"/>
      </cdr:nvSpPr>
      <cdr:spPr>
        <a:xfrm xmlns:a="http://schemas.openxmlformats.org/drawingml/2006/main">
          <a:off x="2795588" y="366713"/>
          <a:ext cx="4762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207</a:t>
          </a:r>
        </a:p>
      </cdr:txBody>
    </cdr:sp>
  </cdr:relSizeAnchor>
  <cdr:relSizeAnchor xmlns:cdr="http://schemas.openxmlformats.org/drawingml/2006/chartDrawing">
    <cdr:from>
      <cdr:x>0.08785</cdr:x>
      <cdr:y>0.38605</cdr:y>
    </cdr:from>
    <cdr:to>
      <cdr:x>0.17488</cdr:x>
      <cdr:y>0.44245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CC9F434-3320-4FB0-85C6-57FEDF3FEED8}"/>
            </a:ext>
          </a:extLst>
        </cdr:cNvPr>
        <cdr:cNvSpPr txBox="1"/>
      </cdr:nvSpPr>
      <cdr:spPr>
        <a:xfrm xmlns:a="http://schemas.openxmlformats.org/drawingml/2006/main">
          <a:off x="509588" y="1890712"/>
          <a:ext cx="5048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2100</a:t>
          </a:r>
        </a:p>
      </cdr:txBody>
    </cdr:sp>
  </cdr:relSizeAnchor>
  <cdr:relSizeAnchor xmlns:cdr="http://schemas.openxmlformats.org/drawingml/2006/chartDrawing">
    <cdr:from>
      <cdr:x>0.34483</cdr:x>
      <cdr:y>0.0097</cdr:y>
    </cdr:from>
    <cdr:to>
      <cdr:x>0.61248</cdr:x>
      <cdr:y>0.10737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95C49905-DC51-4C75-971C-F73AE36FBB3C}"/>
            </a:ext>
          </a:extLst>
        </cdr:cNvPr>
        <cdr:cNvSpPr txBox="1"/>
      </cdr:nvSpPr>
      <cdr:spPr>
        <a:xfrm xmlns:a="http://schemas.openxmlformats.org/drawingml/2006/main">
          <a:off x="2000264" y="43877"/>
          <a:ext cx="1552564" cy="441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April 2019-January 2020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0.32856</cdr:x>
      <cdr:y>0.23433</cdr:y>
    </cdr:from>
    <cdr:to>
      <cdr:x>0.4344</cdr:x>
      <cdr:y>0.41575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E4333A-C82F-4148-8802-BC38FE4735C8}"/>
            </a:ext>
          </a:extLst>
        </cdr:cNvPr>
        <cdr:cNvSpPr txBox="1"/>
      </cdr:nvSpPr>
      <cdr:spPr>
        <a:xfrm xmlns:a="http://schemas.openxmlformats.org/drawingml/2006/main">
          <a:off x="2838451" y="1181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0.27233</cdr:x>
      <cdr:y>0.27024</cdr:y>
    </cdr:from>
    <cdr:to>
      <cdr:x>0.32525</cdr:x>
      <cdr:y>0.33638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50A8445-4BAB-4AB9-81AA-E843440A1FE5}"/>
            </a:ext>
          </a:extLst>
        </cdr:cNvPr>
        <cdr:cNvSpPr txBox="1"/>
      </cdr:nvSpPr>
      <cdr:spPr>
        <a:xfrm xmlns:a="http://schemas.openxmlformats.org/drawingml/2006/main">
          <a:off x="2352676" y="1362075"/>
          <a:ext cx="4572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0.28938</cdr:x>
      <cdr:y>0.19283</cdr:y>
    </cdr:from>
    <cdr:to>
      <cdr:x>0.34284</cdr:x>
      <cdr:y>0.23627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86CFF09-BA6E-44DB-9763-9B39B933EEEC}"/>
            </a:ext>
          </a:extLst>
        </cdr:cNvPr>
        <cdr:cNvSpPr txBox="1"/>
      </cdr:nvSpPr>
      <cdr:spPr>
        <a:xfrm xmlns:a="http://schemas.openxmlformats.org/drawingml/2006/main">
          <a:off x="2500024" y="1025237"/>
          <a:ext cx="461819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10160</a:t>
          </a:r>
        </a:p>
      </cdr:txBody>
    </cdr:sp>
  </cdr:relSizeAnchor>
  <cdr:relSizeAnchor xmlns:cdr="http://schemas.openxmlformats.org/drawingml/2006/chartDrawing">
    <cdr:from>
      <cdr:x>0.72381</cdr:x>
      <cdr:y>0.39579</cdr:y>
    </cdr:from>
    <cdr:to>
      <cdr:x>0.78225</cdr:x>
      <cdr:y>0.44681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C3872D5-270B-4528-BA7E-F6A80B02CEC4}"/>
            </a:ext>
          </a:extLst>
        </cdr:cNvPr>
        <cdr:cNvSpPr txBox="1"/>
      </cdr:nvSpPr>
      <cdr:spPr>
        <a:xfrm xmlns:a="http://schemas.openxmlformats.org/drawingml/2006/main">
          <a:off x="6253164" y="1994911"/>
          <a:ext cx="504824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66430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0.76516</cdr:x>
      <cdr:y>0.53291</cdr:y>
    </cdr:from>
    <cdr:to>
      <cdr:x>0.84454</cdr:x>
      <cdr:y>0.60535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D5A524-FE53-4FB4-876A-0E79BDE83E94}"/>
            </a:ext>
          </a:extLst>
        </cdr:cNvPr>
        <cdr:cNvSpPr txBox="1"/>
      </cdr:nvSpPr>
      <cdr:spPr>
        <a:xfrm xmlns:a="http://schemas.openxmlformats.org/drawingml/2006/main">
          <a:off x="6610351" y="2686050"/>
          <a:ext cx="6858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32563</a:t>
          </a:r>
        </a:p>
      </cdr:txBody>
    </cdr:sp>
  </cdr:relSizeAnchor>
  <cdr:relSizeAnchor xmlns:cdr="http://schemas.openxmlformats.org/drawingml/2006/chartDrawing">
    <cdr:from>
      <cdr:x>0.26351</cdr:x>
      <cdr:y>0.21732</cdr:y>
    </cdr:from>
    <cdr:to>
      <cdr:x>0.36935</cdr:x>
      <cdr:y>0.39874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B0EE547-2A8F-4FFA-A1A8-42BABDEF78AD}"/>
            </a:ext>
          </a:extLst>
        </cdr:cNvPr>
        <cdr:cNvSpPr txBox="1"/>
      </cdr:nvSpPr>
      <cdr:spPr>
        <a:xfrm xmlns:a="http://schemas.openxmlformats.org/drawingml/2006/main">
          <a:off x="2276476" y="1095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0.26461</cdr:x>
      <cdr:y>0.21543</cdr:y>
    </cdr:from>
    <cdr:to>
      <cdr:x>0.30981</cdr:x>
      <cdr:y>0.2778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E931EDC-21FE-49FD-B180-757FFB47F211}"/>
            </a:ext>
          </a:extLst>
        </cdr:cNvPr>
        <cdr:cNvSpPr txBox="1"/>
      </cdr:nvSpPr>
      <cdr:spPr>
        <a:xfrm xmlns:a="http://schemas.openxmlformats.org/drawingml/2006/main">
          <a:off x="2286001" y="1085850"/>
          <a:ext cx="39052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9190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0.76626</cdr:x>
      <cdr:y>0.53646</cdr:y>
    </cdr:from>
    <cdr:to>
      <cdr:x>0.84344</cdr:x>
      <cdr:y>0.58661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B406E08-7268-4336-8940-8BB35FA10D68}"/>
            </a:ext>
          </a:extLst>
        </cdr:cNvPr>
        <cdr:cNvSpPr txBox="1"/>
      </cdr:nvSpPr>
      <cdr:spPr>
        <a:xfrm xmlns:a="http://schemas.openxmlformats.org/drawingml/2006/main">
          <a:off x="6619875" y="2910020"/>
          <a:ext cx="666750" cy="27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32207</a:t>
          </a:r>
        </a:p>
      </cdr:txBody>
    </cdr:sp>
  </cdr:relSizeAnchor>
  <cdr:relSizeAnchor xmlns:cdr="http://schemas.openxmlformats.org/drawingml/2006/chartDrawing">
    <cdr:from>
      <cdr:x>0.31659</cdr:x>
      <cdr:y>0.0995</cdr:y>
    </cdr:from>
    <cdr:to>
      <cdr:x>0.36257</cdr:x>
      <cdr:y>0.14537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BE112FB-B801-4601-A56E-93AEBE45B889}"/>
            </a:ext>
          </a:extLst>
        </cdr:cNvPr>
        <cdr:cNvSpPr txBox="1"/>
      </cdr:nvSpPr>
      <cdr:spPr>
        <a:xfrm xmlns:a="http://schemas.openxmlformats.org/drawingml/2006/main">
          <a:off x="2735118" y="561977"/>
          <a:ext cx="397164" cy="25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378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0.72933</cdr:x>
      <cdr:y>0.52158</cdr:y>
    </cdr:from>
    <cdr:to>
      <cdr:x>0.80099</cdr:x>
      <cdr:y>0.57827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2DE177F-7553-463A-9E7E-D146DCFAFA7B}"/>
            </a:ext>
          </a:extLst>
        </cdr:cNvPr>
        <cdr:cNvSpPr txBox="1"/>
      </cdr:nvSpPr>
      <cdr:spPr>
        <a:xfrm xmlns:a="http://schemas.openxmlformats.org/drawingml/2006/main">
          <a:off x="6300788" y="2628901"/>
          <a:ext cx="6191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1660</a:t>
          </a:r>
        </a:p>
      </cdr:txBody>
    </cdr:sp>
  </cdr:relSizeAnchor>
  <cdr:relSizeAnchor xmlns:cdr="http://schemas.openxmlformats.org/drawingml/2006/chartDrawing">
    <cdr:from>
      <cdr:x>0.26406</cdr:x>
      <cdr:y>0.26079</cdr:y>
    </cdr:from>
    <cdr:to>
      <cdr:x>0.30706</cdr:x>
      <cdr:y>0.31559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BFDDEA-FD4E-419B-BA08-0E71CA68EA4A}"/>
            </a:ext>
          </a:extLst>
        </cdr:cNvPr>
        <cdr:cNvSpPr txBox="1"/>
      </cdr:nvSpPr>
      <cdr:spPr>
        <a:xfrm xmlns:a="http://schemas.openxmlformats.org/drawingml/2006/main">
          <a:off x="2281238" y="1314450"/>
          <a:ext cx="371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592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0.23429</cdr:x>
      <cdr:y>0.51472</cdr:y>
    </cdr:from>
    <cdr:to>
      <cdr:x>0.30293</cdr:x>
      <cdr:y>0.61903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BB1EA8-6F95-45C0-A268-12E3AF087E6D}"/>
            </a:ext>
          </a:extLst>
        </cdr:cNvPr>
        <cdr:cNvSpPr txBox="1"/>
      </cdr:nvSpPr>
      <cdr:spPr>
        <a:xfrm xmlns:a="http://schemas.openxmlformats.org/drawingml/2006/main">
          <a:off x="1971014" y="2447753"/>
          <a:ext cx="577402" cy="496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0.22977</cdr:x>
      <cdr:y>0.5</cdr:y>
    </cdr:from>
    <cdr:to>
      <cdr:x>0.28751</cdr:x>
      <cdr:y>0.55825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3DBA045-C2C8-41FC-A9D1-40F4DDE11DAC}"/>
            </a:ext>
          </a:extLst>
        </cdr:cNvPr>
        <cdr:cNvSpPr txBox="1"/>
      </cdr:nvSpPr>
      <cdr:spPr>
        <a:xfrm xmlns:a="http://schemas.openxmlformats.org/drawingml/2006/main">
          <a:off x="1932914" y="2377771"/>
          <a:ext cx="48577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0.44943</cdr:x>
      <cdr:y>0.15203</cdr:y>
    </cdr:from>
    <cdr:to>
      <cdr:x>0.50981</cdr:x>
      <cdr:y>0.21027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603889C-AEE2-4DBC-964F-E4B72183259E}"/>
            </a:ext>
          </a:extLst>
        </cdr:cNvPr>
        <cdr:cNvSpPr txBox="1"/>
      </cdr:nvSpPr>
      <cdr:spPr>
        <a:xfrm xmlns:a="http://schemas.openxmlformats.org/drawingml/2006/main">
          <a:off x="3780858" y="760241"/>
          <a:ext cx="507951" cy="291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0.23429</cdr:x>
      <cdr:y>0.51472</cdr:y>
    </cdr:from>
    <cdr:to>
      <cdr:x>0.30293</cdr:x>
      <cdr:y>0.61903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BB1EA8-6F95-45C0-A268-12E3AF087E6D}"/>
            </a:ext>
          </a:extLst>
        </cdr:cNvPr>
        <cdr:cNvSpPr txBox="1"/>
      </cdr:nvSpPr>
      <cdr:spPr>
        <a:xfrm xmlns:a="http://schemas.openxmlformats.org/drawingml/2006/main">
          <a:off x="1971014" y="2447753"/>
          <a:ext cx="577402" cy="496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0.22977</cdr:x>
      <cdr:y>0.5</cdr:y>
    </cdr:from>
    <cdr:to>
      <cdr:x>0.28751</cdr:x>
      <cdr:y>0.55825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3DBA045-C2C8-41FC-A9D1-40F4DDE11DAC}"/>
            </a:ext>
          </a:extLst>
        </cdr:cNvPr>
        <cdr:cNvSpPr txBox="1"/>
      </cdr:nvSpPr>
      <cdr:spPr>
        <a:xfrm xmlns:a="http://schemas.openxmlformats.org/drawingml/2006/main">
          <a:off x="1932914" y="2377771"/>
          <a:ext cx="48577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0.44943</cdr:x>
      <cdr:y>0.15203</cdr:y>
    </cdr:from>
    <cdr:to>
      <cdr:x>0.50981</cdr:x>
      <cdr:y>0.21027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603889C-AEE2-4DBC-964F-E4B72183259E}"/>
            </a:ext>
          </a:extLst>
        </cdr:cNvPr>
        <cdr:cNvSpPr txBox="1"/>
      </cdr:nvSpPr>
      <cdr:spPr>
        <a:xfrm xmlns:a="http://schemas.openxmlformats.org/drawingml/2006/main">
          <a:off x="3780858" y="760241"/>
          <a:ext cx="507951" cy="291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0.26146</cdr:x>
      <cdr:y>0.51215</cdr:y>
    </cdr:from>
    <cdr:to>
      <cdr:x>0.35938</cdr:x>
      <cdr:y>0.65451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1B3FA5-1720-46EF-AE5F-FC5D48820396}"/>
            </a:ext>
          </a:extLst>
        </cdr:cNvPr>
        <cdr:cNvSpPr txBox="1"/>
      </cdr:nvSpPr>
      <cdr:spPr>
        <a:xfrm xmlns:a="http://schemas.openxmlformats.org/drawingml/2006/main">
          <a:off x="1195388" y="1404938"/>
          <a:ext cx="4476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0.17604</cdr:x>
      <cdr:y>0.46701</cdr:y>
    </cdr:from>
    <cdr:to>
      <cdr:x>0.29688</cdr:x>
      <cdr:y>0.57465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EF68D28-87AE-484F-9293-DE046F99F33E}"/>
            </a:ext>
          </a:extLst>
        </cdr:cNvPr>
        <cdr:cNvSpPr txBox="1"/>
      </cdr:nvSpPr>
      <cdr:spPr>
        <a:xfrm xmlns:a="http://schemas.openxmlformats.org/drawingml/2006/main">
          <a:off x="804863" y="1281113"/>
          <a:ext cx="5524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0.23854</cdr:x>
      <cdr:y>0.49826</cdr:y>
    </cdr:from>
    <cdr:to>
      <cdr:x>0.32813</cdr:x>
      <cdr:y>0.60938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87AD785-AE3B-459B-A99C-54465AB88F3B}"/>
            </a:ext>
          </a:extLst>
        </cdr:cNvPr>
        <cdr:cNvSpPr txBox="1"/>
      </cdr:nvSpPr>
      <cdr:spPr>
        <a:xfrm xmlns:a="http://schemas.openxmlformats.org/drawingml/2006/main">
          <a:off x="1090613" y="1366838"/>
          <a:ext cx="4095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491</a:t>
          </a:r>
        </a:p>
      </cdr:txBody>
    </cdr:sp>
  </cdr:relSizeAnchor>
  <cdr:relSizeAnchor xmlns:cdr="http://schemas.openxmlformats.org/drawingml/2006/chartDrawing">
    <cdr:from>
      <cdr:x>0.61354</cdr:x>
      <cdr:y>0.21354</cdr:y>
    </cdr:from>
    <cdr:to>
      <cdr:x>0.81354</cdr:x>
      <cdr:y>0.2934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9B131933-0ECB-41E9-9B28-DA054FEF5A4D}"/>
            </a:ext>
          </a:extLst>
        </cdr:cNvPr>
        <cdr:cNvSpPr txBox="1"/>
      </cdr:nvSpPr>
      <cdr:spPr>
        <a:xfrm xmlns:a="http://schemas.openxmlformats.org/drawingml/2006/main">
          <a:off x="2805113" y="585788"/>
          <a:ext cx="9144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0.63438</cdr:x>
      <cdr:y>0.19618</cdr:y>
    </cdr:from>
    <cdr:to>
      <cdr:x>0.71979</cdr:x>
      <cdr:y>0.28299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8DCFF79-42DF-4FB3-98A8-A6B0B138778F}"/>
            </a:ext>
          </a:extLst>
        </cdr:cNvPr>
        <cdr:cNvSpPr txBox="1"/>
      </cdr:nvSpPr>
      <cdr:spPr>
        <a:xfrm xmlns:a="http://schemas.openxmlformats.org/drawingml/2006/main">
          <a:off x="2900363" y="538163"/>
          <a:ext cx="3905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71</a:t>
          </a:r>
        </a:p>
      </cdr:txBody>
    </cdr:sp>
  </cdr:relSizeAnchor>
  <cdr:relSizeAnchor xmlns:cdr="http://schemas.openxmlformats.org/drawingml/2006/chartDrawing">
    <cdr:from>
      <cdr:x>0.49078</cdr:x>
      <cdr:y>0.10985</cdr:y>
    </cdr:from>
    <cdr:to>
      <cdr:x>0.60484</cdr:x>
      <cdr:y>0.1357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7AA095E-5412-4417-8DF7-360A096444FE}"/>
            </a:ext>
          </a:extLst>
        </cdr:cNvPr>
        <cdr:cNvSpPr txBox="1"/>
      </cdr:nvSpPr>
      <cdr:spPr>
        <a:xfrm xmlns:a="http://schemas.openxmlformats.org/drawingml/2006/main">
          <a:off x="3934690" y="538013"/>
          <a:ext cx="914400" cy="126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0.34218</cdr:x>
      <cdr:y>0.03182</cdr:y>
    </cdr:from>
    <cdr:to>
      <cdr:x>0.65782</cdr:x>
      <cdr:y>0.19591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E9174ACB-56C5-4F26-8E1E-C1BBEB53F0A4}"/>
            </a:ext>
          </a:extLst>
        </cdr:cNvPr>
        <cdr:cNvSpPr txBox="1"/>
      </cdr:nvSpPr>
      <cdr:spPr>
        <a:xfrm xmlns:a="http://schemas.openxmlformats.org/drawingml/2006/main">
          <a:off x="2743343" y="155860"/>
          <a:ext cx="2530476" cy="80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April 2019-January 2020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0.26146</cdr:x>
      <cdr:y>0.51215</cdr:y>
    </cdr:from>
    <cdr:to>
      <cdr:x>0.35938</cdr:x>
      <cdr:y>0.65451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1B3FA5-1720-46EF-AE5F-FC5D48820396}"/>
            </a:ext>
          </a:extLst>
        </cdr:cNvPr>
        <cdr:cNvSpPr txBox="1"/>
      </cdr:nvSpPr>
      <cdr:spPr>
        <a:xfrm xmlns:a="http://schemas.openxmlformats.org/drawingml/2006/main">
          <a:off x="1195388" y="1404938"/>
          <a:ext cx="4476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0.17604</cdr:x>
      <cdr:y>0.46701</cdr:y>
    </cdr:from>
    <cdr:to>
      <cdr:x>0.29688</cdr:x>
      <cdr:y>0.57465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EF68D28-87AE-484F-9293-DE046F99F33E}"/>
            </a:ext>
          </a:extLst>
        </cdr:cNvPr>
        <cdr:cNvSpPr txBox="1"/>
      </cdr:nvSpPr>
      <cdr:spPr>
        <a:xfrm xmlns:a="http://schemas.openxmlformats.org/drawingml/2006/main">
          <a:off x="804863" y="1281113"/>
          <a:ext cx="5524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0.23854</cdr:x>
      <cdr:y>0.49826</cdr:y>
    </cdr:from>
    <cdr:to>
      <cdr:x>0.32813</cdr:x>
      <cdr:y>0.60938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87AD785-AE3B-459B-A99C-54465AB88F3B}"/>
            </a:ext>
          </a:extLst>
        </cdr:cNvPr>
        <cdr:cNvSpPr txBox="1"/>
      </cdr:nvSpPr>
      <cdr:spPr>
        <a:xfrm xmlns:a="http://schemas.openxmlformats.org/drawingml/2006/main">
          <a:off x="1090613" y="1366838"/>
          <a:ext cx="4095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0.61354</cdr:x>
      <cdr:y>0.21354</cdr:y>
    </cdr:from>
    <cdr:to>
      <cdr:x>0.81354</cdr:x>
      <cdr:y>0.2934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9B131933-0ECB-41E9-9B28-DA054FEF5A4D}"/>
            </a:ext>
          </a:extLst>
        </cdr:cNvPr>
        <cdr:cNvSpPr txBox="1"/>
      </cdr:nvSpPr>
      <cdr:spPr>
        <a:xfrm xmlns:a="http://schemas.openxmlformats.org/drawingml/2006/main">
          <a:off x="2805113" y="585788"/>
          <a:ext cx="9144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0.63438</cdr:x>
      <cdr:y>0.19618</cdr:y>
    </cdr:from>
    <cdr:to>
      <cdr:x>0.71979</cdr:x>
      <cdr:y>0.28299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8DCFF79-42DF-4FB3-98A8-A6B0B138778F}"/>
            </a:ext>
          </a:extLst>
        </cdr:cNvPr>
        <cdr:cNvSpPr txBox="1"/>
      </cdr:nvSpPr>
      <cdr:spPr>
        <a:xfrm xmlns:a="http://schemas.openxmlformats.org/drawingml/2006/main">
          <a:off x="2900363" y="538163"/>
          <a:ext cx="3905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0.49078</cdr:x>
      <cdr:y>0.10985</cdr:y>
    </cdr:from>
    <cdr:to>
      <cdr:x>0.60484</cdr:x>
      <cdr:y>0.1357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7AA095E-5412-4417-8DF7-360A096444FE}"/>
            </a:ext>
          </a:extLst>
        </cdr:cNvPr>
        <cdr:cNvSpPr txBox="1"/>
      </cdr:nvSpPr>
      <cdr:spPr>
        <a:xfrm xmlns:a="http://schemas.openxmlformats.org/drawingml/2006/main">
          <a:off x="3934690" y="538013"/>
          <a:ext cx="914400" cy="126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0.39059</cdr:x>
      <cdr:y>0.07077</cdr:y>
    </cdr:from>
    <cdr:to>
      <cdr:x>0.62788</cdr:x>
      <cdr:y>0.1978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E9174ACB-56C5-4F26-8E1E-C1BBEB53F0A4}"/>
            </a:ext>
          </a:extLst>
        </cdr:cNvPr>
        <cdr:cNvSpPr txBox="1"/>
      </cdr:nvSpPr>
      <cdr:spPr>
        <a:xfrm xmlns:a="http://schemas.openxmlformats.org/drawingml/2006/main">
          <a:off x="3131415" y="346581"/>
          <a:ext cx="1902403" cy="622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CE6A3-6C4A-4060-A694-462B5019338F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DA46-D67A-4F9A-8C33-B413BBCB5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696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96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47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355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373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7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47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685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9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24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91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841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95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794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77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5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8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5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73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48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85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3095-98F5-46AC-9EEE-5954F3AD3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1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07F6-5BFC-4245-AA50-1EC3F7110788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4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C316-66ED-4EEA-9909-E0690F0E740D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86A-3306-4E3B-989F-5883D184EB56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8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6AB7-D098-493B-AB6B-8F44560FFE65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6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6AB7-D098-493B-AB6B-8F44560FFE65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6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2F7C-870E-43BE-A29C-E30D83D2BE6A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5014-0117-4AC6-B57C-E49C7CF4715B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EFB1-F460-4FC7-AF19-4CA5531AAC97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B34-9351-4B27-B129-0A4505250363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9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1E1-8F07-47F0-AA1A-B9CEDE60FB98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8F2-94B6-46FE-A98F-D366DAE526B7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4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55BA-6A72-41B8-8021-77EC74B1C016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2098-3CC3-49D1-9E9C-012B45EADE3C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2098-3CC3-49D1-9E9C-012B45EADE3C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4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59" y="449705"/>
            <a:ext cx="5851282" cy="1689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5680535"/>
            <a:ext cx="1847850" cy="933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3164" y="2234216"/>
            <a:ext cx="90276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FED DATA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2633" y="6424525"/>
            <a:ext cx="47964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72919" y="6424525"/>
            <a:ext cx="47964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2603A-1A8B-47D1-B129-8A8A16E6BC6B}"/>
              </a:ext>
            </a:extLst>
          </p:cNvPr>
          <p:cNvSpPr txBox="1"/>
          <p:nvPr/>
        </p:nvSpPr>
        <p:spPr>
          <a:xfrm>
            <a:off x="536895" y="5100506"/>
            <a:ext cx="411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Tyrone Williams, Chief, Assessment Unit  </a:t>
            </a:r>
          </a:p>
          <a:p>
            <a:r>
              <a:rPr lang="en-US" dirty="0">
                <a:solidFill>
                  <a:schemeClr val="bg1"/>
                </a:solidFill>
              </a:rPr>
              <a:t>Office of Long-Term Living</a:t>
            </a:r>
          </a:p>
          <a:p>
            <a:r>
              <a:rPr lang="en-US" b="1" dirty="0">
                <a:solidFill>
                  <a:schemeClr val="bg1"/>
                </a:solidFill>
              </a:rPr>
              <a:t>Department of Human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1962B-A79C-4DFD-A78E-D11B5B7C6508}"/>
              </a:ext>
            </a:extLst>
          </p:cNvPr>
          <p:cNvSpPr txBox="1"/>
          <p:nvPr/>
        </p:nvSpPr>
        <p:spPr>
          <a:xfrm>
            <a:off x="7072919" y="5192785"/>
            <a:ext cx="428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1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FEDs Non-MA LTSS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0125" y="6139574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4AF006C-9411-4F7A-96E4-77D484C1C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55643"/>
              </p:ext>
            </p:extLst>
          </p:nvPr>
        </p:nvGraphicFramePr>
        <p:xfrm>
          <a:off x="2300288" y="976751"/>
          <a:ext cx="8412563" cy="507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44FD55-4D6B-4454-A1A5-FB54E8D23681}"/>
              </a:ext>
            </a:extLst>
          </p:cNvPr>
          <p:cNvSpPr txBox="1"/>
          <p:nvPr/>
        </p:nvSpPr>
        <p:spPr>
          <a:xfrm>
            <a:off x="138112" y="2084395"/>
            <a:ext cx="18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Total=2869 FEDs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25FB9EA-8707-44A6-A556-63E8A82AF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55643"/>
              </p:ext>
            </p:extLst>
          </p:nvPr>
        </p:nvGraphicFramePr>
        <p:xfrm>
          <a:off x="2300288" y="933889"/>
          <a:ext cx="8412563" cy="507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BED82F2-78D1-4141-91AF-AC8C5329B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041479"/>
              </p:ext>
            </p:extLst>
          </p:nvPr>
        </p:nvGraphicFramePr>
        <p:xfrm>
          <a:off x="2188798" y="1238326"/>
          <a:ext cx="7998690" cy="465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268D8C-E029-4E0B-B34E-1BB039354E3C}"/>
              </a:ext>
            </a:extLst>
          </p:cNvPr>
          <p:cNvSpPr txBox="1"/>
          <p:nvPr/>
        </p:nvSpPr>
        <p:spPr>
          <a:xfrm>
            <a:off x="4276436" y="2253673"/>
            <a:ext cx="58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562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0C23E-012F-4BE0-A273-EACC01BD34DC}"/>
              </a:ext>
            </a:extLst>
          </p:cNvPr>
          <p:cNvSpPr txBox="1"/>
          <p:nvPr/>
        </p:nvSpPr>
        <p:spPr>
          <a:xfrm>
            <a:off x="8257309" y="385156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2307</a:t>
            </a:r>
          </a:p>
        </p:txBody>
      </p:sp>
    </p:spTree>
    <p:extLst>
      <p:ext uri="{BB962C8B-B14F-4D97-AF65-F5344CB8AC3E}">
        <p14:creationId xmlns:p14="http://schemas.microsoft.com/office/powerpoint/2010/main" val="11246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Dom Care FED Results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5A4921B-0CD3-4D77-ABEE-A225E3BE0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355705"/>
              </p:ext>
            </p:extLst>
          </p:nvPr>
        </p:nvGraphicFramePr>
        <p:xfrm>
          <a:off x="2077952" y="1105050"/>
          <a:ext cx="8017162" cy="489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645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6F43ED-5CB2-4B79-B666-89729422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 Input Dom Care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4E676E-F439-44AB-9135-952A630AE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C7122D4-1ECD-4524-83CA-021C6C17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42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546828-F670-4C59-B6C3-3B7428DCA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093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06BD318-D7BF-416E-BD18-88A266E37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2" y="1690688"/>
            <a:ext cx="5265736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/>
        </p:nvGraphicFramePr>
        <p:xfrm>
          <a:off x="6172200" y="2505075"/>
          <a:ext cx="5113337" cy="344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5413CB-DE91-4620-B6C1-AFE49898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269131"/>
              </p:ext>
            </p:extLst>
          </p:nvPr>
        </p:nvGraphicFramePr>
        <p:xfrm>
          <a:off x="839788" y="1690688"/>
          <a:ext cx="5157787" cy="450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826EB7E-3278-4A68-81CC-70384E299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542121"/>
              </p:ext>
            </p:extLst>
          </p:nvPr>
        </p:nvGraphicFramePr>
        <p:xfrm>
          <a:off x="6019801" y="1678782"/>
          <a:ext cx="5113337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62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Personal Care Home FED Results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5A4921B-0CD3-4D77-ABEE-A225E3BE0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867267"/>
              </p:ext>
            </p:extLst>
          </p:nvPr>
        </p:nvGraphicFramePr>
        <p:xfrm>
          <a:off x="2400300" y="1253551"/>
          <a:ext cx="8017162" cy="489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52CCF70-26C9-4392-A7E4-ADED2CD8E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608433"/>
              </p:ext>
            </p:extLst>
          </p:nvPr>
        </p:nvGraphicFramePr>
        <p:xfrm>
          <a:off x="3195637" y="1166813"/>
          <a:ext cx="5800725" cy="489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703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6F43ED-5CB2-4B79-B666-89729422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 Input-Personal Care Home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4E676E-F439-44AB-9135-952A630AE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C7122D4-1ECD-4524-83CA-021C6C17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42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546828-F670-4C59-B6C3-3B7428DCA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093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06BD318-D7BF-416E-BD18-88A266E37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2" y="1690688"/>
            <a:ext cx="5113336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767879"/>
              </p:ext>
            </p:extLst>
          </p:nvPr>
        </p:nvGraphicFramePr>
        <p:xfrm>
          <a:off x="6019801" y="1676402"/>
          <a:ext cx="5113338" cy="427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5413CB-DE91-4620-B6C1-AFE49898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871526"/>
              </p:ext>
            </p:extLst>
          </p:nvPr>
        </p:nvGraphicFramePr>
        <p:xfrm>
          <a:off x="862013" y="1411647"/>
          <a:ext cx="5157787" cy="46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826EB7E-3278-4A68-81CC-70384E299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656990"/>
              </p:ext>
            </p:extLst>
          </p:nvPr>
        </p:nvGraphicFramePr>
        <p:xfrm>
          <a:off x="6019801" y="1411647"/>
          <a:ext cx="5113337" cy="46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3912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A6945F-F7FB-4794-86B0-3821654F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85887"/>
          </a:xfrm>
        </p:spPr>
        <p:txBody>
          <a:bodyPr/>
          <a:lstStyle/>
          <a:p>
            <a:pPr algn="ctr"/>
            <a:r>
              <a:rPr lang="en-US" b="1" dirty="0"/>
              <a:t>OLTL Medical Reviews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1FB955-BAD2-4751-A5D6-FB10A35DB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7125"/>
            <a:ext cx="10515600" cy="923925"/>
          </a:xfrm>
        </p:spPr>
        <p:txBody>
          <a:bodyPr>
            <a:normAutofit/>
          </a:bodyPr>
          <a:lstStyle/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6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Medical Reviews All Program Types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65183B5-2E11-44E8-92C2-8B3B237FB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438056"/>
              </p:ext>
            </p:extLst>
          </p:nvPr>
        </p:nvGraphicFramePr>
        <p:xfrm>
          <a:off x="2586182" y="1579418"/>
          <a:ext cx="6502400" cy="390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E5D7D1-93FF-4105-83DB-24F283F790C9}"/>
              </a:ext>
            </a:extLst>
          </p:cNvPr>
          <p:cNvSpPr txBox="1"/>
          <p:nvPr/>
        </p:nvSpPr>
        <p:spPr>
          <a:xfrm>
            <a:off x="138112" y="2198255"/>
            <a:ext cx="201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Medical Reviews requested=6%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03B39-144A-490F-90AA-74986690968C}"/>
              </a:ext>
            </a:extLst>
          </p:cNvPr>
          <p:cNvSpPr txBox="1"/>
          <p:nvPr/>
        </p:nvSpPr>
        <p:spPr>
          <a:xfrm>
            <a:off x="5168315" y="1186934"/>
            <a:ext cx="24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April 2019-January 2020</a:t>
            </a:r>
          </a:p>
        </p:txBody>
      </p:sp>
    </p:spTree>
    <p:extLst>
      <p:ext uri="{BB962C8B-B14F-4D97-AF65-F5344CB8AC3E}">
        <p14:creationId xmlns:p14="http://schemas.microsoft.com/office/powerpoint/2010/main" val="115153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53D9B-D4DC-4D00-A6DB-F3DDBA16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Reviews All Program 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689-EC1C-4BBF-9051-B58CD8168B37}"/>
              </a:ext>
            </a:extLst>
          </p:cNvPr>
          <p:cNvSpPr txBox="1"/>
          <p:nvPr/>
        </p:nvSpPr>
        <p:spPr>
          <a:xfrm>
            <a:off x="905691" y="3274423"/>
            <a:ext cx="117477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9605A6-F55F-413C-98D9-887E7687E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027244"/>
              </p:ext>
            </p:extLst>
          </p:nvPr>
        </p:nvGraphicFramePr>
        <p:xfrm>
          <a:off x="1555422" y="2221718"/>
          <a:ext cx="8351481" cy="15867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75170">
                  <a:extLst>
                    <a:ext uri="{9D8B030D-6E8A-4147-A177-3AD203B41FA5}">
                      <a16:colId xmlns:a16="http://schemas.microsoft.com/office/drawing/2014/main" val="1224956481"/>
                    </a:ext>
                  </a:extLst>
                </a:gridCol>
                <a:gridCol w="69169">
                  <a:extLst>
                    <a:ext uri="{9D8B030D-6E8A-4147-A177-3AD203B41FA5}">
                      <a16:colId xmlns:a16="http://schemas.microsoft.com/office/drawing/2014/main" val="3472329676"/>
                    </a:ext>
                  </a:extLst>
                </a:gridCol>
                <a:gridCol w="2192601">
                  <a:extLst>
                    <a:ext uri="{9D8B030D-6E8A-4147-A177-3AD203B41FA5}">
                      <a16:colId xmlns:a16="http://schemas.microsoft.com/office/drawing/2014/main" val="404895732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088103835"/>
                    </a:ext>
                  </a:extLst>
                </a:gridCol>
                <a:gridCol w="1278927">
                  <a:extLst>
                    <a:ext uri="{9D8B030D-6E8A-4147-A177-3AD203B41FA5}">
                      <a16:colId xmlns:a16="http://schemas.microsoft.com/office/drawing/2014/main" val="1101873721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3507656260"/>
                    </a:ext>
                  </a:extLst>
                </a:gridCol>
                <a:gridCol w="51903">
                  <a:extLst>
                    <a:ext uri="{9D8B030D-6E8A-4147-A177-3AD203B41FA5}">
                      <a16:colId xmlns:a16="http://schemas.microsoft.com/office/drawing/2014/main" val="2952715578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val="430973685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4024928227"/>
                    </a:ext>
                  </a:extLst>
                </a:gridCol>
              </a:tblGrid>
              <a:tr h="66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FED Result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Initial FED Result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Disagreed*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965978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1,591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1,330 (84%)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261(16%)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1,223 (77%)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368 (23%)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886346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3,035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2,557 (84%)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478 (16%)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2,467 (81%)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568 (19%)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155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9EC22-08F6-446C-BEC6-5DA93C1973BB}"/>
              </a:ext>
            </a:extLst>
          </p:cNvPr>
          <p:cNvSpPr txBox="1"/>
          <p:nvPr/>
        </p:nvSpPr>
        <p:spPr>
          <a:xfrm>
            <a:off x="4408602" y="1586871"/>
            <a:ext cx="326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April 2019-January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679CC-8889-41D0-A057-604FCEEC901B}"/>
              </a:ext>
            </a:extLst>
          </p:cNvPr>
          <p:cNvSpPr txBox="1"/>
          <p:nvPr/>
        </p:nvSpPr>
        <p:spPr>
          <a:xfrm>
            <a:off x="1235362" y="4004769"/>
            <a:ext cx="8991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65% of medial reviews are NFI.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Generally, assessors and medical reviews agree with FED outcomes whether NFCE or NFI.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NFI outcomes are necessary for PCH supplement and Dom care eligibility and therefore may drive increases in NFCE assessor and medical review disagreements. 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D4A6B-38F0-4E70-9080-F3C905FB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205"/>
            <a:ext cx="4114800" cy="365125"/>
          </a:xfrm>
        </p:spPr>
        <p:txBody>
          <a:bodyPr/>
          <a:lstStyle/>
          <a:p>
            <a:r>
              <a:rPr lang="en-US" dirty="0"/>
              <a:t>*</a:t>
            </a:r>
            <a:r>
              <a:rPr lang="en-US" b="1" dirty="0"/>
              <a:t>Assessor disagreements don't overturn a FED result</a:t>
            </a:r>
          </a:p>
        </p:txBody>
      </p:sp>
    </p:spTree>
    <p:extLst>
      <p:ext uri="{BB962C8B-B14F-4D97-AF65-F5344CB8AC3E}">
        <p14:creationId xmlns:p14="http://schemas.microsoft.com/office/powerpoint/2010/main" val="343730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Medical Reviews MA LTSS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65183B5-2E11-44E8-92C2-8B3B237FB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128006"/>
              </p:ext>
            </p:extLst>
          </p:nvPr>
        </p:nvGraphicFramePr>
        <p:xfrm>
          <a:off x="2586182" y="1579418"/>
          <a:ext cx="6502400" cy="390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E5D7D1-93FF-4105-83DB-24F283F790C9}"/>
              </a:ext>
            </a:extLst>
          </p:cNvPr>
          <p:cNvSpPr txBox="1"/>
          <p:nvPr/>
        </p:nvSpPr>
        <p:spPr>
          <a:xfrm>
            <a:off x="138112" y="2198255"/>
            <a:ext cx="201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Medical Reviews requested=6%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03B39-144A-490F-90AA-74986690968C}"/>
              </a:ext>
            </a:extLst>
          </p:cNvPr>
          <p:cNvSpPr txBox="1"/>
          <p:nvPr/>
        </p:nvSpPr>
        <p:spPr>
          <a:xfrm>
            <a:off x="5073065" y="1186934"/>
            <a:ext cx="24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April 2019-January 2020</a:t>
            </a:r>
          </a:p>
        </p:txBody>
      </p:sp>
    </p:spTree>
    <p:extLst>
      <p:ext uri="{BB962C8B-B14F-4D97-AF65-F5344CB8AC3E}">
        <p14:creationId xmlns:p14="http://schemas.microsoft.com/office/powerpoint/2010/main" val="170897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53D9B-D4DC-4D00-A6DB-F3DDBA16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Director Reviews HCBS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689-EC1C-4BBF-9051-B58CD8168B37}"/>
              </a:ext>
            </a:extLst>
          </p:cNvPr>
          <p:cNvSpPr txBox="1"/>
          <p:nvPr/>
        </p:nvSpPr>
        <p:spPr>
          <a:xfrm>
            <a:off x="1191462" y="2221718"/>
            <a:ext cx="90793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9605A6-F55F-413C-98D9-887E7687E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684552"/>
              </p:ext>
            </p:extLst>
          </p:nvPr>
        </p:nvGraphicFramePr>
        <p:xfrm>
          <a:off x="1555422" y="2221718"/>
          <a:ext cx="8351481" cy="15867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75170">
                  <a:extLst>
                    <a:ext uri="{9D8B030D-6E8A-4147-A177-3AD203B41FA5}">
                      <a16:colId xmlns:a16="http://schemas.microsoft.com/office/drawing/2014/main" val="1224956481"/>
                    </a:ext>
                  </a:extLst>
                </a:gridCol>
                <a:gridCol w="69169">
                  <a:extLst>
                    <a:ext uri="{9D8B030D-6E8A-4147-A177-3AD203B41FA5}">
                      <a16:colId xmlns:a16="http://schemas.microsoft.com/office/drawing/2014/main" val="3472329676"/>
                    </a:ext>
                  </a:extLst>
                </a:gridCol>
                <a:gridCol w="2192601">
                  <a:extLst>
                    <a:ext uri="{9D8B030D-6E8A-4147-A177-3AD203B41FA5}">
                      <a16:colId xmlns:a16="http://schemas.microsoft.com/office/drawing/2014/main" val="404895732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088103835"/>
                    </a:ext>
                  </a:extLst>
                </a:gridCol>
                <a:gridCol w="1278927">
                  <a:extLst>
                    <a:ext uri="{9D8B030D-6E8A-4147-A177-3AD203B41FA5}">
                      <a16:colId xmlns:a16="http://schemas.microsoft.com/office/drawing/2014/main" val="1101873721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3507656260"/>
                    </a:ext>
                  </a:extLst>
                </a:gridCol>
                <a:gridCol w="51903">
                  <a:extLst>
                    <a:ext uri="{9D8B030D-6E8A-4147-A177-3AD203B41FA5}">
                      <a16:colId xmlns:a16="http://schemas.microsoft.com/office/drawing/2014/main" val="2952715578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val="430973685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4024928227"/>
                    </a:ext>
                  </a:extLst>
                </a:gridCol>
              </a:tblGrid>
              <a:tr h="66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FED Result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Initial FED Result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965978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1,161 (97%)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26(3%)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1094 (92%)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93 (8%)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886346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1914 (91%)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199 (9%)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1822 (86%)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291 (14%)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155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9EC22-08F6-446C-BEC6-5DA93C1973BB}"/>
              </a:ext>
            </a:extLst>
          </p:cNvPr>
          <p:cNvSpPr txBox="1"/>
          <p:nvPr/>
        </p:nvSpPr>
        <p:spPr>
          <a:xfrm>
            <a:off x="4408602" y="1586871"/>
            <a:ext cx="326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April 2019-January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359F4-CFB6-4D4A-A594-C0CB172C3E69}"/>
              </a:ext>
            </a:extLst>
          </p:cNvPr>
          <p:cNvSpPr txBox="1"/>
          <p:nvPr/>
        </p:nvSpPr>
        <p:spPr>
          <a:xfrm>
            <a:off x="1072464" y="4111239"/>
            <a:ext cx="10851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94% of assessors and 89% of medical reviews agree with FED outcomes for waiver services whether NFCE or NFI.</a:t>
            </a:r>
          </a:p>
        </p:txBody>
      </p:sp>
    </p:spTree>
    <p:extLst>
      <p:ext uri="{BB962C8B-B14F-4D97-AF65-F5344CB8AC3E}">
        <p14:creationId xmlns:p14="http://schemas.microsoft.com/office/powerpoint/2010/main" val="271338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FEDs MA LTSS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0125" y="6139574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4AF006C-9411-4F7A-96E4-77D484C1C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639013"/>
              </p:ext>
            </p:extLst>
          </p:nvPr>
        </p:nvGraphicFramePr>
        <p:xfrm>
          <a:off x="2300288" y="976751"/>
          <a:ext cx="8412563" cy="507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C8DD29-61B3-4CAE-AB5F-463E3A4C5C5D}"/>
              </a:ext>
            </a:extLst>
          </p:cNvPr>
          <p:cNvSpPr txBox="1"/>
          <p:nvPr/>
        </p:nvSpPr>
        <p:spPr>
          <a:xfrm>
            <a:off x="8191500" y="401955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41753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4FD55-4D6B-4454-A1A5-FB54E8D23681}"/>
              </a:ext>
            </a:extLst>
          </p:cNvPr>
          <p:cNvSpPr txBox="1"/>
          <p:nvPr/>
        </p:nvSpPr>
        <p:spPr>
          <a:xfrm>
            <a:off x="1043709" y="2179782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Total=76,590 FEDs</a:t>
            </a:r>
          </a:p>
        </p:txBody>
      </p:sp>
    </p:spTree>
    <p:extLst>
      <p:ext uri="{BB962C8B-B14F-4D97-AF65-F5344CB8AC3E}">
        <p14:creationId xmlns:p14="http://schemas.microsoft.com/office/powerpoint/2010/main" val="4017871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53D9B-D4DC-4D00-A6DB-F3DDBA16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Director Reviews Nursing Facility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689-EC1C-4BBF-9051-B58CD8168B37}"/>
              </a:ext>
            </a:extLst>
          </p:cNvPr>
          <p:cNvSpPr txBox="1"/>
          <p:nvPr/>
        </p:nvSpPr>
        <p:spPr>
          <a:xfrm>
            <a:off x="1191462" y="2221718"/>
            <a:ext cx="90793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9605A6-F55F-413C-98D9-887E7687E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4775"/>
              </p:ext>
            </p:extLst>
          </p:nvPr>
        </p:nvGraphicFramePr>
        <p:xfrm>
          <a:off x="1555422" y="2221718"/>
          <a:ext cx="8351481" cy="15867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75170">
                  <a:extLst>
                    <a:ext uri="{9D8B030D-6E8A-4147-A177-3AD203B41FA5}">
                      <a16:colId xmlns:a16="http://schemas.microsoft.com/office/drawing/2014/main" val="1224956481"/>
                    </a:ext>
                  </a:extLst>
                </a:gridCol>
                <a:gridCol w="69169">
                  <a:extLst>
                    <a:ext uri="{9D8B030D-6E8A-4147-A177-3AD203B41FA5}">
                      <a16:colId xmlns:a16="http://schemas.microsoft.com/office/drawing/2014/main" val="3472329676"/>
                    </a:ext>
                  </a:extLst>
                </a:gridCol>
                <a:gridCol w="2192601">
                  <a:extLst>
                    <a:ext uri="{9D8B030D-6E8A-4147-A177-3AD203B41FA5}">
                      <a16:colId xmlns:a16="http://schemas.microsoft.com/office/drawing/2014/main" val="404895732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088103835"/>
                    </a:ext>
                  </a:extLst>
                </a:gridCol>
                <a:gridCol w="1278927">
                  <a:extLst>
                    <a:ext uri="{9D8B030D-6E8A-4147-A177-3AD203B41FA5}">
                      <a16:colId xmlns:a16="http://schemas.microsoft.com/office/drawing/2014/main" val="1101873721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3507656260"/>
                    </a:ext>
                  </a:extLst>
                </a:gridCol>
                <a:gridCol w="51903">
                  <a:extLst>
                    <a:ext uri="{9D8B030D-6E8A-4147-A177-3AD203B41FA5}">
                      <a16:colId xmlns:a16="http://schemas.microsoft.com/office/drawing/2014/main" val="2952715578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val="430973685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4024928227"/>
                    </a:ext>
                  </a:extLst>
                </a:gridCol>
              </a:tblGrid>
              <a:tr h="66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FED Result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Initial FED Result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965978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79 (80%)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20(20%)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78 (79%)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 (21%)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886346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604 (69%)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260 (30%)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610 (71%)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254 (29%)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155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9EC22-08F6-446C-BEC6-5DA93C1973BB}"/>
              </a:ext>
            </a:extLst>
          </p:cNvPr>
          <p:cNvSpPr txBox="1"/>
          <p:nvPr/>
        </p:nvSpPr>
        <p:spPr>
          <a:xfrm>
            <a:off x="4408602" y="1586871"/>
            <a:ext cx="326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April 2019-January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65D9C-C3C6-4D54-B022-DBD2FE1255F0}"/>
              </a:ext>
            </a:extLst>
          </p:cNvPr>
          <p:cNvSpPr txBox="1"/>
          <p:nvPr/>
        </p:nvSpPr>
        <p:spPr>
          <a:xfrm>
            <a:off x="1450711" y="4141564"/>
            <a:ext cx="882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75% of assessors and medical reviews agree with FED outcomes for nursing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Nursing facility short term stays drove the majority of the 25% disagreements with FED outcomes due to borderline needs. </a:t>
            </a:r>
          </a:p>
        </p:txBody>
      </p:sp>
    </p:spTree>
    <p:extLst>
      <p:ext uri="{BB962C8B-B14F-4D97-AF65-F5344CB8AC3E}">
        <p14:creationId xmlns:p14="http://schemas.microsoft.com/office/powerpoint/2010/main" val="428323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53D9B-D4DC-4D00-A6DB-F3DDBA16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Director Reviews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689-EC1C-4BBF-9051-B58CD8168B37}"/>
              </a:ext>
            </a:extLst>
          </p:cNvPr>
          <p:cNvSpPr txBox="1"/>
          <p:nvPr/>
        </p:nvSpPr>
        <p:spPr>
          <a:xfrm>
            <a:off x="1191462" y="2221718"/>
            <a:ext cx="90793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9605A6-F55F-413C-98D9-887E7687E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557458"/>
              </p:ext>
            </p:extLst>
          </p:nvPr>
        </p:nvGraphicFramePr>
        <p:xfrm>
          <a:off x="1555422" y="2221718"/>
          <a:ext cx="8351481" cy="15867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75170">
                  <a:extLst>
                    <a:ext uri="{9D8B030D-6E8A-4147-A177-3AD203B41FA5}">
                      <a16:colId xmlns:a16="http://schemas.microsoft.com/office/drawing/2014/main" val="1224956481"/>
                    </a:ext>
                  </a:extLst>
                </a:gridCol>
                <a:gridCol w="69169">
                  <a:extLst>
                    <a:ext uri="{9D8B030D-6E8A-4147-A177-3AD203B41FA5}">
                      <a16:colId xmlns:a16="http://schemas.microsoft.com/office/drawing/2014/main" val="3472329676"/>
                    </a:ext>
                  </a:extLst>
                </a:gridCol>
                <a:gridCol w="2192601">
                  <a:extLst>
                    <a:ext uri="{9D8B030D-6E8A-4147-A177-3AD203B41FA5}">
                      <a16:colId xmlns:a16="http://schemas.microsoft.com/office/drawing/2014/main" val="404895732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088103835"/>
                    </a:ext>
                  </a:extLst>
                </a:gridCol>
                <a:gridCol w="1278927">
                  <a:extLst>
                    <a:ext uri="{9D8B030D-6E8A-4147-A177-3AD203B41FA5}">
                      <a16:colId xmlns:a16="http://schemas.microsoft.com/office/drawing/2014/main" val="1101873721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3507656260"/>
                    </a:ext>
                  </a:extLst>
                </a:gridCol>
                <a:gridCol w="51903">
                  <a:extLst>
                    <a:ext uri="{9D8B030D-6E8A-4147-A177-3AD203B41FA5}">
                      <a16:colId xmlns:a16="http://schemas.microsoft.com/office/drawing/2014/main" val="2952715578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val="430973685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4024928227"/>
                    </a:ext>
                  </a:extLst>
                </a:gridCol>
              </a:tblGrid>
              <a:tr h="66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FED Result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Initial FED Result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965978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 (100%)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 (0%)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 (100%)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 (0%)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886346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 (59%)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 (41%)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 (50%)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 (50%)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155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9EC22-08F6-446C-BEC6-5DA93C1973BB}"/>
              </a:ext>
            </a:extLst>
          </p:cNvPr>
          <p:cNvSpPr txBox="1"/>
          <p:nvPr/>
        </p:nvSpPr>
        <p:spPr>
          <a:xfrm>
            <a:off x="4408602" y="1586871"/>
            <a:ext cx="326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April 2019-January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B58BF-04C5-426E-96E4-F9BE314F4E25}"/>
              </a:ext>
            </a:extLst>
          </p:cNvPr>
          <p:cNvSpPr txBox="1"/>
          <p:nvPr/>
        </p:nvSpPr>
        <p:spPr>
          <a:xfrm>
            <a:off x="2171700" y="4343400"/>
            <a:ext cx="3813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50/50 Medical review FED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8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Medical Reviews Non-MA LTSS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65183B5-2E11-44E8-92C2-8B3B237FB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294220"/>
              </p:ext>
            </p:extLst>
          </p:nvPr>
        </p:nvGraphicFramePr>
        <p:xfrm>
          <a:off x="2586182" y="1579418"/>
          <a:ext cx="6502400" cy="390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E5D7D1-93FF-4105-83DB-24F283F790C9}"/>
              </a:ext>
            </a:extLst>
          </p:cNvPr>
          <p:cNvSpPr txBox="1"/>
          <p:nvPr/>
        </p:nvSpPr>
        <p:spPr>
          <a:xfrm>
            <a:off x="138112" y="2198255"/>
            <a:ext cx="201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Medical Reviews requested=11%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03B39-144A-490F-90AA-74986690968C}"/>
              </a:ext>
            </a:extLst>
          </p:cNvPr>
          <p:cNvSpPr txBox="1"/>
          <p:nvPr/>
        </p:nvSpPr>
        <p:spPr>
          <a:xfrm>
            <a:off x="5092115" y="1186934"/>
            <a:ext cx="24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April 2019-January 2020</a:t>
            </a:r>
          </a:p>
        </p:txBody>
      </p:sp>
    </p:spTree>
    <p:extLst>
      <p:ext uri="{BB962C8B-B14F-4D97-AF65-F5344CB8AC3E}">
        <p14:creationId xmlns:p14="http://schemas.microsoft.com/office/powerpoint/2010/main" val="3665773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53D9B-D4DC-4D00-A6DB-F3DDBA16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Director Reviews Dom 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689-EC1C-4BBF-9051-B58CD8168B37}"/>
              </a:ext>
            </a:extLst>
          </p:cNvPr>
          <p:cNvSpPr txBox="1"/>
          <p:nvPr/>
        </p:nvSpPr>
        <p:spPr>
          <a:xfrm>
            <a:off x="1191462" y="2221718"/>
            <a:ext cx="90793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9605A6-F55F-413C-98D9-887E7687E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299654"/>
              </p:ext>
            </p:extLst>
          </p:nvPr>
        </p:nvGraphicFramePr>
        <p:xfrm>
          <a:off x="1555422" y="2221718"/>
          <a:ext cx="8351481" cy="15867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75170">
                  <a:extLst>
                    <a:ext uri="{9D8B030D-6E8A-4147-A177-3AD203B41FA5}">
                      <a16:colId xmlns:a16="http://schemas.microsoft.com/office/drawing/2014/main" val="1224956481"/>
                    </a:ext>
                  </a:extLst>
                </a:gridCol>
                <a:gridCol w="69169">
                  <a:extLst>
                    <a:ext uri="{9D8B030D-6E8A-4147-A177-3AD203B41FA5}">
                      <a16:colId xmlns:a16="http://schemas.microsoft.com/office/drawing/2014/main" val="3472329676"/>
                    </a:ext>
                  </a:extLst>
                </a:gridCol>
                <a:gridCol w="2192601">
                  <a:extLst>
                    <a:ext uri="{9D8B030D-6E8A-4147-A177-3AD203B41FA5}">
                      <a16:colId xmlns:a16="http://schemas.microsoft.com/office/drawing/2014/main" val="404895732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088103835"/>
                    </a:ext>
                  </a:extLst>
                </a:gridCol>
                <a:gridCol w="1278927">
                  <a:extLst>
                    <a:ext uri="{9D8B030D-6E8A-4147-A177-3AD203B41FA5}">
                      <a16:colId xmlns:a16="http://schemas.microsoft.com/office/drawing/2014/main" val="1101873721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3507656260"/>
                    </a:ext>
                  </a:extLst>
                </a:gridCol>
                <a:gridCol w="51903">
                  <a:extLst>
                    <a:ext uri="{9D8B030D-6E8A-4147-A177-3AD203B41FA5}">
                      <a16:colId xmlns:a16="http://schemas.microsoft.com/office/drawing/2014/main" val="2952715578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val="430973685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4024928227"/>
                    </a:ext>
                  </a:extLst>
                </a:gridCol>
              </a:tblGrid>
              <a:tr h="66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FED Result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Initial FED Result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965978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 (31%)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 (69%)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 (6%)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 (94%)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886346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 (83%)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 (17%)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 (83%)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 (17%)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155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9EC22-08F6-446C-BEC6-5DA93C1973BB}"/>
              </a:ext>
            </a:extLst>
          </p:cNvPr>
          <p:cNvSpPr txBox="1"/>
          <p:nvPr/>
        </p:nvSpPr>
        <p:spPr>
          <a:xfrm>
            <a:off x="4408602" y="1586871"/>
            <a:ext cx="326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April 2019-January 2020</a:t>
            </a:r>
          </a:p>
        </p:txBody>
      </p:sp>
    </p:spTree>
    <p:extLst>
      <p:ext uri="{BB962C8B-B14F-4D97-AF65-F5344CB8AC3E}">
        <p14:creationId xmlns:p14="http://schemas.microsoft.com/office/powerpoint/2010/main" val="255171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53D9B-D4DC-4D00-A6DB-F3DDBA16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Director Reviews PCH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689-EC1C-4BBF-9051-B58CD8168B37}"/>
              </a:ext>
            </a:extLst>
          </p:cNvPr>
          <p:cNvSpPr txBox="1"/>
          <p:nvPr/>
        </p:nvSpPr>
        <p:spPr>
          <a:xfrm>
            <a:off x="1191462" y="2221718"/>
            <a:ext cx="90793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9605A6-F55F-413C-98D9-887E7687E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73296"/>
              </p:ext>
            </p:extLst>
          </p:nvPr>
        </p:nvGraphicFramePr>
        <p:xfrm>
          <a:off x="1555422" y="2221718"/>
          <a:ext cx="8351481" cy="15867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75170">
                  <a:extLst>
                    <a:ext uri="{9D8B030D-6E8A-4147-A177-3AD203B41FA5}">
                      <a16:colId xmlns:a16="http://schemas.microsoft.com/office/drawing/2014/main" val="1224956481"/>
                    </a:ext>
                  </a:extLst>
                </a:gridCol>
                <a:gridCol w="69169">
                  <a:extLst>
                    <a:ext uri="{9D8B030D-6E8A-4147-A177-3AD203B41FA5}">
                      <a16:colId xmlns:a16="http://schemas.microsoft.com/office/drawing/2014/main" val="3472329676"/>
                    </a:ext>
                  </a:extLst>
                </a:gridCol>
                <a:gridCol w="2192601">
                  <a:extLst>
                    <a:ext uri="{9D8B030D-6E8A-4147-A177-3AD203B41FA5}">
                      <a16:colId xmlns:a16="http://schemas.microsoft.com/office/drawing/2014/main" val="404895732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088103835"/>
                    </a:ext>
                  </a:extLst>
                </a:gridCol>
                <a:gridCol w="1278927">
                  <a:extLst>
                    <a:ext uri="{9D8B030D-6E8A-4147-A177-3AD203B41FA5}">
                      <a16:colId xmlns:a16="http://schemas.microsoft.com/office/drawing/2014/main" val="1101873721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3507656260"/>
                    </a:ext>
                  </a:extLst>
                </a:gridCol>
                <a:gridCol w="51903">
                  <a:extLst>
                    <a:ext uri="{9D8B030D-6E8A-4147-A177-3AD203B41FA5}">
                      <a16:colId xmlns:a16="http://schemas.microsoft.com/office/drawing/2014/main" val="2952715578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val="430973685"/>
                    </a:ext>
                  </a:extLst>
                </a:gridCol>
                <a:gridCol w="1154947">
                  <a:extLst>
                    <a:ext uri="{9D8B030D-6E8A-4147-A177-3AD203B41FA5}">
                      <a16:colId xmlns:a16="http://schemas.microsoft.com/office/drawing/2014/main" val="4024928227"/>
                    </a:ext>
                  </a:extLst>
                </a:gridCol>
              </a:tblGrid>
              <a:tr h="66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FED Result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Initial FED Result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Assessor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      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MDR Disagreed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965978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69 (26%)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193 (74%)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38(15%)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224 (85%)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886346"/>
                  </a:ext>
                </a:extLst>
              </a:tr>
              <a:tr h="460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 (100%)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 (0%)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 (100%)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 (0%)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155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9EC22-08F6-446C-BEC6-5DA93C1973BB}"/>
              </a:ext>
            </a:extLst>
          </p:cNvPr>
          <p:cNvSpPr txBox="1"/>
          <p:nvPr/>
        </p:nvSpPr>
        <p:spPr>
          <a:xfrm>
            <a:off x="4408602" y="1586871"/>
            <a:ext cx="326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April 2019-January 2020</a:t>
            </a:r>
          </a:p>
        </p:txBody>
      </p:sp>
    </p:spTree>
    <p:extLst>
      <p:ext uri="{BB962C8B-B14F-4D97-AF65-F5344CB8AC3E}">
        <p14:creationId xmlns:p14="http://schemas.microsoft.com/office/powerpoint/2010/main" val="289125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FED Results MA LTSS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554573"/>
              </p:ext>
            </p:extLst>
          </p:nvPr>
        </p:nvGraphicFramePr>
        <p:xfrm>
          <a:off x="1776412" y="1052945"/>
          <a:ext cx="8639175" cy="531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083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HCBS FED Results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695190"/>
              </p:ext>
            </p:extLst>
          </p:nvPr>
        </p:nvGraphicFramePr>
        <p:xfrm>
          <a:off x="1776412" y="1133475"/>
          <a:ext cx="86391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343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6F43ED-5CB2-4B79-B666-89729422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 Input HCBS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4E676E-F439-44AB-9135-952A630AE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C7122D4-1ECD-4524-83CA-021C6C17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42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546828-F670-4C59-B6C3-3B7428DCA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093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06BD318-D7BF-416E-BD18-88A266E37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2" y="1690688"/>
            <a:ext cx="5265736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403934"/>
              </p:ext>
            </p:extLst>
          </p:nvPr>
        </p:nvGraphicFramePr>
        <p:xfrm>
          <a:off x="6172200" y="2505075"/>
          <a:ext cx="5113337" cy="344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5413CB-DE91-4620-B6C1-AFE49898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391510"/>
              </p:ext>
            </p:extLst>
          </p:nvPr>
        </p:nvGraphicFramePr>
        <p:xfrm>
          <a:off x="839788" y="1690688"/>
          <a:ext cx="5157787" cy="450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826EB7E-3278-4A68-81CC-70384E299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277256"/>
              </p:ext>
            </p:extLst>
          </p:nvPr>
        </p:nvGraphicFramePr>
        <p:xfrm>
          <a:off x="6019801" y="1678782"/>
          <a:ext cx="5113337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6015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Nursing Facility FED Results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046274"/>
              </p:ext>
            </p:extLst>
          </p:nvPr>
        </p:nvGraphicFramePr>
        <p:xfrm>
          <a:off x="2400300" y="933889"/>
          <a:ext cx="8639175" cy="564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949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6F43ED-5CB2-4B79-B666-89729422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 Input Nursing Facility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4E676E-F439-44AB-9135-952A630AE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C7122D4-1ECD-4524-83CA-021C6C17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42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546828-F670-4C59-B6C3-3B7428DCA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093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06BD318-D7BF-416E-BD18-88A266E37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2" y="1690688"/>
            <a:ext cx="5265736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/>
        </p:nvGraphicFramePr>
        <p:xfrm>
          <a:off x="6172200" y="2505075"/>
          <a:ext cx="5113337" cy="344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5413CB-DE91-4620-B6C1-AFE49898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550"/>
              </p:ext>
            </p:extLst>
          </p:nvPr>
        </p:nvGraphicFramePr>
        <p:xfrm>
          <a:off x="839788" y="1690688"/>
          <a:ext cx="5157787" cy="450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826EB7E-3278-4A68-81CC-70384E299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198339"/>
              </p:ext>
            </p:extLst>
          </p:nvPr>
        </p:nvGraphicFramePr>
        <p:xfrm>
          <a:off x="6019801" y="1678782"/>
          <a:ext cx="5113337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882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LIFE FED Results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01810"/>
              </p:ext>
            </p:extLst>
          </p:nvPr>
        </p:nvGraphicFramePr>
        <p:xfrm>
          <a:off x="1776412" y="1133475"/>
          <a:ext cx="86391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235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6F43ED-5CB2-4B79-B666-89729422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 Input LIFE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4E676E-F439-44AB-9135-952A630AE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C7122D4-1ECD-4524-83CA-021C6C17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42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546828-F670-4C59-B6C3-3B7428DCA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093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06BD318-D7BF-416E-BD18-88A266E37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2" y="1690688"/>
            <a:ext cx="5265736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4CEE7D-3C7B-4059-B356-556CF900EA36}"/>
              </a:ext>
            </a:extLst>
          </p:cNvPr>
          <p:cNvGraphicFramePr>
            <a:graphicFrameLocks/>
          </p:cNvGraphicFramePr>
          <p:nvPr/>
        </p:nvGraphicFramePr>
        <p:xfrm>
          <a:off x="6172200" y="2505075"/>
          <a:ext cx="5113337" cy="344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5413CB-DE91-4620-B6C1-AFE49898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618906"/>
              </p:ext>
            </p:extLst>
          </p:nvPr>
        </p:nvGraphicFramePr>
        <p:xfrm>
          <a:off x="839788" y="1690688"/>
          <a:ext cx="5157787" cy="450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826EB7E-3278-4A68-81CC-70384E299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811325"/>
              </p:ext>
            </p:extLst>
          </p:nvPr>
        </p:nvGraphicFramePr>
        <p:xfrm>
          <a:off x="6019801" y="1678782"/>
          <a:ext cx="5113337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036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1.19 Third Thursday Webinar" id="{7EFA83BE-9454-41A5-A8E9-AC68C1BB0D32}" vid="{8135AF72-A221-4855-9E54-74F039280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CPresenation" id="{FA04AE9F-48AB-4047-8313-53EE407058BA}" vid="{F67FB222-4AA6-4046-B63D-0000A1E525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0FD70D80A9124F8ECC941754967914" ma:contentTypeVersion="1" ma:contentTypeDescription="Create a new document." ma:contentTypeScope="" ma:versionID="205919054e39b0c6a09b4a1dc8e022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54148D-FC11-406B-AF62-738ADE94DC89}"/>
</file>

<file path=customXml/itemProps2.xml><?xml version="1.0" encoding="utf-8"?>
<ds:datastoreItem xmlns:ds="http://schemas.openxmlformats.org/officeDocument/2006/customXml" ds:itemID="{EECD503C-A731-4363-A686-F4B61F1D9D8F}"/>
</file>

<file path=customXml/itemProps3.xml><?xml version="1.0" encoding="utf-8"?>
<ds:datastoreItem xmlns:ds="http://schemas.openxmlformats.org/officeDocument/2006/customXml" ds:itemID="{1E414B0C-9FA4-40B7-ABE1-87C5ADA4287C}"/>
</file>

<file path=docProps/app.xml><?xml version="1.0" encoding="utf-8"?>
<Properties xmlns="http://schemas.openxmlformats.org/officeDocument/2006/extended-properties" xmlns:vt="http://schemas.openxmlformats.org/officeDocument/2006/docPropsVTypes">
  <Template>3.21.19 Third Thursday Webinar</Template>
  <TotalTime>1625</TotalTime>
  <Words>774</Words>
  <Application>Microsoft Office PowerPoint</Application>
  <PresentationFormat>Widescreen</PresentationFormat>
  <Paragraphs>360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Assessor Input HCBS</vt:lpstr>
      <vt:lpstr>PowerPoint Presentation</vt:lpstr>
      <vt:lpstr>Assessor Input Nursing Facility</vt:lpstr>
      <vt:lpstr>PowerPoint Presentation</vt:lpstr>
      <vt:lpstr>Assessor Input LIFE</vt:lpstr>
      <vt:lpstr>PowerPoint Presentation</vt:lpstr>
      <vt:lpstr>PowerPoint Presentation</vt:lpstr>
      <vt:lpstr>Assessor Input Dom Care</vt:lpstr>
      <vt:lpstr>PowerPoint Presentation</vt:lpstr>
      <vt:lpstr>Assessor Input-Personal Care Home</vt:lpstr>
      <vt:lpstr>OLTL Medical Reviews</vt:lpstr>
      <vt:lpstr>PowerPoint Presentation</vt:lpstr>
      <vt:lpstr>Medical Reviews All Program Types</vt:lpstr>
      <vt:lpstr>PowerPoint Presentation</vt:lpstr>
      <vt:lpstr>Medical Director Reviews HCBS</vt:lpstr>
      <vt:lpstr>Medical Director Reviews Nursing Facility</vt:lpstr>
      <vt:lpstr>Medical Director Reviews LIFE</vt:lpstr>
      <vt:lpstr>PowerPoint Presentation</vt:lpstr>
      <vt:lpstr>Medical Director Reviews Dom Care</vt:lpstr>
      <vt:lpstr>Medical Director Reviews PCH</vt:lpstr>
    </vt:vector>
  </TitlesOfParts>
  <Company>Pennsylvania Department of Human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Tyrone</dc:creator>
  <cp:lastModifiedBy>Williams, Tyrone</cp:lastModifiedBy>
  <cp:revision>91</cp:revision>
  <cp:lastPrinted>2020-02-10T18:48:34Z</cp:lastPrinted>
  <dcterms:created xsi:type="dcterms:W3CDTF">2019-05-28T14:38:46Z</dcterms:created>
  <dcterms:modified xsi:type="dcterms:W3CDTF">2020-02-10T18:48:49Z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0x010100DC0FD70D80A9124F8ECC941754967914</vt:lpwstr>
  </property>
  <property fmtid="{D5CDD505-2E9C-101B-9397-08002B2CF9AE}" pid="3" name="Order">
    <vt:r8>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