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3"/>
  </p:notesMasterIdLst>
  <p:sldIdLst>
    <p:sldId id="305" r:id="rId5"/>
    <p:sldId id="318" r:id="rId6"/>
    <p:sldId id="323" r:id="rId7"/>
    <p:sldId id="319" r:id="rId8"/>
    <p:sldId id="320" r:id="rId9"/>
    <p:sldId id="321" r:id="rId10"/>
    <p:sldId id="307" r:id="rId11"/>
    <p:sldId id="328" r:id="rId12"/>
    <p:sldId id="329" r:id="rId13"/>
    <p:sldId id="330" r:id="rId14"/>
    <p:sldId id="308" r:id="rId15"/>
    <p:sldId id="309" r:id="rId16"/>
    <p:sldId id="316" r:id="rId17"/>
    <p:sldId id="324" r:id="rId18"/>
    <p:sldId id="327" r:id="rId19"/>
    <p:sldId id="317" r:id="rId20"/>
    <p:sldId id="326" r:id="rId21"/>
    <p:sldId id="314" r:id="rId2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dson, Beverly (DGS)" initials="HB(" lastIdx="1" clrIdx="0">
    <p:extLst>
      <p:ext uri="{19B8F6BF-5375-455C-9EA6-DF929625EA0E}">
        <p15:presenceInfo xmlns:p15="http://schemas.microsoft.com/office/powerpoint/2012/main" userId="Hudson, Beverly (DGS)" providerId="None"/>
      </p:ext>
    </p:extLst>
  </p:cmAuthor>
  <p:cmAuthor id="2" name="Carr, Robert (DGS)" initials="CR(" lastIdx="5" clrIdx="1">
    <p:extLst>
      <p:ext uri="{19B8F6BF-5375-455C-9EA6-DF929625EA0E}">
        <p15:presenceInfo xmlns:p15="http://schemas.microsoft.com/office/powerpoint/2012/main" userId="Carr, Robert (DGS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F505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A2FD-1D1F-04ED-AB51-19A1A1FBB97D}" v="56" dt="2025-04-16T13:00:12.940"/>
    <p1510:client id="{50B90EBB-0E14-6CB8-E7F2-BE1220AD28E0}" v="38" dt="2025-04-16T15:25:52.703"/>
    <p1510:client id="{F3EC59FE-1867-3289-8331-A110F521B624}" v="44" dt="2025-04-16T13:51:00.0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88" autoAdjust="0"/>
    <p:restoredTop sz="92598" autoAdjust="0"/>
  </p:normalViewPr>
  <p:slideViewPr>
    <p:cSldViewPr snapToGrid="0" snapToObjects="1">
      <p:cViewPr varScale="1">
        <p:scale>
          <a:sx n="102" d="100"/>
          <a:sy n="102" d="100"/>
        </p:scale>
        <p:origin x="582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576"/>
    </p:cViewPr>
  </p:sorterViewPr>
  <p:notesViewPr>
    <p:cSldViewPr snapToGrid="0" snapToObjects="1">
      <p:cViewPr varScale="1">
        <p:scale>
          <a:sx n="82" d="100"/>
          <a:sy n="82" d="100"/>
        </p:scale>
        <p:origin x="383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Past Professional Selections Points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Current Professional Selections Points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4D1C-4A74-A7FE-D0599CC0CEE6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D1C-4A74-A7FE-D0599CC0CEE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4D1C-4A74-A7FE-D0599CC0CEE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4D1C-4A74-A7FE-D0599CC0CEE6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BDISBO 200 Points</c:v>
                </c:pt>
                <c:pt idx="1">
                  <c:v>800 Points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200</c:v>
                </c:pt>
                <c:pt idx="1">
                  <c:v>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D7-4E93-A5EB-A617B5A6F6D4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Future Professional Selections Points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6C0B-4F09-A4A8-ED09BB80B7E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C0B-4F09-A4A8-ED09BB80B7E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6C0B-4F09-A4A8-ED09BB80B7E3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6C0B-4F09-A4A8-ED09BB80B7E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Professional Evaluations 200 Points</c:v>
                </c:pt>
                <c:pt idx="1">
                  <c:v>800 Points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200</c:v>
                </c:pt>
                <c:pt idx="1">
                  <c:v>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D7-4E93-A5EB-A617B5A6F6D4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Project Stage Contributions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8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6C0B-4F09-A4A8-ED09BB80B7E3}"/>
              </c:ext>
            </c:extLst>
          </c:dPt>
          <c:dPt>
            <c:idx val="1"/>
            <c:bubble3D val="0"/>
            <c:spPr>
              <a:solidFill>
                <a:schemeClr val="accent1">
                  <a:shade val="86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C0B-4F09-A4A8-ED09BB80B7E3}"/>
              </c:ext>
            </c:extLst>
          </c:dPt>
          <c:dPt>
            <c:idx val="2"/>
            <c:bubble3D val="0"/>
            <c:spPr>
              <a:solidFill>
                <a:schemeClr val="accent1">
                  <a:tint val="86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FCFE-4F7A-B966-F2BF7ACBBC0C}"/>
              </c:ext>
            </c:extLst>
          </c:dPt>
          <c:dPt>
            <c:idx val="3"/>
            <c:bubble3D val="0"/>
            <c:spPr>
              <a:solidFill>
                <a:schemeClr val="accent1">
                  <a:tint val="58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CFE-4F7A-B966-F2BF7ACBBC0C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shade val="58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6C0B-4F09-A4A8-ED09BB80B7E3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shade val="86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6C0B-4F09-A4A8-ED09BB80B7E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tint val="86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FCFE-4F7A-B966-F2BF7ACBBC0C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tint val="58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FCFE-4F7A-B966-F2BF7ACBBC0C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Negotiations</c:v>
                </c:pt>
                <c:pt idx="1">
                  <c:v>Design</c:v>
                </c:pt>
                <c:pt idx="2">
                  <c:v>Bidding &amp; Award</c:v>
                </c:pt>
                <c:pt idx="3">
                  <c:v>Construction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40</c:v>
                </c:pt>
                <c:pt idx="2">
                  <c:v>12</c:v>
                </c:pt>
                <c:pt idx="3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D7-4E93-A5EB-A617B5A6F6D4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A57C0B3-2AFF-9841-9CCE-5FCE3A73505C}" type="datetimeFigureOut">
              <a:rPr lang="en-US" smtClean="0"/>
              <a:t>4/16/2025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29C3CAB7-13E8-DD46-9BA4-33D759233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3CAB7-13E8-DD46-9BA4-33D7592335D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685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3CAB7-13E8-DD46-9BA4-33D7592335D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552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3CAB7-13E8-DD46-9BA4-33D7592335D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125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3CAB7-13E8-DD46-9BA4-33D7592335D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381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3CAB7-13E8-DD46-9BA4-33D7592335D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6113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3CAB7-13E8-DD46-9BA4-33D7592335D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183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8C32124-9574-A04E-A2CE-95A6798477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9940" y="0"/>
            <a:ext cx="1220193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1092263-9B53-AA4D-B8A5-FC73333426A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1041400"/>
            <a:ext cx="6238461" cy="1761432"/>
          </a:xfrm>
        </p:spPr>
        <p:txBody>
          <a:bodyPr anchor="ctr"/>
          <a:lstStyle>
            <a:lvl1pPr algn="l">
              <a:lnSpc>
                <a:spcPct val="100000"/>
              </a:lnSpc>
              <a:defRPr sz="54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3C5415-B68E-B842-A4A2-EA6D118F69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3166750"/>
            <a:ext cx="5493026" cy="1109110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0C1C6D-049A-1948-BE02-509AF8DF06AE}"/>
              </a:ext>
            </a:extLst>
          </p:cNvPr>
          <p:cNvCxnSpPr/>
          <p:nvPr userDrawn="1"/>
        </p:nvCxnSpPr>
        <p:spPr>
          <a:xfrm>
            <a:off x="838199" y="1035586"/>
            <a:ext cx="548548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711F3A0-6E6A-6147-9E13-FF4B7DE37880}"/>
              </a:ext>
            </a:extLst>
          </p:cNvPr>
          <p:cNvCxnSpPr/>
          <p:nvPr userDrawn="1"/>
        </p:nvCxnSpPr>
        <p:spPr>
          <a:xfrm>
            <a:off x="838199" y="2802832"/>
            <a:ext cx="548548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7735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5B350-2047-FD4B-9EE6-0971F67CF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F4576-48F8-EF46-9342-F8DA77236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924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0F46D6-9D51-334F-BE27-1F9C3A595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7442"/>
            <a:ext cx="10515600" cy="10304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6444FD-492C-0147-B7FC-7018999AC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8609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gs.pa.gov/Design-and-Construction/Design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A9DDE-4B8E-234A-8AE8-69435F1EF9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243172"/>
            <a:ext cx="8069495" cy="1556279"/>
          </a:xfrm>
        </p:spPr>
        <p:txBody>
          <a:bodyPr/>
          <a:lstStyle/>
          <a:p>
            <a:br>
              <a:rPr lang="en-US" sz="2800" dirty="0"/>
            </a:br>
            <a:r>
              <a:rPr lang="en-US" sz="2800"/>
              <a:t>Professional Evaluations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47642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F05FC-B58E-4DF9-AE5C-45C8C19D1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Where?         Forms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1749EF5-2021-4529-8D79-D3FE80F63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303"/>
            <a:ext cx="10515600" cy="5613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/>
              <a:t>Example Question #3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CEDA68-17F1-4535-9719-9D5514B38C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" y="1987116"/>
            <a:ext cx="12192000" cy="3361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201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F05FC-B58E-4DF9-AE5C-45C8C19D1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Evaluations</a:t>
            </a:r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44A211A8-2977-4AA0-88D2-219870EE6B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47056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090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F05FC-B58E-4DF9-AE5C-45C8C19D1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Evaluations</a:t>
            </a:r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44A211A8-2977-4AA0-88D2-219870EE6B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37533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1845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F05FC-B58E-4DF9-AE5C-45C8C19D1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Evaluations</a:t>
            </a:r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44A211A8-2977-4AA0-88D2-219870EE6B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6503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8545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29DB9-4169-47AA-8941-47DFBF14F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Evaluations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2EA8935-0A51-45D2-B53E-E2AB754F7B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54418"/>
              </p:ext>
            </p:extLst>
          </p:nvPr>
        </p:nvGraphicFramePr>
        <p:xfrm>
          <a:off x="749810" y="1987045"/>
          <a:ext cx="5119650" cy="3454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2925">
                  <a:extLst>
                    <a:ext uri="{9D8B030D-6E8A-4147-A177-3AD203B41FA5}">
                      <a16:colId xmlns:a16="http://schemas.microsoft.com/office/drawing/2014/main" val="529716852"/>
                    </a:ext>
                  </a:extLst>
                </a:gridCol>
                <a:gridCol w="1936725">
                  <a:extLst>
                    <a:ext uri="{9D8B030D-6E8A-4147-A177-3AD203B41FA5}">
                      <a16:colId xmlns:a16="http://schemas.microsoft.com/office/drawing/2014/main" val="1486086429"/>
                    </a:ext>
                  </a:extLst>
                </a:gridCol>
              </a:tblGrid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Phase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Possible Score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1744224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Negotiations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9043686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50% Design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1315159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100% Design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0629086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Bidding &amp; Award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5455764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Pre-Construction Subtotal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95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191564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50% Construction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7285818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 Construction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4540924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Construction Subtotal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393988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Pre-Construction &amp; Construction 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153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840019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46EAEBC5-B327-4E20-812D-3C0A224F9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AB9F02A-9432-4216-A3C7-711075D89E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189433"/>
              </p:ext>
            </p:extLst>
          </p:nvPr>
        </p:nvGraphicFramePr>
        <p:xfrm>
          <a:off x="9640095" y="1972295"/>
          <a:ext cx="1802095" cy="37033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7013">
                  <a:extLst>
                    <a:ext uri="{9D8B030D-6E8A-4147-A177-3AD203B41FA5}">
                      <a16:colId xmlns:a16="http://schemas.microsoft.com/office/drawing/2014/main" val="796145470"/>
                    </a:ext>
                  </a:extLst>
                </a:gridCol>
                <a:gridCol w="815082">
                  <a:extLst>
                    <a:ext uri="{9D8B030D-6E8A-4147-A177-3AD203B41FA5}">
                      <a16:colId xmlns:a16="http://schemas.microsoft.com/office/drawing/2014/main" val="2728463775"/>
                    </a:ext>
                  </a:extLst>
                </a:gridCol>
              </a:tblGrid>
              <a:tr h="5579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Evaluation Percentage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Points Awarded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88009937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0-27%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15666607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28-31%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82440709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32-35%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25369533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36-39%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70136817"/>
                  </a:ext>
                </a:extLst>
              </a:tr>
              <a:tr h="21500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40-43%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32081101"/>
                  </a:ext>
                </a:extLst>
              </a:tr>
              <a:tr h="21101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44-47%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68021924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48-51%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4836644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52-55%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0754457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56-59%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54417321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60-63%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44341289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64-72%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04218579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73-78%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91891175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79-84%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80340809"/>
                  </a:ext>
                </a:extLst>
              </a:tr>
              <a:tr h="10022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85-90%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160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46061547"/>
                  </a:ext>
                </a:extLst>
              </a:tr>
              <a:tr h="857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91-96%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37848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97-100%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9949417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2FBB0A3-1A92-42D7-BDBC-15E920EED67E}"/>
              </a:ext>
            </a:extLst>
          </p:cNvPr>
          <p:cNvSpPr txBox="1"/>
          <p:nvPr/>
        </p:nvSpPr>
        <p:spPr>
          <a:xfrm>
            <a:off x="5869460" y="1976113"/>
            <a:ext cx="3655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Professional receiving satisfactory ratings for all criterion will be awarded 100 Points.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4BE964-65D4-47C9-A96F-DD45610C1403}"/>
              </a:ext>
            </a:extLst>
          </p:cNvPr>
          <p:cNvSpPr txBox="1"/>
          <p:nvPr/>
        </p:nvSpPr>
        <p:spPr>
          <a:xfrm>
            <a:off x="5869459" y="2965954"/>
            <a:ext cx="3655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Professional who has never worked on a DGS Project will be awarded 100 Points.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7F0F31E4-4865-42EF-B499-6EB1831ECC56}"/>
              </a:ext>
            </a:extLst>
          </p:cNvPr>
          <p:cNvSpPr/>
          <p:nvPr/>
        </p:nvSpPr>
        <p:spPr>
          <a:xfrm>
            <a:off x="9176958" y="4547481"/>
            <a:ext cx="463137" cy="24938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7A184C8-CC45-4305-8D86-E2487557D4A1}"/>
              </a:ext>
            </a:extLst>
          </p:cNvPr>
          <p:cNvSpPr txBox="1"/>
          <p:nvPr/>
        </p:nvSpPr>
        <p:spPr>
          <a:xfrm>
            <a:off x="7225292" y="4479057"/>
            <a:ext cx="1951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Satisfactory rating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6769E96-462D-487B-9F98-1BAA62079780}"/>
              </a:ext>
            </a:extLst>
          </p:cNvPr>
          <p:cNvSpPr/>
          <p:nvPr/>
        </p:nvSpPr>
        <p:spPr>
          <a:xfrm>
            <a:off x="10949627" y="4560867"/>
            <a:ext cx="607423" cy="2226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75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29DB9-4169-47AA-8941-47DFBF14F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Evaluations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2EA8935-0A51-45D2-B53E-E2AB754F7B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7012920"/>
              </p:ext>
            </p:extLst>
          </p:nvPr>
        </p:nvGraphicFramePr>
        <p:xfrm>
          <a:off x="749810" y="1847776"/>
          <a:ext cx="5119652" cy="27746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1996">
                  <a:extLst>
                    <a:ext uri="{9D8B030D-6E8A-4147-A177-3AD203B41FA5}">
                      <a16:colId xmlns:a16="http://schemas.microsoft.com/office/drawing/2014/main" val="529716852"/>
                    </a:ext>
                  </a:extLst>
                </a:gridCol>
                <a:gridCol w="1102552">
                  <a:extLst>
                    <a:ext uri="{9D8B030D-6E8A-4147-A177-3AD203B41FA5}">
                      <a16:colId xmlns:a16="http://schemas.microsoft.com/office/drawing/2014/main" val="2248938379"/>
                    </a:ext>
                  </a:extLst>
                </a:gridCol>
                <a:gridCol w="1102552">
                  <a:extLst>
                    <a:ext uri="{9D8B030D-6E8A-4147-A177-3AD203B41FA5}">
                      <a16:colId xmlns:a16="http://schemas.microsoft.com/office/drawing/2014/main" val="1447597471"/>
                    </a:ext>
                  </a:extLst>
                </a:gridCol>
                <a:gridCol w="1102552">
                  <a:extLst>
                    <a:ext uri="{9D8B030D-6E8A-4147-A177-3AD203B41FA5}">
                      <a16:colId xmlns:a16="http://schemas.microsoft.com/office/drawing/2014/main" val="1486086429"/>
                    </a:ext>
                  </a:extLst>
                </a:gridCol>
              </a:tblGrid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Phase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Professional’s Score Project 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Professional’s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Score Project 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Possible Score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1744224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Negotiations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9043686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50% Design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1315159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100% Design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0629086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Bidding &amp; Award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5455764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50% Construction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7285818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100% Construction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4540924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Pre-Construction &amp; Construction Total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170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840019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46EAEBC5-B327-4E20-812D-3C0A224F9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AB9F02A-9432-4216-A3C7-711075D89E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80451"/>
              </p:ext>
            </p:extLst>
          </p:nvPr>
        </p:nvGraphicFramePr>
        <p:xfrm>
          <a:off x="9640095" y="1865379"/>
          <a:ext cx="1802095" cy="37033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7013">
                  <a:extLst>
                    <a:ext uri="{9D8B030D-6E8A-4147-A177-3AD203B41FA5}">
                      <a16:colId xmlns:a16="http://schemas.microsoft.com/office/drawing/2014/main" val="796145470"/>
                    </a:ext>
                  </a:extLst>
                </a:gridCol>
                <a:gridCol w="815082">
                  <a:extLst>
                    <a:ext uri="{9D8B030D-6E8A-4147-A177-3AD203B41FA5}">
                      <a16:colId xmlns:a16="http://schemas.microsoft.com/office/drawing/2014/main" val="2728463775"/>
                    </a:ext>
                  </a:extLst>
                </a:gridCol>
              </a:tblGrid>
              <a:tr h="5579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Evaluation Percentage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Points Awarded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88009937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0-27%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15666607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28-31%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82440709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32-35%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25369533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36-39%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70136817"/>
                  </a:ext>
                </a:extLst>
              </a:tr>
              <a:tr h="21500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40-43%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32081101"/>
                  </a:ext>
                </a:extLst>
              </a:tr>
              <a:tr h="21101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44-47%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68021924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48-51%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4836644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52-55%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0754457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56-59%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54417321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60-63%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44341289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64-72%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04218579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73-78%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91891175"/>
                  </a:ext>
                </a:extLst>
              </a:tr>
              <a:tr h="2004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79-84%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80340809"/>
                  </a:ext>
                </a:extLst>
              </a:tr>
              <a:tr h="10022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85-90%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160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46061547"/>
                  </a:ext>
                </a:extLst>
              </a:tr>
              <a:tr h="857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91-96%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37848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97-100%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9949417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04BE964-65D4-47C9-A96F-DD45610C1403}"/>
              </a:ext>
            </a:extLst>
          </p:cNvPr>
          <p:cNvSpPr txBox="1"/>
          <p:nvPr/>
        </p:nvSpPr>
        <p:spPr>
          <a:xfrm>
            <a:off x="749810" y="4652917"/>
            <a:ext cx="75938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Professional in the example above has just completed 50% Construction on Project X and 50% Design on Project Y.  The Professional’s Scores for each project are added together 104 + 40 = 144 and divided by the Possible Score of 170 and multiplied by 100 to get the Evaluation Percentage.  144/170 = 0.847 X 100 = 84.7 or 85%  The Evaluation Percentage of 85% equates to 160 Points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7F0F31E4-4865-42EF-B499-6EB1831ECC56}"/>
              </a:ext>
            </a:extLst>
          </p:cNvPr>
          <p:cNvSpPr/>
          <p:nvPr/>
        </p:nvSpPr>
        <p:spPr>
          <a:xfrm>
            <a:off x="9176958" y="5007930"/>
            <a:ext cx="463137" cy="24938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7A184C8-CC45-4305-8D86-E2487557D4A1}"/>
              </a:ext>
            </a:extLst>
          </p:cNvPr>
          <p:cNvSpPr txBox="1"/>
          <p:nvPr/>
        </p:nvSpPr>
        <p:spPr>
          <a:xfrm>
            <a:off x="8413156" y="4947955"/>
            <a:ext cx="787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Rating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587D847-5653-47AF-90F8-709E926DCEDD}"/>
              </a:ext>
            </a:extLst>
          </p:cNvPr>
          <p:cNvSpPr/>
          <p:nvPr/>
        </p:nvSpPr>
        <p:spPr>
          <a:xfrm>
            <a:off x="749810" y="1447937"/>
            <a:ext cx="17460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Scoring Example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075E31D-1228-4738-89F3-BA2F2EEC23B8}"/>
              </a:ext>
            </a:extLst>
          </p:cNvPr>
          <p:cNvSpPr/>
          <p:nvPr/>
        </p:nvSpPr>
        <p:spPr>
          <a:xfrm>
            <a:off x="10976066" y="5034702"/>
            <a:ext cx="607423" cy="2226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017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>
            <a:extLst>
              <a:ext uri="{FF2B5EF4-FFF2-40B4-BE49-F238E27FC236}">
                <a16:creationId xmlns:a16="http://schemas.microsoft.com/office/drawing/2014/main" id="{BAA5845E-A6CD-4787-98FC-9D3048302C64}"/>
              </a:ext>
            </a:extLst>
          </p:cNvPr>
          <p:cNvSpPr/>
          <p:nvPr/>
        </p:nvSpPr>
        <p:spPr>
          <a:xfrm>
            <a:off x="3564420" y="2026716"/>
            <a:ext cx="7300096" cy="33533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B7F184-2E55-44F8-A9E6-928701337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878" y="274300"/>
            <a:ext cx="10515600" cy="1030495"/>
          </a:xfrm>
        </p:spPr>
        <p:txBody>
          <a:bodyPr/>
          <a:lstStyle/>
          <a:p>
            <a:r>
              <a:rPr lang="en-US" dirty="0"/>
              <a:t>Professional Evaluation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CB492-E379-45F8-B86B-777185629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4113" y="1351430"/>
            <a:ext cx="1774371" cy="3297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60" dirty="0">
                <a:latin typeface="+mn-lt"/>
              </a:rPr>
              <a:t>Professional XYZ</a:t>
            </a:r>
          </a:p>
          <a:p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2144FAB-2F22-43A9-AD74-F192A57271B8}"/>
              </a:ext>
            </a:extLst>
          </p:cNvPr>
          <p:cNvCxnSpPr>
            <a:cxnSpLocks/>
          </p:cNvCxnSpPr>
          <p:nvPr/>
        </p:nvCxnSpPr>
        <p:spPr>
          <a:xfrm>
            <a:off x="541421" y="2445424"/>
            <a:ext cx="6056379" cy="4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0A5F6B5D-C79B-4C1C-B63A-1A75E12B2E0E}"/>
              </a:ext>
            </a:extLst>
          </p:cNvPr>
          <p:cNvSpPr/>
          <p:nvPr/>
        </p:nvSpPr>
        <p:spPr>
          <a:xfrm>
            <a:off x="1201606" y="2553561"/>
            <a:ext cx="9076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50% Design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C1A9D71-B580-443C-AA12-A4AE100CBA38}"/>
              </a:ext>
            </a:extLst>
          </p:cNvPr>
          <p:cNvSpPr/>
          <p:nvPr/>
        </p:nvSpPr>
        <p:spPr>
          <a:xfrm>
            <a:off x="1894992" y="2076779"/>
            <a:ext cx="9861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100% Design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2EEAD4-437F-47A3-A832-81D3B33C11F1}"/>
              </a:ext>
            </a:extLst>
          </p:cNvPr>
          <p:cNvSpPr/>
          <p:nvPr/>
        </p:nvSpPr>
        <p:spPr>
          <a:xfrm>
            <a:off x="1921235" y="3076952"/>
            <a:ext cx="9821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Negotiations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817CA8-1161-4B5D-8E55-328DCED243F1}"/>
              </a:ext>
            </a:extLst>
          </p:cNvPr>
          <p:cNvSpPr/>
          <p:nvPr/>
        </p:nvSpPr>
        <p:spPr>
          <a:xfrm>
            <a:off x="2191775" y="2548659"/>
            <a:ext cx="12900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Bidding &amp; Awards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1A3F4B-22A7-4E0E-B8BE-7282CC38E42D}"/>
              </a:ext>
            </a:extLst>
          </p:cNvPr>
          <p:cNvSpPr/>
          <p:nvPr/>
        </p:nvSpPr>
        <p:spPr>
          <a:xfrm>
            <a:off x="4122928" y="2076779"/>
            <a:ext cx="12890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50% Construction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0B5E81-25B5-461A-8724-24AB4E0F01ED}"/>
              </a:ext>
            </a:extLst>
          </p:cNvPr>
          <p:cNvSpPr/>
          <p:nvPr/>
        </p:nvSpPr>
        <p:spPr>
          <a:xfrm>
            <a:off x="5982903" y="2558284"/>
            <a:ext cx="1367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100% Construction</a:t>
            </a:r>
          </a:p>
        </p:txBody>
      </p:sp>
      <p:sp>
        <p:nvSpPr>
          <p:cNvPr id="20" name="Diamond 19">
            <a:extLst>
              <a:ext uri="{FF2B5EF4-FFF2-40B4-BE49-F238E27FC236}">
                <a16:creationId xmlns:a16="http://schemas.microsoft.com/office/drawing/2014/main" id="{751B8231-A774-4CEE-A089-EDB1DE963CCF}"/>
              </a:ext>
            </a:extLst>
          </p:cNvPr>
          <p:cNvSpPr/>
          <p:nvPr/>
        </p:nvSpPr>
        <p:spPr>
          <a:xfrm>
            <a:off x="854370" y="2383331"/>
            <a:ext cx="137760" cy="132335"/>
          </a:xfrm>
          <a:prstGeom prst="diamond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iamond 20">
            <a:extLst>
              <a:ext uri="{FF2B5EF4-FFF2-40B4-BE49-F238E27FC236}">
                <a16:creationId xmlns:a16="http://schemas.microsoft.com/office/drawing/2014/main" id="{476113B8-AB26-43F3-94A7-B03DF106ACFE}"/>
              </a:ext>
            </a:extLst>
          </p:cNvPr>
          <p:cNvSpPr/>
          <p:nvPr/>
        </p:nvSpPr>
        <p:spPr>
          <a:xfrm>
            <a:off x="1586783" y="2379256"/>
            <a:ext cx="137760" cy="13233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iamond 21">
            <a:extLst>
              <a:ext uri="{FF2B5EF4-FFF2-40B4-BE49-F238E27FC236}">
                <a16:creationId xmlns:a16="http://schemas.microsoft.com/office/drawing/2014/main" id="{82CE05F1-7500-44EC-B96D-4F761100BA0B}"/>
              </a:ext>
            </a:extLst>
          </p:cNvPr>
          <p:cNvSpPr/>
          <p:nvPr/>
        </p:nvSpPr>
        <p:spPr>
          <a:xfrm>
            <a:off x="2319196" y="2362708"/>
            <a:ext cx="137760" cy="13233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iamond 22">
            <a:extLst>
              <a:ext uri="{FF2B5EF4-FFF2-40B4-BE49-F238E27FC236}">
                <a16:creationId xmlns:a16="http://schemas.microsoft.com/office/drawing/2014/main" id="{B07DEEE1-FC3C-4C43-BCBB-B2E7E9295A47}"/>
              </a:ext>
            </a:extLst>
          </p:cNvPr>
          <p:cNvSpPr/>
          <p:nvPr/>
        </p:nvSpPr>
        <p:spPr>
          <a:xfrm>
            <a:off x="2779036" y="2371248"/>
            <a:ext cx="137760" cy="13233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iamond 23">
            <a:extLst>
              <a:ext uri="{FF2B5EF4-FFF2-40B4-BE49-F238E27FC236}">
                <a16:creationId xmlns:a16="http://schemas.microsoft.com/office/drawing/2014/main" id="{FEEA389C-A0E6-431B-854F-D84540CB4FB1}"/>
              </a:ext>
            </a:extLst>
          </p:cNvPr>
          <p:cNvSpPr/>
          <p:nvPr/>
        </p:nvSpPr>
        <p:spPr>
          <a:xfrm>
            <a:off x="4698552" y="2383331"/>
            <a:ext cx="137760" cy="13233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iamond 24">
            <a:extLst>
              <a:ext uri="{FF2B5EF4-FFF2-40B4-BE49-F238E27FC236}">
                <a16:creationId xmlns:a16="http://schemas.microsoft.com/office/drawing/2014/main" id="{C65028C9-3BD4-4A5C-A7B3-41C05024B6C1}"/>
              </a:ext>
            </a:extLst>
          </p:cNvPr>
          <p:cNvSpPr/>
          <p:nvPr/>
        </p:nvSpPr>
        <p:spPr>
          <a:xfrm>
            <a:off x="6595093" y="2370091"/>
            <a:ext cx="137760" cy="13233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3F72B35-C05A-436D-ACBC-44649B623F96}"/>
              </a:ext>
            </a:extLst>
          </p:cNvPr>
          <p:cNvCxnSpPr>
            <a:cxnSpLocks/>
          </p:cNvCxnSpPr>
          <p:nvPr/>
        </p:nvCxnSpPr>
        <p:spPr>
          <a:xfrm>
            <a:off x="2191775" y="3458659"/>
            <a:ext cx="679933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lowchart: Connector 37">
            <a:extLst>
              <a:ext uri="{FF2B5EF4-FFF2-40B4-BE49-F238E27FC236}">
                <a16:creationId xmlns:a16="http://schemas.microsoft.com/office/drawing/2014/main" id="{8297CE16-693E-4C11-B91A-2E31F3EBC68A}"/>
              </a:ext>
            </a:extLst>
          </p:cNvPr>
          <p:cNvSpPr/>
          <p:nvPr/>
        </p:nvSpPr>
        <p:spPr>
          <a:xfrm>
            <a:off x="3224462" y="3385405"/>
            <a:ext cx="132347" cy="131571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lowchart: Connector 38">
            <a:extLst>
              <a:ext uri="{FF2B5EF4-FFF2-40B4-BE49-F238E27FC236}">
                <a16:creationId xmlns:a16="http://schemas.microsoft.com/office/drawing/2014/main" id="{25D315BA-299C-46F0-9548-FF812DDDFBD0}"/>
              </a:ext>
            </a:extLst>
          </p:cNvPr>
          <p:cNvSpPr/>
          <p:nvPr/>
        </p:nvSpPr>
        <p:spPr>
          <a:xfrm>
            <a:off x="2346126" y="3390579"/>
            <a:ext cx="132347" cy="131571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Connector 39">
            <a:extLst>
              <a:ext uri="{FF2B5EF4-FFF2-40B4-BE49-F238E27FC236}">
                <a16:creationId xmlns:a16="http://schemas.microsoft.com/office/drawing/2014/main" id="{6A6A3CC1-F1F7-404B-80D9-2667B95EBF69}"/>
              </a:ext>
            </a:extLst>
          </p:cNvPr>
          <p:cNvSpPr/>
          <p:nvPr/>
        </p:nvSpPr>
        <p:spPr>
          <a:xfrm>
            <a:off x="4072745" y="3385405"/>
            <a:ext cx="132347" cy="131571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lowchart: Connector 40">
            <a:extLst>
              <a:ext uri="{FF2B5EF4-FFF2-40B4-BE49-F238E27FC236}">
                <a16:creationId xmlns:a16="http://schemas.microsoft.com/office/drawing/2014/main" id="{FD6ED04B-7851-4000-8E39-9E85CEC32592}"/>
              </a:ext>
            </a:extLst>
          </p:cNvPr>
          <p:cNvSpPr/>
          <p:nvPr/>
        </p:nvSpPr>
        <p:spPr>
          <a:xfrm>
            <a:off x="4373503" y="3395431"/>
            <a:ext cx="132347" cy="131571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lowchart: Connector 41">
            <a:extLst>
              <a:ext uri="{FF2B5EF4-FFF2-40B4-BE49-F238E27FC236}">
                <a16:creationId xmlns:a16="http://schemas.microsoft.com/office/drawing/2014/main" id="{661BFE20-F871-49CD-8EA6-7964EA2D74EA}"/>
              </a:ext>
            </a:extLst>
          </p:cNvPr>
          <p:cNvSpPr/>
          <p:nvPr/>
        </p:nvSpPr>
        <p:spPr>
          <a:xfrm>
            <a:off x="6732853" y="3400766"/>
            <a:ext cx="132347" cy="131571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D7FABE3-D85D-4DE9-BB77-96E19F52C362}"/>
              </a:ext>
            </a:extLst>
          </p:cNvPr>
          <p:cNvSpPr/>
          <p:nvPr/>
        </p:nvSpPr>
        <p:spPr>
          <a:xfrm>
            <a:off x="426064" y="2076779"/>
            <a:ext cx="9821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Negotiations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8FD1E72-FA7B-4BAA-A4F0-F05B42AD6757}"/>
              </a:ext>
            </a:extLst>
          </p:cNvPr>
          <p:cNvSpPr/>
          <p:nvPr/>
        </p:nvSpPr>
        <p:spPr>
          <a:xfrm>
            <a:off x="2938230" y="3552725"/>
            <a:ext cx="9076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50% Design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EB49245-122A-4549-A95E-45397E5DA0BB}"/>
              </a:ext>
            </a:extLst>
          </p:cNvPr>
          <p:cNvSpPr/>
          <p:nvPr/>
        </p:nvSpPr>
        <p:spPr>
          <a:xfrm>
            <a:off x="3693245" y="3072916"/>
            <a:ext cx="9861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100% Design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0B4C64D-189B-45E0-842F-27944461C436}"/>
              </a:ext>
            </a:extLst>
          </p:cNvPr>
          <p:cNvSpPr/>
          <p:nvPr/>
        </p:nvSpPr>
        <p:spPr>
          <a:xfrm>
            <a:off x="3794629" y="3555120"/>
            <a:ext cx="12900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Bidding &amp; Awards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8609493-49EF-460A-8315-2C84A442494E}"/>
              </a:ext>
            </a:extLst>
          </p:cNvPr>
          <p:cNvSpPr/>
          <p:nvPr/>
        </p:nvSpPr>
        <p:spPr>
          <a:xfrm>
            <a:off x="6154522" y="3074543"/>
            <a:ext cx="12890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50% Construction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E3591F8-3B8E-477C-91D1-59728C9B6FE4}"/>
              </a:ext>
            </a:extLst>
          </p:cNvPr>
          <p:cNvSpPr/>
          <p:nvPr/>
        </p:nvSpPr>
        <p:spPr>
          <a:xfrm>
            <a:off x="8390284" y="3552724"/>
            <a:ext cx="1367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100% Construction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714A464-BD9F-4635-9ED9-7D4CF0B54994}"/>
              </a:ext>
            </a:extLst>
          </p:cNvPr>
          <p:cNvCxnSpPr>
            <a:cxnSpLocks/>
          </p:cNvCxnSpPr>
          <p:nvPr/>
        </p:nvCxnSpPr>
        <p:spPr>
          <a:xfrm>
            <a:off x="4102796" y="4427620"/>
            <a:ext cx="7618579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Hexagon 55">
            <a:extLst>
              <a:ext uri="{FF2B5EF4-FFF2-40B4-BE49-F238E27FC236}">
                <a16:creationId xmlns:a16="http://schemas.microsoft.com/office/drawing/2014/main" id="{B722EB16-0A35-45DA-B6DE-325F79BDC812}"/>
              </a:ext>
            </a:extLst>
          </p:cNvPr>
          <p:cNvSpPr/>
          <p:nvPr/>
        </p:nvSpPr>
        <p:spPr>
          <a:xfrm>
            <a:off x="4517259" y="4360422"/>
            <a:ext cx="132321" cy="134395"/>
          </a:xfrm>
          <a:prstGeom prst="hexag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lowchart: Connector 56">
            <a:extLst>
              <a:ext uri="{FF2B5EF4-FFF2-40B4-BE49-F238E27FC236}">
                <a16:creationId xmlns:a16="http://schemas.microsoft.com/office/drawing/2014/main" id="{E873ADE4-36C5-4105-8CF4-D4F755CC141A}"/>
              </a:ext>
            </a:extLst>
          </p:cNvPr>
          <p:cNvSpPr/>
          <p:nvPr/>
        </p:nvSpPr>
        <p:spPr>
          <a:xfrm>
            <a:off x="8960639" y="3385404"/>
            <a:ext cx="132347" cy="131571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Hexagon 57">
            <a:extLst>
              <a:ext uri="{FF2B5EF4-FFF2-40B4-BE49-F238E27FC236}">
                <a16:creationId xmlns:a16="http://schemas.microsoft.com/office/drawing/2014/main" id="{301245FB-ECDC-4C24-854A-D24E069DA475}"/>
              </a:ext>
            </a:extLst>
          </p:cNvPr>
          <p:cNvSpPr/>
          <p:nvPr/>
        </p:nvSpPr>
        <p:spPr>
          <a:xfrm>
            <a:off x="6001320" y="4360422"/>
            <a:ext cx="132321" cy="134395"/>
          </a:xfrm>
          <a:prstGeom prst="hexag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Hexagon 58">
            <a:extLst>
              <a:ext uri="{FF2B5EF4-FFF2-40B4-BE49-F238E27FC236}">
                <a16:creationId xmlns:a16="http://schemas.microsoft.com/office/drawing/2014/main" id="{3E429A61-7E3A-4F95-8206-F07C4B4F4D40}"/>
              </a:ext>
            </a:extLst>
          </p:cNvPr>
          <p:cNvSpPr/>
          <p:nvPr/>
        </p:nvSpPr>
        <p:spPr>
          <a:xfrm>
            <a:off x="7485381" y="4360422"/>
            <a:ext cx="132321" cy="134395"/>
          </a:xfrm>
          <a:prstGeom prst="hexag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Hexagon 59">
            <a:extLst>
              <a:ext uri="{FF2B5EF4-FFF2-40B4-BE49-F238E27FC236}">
                <a16:creationId xmlns:a16="http://schemas.microsoft.com/office/drawing/2014/main" id="{BB137431-C0E0-40CA-96B7-945E1CF6861C}"/>
              </a:ext>
            </a:extLst>
          </p:cNvPr>
          <p:cNvSpPr/>
          <p:nvPr/>
        </p:nvSpPr>
        <p:spPr>
          <a:xfrm>
            <a:off x="8121358" y="4348540"/>
            <a:ext cx="132321" cy="134395"/>
          </a:xfrm>
          <a:prstGeom prst="hexag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Hexagon 60">
            <a:extLst>
              <a:ext uri="{FF2B5EF4-FFF2-40B4-BE49-F238E27FC236}">
                <a16:creationId xmlns:a16="http://schemas.microsoft.com/office/drawing/2014/main" id="{25802DA0-ADBA-4249-A9DC-CAD8D723AB10}"/>
              </a:ext>
            </a:extLst>
          </p:cNvPr>
          <p:cNvSpPr/>
          <p:nvPr/>
        </p:nvSpPr>
        <p:spPr>
          <a:xfrm>
            <a:off x="10454044" y="4360422"/>
            <a:ext cx="132321" cy="134395"/>
          </a:xfrm>
          <a:prstGeom prst="hexag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48823BF-7498-46B5-97E1-BAF1776F51E8}"/>
              </a:ext>
            </a:extLst>
          </p:cNvPr>
          <p:cNvSpPr/>
          <p:nvPr/>
        </p:nvSpPr>
        <p:spPr>
          <a:xfrm>
            <a:off x="4092355" y="4095307"/>
            <a:ext cx="9821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Negotiations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AA0C17E-5DCA-4290-87FE-0A1833E115A4}"/>
              </a:ext>
            </a:extLst>
          </p:cNvPr>
          <p:cNvSpPr/>
          <p:nvPr/>
        </p:nvSpPr>
        <p:spPr>
          <a:xfrm>
            <a:off x="7074297" y="4091661"/>
            <a:ext cx="9861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100% Design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5FAD4B4-F1D3-4673-AC42-5102CE50AB7A}"/>
              </a:ext>
            </a:extLst>
          </p:cNvPr>
          <p:cNvSpPr/>
          <p:nvPr/>
        </p:nvSpPr>
        <p:spPr>
          <a:xfrm>
            <a:off x="9809540" y="4092791"/>
            <a:ext cx="12890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50% Construction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4BC4A5D-A2B4-476C-922D-9118432FA98C}"/>
              </a:ext>
            </a:extLst>
          </p:cNvPr>
          <p:cNvSpPr/>
          <p:nvPr/>
        </p:nvSpPr>
        <p:spPr>
          <a:xfrm>
            <a:off x="5613669" y="4529404"/>
            <a:ext cx="9076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50% Design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6C91072-6474-48E6-BEC7-1EFAD8089992}"/>
              </a:ext>
            </a:extLst>
          </p:cNvPr>
          <p:cNvSpPr/>
          <p:nvPr/>
        </p:nvSpPr>
        <p:spPr>
          <a:xfrm>
            <a:off x="7542469" y="4529403"/>
            <a:ext cx="12900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Bidding &amp; Awards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F3EF2F8-7B12-461A-B36B-20B50DFA53D4}"/>
              </a:ext>
            </a:extLst>
          </p:cNvPr>
          <p:cNvSpPr/>
          <p:nvPr/>
        </p:nvSpPr>
        <p:spPr>
          <a:xfrm>
            <a:off x="541421" y="5429581"/>
            <a:ext cx="4988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2020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FE256B2-995A-4819-A083-DA0D4E067CCC}"/>
              </a:ext>
            </a:extLst>
          </p:cNvPr>
          <p:cNvSpPr/>
          <p:nvPr/>
        </p:nvSpPr>
        <p:spPr>
          <a:xfrm>
            <a:off x="2995047" y="5429581"/>
            <a:ext cx="4988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2021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29AB4B2E-8588-4032-BE7D-CC4A183464E4}"/>
              </a:ext>
            </a:extLst>
          </p:cNvPr>
          <p:cNvSpPr/>
          <p:nvPr/>
        </p:nvSpPr>
        <p:spPr>
          <a:xfrm>
            <a:off x="5342012" y="5429581"/>
            <a:ext cx="4988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2022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CFAD6AF-3113-4646-AB76-67A94A009F88}"/>
              </a:ext>
            </a:extLst>
          </p:cNvPr>
          <p:cNvSpPr/>
          <p:nvPr/>
        </p:nvSpPr>
        <p:spPr>
          <a:xfrm>
            <a:off x="7865416" y="5424733"/>
            <a:ext cx="4988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2023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A05A975-3E75-4311-A480-FEC839655498}"/>
              </a:ext>
            </a:extLst>
          </p:cNvPr>
          <p:cNvSpPr/>
          <p:nvPr/>
        </p:nvSpPr>
        <p:spPr>
          <a:xfrm>
            <a:off x="10270776" y="5424732"/>
            <a:ext cx="4988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2024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3BD6DC5-3477-4AD1-9971-F83F6B3E7817}"/>
              </a:ext>
            </a:extLst>
          </p:cNvPr>
          <p:cNvCxnSpPr>
            <a:cxnSpLocks/>
          </p:cNvCxnSpPr>
          <p:nvPr/>
        </p:nvCxnSpPr>
        <p:spPr>
          <a:xfrm flipH="1">
            <a:off x="541421" y="5390147"/>
            <a:ext cx="11179954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Isosceles Triangle 76">
            <a:extLst>
              <a:ext uri="{FF2B5EF4-FFF2-40B4-BE49-F238E27FC236}">
                <a16:creationId xmlns:a16="http://schemas.microsoft.com/office/drawing/2014/main" id="{712587C6-7972-4AE8-80FC-75D39B4AD398}"/>
              </a:ext>
            </a:extLst>
          </p:cNvPr>
          <p:cNvSpPr/>
          <p:nvPr/>
        </p:nvSpPr>
        <p:spPr>
          <a:xfrm>
            <a:off x="710987" y="5277913"/>
            <a:ext cx="159721" cy="112234"/>
          </a:xfrm>
          <a:prstGeom prst="triangl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DF107C6A-4820-4B2E-B095-A651CC2F102F}"/>
              </a:ext>
            </a:extLst>
          </p:cNvPr>
          <p:cNvSpPr/>
          <p:nvPr/>
        </p:nvSpPr>
        <p:spPr>
          <a:xfrm>
            <a:off x="3164613" y="5267863"/>
            <a:ext cx="159721" cy="112234"/>
          </a:xfrm>
          <a:prstGeom prst="triangl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Isosceles Triangle 78">
            <a:extLst>
              <a:ext uri="{FF2B5EF4-FFF2-40B4-BE49-F238E27FC236}">
                <a16:creationId xmlns:a16="http://schemas.microsoft.com/office/drawing/2014/main" id="{46953224-B963-49D7-B39F-6C066990F314}"/>
              </a:ext>
            </a:extLst>
          </p:cNvPr>
          <p:cNvSpPr/>
          <p:nvPr/>
        </p:nvSpPr>
        <p:spPr>
          <a:xfrm>
            <a:off x="5511578" y="5267863"/>
            <a:ext cx="159721" cy="112234"/>
          </a:xfrm>
          <a:prstGeom prst="triangl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C921AE3C-C2E0-4BAB-8C60-E2AFBC567596}"/>
              </a:ext>
            </a:extLst>
          </p:cNvPr>
          <p:cNvSpPr/>
          <p:nvPr/>
        </p:nvSpPr>
        <p:spPr>
          <a:xfrm>
            <a:off x="8035817" y="5277913"/>
            <a:ext cx="159721" cy="112234"/>
          </a:xfrm>
          <a:prstGeom prst="triangl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834EFA9-69F7-4EA3-AF1A-589BB36EF488}"/>
              </a:ext>
            </a:extLst>
          </p:cNvPr>
          <p:cNvSpPr/>
          <p:nvPr/>
        </p:nvSpPr>
        <p:spPr>
          <a:xfrm>
            <a:off x="10440342" y="5267863"/>
            <a:ext cx="159721" cy="112234"/>
          </a:xfrm>
          <a:prstGeom prst="triangl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0E554BB1-7BB3-4D19-B9E7-419197CEDD87}"/>
              </a:ext>
            </a:extLst>
          </p:cNvPr>
          <p:cNvSpPr/>
          <p:nvPr/>
        </p:nvSpPr>
        <p:spPr>
          <a:xfrm>
            <a:off x="6575318" y="1693523"/>
            <a:ext cx="12782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3 Year Period</a:t>
            </a:r>
          </a:p>
        </p:txBody>
      </p:sp>
      <p:sp>
        <p:nvSpPr>
          <p:cNvPr id="87" name="Arrow: Right 86">
            <a:extLst>
              <a:ext uri="{FF2B5EF4-FFF2-40B4-BE49-F238E27FC236}">
                <a16:creationId xmlns:a16="http://schemas.microsoft.com/office/drawing/2014/main" id="{E951BCA5-E842-4BB2-A3CB-207BA5730E61}"/>
              </a:ext>
            </a:extLst>
          </p:cNvPr>
          <p:cNvSpPr/>
          <p:nvPr/>
        </p:nvSpPr>
        <p:spPr>
          <a:xfrm>
            <a:off x="7989606" y="1751764"/>
            <a:ext cx="2874910" cy="215991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Arrow: Right 88">
            <a:extLst>
              <a:ext uri="{FF2B5EF4-FFF2-40B4-BE49-F238E27FC236}">
                <a16:creationId xmlns:a16="http://schemas.microsoft.com/office/drawing/2014/main" id="{E23CC8A6-BC8F-4C61-85A3-659D7D21F69B}"/>
              </a:ext>
            </a:extLst>
          </p:cNvPr>
          <p:cNvSpPr/>
          <p:nvPr/>
        </p:nvSpPr>
        <p:spPr>
          <a:xfrm rot="10800000">
            <a:off x="3555970" y="1772822"/>
            <a:ext cx="2874910" cy="215991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BD9245B5-5998-4C2F-8603-DAAAF84FBF8A}"/>
              </a:ext>
            </a:extLst>
          </p:cNvPr>
          <p:cNvCxnSpPr/>
          <p:nvPr/>
        </p:nvCxnSpPr>
        <p:spPr>
          <a:xfrm>
            <a:off x="962347" y="5799221"/>
            <a:ext cx="8916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73FA32B8-358C-4EE5-A86D-85F988014C0B}"/>
              </a:ext>
            </a:extLst>
          </p:cNvPr>
          <p:cNvCxnSpPr/>
          <p:nvPr/>
        </p:nvCxnSpPr>
        <p:spPr>
          <a:xfrm>
            <a:off x="2308523" y="5763126"/>
            <a:ext cx="89169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83B464C8-9030-4EE6-A315-690FBF3720B4}"/>
              </a:ext>
            </a:extLst>
          </p:cNvPr>
          <p:cNvCxnSpPr/>
          <p:nvPr/>
        </p:nvCxnSpPr>
        <p:spPr>
          <a:xfrm>
            <a:off x="3614160" y="5799221"/>
            <a:ext cx="89169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>
            <a:extLst>
              <a:ext uri="{FF2B5EF4-FFF2-40B4-BE49-F238E27FC236}">
                <a16:creationId xmlns:a16="http://schemas.microsoft.com/office/drawing/2014/main" id="{AA433119-9805-46C1-8B9B-1F8D705F9647}"/>
              </a:ext>
            </a:extLst>
          </p:cNvPr>
          <p:cNvSpPr/>
          <p:nvPr/>
        </p:nvSpPr>
        <p:spPr>
          <a:xfrm>
            <a:off x="1035480" y="5891863"/>
            <a:ext cx="8185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Project #1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8B0DEA23-5517-4262-87A4-FA65FA60B33A}"/>
              </a:ext>
            </a:extLst>
          </p:cNvPr>
          <p:cNvSpPr/>
          <p:nvPr/>
        </p:nvSpPr>
        <p:spPr>
          <a:xfrm>
            <a:off x="2346126" y="5896857"/>
            <a:ext cx="8185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Project #2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0C751A0-235D-4F50-A778-CE21470EFD49}"/>
              </a:ext>
            </a:extLst>
          </p:cNvPr>
          <p:cNvSpPr/>
          <p:nvPr/>
        </p:nvSpPr>
        <p:spPr>
          <a:xfrm>
            <a:off x="3650726" y="5896856"/>
            <a:ext cx="8185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Project #3</a:t>
            </a:r>
          </a:p>
        </p:txBody>
      </p:sp>
      <p:sp>
        <p:nvSpPr>
          <p:cNvPr id="97" name="Diamond 96">
            <a:extLst>
              <a:ext uri="{FF2B5EF4-FFF2-40B4-BE49-F238E27FC236}">
                <a16:creationId xmlns:a16="http://schemas.microsoft.com/office/drawing/2014/main" id="{2858B70C-5711-4E88-A5F6-B146DD989797}"/>
              </a:ext>
            </a:extLst>
          </p:cNvPr>
          <p:cNvSpPr/>
          <p:nvPr/>
        </p:nvSpPr>
        <p:spPr>
          <a:xfrm>
            <a:off x="1132726" y="5733053"/>
            <a:ext cx="137760" cy="132335"/>
          </a:xfrm>
          <a:prstGeom prst="diamond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>
            <a:extLst>
              <a:ext uri="{FF2B5EF4-FFF2-40B4-BE49-F238E27FC236}">
                <a16:creationId xmlns:a16="http://schemas.microsoft.com/office/drawing/2014/main" id="{F262850C-8B39-4F22-BBD3-6DE92794EB01}"/>
              </a:ext>
            </a:extLst>
          </p:cNvPr>
          <p:cNvSpPr/>
          <p:nvPr/>
        </p:nvSpPr>
        <p:spPr>
          <a:xfrm>
            <a:off x="2688194" y="5708714"/>
            <a:ext cx="132347" cy="131571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Hexagon 98">
            <a:extLst>
              <a:ext uri="{FF2B5EF4-FFF2-40B4-BE49-F238E27FC236}">
                <a16:creationId xmlns:a16="http://schemas.microsoft.com/office/drawing/2014/main" id="{1575EE95-ED67-466C-959C-318293A60D5D}"/>
              </a:ext>
            </a:extLst>
          </p:cNvPr>
          <p:cNvSpPr/>
          <p:nvPr/>
        </p:nvSpPr>
        <p:spPr>
          <a:xfrm>
            <a:off x="4211328" y="5727420"/>
            <a:ext cx="132321" cy="134395"/>
          </a:xfrm>
          <a:prstGeom prst="hexago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941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9A7D8-3521-4822-8217-6542186BA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A9EB7-8E58-41E4-8829-A5BF18C0F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57543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/>
              <a:t>Implementation Plan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en-US" sz="2000" dirty="0"/>
              <a:t>Start collecting data in forms – </a:t>
            </a:r>
            <a:r>
              <a:rPr lang="en-US" sz="2000" b="1" dirty="0"/>
              <a:t>July 2020</a:t>
            </a:r>
          </a:p>
          <a:p>
            <a:r>
              <a:rPr lang="en-US" sz="2000" dirty="0"/>
              <a:t>Start reporting – </a:t>
            </a:r>
            <a:r>
              <a:rPr lang="en-US" sz="2000" b="1" dirty="0"/>
              <a:t>August 2020</a:t>
            </a:r>
          </a:p>
          <a:p>
            <a:r>
              <a:rPr lang="en-US" sz="2000" dirty="0"/>
              <a:t>Selections Applications due – </a:t>
            </a:r>
            <a:r>
              <a:rPr lang="en-US" sz="2000" b="1" dirty="0"/>
              <a:t>August 5</a:t>
            </a:r>
            <a:r>
              <a:rPr lang="en-US" sz="2000" b="1" baseline="30000" dirty="0"/>
              <a:t>th</a:t>
            </a:r>
            <a:r>
              <a:rPr lang="en-US" sz="2000" b="1" dirty="0"/>
              <a:t>, 2020</a:t>
            </a:r>
          </a:p>
          <a:p>
            <a:r>
              <a:rPr lang="en-US" sz="2000" dirty="0"/>
              <a:t>Governors Committee Meeting – </a:t>
            </a:r>
            <a:r>
              <a:rPr lang="en-US" sz="2000" b="1" dirty="0"/>
              <a:t>September 10</a:t>
            </a:r>
            <a:r>
              <a:rPr lang="en-US" sz="2000" b="1" baseline="30000" dirty="0"/>
              <a:t>th</a:t>
            </a:r>
            <a:r>
              <a:rPr lang="en-US" sz="2000" b="1" dirty="0"/>
              <a:t>, 2020</a:t>
            </a:r>
          </a:p>
          <a:p>
            <a:endParaRPr lang="en-US" sz="2000" b="1" dirty="0"/>
          </a:p>
          <a:p>
            <a:r>
              <a:rPr lang="en-US" sz="2000" dirty="0"/>
              <a:t>After this Webinar, the</a:t>
            </a:r>
            <a:r>
              <a:rPr lang="en-US" sz="2000" b="1" dirty="0"/>
              <a:t> </a:t>
            </a:r>
            <a:r>
              <a:rPr lang="en-US" sz="2000" dirty="0"/>
              <a:t>Forms will be posted to: </a:t>
            </a:r>
          </a:p>
          <a:p>
            <a:pPr marL="0" indent="0">
              <a:buNone/>
            </a:pPr>
            <a:r>
              <a:rPr lang="en-US" sz="2000" u="sng" dirty="0">
                <a:hlinkClick r:id="rId2"/>
              </a:rPr>
              <a:t>https://www.dgs.pa.gov/Design-and-Construction/Design</a:t>
            </a:r>
            <a:endParaRPr lang="en-US" sz="2000" b="1" dirty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5882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B3F23-0685-4193-9C93-2D4F998C3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7684"/>
            <a:ext cx="10515600" cy="1030495"/>
          </a:xfrm>
        </p:spPr>
        <p:txBody>
          <a:bodyPr/>
          <a:lstStyle/>
          <a:p>
            <a:r>
              <a:rPr lang="en-US" dirty="0"/>
              <a:t>Questions ?</a:t>
            </a:r>
          </a:p>
        </p:txBody>
      </p:sp>
    </p:spTree>
    <p:extLst>
      <p:ext uri="{BB962C8B-B14F-4D97-AF65-F5344CB8AC3E}">
        <p14:creationId xmlns:p14="http://schemas.microsoft.com/office/powerpoint/2010/main" val="707704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261CC-E1A0-433B-983C-E758FA6F4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0565"/>
            <a:ext cx="10515600" cy="1030495"/>
          </a:xfrm>
        </p:spPr>
        <p:txBody>
          <a:bodyPr/>
          <a:lstStyle/>
          <a:p>
            <a:r>
              <a:rPr lang="en-US" dirty="0"/>
              <a:t>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50322-1B01-4858-BEEF-DF1BB463B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purpose is to evaluate Professionals regarding their performance throughout the Project and to use their evaluation as criteria for selections of Professionals on future projects.</a:t>
            </a:r>
          </a:p>
          <a:p>
            <a:r>
              <a:rPr lang="en-US" dirty="0"/>
              <a:t>Tool to help ensure that we are selecting quality Professionals.</a:t>
            </a:r>
          </a:p>
          <a:p>
            <a:r>
              <a:rPr lang="en-US" dirty="0"/>
              <a:t>A means to reward Professionals that excel.</a:t>
            </a:r>
          </a:p>
          <a:p>
            <a:r>
              <a:rPr lang="en-US" dirty="0"/>
              <a:t>A tool to communicate with the Professional on whether they are meeting our expectations.</a:t>
            </a:r>
          </a:p>
        </p:txBody>
      </p:sp>
    </p:spTree>
    <p:extLst>
      <p:ext uri="{BB962C8B-B14F-4D97-AF65-F5344CB8AC3E}">
        <p14:creationId xmlns:p14="http://schemas.microsoft.com/office/powerpoint/2010/main" val="397272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52599-2198-4504-95B1-ED7A6B0D8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B94D7-956B-494E-BE3B-222E2E478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61315"/>
          </a:xfrm>
        </p:spPr>
        <p:txBody>
          <a:bodyPr>
            <a:normAutofit/>
          </a:bodyPr>
          <a:lstStyle/>
          <a:p>
            <a:r>
              <a:rPr lang="en-US" dirty="0"/>
              <a:t>The following key performance indicators will be evaluated: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7519CC3-4E36-4843-884F-BED1A587DE0C}"/>
              </a:ext>
            </a:extLst>
          </p:cNvPr>
          <p:cNvSpPr txBox="1">
            <a:spLocks/>
          </p:cNvSpPr>
          <p:nvPr/>
        </p:nvSpPr>
        <p:spPr>
          <a:xfrm>
            <a:off x="147452" y="2196936"/>
            <a:ext cx="5220195" cy="358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pPr lvl="2"/>
            <a:r>
              <a:rPr lang="en-US" dirty="0"/>
              <a:t>Timeliness	</a:t>
            </a:r>
          </a:p>
          <a:p>
            <a:pPr lvl="2"/>
            <a:r>
              <a:rPr lang="en-US" dirty="0"/>
              <a:t>Quality</a:t>
            </a:r>
          </a:p>
          <a:p>
            <a:pPr lvl="2"/>
            <a:r>
              <a:rPr lang="en-US" dirty="0"/>
              <a:t>Negotiations</a:t>
            </a:r>
          </a:p>
          <a:p>
            <a:pPr lvl="2"/>
            <a:r>
              <a:rPr lang="en-US" dirty="0"/>
              <a:t>Invoices</a:t>
            </a:r>
          </a:p>
          <a:p>
            <a:pPr lvl="2"/>
            <a:r>
              <a:rPr lang="en-US" dirty="0"/>
              <a:t>Budget</a:t>
            </a:r>
          </a:p>
          <a:p>
            <a:pPr lvl="2"/>
            <a:r>
              <a:rPr lang="en-US" dirty="0"/>
              <a:t>Communication</a:t>
            </a:r>
          </a:p>
          <a:p>
            <a:pPr lvl="2"/>
            <a:r>
              <a:rPr lang="en-US" dirty="0"/>
              <a:t>Sufficient Alternatives</a:t>
            </a:r>
          </a:p>
          <a:p>
            <a:pPr lvl="2"/>
            <a:r>
              <a:rPr lang="en-US" dirty="0"/>
              <a:t>Project Procedures Manual (Rules)</a:t>
            </a:r>
          </a:p>
          <a:p>
            <a:pPr lvl="2"/>
            <a:r>
              <a:rPr lang="en-US" dirty="0"/>
              <a:t>Estimating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4E2EE0F-FF8B-4596-9200-77104539D7E7}"/>
              </a:ext>
            </a:extLst>
          </p:cNvPr>
          <p:cNvSpPr txBox="1">
            <a:spLocks/>
          </p:cNvSpPr>
          <p:nvPr/>
        </p:nvSpPr>
        <p:spPr>
          <a:xfrm>
            <a:off x="4907478" y="2196936"/>
            <a:ext cx="5220195" cy="358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pPr lvl="2"/>
            <a:r>
              <a:rPr lang="en-US" dirty="0"/>
              <a:t>Magnitude of addenda	</a:t>
            </a:r>
          </a:p>
          <a:p>
            <a:pPr lvl="2"/>
            <a:r>
              <a:rPr lang="en-US" dirty="0"/>
              <a:t>Bid extensions</a:t>
            </a:r>
          </a:p>
          <a:p>
            <a:pPr lvl="2"/>
            <a:r>
              <a:rPr lang="en-US" dirty="0"/>
              <a:t>Coordination</a:t>
            </a:r>
          </a:p>
          <a:p>
            <a:pPr lvl="2"/>
            <a:r>
              <a:rPr lang="en-US" dirty="0"/>
              <a:t>Representation</a:t>
            </a:r>
          </a:p>
          <a:p>
            <a:pPr lvl="2"/>
            <a:r>
              <a:rPr lang="en-US" dirty="0"/>
              <a:t>Site visits &amp; reports</a:t>
            </a:r>
          </a:p>
          <a:p>
            <a:pPr lvl="2"/>
            <a:r>
              <a:rPr lang="en-US" dirty="0"/>
              <a:t>Submittals</a:t>
            </a:r>
          </a:p>
          <a:p>
            <a:pPr lvl="2"/>
            <a:r>
              <a:rPr lang="en-US" dirty="0"/>
              <a:t>Responsiveness</a:t>
            </a:r>
          </a:p>
          <a:p>
            <a:pPr lvl="2"/>
            <a:r>
              <a:rPr lang="en-US" dirty="0"/>
              <a:t>e-Builder proficiency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757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D387C-70FD-4CC8-97B5-E9F577534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F3445-F0F6-4840-BED3-FBC0BBFE0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Within 2 weeks of the following Project milestones:</a:t>
            </a:r>
          </a:p>
          <a:p>
            <a:pPr lvl="1"/>
            <a:r>
              <a:rPr lang="en-US" dirty="0"/>
              <a:t>Completion of</a:t>
            </a:r>
            <a:r>
              <a:rPr lang="en-US" b="1" dirty="0"/>
              <a:t> Negotiations</a:t>
            </a:r>
          </a:p>
          <a:p>
            <a:pPr lvl="1"/>
            <a:r>
              <a:rPr lang="en-US" dirty="0">
                <a:latin typeface="Tahoma"/>
                <a:ea typeface="Tahoma"/>
                <a:cs typeface="Tahoma"/>
              </a:rPr>
              <a:t>DGS’s approval of </a:t>
            </a:r>
            <a:r>
              <a:rPr lang="en-US" b="1" dirty="0">
                <a:latin typeface="Tahoma"/>
                <a:ea typeface="Tahoma"/>
                <a:cs typeface="Tahoma"/>
              </a:rPr>
              <a:t>50% Design</a:t>
            </a:r>
          </a:p>
          <a:p>
            <a:pPr lvl="1"/>
            <a:r>
              <a:rPr lang="en-US" dirty="0">
                <a:latin typeface="Tahoma"/>
                <a:ea typeface="Tahoma"/>
                <a:cs typeface="Tahoma"/>
              </a:rPr>
              <a:t>DGS’s approval of </a:t>
            </a:r>
            <a:r>
              <a:rPr lang="en-US" b="1" dirty="0">
                <a:latin typeface="Tahoma"/>
                <a:ea typeface="Tahoma"/>
                <a:cs typeface="Tahoma"/>
              </a:rPr>
              <a:t>100% Design</a:t>
            </a:r>
          </a:p>
          <a:p>
            <a:pPr lvl="1"/>
            <a:r>
              <a:rPr lang="en-US" b="1" dirty="0">
                <a:latin typeface="Tahoma"/>
                <a:ea typeface="Tahoma"/>
                <a:cs typeface="Tahoma"/>
              </a:rPr>
              <a:t>Bid Opening</a:t>
            </a:r>
            <a:r>
              <a:rPr lang="en-US" dirty="0">
                <a:latin typeface="Tahoma"/>
                <a:ea typeface="Tahoma"/>
                <a:cs typeface="Tahoma"/>
              </a:rPr>
              <a:t> – Upon commencement of the Fiscal Analysis (FA) Process</a:t>
            </a:r>
          </a:p>
          <a:p>
            <a:pPr lvl="1"/>
            <a:r>
              <a:rPr lang="en-US" dirty="0"/>
              <a:t>The elapse of </a:t>
            </a:r>
            <a:r>
              <a:rPr lang="en-US" b="1" dirty="0"/>
              <a:t>50% </a:t>
            </a:r>
            <a:r>
              <a:rPr lang="en-US" dirty="0"/>
              <a:t>of the original </a:t>
            </a:r>
            <a:r>
              <a:rPr lang="en-US" b="1" dirty="0"/>
              <a:t>Construction</a:t>
            </a:r>
            <a:r>
              <a:rPr lang="en-US" dirty="0"/>
              <a:t> duration</a:t>
            </a:r>
          </a:p>
          <a:p>
            <a:pPr lvl="1"/>
            <a:r>
              <a:rPr lang="en-US" dirty="0"/>
              <a:t>The last </a:t>
            </a:r>
            <a:r>
              <a:rPr lang="en-US" b="1" dirty="0"/>
              <a:t>Final Inspection </a:t>
            </a:r>
            <a:r>
              <a:rPr lang="en-US" dirty="0"/>
              <a:t>on the Project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BOC will evaluate at the elapse of 25% and 75% of the original Construction duration.  However, the evaluations at these intervals will not contribute to the Professional Evaluation score.</a:t>
            </a:r>
          </a:p>
          <a:p>
            <a:pPr lvl="1"/>
            <a:endParaRPr lang="en-US" b="1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57315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47847-4A91-46A1-B620-65C0205B2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9B1B4-CF6E-41CA-97A3-55F01453A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Bureau of </a:t>
            </a:r>
            <a:r>
              <a:rPr lang="en-US" b="1" dirty="0"/>
              <a:t>Capital Projects Design’s</a:t>
            </a:r>
            <a:r>
              <a:rPr lang="en-US" dirty="0"/>
              <a:t> evaluations will utilize a grade of 1, 3, or 5 to measure the Professional’s performance in relation to specific criteria.  The </a:t>
            </a:r>
            <a:r>
              <a:rPr lang="en-US" b="1" dirty="0"/>
              <a:t>Design Project Manager (DPM) </a:t>
            </a:r>
            <a:r>
              <a:rPr lang="en-US" dirty="0"/>
              <a:t>will perform the evaluations during pre-construction.  The Professional will receive a score for each criterion as follows: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1 – Unsatisfactory</a:t>
            </a:r>
          </a:p>
          <a:p>
            <a:pPr lvl="1"/>
            <a:r>
              <a:rPr lang="en-US" dirty="0"/>
              <a:t>3 – Satisfactory</a:t>
            </a:r>
          </a:p>
          <a:p>
            <a:pPr lvl="1"/>
            <a:r>
              <a:rPr lang="en-US" dirty="0"/>
              <a:t>5 – Excellent</a:t>
            </a:r>
          </a:p>
        </p:txBody>
      </p:sp>
    </p:spTree>
    <p:extLst>
      <p:ext uri="{BB962C8B-B14F-4D97-AF65-F5344CB8AC3E}">
        <p14:creationId xmlns:p14="http://schemas.microsoft.com/office/powerpoint/2010/main" val="1209003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47847-4A91-46A1-B620-65C0205B2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9B1B4-CF6E-41CA-97A3-55F01453A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Bureau of </a:t>
            </a:r>
            <a:r>
              <a:rPr lang="en-US" b="1" dirty="0"/>
              <a:t>Construction’s</a:t>
            </a:r>
            <a:r>
              <a:rPr lang="en-US" dirty="0"/>
              <a:t> evaluations will utilize a grade of 1, 3, or 5 to measure the Professional’s performance in relation to specific criteria.  The </a:t>
            </a:r>
            <a:r>
              <a:rPr lang="en-US" b="1" dirty="0"/>
              <a:t>Assistant Project Coordinator (APC) </a:t>
            </a:r>
            <a:r>
              <a:rPr lang="en-US" dirty="0"/>
              <a:t>will perform the evaluations during construction.  The Professional will receive a score for each criterion as follows: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1 – Unsatisfactory</a:t>
            </a:r>
          </a:p>
          <a:p>
            <a:pPr lvl="1"/>
            <a:r>
              <a:rPr lang="en-US" dirty="0"/>
              <a:t>3 – Satisfactory</a:t>
            </a:r>
          </a:p>
          <a:p>
            <a:pPr lvl="1"/>
            <a:r>
              <a:rPr lang="en-US" dirty="0"/>
              <a:t>5 – Excellent</a:t>
            </a:r>
          </a:p>
        </p:txBody>
      </p:sp>
    </p:spTree>
    <p:extLst>
      <p:ext uri="{BB962C8B-B14F-4D97-AF65-F5344CB8AC3E}">
        <p14:creationId xmlns:p14="http://schemas.microsoft.com/office/powerpoint/2010/main" val="2407989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F05FC-B58E-4DF9-AE5C-45C8C19D1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Where?         Forms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CDA1A49-7D35-41E4-A6AC-91C7219B8A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47937"/>
            <a:ext cx="10515600" cy="427601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1FC0B7E-6BF5-4716-AFC4-6D1212490A16}"/>
              </a:ext>
            </a:extLst>
          </p:cNvPr>
          <p:cNvSpPr txBox="1"/>
          <p:nvPr/>
        </p:nvSpPr>
        <p:spPr>
          <a:xfrm>
            <a:off x="848496" y="1959428"/>
            <a:ext cx="1857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</a:rPr>
              <a:t>General Scoring Guidance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881BF6-2BBE-46A9-B3E6-19F26DAB40AF}"/>
              </a:ext>
            </a:extLst>
          </p:cNvPr>
          <p:cNvSpPr txBox="1"/>
          <p:nvPr/>
        </p:nvSpPr>
        <p:spPr>
          <a:xfrm>
            <a:off x="838199" y="2756207"/>
            <a:ext cx="1867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</a:rPr>
              <a:t>Specific  Scoring Guidance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F0C814-D144-47F6-B9D9-7180FE2CE48E}"/>
              </a:ext>
            </a:extLst>
          </p:cNvPr>
          <p:cNvSpPr txBox="1"/>
          <p:nvPr/>
        </p:nvSpPr>
        <p:spPr>
          <a:xfrm>
            <a:off x="3087129" y="3904375"/>
            <a:ext cx="19667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</a:rPr>
              <a:t>Required Comment Field</a:t>
            </a:r>
          </a:p>
        </p:txBody>
      </p:sp>
    </p:spTree>
    <p:extLst>
      <p:ext uri="{BB962C8B-B14F-4D97-AF65-F5344CB8AC3E}">
        <p14:creationId xmlns:p14="http://schemas.microsoft.com/office/powerpoint/2010/main" val="3512922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F05FC-B58E-4DF9-AE5C-45C8C19D1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Where?         Forms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859954-58DF-4B31-94FF-1B60CA78CE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15701"/>
            <a:ext cx="12192000" cy="2832996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1749EF5-2021-4529-8D79-D3FE80F63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303"/>
            <a:ext cx="10515600" cy="5613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Example Question #1</a:t>
            </a:r>
          </a:p>
        </p:txBody>
      </p:sp>
    </p:spTree>
    <p:extLst>
      <p:ext uri="{BB962C8B-B14F-4D97-AF65-F5344CB8AC3E}">
        <p14:creationId xmlns:p14="http://schemas.microsoft.com/office/powerpoint/2010/main" val="704454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F05FC-B58E-4DF9-AE5C-45C8C19D1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Where?         Forms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1749EF5-2021-4529-8D79-D3FE80F63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303"/>
            <a:ext cx="10515600" cy="5613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Example Question #2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35E081-3C83-487E-A3C5-A4F3DCEE2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63090"/>
            <a:ext cx="12192000" cy="2885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303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GS-Template  -  Read-Only" id="{29A449C5-D0AB-4160-884C-EB0F37ECF017}" vid="{05CA189A-DB5F-4D20-B860-2BB2B5B8A5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8A676AD79BBA46A3A117E94922354A" ma:contentTypeVersion="21" ma:contentTypeDescription="Create a new document." ma:contentTypeScope="" ma:versionID="86a2b62698af022d7e3d33d69d37747d">
  <xsd:schema xmlns:xsd="http://www.w3.org/2001/XMLSchema" xmlns:xs="http://www.w3.org/2001/XMLSchema" xmlns:p="http://schemas.microsoft.com/office/2006/metadata/properties" xmlns:ns2="1b12af08-8654-48ab-ae97-9357fc15abfc" xmlns:ns3="c27e785c-8e16-412b-8b1a-e9c87279f193" targetNamespace="http://schemas.microsoft.com/office/2006/metadata/properties" ma:root="true" ma:fieldsID="9168814f51442c9ae4c33c4804b71f1f" ns2:_="" ns3:_="">
    <xsd:import namespace="1b12af08-8654-48ab-ae97-9357fc15abfc"/>
    <xsd:import namespace="c27e785c-8e16-412b-8b1a-e9c87279f1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ProjectPhase" minOccurs="0"/>
                <xsd:element ref="ns2:Program" minOccurs="0"/>
                <xsd:element ref="ns2:Step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ContractType" minOccurs="0"/>
                <xsd:element ref="ns2:TrainingDocumentType" minOccurs="0"/>
                <xsd:element ref="ns2:TrainingeBRol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12af08-8654-48ab-ae97-9357fc15ab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ProjectPhase" ma:index="12" nillable="true" ma:displayName="Project Phase" ma:description="Describes the phase of the project that the file is most associated with" ma:internalName="ProjectPha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apital Planning"/>
                    <xsd:enumeration value="Pre-Design"/>
                    <xsd:enumeration value="Design"/>
                    <xsd:enumeration value="Procurement"/>
                    <xsd:enumeration value="Construction"/>
                    <xsd:enumeration value="Closeout"/>
                  </xsd:restriction>
                </xsd:simpleType>
              </xsd:element>
            </xsd:sequence>
          </xsd:extension>
        </xsd:complexContent>
      </xsd:complexType>
    </xsd:element>
    <xsd:element name="Program" ma:index="13" nillable="true" ma:displayName="Program/Type" ma:format="Dropdown" ma:internalName="Program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ost Management"/>
                    <xsd:enumeration value="Schedule Management"/>
                    <xsd:enumeration value="Commissioning"/>
                    <xsd:enumeration value="Sustainability"/>
                    <xsd:enumeration value="Quality Management"/>
                    <xsd:enumeration value="Onboarding"/>
                    <xsd:enumeration value="Contracts"/>
                    <xsd:enumeration value="Professional Performance Management"/>
                    <xsd:enumeration value="Project Procedures Manual"/>
                    <xsd:enumeration value="Design-Build"/>
                    <xsd:enumeration value="Hazardous Materials"/>
                    <xsd:enumeration value="Furniture, Fixtures, Equipment"/>
                    <xsd:enumeration value="Project Delivery System"/>
                  </xsd:restriction>
                </xsd:simpleType>
              </xsd:element>
            </xsd:sequence>
          </xsd:extension>
        </xsd:complexContent>
      </xsd:complexType>
    </xsd:element>
    <xsd:element name="Step" ma:index="14" nillable="true" ma:displayName="Step" ma:format="Dropdown" ma:indexed="true" ma:internalName="Step">
      <xsd:simpleType>
        <xsd:restriction base="dms:Choice">
          <xsd:enumeration value="Add Consultants"/>
          <xsd:enumeration value="Studies &amp; Land Acquisition"/>
          <xsd:enumeration value="Project Development Study"/>
          <xsd:enumeration value="Selections"/>
          <xsd:enumeration value="Negotiations"/>
          <xsd:enumeration value="Design Orientation Meeting"/>
          <xsd:enumeration value="Programming/Schematic"/>
          <xsd:enumeration value="Design Development"/>
          <xsd:enumeration value="Interim Construction Documents"/>
          <xsd:enumeration value="Construction Documents"/>
          <xsd:enumeration value="Pre-Bid Administration"/>
          <xsd:enumeration value="Utility Approvals"/>
          <xsd:enumeration value="Regulatory Approvals/Permits"/>
          <xsd:enumeration value="Drawings/Spec Standards"/>
          <xsd:enumeration value="Design Phase RFPs"/>
          <xsd:enumeration value="Design Phase Reports"/>
          <xsd:enumeration value="Design Phase Agendas"/>
          <xsd:enumeration value="Design Phase Contract Documents"/>
          <xsd:enumeration value="Bid Prep"/>
          <xsd:enumeration value="Bid Advertisement"/>
          <xsd:enumeration value="Bid Analysis"/>
          <xsd:enumeration value="Sign Contracts"/>
          <xsd:enumeration value="Contract Documents"/>
          <xsd:enumeration value="SDB/VBE"/>
          <xsd:enumeration value="Best Value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ContractType" ma:index="20" nillable="true" ma:displayName="Contract Type" ma:format="Dropdown" ma:indexed="true" ma:internalName="ContractType">
      <xsd:simpleType>
        <xsd:restriction base="dms:Choice">
          <xsd:enumeration value="Professional Agreement"/>
          <xsd:enumeration value="Commissioning ITQ 2018"/>
          <xsd:enumeration value="Cost Estimating ITQ 2020"/>
          <xsd:enumeration value="Construction Management 2009"/>
          <xsd:enumeration value="Design Build"/>
        </xsd:restriction>
      </xsd:simpleType>
    </xsd:element>
    <xsd:element name="TrainingDocumentType" ma:index="21" nillable="true" ma:displayName="Training Document Type" ma:description="Indicates the intended user of the training document or a general training topic." ma:format="Dropdown" ma:indexed="true" ma:internalName="TrainingDocumentType">
      <xsd:simpleType>
        <xsd:restriction base="dms:Choice">
          <xsd:enumeration value="eB Guide"/>
          <xsd:enumeration value="Lean"/>
          <xsd:enumeration value="Geotechnical"/>
          <xsd:enumeration value="Land Acquisition"/>
          <xsd:enumeration value="Design Guide"/>
        </xsd:restriction>
      </xsd:simpleType>
    </xsd:element>
    <xsd:element name="TrainingeBRole" ma:index="22" nillable="true" ma:displayName="Training eB Role" ma:description="Indicates the role the training document is intended." ma:format="Dropdown" ma:indexed="true" ma:internalName="TrainingeBRole">
      <xsd:simpleType>
        <xsd:restriction base="dms:Choice">
          <xsd:enumeration value="DPM"/>
          <xsd:enumeration value="Design Professional"/>
          <xsd:enumeration value="Client Agency"/>
          <xsd:enumeration value="Commissioning Agent"/>
          <xsd:enumeration value="Tech Reviewer"/>
        </xsd:restriction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23380fc7-fa52-4f73-84dd-cd41989e36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e785c-8e16-412b-8b1a-e9c87279f19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b2ca8d83-968f-42a5-9c06-c78b2a3f2797}" ma:internalName="TaxCatchAll" ma:showField="CatchAllData" ma:web="c27e785c-8e16-412b-8b1a-e9c87279f1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ep xmlns="1b12af08-8654-48ab-ae97-9357fc15abfc">Design Phase Contract Documents</Step>
    <ContractType xmlns="1b12af08-8654-48ab-ae97-9357fc15abfc" xsi:nil="true"/>
    <ProjectPhase xmlns="1b12af08-8654-48ab-ae97-9357fc15abfc">
      <Value>Design</Value>
    </ProjectPhase>
    <TrainingDocumentType xmlns="1b12af08-8654-48ab-ae97-9357fc15abfc">eB Guide</TrainingDocumentType>
    <Program xmlns="1b12af08-8654-48ab-ae97-9357fc15abfc" xsi:nil="true"/>
    <TrainingeBRole xmlns="1b12af08-8654-48ab-ae97-9357fc15abfc">DPM</TrainingeBRole>
    <TaxCatchAll xmlns="c27e785c-8e16-412b-8b1a-e9c87279f193" xsi:nil="true"/>
    <lcf76f155ced4ddcb4097134ff3c332f xmlns="1b12af08-8654-48ab-ae97-9357fc15abf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CFD5BF3-F05C-4200-ADC0-5DD587CE60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92E100D-DCD1-43BC-AD8B-F3D81E8B5E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12af08-8654-48ab-ae97-9357fc15abfc"/>
    <ds:schemaRef ds:uri="c27e785c-8e16-412b-8b1a-e9c87279f1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C84FA7-797E-4842-95C6-EFCF14319107}">
  <ds:schemaRefs>
    <ds:schemaRef ds:uri="http://schemas.microsoft.com/office/2006/metadata/properties"/>
    <ds:schemaRef ds:uri="http://schemas.microsoft.com/office/2006/documentManagement/types"/>
    <ds:schemaRef ds:uri="c27e785c-8e16-412b-8b1a-e9c87279f193"/>
    <ds:schemaRef ds:uri="1b12af08-8654-48ab-ae97-9357fc15abfc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3493</TotalTime>
  <Words>808</Words>
  <Application>Microsoft Office PowerPoint</Application>
  <PresentationFormat>Widescreen</PresentationFormat>
  <Paragraphs>233</Paragraphs>
  <Slides>18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Tahoma</vt:lpstr>
      <vt:lpstr>Office Theme</vt:lpstr>
      <vt:lpstr> Professional Evaluations</vt:lpstr>
      <vt:lpstr>Why?</vt:lpstr>
      <vt:lpstr>What?</vt:lpstr>
      <vt:lpstr>When?</vt:lpstr>
      <vt:lpstr>How?</vt:lpstr>
      <vt:lpstr>How?</vt:lpstr>
      <vt:lpstr>Where?         Forms</vt:lpstr>
      <vt:lpstr>Where?         Forms</vt:lpstr>
      <vt:lpstr>Where?         Forms</vt:lpstr>
      <vt:lpstr>Where?         Forms</vt:lpstr>
      <vt:lpstr>Professional Evaluations</vt:lpstr>
      <vt:lpstr>Professional Evaluations</vt:lpstr>
      <vt:lpstr>Professional Evaluations</vt:lpstr>
      <vt:lpstr>Professional Evaluations</vt:lpstr>
      <vt:lpstr>Professional Evaluations</vt:lpstr>
      <vt:lpstr>Professional Evaluation Reports</vt:lpstr>
      <vt:lpstr>When?</vt:lpstr>
      <vt:lpstr>Questions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Goals</dc:title>
  <dc:creator>Rathfon, Michael</dc:creator>
  <cp:lastModifiedBy>Stanisic, Susan L</cp:lastModifiedBy>
  <cp:revision>201</cp:revision>
  <cp:lastPrinted>2019-12-17T15:03:28Z</cp:lastPrinted>
  <dcterms:created xsi:type="dcterms:W3CDTF">2019-05-03T12:50:49Z</dcterms:created>
  <dcterms:modified xsi:type="dcterms:W3CDTF">2025-04-16T17:27:14Z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0x0101003A8A676AD79BBA46A3A117E94922354A</vt:lpwstr>
  </property>
</Properties>
</file>