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5.xml" ContentType="application/vnd.openxmlformats-officedocument.presentationml.slide+xml"/>
  <Override PartName="/ppt/slides/slide12.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s/slide4.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slideLayouts/slideLayout5.xml" ContentType="application/vnd.openxmlformats-officedocument.presentationml.slideLayout+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notesSlides/notesSlide6.xml" ContentType="application/vnd.openxmlformats-officedocument.presentationml.notesSlide+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7.xml" ContentType="application/vnd.openxmlformats-officedocument.presentationml.slideLayout+xml"/>
  <Override PartName="/ppt/notesSlides/notesSlide12.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7.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368" y="72"/>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3175" tIns="46587" rIns="93175" bIns="46587" rtlCol="0"/>
          <a:lstStyle>
            <a:lvl1pPr algn="l">
              <a:defRPr sz="1200"/>
            </a:lvl1pPr>
          </a:lstStyle>
          <a:p>
            <a:endParaRPr lang="en-US"/>
          </a:p>
        </p:txBody>
      </p:sp>
      <p:sp>
        <p:nvSpPr>
          <p:cNvPr id="3" name="Date Placeholder 2"/>
          <p:cNvSpPr>
            <a:spLocks noGrp="1"/>
          </p:cNvSpPr>
          <p:nvPr>
            <p:ph type="dt" idx="1"/>
          </p:nvPr>
        </p:nvSpPr>
        <p:spPr>
          <a:xfrm>
            <a:off x="3970939" y="0"/>
            <a:ext cx="3037840" cy="466435"/>
          </a:xfrm>
          <a:prstGeom prst="rect">
            <a:avLst/>
          </a:prstGeom>
        </p:spPr>
        <p:txBody>
          <a:bodyPr vert="horz" lIns="93175" tIns="46587" rIns="93175" bIns="46587" rtlCol="0"/>
          <a:lstStyle>
            <a:lvl1pPr algn="r">
              <a:defRPr sz="1200"/>
            </a:lvl1pPr>
          </a:lstStyle>
          <a:p>
            <a:fld id="{203B51D7-E273-4582-A9B8-061896D2BE80}" type="datetimeFigureOut">
              <a:rPr lang="en-US" smtClean="0"/>
              <a:t>10/1/2018</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5" tIns="46587" rIns="93175" bIns="46587" rtlCol="0" anchor="ctr"/>
          <a:lstStyle/>
          <a:p>
            <a:endParaRPr lang="en-US"/>
          </a:p>
        </p:txBody>
      </p:sp>
      <p:sp>
        <p:nvSpPr>
          <p:cNvPr id="5" name="Notes Placeholder 4"/>
          <p:cNvSpPr>
            <a:spLocks noGrp="1"/>
          </p:cNvSpPr>
          <p:nvPr>
            <p:ph type="body" sz="quarter" idx="3"/>
          </p:nvPr>
        </p:nvSpPr>
        <p:spPr>
          <a:xfrm>
            <a:off x="701040" y="4473892"/>
            <a:ext cx="5608320" cy="3660457"/>
          </a:xfrm>
          <a:prstGeom prst="rect">
            <a:avLst/>
          </a:prstGeom>
        </p:spPr>
        <p:txBody>
          <a:bodyPr vert="horz" lIns="93175" tIns="46587" rIns="93175" bIns="46587"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6434"/>
          </a:xfrm>
          <a:prstGeom prst="rect">
            <a:avLst/>
          </a:prstGeom>
        </p:spPr>
        <p:txBody>
          <a:bodyPr vert="horz" lIns="93175" tIns="46587" rIns="93175" bIns="46587"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8"/>
            <a:ext cx="3037840" cy="466434"/>
          </a:xfrm>
          <a:prstGeom prst="rect">
            <a:avLst/>
          </a:prstGeom>
        </p:spPr>
        <p:txBody>
          <a:bodyPr vert="horz" lIns="93175" tIns="46587" rIns="93175" bIns="46587" rtlCol="0" anchor="b"/>
          <a:lstStyle>
            <a:lvl1pPr algn="r">
              <a:defRPr sz="1200"/>
            </a:lvl1pPr>
          </a:lstStyle>
          <a:p>
            <a:fld id="{E0101F52-F468-411A-863F-2D4FF7B486DE}" type="slidenum">
              <a:rPr lang="en-US" smtClean="0"/>
              <a:t>‹#›</a:t>
            </a:fld>
            <a:endParaRPr lang="en-US"/>
          </a:p>
        </p:txBody>
      </p:sp>
    </p:spTree>
    <p:extLst>
      <p:ext uri="{BB962C8B-B14F-4D97-AF65-F5344CB8AC3E}">
        <p14:creationId xmlns:p14="http://schemas.microsoft.com/office/powerpoint/2010/main" val="35547466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101F52-F468-411A-863F-2D4FF7B486DE}" type="slidenum">
              <a:rPr lang="en-US" smtClean="0"/>
              <a:t>1</a:t>
            </a:fld>
            <a:endParaRPr lang="en-US"/>
          </a:p>
        </p:txBody>
      </p:sp>
    </p:spTree>
    <p:extLst>
      <p:ext uri="{BB962C8B-B14F-4D97-AF65-F5344CB8AC3E}">
        <p14:creationId xmlns:p14="http://schemas.microsoft.com/office/powerpoint/2010/main" val="37028023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101F52-F468-411A-863F-2D4FF7B486DE}" type="slidenum">
              <a:rPr lang="en-US" smtClean="0"/>
              <a:t>10</a:t>
            </a:fld>
            <a:endParaRPr lang="en-US"/>
          </a:p>
        </p:txBody>
      </p:sp>
    </p:spTree>
    <p:extLst>
      <p:ext uri="{BB962C8B-B14F-4D97-AF65-F5344CB8AC3E}">
        <p14:creationId xmlns:p14="http://schemas.microsoft.com/office/powerpoint/2010/main" val="13136863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893"/>
            <a:ext cx="5608320" cy="3660457"/>
          </a:xfrm>
        </p:spPr>
        <p:txBody>
          <a:bodyPr/>
          <a:lstStyle/>
          <a:p>
            <a:endParaRPr lang="en-US" dirty="0"/>
          </a:p>
        </p:txBody>
      </p:sp>
      <p:sp>
        <p:nvSpPr>
          <p:cNvPr id="4" name="Slide Number Placeholder 3"/>
          <p:cNvSpPr>
            <a:spLocks noGrp="1"/>
          </p:cNvSpPr>
          <p:nvPr>
            <p:ph type="sldNum" sz="quarter" idx="10"/>
          </p:nvPr>
        </p:nvSpPr>
        <p:spPr/>
        <p:txBody>
          <a:bodyPr/>
          <a:lstStyle/>
          <a:p>
            <a:fld id="{E0101F52-F468-411A-863F-2D4FF7B486DE}" type="slidenum">
              <a:rPr lang="en-US" smtClean="0"/>
              <a:t>11</a:t>
            </a:fld>
            <a:endParaRPr lang="en-US"/>
          </a:p>
        </p:txBody>
      </p:sp>
    </p:spTree>
    <p:extLst>
      <p:ext uri="{BB962C8B-B14F-4D97-AF65-F5344CB8AC3E}">
        <p14:creationId xmlns:p14="http://schemas.microsoft.com/office/powerpoint/2010/main" val="15984534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648200"/>
            <a:ext cx="5608320" cy="3660457"/>
          </a:xfrm>
        </p:spPr>
        <p:txBody>
          <a:bodyPr/>
          <a:lstStyle/>
          <a:p>
            <a:endParaRPr lang="en-US" dirty="0"/>
          </a:p>
        </p:txBody>
      </p:sp>
      <p:sp>
        <p:nvSpPr>
          <p:cNvPr id="4" name="Slide Number Placeholder 3"/>
          <p:cNvSpPr>
            <a:spLocks noGrp="1"/>
          </p:cNvSpPr>
          <p:nvPr>
            <p:ph type="sldNum" sz="quarter" idx="10"/>
          </p:nvPr>
        </p:nvSpPr>
        <p:spPr/>
        <p:txBody>
          <a:bodyPr/>
          <a:lstStyle/>
          <a:p>
            <a:fld id="{E0101F52-F468-411A-863F-2D4FF7B486DE}" type="slidenum">
              <a:rPr lang="en-US" smtClean="0"/>
              <a:t>12</a:t>
            </a:fld>
            <a:endParaRPr lang="en-US"/>
          </a:p>
        </p:txBody>
      </p:sp>
    </p:spTree>
    <p:extLst>
      <p:ext uri="{BB962C8B-B14F-4D97-AF65-F5344CB8AC3E}">
        <p14:creationId xmlns:p14="http://schemas.microsoft.com/office/powerpoint/2010/main" val="132816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101F52-F468-411A-863F-2D4FF7B486DE}" type="slidenum">
              <a:rPr lang="en-US" smtClean="0"/>
              <a:t>2</a:t>
            </a:fld>
            <a:endParaRPr lang="en-US"/>
          </a:p>
        </p:txBody>
      </p:sp>
    </p:spTree>
    <p:extLst>
      <p:ext uri="{BB962C8B-B14F-4D97-AF65-F5344CB8AC3E}">
        <p14:creationId xmlns:p14="http://schemas.microsoft.com/office/powerpoint/2010/main" val="5419645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E0101F52-F468-411A-863F-2D4FF7B486DE}" type="slidenum">
              <a:rPr lang="en-US" smtClean="0"/>
              <a:t>3</a:t>
            </a:fld>
            <a:endParaRPr lang="en-US"/>
          </a:p>
        </p:txBody>
      </p:sp>
    </p:spTree>
    <p:extLst>
      <p:ext uri="{BB962C8B-B14F-4D97-AF65-F5344CB8AC3E}">
        <p14:creationId xmlns:p14="http://schemas.microsoft.com/office/powerpoint/2010/main" val="9722032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101F52-F468-411A-863F-2D4FF7B486DE}" type="slidenum">
              <a:rPr lang="en-US" smtClean="0"/>
              <a:t>4</a:t>
            </a:fld>
            <a:endParaRPr lang="en-US"/>
          </a:p>
        </p:txBody>
      </p:sp>
    </p:spTree>
    <p:extLst>
      <p:ext uri="{BB962C8B-B14F-4D97-AF65-F5344CB8AC3E}">
        <p14:creationId xmlns:p14="http://schemas.microsoft.com/office/powerpoint/2010/main" val="23169478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101F52-F468-411A-863F-2D4FF7B486DE}" type="slidenum">
              <a:rPr lang="en-US" smtClean="0"/>
              <a:t>5</a:t>
            </a:fld>
            <a:endParaRPr lang="en-US"/>
          </a:p>
        </p:txBody>
      </p:sp>
    </p:spTree>
    <p:extLst>
      <p:ext uri="{BB962C8B-B14F-4D97-AF65-F5344CB8AC3E}">
        <p14:creationId xmlns:p14="http://schemas.microsoft.com/office/powerpoint/2010/main" val="31146750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101F52-F468-411A-863F-2D4FF7B486DE}" type="slidenum">
              <a:rPr lang="en-US" smtClean="0"/>
              <a:t>6</a:t>
            </a:fld>
            <a:endParaRPr lang="en-US"/>
          </a:p>
        </p:txBody>
      </p:sp>
    </p:spTree>
    <p:extLst>
      <p:ext uri="{BB962C8B-B14F-4D97-AF65-F5344CB8AC3E}">
        <p14:creationId xmlns:p14="http://schemas.microsoft.com/office/powerpoint/2010/main" val="9224448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101F52-F468-411A-863F-2D4FF7B486DE}" type="slidenum">
              <a:rPr lang="en-US" smtClean="0"/>
              <a:t>7</a:t>
            </a:fld>
            <a:endParaRPr lang="en-US"/>
          </a:p>
        </p:txBody>
      </p:sp>
    </p:spTree>
    <p:extLst>
      <p:ext uri="{BB962C8B-B14F-4D97-AF65-F5344CB8AC3E}">
        <p14:creationId xmlns:p14="http://schemas.microsoft.com/office/powerpoint/2010/main" val="32480190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101F52-F468-411A-863F-2D4FF7B486DE}" type="slidenum">
              <a:rPr lang="en-US" smtClean="0"/>
              <a:t>8</a:t>
            </a:fld>
            <a:endParaRPr lang="en-US"/>
          </a:p>
        </p:txBody>
      </p:sp>
    </p:spTree>
    <p:extLst>
      <p:ext uri="{BB962C8B-B14F-4D97-AF65-F5344CB8AC3E}">
        <p14:creationId xmlns:p14="http://schemas.microsoft.com/office/powerpoint/2010/main" val="7317105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101F52-F468-411A-863F-2D4FF7B486DE}" type="slidenum">
              <a:rPr lang="en-US" smtClean="0"/>
              <a:t>9</a:t>
            </a:fld>
            <a:endParaRPr lang="en-US"/>
          </a:p>
        </p:txBody>
      </p:sp>
    </p:spTree>
    <p:extLst>
      <p:ext uri="{BB962C8B-B14F-4D97-AF65-F5344CB8AC3E}">
        <p14:creationId xmlns:p14="http://schemas.microsoft.com/office/powerpoint/2010/main" val="3958732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ECF4C408-A0C4-4A37-A6C0-0AB4B242FA9E}"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EC32ED81-0D3B-4F83-8A9B-F78D32B122E1}"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F394987D-4A9A-4270-8AAD-51163A774949}"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F0EBA360-DD48-467E-8FD1-A2B07CDE0B7F}"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963C282F-3660-48E1-920C-FA2DA61F512C}"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1E38040F-8DCC-432E-8541-7BDD5939ADEB}"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556E8357-9B89-4B25-AC5D-5D2DE81A9E18}"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64727F94-4498-4FD8-9F4F-98CBCD7BBD27}"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FABE18D8-B639-46E1-8264-EDD99E28D431}"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1E93F155-03EF-4BF5-B41F-818FEF39C80D}"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9D293833-5A27-4515-B332-07BA3BA0CF5B}"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3E3752D4-BB39-4CA7-BC40-1636C3A6AB73}"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8" name="Picture 10" descr="blue banner"/>
          <p:cNvPicPr>
            <a:picLocks noChangeAspect="1" noChangeArrowheads="1"/>
          </p:cNvPicPr>
          <p:nvPr/>
        </p:nvPicPr>
        <p:blipFill>
          <a:blip r:embed="rId3" cstate="print"/>
          <a:stretch>
            <a:fillRect/>
          </a:stretch>
        </p:blipFill>
        <p:spPr bwMode="auto">
          <a:xfrm>
            <a:off x="555690" y="457200"/>
            <a:ext cx="8032620" cy="649288"/>
          </a:xfrm>
          <a:prstGeom prst="rect">
            <a:avLst/>
          </a:prstGeom>
          <a:noFill/>
        </p:spPr>
      </p:pic>
      <p:sp>
        <p:nvSpPr>
          <p:cNvPr id="2" name="Title 1">
            <a:extLst>
              <a:ext uri="{FF2B5EF4-FFF2-40B4-BE49-F238E27FC236}">
                <a16:creationId xmlns:a16="http://schemas.microsoft.com/office/drawing/2014/main" id="{8C0A673A-8477-4218-ADE9-1B304D313CEF}"/>
              </a:ext>
            </a:extLst>
          </p:cNvPr>
          <p:cNvSpPr>
            <a:spLocks noGrp="1"/>
          </p:cNvSpPr>
          <p:nvPr>
            <p:ph type="ctrTitle"/>
          </p:nvPr>
        </p:nvSpPr>
        <p:spPr/>
        <p:txBody>
          <a:bodyPr/>
          <a:lstStyle/>
          <a:p>
            <a:r>
              <a:rPr lang="en-US" dirty="0"/>
              <a:t>ASAM TRANSITION</a:t>
            </a:r>
          </a:p>
        </p:txBody>
      </p:sp>
      <p:sp>
        <p:nvSpPr>
          <p:cNvPr id="3" name="Subtitle 2">
            <a:extLst>
              <a:ext uri="{FF2B5EF4-FFF2-40B4-BE49-F238E27FC236}">
                <a16:creationId xmlns:a16="http://schemas.microsoft.com/office/drawing/2014/main" id="{A3A26C01-6C45-42B8-B684-B71F3300F3B8}"/>
              </a:ext>
            </a:extLst>
          </p:cNvPr>
          <p:cNvSpPr>
            <a:spLocks noGrp="1"/>
          </p:cNvSpPr>
          <p:nvPr>
            <p:ph type="subTitle" idx="1"/>
          </p:nvPr>
        </p:nvSpPr>
        <p:spPr/>
        <p:txBody>
          <a:bodyPr/>
          <a:lstStyle/>
          <a:p>
            <a:r>
              <a:rPr lang="en-US" dirty="0"/>
              <a:t>OCTOBER 1, 2018</a:t>
            </a:r>
          </a:p>
          <a:p>
            <a:r>
              <a:rPr lang="en-US" sz="1400" dirty="0"/>
              <a:t>Mee-Lee D, Shulman GD, Fishman MJ, Gastfriend DR, Miller MM, eds. </a:t>
            </a:r>
            <a:r>
              <a:rPr lang="en-US" sz="1400" i="1" dirty="0"/>
              <a:t>The ASAM Criteria:  Treatment Criteria for Addictive, Substance-Related, and Co-Occurring Conditions.  </a:t>
            </a:r>
            <a:r>
              <a:rPr lang="en-US" sz="1400" dirty="0"/>
              <a:t>3</a:t>
            </a:r>
            <a:r>
              <a:rPr lang="en-US" sz="1400" baseline="30000" dirty="0"/>
              <a:t>rd</a:t>
            </a:r>
            <a:r>
              <a:rPr lang="en-US" sz="1400" dirty="0"/>
              <a:t> ed.  Carson City, NV: The Change Companies®, 2013.</a:t>
            </a:r>
          </a:p>
          <a:p>
            <a:endParaRPr lang="en-US" sz="1400" dirty="0"/>
          </a:p>
        </p:txBody>
      </p:sp>
      <p:pic>
        <p:nvPicPr>
          <p:cNvPr id="7" name="Picture 6" descr="DDAP_Color.jpg"/>
          <p:cNvPicPr>
            <a:picLocks noChangeAspect="1"/>
          </p:cNvPicPr>
          <p:nvPr/>
        </p:nvPicPr>
        <p:blipFill>
          <a:blip r:embed="rId4" cstate="print"/>
          <a:stretch>
            <a:fillRect/>
          </a:stretch>
        </p:blipFill>
        <p:spPr>
          <a:xfrm>
            <a:off x="6400800" y="6019800"/>
            <a:ext cx="2261616" cy="54559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44D1E-65EF-4736-B264-4D51175DFA45}"/>
              </a:ext>
            </a:extLst>
          </p:cNvPr>
          <p:cNvSpPr>
            <a:spLocks noGrp="1"/>
          </p:cNvSpPr>
          <p:nvPr>
            <p:ph type="title"/>
          </p:nvPr>
        </p:nvSpPr>
        <p:spPr>
          <a:xfrm>
            <a:off x="457200" y="274638"/>
            <a:ext cx="8229600" cy="1325562"/>
          </a:xfrm>
        </p:spPr>
        <p:txBody>
          <a:bodyPr/>
          <a:lstStyle/>
          <a:p>
            <a:pPr algn="l"/>
            <a:br>
              <a:rPr lang="en-US" sz="3200" dirty="0"/>
            </a:br>
            <a:r>
              <a:rPr lang="en-US" sz="3200" b="1" dirty="0"/>
              <a:t>3.7 “Medically Monitored Intensive Inpatient Services (Adult Criteria) –COD Enhanced</a:t>
            </a:r>
            <a:br>
              <a:rPr lang="en-US" sz="3200" dirty="0"/>
            </a:br>
            <a:endParaRPr lang="en-US" sz="3200" dirty="0"/>
          </a:p>
        </p:txBody>
      </p:sp>
      <p:sp>
        <p:nvSpPr>
          <p:cNvPr id="3" name="Content Placeholder 2">
            <a:extLst>
              <a:ext uri="{FF2B5EF4-FFF2-40B4-BE49-F238E27FC236}">
                <a16:creationId xmlns:a16="http://schemas.microsoft.com/office/drawing/2014/main" id="{673C9CE5-A432-47AF-BE33-8FDC00E351AA}"/>
              </a:ext>
            </a:extLst>
          </p:cNvPr>
          <p:cNvSpPr>
            <a:spLocks noGrp="1"/>
          </p:cNvSpPr>
          <p:nvPr>
            <p:ph idx="1"/>
          </p:nvPr>
        </p:nvSpPr>
        <p:spPr/>
        <p:txBody>
          <a:bodyPr/>
          <a:lstStyle/>
          <a:p>
            <a:endParaRPr lang="en-US" sz="2800" dirty="0"/>
          </a:p>
          <a:p>
            <a:r>
              <a:rPr lang="en-US" sz="2800" dirty="0"/>
              <a:t>Psychiatric services are available onsite with consultation within 8 hours by telephone or 24 hours in person which may include, but are not limited to, psychiatric evaluation if needed, a mental health professional completing an assessment, administration of psychotropic medications, or the delivery of mental health clinical interventions by qualified staff.</a:t>
            </a:r>
            <a:br>
              <a:rPr lang="en-US" sz="2800" dirty="0"/>
            </a:br>
            <a:br>
              <a:rPr lang="en-US" dirty="0"/>
            </a:br>
            <a:endParaRPr lang="en-US" dirty="0"/>
          </a:p>
        </p:txBody>
      </p:sp>
    </p:spTree>
    <p:extLst>
      <p:ext uri="{BB962C8B-B14F-4D97-AF65-F5344CB8AC3E}">
        <p14:creationId xmlns:p14="http://schemas.microsoft.com/office/powerpoint/2010/main" val="1213158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FB4C4-8A9E-4BEC-AA75-78AE7B307C84}"/>
              </a:ext>
            </a:extLst>
          </p:cNvPr>
          <p:cNvSpPr>
            <a:spLocks noGrp="1"/>
          </p:cNvSpPr>
          <p:nvPr>
            <p:ph type="title"/>
          </p:nvPr>
        </p:nvSpPr>
        <p:spPr>
          <a:xfrm>
            <a:off x="457200" y="274638"/>
            <a:ext cx="8229600" cy="1325562"/>
          </a:xfrm>
        </p:spPr>
        <p:txBody>
          <a:bodyPr/>
          <a:lstStyle/>
          <a:p>
            <a:pPr algn="l"/>
            <a:r>
              <a:rPr lang="en-US" sz="3200" b="1" dirty="0"/>
              <a:t>3.7 “Medically Monitored Intensive Inpatient Services (Adult Criteria) –COD Enhanced</a:t>
            </a:r>
          </a:p>
        </p:txBody>
      </p:sp>
      <p:sp>
        <p:nvSpPr>
          <p:cNvPr id="3" name="Content Placeholder 2">
            <a:extLst>
              <a:ext uri="{FF2B5EF4-FFF2-40B4-BE49-F238E27FC236}">
                <a16:creationId xmlns:a16="http://schemas.microsoft.com/office/drawing/2014/main" id="{4629FF62-33A5-40AA-8C7B-ED79E69E77FA}"/>
              </a:ext>
            </a:extLst>
          </p:cNvPr>
          <p:cNvSpPr>
            <a:spLocks noGrp="1"/>
          </p:cNvSpPr>
          <p:nvPr>
            <p:ph idx="1"/>
          </p:nvPr>
        </p:nvSpPr>
        <p:spPr/>
        <p:txBody>
          <a:bodyPr/>
          <a:lstStyle/>
          <a:p>
            <a:r>
              <a:rPr lang="en-US" sz="2000" dirty="0"/>
              <a:t>A Mental Health Professional is defined as a person who meets one of the following credentials: </a:t>
            </a:r>
          </a:p>
          <a:p>
            <a:pPr lvl="1"/>
            <a:r>
              <a:rPr lang="en-US" sz="2000" dirty="0"/>
              <a:t>Has a graduate degree from a college or university that is accredited by an agency recognized by the United States Department of Education or the Council for Higher Education Accreditation in a generally recognized clinical discipline in which the degree program includes a clinical practicum.</a:t>
            </a:r>
          </a:p>
          <a:p>
            <a:pPr lvl="1"/>
            <a:r>
              <a:rPr lang="en-US" sz="2000" dirty="0"/>
              <a:t>Has an equivalent degree from a foreign college or university that has been evaluated by the Association of International Credential Evaluators or the National Association of Credential Evaluation Services.</a:t>
            </a:r>
          </a:p>
          <a:p>
            <a:pPr lvl="1"/>
            <a:r>
              <a:rPr lang="en-US" sz="2000" dirty="0"/>
              <a:t>Is licensed in a generally recognized clinical discipline that includes mental health clinical experience. </a:t>
            </a:r>
          </a:p>
          <a:p>
            <a:endParaRPr lang="en-US" dirty="0"/>
          </a:p>
        </p:txBody>
      </p:sp>
    </p:spTree>
    <p:extLst>
      <p:ext uri="{BB962C8B-B14F-4D97-AF65-F5344CB8AC3E}">
        <p14:creationId xmlns:p14="http://schemas.microsoft.com/office/powerpoint/2010/main" val="10186941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6103E-A45F-4E63-8EFF-2D9A82A191CE}"/>
              </a:ext>
            </a:extLst>
          </p:cNvPr>
          <p:cNvSpPr>
            <a:spLocks noGrp="1"/>
          </p:cNvSpPr>
          <p:nvPr>
            <p:ph type="title"/>
          </p:nvPr>
        </p:nvSpPr>
        <p:spPr/>
        <p:txBody>
          <a:bodyPr/>
          <a:lstStyle/>
          <a:p>
            <a:r>
              <a:rPr lang="en-US" sz="3200" b="1" dirty="0"/>
              <a:t>DISTINGUISHING LEVELS OF CARE</a:t>
            </a:r>
            <a:endParaRPr lang="en-US" sz="3200" dirty="0"/>
          </a:p>
        </p:txBody>
      </p:sp>
      <p:sp>
        <p:nvSpPr>
          <p:cNvPr id="3" name="Content Placeholder 2">
            <a:extLst>
              <a:ext uri="{FF2B5EF4-FFF2-40B4-BE49-F238E27FC236}">
                <a16:creationId xmlns:a16="http://schemas.microsoft.com/office/drawing/2014/main" id="{B27C03B6-F54F-4B26-89CE-B7CE7FCBE8C2}"/>
              </a:ext>
            </a:extLst>
          </p:cNvPr>
          <p:cNvSpPr>
            <a:spLocks noGrp="1"/>
          </p:cNvSpPr>
          <p:nvPr>
            <p:ph idx="1"/>
          </p:nvPr>
        </p:nvSpPr>
        <p:spPr/>
        <p:txBody>
          <a:bodyPr/>
          <a:lstStyle/>
          <a:p>
            <a:r>
              <a:rPr lang="en-US" dirty="0"/>
              <a:t>All non-hospital residential facilities are 3.5 LOCs</a:t>
            </a:r>
          </a:p>
          <a:p>
            <a:r>
              <a:rPr lang="en-US" dirty="0"/>
              <a:t>Some non-hospital residential facilities with appropriate medical staff might also be 3.7.</a:t>
            </a:r>
          </a:p>
          <a:p>
            <a:r>
              <a:rPr lang="en-US" dirty="0"/>
              <a:t>The SAME facility MAY deliver both LOCs depending on client need and staff availability.</a:t>
            </a:r>
          </a:p>
        </p:txBody>
      </p:sp>
    </p:spTree>
    <p:extLst>
      <p:ext uri="{BB962C8B-B14F-4D97-AF65-F5344CB8AC3E}">
        <p14:creationId xmlns:p14="http://schemas.microsoft.com/office/powerpoint/2010/main" val="408973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3DA95-1C1B-4B9B-99E6-D6395E2A9A61}"/>
              </a:ext>
            </a:extLst>
          </p:cNvPr>
          <p:cNvSpPr>
            <a:spLocks noGrp="1"/>
          </p:cNvSpPr>
          <p:nvPr>
            <p:ph type="title"/>
          </p:nvPr>
        </p:nvSpPr>
        <p:spPr/>
        <p:txBody>
          <a:bodyPr/>
          <a:lstStyle/>
          <a:p>
            <a:r>
              <a:rPr lang="en-US" sz="3200" b="1" dirty="0"/>
              <a:t>DISTINGUISHING LEVELS OF CARE</a:t>
            </a:r>
          </a:p>
        </p:txBody>
      </p:sp>
      <p:sp>
        <p:nvSpPr>
          <p:cNvPr id="3" name="Content Placeholder 2">
            <a:extLst>
              <a:ext uri="{FF2B5EF4-FFF2-40B4-BE49-F238E27FC236}">
                <a16:creationId xmlns:a16="http://schemas.microsoft.com/office/drawing/2014/main" id="{37971EC9-1AF3-4A64-88C1-9958BBD6DBEE}"/>
              </a:ext>
            </a:extLst>
          </p:cNvPr>
          <p:cNvSpPr>
            <a:spLocks noGrp="1"/>
          </p:cNvSpPr>
          <p:nvPr>
            <p:ph idx="1"/>
          </p:nvPr>
        </p:nvSpPr>
        <p:spPr/>
        <p:txBody>
          <a:bodyPr/>
          <a:lstStyle/>
          <a:p>
            <a:r>
              <a:rPr lang="en-US" dirty="0"/>
              <a:t>3.5 “Clinically Managed High-Intensity Residential Services (Adult Criteria)</a:t>
            </a:r>
          </a:p>
          <a:p>
            <a:r>
              <a:rPr lang="en-US" dirty="0"/>
              <a:t>3.5 “Clinically Managed Medium-Intensity Residential Services (Adolescent Criteria)</a:t>
            </a:r>
          </a:p>
          <a:p>
            <a:r>
              <a:rPr lang="en-US" dirty="0"/>
              <a:t>3.7 “Medically Monitored Intensive Inpatient Services (Adult Criteria)</a:t>
            </a:r>
          </a:p>
          <a:p>
            <a:r>
              <a:rPr lang="en-US" dirty="0"/>
              <a:t>3.7 “Medically Monitored High-Intensity Inpatient Services (Adolescent Criteria)</a:t>
            </a:r>
          </a:p>
        </p:txBody>
      </p:sp>
    </p:spTree>
    <p:extLst>
      <p:ext uri="{BB962C8B-B14F-4D97-AF65-F5344CB8AC3E}">
        <p14:creationId xmlns:p14="http://schemas.microsoft.com/office/powerpoint/2010/main" val="3901214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02C28-BAF7-4795-BCBD-AA42B5A53246}"/>
              </a:ext>
            </a:extLst>
          </p:cNvPr>
          <p:cNvSpPr>
            <a:spLocks noGrp="1"/>
          </p:cNvSpPr>
          <p:nvPr>
            <p:ph type="title"/>
          </p:nvPr>
        </p:nvSpPr>
        <p:spPr/>
        <p:txBody>
          <a:bodyPr/>
          <a:lstStyle/>
          <a:p>
            <a:r>
              <a:rPr lang="en-US" sz="3200" b="1" dirty="0"/>
              <a:t>DISTINGUISHING LEVELS OF CARE</a:t>
            </a:r>
            <a:endParaRPr lang="en-US" sz="3200" dirty="0"/>
          </a:p>
        </p:txBody>
      </p:sp>
      <p:sp>
        <p:nvSpPr>
          <p:cNvPr id="3" name="Content Placeholder 2">
            <a:extLst>
              <a:ext uri="{FF2B5EF4-FFF2-40B4-BE49-F238E27FC236}">
                <a16:creationId xmlns:a16="http://schemas.microsoft.com/office/drawing/2014/main" id="{75DB91DB-934C-4BED-8ACB-CF16DFAEDFAC}"/>
              </a:ext>
            </a:extLst>
          </p:cNvPr>
          <p:cNvSpPr>
            <a:spLocks noGrp="1"/>
          </p:cNvSpPr>
          <p:nvPr>
            <p:ph idx="1"/>
          </p:nvPr>
        </p:nvSpPr>
        <p:spPr/>
        <p:txBody>
          <a:bodyPr/>
          <a:lstStyle/>
          <a:p>
            <a:r>
              <a:rPr lang="en-US" dirty="0"/>
              <a:t>3.5 “Clinically Managed High-Intensity Residential Services (Adult Criteria)</a:t>
            </a:r>
          </a:p>
          <a:p>
            <a:pPr lvl="1">
              <a:buFont typeface="Wingdings" panose="05000000000000000000" pitchFamily="2" charset="2"/>
              <a:buChar char="ü"/>
            </a:pPr>
            <a:r>
              <a:rPr lang="en-US" dirty="0"/>
              <a:t>Clinically Managed</a:t>
            </a:r>
          </a:p>
          <a:p>
            <a:pPr lvl="1">
              <a:buFont typeface="Wingdings" panose="05000000000000000000" pitchFamily="2" charset="2"/>
              <a:buChar char="ü"/>
            </a:pPr>
            <a:r>
              <a:rPr lang="en-US" dirty="0"/>
              <a:t>Residential</a:t>
            </a:r>
          </a:p>
          <a:p>
            <a:pPr>
              <a:buFont typeface="Arial" panose="020B0604020202020204" pitchFamily="34" charset="0"/>
              <a:buChar char="•"/>
            </a:pPr>
            <a:r>
              <a:rPr lang="en-US" dirty="0"/>
              <a:t>3.7 “Medically Monitored Intensive Inpatient Services (Adult Criteria)</a:t>
            </a:r>
          </a:p>
          <a:p>
            <a:pPr lvl="1">
              <a:buFont typeface="Wingdings" panose="05000000000000000000" pitchFamily="2" charset="2"/>
              <a:buChar char="ü"/>
            </a:pPr>
            <a:r>
              <a:rPr lang="en-US" dirty="0"/>
              <a:t>Medically Monitored</a:t>
            </a:r>
          </a:p>
          <a:p>
            <a:pPr lvl="1">
              <a:buFont typeface="Wingdings" panose="05000000000000000000" pitchFamily="2" charset="2"/>
              <a:buChar char="ü"/>
            </a:pPr>
            <a:r>
              <a:rPr lang="en-US" dirty="0"/>
              <a:t>Inpatient</a:t>
            </a:r>
          </a:p>
        </p:txBody>
      </p:sp>
    </p:spTree>
    <p:extLst>
      <p:ext uri="{BB962C8B-B14F-4D97-AF65-F5344CB8AC3E}">
        <p14:creationId xmlns:p14="http://schemas.microsoft.com/office/powerpoint/2010/main" val="2244117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88338-67E4-41B0-B88E-8312B529C239}"/>
              </a:ext>
            </a:extLst>
          </p:cNvPr>
          <p:cNvSpPr>
            <a:spLocks noGrp="1"/>
          </p:cNvSpPr>
          <p:nvPr>
            <p:ph type="title"/>
          </p:nvPr>
        </p:nvSpPr>
        <p:spPr/>
        <p:txBody>
          <a:bodyPr/>
          <a:lstStyle/>
          <a:p>
            <a:br>
              <a:rPr lang="en-US" sz="3200" dirty="0"/>
            </a:br>
            <a:r>
              <a:rPr lang="en-US" sz="3200" b="1" dirty="0"/>
              <a:t>3.5 “Clinically Managed High-Intensity Residential Services (Adult Criteria)</a:t>
            </a:r>
            <a:br>
              <a:rPr lang="en-US" sz="3200" b="1" dirty="0"/>
            </a:br>
            <a:endParaRPr lang="en-US" sz="3200" b="1" dirty="0"/>
          </a:p>
        </p:txBody>
      </p:sp>
      <p:sp>
        <p:nvSpPr>
          <p:cNvPr id="3" name="Content Placeholder 2">
            <a:extLst>
              <a:ext uri="{FF2B5EF4-FFF2-40B4-BE49-F238E27FC236}">
                <a16:creationId xmlns:a16="http://schemas.microsoft.com/office/drawing/2014/main" id="{F6993EFD-28CA-4CEF-97EB-43E28E9859DC}"/>
              </a:ext>
            </a:extLst>
          </p:cNvPr>
          <p:cNvSpPr>
            <a:spLocks noGrp="1"/>
          </p:cNvSpPr>
          <p:nvPr>
            <p:ph idx="1"/>
          </p:nvPr>
        </p:nvSpPr>
        <p:spPr/>
        <p:txBody>
          <a:bodyPr/>
          <a:lstStyle/>
          <a:p>
            <a:r>
              <a:rPr lang="en-US" dirty="0"/>
              <a:t>All Non-hospital Residential Facilities</a:t>
            </a:r>
          </a:p>
          <a:p>
            <a:pPr lvl="1">
              <a:buFont typeface="Wingdings" panose="05000000000000000000" pitchFamily="2" charset="2"/>
              <a:buChar char="ü"/>
            </a:pPr>
            <a:r>
              <a:rPr lang="en-US" dirty="0"/>
              <a:t>Therapeutic community</a:t>
            </a:r>
          </a:p>
          <a:p>
            <a:pPr lvl="1">
              <a:buFont typeface="Wingdings" panose="05000000000000000000" pitchFamily="2" charset="2"/>
              <a:buChar char="ü"/>
            </a:pPr>
            <a:r>
              <a:rPr lang="en-US" dirty="0"/>
              <a:t>Variable LOS</a:t>
            </a:r>
          </a:p>
          <a:p>
            <a:pPr lvl="1">
              <a:buFont typeface="Wingdings" panose="05000000000000000000" pitchFamily="2" charset="2"/>
              <a:buChar char="ü"/>
            </a:pPr>
            <a:r>
              <a:rPr lang="en-US" dirty="0"/>
              <a:t>Clinically Trained Staff</a:t>
            </a:r>
          </a:p>
          <a:p>
            <a:pPr lvl="1">
              <a:buFont typeface="Wingdings" panose="05000000000000000000" pitchFamily="2" charset="2"/>
              <a:buChar char="ü"/>
            </a:pPr>
            <a:r>
              <a:rPr lang="en-US" dirty="0"/>
              <a:t>Usually a free-standing residential treatment facility</a:t>
            </a:r>
          </a:p>
        </p:txBody>
      </p:sp>
    </p:spTree>
    <p:extLst>
      <p:ext uri="{BB962C8B-B14F-4D97-AF65-F5344CB8AC3E}">
        <p14:creationId xmlns:p14="http://schemas.microsoft.com/office/powerpoint/2010/main" val="3124421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CC86B-59AA-4E18-A862-A9749759B33A}"/>
              </a:ext>
            </a:extLst>
          </p:cNvPr>
          <p:cNvSpPr>
            <a:spLocks noGrp="1"/>
          </p:cNvSpPr>
          <p:nvPr>
            <p:ph type="title"/>
          </p:nvPr>
        </p:nvSpPr>
        <p:spPr/>
        <p:txBody>
          <a:bodyPr/>
          <a:lstStyle/>
          <a:p>
            <a:r>
              <a:rPr lang="en-US" sz="3200" b="1" dirty="0"/>
              <a:t>3.5 “Clinically Managed High-Intensity Residential Services (Adult Criteria) </a:t>
            </a:r>
          </a:p>
        </p:txBody>
      </p:sp>
      <p:sp>
        <p:nvSpPr>
          <p:cNvPr id="3" name="Content Placeholder 2">
            <a:extLst>
              <a:ext uri="{FF2B5EF4-FFF2-40B4-BE49-F238E27FC236}">
                <a16:creationId xmlns:a16="http://schemas.microsoft.com/office/drawing/2014/main" id="{258DE111-8D13-4C4E-827C-641227DE170D}"/>
              </a:ext>
            </a:extLst>
          </p:cNvPr>
          <p:cNvSpPr>
            <a:spLocks noGrp="1"/>
          </p:cNvSpPr>
          <p:nvPr>
            <p:ph idx="1"/>
          </p:nvPr>
        </p:nvSpPr>
        <p:spPr/>
        <p:txBody>
          <a:bodyPr/>
          <a:lstStyle/>
          <a:p>
            <a:r>
              <a:rPr lang="en-US" dirty="0"/>
              <a:t>Co-Occurring Enhanced</a:t>
            </a:r>
          </a:p>
          <a:p>
            <a:pPr lvl="1">
              <a:buFont typeface="Wingdings" panose="05000000000000000000" pitchFamily="2" charset="2"/>
              <a:buChar char="ü"/>
            </a:pPr>
            <a:r>
              <a:rPr lang="en-US" dirty="0"/>
              <a:t>A non-hospital residential facility that is also licensed by OMHSAS as a Residential Treatment Facility for Adults (RTFA)</a:t>
            </a:r>
          </a:p>
        </p:txBody>
      </p:sp>
    </p:spTree>
    <p:extLst>
      <p:ext uri="{BB962C8B-B14F-4D97-AF65-F5344CB8AC3E}">
        <p14:creationId xmlns:p14="http://schemas.microsoft.com/office/powerpoint/2010/main" val="32047293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A395B-7536-4986-A31A-AA9093EA5661}"/>
              </a:ext>
            </a:extLst>
          </p:cNvPr>
          <p:cNvSpPr>
            <a:spLocks noGrp="1"/>
          </p:cNvSpPr>
          <p:nvPr>
            <p:ph type="title"/>
          </p:nvPr>
        </p:nvSpPr>
        <p:spPr/>
        <p:txBody>
          <a:bodyPr/>
          <a:lstStyle/>
          <a:p>
            <a:br>
              <a:rPr lang="en-US" sz="3200" dirty="0"/>
            </a:br>
            <a:r>
              <a:rPr lang="en-US" sz="3200" b="1" dirty="0"/>
              <a:t>3.7 “Medically Monitored Intensive Inpatient Services (Adult Criteria)</a:t>
            </a:r>
            <a:br>
              <a:rPr lang="en-US" sz="3200" b="1" dirty="0"/>
            </a:br>
            <a:endParaRPr lang="en-US" sz="3200" b="1" dirty="0"/>
          </a:p>
        </p:txBody>
      </p:sp>
      <p:sp>
        <p:nvSpPr>
          <p:cNvPr id="3" name="Content Placeholder 2">
            <a:extLst>
              <a:ext uri="{FF2B5EF4-FFF2-40B4-BE49-F238E27FC236}">
                <a16:creationId xmlns:a16="http://schemas.microsoft.com/office/drawing/2014/main" id="{4D7DA5A2-8B21-4FC6-B33C-FC37DB1B5718}"/>
              </a:ext>
            </a:extLst>
          </p:cNvPr>
          <p:cNvSpPr>
            <a:spLocks noGrp="1"/>
          </p:cNvSpPr>
          <p:nvPr>
            <p:ph idx="1"/>
          </p:nvPr>
        </p:nvSpPr>
        <p:spPr/>
        <p:txBody>
          <a:bodyPr/>
          <a:lstStyle/>
          <a:p>
            <a:r>
              <a:rPr lang="en-US" dirty="0"/>
              <a:t>By ASAM definition (p265):  “appropriate for patients whose subacute biomedical and emotional, behavioral, or cognitive problems are so severe that they require inpatient treatment, but who do not need the full resources of an acute care general hospital or a medically managed inpatient treatment program.”</a:t>
            </a:r>
          </a:p>
        </p:txBody>
      </p:sp>
    </p:spTree>
    <p:extLst>
      <p:ext uri="{BB962C8B-B14F-4D97-AF65-F5344CB8AC3E}">
        <p14:creationId xmlns:p14="http://schemas.microsoft.com/office/powerpoint/2010/main" val="312513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97A5E-A7DB-4D32-A20F-DD90F38C4494}"/>
              </a:ext>
            </a:extLst>
          </p:cNvPr>
          <p:cNvSpPr>
            <a:spLocks noGrp="1"/>
          </p:cNvSpPr>
          <p:nvPr>
            <p:ph type="title"/>
          </p:nvPr>
        </p:nvSpPr>
        <p:spPr/>
        <p:txBody>
          <a:bodyPr/>
          <a:lstStyle/>
          <a:p>
            <a:br>
              <a:rPr lang="en-US" sz="3200" dirty="0"/>
            </a:br>
            <a:r>
              <a:rPr lang="en-US" sz="3200" b="1" dirty="0"/>
              <a:t>3.7 “Medically Monitored Intensive Inpatient Services (Adult Criteria)</a:t>
            </a:r>
            <a:br>
              <a:rPr lang="en-US" sz="3200" b="1" dirty="0"/>
            </a:br>
            <a:endParaRPr lang="en-US" sz="3200" b="1" dirty="0"/>
          </a:p>
        </p:txBody>
      </p:sp>
      <p:sp>
        <p:nvSpPr>
          <p:cNvPr id="3" name="Content Placeholder 2">
            <a:extLst>
              <a:ext uri="{FF2B5EF4-FFF2-40B4-BE49-F238E27FC236}">
                <a16:creationId xmlns:a16="http://schemas.microsoft.com/office/drawing/2014/main" id="{D1166AEC-DC15-4D10-8C8E-2967A913D608}"/>
              </a:ext>
            </a:extLst>
          </p:cNvPr>
          <p:cNvSpPr>
            <a:spLocks noGrp="1"/>
          </p:cNvSpPr>
          <p:nvPr>
            <p:ph idx="1"/>
          </p:nvPr>
        </p:nvSpPr>
        <p:spPr/>
        <p:txBody>
          <a:bodyPr/>
          <a:lstStyle/>
          <a:p>
            <a:r>
              <a:rPr lang="en-US" dirty="0"/>
              <a:t>Examples (p266)</a:t>
            </a:r>
          </a:p>
          <a:p>
            <a:pPr lvl="1">
              <a:buFont typeface="Wingdings" panose="05000000000000000000" pitchFamily="2" charset="2"/>
              <a:buChar char="ü"/>
            </a:pPr>
            <a:r>
              <a:rPr lang="en-US" dirty="0"/>
              <a:t>Poorly controlled asthma</a:t>
            </a:r>
          </a:p>
          <a:p>
            <a:pPr lvl="1">
              <a:buFont typeface="Wingdings" panose="05000000000000000000" pitchFamily="2" charset="2"/>
              <a:buChar char="ü"/>
            </a:pPr>
            <a:r>
              <a:rPr lang="en-US" dirty="0"/>
              <a:t>Hypertension</a:t>
            </a:r>
          </a:p>
          <a:p>
            <a:pPr lvl="1">
              <a:buFont typeface="Wingdings" panose="05000000000000000000" pitchFamily="2" charset="2"/>
              <a:buChar char="ü"/>
            </a:pPr>
            <a:r>
              <a:rPr lang="en-US" dirty="0"/>
              <a:t>Diabetes</a:t>
            </a:r>
          </a:p>
          <a:p>
            <a:pPr lvl="1">
              <a:buFont typeface="Wingdings" panose="05000000000000000000" pitchFamily="2" charset="2"/>
              <a:buChar char="ü"/>
            </a:pPr>
            <a:r>
              <a:rPr lang="en-US" dirty="0"/>
              <a:t>Anxiety</a:t>
            </a:r>
          </a:p>
          <a:p>
            <a:pPr lvl="1">
              <a:buFont typeface="Wingdings" panose="05000000000000000000" pitchFamily="2" charset="2"/>
              <a:buChar char="ü"/>
            </a:pPr>
            <a:r>
              <a:rPr lang="en-US" dirty="0"/>
              <a:t>Hypomanic behavior</a:t>
            </a:r>
          </a:p>
        </p:txBody>
      </p:sp>
    </p:spTree>
    <p:extLst>
      <p:ext uri="{BB962C8B-B14F-4D97-AF65-F5344CB8AC3E}">
        <p14:creationId xmlns:p14="http://schemas.microsoft.com/office/powerpoint/2010/main" val="896743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527C6-6ADF-4CBB-AE1E-D837FBBE9273}"/>
              </a:ext>
            </a:extLst>
          </p:cNvPr>
          <p:cNvSpPr>
            <a:spLocks noGrp="1"/>
          </p:cNvSpPr>
          <p:nvPr>
            <p:ph type="title"/>
          </p:nvPr>
        </p:nvSpPr>
        <p:spPr/>
        <p:txBody>
          <a:bodyPr/>
          <a:lstStyle/>
          <a:p>
            <a:br>
              <a:rPr lang="en-US" sz="3200" dirty="0"/>
            </a:br>
            <a:r>
              <a:rPr lang="en-US" sz="3200" b="1" dirty="0"/>
              <a:t>3.7 “Medically Monitored Intensive Inpatient Services (Adult Criteria)</a:t>
            </a:r>
            <a:br>
              <a:rPr lang="en-US" sz="3200" b="1" dirty="0"/>
            </a:br>
            <a:endParaRPr lang="en-US" sz="3200" b="1" dirty="0"/>
          </a:p>
        </p:txBody>
      </p:sp>
      <p:sp>
        <p:nvSpPr>
          <p:cNvPr id="3" name="Content Placeholder 2">
            <a:extLst>
              <a:ext uri="{FF2B5EF4-FFF2-40B4-BE49-F238E27FC236}">
                <a16:creationId xmlns:a16="http://schemas.microsoft.com/office/drawing/2014/main" id="{79F311F9-BC8F-4966-A198-D8EE0F05DEC6}"/>
              </a:ext>
            </a:extLst>
          </p:cNvPr>
          <p:cNvSpPr>
            <a:spLocks noGrp="1"/>
          </p:cNvSpPr>
          <p:nvPr>
            <p:ph idx="1"/>
          </p:nvPr>
        </p:nvSpPr>
        <p:spPr/>
        <p:txBody>
          <a:bodyPr/>
          <a:lstStyle/>
          <a:p>
            <a:r>
              <a:rPr lang="en-US" dirty="0"/>
              <a:t>Previous LOCs</a:t>
            </a:r>
          </a:p>
          <a:p>
            <a:pPr lvl="1">
              <a:buFont typeface="Wingdings" panose="05000000000000000000" pitchFamily="2" charset="2"/>
              <a:buChar char="ü"/>
            </a:pPr>
            <a:r>
              <a:rPr lang="en-US" dirty="0"/>
              <a:t>Medically Monitored Inpatient</a:t>
            </a:r>
          </a:p>
          <a:p>
            <a:pPr lvl="1">
              <a:buFont typeface="Wingdings" panose="05000000000000000000" pitchFamily="2" charset="2"/>
              <a:buChar char="ü"/>
            </a:pPr>
            <a:r>
              <a:rPr lang="en-US" dirty="0"/>
              <a:t>Medically Managed Inpatient</a:t>
            </a:r>
          </a:p>
          <a:p>
            <a:pPr marL="457200" lvl="1" indent="0">
              <a:buNone/>
            </a:pPr>
            <a:endParaRPr lang="en-US" dirty="0"/>
          </a:p>
        </p:txBody>
      </p:sp>
    </p:spTree>
    <p:extLst>
      <p:ext uri="{BB962C8B-B14F-4D97-AF65-F5344CB8AC3E}">
        <p14:creationId xmlns:p14="http://schemas.microsoft.com/office/powerpoint/2010/main" val="733808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4F908-1EE4-459B-92FF-05F39E27BE2C}"/>
              </a:ext>
            </a:extLst>
          </p:cNvPr>
          <p:cNvSpPr>
            <a:spLocks noGrp="1"/>
          </p:cNvSpPr>
          <p:nvPr>
            <p:ph type="title"/>
          </p:nvPr>
        </p:nvSpPr>
        <p:spPr/>
        <p:txBody>
          <a:bodyPr/>
          <a:lstStyle/>
          <a:p>
            <a:br>
              <a:rPr lang="en-US" sz="3200" dirty="0"/>
            </a:br>
            <a:r>
              <a:rPr lang="en-US" sz="3200" b="1" dirty="0"/>
              <a:t>3.7 “Medically Monitored Intensive Inpatient Services (Adult Criteria)</a:t>
            </a:r>
            <a:br>
              <a:rPr lang="en-US" sz="3200" b="1" dirty="0"/>
            </a:br>
            <a:endParaRPr lang="en-US" sz="3200" b="1" dirty="0"/>
          </a:p>
        </p:txBody>
      </p:sp>
      <p:sp>
        <p:nvSpPr>
          <p:cNvPr id="3" name="Content Placeholder 2">
            <a:extLst>
              <a:ext uri="{FF2B5EF4-FFF2-40B4-BE49-F238E27FC236}">
                <a16:creationId xmlns:a16="http://schemas.microsoft.com/office/drawing/2014/main" id="{B892BCF0-FAF6-4353-860C-A837516BA70B}"/>
              </a:ext>
            </a:extLst>
          </p:cNvPr>
          <p:cNvSpPr>
            <a:spLocks noGrp="1"/>
          </p:cNvSpPr>
          <p:nvPr>
            <p:ph idx="1"/>
          </p:nvPr>
        </p:nvSpPr>
        <p:spPr/>
        <p:txBody>
          <a:bodyPr/>
          <a:lstStyle/>
          <a:p>
            <a:r>
              <a:rPr lang="en-US" dirty="0"/>
              <a:t>Physician Monitoring</a:t>
            </a:r>
          </a:p>
          <a:p>
            <a:pPr lvl="1">
              <a:buFont typeface="Wingdings" panose="05000000000000000000" pitchFamily="2" charset="2"/>
              <a:buChar char="ü"/>
            </a:pPr>
            <a:r>
              <a:rPr lang="en-US" dirty="0"/>
              <a:t>Available to assess the patient in person w/in 24 hrs. of admission and thereafter as medically necessary</a:t>
            </a:r>
          </a:p>
          <a:p>
            <a:r>
              <a:rPr lang="en-US" dirty="0"/>
              <a:t>Nursing Care</a:t>
            </a:r>
          </a:p>
          <a:p>
            <a:pPr lvl="1">
              <a:buFont typeface="Wingdings" panose="05000000000000000000" pitchFamily="2" charset="2"/>
              <a:buChar char="ü"/>
            </a:pPr>
            <a:r>
              <a:rPr lang="en-US" dirty="0"/>
              <a:t>24 hr. nursing care</a:t>
            </a:r>
          </a:p>
        </p:txBody>
      </p:sp>
    </p:spTree>
    <p:extLst>
      <p:ext uri="{BB962C8B-B14F-4D97-AF65-F5344CB8AC3E}">
        <p14:creationId xmlns:p14="http://schemas.microsoft.com/office/powerpoint/2010/main" val="2084185317"/>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ED762FD4F120044AE731A5734BEF0D5" ma:contentTypeVersion="3" ma:contentTypeDescription="Create a new document." ma:contentTypeScope="" ma:versionID="83b24c1d5135301826621f0f671dfdb9">
  <xsd:schema xmlns:xsd="http://www.w3.org/2001/XMLSchema" xmlns:xs="http://www.w3.org/2001/XMLSchema" xmlns:p="http://schemas.microsoft.com/office/2006/metadata/properties" xmlns:ns1="http://schemas.microsoft.com/sharepoint/v3" xmlns:ns2="a6deea14-c29d-44dd-8e1e-287ef88774a3" xmlns:ns3="4ed61c8f-450b-4fd0-8ffe-eeff43557576" targetNamespace="http://schemas.microsoft.com/office/2006/metadata/properties" ma:root="true" ma:fieldsID="733fc71daf6e253e61c72486502c9fda" ns1:_="" ns2:_="" ns3:_="">
    <xsd:import namespace="http://schemas.microsoft.com/sharepoint/v3"/>
    <xsd:import namespace="a6deea14-c29d-44dd-8e1e-287ef88774a3"/>
    <xsd:import namespace="4ed61c8f-450b-4fd0-8ffe-eeff43557576"/>
    <xsd:element name="properties">
      <xsd:complexType>
        <xsd:sequence>
          <xsd:element name="documentManagement">
            <xsd:complexType>
              <xsd:all>
                <xsd:element ref="ns1:PublishingStartDate" minOccurs="0"/>
                <xsd:element ref="ns1:PublishingExpirationDate" minOccurs="0"/>
                <xsd:element ref="ns2:MigrationSourceURL"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6deea14-c29d-44dd-8e1e-287ef88774a3" elementFormDefault="qualified">
    <xsd:import namespace="http://schemas.microsoft.com/office/2006/documentManagement/types"/>
    <xsd:import namespace="http://schemas.microsoft.com/office/infopath/2007/PartnerControls"/>
    <xsd:element name="MigrationSourceURL" ma:index="10" nillable="true" ma:displayName="MigrationSourceURL" ma:internalName="MigrationSourceURL">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ed61c8f-450b-4fd0-8ffe-eeff43557576"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MigrationSourceURL xmlns="a6deea14-c29d-44dd-8e1e-287ef88774a3" xsi:nil="true"/>
    <PublishingStartDate xmlns="http://schemas.microsoft.com/sharepoint/v3" xsi:nil="true"/>
  </documentManagement>
</p:properties>
</file>

<file path=customXml/itemProps1.xml><?xml version="1.0" encoding="utf-8"?>
<ds:datastoreItem xmlns:ds="http://schemas.openxmlformats.org/officeDocument/2006/customXml" ds:itemID="{83FEFD26-763A-4C86-96FF-7B8E95EBA049}"/>
</file>

<file path=customXml/itemProps2.xml><?xml version="1.0" encoding="utf-8"?>
<ds:datastoreItem xmlns:ds="http://schemas.openxmlformats.org/officeDocument/2006/customXml" ds:itemID="{46F89D4E-8292-4DCD-B9CE-09717E75CB28}"/>
</file>

<file path=customXml/itemProps3.xml><?xml version="1.0" encoding="utf-8"?>
<ds:datastoreItem xmlns:ds="http://schemas.openxmlformats.org/officeDocument/2006/customXml" ds:itemID="{49FA2C2C-E6F8-4133-932A-764A5161566C}"/>
</file>

<file path=docProps/app.xml><?xml version="1.0" encoding="utf-8"?>
<Properties xmlns="http://schemas.openxmlformats.org/officeDocument/2006/extended-properties" xmlns:vt="http://schemas.openxmlformats.org/officeDocument/2006/docPropsVTypes">
  <TotalTime>285</TotalTime>
  <Words>513</Words>
  <Application>Microsoft Office PowerPoint</Application>
  <PresentationFormat>On-screen Show (4:3)</PresentationFormat>
  <Paragraphs>66</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Wingdings</vt:lpstr>
      <vt:lpstr>Default Design</vt:lpstr>
      <vt:lpstr>ASAM TRANSITION</vt:lpstr>
      <vt:lpstr>DISTINGUISHING LEVELS OF CARE</vt:lpstr>
      <vt:lpstr>DISTINGUISHING LEVELS OF CARE</vt:lpstr>
      <vt:lpstr> 3.5 “Clinically Managed High-Intensity Residential Services (Adult Criteria) </vt:lpstr>
      <vt:lpstr>3.5 “Clinically Managed High-Intensity Residential Services (Adult Criteria) </vt:lpstr>
      <vt:lpstr> 3.7 “Medically Monitored Intensive Inpatient Services (Adult Criteria) </vt:lpstr>
      <vt:lpstr> 3.7 “Medically Monitored Intensive Inpatient Services (Adult Criteria) </vt:lpstr>
      <vt:lpstr> 3.7 “Medically Monitored Intensive Inpatient Services (Adult Criteria) </vt:lpstr>
      <vt:lpstr> 3.7 “Medically Monitored Intensive Inpatient Services (Adult Criteria) </vt:lpstr>
      <vt:lpstr> 3.7 “Medically Monitored Intensive Inpatient Services (Adult Criteria) –COD Enhanced </vt:lpstr>
      <vt:lpstr>3.7 “Medically Monitored Intensive Inpatient Services (Adult Criteria) –COD Enhanced</vt:lpstr>
      <vt:lpstr>DISTINGUISHING LEVELS OF CARE</vt:lpstr>
    </vt:vector>
  </TitlesOfParts>
  <Company>Office of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ASAM 3.5-3.7 PowerPoint from 10.1.18 Meeting with HealthChoices Representatives</dc:title>
  <dc:creator>aforsman</dc:creator>
  <cp:lastModifiedBy>Kostelac, Rachel</cp:lastModifiedBy>
  <cp:revision>25</cp:revision>
  <cp:lastPrinted>2018-10-01T14:54:46Z</cp:lastPrinted>
  <dcterms:created xsi:type="dcterms:W3CDTF">2011-11-29T20:35:02Z</dcterms:created>
  <dcterms:modified xsi:type="dcterms:W3CDTF">2018-10-01T19:40:03Z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0x010100CED762FD4F120044AE731A5734BEF0D5</vt:lpwstr>
  </property>
  <property fmtid="{D5CDD505-2E9C-101B-9397-08002B2CF9AE}" pid="3" name="Order">
    <vt:r8>26200</vt:r8>
  </property>
  <property fmtid="{D5CDD505-2E9C-101B-9397-08002B2CF9AE}" pid="4" name="TemplateUrl">
    <vt:lpwstr/>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ies>
</file>