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2" r:id="rId6"/>
    <p:sldId id="261" r:id="rId7"/>
    <p:sldId id="263" r:id="rId8"/>
    <p:sldId id="265" r:id="rId9"/>
    <p:sldId id="260" r:id="rId10"/>
    <p:sldId id="264"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86BC82-55CD-4FFB-806B-8681F617DBAB}"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US"/>
        </a:p>
      </dgm:t>
    </dgm:pt>
    <dgm:pt modelId="{F9CA0516-8A72-44CA-A6B0-49D41A310025}">
      <dgm:prSet phldrT="[Text]" phldr="0"/>
      <dgm:spPr/>
      <dgm:t>
        <a:bodyPr/>
        <a:lstStyle/>
        <a:p>
          <a:r>
            <a:rPr lang="en-US" dirty="0"/>
            <a:t>Read the Guidelines!</a:t>
          </a:r>
        </a:p>
      </dgm:t>
    </dgm:pt>
    <dgm:pt modelId="{00747249-1359-4293-84D4-CB35CB75159B}" type="parTrans" cxnId="{6F2BF8FD-3BC2-44FA-B61C-66924B439704}">
      <dgm:prSet/>
      <dgm:spPr/>
      <dgm:t>
        <a:bodyPr/>
        <a:lstStyle/>
        <a:p>
          <a:endParaRPr lang="en-US"/>
        </a:p>
      </dgm:t>
    </dgm:pt>
    <dgm:pt modelId="{8D53CAD3-4684-48A7-A550-64FE40D23870}" type="sibTrans" cxnId="{6F2BF8FD-3BC2-44FA-B61C-66924B439704}">
      <dgm:prSet/>
      <dgm:spPr/>
      <dgm:t>
        <a:bodyPr/>
        <a:lstStyle/>
        <a:p>
          <a:endParaRPr lang="en-US"/>
        </a:p>
      </dgm:t>
    </dgm:pt>
    <dgm:pt modelId="{440C98B8-09AE-4396-9777-849B96267B01}">
      <dgm:prSet phldrT="[Text]" phldr="0"/>
      <dgm:spPr/>
      <dgm:t>
        <a:bodyPr/>
        <a:lstStyle/>
        <a:p>
          <a:r>
            <a:rPr lang="en-US" dirty="0"/>
            <a:t>Develop your Project Plan!</a:t>
          </a:r>
        </a:p>
      </dgm:t>
    </dgm:pt>
    <dgm:pt modelId="{E2B0A2C2-6F44-47B9-BA81-0847FEEF6EC7}" type="parTrans" cxnId="{D146AA7B-6C1D-4092-90AA-3B3C0DDC8CEE}">
      <dgm:prSet/>
      <dgm:spPr/>
      <dgm:t>
        <a:bodyPr/>
        <a:lstStyle/>
        <a:p>
          <a:endParaRPr lang="en-US"/>
        </a:p>
      </dgm:t>
    </dgm:pt>
    <dgm:pt modelId="{85C42C5E-546A-4C5C-B816-874E6D45423F}" type="sibTrans" cxnId="{D146AA7B-6C1D-4092-90AA-3B3C0DDC8CEE}">
      <dgm:prSet/>
      <dgm:spPr/>
      <dgm:t>
        <a:bodyPr/>
        <a:lstStyle/>
        <a:p>
          <a:endParaRPr lang="en-US"/>
        </a:p>
      </dgm:t>
    </dgm:pt>
    <dgm:pt modelId="{1502BD44-CC0C-4175-A755-C5BF917A8786}">
      <dgm:prSet phldrT="[Text]" phldr="0"/>
      <dgm:spPr/>
      <dgm:t>
        <a:bodyPr/>
        <a:lstStyle/>
        <a:p>
          <a:r>
            <a:rPr lang="en-US" dirty="0"/>
            <a:t>Don’t hesitate to reach out!</a:t>
          </a:r>
        </a:p>
      </dgm:t>
    </dgm:pt>
    <dgm:pt modelId="{E44E9638-908A-421F-8B0E-AE61C7BB93BC}" type="parTrans" cxnId="{24998C68-DB7D-478A-B5F0-F16851D6FCD8}">
      <dgm:prSet/>
      <dgm:spPr/>
      <dgm:t>
        <a:bodyPr/>
        <a:lstStyle/>
        <a:p>
          <a:endParaRPr lang="en-US"/>
        </a:p>
      </dgm:t>
    </dgm:pt>
    <dgm:pt modelId="{FB1236B1-88E0-4DDA-B050-973A88DF1D0F}" type="sibTrans" cxnId="{24998C68-DB7D-478A-B5F0-F16851D6FCD8}">
      <dgm:prSet/>
      <dgm:spPr/>
      <dgm:t>
        <a:bodyPr/>
        <a:lstStyle/>
        <a:p>
          <a:endParaRPr lang="en-US"/>
        </a:p>
      </dgm:t>
    </dgm:pt>
    <dgm:pt modelId="{B375E44D-C7CE-47AF-818A-5B4899334414}" type="pres">
      <dgm:prSet presAssocID="{6786BC82-55CD-4FFB-806B-8681F617DBAB}" presName="linear" presStyleCnt="0">
        <dgm:presLayoutVars>
          <dgm:animLvl val="lvl"/>
          <dgm:resizeHandles val="exact"/>
        </dgm:presLayoutVars>
      </dgm:prSet>
      <dgm:spPr/>
    </dgm:pt>
    <dgm:pt modelId="{1FAC9530-8879-4CB8-BF0F-2F00D53214A4}" type="pres">
      <dgm:prSet presAssocID="{F9CA0516-8A72-44CA-A6B0-49D41A310025}" presName="parentText" presStyleLbl="node1" presStyleIdx="0" presStyleCnt="3" custLinFactY="-19580" custLinFactNeighborY="-100000">
        <dgm:presLayoutVars>
          <dgm:chMax val="0"/>
          <dgm:bulletEnabled val="1"/>
        </dgm:presLayoutVars>
      </dgm:prSet>
      <dgm:spPr/>
    </dgm:pt>
    <dgm:pt modelId="{FF1E5B8B-89FC-413F-A034-BE80BD2982C9}" type="pres">
      <dgm:prSet presAssocID="{8D53CAD3-4684-48A7-A550-64FE40D23870}" presName="spacer" presStyleCnt="0"/>
      <dgm:spPr/>
    </dgm:pt>
    <dgm:pt modelId="{B94E439A-4090-4022-AD65-526B12F6E190}" type="pres">
      <dgm:prSet presAssocID="{440C98B8-09AE-4396-9777-849B96267B01}" presName="parentText" presStyleLbl="node1" presStyleIdx="1" presStyleCnt="3">
        <dgm:presLayoutVars>
          <dgm:chMax val="0"/>
          <dgm:bulletEnabled val="1"/>
        </dgm:presLayoutVars>
      </dgm:prSet>
      <dgm:spPr/>
    </dgm:pt>
    <dgm:pt modelId="{46D32E9C-24DF-4017-A9C8-D31E1340F5CE}" type="pres">
      <dgm:prSet presAssocID="{85C42C5E-546A-4C5C-B816-874E6D45423F}" presName="spacer" presStyleCnt="0"/>
      <dgm:spPr/>
    </dgm:pt>
    <dgm:pt modelId="{B8A9C69E-6943-477C-AE95-1475520EECC6}" type="pres">
      <dgm:prSet presAssocID="{1502BD44-CC0C-4175-A755-C5BF917A8786}" presName="parentText" presStyleLbl="node1" presStyleIdx="2" presStyleCnt="3" custLinFactY="20473" custLinFactNeighborY="100000">
        <dgm:presLayoutVars>
          <dgm:chMax val="0"/>
          <dgm:bulletEnabled val="1"/>
        </dgm:presLayoutVars>
      </dgm:prSet>
      <dgm:spPr/>
    </dgm:pt>
  </dgm:ptLst>
  <dgm:cxnLst>
    <dgm:cxn modelId="{A4423602-5DF6-4977-8167-527D2DF06034}" type="presOf" srcId="{1502BD44-CC0C-4175-A755-C5BF917A8786}" destId="{B8A9C69E-6943-477C-AE95-1475520EECC6}" srcOrd="0" destOrd="0" presId="urn:microsoft.com/office/officeart/2005/8/layout/vList2"/>
    <dgm:cxn modelId="{24998C68-DB7D-478A-B5F0-F16851D6FCD8}" srcId="{6786BC82-55CD-4FFB-806B-8681F617DBAB}" destId="{1502BD44-CC0C-4175-A755-C5BF917A8786}" srcOrd="2" destOrd="0" parTransId="{E44E9638-908A-421F-8B0E-AE61C7BB93BC}" sibTransId="{FB1236B1-88E0-4DDA-B050-973A88DF1D0F}"/>
    <dgm:cxn modelId="{D146AA7B-6C1D-4092-90AA-3B3C0DDC8CEE}" srcId="{6786BC82-55CD-4FFB-806B-8681F617DBAB}" destId="{440C98B8-09AE-4396-9777-849B96267B01}" srcOrd="1" destOrd="0" parTransId="{E2B0A2C2-6F44-47B9-BA81-0847FEEF6EC7}" sibTransId="{85C42C5E-546A-4C5C-B816-874E6D45423F}"/>
    <dgm:cxn modelId="{A8EAE7B8-5F00-4581-AF1B-A0E74E43A1F3}" type="presOf" srcId="{6786BC82-55CD-4FFB-806B-8681F617DBAB}" destId="{B375E44D-C7CE-47AF-818A-5B4899334414}" srcOrd="0" destOrd="0" presId="urn:microsoft.com/office/officeart/2005/8/layout/vList2"/>
    <dgm:cxn modelId="{F8CA19C6-5D9D-4349-8566-1D9A1F4FA571}" type="presOf" srcId="{F9CA0516-8A72-44CA-A6B0-49D41A310025}" destId="{1FAC9530-8879-4CB8-BF0F-2F00D53214A4}" srcOrd="0" destOrd="0" presId="urn:microsoft.com/office/officeart/2005/8/layout/vList2"/>
    <dgm:cxn modelId="{94DBF9E4-1BD8-4AA8-9EE4-B4F1317F025F}" type="presOf" srcId="{440C98B8-09AE-4396-9777-849B96267B01}" destId="{B94E439A-4090-4022-AD65-526B12F6E190}" srcOrd="0" destOrd="0" presId="urn:microsoft.com/office/officeart/2005/8/layout/vList2"/>
    <dgm:cxn modelId="{6F2BF8FD-3BC2-44FA-B61C-66924B439704}" srcId="{6786BC82-55CD-4FFB-806B-8681F617DBAB}" destId="{F9CA0516-8A72-44CA-A6B0-49D41A310025}" srcOrd="0" destOrd="0" parTransId="{00747249-1359-4293-84D4-CB35CB75159B}" sibTransId="{8D53CAD3-4684-48A7-A550-64FE40D23870}"/>
    <dgm:cxn modelId="{F8CC1F84-716F-46A5-9BF0-F7B5E09086CE}" type="presParOf" srcId="{B375E44D-C7CE-47AF-818A-5B4899334414}" destId="{1FAC9530-8879-4CB8-BF0F-2F00D53214A4}" srcOrd="0" destOrd="0" presId="urn:microsoft.com/office/officeart/2005/8/layout/vList2"/>
    <dgm:cxn modelId="{7868C3B4-B201-482C-AD27-6CCF08C3FDAE}" type="presParOf" srcId="{B375E44D-C7CE-47AF-818A-5B4899334414}" destId="{FF1E5B8B-89FC-413F-A034-BE80BD2982C9}" srcOrd="1" destOrd="0" presId="urn:microsoft.com/office/officeart/2005/8/layout/vList2"/>
    <dgm:cxn modelId="{57EED045-548F-4BA8-A179-261317942E25}" type="presParOf" srcId="{B375E44D-C7CE-47AF-818A-5B4899334414}" destId="{B94E439A-4090-4022-AD65-526B12F6E190}" srcOrd="2" destOrd="0" presId="urn:microsoft.com/office/officeart/2005/8/layout/vList2"/>
    <dgm:cxn modelId="{62EB8A30-F82F-402C-A1FE-A7133FFB1032}" type="presParOf" srcId="{B375E44D-C7CE-47AF-818A-5B4899334414}" destId="{46D32E9C-24DF-4017-A9C8-D31E1340F5CE}" srcOrd="3" destOrd="0" presId="urn:microsoft.com/office/officeart/2005/8/layout/vList2"/>
    <dgm:cxn modelId="{9E79B768-FED9-4CF9-A447-F4603B5D3329}" type="presParOf" srcId="{B375E44D-C7CE-47AF-818A-5B4899334414}" destId="{B8A9C69E-6943-477C-AE95-1475520EECC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AC9530-8879-4CB8-BF0F-2F00D53214A4}">
      <dsp:nvSpPr>
        <dsp:cNvPr id="0" name=""/>
        <dsp:cNvSpPr/>
      </dsp:nvSpPr>
      <dsp:spPr>
        <a:xfrm>
          <a:off x="0" y="172968"/>
          <a:ext cx="5394452" cy="839474"/>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dirty="0"/>
            <a:t>Read the Guidelines!</a:t>
          </a:r>
        </a:p>
      </dsp:txBody>
      <dsp:txXfrm>
        <a:off x="40980" y="213948"/>
        <a:ext cx="5312492" cy="757514"/>
      </dsp:txXfrm>
    </dsp:sp>
    <dsp:sp modelId="{B94E439A-4090-4022-AD65-526B12F6E190}">
      <dsp:nvSpPr>
        <dsp:cNvPr id="0" name=""/>
        <dsp:cNvSpPr/>
      </dsp:nvSpPr>
      <dsp:spPr>
        <a:xfrm>
          <a:off x="0" y="1378413"/>
          <a:ext cx="5394452" cy="839474"/>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dirty="0"/>
            <a:t>Develop your Project Plan!</a:t>
          </a:r>
        </a:p>
      </dsp:txBody>
      <dsp:txXfrm>
        <a:off x="40980" y="1419393"/>
        <a:ext cx="5312492" cy="757514"/>
      </dsp:txXfrm>
    </dsp:sp>
    <dsp:sp modelId="{B8A9C69E-6943-477C-AE95-1475520EECC6}">
      <dsp:nvSpPr>
        <dsp:cNvPr id="0" name=""/>
        <dsp:cNvSpPr/>
      </dsp:nvSpPr>
      <dsp:spPr>
        <a:xfrm>
          <a:off x="0" y="2591353"/>
          <a:ext cx="5394452" cy="839474"/>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dirty="0"/>
            <a:t>Don’t hesitate to reach out!</a:t>
          </a:r>
        </a:p>
      </dsp:txBody>
      <dsp:txXfrm>
        <a:off x="40980" y="2632333"/>
        <a:ext cx="5312492" cy="75751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8612BF-F3BD-4E29-92BF-810956EF44D7}"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62F18-6E1F-4BDA-A0B2-BDF8974F1F50}"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5233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8612BF-F3BD-4E29-92BF-810956EF44D7}"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62F18-6E1F-4BDA-A0B2-BDF8974F1F50}" type="slidenum">
              <a:rPr lang="en-US" smtClean="0"/>
              <a:t>‹#›</a:t>
            </a:fld>
            <a:endParaRPr lang="en-US"/>
          </a:p>
        </p:txBody>
      </p:sp>
    </p:spTree>
    <p:extLst>
      <p:ext uri="{BB962C8B-B14F-4D97-AF65-F5344CB8AC3E}">
        <p14:creationId xmlns:p14="http://schemas.microsoft.com/office/powerpoint/2010/main" val="1387132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8612BF-F3BD-4E29-92BF-810956EF44D7}"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62F18-6E1F-4BDA-A0B2-BDF8974F1F50}"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9712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8612BF-F3BD-4E29-92BF-810956EF44D7}" type="datetimeFigureOut">
              <a:rPr lang="en-US" smtClean="0"/>
              <a:t>6/18/2026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A62F18-6E1F-4BDA-A0B2-BDF8974F1F50}" type="slidenum">
              <a:rPr lang="en-US" smtClean="0"/>
              <a:t>‹#›</a:t>
            </a:fld>
            <a:endParaRPr lang="en-US"/>
          </a:p>
        </p:txBody>
      </p:sp>
    </p:spTree>
    <p:extLst>
      <p:ext uri="{BB962C8B-B14F-4D97-AF65-F5344CB8AC3E}">
        <p14:creationId xmlns:p14="http://schemas.microsoft.com/office/powerpoint/2010/main" val="1705053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8612BF-F3BD-4E29-92BF-810956EF44D7}" type="datetimeFigureOut">
              <a:rPr lang="en-US" smtClean="0"/>
              <a:t>6/18/2026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A62F18-6E1F-4BDA-A0B2-BDF8974F1F50}" type="slidenum">
              <a:rPr lang="en-US" smtClean="0"/>
              <a:t>‹#›</a:t>
            </a:fld>
            <a:endParaRPr lang="en-US"/>
          </a:p>
        </p:txBody>
      </p:sp>
    </p:spTree>
    <p:extLst>
      <p:ext uri="{BB962C8B-B14F-4D97-AF65-F5344CB8AC3E}">
        <p14:creationId xmlns:p14="http://schemas.microsoft.com/office/powerpoint/2010/main" val="3455291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8612BF-F3BD-4E29-92BF-810956EF44D7}" type="datetimeFigureOut">
              <a:rPr lang="en-US" smtClean="0"/>
              <a:t>6/18/2026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A62F18-6E1F-4BDA-A0B2-BDF8974F1F50}" type="slidenum">
              <a:rPr lang="en-US" smtClean="0"/>
              <a:t>‹#›</a:t>
            </a:fld>
            <a:endParaRPr lang="en-US"/>
          </a:p>
        </p:txBody>
      </p:sp>
    </p:spTree>
    <p:extLst>
      <p:ext uri="{BB962C8B-B14F-4D97-AF65-F5344CB8AC3E}">
        <p14:creationId xmlns:p14="http://schemas.microsoft.com/office/powerpoint/2010/main" val="586307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38612BF-F3BD-4E29-92BF-810956EF44D7}" type="datetimeFigureOut">
              <a:rPr lang="en-US" smtClean="0"/>
              <a:t>6/18/2026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8A62F18-6E1F-4BDA-A0B2-BDF8974F1F50}" type="slidenum">
              <a:rPr lang="en-US" smtClean="0"/>
              <a:t>‹#›</a:t>
            </a:fld>
            <a:endParaRPr lang="en-US"/>
          </a:p>
        </p:txBody>
      </p:sp>
    </p:spTree>
    <p:extLst>
      <p:ext uri="{BB962C8B-B14F-4D97-AF65-F5344CB8AC3E}">
        <p14:creationId xmlns:p14="http://schemas.microsoft.com/office/powerpoint/2010/main" val="3313380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38612BF-F3BD-4E29-92BF-810956EF44D7}" type="datetimeFigureOut">
              <a:rPr lang="en-US" smtClean="0"/>
              <a:t>6/18/2026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8A62F18-6E1F-4BDA-A0B2-BDF8974F1F50}" type="slidenum">
              <a:rPr lang="en-US" smtClean="0"/>
              <a:t>‹#›</a:t>
            </a:fld>
            <a:endParaRPr lang="en-US"/>
          </a:p>
        </p:txBody>
      </p:sp>
    </p:spTree>
    <p:extLst>
      <p:ext uri="{BB962C8B-B14F-4D97-AF65-F5344CB8AC3E}">
        <p14:creationId xmlns:p14="http://schemas.microsoft.com/office/powerpoint/2010/main" val="2013441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8612BF-F3BD-4E29-92BF-810956EF44D7}" type="datetimeFigureOut">
              <a:rPr lang="en-US" smtClean="0"/>
              <a:t>6/18/2026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A62F18-6E1F-4BDA-A0B2-BDF8974F1F50}" type="slidenum">
              <a:rPr lang="en-US" smtClean="0"/>
              <a:t>‹#›</a:t>
            </a:fld>
            <a:endParaRPr lang="en-US"/>
          </a:p>
        </p:txBody>
      </p:sp>
    </p:spTree>
    <p:extLst>
      <p:ext uri="{BB962C8B-B14F-4D97-AF65-F5344CB8AC3E}">
        <p14:creationId xmlns:p14="http://schemas.microsoft.com/office/powerpoint/2010/main" val="3751159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8612BF-F3BD-4E29-92BF-810956EF44D7}"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62F18-6E1F-4BDA-A0B2-BDF8974F1F50}" type="slidenum">
              <a:rPr lang="en-US" smtClean="0"/>
              <a:t>‹#›</a:t>
            </a:fld>
            <a:endParaRPr lang="en-US"/>
          </a:p>
        </p:txBody>
      </p:sp>
    </p:spTree>
    <p:extLst>
      <p:ext uri="{BB962C8B-B14F-4D97-AF65-F5344CB8AC3E}">
        <p14:creationId xmlns:p14="http://schemas.microsoft.com/office/powerpoint/2010/main" val="1232251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8612BF-F3BD-4E29-92BF-810956EF44D7}"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A62F18-6E1F-4BDA-A0B2-BDF8974F1F50}" type="slidenum">
              <a:rPr lang="en-US" smtClean="0"/>
              <a:t>‹#›</a:t>
            </a:fld>
            <a:endParaRPr lang="en-US"/>
          </a:p>
        </p:txBody>
      </p:sp>
    </p:spTree>
    <p:extLst>
      <p:ext uri="{BB962C8B-B14F-4D97-AF65-F5344CB8AC3E}">
        <p14:creationId xmlns:p14="http://schemas.microsoft.com/office/powerpoint/2010/main" val="3205879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38612BF-F3BD-4E29-92BF-810956EF44D7}" type="datetimeFigureOut">
              <a:rPr lang="en-US" smtClean="0"/>
              <a:t>6/18/2026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8A62F18-6E1F-4BDA-A0B2-BDF8974F1F50}"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571064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hyperlink" Target="https://www.arc.gov/grants-and-opportunities/" TargetMode="External"/><Relationship Id="rId7" Type="http://schemas.openxmlformats.org/officeDocument/2006/relationships/image" Target="../media/image2.gif"/><Relationship Id="rId2" Type="http://schemas.openxmlformats.org/officeDocument/2006/relationships/hyperlink" Target="mailto:zlee@sapdc.net" TargetMode="Externa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https://www.arc.gov/resource/application-guidance-by-project-type/" TargetMode="External"/><Relationship Id="rId4" Type="http://schemas.openxmlformats.org/officeDocument/2006/relationships/hyperlink" Target="https://www.arc.gov/applicant-resourc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A93CA28C-BA39-5CC2-758D-F1B3F457A872}"/>
              </a:ext>
            </a:extLst>
          </p:cNvPr>
          <p:cNvGrpSpPr/>
          <p:nvPr/>
        </p:nvGrpSpPr>
        <p:grpSpPr>
          <a:xfrm>
            <a:off x="264797" y="4354885"/>
            <a:ext cx="1983104" cy="1983104"/>
            <a:chOff x="126743" y="-353081"/>
            <a:chExt cx="5139333" cy="5139333"/>
          </a:xfrm>
        </p:grpSpPr>
        <p:pic>
          <p:nvPicPr>
            <p:cNvPr id="5" name="Picture 4" descr="A map of the state of maine&#10;&#10;Description automatically generated">
              <a:extLst>
                <a:ext uri="{FF2B5EF4-FFF2-40B4-BE49-F238E27FC236}">
                  <a16:creationId xmlns:a16="http://schemas.microsoft.com/office/drawing/2014/main" id="{BA1943AB-1F49-BE34-F1D1-EE2A58BA3483}"/>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126743" y="-353081"/>
              <a:ext cx="5139333" cy="5139333"/>
            </a:xfrm>
            <a:prstGeom prst="rect">
              <a:avLst/>
            </a:prstGeom>
          </p:spPr>
        </p:pic>
        <p:pic>
          <p:nvPicPr>
            <p:cNvPr id="6" name="Picture 5" descr="Blue and white text on a black background&#10;&#10;Description automatically generated">
              <a:extLst>
                <a:ext uri="{FF2B5EF4-FFF2-40B4-BE49-F238E27FC236}">
                  <a16:creationId xmlns:a16="http://schemas.microsoft.com/office/drawing/2014/main" id="{24E62DA2-7A2A-8DB2-D711-500B3EF1EC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237" y="1212439"/>
              <a:ext cx="3973781" cy="1789143"/>
            </a:xfrm>
            <a:prstGeom prst="rect">
              <a:avLst/>
            </a:prstGeom>
          </p:spPr>
        </p:pic>
      </p:grpSp>
      <p:sp>
        <p:nvSpPr>
          <p:cNvPr id="7" name="TextBox 6">
            <a:extLst>
              <a:ext uri="{FF2B5EF4-FFF2-40B4-BE49-F238E27FC236}">
                <a16:creationId xmlns:a16="http://schemas.microsoft.com/office/drawing/2014/main" id="{A847E362-4434-391F-5E1D-258C4939476A}"/>
              </a:ext>
            </a:extLst>
          </p:cNvPr>
          <p:cNvSpPr txBox="1"/>
          <p:nvPr/>
        </p:nvSpPr>
        <p:spPr>
          <a:xfrm>
            <a:off x="1228725" y="2247638"/>
            <a:ext cx="9848850" cy="1569660"/>
          </a:xfrm>
          <a:prstGeom prst="rect">
            <a:avLst/>
          </a:prstGeom>
          <a:noFill/>
        </p:spPr>
        <p:txBody>
          <a:bodyPr wrap="square" rtlCol="0">
            <a:spAutoFit/>
          </a:bodyPr>
          <a:lstStyle/>
          <a:p>
            <a:pPr algn="ctr"/>
            <a:r>
              <a:rPr lang="en-US" sz="4800" b="1" spc="-50" dirty="0">
                <a:solidFill>
                  <a:schemeClr val="tx1">
                    <a:lumMod val="75000"/>
                    <a:lumOff val="25000"/>
                  </a:schemeClr>
                </a:solidFill>
                <a:latin typeface="+mj-lt"/>
                <a:ea typeface="+mj-ea"/>
                <a:cs typeface="+mj-cs"/>
              </a:rPr>
              <a:t>Southern Alleghenies Planning &amp; Development Commission</a:t>
            </a:r>
          </a:p>
        </p:txBody>
      </p:sp>
    </p:spTree>
    <p:extLst>
      <p:ext uri="{BB962C8B-B14F-4D97-AF65-F5344CB8AC3E}">
        <p14:creationId xmlns:p14="http://schemas.microsoft.com/office/powerpoint/2010/main" val="6325230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81C5F-064C-2D14-65F2-B0FBE042F0DB}"/>
              </a:ext>
            </a:extLst>
          </p:cNvPr>
          <p:cNvSpPr>
            <a:spLocks noGrp="1"/>
          </p:cNvSpPr>
          <p:nvPr>
            <p:ph type="title"/>
          </p:nvPr>
        </p:nvSpPr>
        <p:spPr/>
        <p:txBody>
          <a:bodyPr/>
          <a:lstStyle/>
          <a:p>
            <a:r>
              <a:rPr lang="en-US" dirty="0"/>
              <a:t>History/Background</a:t>
            </a:r>
          </a:p>
        </p:txBody>
      </p:sp>
      <p:sp>
        <p:nvSpPr>
          <p:cNvPr id="3" name="Content Placeholder 2">
            <a:extLst>
              <a:ext uri="{FF2B5EF4-FFF2-40B4-BE49-F238E27FC236}">
                <a16:creationId xmlns:a16="http://schemas.microsoft.com/office/drawing/2014/main" id="{E2786A60-019F-AB16-F591-EDD5DB0884F2}"/>
              </a:ext>
            </a:extLst>
          </p:cNvPr>
          <p:cNvSpPr>
            <a:spLocks noGrp="1"/>
          </p:cNvSpPr>
          <p:nvPr>
            <p:ph idx="1"/>
          </p:nvPr>
        </p:nvSpPr>
        <p:spPr>
          <a:xfrm>
            <a:off x="1197864" y="1845734"/>
            <a:ext cx="9957816" cy="4023360"/>
          </a:xfrm>
        </p:spPr>
        <p:txBody>
          <a:bodyPr/>
          <a:lstStyle/>
          <a:p>
            <a:endParaRPr lang="en-US" dirty="0"/>
          </a:p>
          <a:p>
            <a:pPr marL="0" indent="0">
              <a:lnSpc>
                <a:spcPct val="100000"/>
              </a:lnSpc>
              <a:buNone/>
            </a:pPr>
            <a:r>
              <a:rPr lang="en-US" dirty="0"/>
              <a:t>SAP&amp;DC was incorporated in 1967</a:t>
            </a:r>
          </a:p>
          <a:p>
            <a:pPr marL="0" indent="0">
              <a:lnSpc>
                <a:spcPct val="100000"/>
              </a:lnSpc>
              <a:buNone/>
            </a:pPr>
            <a:r>
              <a:rPr lang="en-US" dirty="0"/>
              <a:t>Board of Directors is comprised of County Commissioners from each of the six (6) member counties and private sector representatives</a:t>
            </a:r>
          </a:p>
          <a:p>
            <a:pPr marL="0" indent="0">
              <a:lnSpc>
                <a:spcPct val="100000"/>
              </a:lnSpc>
              <a:buNone/>
            </a:pPr>
            <a:r>
              <a:rPr lang="en-US" dirty="0"/>
              <a:t>Other representatives provide valuable guidance through participation on advisory committees</a:t>
            </a:r>
          </a:p>
        </p:txBody>
      </p:sp>
    </p:spTree>
    <p:extLst>
      <p:ext uri="{BB962C8B-B14F-4D97-AF65-F5344CB8AC3E}">
        <p14:creationId xmlns:p14="http://schemas.microsoft.com/office/powerpoint/2010/main" val="3559986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285F87-49E2-3B0D-895B-852CA7F12B5A}"/>
              </a:ext>
            </a:extLst>
          </p:cNvPr>
          <p:cNvSpPr>
            <a:spLocks noGrp="1"/>
          </p:cNvSpPr>
          <p:nvPr>
            <p:ph idx="1"/>
          </p:nvPr>
        </p:nvSpPr>
        <p:spPr>
          <a:xfrm>
            <a:off x="838200" y="682625"/>
            <a:ext cx="10515600" cy="1137031"/>
          </a:xfrm>
        </p:spPr>
        <p:txBody>
          <a:bodyPr>
            <a:normAutofit/>
          </a:bodyPr>
          <a:lstStyle/>
          <a:p>
            <a:pPr marL="0" indent="0" algn="ctr">
              <a:buNone/>
            </a:pPr>
            <a:r>
              <a:rPr lang="en-US" sz="2400" b="1" dirty="0"/>
              <a:t>SAP&amp;DC’s mission is to address human resource development, encourage the creation and retention of jobs, and to improve the quality of life for residents of the Southern Alleghenies Region.</a:t>
            </a:r>
          </a:p>
        </p:txBody>
      </p:sp>
      <p:sp>
        <p:nvSpPr>
          <p:cNvPr id="6" name="Content Placeholder 2">
            <a:extLst>
              <a:ext uri="{FF2B5EF4-FFF2-40B4-BE49-F238E27FC236}">
                <a16:creationId xmlns:a16="http://schemas.microsoft.com/office/drawing/2014/main" id="{8BC53C55-B444-09C4-918D-ED31252AEDED}"/>
              </a:ext>
            </a:extLst>
          </p:cNvPr>
          <p:cNvSpPr txBox="1">
            <a:spLocks/>
          </p:cNvSpPr>
          <p:nvPr/>
        </p:nvSpPr>
        <p:spPr>
          <a:xfrm>
            <a:off x="1260348" y="2913825"/>
            <a:ext cx="9671304" cy="1255840"/>
          </a:xfrm>
          <a:prstGeom prst="rect">
            <a:avLst/>
          </a:prstGeom>
        </p:spPr>
        <p:txBody>
          <a:bodyPr vert="horz" lIns="91440" tIns="45720" rIns="91440" bIns="45720" numCol="2"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300" dirty="0">
                <a:solidFill>
                  <a:schemeClr val="tx1">
                    <a:lumMod val="75000"/>
                    <a:lumOff val="25000"/>
                  </a:schemeClr>
                </a:solidFill>
              </a:rPr>
              <a:t>Workforce Development</a:t>
            </a:r>
          </a:p>
          <a:p>
            <a:pPr marL="0" indent="0">
              <a:buNone/>
            </a:pPr>
            <a:endParaRPr lang="en-US" dirty="0">
              <a:solidFill>
                <a:schemeClr val="tx1">
                  <a:lumMod val="75000"/>
                  <a:lumOff val="25000"/>
                </a:schemeClr>
              </a:solidFill>
            </a:endParaRPr>
          </a:p>
          <a:p>
            <a:r>
              <a:rPr lang="en-US" sz="3300" dirty="0">
                <a:solidFill>
                  <a:schemeClr val="tx1">
                    <a:lumMod val="75000"/>
                    <a:lumOff val="25000"/>
                  </a:schemeClr>
                </a:solidFill>
              </a:rPr>
              <a:t>Business Development</a:t>
            </a:r>
          </a:p>
          <a:p>
            <a:r>
              <a:rPr lang="en-US" sz="3300" dirty="0">
                <a:solidFill>
                  <a:schemeClr val="tx1">
                    <a:lumMod val="75000"/>
                    <a:lumOff val="25000"/>
                  </a:schemeClr>
                </a:solidFill>
              </a:rPr>
              <a:t>Business Lending Services</a:t>
            </a:r>
          </a:p>
          <a:p>
            <a:pPr marL="0" indent="0">
              <a:buNone/>
            </a:pPr>
            <a:endParaRPr lang="en-US" dirty="0">
              <a:solidFill>
                <a:schemeClr val="tx1">
                  <a:lumMod val="75000"/>
                  <a:lumOff val="25000"/>
                </a:schemeClr>
              </a:solidFill>
            </a:endParaRPr>
          </a:p>
          <a:p>
            <a:r>
              <a:rPr lang="en-US" sz="3300" dirty="0">
                <a:solidFill>
                  <a:schemeClr val="tx1">
                    <a:lumMod val="75000"/>
                    <a:lumOff val="25000"/>
                  </a:schemeClr>
                </a:solidFill>
              </a:rPr>
              <a:t>Planning &amp; Community Development</a:t>
            </a:r>
          </a:p>
        </p:txBody>
      </p:sp>
    </p:spTree>
    <p:extLst>
      <p:ext uri="{BB962C8B-B14F-4D97-AF65-F5344CB8AC3E}">
        <p14:creationId xmlns:p14="http://schemas.microsoft.com/office/powerpoint/2010/main" val="3839462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2C785-620D-FD0B-3CD1-F6F0C562275B}"/>
              </a:ext>
            </a:extLst>
          </p:cNvPr>
          <p:cNvSpPr>
            <a:spLocks noGrp="1"/>
          </p:cNvSpPr>
          <p:nvPr>
            <p:ph type="title"/>
          </p:nvPr>
        </p:nvSpPr>
        <p:spPr/>
        <p:txBody>
          <a:bodyPr/>
          <a:lstStyle/>
          <a:p>
            <a:pPr algn="ctr"/>
            <a:r>
              <a:rPr lang="en-US" dirty="0"/>
              <a:t>Appalachian Regional Commission (ARC)</a:t>
            </a:r>
          </a:p>
        </p:txBody>
      </p:sp>
      <p:sp>
        <p:nvSpPr>
          <p:cNvPr id="3" name="Content Placeholder 2">
            <a:extLst>
              <a:ext uri="{FF2B5EF4-FFF2-40B4-BE49-F238E27FC236}">
                <a16:creationId xmlns:a16="http://schemas.microsoft.com/office/drawing/2014/main" id="{4CD7CAD6-6948-D9E3-421F-C479E027F2F5}"/>
              </a:ext>
            </a:extLst>
          </p:cNvPr>
          <p:cNvSpPr>
            <a:spLocks noGrp="1"/>
          </p:cNvSpPr>
          <p:nvPr>
            <p:ph idx="1"/>
          </p:nvPr>
        </p:nvSpPr>
        <p:spPr>
          <a:xfrm>
            <a:off x="640080" y="2392553"/>
            <a:ext cx="6006084" cy="2828671"/>
          </a:xfrm>
        </p:spPr>
        <p:txBody>
          <a:bodyPr>
            <a:normAutofit/>
          </a:bodyPr>
          <a:lstStyle/>
          <a:p>
            <a:pPr marL="0" indent="0">
              <a:buNone/>
            </a:pPr>
            <a:r>
              <a:rPr lang="en-US" sz="2400" dirty="0"/>
              <a:t>The Appalachian Regional Commission (ARC) is an economic development partnership agency of the federal government and 13 state governments focusing on 423 counties across the Appalachian Region. ARC’s mission is to innovate, partner, and invest to build community capacity and strengthen economic growth in Appalachia.</a:t>
            </a:r>
          </a:p>
        </p:txBody>
      </p:sp>
      <p:pic>
        <p:nvPicPr>
          <p:cNvPr id="6" name="Picture 5">
            <a:extLst>
              <a:ext uri="{FF2B5EF4-FFF2-40B4-BE49-F238E27FC236}">
                <a16:creationId xmlns:a16="http://schemas.microsoft.com/office/drawing/2014/main" id="{0411E277-86B7-A847-09CA-21814FFF0D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77043" y="1965960"/>
            <a:ext cx="4126855" cy="3840480"/>
          </a:xfrm>
          <a:prstGeom prst="rect">
            <a:avLst/>
          </a:prstGeom>
          <a:ln w="6350" cap="sq">
            <a:solidFill>
              <a:srgbClr val="000000"/>
            </a:solidFill>
            <a:prstDash val="solid"/>
            <a:miter lim="800000"/>
          </a:ln>
          <a:effectLst/>
        </p:spPr>
      </p:pic>
    </p:spTree>
    <p:extLst>
      <p:ext uri="{BB962C8B-B14F-4D97-AF65-F5344CB8AC3E}">
        <p14:creationId xmlns:p14="http://schemas.microsoft.com/office/powerpoint/2010/main" val="394789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A5E17-C097-863A-3E59-71304F08B287}"/>
              </a:ext>
            </a:extLst>
          </p:cNvPr>
          <p:cNvSpPr>
            <a:spLocks noGrp="1"/>
          </p:cNvSpPr>
          <p:nvPr>
            <p:ph type="title"/>
          </p:nvPr>
        </p:nvSpPr>
        <p:spPr/>
        <p:txBody>
          <a:bodyPr/>
          <a:lstStyle/>
          <a:p>
            <a:r>
              <a:rPr lang="en-US" dirty="0"/>
              <a:t>ARC Investment Goals</a:t>
            </a:r>
          </a:p>
        </p:txBody>
      </p:sp>
      <p:sp>
        <p:nvSpPr>
          <p:cNvPr id="3" name="Content Placeholder 2">
            <a:extLst>
              <a:ext uri="{FF2B5EF4-FFF2-40B4-BE49-F238E27FC236}">
                <a16:creationId xmlns:a16="http://schemas.microsoft.com/office/drawing/2014/main" id="{F5B8EA34-708B-C365-E971-121F37EF169C}"/>
              </a:ext>
            </a:extLst>
          </p:cNvPr>
          <p:cNvSpPr>
            <a:spLocks noGrp="1"/>
          </p:cNvSpPr>
          <p:nvPr>
            <p:ph idx="1"/>
          </p:nvPr>
        </p:nvSpPr>
        <p:spPr/>
        <p:txBody>
          <a:bodyPr>
            <a:normAutofit/>
          </a:bodyPr>
          <a:lstStyle/>
          <a:p>
            <a:endParaRPr lang="en-US" sz="2400" dirty="0"/>
          </a:p>
          <a:p>
            <a:r>
              <a:rPr lang="en-US" sz="2400" dirty="0"/>
              <a:t>Goal 1: Building Businesses</a:t>
            </a:r>
          </a:p>
          <a:p>
            <a:r>
              <a:rPr lang="en-US" sz="2400" dirty="0"/>
              <a:t>Goal 2: Building Workforce Ecosystems</a:t>
            </a:r>
          </a:p>
          <a:p>
            <a:r>
              <a:rPr lang="en-US" sz="2400" dirty="0"/>
              <a:t>Goal 3: Building Community Infrastructure</a:t>
            </a:r>
          </a:p>
          <a:p>
            <a:r>
              <a:rPr lang="en-US" sz="2400" dirty="0"/>
              <a:t>Goal 4: Building Regional Culture and Tourism</a:t>
            </a:r>
          </a:p>
          <a:p>
            <a:r>
              <a:rPr lang="en-US" sz="2400" dirty="0"/>
              <a:t>Goal 5: Building Community Leaders and Local Capacity</a:t>
            </a:r>
          </a:p>
        </p:txBody>
      </p:sp>
    </p:spTree>
    <p:extLst>
      <p:ext uri="{BB962C8B-B14F-4D97-AF65-F5344CB8AC3E}">
        <p14:creationId xmlns:p14="http://schemas.microsoft.com/office/powerpoint/2010/main" val="3378651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0297B-203C-5705-7E97-ECD62318C720}"/>
              </a:ext>
            </a:extLst>
          </p:cNvPr>
          <p:cNvSpPr>
            <a:spLocks noGrp="1"/>
          </p:cNvSpPr>
          <p:nvPr>
            <p:ph type="title"/>
          </p:nvPr>
        </p:nvSpPr>
        <p:spPr/>
        <p:txBody>
          <a:bodyPr/>
          <a:lstStyle/>
          <a:p>
            <a:r>
              <a:rPr lang="en-US" dirty="0"/>
              <a:t>ARC Grants and Opportunities</a:t>
            </a:r>
          </a:p>
        </p:txBody>
      </p:sp>
      <p:sp>
        <p:nvSpPr>
          <p:cNvPr id="4" name="Content Placeholder 2">
            <a:extLst>
              <a:ext uri="{FF2B5EF4-FFF2-40B4-BE49-F238E27FC236}">
                <a16:creationId xmlns:a16="http://schemas.microsoft.com/office/drawing/2014/main" id="{545C9F47-C43D-C659-154A-7F4EA0CA525E}"/>
              </a:ext>
            </a:extLst>
          </p:cNvPr>
          <p:cNvSpPr txBox="1">
            <a:spLocks/>
          </p:cNvSpPr>
          <p:nvPr/>
        </p:nvSpPr>
        <p:spPr>
          <a:xfrm>
            <a:off x="6096000" y="1825625"/>
            <a:ext cx="484022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000" dirty="0">
              <a:solidFill>
                <a:schemeClr val="tx1">
                  <a:lumMod val="75000"/>
                  <a:lumOff val="25000"/>
                </a:schemeClr>
              </a:solidFill>
            </a:endParaRPr>
          </a:p>
          <a:p>
            <a:pPr marL="0" indent="0">
              <a:buNone/>
            </a:pPr>
            <a:r>
              <a:rPr lang="en-US" sz="2000" dirty="0">
                <a:solidFill>
                  <a:schemeClr val="tx1">
                    <a:lumMod val="75000"/>
                    <a:lumOff val="25000"/>
                  </a:schemeClr>
                </a:solidFill>
              </a:rPr>
              <a:t>Other Programs/Initiatives:</a:t>
            </a:r>
          </a:p>
          <a:p>
            <a:r>
              <a:rPr lang="en-US" sz="2000" dirty="0">
                <a:solidFill>
                  <a:schemeClr val="tx1">
                    <a:lumMod val="75000"/>
                    <a:lumOff val="25000"/>
                  </a:schemeClr>
                </a:solidFill>
              </a:rPr>
              <a:t>Workforce Opportunity for Rural Communities</a:t>
            </a:r>
          </a:p>
          <a:p>
            <a:r>
              <a:rPr lang="en-US" sz="2000" dirty="0">
                <a:solidFill>
                  <a:schemeClr val="tx1">
                    <a:lumMod val="75000"/>
                    <a:lumOff val="25000"/>
                  </a:schemeClr>
                </a:solidFill>
              </a:rPr>
              <a:t>Appalachian Regional Energy Hub Initiative</a:t>
            </a:r>
          </a:p>
          <a:p>
            <a:r>
              <a:rPr lang="en-US" sz="2000" dirty="0">
                <a:solidFill>
                  <a:schemeClr val="tx1">
                    <a:lumMod val="75000"/>
                    <a:lumOff val="25000"/>
                  </a:schemeClr>
                </a:solidFill>
              </a:rPr>
              <a:t>Access to Capital Projects</a:t>
            </a:r>
          </a:p>
          <a:p>
            <a:r>
              <a:rPr lang="en-US" sz="2000" dirty="0">
                <a:solidFill>
                  <a:schemeClr val="tx1">
                    <a:lumMod val="75000"/>
                    <a:lumOff val="25000"/>
                  </a:schemeClr>
                </a:solidFill>
              </a:rPr>
              <a:t>Broadband Projects</a:t>
            </a:r>
          </a:p>
          <a:p>
            <a:r>
              <a:rPr lang="en-US" sz="2000" dirty="0">
                <a:solidFill>
                  <a:schemeClr val="tx1">
                    <a:lumMod val="75000"/>
                    <a:lumOff val="25000"/>
                  </a:schemeClr>
                </a:solidFill>
              </a:rPr>
              <a:t>READY Appalachia</a:t>
            </a:r>
          </a:p>
          <a:p>
            <a:r>
              <a:rPr lang="en-US" sz="2000" dirty="0">
                <a:solidFill>
                  <a:schemeClr val="tx1">
                    <a:lumMod val="75000"/>
                    <a:lumOff val="25000"/>
                  </a:schemeClr>
                </a:solidFill>
              </a:rPr>
              <a:t>Academies and Institutes</a:t>
            </a:r>
          </a:p>
        </p:txBody>
      </p:sp>
      <p:sp>
        <p:nvSpPr>
          <p:cNvPr id="6" name="Content Placeholder 2">
            <a:extLst>
              <a:ext uri="{FF2B5EF4-FFF2-40B4-BE49-F238E27FC236}">
                <a16:creationId xmlns:a16="http://schemas.microsoft.com/office/drawing/2014/main" id="{31F0BA93-34FE-A9EC-02B2-4D60EB0BCCF5}"/>
              </a:ext>
            </a:extLst>
          </p:cNvPr>
          <p:cNvSpPr txBox="1">
            <a:spLocks/>
          </p:cNvSpPr>
          <p:nvPr/>
        </p:nvSpPr>
        <p:spPr>
          <a:xfrm>
            <a:off x="1097280" y="1825625"/>
            <a:ext cx="484022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000" dirty="0">
              <a:solidFill>
                <a:schemeClr val="tx1">
                  <a:lumMod val="75000"/>
                  <a:lumOff val="25000"/>
                </a:schemeClr>
              </a:solidFill>
            </a:endParaRPr>
          </a:p>
          <a:p>
            <a:pPr marL="0" indent="0">
              <a:buNone/>
            </a:pPr>
            <a:r>
              <a:rPr lang="en-US" sz="2000" dirty="0">
                <a:solidFill>
                  <a:schemeClr val="tx1">
                    <a:lumMod val="75000"/>
                    <a:lumOff val="25000"/>
                  </a:schemeClr>
                </a:solidFill>
              </a:rPr>
              <a:t>Programs that we typically work with:</a:t>
            </a:r>
          </a:p>
          <a:p>
            <a:r>
              <a:rPr lang="en-US" sz="2000" dirty="0">
                <a:solidFill>
                  <a:schemeClr val="tx1">
                    <a:lumMod val="75000"/>
                    <a:lumOff val="25000"/>
                  </a:schemeClr>
                </a:solidFill>
              </a:rPr>
              <a:t>Area Development Program</a:t>
            </a:r>
          </a:p>
          <a:p>
            <a:r>
              <a:rPr lang="en-US" sz="2000" dirty="0">
                <a:solidFill>
                  <a:schemeClr val="tx1">
                    <a:lumMod val="75000"/>
                    <a:lumOff val="25000"/>
                  </a:schemeClr>
                </a:solidFill>
              </a:rPr>
              <a:t>Local Access Road Program</a:t>
            </a:r>
          </a:p>
          <a:p>
            <a:r>
              <a:rPr lang="en-US" sz="2000" dirty="0">
                <a:solidFill>
                  <a:schemeClr val="tx1">
                    <a:lumMod val="75000"/>
                    <a:lumOff val="25000"/>
                  </a:schemeClr>
                </a:solidFill>
              </a:rPr>
              <a:t>POWER</a:t>
            </a:r>
          </a:p>
          <a:p>
            <a:r>
              <a:rPr lang="en-US" sz="2000" dirty="0">
                <a:solidFill>
                  <a:schemeClr val="tx1">
                    <a:lumMod val="75000"/>
                    <a:lumOff val="25000"/>
                  </a:schemeClr>
                </a:solidFill>
              </a:rPr>
              <a:t>ARISE</a:t>
            </a:r>
          </a:p>
          <a:p>
            <a:r>
              <a:rPr lang="en-US" sz="2000" dirty="0">
                <a:solidFill>
                  <a:schemeClr val="tx1">
                    <a:lumMod val="75000"/>
                    <a:lumOff val="25000"/>
                  </a:schemeClr>
                </a:solidFill>
              </a:rPr>
              <a:t>INSPIRE</a:t>
            </a:r>
          </a:p>
        </p:txBody>
      </p:sp>
    </p:spTree>
    <p:extLst>
      <p:ext uri="{BB962C8B-B14F-4D97-AF65-F5344CB8AC3E}">
        <p14:creationId xmlns:p14="http://schemas.microsoft.com/office/powerpoint/2010/main" val="23839199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383ED-4971-1944-0904-61CD7FC67470}"/>
              </a:ext>
            </a:extLst>
          </p:cNvPr>
          <p:cNvSpPr>
            <a:spLocks noGrp="1"/>
          </p:cNvSpPr>
          <p:nvPr>
            <p:ph type="title"/>
          </p:nvPr>
        </p:nvSpPr>
        <p:spPr/>
        <p:txBody>
          <a:bodyPr/>
          <a:lstStyle/>
          <a:p>
            <a:r>
              <a:rPr lang="en-US" dirty="0"/>
              <a:t>Area Development Program</a:t>
            </a:r>
          </a:p>
        </p:txBody>
      </p:sp>
      <p:sp>
        <p:nvSpPr>
          <p:cNvPr id="3" name="Content Placeholder 2">
            <a:extLst>
              <a:ext uri="{FF2B5EF4-FFF2-40B4-BE49-F238E27FC236}">
                <a16:creationId xmlns:a16="http://schemas.microsoft.com/office/drawing/2014/main" id="{18A726A7-563B-CE45-8096-345CC0BDFE21}"/>
              </a:ext>
            </a:extLst>
          </p:cNvPr>
          <p:cNvSpPr>
            <a:spLocks noGrp="1"/>
          </p:cNvSpPr>
          <p:nvPr>
            <p:ph idx="1"/>
          </p:nvPr>
        </p:nvSpPr>
        <p:spPr>
          <a:xfrm>
            <a:off x="1097280" y="2167127"/>
            <a:ext cx="10058400" cy="2916937"/>
          </a:xfrm>
        </p:spPr>
        <p:txBody>
          <a:bodyPr>
            <a:normAutofit lnSpcReduction="10000"/>
          </a:bodyPr>
          <a:lstStyle/>
          <a:p>
            <a:r>
              <a:rPr lang="en-US" sz="2400" dirty="0"/>
              <a:t>Bottom-up Approach: Projects are developed and designed at the local level in collaboration with other local partners and the ARC State Program Manager.</a:t>
            </a:r>
          </a:p>
          <a:p>
            <a:endParaRPr lang="en-US" sz="2400" dirty="0"/>
          </a:p>
          <a:p>
            <a:r>
              <a:rPr lang="en-US" sz="2400" dirty="0"/>
              <a:t>Two Investment Areas:</a:t>
            </a:r>
          </a:p>
          <a:p>
            <a:pPr lvl="1"/>
            <a:r>
              <a:rPr lang="en-US" sz="2000" dirty="0"/>
              <a:t>Critical Infrastructure – water and wastewater systems, transportation networks, broadband, and other projects anchoring regional economic development</a:t>
            </a:r>
          </a:p>
          <a:p>
            <a:pPr lvl="1"/>
            <a:r>
              <a:rPr lang="en-US" sz="2000" dirty="0"/>
              <a:t>Business and Workforce Development – entrepreneurship, worker training and education, food systems, leadership, and other human capital development</a:t>
            </a:r>
          </a:p>
        </p:txBody>
      </p:sp>
    </p:spTree>
    <p:extLst>
      <p:ext uri="{BB962C8B-B14F-4D97-AF65-F5344CB8AC3E}">
        <p14:creationId xmlns:p14="http://schemas.microsoft.com/office/powerpoint/2010/main" val="4346638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360EC-5873-B2B7-E53C-003DF4463696}"/>
              </a:ext>
            </a:extLst>
          </p:cNvPr>
          <p:cNvSpPr>
            <a:spLocks noGrp="1"/>
          </p:cNvSpPr>
          <p:nvPr>
            <p:ph type="title"/>
          </p:nvPr>
        </p:nvSpPr>
        <p:spPr/>
        <p:txBody>
          <a:bodyPr/>
          <a:lstStyle/>
          <a:p>
            <a:r>
              <a:rPr lang="en-US" dirty="0"/>
              <a:t>Area Development Program Cont’d.</a:t>
            </a:r>
          </a:p>
        </p:txBody>
      </p:sp>
      <p:sp>
        <p:nvSpPr>
          <p:cNvPr id="6" name="TextBox 5">
            <a:extLst>
              <a:ext uri="{FF2B5EF4-FFF2-40B4-BE49-F238E27FC236}">
                <a16:creationId xmlns:a16="http://schemas.microsoft.com/office/drawing/2014/main" id="{50F5E0E8-F296-EECF-22D1-EDFB20464CC3}"/>
              </a:ext>
            </a:extLst>
          </p:cNvPr>
          <p:cNvSpPr txBox="1"/>
          <p:nvPr/>
        </p:nvSpPr>
        <p:spPr>
          <a:xfrm>
            <a:off x="1097280" y="2276856"/>
            <a:ext cx="10058400" cy="2677656"/>
          </a:xfrm>
          <a:prstGeom prst="rect">
            <a:avLst/>
          </a:prstGeom>
          <a:noFill/>
        </p:spPr>
        <p:txBody>
          <a:bodyPr wrap="square" rtlCol="0">
            <a:spAutoFit/>
          </a:bodyPr>
          <a:lstStyle/>
          <a:p>
            <a:r>
              <a:rPr lang="en-US" sz="2400" dirty="0">
                <a:solidFill>
                  <a:schemeClr val="tx1">
                    <a:lumMod val="75000"/>
                    <a:lumOff val="25000"/>
                  </a:schemeClr>
                </a:solidFill>
              </a:rPr>
              <a:t>Projects can request up to $1M in funding</a:t>
            </a:r>
          </a:p>
          <a:p>
            <a:endParaRPr lang="en-US" sz="2400" dirty="0">
              <a:solidFill>
                <a:schemeClr val="tx1">
                  <a:lumMod val="75000"/>
                  <a:lumOff val="25000"/>
                </a:schemeClr>
              </a:solidFill>
            </a:endParaRPr>
          </a:p>
          <a:p>
            <a:r>
              <a:rPr lang="en-US" sz="2400" dirty="0">
                <a:solidFill>
                  <a:schemeClr val="tx1">
                    <a:lumMod val="75000"/>
                    <a:lumOff val="25000"/>
                  </a:schemeClr>
                </a:solidFill>
              </a:rPr>
              <a:t>A 50% match is required (for Transitional Counties)</a:t>
            </a:r>
          </a:p>
          <a:p>
            <a:pPr marL="285750" indent="-285750">
              <a:buFont typeface="Arial" panose="020B0604020202020204" pitchFamily="34" charset="0"/>
              <a:buChar char="•"/>
            </a:pPr>
            <a:endParaRPr lang="en-US" sz="2400" dirty="0">
              <a:solidFill>
                <a:schemeClr val="tx1">
                  <a:lumMod val="75000"/>
                  <a:lumOff val="25000"/>
                </a:schemeClr>
              </a:solidFill>
            </a:endParaRPr>
          </a:p>
          <a:p>
            <a:r>
              <a:rPr lang="en-US" sz="2400" dirty="0">
                <a:solidFill>
                  <a:schemeClr val="tx1">
                    <a:lumMod val="75000"/>
                    <a:lumOff val="25000"/>
                  </a:schemeClr>
                </a:solidFill>
              </a:rPr>
              <a:t>Eligible applicants include Local Development Districts (LDDs), county or municipal governments, institutions of higher education, non-profit organizations</a:t>
            </a:r>
          </a:p>
        </p:txBody>
      </p:sp>
    </p:spTree>
    <p:extLst>
      <p:ext uri="{BB962C8B-B14F-4D97-AF65-F5344CB8AC3E}">
        <p14:creationId xmlns:p14="http://schemas.microsoft.com/office/powerpoint/2010/main" val="711632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7A41D-B378-7CEF-05CF-35F2DF4C61FB}"/>
              </a:ext>
            </a:extLst>
          </p:cNvPr>
          <p:cNvSpPr>
            <a:spLocks noGrp="1"/>
          </p:cNvSpPr>
          <p:nvPr>
            <p:ph type="title"/>
          </p:nvPr>
        </p:nvSpPr>
        <p:spPr/>
        <p:txBody>
          <a:bodyPr/>
          <a:lstStyle/>
          <a:p>
            <a:r>
              <a:rPr lang="en-US" dirty="0"/>
              <a:t>Project Examples</a:t>
            </a:r>
          </a:p>
        </p:txBody>
      </p:sp>
      <p:sp>
        <p:nvSpPr>
          <p:cNvPr id="3" name="Content Placeholder 2">
            <a:extLst>
              <a:ext uri="{FF2B5EF4-FFF2-40B4-BE49-F238E27FC236}">
                <a16:creationId xmlns:a16="http://schemas.microsoft.com/office/drawing/2014/main" id="{1E00D98E-85A9-9A25-D074-198288B7C4EB}"/>
              </a:ext>
            </a:extLst>
          </p:cNvPr>
          <p:cNvSpPr>
            <a:spLocks noGrp="1"/>
          </p:cNvSpPr>
          <p:nvPr>
            <p:ph idx="1"/>
          </p:nvPr>
        </p:nvSpPr>
        <p:spPr>
          <a:xfrm>
            <a:off x="1097280" y="2010326"/>
            <a:ext cx="10058400" cy="4023360"/>
          </a:xfrm>
        </p:spPr>
        <p:txBody>
          <a:bodyPr>
            <a:normAutofit lnSpcReduction="10000"/>
          </a:bodyPr>
          <a:lstStyle/>
          <a:p>
            <a:pPr marL="0" indent="0">
              <a:buNone/>
            </a:pPr>
            <a:r>
              <a:rPr lang="en-US" dirty="0"/>
              <a:t>Developing a comprehensive tourism strategic plan to identify and connect existing assets, explore business growth opportunities and prioritize future investments.</a:t>
            </a:r>
          </a:p>
          <a:p>
            <a:pPr marL="0" indent="0">
              <a:buNone/>
            </a:pPr>
            <a:r>
              <a:rPr lang="en-US" dirty="0"/>
              <a:t>Creating a network of arts, crafts or food tourism trails (activities could include research and data collection, site documentation, web portal and visitor itinerary development, etc.).</a:t>
            </a:r>
          </a:p>
          <a:p>
            <a:pPr marL="0" indent="0">
              <a:buNone/>
            </a:pPr>
            <a:r>
              <a:rPr lang="en-US" dirty="0"/>
              <a:t>Conducting market analysis and business planning to assess the financial viability of a tourism-related construction project.</a:t>
            </a:r>
          </a:p>
          <a:p>
            <a:pPr marL="0" indent="0">
              <a:buNone/>
            </a:pPr>
            <a:r>
              <a:rPr lang="en-US" dirty="0"/>
              <a:t>Developing a tourism-based entrepreneurship training program to improve artisans’ business and marketing skills.</a:t>
            </a:r>
          </a:p>
          <a:p>
            <a:pPr marL="0" indent="0">
              <a:buNone/>
            </a:pPr>
            <a:r>
              <a:rPr lang="en-US" dirty="0"/>
              <a:t>Implementing innovative technologies that create new visitor experiences.</a:t>
            </a:r>
          </a:p>
          <a:p>
            <a:pPr marL="0" indent="0">
              <a:buNone/>
            </a:pPr>
            <a:r>
              <a:rPr lang="en-US" dirty="0"/>
              <a:t>Restoration of a historic theatre or upgrade to a public amphitheater, museum or arts space with the goal to bring more foot traffic to the downtown business district. </a:t>
            </a:r>
            <a:r>
              <a:rPr lang="en-US" b="1" dirty="0"/>
              <a:t>Note</a:t>
            </a:r>
            <a:r>
              <a:rPr lang="en-US" dirty="0"/>
              <a:t>: Any space improved with ARC funds must remain under public ownership.</a:t>
            </a:r>
          </a:p>
        </p:txBody>
      </p:sp>
    </p:spTree>
    <p:extLst>
      <p:ext uri="{BB962C8B-B14F-4D97-AF65-F5344CB8AC3E}">
        <p14:creationId xmlns:p14="http://schemas.microsoft.com/office/powerpoint/2010/main" val="48657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F6DD7-2313-C754-C851-DCFAC2E6FC62}"/>
              </a:ext>
            </a:extLst>
          </p:cNvPr>
          <p:cNvSpPr>
            <a:spLocks noGrp="1"/>
          </p:cNvSpPr>
          <p:nvPr>
            <p:ph type="title"/>
          </p:nvPr>
        </p:nvSpPr>
        <p:spPr/>
        <p:txBody>
          <a:bodyPr/>
          <a:lstStyle/>
          <a:p>
            <a:r>
              <a:rPr lang="en-US" dirty="0"/>
              <a:t>Important Things to Keep in Mind:</a:t>
            </a:r>
          </a:p>
        </p:txBody>
      </p:sp>
      <p:graphicFrame>
        <p:nvGraphicFramePr>
          <p:cNvPr id="5" name="Diagram 4">
            <a:extLst>
              <a:ext uri="{FF2B5EF4-FFF2-40B4-BE49-F238E27FC236}">
                <a16:creationId xmlns:a16="http://schemas.microsoft.com/office/drawing/2014/main" id="{B6531DBE-C06A-D78B-6536-5C1E189FA244}"/>
              </a:ext>
            </a:extLst>
          </p:cNvPr>
          <p:cNvGraphicFramePr/>
          <p:nvPr>
            <p:extLst>
              <p:ext uri="{D42A27DB-BD31-4B8C-83A1-F6EECF244321}">
                <p14:modId xmlns:p14="http://schemas.microsoft.com/office/powerpoint/2010/main" val="3761243158"/>
              </p:ext>
            </p:extLst>
          </p:nvPr>
        </p:nvGraphicFramePr>
        <p:xfrm>
          <a:off x="3429254" y="2109555"/>
          <a:ext cx="5394452" cy="35963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38939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C8953-9F83-38CB-AD17-191357A9F4AC}"/>
              </a:ext>
            </a:extLst>
          </p:cNvPr>
          <p:cNvSpPr>
            <a:spLocks noGrp="1"/>
          </p:cNvSpPr>
          <p:nvPr>
            <p:ph type="title"/>
          </p:nvPr>
        </p:nvSpPr>
        <p:spPr/>
        <p:txBody>
          <a:bodyPr/>
          <a:lstStyle/>
          <a:p>
            <a:r>
              <a:rPr lang="en-US" dirty="0"/>
              <a:t>Any Questions?</a:t>
            </a:r>
          </a:p>
        </p:txBody>
      </p:sp>
      <p:sp>
        <p:nvSpPr>
          <p:cNvPr id="4" name="TextBox 3">
            <a:extLst>
              <a:ext uri="{FF2B5EF4-FFF2-40B4-BE49-F238E27FC236}">
                <a16:creationId xmlns:a16="http://schemas.microsoft.com/office/drawing/2014/main" id="{57000315-8FB5-DE1A-434E-F5381B1A3886}"/>
              </a:ext>
            </a:extLst>
          </p:cNvPr>
          <p:cNvSpPr txBox="1"/>
          <p:nvPr/>
        </p:nvSpPr>
        <p:spPr>
          <a:xfrm>
            <a:off x="1097280" y="2459736"/>
            <a:ext cx="4998720" cy="2062103"/>
          </a:xfrm>
          <a:prstGeom prst="rect">
            <a:avLst/>
          </a:prstGeom>
          <a:noFill/>
        </p:spPr>
        <p:txBody>
          <a:bodyPr wrap="square" rtlCol="0">
            <a:spAutoFit/>
          </a:bodyPr>
          <a:lstStyle/>
          <a:p>
            <a:r>
              <a:rPr lang="en-US" sz="2000" dirty="0">
                <a:solidFill>
                  <a:schemeClr val="tx1">
                    <a:lumMod val="75000"/>
                    <a:lumOff val="25000"/>
                  </a:schemeClr>
                </a:solidFill>
              </a:rPr>
              <a:t>Zachary Lee</a:t>
            </a:r>
          </a:p>
          <a:p>
            <a:r>
              <a:rPr lang="en-US" sz="2000" dirty="0">
                <a:solidFill>
                  <a:schemeClr val="tx1">
                    <a:lumMod val="75000"/>
                    <a:lumOff val="25000"/>
                  </a:schemeClr>
                </a:solidFill>
              </a:rPr>
              <a:t>Community and Economic Development</a:t>
            </a:r>
          </a:p>
          <a:p>
            <a:r>
              <a:rPr lang="en-US" sz="2000" dirty="0">
                <a:solidFill>
                  <a:schemeClr val="tx1">
                    <a:lumMod val="75000"/>
                    <a:lumOff val="25000"/>
                  </a:schemeClr>
                </a:solidFill>
              </a:rPr>
              <a:t>Program Manager</a:t>
            </a:r>
          </a:p>
          <a:p>
            <a:endParaRPr lang="en-US" sz="800" dirty="0">
              <a:solidFill>
                <a:schemeClr val="tx1">
                  <a:lumMod val="75000"/>
                  <a:lumOff val="25000"/>
                </a:schemeClr>
              </a:solidFill>
            </a:endParaRPr>
          </a:p>
          <a:p>
            <a:r>
              <a:rPr lang="en-US" sz="2000" dirty="0">
                <a:solidFill>
                  <a:schemeClr val="tx1">
                    <a:lumMod val="75000"/>
                    <a:lumOff val="25000"/>
                  </a:schemeClr>
                </a:solidFill>
              </a:rPr>
              <a:t>(814) 949-6532</a:t>
            </a:r>
          </a:p>
          <a:p>
            <a:r>
              <a:rPr lang="en-US" sz="2000" dirty="0">
                <a:solidFill>
                  <a:schemeClr val="tx1">
                    <a:lumMod val="75000"/>
                    <a:lumOff val="25000"/>
                  </a:schemeClr>
                </a:solidFill>
                <a:hlinkClick r:id="rId2"/>
              </a:rPr>
              <a:t>zlee@sapdc.net</a:t>
            </a:r>
            <a:endParaRPr lang="en-US" sz="2000" dirty="0">
              <a:solidFill>
                <a:schemeClr val="tx1">
                  <a:lumMod val="75000"/>
                  <a:lumOff val="25000"/>
                </a:schemeClr>
              </a:solidFill>
            </a:endParaRPr>
          </a:p>
          <a:p>
            <a:endParaRPr lang="en-US" sz="2000" dirty="0">
              <a:solidFill>
                <a:schemeClr val="tx1">
                  <a:lumMod val="75000"/>
                  <a:lumOff val="25000"/>
                </a:schemeClr>
              </a:solidFill>
            </a:endParaRPr>
          </a:p>
        </p:txBody>
      </p:sp>
      <p:sp>
        <p:nvSpPr>
          <p:cNvPr id="5" name="TextBox 4">
            <a:extLst>
              <a:ext uri="{FF2B5EF4-FFF2-40B4-BE49-F238E27FC236}">
                <a16:creationId xmlns:a16="http://schemas.microsoft.com/office/drawing/2014/main" id="{C0BBBBE2-DECC-261C-180B-17633E2BE5D4}"/>
              </a:ext>
            </a:extLst>
          </p:cNvPr>
          <p:cNvSpPr txBox="1"/>
          <p:nvPr/>
        </p:nvSpPr>
        <p:spPr>
          <a:xfrm>
            <a:off x="6702552" y="2459736"/>
            <a:ext cx="4828032" cy="2554545"/>
          </a:xfrm>
          <a:prstGeom prst="rect">
            <a:avLst/>
          </a:prstGeom>
          <a:noFill/>
        </p:spPr>
        <p:txBody>
          <a:bodyPr wrap="square" rtlCol="0">
            <a:spAutoFit/>
          </a:bodyPr>
          <a:lstStyle/>
          <a:p>
            <a:r>
              <a:rPr lang="en-US" sz="2000" dirty="0">
                <a:solidFill>
                  <a:schemeClr val="tx1">
                    <a:lumMod val="75000"/>
                    <a:lumOff val="25000"/>
                  </a:schemeClr>
                </a:solidFill>
              </a:rPr>
              <a:t>Online Resources:</a:t>
            </a:r>
          </a:p>
          <a:p>
            <a:endParaRPr lang="en-US" sz="800" dirty="0"/>
          </a:p>
          <a:p>
            <a:r>
              <a:rPr lang="en-US" dirty="0">
                <a:hlinkClick r:id="rId3"/>
              </a:rPr>
              <a:t>https://sapdcprojects.org/</a:t>
            </a:r>
          </a:p>
          <a:p>
            <a:endParaRPr lang="en-US" sz="800" dirty="0">
              <a:hlinkClick r:id="rId3"/>
            </a:endParaRPr>
          </a:p>
          <a:p>
            <a:r>
              <a:rPr lang="en-US" dirty="0">
                <a:hlinkClick r:id="rId3"/>
              </a:rPr>
              <a:t>https://www.arc.gov/grants-and-opportunities/</a:t>
            </a:r>
            <a:endParaRPr lang="en-US" dirty="0"/>
          </a:p>
          <a:p>
            <a:endParaRPr lang="en-US" sz="800" dirty="0">
              <a:hlinkClick r:id="rId4"/>
            </a:endParaRPr>
          </a:p>
          <a:p>
            <a:r>
              <a:rPr lang="en-US" dirty="0">
                <a:hlinkClick r:id="rId4"/>
              </a:rPr>
              <a:t>https://www.arc.gov/applicant-resources/</a:t>
            </a:r>
            <a:endParaRPr lang="en-US" dirty="0"/>
          </a:p>
          <a:p>
            <a:endParaRPr lang="en-US" sz="800" dirty="0">
              <a:hlinkClick r:id="rId5"/>
            </a:endParaRPr>
          </a:p>
          <a:p>
            <a:r>
              <a:rPr lang="en-US" dirty="0">
                <a:hlinkClick r:id="rId5"/>
              </a:rPr>
              <a:t>https://www.arc.gov/resource/application-guidance-by-project-type/</a:t>
            </a:r>
            <a:endParaRPr lang="en-US" dirty="0"/>
          </a:p>
          <a:p>
            <a:endParaRPr lang="en-US" dirty="0"/>
          </a:p>
        </p:txBody>
      </p:sp>
      <p:grpSp>
        <p:nvGrpSpPr>
          <p:cNvPr id="6" name="Group 5">
            <a:extLst>
              <a:ext uri="{FF2B5EF4-FFF2-40B4-BE49-F238E27FC236}">
                <a16:creationId xmlns:a16="http://schemas.microsoft.com/office/drawing/2014/main" id="{010C7E63-FF17-5998-7466-1814F0EC0BE3}"/>
              </a:ext>
            </a:extLst>
          </p:cNvPr>
          <p:cNvGrpSpPr/>
          <p:nvPr/>
        </p:nvGrpSpPr>
        <p:grpSpPr>
          <a:xfrm>
            <a:off x="9417941" y="2341"/>
            <a:ext cx="1983104" cy="1983104"/>
            <a:chOff x="126743" y="-353081"/>
            <a:chExt cx="5139333" cy="5139333"/>
          </a:xfrm>
        </p:grpSpPr>
        <p:pic>
          <p:nvPicPr>
            <p:cNvPr id="7" name="Picture 6" descr="A map of the state of maine&#10;&#10;Description automatically generated">
              <a:extLst>
                <a:ext uri="{FF2B5EF4-FFF2-40B4-BE49-F238E27FC236}">
                  <a16:creationId xmlns:a16="http://schemas.microsoft.com/office/drawing/2014/main" id="{A76BCCCC-BF3F-AEAF-A9CE-E427E6DDD98E}"/>
                </a:ext>
              </a:extLst>
            </p:cNvPr>
            <p:cNvPicPr>
              <a:picLocks noChangeAspect="1"/>
            </p:cNvPicPr>
            <p:nvPr/>
          </p:nvPicPr>
          <p:blipFill>
            <a:blip r:embed="rId6">
              <a:alphaModFix amt="20000"/>
              <a:extLst>
                <a:ext uri="{28A0092B-C50C-407E-A947-70E740481C1C}">
                  <a14:useLocalDpi xmlns:a14="http://schemas.microsoft.com/office/drawing/2010/main" val="0"/>
                </a:ext>
              </a:extLst>
            </a:blip>
            <a:stretch>
              <a:fillRect/>
            </a:stretch>
          </p:blipFill>
          <p:spPr>
            <a:xfrm>
              <a:off x="126743" y="-353081"/>
              <a:ext cx="5139333" cy="5139333"/>
            </a:xfrm>
            <a:prstGeom prst="rect">
              <a:avLst/>
            </a:prstGeom>
          </p:spPr>
        </p:pic>
        <p:pic>
          <p:nvPicPr>
            <p:cNvPr id="8" name="Picture 7" descr="Blue and white text on a black background&#10;&#10;Description automatically generated">
              <a:extLst>
                <a:ext uri="{FF2B5EF4-FFF2-40B4-BE49-F238E27FC236}">
                  <a16:creationId xmlns:a16="http://schemas.microsoft.com/office/drawing/2014/main" id="{FB841511-A0EB-1EBD-7FD0-263E37BFE4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2237" y="1212439"/>
              <a:ext cx="3973781" cy="1789143"/>
            </a:xfrm>
            <a:prstGeom prst="rect">
              <a:avLst/>
            </a:prstGeom>
          </p:spPr>
        </p:pic>
      </p:grpSp>
    </p:spTree>
    <p:extLst>
      <p:ext uri="{BB962C8B-B14F-4D97-AF65-F5344CB8AC3E}">
        <p14:creationId xmlns:p14="http://schemas.microsoft.com/office/powerpoint/2010/main" val="4071813755"/>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403</TotalTime>
  <Words>578</Words>
  <Application>Microsoft Office PowerPoint</Application>
  <PresentationFormat>Widescreen</PresentationFormat>
  <Paragraphs>77</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Retrospect</vt:lpstr>
      <vt:lpstr>PowerPoint Presentation</vt:lpstr>
      <vt:lpstr>History/Background</vt:lpstr>
      <vt:lpstr>PowerPoint Presentation</vt:lpstr>
      <vt:lpstr>Appalachian Regional Commission (ARC)</vt:lpstr>
      <vt:lpstr>ARC Investment Goals</vt:lpstr>
      <vt:lpstr>ARC Grants and Opportunities</vt:lpstr>
      <vt:lpstr>Area Development Program</vt:lpstr>
      <vt:lpstr>Area Development Program Cont’d.</vt:lpstr>
      <vt:lpstr>Project Examples</vt:lpstr>
      <vt:lpstr>Important Things to Keep in Mind:</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Zachary Lee</dc:creator>
  <cp:lastModifiedBy>Zachary Lee</cp:lastModifiedBy>
  <cp:revision>18</cp:revision>
  <dcterms:created xsi:type="dcterms:W3CDTF">2026-06-16T13:40:20Z</dcterms:created>
  <dcterms:modified xsi:type="dcterms:W3CDTF">2026-06-18T14:08:11Z</dcterms:modified>
</cp:coreProperties>
</file>