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388" r:id="rId6"/>
    <p:sldId id="2377" r:id="rId7"/>
    <p:sldId id="2382" r:id="rId8"/>
    <p:sldId id="313" r:id="rId9"/>
    <p:sldId id="325" r:id="rId10"/>
    <p:sldId id="257" r:id="rId11"/>
    <p:sldId id="2389" r:id="rId12"/>
    <p:sldId id="334" r:id="rId13"/>
    <p:sldId id="333" r:id="rId14"/>
    <p:sldId id="261" r:id="rId1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 autoAdjust="0"/>
    <p:restoredTop sz="91880" autoAdjust="0"/>
  </p:normalViewPr>
  <p:slideViewPr>
    <p:cSldViewPr snapToGrid="0">
      <p:cViewPr varScale="1">
        <p:scale>
          <a:sx n="87" d="100"/>
          <a:sy n="87" d="100"/>
        </p:scale>
        <p:origin x="2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5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8A991-A7E6-4EC9-88BD-EC6802DA055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074238-07B7-4719-B4E2-5358EE80281A}">
      <dgm:prSet phldrT="[Text]"/>
      <dgm:spPr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r>
            <a:rPr lang="en-US" dirty="0"/>
            <a:t>Centers of Excellence</a:t>
          </a:r>
        </a:p>
        <a:p>
          <a:r>
            <a:rPr lang="en-US" dirty="0"/>
            <a:t>AG &amp; SEO</a:t>
          </a:r>
        </a:p>
      </dgm:t>
    </dgm:pt>
    <dgm:pt modelId="{63A1095F-E8D0-4791-A5DB-F1976EF585B3}" type="parTrans" cxnId="{D5C27008-B3F9-4A2B-A99F-7A80ACC0D513}">
      <dgm:prSet/>
      <dgm:spPr/>
      <dgm:t>
        <a:bodyPr/>
        <a:lstStyle/>
        <a:p>
          <a:endParaRPr lang="en-US"/>
        </a:p>
      </dgm:t>
    </dgm:pt>
    <dgm:pt modelId="{AA5A855A-6D61-4EC8-8717-CD4C5A42D6A1}" type="sibTrans" cxnId="{D5C27008-B3F9-4A2B-A99F-7A80ACC0D513}">
      <dgm:prSet custT="1"/>
      <dgm:spPr>
        <a:solidFill>
          <a:schemeClr val="accent1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600" dirty="0"/>
            <a:t>Product Development</a:t>
          </a:r>
        </a:p>
        <a:p>
          <a:pPr>
            <a:spcAft>
              <a:spcPts val="0"/>
            </a:spcAft>
          </a:pPr>
          <a:r>
            <a:rPr lang="en-US" sz="1600" dirty="0"/>
            <a:t>Services</a:t>
          </a:r>
        </a:p>
      </dgm:t>
    </dgm:pt>
    <dgm:pt modelId="{E0803D3A-D48F-4593-93AD-DE2485A0B760}">
      <dgm:prSet phldrT="[Text]" custT="1"/>
      <dgm:spPr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r>
            <a:rPr lang="en-US" sz="14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Environmental</a:t>
          </a:r>
          <a:r>
            <a:rPr lang="en-US" sz="1200" kern="1200" dirty="0"/>
            <a:t> </a:t>
          </a:r>
          <a:r>
            <a:rPr lang="en-US" sz="1400" kern="1200" dirty="0"/>
            <a:t>Management Assistance Program</a:t>
          </a:r>
        </a:p>
        <a:p>
          <a:r>
            <a:rPr lang="en-US" sz="1400" kern="1200" dirty="0"/>
            <a:t>EMAP</a:t>
          </a:r>
        </a:p>
      </dgm:t>
    </dgm:pt>
    <dgm:pt modelId="{8BEDDF55-FF75-4BD6-95FE-E2C4F4E0AE46}" type="parTrans" cxnId="{C139B43B-79D8-4BFA-A55B-591713A43C9E}">
      <dgm:prSet/>
      <dgm:spPr/>
      <dgm:t>
        <a:bodyPr/>
        <a:lstStyle/>
        <a:p>
          <a:endParaRPr lang="en-US"/>
        </a:p>
      </dgm:t>
    </dgm:pt>
    <dgm:pt modelId="{836DDFDB-F332-4EE5-A4E9-EF49BF1DDC19}" type="sibTrans" cxnId="{C139B43B-79D8-4BFA-A55B-591713A43C9E}">
      <dgm:prSet custT="1"/>
      <dgm:spPr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r>
            <a:rPr lang="en-US" sz="1600" dirty="0"/>
            <a:t>Workforce &amp; Economic Development Network</a:t>
          </a:r>
        </a:p>
        <a:p>
          <a:r>
            <a:rPr lang="en-US" sz="1600" dirty="0"/>
            <a:t>(</a:t>
          </a:r>
          <a:r>
            <a:rPr lang="en-US" sz="1600" dirty="0" err="1"/>
            <a:t>WEDnet</a:t>
          </a:r>
          <a:r>
            <a:rPr lang="en-US" sz="1600" dirty="0"/>
            <a:t>)</a:t>
          </a:r>
        </a:p>
      </dgm:t>
    </dgm:pt>
    <dgm:pt modelId="{D23DFAB8-4D99-438D-8623-62ABB55F2CEB}">
      <dgm:prSet phldrT="[Text]" custT="1"/>
      <dgm:spPr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International 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Trade</a:t>
          </a:r>
        </a:p>
      </dgm:t>
    </dgm:pt>
    <dgm:pt modelId="{3E477C9A-6032-4A84-A9D9-13237C9C5A18}" type="parTrans" cxnId="{AE969FDE-AE56-4690-9C5F-9F96675261A9}">
      <dgm:prSet/>
      <dgm:spPr/>
      <dgm:t>
        <a:bodyPr/>
        <a:lstStyle/>
        <a:p>
          <a:endParaRPr lang="en-US"/>
        </a:p>
      </dgm:t>
    </dgm:pt>
    <dgm:pt modelId="{4FC9645E-145E-4691-A980-FE94E11D15AC}" type="sibTrans" cxnId="{AE969FDE-AE56-4690-9C5F-9F96675261A9}">
      <dgm:prSet custT="1"/>
      <dgm:spPr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Government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Procurement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(APEX)</a:t>
          </a:r>
        </a:p>
      </dgm:t>
    </dgm:pt>
    <dgm:pt modelId="{69B848CC-18B1-4E7D-B40D-78F0A59EC951}" type="pres">
      <dgm:prSet presAssocID="{7568A991-A7E6-4EC9-88BD-EC6802DA0554}" presName="Name0" presStyleCnt="0">
        <dgm:presLayoutVars>
          <dgm:chMax/>
          <dgm:chPref/>
          <dgm:dir/>
          <dgm:animLvl val="lvl"/>
        </dgm:presLayoutVars>
      </dgm:prSet>
      <dgm:spPr/>
    </dgm:pt>
    <dgm:pt modelId="{55394813-2DC5-49A2-8E0F-2561BD59FE52}" type="pres">
      <dgm:prSet presAssocID="{2D074238-07B7-4719-B4E2-5358EE80281A}" presName="composite" presStyleCnt="0"/>
      <dgm:spPr/>
    </dgm:pt>
    <dgm:pt modelId="{412771C3-D7E9-4A70-8966-B1B8DC1F1A51}" type="pres">
      <dgm:prSet presAssocID="{2D074238-07B7-4719-B4E2-5358EE80281A}" presName="Parent1" presStyleLbl="node1" presStyleIdx="0" presStyleCnt="6">
        <dgm:presLayoutVars>
          <dgm:chMax val="1"/>
          <dgm:chPref val="1"/>
          <dgm:bulletEnabled val="1"/>
        </dgm:presLayoutVars>
      </dgm:prSet>
      <dgm:spPr>
        <a:xfrm rot="5400000">
          <a:off x="3896031" y="131988"/>
          <a:ext cx="2007590" cy="1746603"/>
        </a:xfrm>
        <a:prstGeom prst="hexagon">
          <a:avLst>
            <a:gd name="adj" fmla="val 25000"/>
            <a:gd name="vf" fmla="val 115470"/>
          </a:avLst>
        </a:prstGeom>
      </dgm:spPr>
    </dgm:pt>
    <dgm:pt modelId="{800FDCE2-B0E9-40E2-82E2-7A20FC777333}" type="pres">
      <dgm:prSet presAssocID="{2D074238-07B7-4719-B4E2-5358EE80281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A024614-5AB5-4FE7-9B74-3CE918A5FB56}" type="pres">
      <dgm:prSet presAssocID="{2D074238-07B7-4719-B4E2-5358EE80281A}" presName="BalanceSpacing" presStyleCnt="0"/>
      <dgm:spPr/>
    </dgm:pt>
    <dgm:pt modelId="{CCBFA359-9FC5-4E8F-ABFD-01F015BE0D3F}" type="pres">
      <dgm:prSet presAssocID="{2D074238-07B7-4719-B4E2-5358EE80281A}" presName="BalanceSpacing1" presStyleCnt="0"/>
      <dgm:spPr/>
    </dgm:pt>
    <dgm:pt modelId="{B33AAB0D-9EB3-4983-B9B6-EF4A68439FDC}" type="pres">
      <dgm:prSet presAssocID="{AA5A855A-6D61-4EC8-8717-CD4C5A42D6A1}" presName="Accent1Text" presStyleLbl="node1" presStyleIdx="1" presStyleCnt="6"/>
      <dgm:spPr/>
    </dgm:pt>
    <dgm:pt modelId="{346302FA-B8AC-4A6C-A881-A3FB74D33BFB}" type="pres">
      <dgm:prSet presAssocID="{AA5A855A-6D61-4EC8-8717-CD4C5A42D6A1}" presName="spaceBetweenRectangles" presStyleCnt="0"/>
      <dgm:spPr/>
    </dgm:pt>
    <dgm:pt modelId="{06507DE4-4B1C-4B7F-B863-46FBE80AD9AF}" type="pres">
      <dgm:prSet presAssocID="{E0803D3A-D48F-4593-93AD-DE2485A0B760}" presName="composite" presStyleCnt="0"/>
      <dgm:spPr/>
    </dgm:pt>
    <dgm:pt modelId="{7E967998-DC5B-43F4-98F5-4F22389D432E}" type="pres">
      <dgm:prSet presAssocID="{E0803D3A-D48F-4593-93AD-DE2485A0B760}" presName="Parent1" presStyleLbl="node1" presStyleIdx="2" presStyleCnt="6" custLinFactNeighborX="829" custLinFactNeighborY="0">
        <dgm:presLayoutVars>
          <dgm:chMax val="1"/>
          <dgm:chPref val="1"/>
          <dgm:bulletEnabled val="1"/>
        </dgm:presLayoutVars>
      </dgm:prSet>
      <dgm:spPr>
        <a:xfrm rot="5400000">
          <a:off x="2963731" y="1836031"/>
          <a:ext cx="2007590" cy="1746603"/>
        </a:xfrm>
        <a:prstGeom prst="hexagon">
          <a:avLst>
            <a:gd name="adj" fmla="val 25000"/>
            <a:gd name="vf" fmla="val 115470"/>
          </a:avLst>
        </a:prstGeom>
      </dgm:spPr>
    </dgm:pt>
    <dgm:pt modelId="{0ED9803D-B383-4188-A17A-B770F0B06C84}" type="pres">
      <dgm:prSet presAssocID="{E0803D3A-D48F-4593-93AD-DE2485A0B76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37C6DEC-B992-4E8D-9B7B-8310FF8B321C}" type="pres">
      <dgm:prSet presAssocID="{E0803D3A-D48F-4593-93AD-DE2485A0B760}" presName="BalanceSpacing" presStyleCnt="0"/>
      <dgm:spPr/>
    </dgm:pt>
    <dgm:pt modelId="{2E716CDE-475C-4B22-AFD1-9CDFA4FFDE36}" type="pres">
      <dgm:prSet presAssocID="{E0803D3A-D48F-4593-93AD-DE2485A0B760}" presName="BalanceSpacing1" presStyleCnt="0"/>
      <dgm:spPr/>
    </dgm:pt>
    <dgm:pt modelId="{46906E1D-BAA2-4B9D-9779-CCA9E77BE07E}" type="pres">
      <dgm:prSet presAssocID="{836DDFDB-F332-4EE5-A4E9-EF49BF1DDC19}" presName="Accent1Text" presStyleLbl="node1" presStyleIdx="3" presStyleCnt="6"/>
      <dgm:spPr>
        <a:xfrm rot="5400000">
          <a:off x="4835584" y="1836031"/>
          <a:ext cx="2007590" cy="1746603"/>
        </a:xfrm>
        <a:prstGeom prst="hexagon">
          <a:avLst>
            <a:gd name="adj" fmla="val 25000"/>
            <a:gd name="vf" fmla="val 115470"/>
          </a:avLst>
        </a:prstGeom>
      </dgm:spPr>
    </dgm:pt>
    <dgm:pt modelId="{35D5E315-D0D6-4BF7-817F-36CC5CF9F99B}" type="pres">
      <dgm:prSet presAssocID="{836DDFDB-F332-4EE5-A4E9-EF49BF1DDC19}" presName="spaceBetweenRectangles" presStyleCnt="0"/>
      <dgm:spPr/>
    </dgm:pt>
    <dgm:pt modelId="{72D04693-3777-463F-BCD6-D12F4351C3BC}" type="pres">
      <dgm:prSet presAssocID="{D23DFAB8-4D99-438D-8623-62ABB55F2CEB}" presName="composite" presStyleCnt="0"/>
      <dgm:spPr/>
    </dgm:pt>
    <dgm:pt modelId="{CBA91292-A3C8-46FE-9717-A64DF7F4FBA1}" type="pres">
      <dgm:prSet presAssocID="{D23DFAB8-4D99-438D-8623-62ABB55F2CEB}" presName="Parent1" presStyleLbl="node1" presStyleIdx="4" presStyleCnt="6">
        <dgm:presLayoutVars>
          <dgm:chMax val="1"/>
          <dgm:chPref val="1"/>
          <dgm:bulletEnabled val="1"/>
        </dgm:presLayoutVars>
      </dgm:prSet>
      <dgm:spPr>
        <a:xfrm rot="5400000">
          <a:off x="3896031" y="3540074"/>
          <a:ext cx="2007590" cy="1746603"/>
        </a:xfrm>
        <a:prstGeom prst="hexagon">
          <a:avLst>
            <a:gd name="adj" fmla="val 25000"/>
            <a:gd name="vf" fmla="val 115470"/>
          </a:avLst>
        </a:prstGeom>
      </dgm:spPr>
    </dgm:pt>
    <dgm:pt modelId="{5A19F583-1197-492F-8C81-97D02391213D}" type="pres">
      <dgm:prSet presAssocID="{D23DFAB8-4D99-438D-8623-62ABB55F2CE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41B8B23-E197-4F83-97D4-DB8599DF74FF}" type="pres">
      <dgm:prSet presAssocID="{D23DFAB8-4D99-438D-8623-62ABB55F2CEB}" presName="BalanceSpacing" presStyleCnt="0"/>
      <dgm:spPr/>
    </dgm:pt>
    <dgm:pt modelId="{5058073F-9904-4B5B-A1C2-27CDCA327E02}" type="pres">
      <dgm:prSet presAssocID="{D23DFAB8-4D99-438D-8623-62ABB55F2CEB}" presName="BalanceSpacing1" presStyleCnt="0"/>
      <dgm:spPr/>
    </dgm:pt>
    <dgm:pt modelId="{723226A7-9F99-45ED-A23B-3D68AFEDB7FA}" type="pres">
      <dgm:prSet presAssocID="{4FC9645E-145E-4691-A980-FE94E11D15AC}" presName="Accent1Text" presStyleLbl="node1" presStyleIdx="5" presStyleCnt="6"/>
      <dgm:spPr>
        <a:xfrm rot="5400000">
          <a:off x="2009699" y="3540074"/>
          <a:ext cx="2007590" cy="1746603"/>
        </a:xfrm>
        <a:prstGeom prst="hexagon">
          <a:avLst>
            <a:gd name="adj" fmla="val 25000"/>
            <a:gd name="vf" fmla="val 115470"/>
          </a:avLst>
        </a:prstGeom>
      </dgm:spPr>
    </dgm:pt>
  </dgm:ptLst>
  <dgm:cxnLst>
    <dgm:cxn modelId="{D5C27008-B3F9-4A2B-A99F-7A80ACC0D513}" srcId="{7568A991-A7E6-4EC9-88BD-EC6802DA0554}" destId="{2D074238-07B7-4719-B4E2-5358EE80281A}" srcOrd="0" destOrd="0" parTransId="{63A1095F-E8D0-4791-A5DB-F1976EF585B3}" sibTransId="{AA5A855A-6D61-4EC8-8717-CD4C5A42D6A1}"/>
    <dgm:cxn modelId="{7C158B2E-E3B0-445C-978B-9584A1EA123A}" type="presOf" srcId="{836DDFDB-F332-4EE5-A4E9-EF49BF1DDC19}" destId="{46906E1D-BAA2-4B9D-9779-CCA9E77BE07E}" srcOrd="0" destOrd="0" presId="urn:microsoft.com/office/officeart/2008/layout/AlternatingHexagons"/>
    <dgm:cxn modelId="{C139B43B-79D8-4BFA-A55B-591713A43C9E}" srcId="{7568A991-A7E6-4EC9-88BD-EC6802DA0554}" destId="{E0803D3A-D48F-4593-93AD-DE2485A0B760}" srcOrd="1" destOrd="0" parTransId="{8BEDDF55-FF75-4BD6-95FE-E2C4F4E0AE46}" sibTransId="{836DDFDB-F332-4EE5-A4E9-EF49BF1DDC19}"/>
    <dgm:cxn modelId="{8044044A-26E0-41D8-BA25-46BDE1A4E7E5}" type="presOf" srcId="{E0803D3A-D48F-4593-93AD-DE2485A0B760}" destId="{7E967998-DC5B-43F4-98F5-4F22389D432E}" srcOrd="0" destOrd="0" presId="urn:microsoft.com/office/officeart/2008/layout/AlternatingHexagons"/>
    <dgm:cxn modelId="{630F5C99-37E1-4463-9060-CCF0035CA8BE}" type="presOf" srcId="{2D074238-07B7-4719-B4E2-5358EE80281A}" destId="{412771C3-D7E9-4A70-8966-B1B8DC1F1A51}" srcOrd="0" destOrd="0" presId="urn:microsoft.com/office/officeart/2008/layout/AlternatingHexagons"/>
    <dgm:cxn modelId="{C0FF42A4-57A8-474D-AF0E-E8CF4522F340}" type="presOf" srcId="{7568A991-A7E6-4EC9-88BD-EC6802DA0554}" destId="{69B848CC-18B1-4E7D-B40D-78F0A59EC951}" srcOrd="0" destOrd="0" presId="urn:microsoft.com/office/officeart/2008/layout/AlternatingHexagons"/>
    <dgm:cxn modelId="{278484C6-C318-4CBB-A491-0DE613168591}" type="presOf" srcId="{AA5A855A-6D61-4EC8-8717-CD4C5A42D6A1}" destId="{B33AAB0D-9EB3-4983-B9B6-EF4A68439FDC}" srcOrd="0" destOrd="0" presId="urn:microsoft.com/office/officeart/2008/layout/AlternatingHexagons"/>
    <dgm:cxn modelId="{6EA5C5D1-FB53-484A-BD80-7E8B9C5F7908}" type="presOf" srcId="{D23DFAB8-4D99-438D-8623-62ABB55F2CEB}" destId="{CBA91292-A3C8-46FE-9717-A64DF7F4FBA1}" srcOrd="0" destOrd="0" presId="urn:microsoft.com/office/officeart/2008/layout/AlternatingHexagons"/>
    <dgm:cxn modelId="{A57661DA-6050-4E63-B398-AB2DEC717F5F}" type="presOf" srcId="{4FC9645E-145E-4691-A980-FE94E11D15AC}" destId="{723226A7-9F99-45ED-A23B-3D68AFEDB7FA}" srcOrd="0" destOrd="0" presId="urn:microsoft.com/office/officeart/2008/layout/AlternatingHexagons"/>
    <dgm:cxn modelId="{AE969FDE-AE56-4690-9C5F-9F96675261A9}" srcId="{7568A991-A7E6-4EC9-88BD-EC6802DA0554}" destId="{D23DFAB8-4D99-438D-8623-62ABB55F2CEB}" srcOrd="2" destOrd="0" parTransId="{3E477C9A-6032-4A84-A9D9-13237C9C5A18}" sibTransId="{4FC9645E-145E-4691-A980-FE94E11D15AC}"/>
    <dgm:cxn modelId="{A7331E7A-DE36-4E98-8017-D5589C5358EC}" type="presParOf" srcId="{69B848CC-18B1-4E7D-B40D-78F0A59EC951}" destId="{55394813-2DC5-49A2-8E0F-2561BD59FE52}" srcOrd="0" destOrd="0" presId="urn:microsoft.com/office/officeart/2008/layout/AlternatingHexagons"/>
    <dgm:cxn modelId="{E8ABE362-2548-485B-9619-47A32F221358}" type="presParOf" srcId="{55394813-2DC5-49A2-8E0F-2561BD59FE52}" destId="{412771C3-D7E9-4A70-8966-B1B8DC1F1A51}" srcOrd="0" destOrd="0" presId="urn:microsoft.com/office/officeart/2008/layout/AlternatingHexagons"/>
    <dgm:cxn modelId="{3F421B88-F2FE-4572-8AF7-4B982025FE86}" type="presParOf" srcId="{55394813-2DC5-49A2-8E0F-2561BD59FE52}" destId="{800FDCE2-B0E9-40E2-82E2-7A20FC777333}" srcOrd="1" destOrd="0" presId="urn:microsoft.com/office/officeart/2008/layout/AlternatingHexagons"/>
    <dgm:cxn modelId="{BB48C66F-E9BA-4FD1-96CD-5A58F16B9E14}" type="presParOf" srcId="{55394813-2DC5-49A2-8E0F-2561BD59FE52}" destId="{DA024614-5AB5-4FE7-9B74-3CE918A5FB56}" srcOrd="2" destOrd="0" presId="urn:microsoft.com/office/officeart/2008/layout/AlternatingHexagons"/>
    <dgm:cxn modelId="{2986E49F-5477-47C0-9298-508B01E61ED9}" type="presParOf" srcId="{55394813-2DC5-49A2-8E0F-2561BD59FE52}" destId="{CCBFA359-9FC5-4E8F-ABFD-01F015BE0D3F}" srcOrd="3" destOrd="0" presId="urn:microsoft.com/office/officeart/2008/layout/AlternatingHexagons"/>
    <dgm:cxn modelId="{09099CB4-8ED0-4A4F-9E07-CB190B615BC1}" type="presParOf" srcId="{55394813-2DC5-49A2-8E0F-2561BD59FE52}" destId="{B33AAB0D-9EB3-4983-B9B6-EF4A68439FDC}" srcOrd="4" destOrd="0" presId="urn:microsoft.com/office/officeart/2008/layout/AlternatingHexagons"/>
    <dgm:cxn modelId="{D04C468C-193D-422A-AA3A-C25E23AAA9EA}" type="presParOf" srcId="{69B848CC-18B1-4E7D-B40D-78F0A59EC951}" destId="{346302FA-B8AC-4A6C-A881-A3FB74D33BFB}" srcOrd="1" destOrd="0" presId="urn:microsoft.com/office/officeart/2008/layout/AlternatingHexagons"/>
    <dgm:cxn modelId="{8666E35D-2CE3-4BA9-9811-1B4A14CCE177}" type="presParOf" srcId="{69B848CC-18B1-4E7D-B40D-78F0A59EC951}" destId="{06507DE4-4B1C-4B7F-B863-46FBE80AD9AF}" srcOrd="2" destOrd="0" presId="urn:microsoft.com/office/officeart/2008/layout/AlternatingHexagons"/>
    <dgm:cxn modelId="{DB4D7010-BB12-4DC7-835F-9BEFC255CA6F}" type="presParOf" srcId="{06507DE4-4B1C-4B7F-B863-46FBE80AD9AF}" destId="{7E967998-DC5B-43F4-98F5-4F22389D432E}" srcOrd="0" destOrd="0" presId="urn:microsoft.com/office/officeart/2008/layout/AlternatingHexagons"/>
    <dgm:cxn modelId="{EDB790BC-1B43-4509-815F-0C1DA8F8C667}" type="presParOf" srcId="{06507DE4-4B1C-4B7F-B863-46FBE80AD9AF}" destId="{0ED9803D-B383-4188-A17A-B770F0B06C84}" srcOrd="1" destOrd="0" presId="urn:microsoft.com/office/officeart/2008/layout/AlternatingHexagons"/>
    <dgm:cxn modelId="{22AE8C80-85AF-4A01-B68A-E2E2337CA284}" type="presParOf" srcId="{06507DE4-4B1C-4B7F-B863-46FBE80AD9AF}" destId="{A37C6DEC-B992-4E8D-9B7B-8310FF8B321C}" srcOrd="2" destOrd="0" presId="urn:microsoft.com/office/officeart/2008/layout/AlternatingHexagons"/>
    <dgm:cxn modelId="{E4FB55B9-235D-4761-8437-9B3724AB9BAA}" type="presParOf" srcId="{06507DE4-4B1C-4B7F-B863-46FBE80AD9AF}" destId="{2E716CDE-475C-4B22-AFD1-9CDFA4FFDE36}" srcOrd="3" destOrd="0" presId="urn:microsoft.com/office/officeart/2008/layout/AlternatingHexagons"/>
    <dgm:cxn modelId="{FEDE9007-0F42-425F-8E7A-B4AF4AA4E6D2}" type="presParOf" srcId="{06507DE4-4B1C-4B7F-B863-46FBE80AD9AF}" destId="{46906E1D-BAA2-4B9D-9779-CCA9E77BE07E}" srcOrd="4" destOrd="0" presId="urn:microsoft.com/office/officeart/2008/layout/AlternatingHexagons"/>
    <dgm:cxn modelId="{7ECE7E2E-1035-46F1-A38F-E1B9BA4334AB}" type="presParOf" srcId="{69B848CC-18B1-4E7D-B40D-78F0A59EC951}" destId="{35D5E315-D0D6-4BF7-817F-36CC5CF9F99B}" srcOrd="3" destOrd="0" presId="urn:microsoft.com/office/officeart/2008/layout/AlternatingHexagons"/>
    <dgm:cxn modelId="{9271AB9B-0359-4A79-817D-10BBAC4B390C}" type="presParOf" srcId="{69B848CC-18B1-4E7D-B40D-78F0A59EC951}" destId="{72D04693-3777-463F-BCD6-D12F4351C3BC}" srcOrd="4" destOrd="0" presId="urn:microsoft.com/office/officeart/2008/layout/AlternatingHexagons"/>
    <dgm:cxn modelId="{90184833-1373-41D0-AB13-5F54A9CC0F0B}" type="presParOf" srcId="{72D04693-3777-463F-BCD6-D12F4351C3BC}" destId="{CBA91292-A3C8-46FE-9717-A64DF7F4FBA1}" srcOrd="0" destOrd="0" presId="urn:microsoft.com/office/officeart/2008/layout/AlternatingHexagons"/>
    <dgm:cxn modelId="{2D700DBA-691A-4E1B-B1E1-47657A3A427B}" type="presParOf" srcId="{72D04693-3777-463F-BCD6-D12F4351C3BC}" destId="{5A19F583-1197-492F-8C81-97D02391213D}" srcOrd="1" destOrd="0" presId="urn:microsoft.com/office/officeart/2008/layout/AlternatingHexagons"/>
    <dgm:cxn modelId="{DC1D6385-4C0E-433C-9AA6-F66E16CBB663}" type="presParOf" srcId="{72D04693-3777-463F-BCD6-D12F4351C3BC}" destId="{F41B8B23-E197-4F83-97D4-DB8599DF74FF}" srcOrd="2" destOrd="0" presId="urn:microsoft.com/office/officeart/2008/layout/AlternatingHexagons"/>
    <dgm:cxn modelId="{16818322-C596-47F5-8362-F3CF8BAD2A52}" type="presParOf" srcId="{72D04693-3777-463F-BCD6-D12F4351C3BC}" destId="{5058073F-9904-4B5B-A1C2-27CDCA327E02}" srcOrd="3" destOrd="0" presId="urn:microsoft.com/office/officeart/2008/layout/AlternatingHexagons"/>
    <dgm:cxn modelId="{5C7C0379-7FAC-4891-8DA8-2FBB44080116}" type="presParOf" srcId="{72D04693-3777-463F-BCD6-D12F4351C3BC}" destId="{723226A7-9F99-45ED-A23B-3D68AFEDB7F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771C3-D7E9-4A70-8966-B1B8DC1F1A51}">
      <dsp:nvSpPr>
        <dsp:cNvPr id="0" name=""/>
        <dsp:cNvSpPr/>
      </dsp:nvSpPr>
      <dsp:spPr>
        <a:xfrm rot="5400000">
          <a:off x="3896031" y="131988"/>
          <a:ext cx="2007590" cy="1746603"/>
        </a:xfrm>
        <a:prstGeom prst="hexagon">
          <a:avLst>
            <a:gd name="adj" fmla="val 25000"/>
            <a:gd name="vf" fmla="val 115470"/>
          </a:avLst>
        </a:prstGeom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Centers of Excellence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AG &amp; SEO</a:t>
          </a:r>
        </a:p>
      </dsp:txBody>
      <dsp:txXfrm rot="-5400000">
        <a:off x="4298703" y="314344"/>
        <a:ext cx="1202245" cy="1381892"/>
      </dsp:txXfrm>
    </dsp:sp>
    <dsp:sp modelId="{800FDCE2-B0E9-40E2-82E2-7A20FC777333}">
      <dsp:nvSpPr>
        <dsp:cNvPr id="0" name=""/>
        <dsp:cNvSpPr/>
      </dsp:nvSpPr>
      <dsp:spPr>
        <a:xfrm>
          <a:off x="5826129" y="403013"/>
          <a:ext cx="2240471" cy="1204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AAB0D-9EB3-4983-B9B6-EF4A68439FDC}">
      <dsp:nvSpPr>
        <dsp:cNvPr id="0" name=""/>
        <dsp:cNvSpPr/>
      </dsp:nvSpPr>
      <dsp:spPr>
        <a:xfrm rot="5400000">
          <a:off x="2009699" y="131988"/>
          <a:ext cx="2007590" cy="1746603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Product Development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Services</a:t>
          </a:r>
        </a:p>
      </dsp:txBody>
      <dsp:txXfrm rot="-5400000">
        <a:off x="2412371" y="314344"/>
        <a:ext cx="1202245" cy="1381892"/>
      </dsp:txXfrm>
    </dsp:sp>
    <dsp:sp modelId="{7E967998-DC5B-43F4-98F5-4F22389D432E}">
      <dsp:nvSpPr>
        <dsp:cNvPr id="0" name=""/>
        <dsp:cNvSpPr/>
      </dsp:nvSpPr>
      <dsp:spPr>
        <a:xfrm rot="5400000">
          <a:off x="2963731" y="1836031"/>
          <a:ext cx="2007590" cy="1746603"/>
        </a:xfrm>
        <a:prstGeom prst="hexagon">
          <a:avLst>
            <a:gd name="adj" fmla="val 25000"/>
            <a:gd name="vf" fmla="val 115470"/>
          </a:avLst>
        </a:prstGeom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Environmental</a:t>
          </a:r>
          <a:r>
            <a:rPr lang="en-US" sz="1200" kern="1200" dirty="0"/>
            <a:t> </a:t>
          </a:r>
          <a:r>
            <a:rPr lang="en-US" sz="1400" kern="1200" dirty="0"/>
            <a:t>Management Assistance Program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EMAP</a:t>
          </a:r>
        </a:p>
      </dsp:txBody>
      <dsp:txXfrm rot="-5400000">
        <a:off x="3366403" y="2018387"/>
        <a:ext cx="1202245" cy="1381892"/>
      </dsp:txXfrm>
    </dsp:sp>
    <dsp:sp modelId="{0ED9803D-B383-4188-A17A-B770F0B06C84}">
      <dsp:nvSpPr>
        <dsp:cNvPr id="0" name=""/>
        <dsp:cNvSpPr/>
      </dsp:nvSpPr>
      <dsp:spPr>
        <a:xfrm>
          <a:off x="839274" y="2107056"/>
          <a:ext cx="2168197" cy="1204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06E1D-BAA2-4B9D-9779-CCA9E77BE07E}">
      <dsp:nvSpPr>
        <dsp:cNvPr id="0" name=""/>
        <dsp:cNvSpPr/>
      </dsp:nvSpPr>
      <dsp:spPr>
        <a:xfrm rot="5400000">
          <a:off x="4835584" y="1836031"/>
          <a:ext cx="2007590" cy="1746603"/>
        </a:xfrm>
        <a:prstGeom prst="hexagon">
          <a:avLst>
            <a:gd name="adj" fmla="val 25000"/>
            <a:gd name="vf" fmla="val 115470"/>
          </a:avLst>
        </a:prstGeom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Workforce &amp; Economic Development Network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</a:t>
          </a:r>
          <a:r>
            <a:rPr lang="en-US" sz="1600" kern="1200" dirty="0" err="1"/>
            <a:t>WEDnet</a:t>
          </a:r>
          <a:r>
            <a:rPr lang="en-US" sz="1600" kern="1200" dirty="0"/>
            <a:t>)</a:t>
          </a:r>
        </a:p>
      </dsp:txBody>
      <dsp:txXfrm rot="-5400000">
        <a:off x="5238256" y="2018387"/>
        <a:ext cx="1202245" cy="1381892"/>
      </dsp:txXfrm>
    </dsp:sp>
    <dsp:sp modelId="{CBA91292-A3C8-46FE-9717-A64DF7F4FBA1}">
      <dsp:nvSpPr>
        <dsp:cNvPr id="0" name=""/>
        <dsp:cNvSpPr/>
      </dsp:nvSpPr>
      <dsp:spPr>
        <a:xfrm rot="5400000">
          <a:off x="3896031" y="3540074"/>
          <a:ext cx="2007590" cy="1746603"/>
        </a:xfrm>
        <a:prstGeom prst="hexagon">
          <a:avLst>
            <a:gd name="adj" fmla="val 25000"/>
            <a:gd name="vf" fmla="val 115470"/>
          </a:avLst>
        </a:prstGeom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International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Trade</a:t>
          </a:r>
        </a:p>
      </dsp:txBody>
      <dsp:txXfrm rot="-5400000">
        <a:off x="4298703" y="3722430"/>
        <a:ext cx="1202245" cy="1381892"/>
      </dsp:txXfrm>
    </dsp:sp>
    <dsp:sp modelId="{5A19F583-1197-492F-8C81-97D02391213D}">
      <dsp:nvSpPr>
        <dsp:cNvPr id="0" name=""/>
        <dsp:cNvSpPr/>
      </dsp:nvSpPr>
      <dsp:spPr>
        <a:xfrm>
          <a:off x="5826129" y="3811099"/>
          <a:ext cx="2240471" cy="1204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226A7-9F99-45ED-A23B-3D68AFEDB7FA}">
      <dsp:nvSpPr>
        <dsp:cNvPr id="0" name=""/>
        <dsp:cNvSpPr/>
      </dsp:nvSpPr>
      <dsp:spPr>
        <a:xfrm rot="5400000">
          <a:off x="2009699" y="3540074"/>
          <a:ext cx="2007590" cy="1746603"/>
        </a:xfrm>
        <a:prstGeom prst="hexagon">
          <a:avLst>
            <a:gd name="adj" fmla="val 25000"/>
            <a:gd name="vf" fmla="val 115470"/>
          </a:avLst>
        </a:prstGeom>
        <a:solidFill>
          <a:srgbClr val="54A021"/>
        </a:solidFill>
        <a:ln w="19050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Government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Procurement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(APEX)</a:t>
          </a:r>
        </a:p>
      </dsp:txBody>
      <dsp:txXfrm rot="-5400000">
        <a:off x="2412371" y="3722430"/>
        <a:ext cx="1202245" cy="1381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EF31A481-5B95-438A-AC52-5D091E1F982A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C352769D-7EDD-4EB4-985E-BF5249E1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09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12EEA3E1-1F4C-4254-8DAC-607F825E3994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A5111DE1-5959-4B51-9EF4-DBDDA6637D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8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ea8a981f2_2_81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g10ea8a981f2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ea8a981f2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0" name="Google Shape;180;g10ea8a981f2_2_125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To change the image behind the Mock up.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Select the layer - &gt; Right Click -&gt; Send to Back -&gt; Delete the image -&gt; Drag &amp; Drop your Own Picture -&gt; Send to Back (again)</a:t>
            </a:r>
            <a:endParaRPr/>
          </a:p>
        </p:txBody>
      </p:sp>
      <p:sp>
        <p:nvSpPr>
          <p:cNvPr id="181" name="Google Shape;181;g10ea8a981f2_2_125:notes"/>
          <p:cNvSpPr txBox="1">
            <a:spLocks noGrp="1"/>
          </p:cNvSpPr>
          <p:nvPr>
            <p:ph type="sldNum" idx="12"/>
          </p:nvPr>
        </p:nvSpPr>
        <p:spPr>
          <a:xfrm>
            <a:off x="3884608" y="8628850"/>
            <a:ext cx="2971800" cy="45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ea8a981f2_2_95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g10ea8a981f2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01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DFCAF-3F86-9342-AF56-D88D5158D2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8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ea8a981f2_2_109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10ea8a981f2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227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36580">
              <a:defRPr/>
            </a:pPr>
            <a:fld id="{C6BE84CB-3A29-4CC7-B0EA-A7F3368F31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36580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28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ea8a981f2_2_109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10ea8a981f2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7042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ea8a981f2_2_89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0ea8a981f2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ea8a981f2_2_109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10ea8a981f2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73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ea8a981f2_2_109:notes"/>
          <p:cNvSpPr txBox="1">
            <a:spLocks noGrp="1"/>
          </p:cNvSpPr>
          <p:nvPr>
            <p:ph type="body" idx="1"/>
          </p:nvPr>
        </p:nvSpPr>
        <p:spPr>
          <a:xfrm>
            <a:off x="685800" y="4371994"/>
            <a:ext cx="5486400" cy="3577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10ea8a981f2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350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155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3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42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999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5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2173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92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3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48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ortfolio Three">
  <p:cSld name="11_Portfolio Thre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>
            <a:spLocks noGrp="1"/>
          </p:cNvSpPr>
          <p:nvPr>
            <p:ph type="pic" idx="2"/>
          </p:nvPr>
        </p:nvSpPr>
        <p:spPr>
          <a:xfrm>
            <a:off x="1" y="0"/>
            <a:ext cx="547036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laceholder Slide">
  <p:cSld name="4_Placeholder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>
            <a:spLocks noGrp="1"/>
          </p:cNvSpPr>
          <p:nvPr>
            <p:ph type="pic" idx="2"/>
          </p:nvPr>
        </p:nvSpPr>
        <p:spPr>
          <a:xfrm>
            <a:off x="3912388" y="3682993"/>
            <a:ext cx="4253067" cy="31750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-0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0924480" y="6159500"/>
            <a:ext cx="302968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>
              <a:spcBef>
                <a:spcPts val="2250"/>
              </a:spcBef>
              <a:defRPr sz="2800">
                <a:solidFill>
                  <a:srgbClr val="797979"/>
                </a:solidFill>
              </a:defRPr>
            </a:pPr>
            <a:fld id="{86CB4B4D-7CA3-9044-876B-883B54F8677D}" type="slidenum">
              <a:rPr sz="1400"/>
              <a:pPr>
                <a:spcBef>
                  <a:spcPts val="2250"/>
                </a:spcBef>
                <a:defRPr sz="2800">
                  <a:solidFill>
                    <a:srgbClr val="797979"/>
                  </a:solidFill>
                </a:defRPr>
              </a:pPr>
              <a:t>‹#›</a:t>
            </a:fld>
            <a:r>
              <a:rPr sz="1400"/>
              <a:t>￼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39"/>
          <p:cNvSpPr>
            <a:spLocks noGrp="1"/>
          </p:cNvSpPr>
          <p:nvPr>
            <p:ph type="pic" sz="quarter" idx="14" hasCustomPrompt="1"/>
          </p:nvPr>
        </p:nvSpPr>
        <p:spPr>
          <a:xfrm>
            <a:off x="8928000" y="1016745"/>
            <a:ext cx="3264000" cy="4824511"/>
          </a:xfrm>
          <a:prstGeom prst="rect">
            <a:avLst/>
          </a:prstGeom>
          <a:pattFill prst="pct5">
            <a:fgClr>
              <a:schemeClr val="accent1">
                <a:lumMod val="60000"/>
                <a:lumOff val="40000"/>
              </a:schemeClr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3173" marR="0" indent="-183173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>
                <a:effectLst>
                  <a:glow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de-DE"/>
              <a:t>Drop Image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8697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2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0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1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7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6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1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2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90000"/>
                <a:lumMod val="104000"/>
              </a:schemeClr>
            </a:gs>
            <a:gs pos="94000">
              <a:schemeClr val="bg2">
                <a:shade val="96000"/>
                <a:lumMod val="82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719C5-CF4E-4F1A-B344-464153F626E6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9BF967-24A5-4FE7-8CB5-C0D788491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6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ednetpa.com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sbdc@pennwest.edu" TargetMode="External"/><Relationship Id="rId5" Type="http://schemas.openxmlformats.org/officeDocument/2006/relationships/hyperlink" Target="http://www.pasbdc.org/pennwest-clarion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pasbdc.org/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://www.pasbdc.org/pennwest-clarion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://www.clarion.edu/sbdc/" TargetMode="Externa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0" y="0"/>
            <a:ext cx="12191989" cy="685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0552" y="4649561"/>
            <a:ext cx="4170896" cy="87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7D5AA-C714-4A7A-AFD1-B94B2907F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41" y="1686097"/>
            <a:ext cx="3583182" cy="28579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5726" y="1"/>
            <a:ext cx="12317727" cy="692871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/>
          <p:nvPr/>
        </p:nvSpPr>
        <p:spPr>
          <a:xfrm>
            <a:off x="327259" y="370668"/>
            <a:ext cx="107025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78A84E"/>
              </a:buClr>
              <a:buSzPts val="5400"/>
            </a:pPr>
            <a:r>
              <a:rPr lang="en" sz="7200" b="1" dirty="0">
                <a:solidFill>
                  <a:srgbClr val="78A84E"/>
                </a:solidFill>
                <a:latin typeface="Poppins"/>
                <a:cs typeface="Poppins"/>
                <a:sym typeface="Poppins"/>
              </a:rPr>
              <a:t>WEDnetPA</a:t>
            </a:r>
            <a:endParaRPr sz="1467" dirty="0"/>
          </a:p>
        </p:txBody>
      </p:sp>
      <p:sp>
        <p:nvSpPr>
          <p:cNvPr id="173" name="Google Shape;173;p32"/>
          <p:cNvSpPr/>
          <p:nvPr/>
        </p:nvSpPr>
        <p:spPr>
          <a:xfrm>
            <a:off x="327259" y="1315604"/>
            <a:ext cx="12012508" cy="133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78A84E"/>
              </a:buClr>
              <a:buSzPts val="5400"/>
            </a:pPr>
            <a:endParaRPr lang="en" sz="7200" b="1" dirty="0">
              <a:solidFill>
                <a:srgbClr val="78A84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32"/>
          <p:cNvSpPr txBox="1"/>
          <p:nvPr/>
        </p:nvSpPr>
        <p:spPr>
          <a:xfrm>
            <a:off x="6410739" y="3579593"/>
            <a:ext cx="4770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6EBBB0"/>
              </a:buClr>
              <a:buSzPts val="1800"/>
            </a:pPr>
            <a:r>
              <a:rPr lang="en" sz="2400" b="1">
                <a:solidFill>
                  <a:srgbClr val="6EBBB0"/>
                </a:solidFill>
                <a:latin typeface="Poppins"/>
                <a:ea typeface="Poppins"/>
                <a:cs typeface="Poppins"/>
                <a:sym typeface="Poppins"/>
              </a:rPr>
              <a:t>1.</a:t>
            </a:r>
            <a:endParaRPr sz="1467"/>
          </a:p>
        </p:txBody>
      </p:sp>
      <p:sp>
        <p:nvSpPr>
          <p:cNvPr id="175" name="Google Shape;175;p32"/>
          <p:cNvSpPr txBox="1"/>
          <p:nvPr/>
        </p:nvSpPr>
        <p:spPr>
          <a:xfrm>
            <a:off x="6436735" y="4182988"/>
            <a:ext cx="4770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" sz="2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  <a:endParaRPr sz="1467"/>
          </a:p>
        </p:txBody>
      </p:sp>
      <p:sp>
        <p:nvSpPr>
          <p:cNvPr id="176" name="Google Shape;176;p32"/>
          <p:cNvSpPr txBox="1"/>
          <p:nvPr/>
        </p:nvSpPr>
        <p:spPr>
          <a:xfrm>
            <a:off x="6436735" y="4781453"/>
            <a:ext cx="4770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78A84E"/>
              </a:buClr>
              <a:buSzPts val="1800"/>
            </a:pPr>
            <a:r>
              <a:rPr lang="en" sz="2400" b="1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3.</a:t>
            </a:r>
            <a:endParaRPr sz="1467"/>
          </a:p>
        </p:txBody>
      </p:sp>
      <p:sp>
        <p:nvSpPr>
          <p:cNvPr id="177" name="Google Shape;177;p32"/>
          <p:cNvSpPr txBox="1"/>
          <p:nvPr/>
        </p:nvSpPr>
        <p:spPr>
          <a:xfrm>
            <a:off x="6442863" y="5355413"/>
            <a:ext cx="4770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F0BB41"/>
              </a:buClr>
              <a:buSzPts val="1800"/>
            </a:pPr>
            <a:r>
              <a:rPr lang="en" sz="2400" b="1">
                <a:solidFill>
                  <a:srgbClr val="F0BB41"/>
                </a:solidFill>
                <a:latin typeface="Poppins"/>
                <a:ea typeface="Poppins"/>
                <a:cs typeface="Poppins"/>
                <a:sym typeface="Poppins"/>
              </a:rPr>
              <a:t>4.</a:t>
            </a:r>
            <a:endParaRPr sz="146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99C3D-3425-C149-F175-61C6F73B2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65" y="1418403"/>
            <a:ext cx="9175248" cy="4296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5141B-A3B5-1076-3D0E-90524ABEE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059" y="4444822"/>
            <a:ext cx="4038085" cy="2315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3A6F5-1248-3127-0733-F03903D47505}"/>
              </a:ext>
            </a:extLst>
          </p:cNvPr>
          <p:cNvSpPr txBox="1"/>
          <p:nvPr/>
        </p:nvSpPr>
        <p:spPr>
          <a:xfrm>
            <a:off x="763663" y="6027002"/>
            <a:ext cx="688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Inquire here: </a:t>
            </a:r>
            <a:r>
              <a:rPr lang="en-US" sz="2400" dirty="0">
                <a:solidFill>
                  <a:schemeClr val="bg1"/>
                </a:solidFill>
                <a:hlinkClick r:id="rId6"/>
              </a:rPr>
              <a:t>https://wednetpa.com/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882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866" y="-70719"/>
            <a:ext cx="12317731" cy="6928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 descr="iPhone6_mockup_front_white.png"/>
          <p:cNvPicPr preferRelativeResize="0"/>
          <p:nvPr/>
        </p:nvPicPr>
        <p:blipFill rotWithShape="1">
          <a:blip r:embed="rId4">
            <a:alphaModFix/>
          </a:blip>
          <a:srcRect b="55782"/>
          <a:stretch/>
        </p:blipFill>
        <p:spPr>
          <a:xfrm>
            <a:off x="2503492" y="1897059"/>
            <a:ext cx="7146921" cy="495378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/>
          <p:nvPr/>
        </p:nvSpPr>
        <p:spPr>
          <a:xfrm>
            <a:off x="2389221" y="142136"/>
            <a:ext cx="710848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78A84E"/>
              </a:buClr>
              <a:buSzPts val="4500"/>
            </a:pPr>
            <a:r>
              <a:rPr lang="en" sz="6000" b="1" dirty="0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CONNECT WITH US</a:t>
            </a:r>
            <a:endParaRPr sz="1467" dirty="0"/>
          </a:p>
        </p:txBody>
      </p:sp>
      <p:sp>
        <p:nvSpPr>
          <p:cNvPr id="186" name="Google Shape;186;p33"/>
          <p:cNvSpPr txBox="1"/>
          <p:nvPr/>
        </p:nvSpPr>
        <p:spPr>
          <a:xfrm>
            <a:off x="925524" y="1724197"/>
            <a:ext cx="9510247" cy="98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lvl="0" algn="ctr">
              <a:lnSpc>
                <a:spcPct val="150000"/>
              </a:lnSpc>
              <a:buClr>
                <a:srgbClr val="FFFFFF"/>
              </a:buClr>
              <a:buSzPts val="1200"/>
            </a:pPr>
            <a:r>
              <a:rPr lang="en-US" sz="1600" b="1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www.pasbdc.org/pennwest-clarion</a:t>
            </a:r>
            <a:r>
              <a:rPr lang="en-US" sz="1600" b="1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2400" dirty="0">
                <a:solidFill>
                  <a:srgbClr val="6EBBB0"/>
                </a:solidFill>
                <a:latin typeface="Lato Light"/>
                <a:ea typeface="Lato Light"/>
                <a:cs typeface="Lato Light"/>
                <a:sym typeface="Lato Light"/>
              </a:rPr>
              <a:t>|</a:t>
            </a:r>
            <a:r>
              <a:rPr lang="en" sz="160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(814) </a:t>
            </a:r>
            <a:r>
              <a:rPr lang="en" sz="16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393-2060 | </a:t>
            </a:r>
            <a:r>
              <a:rPr lang="en-US" sz="16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sbdc@pennwest.edu</a:t>
            </a:r>
            <a:r>
              <a:rPr lang="en-US" sz="16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  </a:t>
            </a:r>
          </a:p>
          <a:p>
            <a:pPr lvl="0" algn="ctr">
              <a:lnSpc>
                <a:spcPct val="150000"/>
              </a:lnSpc>
              <a:buClr>
                <a:srgbClr val="FFFFFF"/>
              </a:buClr>
              <a:buSzPts val="1200"/>
            </a:pPr>
            <a:endParaRPr sz="1467" dirty="0"/>
          </a:p>
        </p:txBody>
      </p:sp>
      <p:sp>
        <p:nvSpPr>
          <p:cNvPr id="187" name="Google Shape;187;p33"/>
          <p:cNvSpPr txBox="1"/>
          <p:nvPr/>
        </p:nvSpPr>
        <p:spPr>
          <a:xfrm>
            <a:off x="1600923" y="3391692"/>
            <a:ext cx="125348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78A84E"/>
              </a:buClr>
              <a:buSzPts val="1200"/>
            </a:pPr>
            <a:r>
              <a:rPr lang="en" sz="1600" b="1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TWITTER</a:t>
            </a:r>
            <a:endParaRPr sz="1467"/>
          </a:p>
        </p:txBody>
      </p:sp>
      <p:sp>
        <p:nvSpPr>
          <p:cNvPr id="188" name="Google Shape;188;p33"/>
          <p:cNvSpPr txBox="1"/>
          <p:nvPr/>
        </p:nvSpPr>
        <p:spPr>
          <a:xfrm>
            <a:off x="1400175" y="3762372"/>
            <a:ext cx="16549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FFFFFF"/>
              </a:buClr>
              <a:buSzPts val="900"/>
            </a:pPr>
            <a:r>
              <a:rPr lang="en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</a:t>
            </a:r>
            <a:r>
              <a:rPr lang="en-US" sz="1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ClarionSBDC</a:t>
            </a:r>
            <a:endParaRPr lang="en" sz="12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buClr>
                <a:srgbClr val="FFFFFF"/>
              </a:buClr>
              <a:buSzPts val="900"/>
            </a:pPr>
            <a:r>
              <a:rPr lang="en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@PASmallBusiness</a:t>
            </a:r>
            <a:endParaRPr sz="1467" dirty="0"/>
          </a:p>
        </p:txBody>
      </p:sp>
      <p:sp>
        <p:nvSpPr>
          <p:cNvPr id="189" name="Google Shape;189;p33"/>
          <p:cNvSpPr txBox="1"/>
          <p:nvPr/>
        </p:nvSpPr>
        <p:spPr>
          <a:xfrm>
            <a:off x="1400175" y="4504086"/>
            <a:ext cx="172932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78A84E"/>
              </a:buClr>
              <a:buSzPts val="1200"/>
            </a:pPr>
            <a:r>
              <a:rPr lang="en" sz="1600" b="1" dirty="0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INSTAGRAM</a:t>
            </a:r>
            <a:endParaRPr sz="1467" dirty="0"/>
          </a:p>
        </p:txBody>
      </p:sp>
      <p:sp>
        <p:nvSpPr>
          <p:cNvPr id="190" name="Google Shape;190;p33"/>
          <p:cNvSpPr txBox="1"/>
          <p:nvPr/>
        </p:nvSpPr>
        <p:spPr>
          <a:xfrm>
            <a:off x="1474526" y="4777562"/>
            <a:ext cx="165497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FFFFFF"/>
              </a:buClr>
              <a:buSzPts val="900"/>
            </a:pPr>
            <a:r>
              <a:rPr lang="en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@PASBDC</a:t>
            </a:r>
            <a:endParaRPr sz="1467" dirty="0"/>
          </a:p>
        </p:txBody>
      </p:sp>
      <p:sp>
        <p:nvSpPr>
          <p:cNvPr id="191" name="Google Shape;191;p33"/>
          <p:cNvSpPr txBox="1"/>
          <p:nvPr/>
        </p:nvSpPr>
        <p:spPr>
          <a:xfrm>
            <a:off x="9377001" y="3401967"/>
            <a:ext cx="155029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78A84E"/>
              </a:buClr>
              <a:buSzPts val="1200"/>
            </a:pPr>
            <a:r>
              <a:rPr lang="en" sz="1600" b="1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FACEBOOK</a:t>
            </a:r>
            <a:endParaRPr sz="1467"/>
          </a:p>
        </p:txBody>
      </p:sp>
      <p:sp>
        <p:nvSpPr>
          <p:cNvPr id="192" name="Google Shape;192;p33"/>
          <p:cNvSpPr txBox="1"/>
          <p:nvPr/>
        </p:nvSpPr>
        <p:spPr>
          <a:xfrm>
            <a:off x="9080715" y="3751451"/>
            <a:ext cx="220062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FFFFFF"/>
              </a:buClr>
              <a:buSzPts val="900"/>
            </a:pPr>
            <a:r>
              <a:rPr lang="en-US" sz="1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PennWest</a:t>
            </a:r>
            <a:r>
              <a:rPr lang="en-US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University</a:t>
            </a:r>
            <a:r>
              <a:rPr lang="en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buClr>
                <a:srgbClr val="FFFFFF"/>
              </a:buClr>
              <a:buSzPts val="900"/>
            </a:pPr>
            <a:r>
              <a:rPr lang="en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Small Business Development Centers</a:t>
            </a:r>
          </a:p>
          <a:p>
            <a:pPr algn="ctr">
              <a:buClr>
                <a:srgbClr val="FFFFFF"/>
              </a:buClr>
              <a:buSzPts val="900"/>
            </a:pPr>
            <a:r>
              <a:rPr lang="en" sz="1200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@sbdcclarion </a:t>
            </a:r>
            <a:endParaRPr sz="1467" dirty="0"/>
          </a:p>
        </p:txBody>
      </p:sp>
      <p:sp>
        <p:nvSpPr>
          <p:cNvPr id="193" name="Google Shape;193;p33"/>
          <p:cNvSpPr txBox="1"/>
          <p:nvPr/>
        </p:nvSpPr>
        <p:spPr>
          <a:xfrm>
            <a:off x="9424763" y="5334754"/>
            <a:ext cx="143500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78A84E"/>
              </a:buClr>
              <a:buSzPts val="1200"/>
            </a:pPr>
            <a:r>
              <a:rPr lang="en" sz="1600" b="1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LINKEDIN</a:t>
            </a:r>
            <a:endParaRPr sz="1467"/>
          </a:p>
        </p:txBody>
      </p:sp>
      <p:sp>
        <p:nvSpPr>
          <p:cNvPr id="194" name="Google Shape;194;p33"/>
          <p:cNvSpPr txBox="1"/>
          <p:nvPr/>
        </p:nvSpPr>
        <p:spPr>
          <a:xfrm>
            <a:off x="9080716" y="5695158"/>
            <a:ext cx="22006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1">
            <a:spAutoFit/>
          </a:bodyPr>
          <a:lstStyle/>
          <a:p>
            <a:pPr algn="ctr">
              <a:buClr>
                <a:srgbClr val="FFFFFF"/>
              </a:buClr>
              <a:buSzPts val="900"/>
            </a:pPr>
            <a:r>
              <a:rPr lang="en-US" sz="1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PennWest</a:t>
            </a:r>
            <a:r>
              <a:rPr lang="en-US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University</a:t>
            </a:r>
            <a:r>
              <a:rPr lang="en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buClr>
                <a:srgbClr val="FFFFFF"/>
              </a:buClr>
              <a:buSzPts val="900"/>
            </a:pPr>
            <a:r>
              <a:rPr lang="en" sz="1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Small Business Development Centers</a:t>
            </a:r>
            <a:endParaRPr sz="1467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FADD5C-2CDC-4126-9743-BB122CD3D5C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17" y="3718672"/>
            <a:ext cx="2804867" cy="31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C744D8-BE37-586E-5AE0-E7154691E1AC}"/>
              </a:ext>
            </a:extLst>
          </p:cNvPr>
          <p:cNvSpPr txBox="1"/>
          <p:nvPr/>
        </p:nvSpPr>
        <p:spPr>
          <a:xfrm>
            <a:off x="1601764" y="5519575"/>
            <a:ext cx="2100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Office Location: </a:t>
            </a:r>
          </a:p>
          <a:p>
            <a:r>
              <a:rPr lang="en-US" sz="1400" b="1" i="1" dirty="0">
                <a:solidFill>
                  <a:schemeClr val="accent1"/>
                </a:solidFill>
              </a:rPr>
              <a:t>PennWest Clarion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9 Suites on Main South</a:t>
            </a:r>
          </a:p>
          <a:p>
            <a:r>
              <a:rPr lang="en-US" sz="1400" dirty="0">
                <a:solidFill>
                  <a:schemeClr val="bg1"/>
                </a:solidFill>
              </a:rPr>
              <a:t>840 Wood Street</a:t>
            </a:r>
          </a:p>
          <a:p>
            <a:r>
              <a:rPr lang="en-US" sz="1400" dirty="0">
                <a:solidFill>
                  <a:schemeClr val="bg1"/>
                </a:solidFill>
              </a:rPr>
              <a:t>Clarion, PA 16214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78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1"/>
          <p:cNvSpPr txBox="1">
            <a:spLocks/>
          </p:cNvSpPr>
          <p:nvPr/>
        </p:nvSpPr>
        <p:spPr>
          <a:xfrm>
            <a:off x="397462" y="279143"/>
            <a:ext cx="11321572" cy="60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560" baseline="0">
                <a:ln>
                  <a:noFill/>
                </a:ln>
                <a:solidFill>
                  <a:srgbClr val="212121"/>
                </a:solidFill>
                <a:uFillTx/>
                <a:latin typeface="+mj-lt"/>
                <a:ea typeface="+mj-ea"/>
                <a:cs typeface="+mj-cs"/>
                <a:sym typeface="Montserrat Semi Bold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8DC153"/>
                </a:solidFill>
                <a:effectLst/>
                <a:uLnTx/>
                <a:uFillTx/>
                <a:latin typeface="Futura PT Heavy" panose="020B0502020204020303" pitchFamily="34" charset="77"/>
                <a:ea typeface="+mj-ea"/>
                <a:cs typeface="+mj-cs"/>
                <a:sym typeface="Montserrat Semi Bold"/>
              </a:rPr>
              <a:t>Pennsylvania SBDC</a:t>
            </a:r>
          </a:p>
        </p:txBody>
      </p:sp>
      <p:sp>
        <p:nvSpPr>
          <p:cNvPr id="4" name="Shape 1082"/>
          <p:cNvSpPr/>
          <p:nvPr/>
        </p:nvSpPr>
        <p:spPr>
          <a:xfrm>
            <a:off x="1416050" y="1085342"/>
            <a:ext cx="4572597" cy="241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>
              <a:spcBef>
                <a:spcPts val="5900"/>
              </a:spcBef>
              <a:defRPr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Futura PT Book" panose="020B0502020204020303" pitchFamily="34" charset="77"/>
              <a:sym typeface="Montserrat Light"/>
            </a:endParaRPr>
          </a:p>
        </p:txBody>
      </p:sp>
      <p:sp>
        <p:nvSpPr>
          <p:cNvPr id="5" name="Shape 1083"/>
          <p:cNvSpPr/>
          <p:nvPr/>
        </p:nvSpPr>
        <p:spPr>
          <a:xfrm>
            <a:off x="397462" y="1301445"/>
            <a:ext cx="7165388" cy="4350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>
              <a:spcBef>
                <a:spcPts val="5900"/>
              </a:spcBef>
              <a:defRPr spc="15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1200" cap="none" spc="150" normalizeH="0" baseline="0" noProof="0">
              <a:ln>
                <a:noFill/>
              </a:ln>
              <a:solidFill>
                <a:srgbClr val="024448"/>
              </a:solidFill>
              <a:effectLst/>
              <a:uLnTx/>
              <a:uFillTx/>
              <a:latin typeface="Futura PT Demi" panose="020B0502020204020303" pitchFamily="34" charset="77"/>
              <a:sym typeface="Montserrat"/>
            </a:endParaRPr>
          </a:p>
        </p:txBody>
      </p:sp>
      <p:sp>
        <p:nvSpPr>
          <p:cNvPr id="6" name="Shape 1084"/>
          <p:cNvSpPr/>
          <p:nvPr/>
        </p:nvSpPr>
        <p:spPr>
          <a:xfrm>
            <a:off x="1016000" y="4805227"/>
            <a:ext cx="2286001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>
              <a:spcBef>
                <a:spcPts val="5900"/>
              </a:spcBef>
              <a:defRPr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Futura PT Book" panose="020B0502020204020303" pitchFamily="34" charset="77"/>
              <a:sym typeface="Montserrat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BC7FE-E63C-524D-A119-90055E009F99}"/>
              </a:ext>
            </a:extLst>
          </p:cNvPr>
          <p:cNvSpPr/>
          <p:nvPr/>
        </p:nvSpPr>
        <p:spPr>
          <a:xfrm>
            <a:off x="0" y="5845076"/>
            <a:ext cx="12192000" cy="1012924"/>
          </a:xfrm>
          <a:prstGeom prst="rect">
            <a:avLst/>
          </a:prstGeom>
          <a:solidFill>
            <a:srgbClr val="0244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2444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8DD3059-3EBC-F34F-9158-6CB8E0136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269" y="5968801"/>
            <a:ext cx="1494283" cy="647152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986F7D95-A225-AF4F-8C18-778AF9DD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26" y="6033731"/>
            <a:ext cx="9648837" cy="49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Std Light" panose="020B0402020204020303" pitchFamily="34" charset="0"/>
                <a:ea typeface="Lato Light"/>
                <a:cs typeface="Futura" panose="020B0602020204020303" pitchFamily="34" charset="-79"/>
              </a:rPr>
              <a:t>PENNSYLVANIA SMALL BUSINESS DEVELOPMENT CENTERS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61B59-FC5D-B734-D3B5-5A4066D15038}"/>
              </a:ext>
            </a:extLst>
          </p:cNvPr>
          <p:cNvSpPr txBox="1"/>
          <p:nvPr/>
        </p:nvSpPr>
        <p:spPr>
          <a:xfrm>
            <a:off x="5276193" y="14714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FFC06-EB58-0B4E-C8E0-60F05137D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66" b="14064"/>
          <a:stretch/>
        </p:blipFill>
        <p:spPr>
          <a:xfrm>
            <a:off x="1386816" y="1680919"/>
            <a:ext cx="9124269" cy="1774517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5F6633BA-C69A-6D68-6275-FA183686243B}"/>
              </a:ext>
            </a:extLst>
          </p:cNvPr>
          <p:cNvSpPr/>
          <p:nvPr/>
        </p:nvSpPr>
        <p:spPr>
          <a:xfrm>
            <a:off x="2337038" y="3451862"/>
            <a:ext cx="484632" cy="48920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6F07900-67B8-E3C8-DF0C-613A557E0D08}"/>
              </a:ext>
            </a:extLst>
          </p:cNvPr>
          <p:cNvSpPr/>
          <p:nvPr/>
        </p:nvSpPr>
        <p:spPr>
          <a:xfrm>
            <a:off x="5730509" y="3372150"/>
            <a:ext cx="484632" cy="48920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8CBFB96-E807-9D55-34FF-2B1BF87CC088}"/>
              </a:ext>
            </a:extLst>
          </p:cNvPr>
          <p:cNvSpPr/>
          <p:nvPr/>
        </p:nvSpPr>
        <p:spPr>
          <a:xfrm>
            <a:off x="9123980" y="3480860"/>
            <a:ext cx="484632" cy="48920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DE2F6-2BEB-EC3A-15DC-6D4F5DA65B13}"/>
              </a:ext>
            </a:extLst>
          </p:cNvPr>
          <p:cNvGrpSpPr/>
          <p:nvPr/>
        </p:nvGrpSpPr>
        <p:grpSpPr>
          <a:xfrm>
            <a:off x="8181388" y="4067553"/>
            <a:ext cx="2493957" cy="1371182"/>
            <a:chOff x="7143" y="429039"/>
            <a:chExt cx="2135187" cy="128111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AC0E2A1-E530-3649-E141-6B1CFFC2F28F}"/>
                </a:ext>
              </a:extLst>
            </p:cNvPr>
            <p:cNvSpPr/>
            <p:nvPr/>
          </p:nvSpPr>
          <p:spPr>
            <a:xfrm>
              <a:off x="7143" y="429039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rgbClr val="54A021">
                <a:hueOff val="0"/>
                <a:satOff val="0"/>
                <a:lumOff val="0"/>
                <a:alphaOff val="0"/>
              </a:srgbClr>
            </a:solidFill>
            <a:ln w="19050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556AA291-EDAA-8DFE-72F0-845B5A229694}"/>
                </a:ext>
              </a:extLst>
            </p:cNvPr>
            <p:cNvSpPr txBox="1"/>
            <p:nvPr/>
          </p:nvSpPr>
          <p:spPr>
            <a:xfrm>
              <a:off x="7143" y="451663"/>
              <a:ext cx="2060143" cy="12060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Databases</a:t>
              </a:r>
            </a:p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Guides </a:t>
              </a:r>
            </a:p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Forms</a:t>
              </a:r>
            </a:p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Templates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4D5204-83B5-7F82-C653-B6D41D6D05CF}"/>
              </a:ext>
            </a:extLst>
          </p:cNvPr>
          <p:cNvSpPr/>
          <p:nvPr/>
        </p:nvSpPr>
        <p:spPr>
          <a:xfrm>
            <a:off x="4739303" y="3931299"/>
            <a:ext cx="2389620" cy="1507436"/>
          </a:xfrm>
          <a:prstGeom prst="roundRect">
            <a:avLst>
              <a:gd name="adj" fmla="val 10000"/>
            </a:avLst>
          </a:prstGeom>
          <a:solidFill>
            <a:srgbClr val="54A021">
              <a:hueOff val="0"/>
              <a:satOff val="0"/>
              <a:lumOff val="0"/>
              <a:alphaOff val="0"/>
            </a:srgbClr>
          </a:solidFill>
          <a:ln w="19050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 Cost / Low Cost</a:t>
            </a:r>
          </a:p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Live</a:t>
            </a:r>
          </a:p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Virtual</a:t>
            </a:r>
          </a:p>
          <a:p>
            <a:pPr marL="0" marR="0" lvl="0" indent="0" algn="ctr" defTabSz="1333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 Demand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19E7D7-6346-981F-B739-929FAAE15896}"/>
              </a:ext>
            </a:extLst>
          </p:cNvPr>
          <p:cNvSpPr txBox="1"/>
          <p:nvPr/>
        </p:nvSpPr>
        <p:spPr>
          <a:xfrm>
            <a:off x="-1893" y="9796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Helping Businesses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98DD14-A3A8-4992-851B-F02F73B5F6A4}"/>
              </a:ext>
            </a:extLst>
          </p:cNvPr>
          <p:cNvGrpSpPr/>
          <p:nvPr/>
        </p:nvGrpSpPr>
        <p:grpSpPr>
          <a:xfrm>
            <a:off x="1386816" y="4085803"/>
            <a:ext cx="2503508" cy="1371182"/>
            <a:chOff x="-1034" y="429039"/>
            <a:chExt cx="2143364" cy="12811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0B3A508-49AC-E598-9C38-5FFDB692EB0C}"/>
                </a:ext>
              </a:extLst>
            </p:cNvPr>
            <p:cNvSpPr/>
            <p:nvPr/>
          </p:nvSpPr>
          <p:spPr>
            <a:xfrm>
              <a:off x="7143" y="429039"/>
              <a:ext cx="2135187" cy="1281112"/>
            </a:xfrm>
            <a:prstGeom prst="roundRect">
              <a:avLst>
                <a:gd name="adj" fmla="val 10000"/>
              </a:avLst>
            </a:prstGeom>
            <a:solidFill>
              <a:srgbClr val="54A021">
                <a:hueOff val="0"/>
                <a:satOff val="0"/>
                <a:lumOff val="0"/>
                <a:alphaOff val="0"/>
              </a:srgbClr>
            </a:solidFill>
            <a:ln w="19050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D3206800-ADC9-4C9B-F32A-4ADA0A84281C}"/>
                </a:ext>
              </a:extLst>
            </p:cNvPr>
            <p:cNvSpPr txBox="1"/>
            <p:nvPr/>
          </p:nvSpPr>
          <p:spPr>
            <a:xfrm>
              <a:off x="-1034" y="504083"/>
              <a:ext cx="2060143" cy="12060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No Cost</a:t>
              </a:r>
            </a:p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Confidential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48074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BF2451-F121-D4E0-BCBB-D81F5A23613A}"/>
              </a:ext>
            </a:extLst>
          </p:cNvPr>
          <p:cNvSpPr txBox="1"/>
          <p:nvPr/>
        </p:nvSpPr>
        <p:spPr>
          <a:xfrm>
            <a:off x="4918509" y="2198975"/>
            <a:ext cx="4013735" cy="1737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5" name="Google Shape;1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17727" cy="692871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2"/>
          <p:cNvSpPr/>
          <p:nvPr/>
        </p:nvSpPr>
        <p:spPr>
          <a:xfrm>
            <a:off x="298408" y="291209"/>
            <a:ext cx="8811085" cy="1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78A84E"/>
              </a:buClr>
              <a:buSzPts val="5400"/>
            </a:pPr>
            <a:r>
              <a:rPr lang="en-US" sz="4800" b="1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Special Programs</a:t>
            </a:r>
          </a:p>
          <a:p>
            <a:pPr>
              <a:buClr>
                <a:srgbClr val="78A84E"/>
              </a:buClr>
              <a:buSzPts val="5400"/>
            </a:pPr>
            <a:endParaRPr lang="en-US" sz="48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D561EA3-81F6-E776-AC89-6D0EC10036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686823"/>
              </p:ext>
            </p:extLst>
          </p:nvPr>
        </p:nvGraphicFramePr>
        <p:xfrm>
          <a:off x="1609725" y="1227399"/>
          <a:ext cx="89058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1055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2;p29">
            <a:extLst>
              <a:ext uri="{FF2B5EF4-FFF2-40B4-BE49-F238E27FC236}">
                <a16:creationId xmlns:a16="http://schemas.microsoft.com/office/drawing/2014/main" id="{CF7B28DC-A350-11B5-7E99-CC7E1E52E2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864" y="1"/>
            <a:ext cx="12317727" cy="6928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8E5A683-6E26-410F-A2A8-5E870EC69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276" y="5835101"/>
            <a:ext cx="4954977" cy="77036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pasbdc.org/agriculture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1305076-3981-4D7E-A1DF-AFB642A05EB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1429393"/>
            <a:ext cx="8062913" cy="4386262"/>
          </a:xfr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05BDCEA2-DF56-47C0-9C32-692B5FCAAC9E}"/>
              </a:ext>
            </a:extLst>
          </p:cNvPr>
          <p:cNvSpPr/>
          <p:nvPr/>
        </p:nvSpPr>
        <p:spPr>
          <a:xfrm>
            <a:off x="3148628" y="3462277"/>
            <a:ext cx="772998" cy="735291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Medium"/>
              <a:ea typeface="+mn-ea"/>
              <a:cs typeface="+mn-cs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316A010-7418-4E7A-81DD-706AD1126F0F}"/>
              </a:ext>
            </a:extLst>
          </p:cNvPr>
          <p:cNvSpPr/>
          <p:nvPr/>
        </p:nvSpPr>
        <p:spPr>
          <a:xfrm>
            <a:off x="1525161" y="2945223"/>
            <a:ext cx="772998" cy="735291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Medium"/>
              <a:ea typeface="+mn-ea"/>
              <a:cs typeface="+mn-cs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E301870D-8712-427D-A3C0-E3EB2DB55720}"/>
              </a:ext>
            </a:extLst>
          </p:cNvPr>
          <p:cNvSpPr/>
          <p:nvPr/>
        </p:nvSpPr>
        <p:spPr>
          <a:xfrm>
            <a:off x="6018435" y="2609108"/>
            <a:ext cx="772998" cy="735291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Medium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D372B-EFDC-47A5-9B97-DB48A1A37179}"/>
              </a:ext>
            </a:extLst>
          </p:cNvPr>
          <p:cNvSpPr/>
          <p:nvPr/>
        </p:nvSpPr>
        <p:spPr>
          <a:xfrm>
            <a:off x="7440780" y="4847551"/>
            <a:ext cx="45719" cy="828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Medium"/>
              <a:ea typeface="+mn-ea"/>
              <a:cs typeface="+mn-cs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57FAD7E-DA8B-46E1-84AD-2D1949BCFA6F}"/>
              </a:ext>
            </a:extLst>
          </p:cNvPr>
          <p:cNvSpPr/>
          <p:nvPr/>
        </p:nvSpPr>
        <p:spPr>
          <a:xfrm>
            <a:off x="5694905" y="4112260"/>
            <a:ext cx="772998" cy="735291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Medium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5DF60-2D9F-070A-9F90-291246DA1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393" y="200873"/>
            <a:ext cx="2817952" cy="1682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D1F84-2FC9-A130-6638-157C0B7EE057}"/>
              </a:ext>
            </a:extLst>
          </p:cNvPr>
          <p:cNvSpPr txBox="1"/>
          <p:nvPr/>
        </p:nvSpPr>
        <p:spPr>
          <a:xfrm>
            <a:off x="8567043" y="1146297"/>
            <a:ext cx="3109334" cy="3819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1BF44"/>
              </a:buClr>
              <a:buSzPct val="100000"/>
              <a:tabLst/>
              <a:defRPr/>
            </a:pPr>
            <a:r>
              <a:rPr lang="en-US" sz="2000" i="1" u="sng" dirty="0">
                <a:solidFill>
                  <a:srgbClr val="FFFFFF"/>
                </a:solidFill>
                <a:latin typeface="Futura Std Medium"/>
              </a:rPr>
              <a:t>AG Specialized Services: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1BF44"/>
              </a:buClr>
              <a:buSzPct val="100000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Futura Std Medium"/>
              </a:rPr>
              <a:t>* PASBDC Lead Office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1BF44"/>
              </a:buClr>
              <a:buSzPct val="100000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Futura Std Medium"/>
              </a:rPr>
              <a:t>*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Medium"/>
                <a:ea typeface="+mn-ea"/>
                <a:cs typeface="+mn-cs"/>
              </a:rPr>
              <a:t>Penn State University SBDC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1BF4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Medium"/>
                <a:ea typeface="+mn-ea"/>
                <a:cs typeface="+mn-cs"/>
              </a:rPr>
              <a:t>* The University of Scranton SBDC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71BF4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Medium"/>
                <a:ea typeface="+mn-ea"/>
                <a:cs typeface="+mn-cs"/>
              </a:rPr>
              <a:t>* PennWest University-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71BF4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Medium"/>
                <a:ea typeface="+mn-ea"/>
                <a:cs typeface="+mn-cs"/>
              </a:rPr>
              <a:t>Clarion SBDC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Std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71BF4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80709C-5950-F273-8AF5-11793BAA62E7}"/>
              </a:ext>
            </a:extLst>
          </p:cNvPr>
          <p:cNvGrpSpPr/>
          <p:nvPr/>
        </p:nvGrpSpPr>
        <p:grpSpPr>
          <a:xfrm>
            <a:off x="8797222" y="4479905"/>
            <a:ext cx="2820634" cy="2259769"/>
            <a:chOff x="7746123" y="4113314"/>
            <a:chExt cx="2439669" cy="2191890"/>
          </a:xfrm>
        </p:grpSpPr>
        <p:pic>
          <p:nvPicPr>
            <p:cNvPr id="16" name="Content Placeholder 11" descr="Graphical user interface, qr code&#10;&#10;Description automatically generated">
              <a:extLst>
                <a:ext uri="{FF2B5EF4-FFF2-40B4-BE49-F238E27FC236}">
                  <a16:creationId xmlns:a16="http://schemas.microsoft.com/office/drawing/2014/main" id="{C7225F90-D492-1DA0-814B-BFA53A144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96" t="15838" r="37603" b="37999"/>
            <a:stretch/>
          </p:blipFill>
          <p:spPr>
            <a:xfrm>
              <a:off x="7746123" y="4113314"/>
              <a:ext cx="2439669" cy="21918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CE733F-EA82-A1C4-2746-58D99B7AB6A4}"/>
                </a:ext>
              </a:extLst>
            </p:cNvPr>
            <p:cNvSpPr txBox="1"/>
            <p:nvPr/>
          </p:nvSpPr>
          <p:spPr>
            <a:xfrm>
              <a:off x="7746123" y="5885793"/>
              <a:ext cx="199698" cy="419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0B51DFA-0B36-0DDF-A895-FF209391F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08" y="5835101"/>
            <a:ext cx="1710365" cy="8594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E7EA60-1896-E2C6-83E2-2D7355D6D9CD}"/>
              </a:ext>
            </a:extLst>
          </p:cNvPr>
          <p:cNvSpPr txBox="1"/>
          <p:nvPr/>
        </p:nvSpPr>
        <p:spPr>
          <a:xfrm>
            <a:off x="457368" y="5835101"/>
            <a:ext cx="1742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u="sng" dirty="0">
                <a:solidFill>
                  <a:schemeClr val="bg1"/>
                </a:solidFill>
              </a:rPr>
              <a:t>Funded in part by</a:t>
            </a:r>
          </a:p>
        </p:txBody>
      </p:sp>
    </p:spTree>
    <p:extLst>
      <p:ext uri="{BB962C8B-B14F-4D97-AF65-F5344CB8AC3E}">
        <p14:creationId xmlns:p14="http://schemas.microsoft.com/office/powerpoint/2010/main" val="412368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5726" y="1"/>
            <a:ext cx="12317727" cy="692871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2"/>
          <p:cNvSpPr/>
          <p:nvPr/>
        </p:nvSpPr>
        <p:spPr>
          <a:xfrm>
            <a:off x="146765" y="438161"/>
            <a:ext cx="11591579" cy="85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78A84E"/>
              </a:buClr>
              <a:buSzPts val="5400"/>
            </a:pPr>
            <a:r>
              <a:rPr lang="en-US" sz="4267" b="1" dirty="0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PennWest Clarion SBDC</a:t>
            </a:r>
            <a:endParaRPr sz="9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CCDA9-B5BA-50E7-18F2-083650B0E3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16347" r="11777" b="33990"/>
          <a:stretch/>
        </p:blipFill>
        <p:spPr>
          <a:xfrm>
            <a:off x="810701" y="1245526"/>
            <a:ext cx="1291905" cy="1260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E4690-2C3C-4D9D-EEF6-3BFEA6E955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9" t="12232" r="29207" b="59266"/>
          <a:stretch/>
        </p:blipFill>
        <p:spPr>
          <a:xfrm>
            <a:off x="2884804" y="1222028"/>
            <a:ext cx="1191238" cy="1261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61570-06F4-E3BE-ADF8-F1DC610054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19939" r="9572" b="26728"/>
          <a:stretch/>
        </p:blipFill>
        <p:spPr>
          <a:xfrm>
            <a:off x="4622116" y="1261876"/>
            <a:ext cx="1191238" cy="1266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563DA-2B34-3E76-DBDD-93F8F880D5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26055" r="18749" b="23425"/>
          <a:stretch/>
        </p:blipFill>
        <p:spPr>
          <a:xfrm>
            <a:off x="6459523" y="1267806"/>
            <a:ext cx="1086834" cy="1260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78277-06EC-C5CF-A7A3-17B62F6EE4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t="18458" r="19850" b="31009"/>
          <a:stretch/>
        </p:blipFill>
        <p:spPr>
          <a:xfrm>
            <a:off x="8115959" y="1245526"/>
            <a:ext cx="1043813" cy="126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E5C8CC-A4A5-DC94-AE4D-25FF68699F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9167" r="22917" b="54722"/>
          <a:stretch/>
        </p:blipFill>
        <p:spPr>
          <a:xfrm>
            <a:off x="3751036" y="3507578"/>
            <a:ext cx="1191800" cy="120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9AEEDB-EAF6-5F9F-CECF-D48B34649604}"/>
              </a:ext>
            </a:extLst>
          </p:cNvPr>
          <p:cNvSpPr txBox="1"/>
          <p:nvPr/>
        </p:nvSpPr>
        <p:spPr>
          <a:xfrm>
            <a:off x="1456653" y="2616847"/>
            <a:ext cx="8028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1"/>
                </a:solidFill>
              </a:rPr>
              <a:t>Consultants including Director and Assistant Director 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Includes a QuickBooks ProAdvisor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F35F1-C58E-3613-2218-DB4F3149EA8C}"/>
              </a:ext>
            </a:extLst>
          </p:cNvPr>
          <p:cNvSpPr txBox="1"/>
          <p:nvPr/>
        </p:nvSpPr>
        <p:spPr>
          <a:xfrm>
            <a:off x="5301842" y="3699935"/>
            <a:ext cx="2315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</a:rPr>
              <a:t>Fiscal Technician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377E5-E6F3-7337-B4A4-79B83306B31A}"/>
              </a:ext>
            </a:extLst>
          </p:cNvPr>
          <p:cNvSpPr txBox="1"/>
          <p:nvPr/>
        </p:nvSpPr>
        <p:spPr>
          <a:xfrm>
            <a:off x="822121" y="5327009"/>
            <a:ext cx="8288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6-8 Students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GREAT EXPERIENCE – Internship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864" y="1"/>
            <a:ext cx="12317727" cy="6928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9"/>
          <p:cNvSpPr txBox="1"/>
          <p:nvPr/>
        </p:nvSpPr>
        <p:spPr>
          <a:xfrm>
            <a:off x="-125669" y="367693"/>
            <a:ext cx="10441303" cy="74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" sz="213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-US" sz="213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Pennsylvania </a:t>
            </a:r>
            <a:r>
              <a:rPr lang="en" sz="213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SBDC is a network of </a:t>
            </a:r>
            <a:r>
              <a:rPr lang="en" sz="2133" dirty="0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15 centers </a:t>
            </a:r>
            <a:endParaRPr sz="2133" dirty="0">
              <a:solidFill>
                <a:srgbClr val="78A84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buClr>
                <a:srgbClr val="FFFFFF"/>
              </a:buClr>
              <a:buSzPts val="1500"/>
            </a:pPr>
            <a:r>
              <a:rPr lang="en" sz="213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that serve small businesses in all 67 counties.</a:t>
            </a:r>
            <a:endParaRPr sz="21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2139B-F337-4DD9-9C79-CC1C925F4C17}"/>
              </a:ext>
            </a:extLst>
          </p:cNvPr>
          <p:cNvSpPr txBox="1"/>
          <p:nvPr/>
        </p:nvSpPr>
        <p:spPr>
          <a:xfrm>
            <a:off x="9504418" y="1484583"/>
            <a:ext cx="2500695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Bucknell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Duquesne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Gannon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Kutztown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Lehigh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Penn State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 err="1">
                <a:solidFill>
                  <a:schemeClr val="bg1"/>
                </a:solidFill>
                <a:cs typeface="Calibri" panose="020F0502020204030204" pitchFamily="34" charset="0"/>
              </a:rPr>
              <a:t>PennWest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 University Clarion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St. Francis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St. Vincent College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Shippensburg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Temple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University of Pittsburgh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University of Scranton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Widener University</a:t>
            </a:r>
          </a:p>
          <a:p>
            <a:pPr marL="457189" indent="-457189" defTabSz="609585" eaLnBrk="0" fontAlgn="base" hangingPunct="0">
              <a:spcBef>
                <a:spcPct val="0"/>
              </a:spcBef>
              <a:spcAft>
                <a:spcPts val="800"/>
              </a:spcAft>
              <a:buClr>
                <a:srgbClr val="66B821"/>
              </a:buClr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Wilkes University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396E0C6-9AE4-4120-A763-D46F6CAB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57" y="742293"/>
            <a:ext cx="9016761" cy="49006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C3598A-5EDF-4A98-8566-BF201083F7AB}"/>
              </a:ext>
            </a:extLst>
          </p:cNvPr>
          <p:cNvSpPr/>
          <p:nvPr/>
        </p:nvSpPr>
        <p:spPr>
          <a:xfrm>
            <a:off x="369975" y="5705340"/>
            <a:ext cx="1291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Funded by: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BF089-D428-48DC-9F23-90A38C59E3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3" t="26312" r="6674" b="16303"/>
          <a:stretch/>
        </p:blipFill>
        <p:spPr>
          <a:xfrm>
            <a:off x="5473379" y="5723893"/>
            <a:ext cx="1753200" cy="783627"/>
          </a:xfrm>
          <a:prstGeom prst="rect">
            <a:avLst/>
          </a:prstGeom>
        </p:spPr>
      </p:pic>
      <p:pic>
        <p:nvPicPr>
          <p:cNvPr id="9" name="Picture 2" descr="image006">
            <a:extLst>
              <a:ext uri="{FF2B5EF4-FFF2-40B4-BE49-F238E27FC236}">
                <a16:creationId xmlns:a16="http://schemas.microsoft.com/office/drawing/2014/main" id="{17E75B9A-52DB-458D-B595-29466A27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99" y="5705339"/>
            <a:ext cx="2038141" cy="8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A9F06-CE5C-5A9F-5558-D431BBFBBE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73" y="5642969"/>
            <a:ext cx="828030" cy="10333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2;p29">
            <a:extLst>
              <a:ext uri="{FF2B5EF4-FFF2-40B4-BE49-F238E27FC236}">
                <a16:creationId xmlns:a16="http://schemas.microsoft.com/office/drawing/2014/main" id="{8B3697B6-1261-3378-0DE1-BE7183E9EE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2864" y="-86061"/>
            <a:ext cx="12317727" cy="701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A8D06-6569-D897-3FD6-7F75697FC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40" y="434651"/>
            <a:ext cx="9906117" cy="598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7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BF2451-F121-D4E0-BCBB-D81F5A23613A}"/>
              </a:ext>
            </a:extLst>
          </p:cNvPr>
          <p:cNvSpPr txBox="1"/>
          <p:nvPr/>
        </p:nvSpPr>
        <p:spPr>
          <a:xfrm>
            <a:off x="4918509" y="2198975"/>
            <a:ext cx="4013735" cy="1737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5" name="Google Shape;1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5727" y="-35360"/>
            <a:ext cx="12317727" cy="692871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2"/>
          <p:cNvSpPr txBox="1"/>
          <p:nvPr/>
        </p:nvSpPr>
        <p:spPr>
          <a:xfrm>
            <a:off x="198477" y="410559"/>
            <a:ext cx="45464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FFFFFF"/>
              </a:buClr>
              <a:buSzPts val="1500"/>
            </a:pPr>
            <a:r>
              <a:rPr lang="en" sz="2000" b="1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 OFFER </a:t>
            </a:r>
            <a:r>
              <a:rPr lang="en-US" sz="2000" b="1" i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 Cost or Low Cost</a:t>
            </a:r>
            <a:endParaRPr sz="2000" i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298409" y="998575"/>
            <a:ext cx="6316000" cy="1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78A84E"/>
              </a:buClr>
              <a:buSzPts val="5400"/>
            </a:pPr>
            <a:r>
              <a:rPr lang="en-US" sz="7200" b="1" dirty="0">
                <a:solidFill>
                  <a:srgbClr val="78A84E"/>
                </a:solidFill>
                <a:latin typeface="Poppins"/>
                <a:ea typeface="Poppins"/>
                <a:cs typeface="Poppins"/>
                <a:sym typeface="Poppins"/>
              </a:rPr>
              <a:t>Training</a:t>
            </a:r>
            <a:endParaRPr sz="146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AEB0F-CF7A-4254-96C1-CA6A7BDA0C8B}"/>
              </a:ext>
            </a:extLst>
          </p:cNvPr>
          <p:cNvSpPr txBox="1"/>
          <p:nvPr/>
        </p:nvSpPr>
        <p:spPr>
          <a:xfrm>
            <a:off x="6262808" y="319641"/>
            <a:ext cx="5521172" cy="1505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1333"/>
              </a:spcBef>
              <a:buClr>
                <a:srgbClr val="54A021"/>
              </a:buClr>
              <a:buSzPct val="80000"/>
              <a:defRPr/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Upcoming events:</a:t>
            </a:r>
            <a:endParaRPr lang="en-US" sz="2400" b="1" dirty="0">
              <a:solidFill>
                <a:schemeClr val="bg1"/>
              </a:solidFill>
              <a:latin typeface="Arial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35272" indent="-457189" defTabSz="609585">
              <a:spcBef>
                <a:spcPts val="1333"/>
              </a:spcBef>
              <a:buClr>
                <a:srgbClr val="54A021"/>
              </a:buClr>
              <a:buSzPct val="80000"/>
              <a:buFont typeface="Wingdings 3" charset="2"/>
              <a:buChar char="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http://www.pasbdc.org/pennwest-clarion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	</a:t>
            </a:r>
          </a:p>
          <a:p>
            <a:pPr marL="335272" indent="-457189" defTabSz="609585">
              <a:spcBef>
                <a:spcPts val="600"/>
              </a:spcBef>
              <a:buClr>
                <a:srgbClr val="54A021"/>
              </a:buClr>
              <a:buSzPct val="80000"/>
              <a:buFont typeface="Wingdings 3" charset="2"/>
              <a:buChar char="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http://www.pasbdc.org/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9CC8A-4424-31DC-4270-A0B78815B65B}"/>
              </a:ext>
            </a:extLst>
          </p:cNvPr>
          <p:cNvSpPr txBox="1"/>
          <p:nvPr/>
        </p:nvSpPr>
        <p:spPr>
          <a:xfrm>
            <a:off x="115503" y="2281186"/>
            <a:ext cx="11878021" cy="4331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C1F129-27C2-7631-1764-26B7511AF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193" y="4375118"/>
            <a:ext cx="3725286" cy="2082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0E6BE-66D8-4C84-443D-6BFFAE1CC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76" y="4523836"/>
            <a:ext cx="3826600" cy="1923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EAD02-15F5-CF2F-DCB2-0D20EF3061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9121" y="2386922"/>
            <a:ext cx="3788451" cy="1932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27847E-060A-FA6F-636E-8617024BDA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3191" y="4534202"/>
            <a:ext cx="3874887" cy="19236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461082-B870-93DF-AD3C-5F1CD5312A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196" y="2386922"/>
            <a:ext cx="3837293" cy="19322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02A29E-57DB-B4C9-F94D-D95643E698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1439" y="2422839"/>
            <a:ext cx="3788218" cy="19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741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7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4A021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54A021"/>
      </a:hlink>
      <a:folHlink>
        <a:srgbClr val="54A02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5132895e-d30e-4e26-aee9-e78eb690bde8">
      <Terms xmlns="http://schemas.microsoft.com/office/infopath/2007/PartnerControls"/>
    </lcf76f155ced4ddcb4097134ff3c332f>
    <TaxCatchAll xmlns="b63e351f-e454-4b81-bf89-0cf407a1f5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C2698476E608408958F3E35AE49DF1" ma:contentTypeVersion="15" ma:contentTypeDescription="Create a new document." ma:contentTypeScope="" ma:versionID="39f2b21906d62e8eaff0984c35ade581">
  <xsd:schema xmlns:xsd="http://www.w3.org/2001/XMLSchema" xmlns:xs="http://www.w3.org/2001/XMLSchema" xmlns:p="http://schemas.microsoft.com/office/2006/metadata/properties" xmlns:ns1="http://schemas.microsoft.com/sharepoint/v3" xmlns:ns2="5132895e-d30e-4e26-aee9-e78eb690bde8" xmlns:ns3="b63e351f-e454-4b81-bf89-0cf407a1f56e" targetNamespace="http://schemas.microsoft.com/office/2006/metadata/properties" ma:root="true" ma:fieldsID="60626d1cb8dcedd23c3864671ea29a34" ns1:_="" ns2:_="" ns3:_="">
    <xsd:import namespace="http://schemas.microsoft.com/sharepoint/v3"/>
    <xsd:import namespace="5132895e-d30e-4e26-aee9-e78eb690bde8"/>
    <xsd:import namespace="b63e351f-e454-4b81-bf89-0cf407a1f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2895e-d30e-4e26-aee9-e78eb690b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e351f-e454-4b81-bf89-0cf407a1f56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6d43b69-cef6-4752-859d-ad878c0b27ff}" ma:internalName="TaxCatchAll" ma:showField="CatchAllData" ma:web="b63e351f-e454-4b81-bf89-0cf407a1f5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563082-DF87-410A-BC6F-217A787872A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132895e-d30e-4e26-aee9-e78eb690bde8"/>
    <ds:schemaRef ds:uri="b63e351f-e454-4b81-bf89-0cf407a1f56e"/>
  </ds:schemaRefs>
</ds:datastoreItem>
</file>

<file path=customXml/itemProps2.xml><?xml version="1.0" encoding="utf-8"?>
<ds:datastoreItem xmlns:ds="http://schemas.openxmlformats.org/officeDocument/2006/customXml" ds:itemID="{88CD1758-C860-463B-BCCA-A1036C1445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B1D593-C68F-4F44-B065-2654513B8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132895e-d30e-4e26-aee9-e78eb690bde8"/>
    <ds:schemaRef ds:uri="b63e351f-e454-4b81-bf89-0cf407a1f5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22091</TotalTime>
  <Words>326</Words>
  <Application>Microsoft Office PowerPoint</Application>
  <PresentationFormat>Widescreen</PresentationFormat>
  <Paragraphs>96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Calibri</vt:lpstr>
      <vt:lpstr>Futura PT Book</vt:lpstr>
      <vt:lpstr>Futura PT Demi</vt:lpstr>
      <vt:lpstr>Futura PT Heavy</vt:lpstr>
      <vt:lpstr>Futura Std Light</vt:lpstr>
      <vt:lpstr>Futura Std Medium</vt:lpstr>
      <vt:lpstr>Lato Light</vt:lpstr>
      <vt:lpstr>Poppins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pasbdc.org/agriculture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Clarion University of 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Clarion University SBDC:  A Brief Overview</dc:title>
  <dc:creator>Miranda E. Mease</dc:creator>
  <cp:lastModifiedBy>Aleshia Marshall</cp:lastModifiedBy>
  <cp:revision>387</cp:revision>
  <cp:lastPrinted>2024-08-23T14:09:36Z</cp:lastPrinted>
  <dcterms:created xsi:type="dcterms:W3CDTF">2015-09-29T17:44:10Z</dcterms:created>
  <dcterms:modified xsi:type="dcterms:W3CDTF">2026-06-02T19:47:34Z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51711000.0000000</vt:lpwstr>
  </property>
  <property fmtid="{D5CDD505-2E9C-101B-9397-08002B2CF9AE}" pid="3" name="ContentTypeId">
    <vt:lpwstr>0x01010098C2698476E608408958F3E35AE49DF1</vt:lpwstr>
  </property>
  <property fmtid="{D5CDD505-2E9C-101B-9397-08002B2CF9AE}" pid="4" name="MediaServiceImageTags">
    <vt:lpwstr/>
  </property>
</Properties>
</file>