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68" r:id="rId5"/>
    <p:sldId id="402" r:id="rId6"/>
    <p:sldId id="313" r:id="rId7"/>
    <p:sldId id="278" r:id="rId8"/>
    <p:sldId id="493" r:id="rId9"/>
    <p:sldId id="304" r:id="rId10"/>
    <p:sldId id="490" r:id="rId11"/>
    <p:sldId id="486" r:id="rId12"/>
    <p:sldId id="497" r:id="rId13"/>
    <p:sldId id="270" r:id="rId14"/>
    <p:sldId id="274" r:id="rId15"/>
    <p:sldId id="396" r:id="rId16"/>
    <p:sldId id="491" r:id="rId17"/>
    <p:sldId id="349" r:id="rId18"/>
    <p:sldId id="360" r:id="rId19"/>
    <p:sldId id="390" r:id="rId20"/>
    <p:sldId id="484" r:id="rId21"/>
    <p:sldId id="492" r:id="rId22"/>
    <p:sldId id="271" r:id="rId23"/>
    <p:sldId id="267" r:id="rId2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106E655-AD5F-FD89-E1AE-642BE86ABCB3}" name="Gerber, Michael" initials="GM" userId="S::mgerber@pa.gov::a3ea3f83-f2c0-4f73-ad75-c6868de3c48f" providerId="AD"/>
  <p188:author id="{547A056E-7433-F1FA-405B-F8DB404FFA05}" name="Lepore, Carrie" initials="LC" userId="S::carlepore@pa.gov::03d2d689-07fd-423f-9a2c-a6d87a216860" providerId="AD"/>
  <p188:author id="{EDF3F587-F290-E495-4310-7434B4DC6757}" name="Sterling, Amy" initials="AS" userId="S::asterling@pa.gov::e1d9d782-5fb1-45dd-8d29-2e9453ad4e4c" providerId="AD"/>
  <p188:author id="{D62D219A-CBEE-2F80-D242-53A6F9C48896}" name="Zecha, Amy" initials="ZA" userId="S::azecha@pa.gov::9d4e0e38-54aa-4512-8019-bd0fa3655b4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E47"/>
    <a:srgbClr val="E22027"/>
    <a:srgbClr val="003E7E"/>
    <a:srgbClr val="FDD964"/>
    <a:srgbClr val="003146"/>
    <a:srgbClr val="F26322"/>
    <a:srgbClr val="58B947"/>
    <a:srgbClr val="FDB913"/>
    <a:srgbClr val="4298B5"/>
    <a:srgbClr val="F0A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51392F-48E0-4D69-AC78-A7D13ECFC2A0}" v="14" dt="2026-06-17T14:00:22.5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62" autoAdjust="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E125F2-7227-446B-ADDE-E5C46BEF21FB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CE6880-194D-4AE8-88B2-A13CA4E0C51B}">
      <dgm:prSet/>
      <dgm:spPr/>
      <dgm:t>
        <a:bodyPr/>
        <a:lstStyle/>
        <a:p>
          <a:pPr rtl="0"/>
          <a:r>
            <a:rPr lang="en-US" altLang="en-US" b="1">
              <a:solidFill>
                <a:schemeClr val="tx1"/>
              </a:solidFill>
              <a:ea typeface="Century Gothic" panose="020B0502020202020204" pitchFamily="34" charset="0"/>
            </a:rPr>
            <a:t>ACT 13</a:t>
          </a:r>
          <a:endParaRPr lang="en-US">
            <a:solidFill>
              <a:schemeClr val="tx1"/>
            </a:solidFill>
          </a:endParaRPr>
        </a:p>
      </dgm:t>
    </dgm:pt>
    <dgm:pt modelId="{C3207D97-66A0-4198-814C-474262019FC4}" type="parTrans" cxnId="{EEF6758F-4FE6-4697-AD6D-DC8B686C6302}">
      <dgm:prSet/>
      <dgm:spPr/>
      <dgm:t>
        <a:bodyPr/>
        <a:lstStyle/>
        <a:p>
          <a:endParaRPr lang="en-US"/>
        </a:p>
      </dgm:t>
    </dgm:pt>
    <dgm:pt modelId="{65A2F6AE-43D4-42F8-909E-C728977B21F4}" type="sibTrans" cxnId="{EEF6758F-4FE6-4697-AD6D-DC8B686C6302}">
      <dgm:prSet/>
      <dgm:spPr/>
      <dgm:t>
        <a:bodyPr/>
        <a:lstStyle/>
        <a:p>
          <a:endParaRPr lang="en-US"/>
        </a:p>
      </dgm:t>
    </dgm:pt>
    <dgm:pt modelId="{A023B9C7-1D62-4DBC-BC5B-432306F6A0D2}">
      <dgm:prSet/>
      <dgm:spPr/>
      <dgm:t>
        <a:bodyPr/>
        <a:lstStyle/>
        <a:p>
          <a:pPr rtl="0"/>
          <a:r>
            <a:rPr lang="en-US" altLang="en-US" b="1" dirty="0">
              <a:solidFill>
                <a:schemeClr val="tx1"/>
              </a:solidFill>
              <a:ea typeface="Century Gothic" panose="020B0502020202020204" pitchFamily="34" charset="0"/>
            </a:rPr>
            <a:t>PA Small Water and Sewer</a:t>
          </a:r>
        </a:p>
      </dgm:t>
    </dgm:pt>
    <dgm:pt modelId="{574C7CA8-652D-4E89-AEBE-17987F4FF996}" type="parTrans" cxnId="{135736A3-6234-488F-8AC0-08038319FA18}">
      <dgm:prSet/>
      <dgm:spPr/>
      <dgm:t>
        <a:bodyPr/>
        <a:lstStyle/>
        <a:p>
          <a:endParaRPr lang="en-US"/>
        </a:p>
      </dgm:t>
    </dgm:pt>
    <dgm:pt modelId="{FD39E174-E05A-4AAC-9E96-F0619F925F35}" type="sibTrans" cxnId="{135736A3-6234-488F-8AC0-08038319FA18}">
      <dgm:prSet/>
      <dgm:spPr/>
      <dgm:t>
        <a:bodyPr/>
        <a:lstStyle/>
        <a:p>
          <a:endParaRPr lang="en-US"/>
        </a:p>
      </dgm:t>
    </dgm:pt>
    <dgm:pt modelId="{498838F6-79C5-4DE3-B3F9-E95CA7CDEC28}">
      <dgm:prSet/>
      <dgm:spPr/>
      <dgm:t>
        <a:bodyPr/>
        <a:lstStyle/>
        <a:p>
          <a:pPr rtl="0"/>
          <a:r>
            <a:rPr lang="en-US" altLang="en-US" b="1">
              <a:solidFill>
                <a:schemeClr val="tx1"/>
              </a:solidFill>
              <a:ea typeface="Century Gothic" panose="020B0502020202020204" pitchFamily="34" charset="0"/>
            </a:rPr>
            <a:t>Local Shares Account</a:t>
          </a:r>
        </a:p>
      </dgm:t>
    </dgm:pt>
    <dgm:pt modelId="{22B64CCF-B12F-43E1-AA1C-2562EFB6945E}" type="parTrans" cxnId="{478ADCC2-593E-4363-AE16-66B113B55453}">
      <dgm:prSet/>
      <dgm:spPr/>
      <dgm:t>
        <a:bodyPr/>
        <a:lstStyle/>
        <a:p>
          <a:endParaRPr lang="en-US"/>
        </a:p>
      </dgm:t>
    </dgm:pt>
    <dgm:pt modelId="{E1E3FD30-15D0-4068-A068-BFB5C8C01954}" type="sibTrans" cxnId="{478ADCC2-593E-4363-AE16-66B113B55453}">
      <dgm:prSet/>
      <dgm:spPr/>
      <dgm:t>
        <a:bodyPr/>
        <a:lstStyle/>
        <a:p>
          <a:endParaRPr lang="en-US"/>
        </a:p>
      </dgm:t>
    </dgm:pt>
    <dgm:pt modelId="{9DBA0D6D-FB6D-44CE-A03F-5C47FB3878E1}">
      <dgm:prSet/>
      <dgm:spPr/>
      <dgm:t>
        <a:bodyPr/>
        <a:lstStyle/>
        <a:p>
          <a:pPr rtl="0"/>
          <a:r>
            <a:rPr lang="en-US" altLang="en-US" b="1">
              <a:solidFill>
                <a:schemeClr val="tx1"/>
              </a:solidFill>
              <a:ea typeface="Century Gothic" panose="020B0502020202020204" pitchFamily="34" charset="0"/>
            </a:rPr>
            <a:t>Multimodal Transportation Fund</a:t>
          </a:r>
        </a:p>
      </dgm:t>
    </dgm:pt>
    <dgm:pt modelId="{92165A3F-5234-47ED-8922-FD4C0BF31442}" type="parTrans" cxnId="{09675D4A-DB6B-49CD-A623-C0A034D6E420}">
      <dgm:prSet/>
      <dgm:spPr/>
      <dgm:t>
        <a:bodyPr/>
        <a:lstStyle/>
        <a:p>
          <a:endParaRPr lang="en-US"/>
        </a:p>
      </dgm:t>
    </dgm:pt>
    <dgm:pt modelId="{BD558328-1514-48CD-BAB7-C8BAEA588821}" type="sibTrans" cxnId="{09675D4A-DB6B-49CD-A623-C0A034D6E420}">
      <dgm:prSet/>
      <dgm:spPr/>
      <dgm:t>
        <a:bodyPr/>
        <a:lstStyle/>
        <a:p>
          <a:endParaRPr lang="en-US"/>
        </a:p>
      </dgm:t>
    </dgm:pt>
    <dgm:pt modelId="{F43F40C5-277C-4DE3-8685-469F877887EF}" type="pres">
      <dgm:prSet presAssocID="{25E125F2-7227-446B-ADDE-E5C46BEF21FB}" presName="diagram" presStyleCnt="0">
        <dgm:presLayoutVars>
          <dgm:dir/>
          <dgm:resizeHandles val="exact"/>
        </dgm:presLayoutVars>
      </dgm:prSet>
      <dgm:spPr/>
    </dgm:pt>
    <dgm:pt modelId="{28E64DF1-31F6-415C-9AF9-B172DD7E1067}" type="pres">
      <dgm:prSet presAssocID="{37CE6880-194D-4AE8-88B2-A13CA4E0C51B}" presName="node" presStyleLbl="node1" presStyleIdx="0" presStyleCnt="4">
        <dgm:presLayoutVars>
          <dgm:bulletEnabled val="1"/>
        </dgm:presLayoutVars>
      </dgm:prSet>
      <dgm:spPr>
        <a:prstGeom prst="foldedCorner">
          <a:avLst/>
        </a:prstGeom>
      </dgm:spPr>
    </dgm:pt>
    <dgm:pt modelId="{CC745074-ADD1-4061-8756-F1D40500534B}" type="pres">
      <dgm:prSet presAssocID="{65A2F6AE-43D4-42F8-909E-C728977B21F4}" presName="sibTrans" presStyleCnt="0"/>
      <dgm:spPr/>
    </dgm:pt>
    <dgm:pt modelId="{ED6E5F76-6E6B-4F4D-97A7-75809100050C}" type="pres">
      <dgm:prSet presAssocID="{A023B9C7-1D62-4DBC-BC5B-432306F6A0D2}" presName="node" presStyleLbl="node1" presStyleIdx="1" presStyleCnt="4" custLinFactNeighborX="-1441" custLinFactNeighborY="-9479">
        <dgm:presLayoutVars>
          <dgm:bulletEnabled val="1"/>
        </dgm:presLayoutVars>
      </dgm:prSet>
      <dgm:spPr>
        <a:prstGeom prst="foldedCorner">
          <a:avLst/>
        </a:prstGeom>
      </dgm:spPr>
    </dgm:pt>
    <dgm:pt modelId="{080BE9F0-E81F-4E97-82E4-298A1393D673}" type="pres">
      <dgm:prSet presAssocID="{FD39E174-E05A-4AAC-9E96-F0619F925F35}" presName="sibTrans" presStyleCnt="0"/>
      <dgm:spPr/>
    </dgm:pt>
    <dgm:pt modelId="{CD197D19-4332-4C90-90CB-56F3AADB562A}" type="pres">
      <dgm:prSet presAssocID="{498838F6-79C5-4DE3-B3F9-E95CA7CDEC28}" presName="node" presStyleLbl="node1" presStyleIdx="2" presStyleCnt="4">
        <dgm:presLayoutVars>
          <dgm:bulletEnabled val="1"/>
        </dgm:presLayoutVars>
      </dgm:prSet>
      <dgm:spPr>
        <a:prstGeom prst="foldedCorner">
          <a:avLst/>
        </a:prstGeom>
      </dgm:spPr>
    </dgm:pt>
    <dgm:pt modelId="{5D4D87E6-2091-47CB-B523-2FB7C32222DF}" type="pres">
      <dgm:prSet presAssocID="{E1E3FD30-15D0-4068-A068-BFB5C8C01954}" presName="sibTrans" presStyleCnt="0"/>
      <dgm:spPr/>
    </dgm:pt>
    <dgm:pt modelId="{FECEB395-F454-4663-9B67-98D689C4EA4C}" type="pres">
      <dgm:prSet presAssocID="{9DBA0D6D-FB6D-44CE-A03F-5C47FB3878E1}" presName="node" presStyleLbl="node1" presStyleIdx="3" presStyleCnt="4">
        <dgm:presLayoutVars>
          <dgm:bulletEnabled val="1"/>
        </dgm:presLayoutVars>
      </dgm:prSet>
      <dgm:spPr>
        <a:prstGeom prst="foldedCorner">
          <a:avLst/>
        </a:prstGeom>
      </dgm:spPr>
    </dgm:pt>
  </dgm:ptLst>
  <dgm:cxnLst>
    <dgm:cxn modelId="{9A268A12-6A25-420C-85A3-D3B0227991A8}" type="presOf" srcId="{37CE6880-194D-4AE8-88B2-A13CA4E0C51B}" destId="{28E64DF1-31F6-415C-9AF9-B172DD7E1067}" srcOrd="0" destOrd="0" presId="urn:microsoft.com/office/officeart/2005/8/layout/default"/>
    <dgm:cxn modelId="{09675D4A-DB6B-49CD-A623-C0A034D6E420}" srcId="{25E125F2-7227-446B-ADDE-E5C46BEF21FB}" destId="{9DBA0D6D-FB6D-44CE-A03F-5C47FB3878E1}" srcOrd="3" destOrd="0" parTransId="{92165A3F-5234-47ED-8922-FD4C0BF31442}" sibTransId="{BD558328-1514-48CD-BAB7-C8BAEA588821}"/>
    <dgm:cxn modelId="{310F546A-0005-496B-AF1C-6E0DD8F0B05F}" type="presOf" srcId="{498838F6-79C5-4DE3-B3F9-E95CA7CDEC28}" destId="{CD197D19-4332-4C90-90CB-56F3AADB562A}" srcOrd="0" destOrd="0" presId="urn:microsoft.com/office/officeart/2005/8/layout/default"/>
    <dgm:cxn modelId="{5439AE6E-7096-4CC1-B665-DCE88A93E061}" type="presOf" srcId="{9DBA0D6D-FB6D-44CE-A03F-5C47FB3878E1}" destId="{FECEB395-F454-4663-9B67-98D689C4EA4C}" srcOrd="0" destOrd="0" presId="urn:microsoft.com/office/officeart/2005/8/layout/default"/>
    <dgm:cxn modelId="{EEF6758F-4FE6-4697-AD6D-DC8B686C6302}" srcId="{25E125F2-7227-446B-ADDE-E5C46BEF21FB}" destId="{37CE6880-194D-4AE8-88B2-A13CA4E0C51B}" srcOrd="0" destOrd="0" parTransId="{C3207D97-66A0-4198-814C-474262019FC4}" sibTransId="{65A2F6AE-43D4-42F8-909E-C728977B21F4}"/>
    <dgm:cxn modelId="{50C89F92-2C0A-4E9A-A4F8-E702BCEFBB71}" type="presOf" srcId="{25E125F2-7227-446B-ADDE-E5C46BEF21FB}" destId="{F43F40C5-277C-4DE3-8685-469F877887EF}" srcOrd="0" destOrd="0" presId="urn:microsoft.com/office/officeart/2005/8/layout/default"/>
    <dgm:cxn modelId="{135736A3-6234-488F-8AC0-08038319FA18}" srcId="{25E125F2-7227-446B-ADDE-E5C46BEF21FB}" destId="{A023B9C7-1D62-4DBC-BC5B-432306F6A0D2}" srcOrd="1" destOrd="0" parTransId="{574C7CA8-652D-4E89-AEBE-17987F4FF996}" sibTransId="{FD39E174-E05A-4AAC-9E96-F0619F925F35}"/>
    <dgm:cxn modelId="{478ADCC2-593E-4363-AE16-66B113B55453}" srcId="{25E125F2-7227-446B-ADDE-E5C46BEF21FB}" destId="{498838F6-79C5-4DE3-B3F9-E95CA7CDEC28}" srcOrd="2" destOrd="0" parTransId="{22B64CCF-B12F-43E1-AA1C-2562EFB6945E}" sibTransId="{E1E3FD30-15D0-4068-A068-BFB5C8C01954}"/>
    <dgm:cxn modelId="{5643EED8-31AB-405D-88C0-BEA5F26D0D16}" type="presOf" srcId="{A023B9C7-1D62-4DBC-BC5B-432306F6A0D2}" destId="{ED6E5F76-6E6B-4F4D-97A7-75809100050C}" srcOrd="0" destOrd="0" presId="urn:microsoft.com/office/officeart/2005/8/layout/default"/>
    <dgm:cxn modelId="{BC36226E-FE1C-4A80-A9B4-AE66859FF467}" type="presParOf" srcId="{F43F40C5-277C-4DE3-8685-469F877887EF}" destId="{28E64DF1-31F6-415C-9AF9-B172DD7E1067}" srcOrd="0" destOrd="0" presId="urn:microsoft.com/office/officeart/2005/8/layout/default"/>
    <dgm:cxn modelId="{CC8171BF-93EA-403B-85AD-288B18FD65BF}" type="presParOf" srcId="{F43F40C5-277C-4DE3-8685-469F877887EF}" destId="{CC745074-ADD1-4061-8756-F1D40500534B}" srcOrd="1" destOrd="0" presId="urn:microsoft.com/office/officeart/2005/8/layout/default"/>
    <dgm:cxn modelId="{E2E576E6-AB60-4807-9338-7626461260F1}" type="presParOf" srcId="{F43F40C5-277C-4DE3-8685-469F877887EF}" destId="{ED6E5F76-6E6B-4F4D-97A7-75809100050C}" srcOrd="2" destOrd="0" presId="urn:microsoft.com/office/officeart/2005/8/layout/default"/>
    <dgm:cxn modelId="{43F741FF-A47F-4010-ADDC-5A09C03ABABE}" type="presParOf" srcId="{F43F40C5-277C-4DE3-8685-469F877887EF}" destId="{080BE9F0-E81F-4E97-82E4-298A1393D673}" srcOrd="3" destOrd="0" presId="urn:microsoft.com/office/officeart/2005/8/layout/default"/>
    <dgm:cxn modelId="{2607E15A-C005-4C61-B612-ABD2BDA43F35}" type="presParOf" srcId="{F43F40C5-277C-4DE3-8685-469F877887EF}" destId="{CD197D19-4332-4C90-90CB-56F3AADB562A}" srcOrd="4" destOrd="0" presId="urn:microsoft.com/office/officeart/2005/8/layout/default"/>
    <dgm:cxn modelId="{1AECF1D9-0CD2-439E-B68F-D9DECD237F6B}" type="presParOf" srcId="{F43F40C5-277C-4DE3-8685-469F877887EF}" destId="{5D4D87E6-2091-47CB-B523-2FB7C32222DF}" srcOrd="5" destOrd="0" presId="urn:microsoft.com/office/officeart/2005/8/layout/default"/>
    <dgm:cxn modelId="{DD5793B8-7479-4CEA-9F97-B8A9F34FB911}" type="presParOf" srcId="{F43F40C5-277C-4DE3-8685-469F877887EF}" destId="{FECEB395-F454-4663-9B67-98D689C4EA4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E125F2-7227-446B-ADDE-E5C46BEF21FB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CE6880-194D-4AE8-88B2-A13CA4E0C51B}">
      <dgm:prSet/>
      <dgm:spPr/>
      <dgm:t>
        <a:bodyPr/>
        <a:lstStyle/>
        <a:p>
          <a:pPr rtl="0"/>
          <a:r>
            <a:rPr lang="en-US" altLang="en-US" b="1">
              <a:solidFill>
                <a:srgbClr val="4D4D4D"/>
              </a:solidFill>
              <a:ea typeface="Century Gothic" panose="020B0502020202020204" pitchFamily="34" charset="0"/>
            </a:rPr>
            <a:t>Abandoned Mine Drainage Abatement &amp; Treatment Program</a:t>
          </a:r>
          <a:endParaRPr lang="en-US"/>
        </a:p>
      </dgm:t>
    </dgm:pt>
    <dgm:pt modelId="{C3207D97-66A0-4198-814C-474262019FC4}" type="parTrans" cxnId="{EEF6758F-4FE6-4697-AD6D-DC8B686C6302}">
      <dgm:prSet/>
      <dgm:spPr/>
      <dgm:t>
        <a:bodyPr/>
        <a:lstStyle/>
        <a:p>
          <a:endParaRPr lang="en-US"/>
        </a:p>
      </dgm:t>
    </dgm:pt>
    <dgm:pt modelId="{65A2F6AE-43D4-42F8-909E-C728977B21F4}" type="sibTrans" cxnId="{EEF6758F-4FE6-4697-AD6D-DC8B686C6302}">
      <dgm:prSet/>
      <dgm:spPr/>
      <dgm:t>
        <a:bodyPr/>
        <a:lstStyle/>
        <a:p>
          <a:endParaRPr lang="en-US"/>
        </a:p>
      </dgm:t>
    </dgm:pt>
    <dgm:pt modelId="{A023B9C7-1D62-4DBC-BC5B-432306F6A0D2}">
      <dgm:prSet/>
      <dgm:spPr/>
      <dgm:t>
        <a:bodyPr/>
        <a:lstStyle/>
        <a:p>
          <a:pPr rtl="0"/>
          <a:r>
            <a:rPr lang="en-US" altLang="en-US" b="1">
              <a:solidFill>
                <a:srgbClr val="4D4D4D"/>
              </a:solidFill>
              <a:ea typeface="Century Gothic" panose="020B0502020202020204" pitchFamily="34" charset="0"/>
            </a:rPr>
            <a:t>Baseline Water Quality Data Program</a:t>
          </a:r>
        </a:p>
      </dgm:t>
    </dgm:pt>
    <dgm:pt modelId="{574C7CA8-652D-4E89-AEBE-17987F4FF996}" type="parTrans" cxnId="{135736A3-6234-488F-8AC0-08038319FA18}">
      <dgm:prSet/>
      <dgm:spPr/>
      <dgm:t>
        <a:bodyPr/>
        <a:lstStyle/>
        <a:p>
          <a:endParaRPr lang="en-US"/>
        </a:p>
      </dgm:t>
    </dgm:pt>
    <dgm:pt modelId="{FD39E174-E05A-4AAC-9E96-F0619F925F35}" type="sibTrans" cxnId="{135736A3-6234-488F-8AC0-08038319FA18}">
      <dgm:prSet/>
      <dgm:spPr/>
      <dgm:t>
        <a:bodyPr/>
        <a:lstStyle/>
        <a:p>
          <a:endParaRPr lang="en-US"/>
        </a:p>
      </dgm:t>
    </dgm:pt>
    <dgm:pt modelId="{0CFEC0C3-3DAF-4CDB-8999-F25DD5865C1F}">
      <dgm:prSet/>
      <dgm:spPr/>
      <dgm:t>
        <a:bodyPr/>
        <a:lstStyle/>
        <a:p>
          <a:pPr rtl="0"/>
          <a:r>
            <a:rPr lang="en-US" altLang="en-US" b="1">
              <a:solidFill>
                <a:srgbClr val="4D4D4D"/>
              </a:solidFill>
              <a:ea typeface="Century Gothic" panose="020B0502020202020204" pitchFamily="34" charset="0"/>
            </a:rPr>
            <a:t>Flood Mitigation Program</a:t>
          </a:r>
        </a:p>
      </dgm:t>
    </dgm:pt>
    <dgm:pt modelId="{4A9FE874-EAA1-4A7B-BEFD-5D2D699B882E}" type="parTrans" cxnId="{DF4BFE2E-C7CA-4D6A-9B19-AD7953E2CC4D}">
      <dgm:prSet/>
      <dgm:spPr/>
      <dgm:t>
        <a:bodyPr/>
        <a:lstStyle/>
        <a:p>
          <a:endParaRPr lang="en-US"/>
        </a:p>
      </dgm:t>
    </dgm:pt>
    <dgm:pt modelId="{E83B754E-539F-4680-ADF9-22218F41EA1E}" type="sibTrans" cxnId="{DF4BFE2E-C7CA-4D6A-9B19-AD7953E2CC4D}">
      <dgm:prSet/>
      <dgm:spPr/>
      <dgm:t>
        <a:bodyPr/>
        <a:lstStyle/>
        <a:p>
          <a:endParaRPr lang="en-US"/>
        </a:p>
      </dgm:t>
    </dgm:pt>
    <dgm:pt modelId="{13E05A78-0964-47A8-AC4F-C8A642356EDB}">
      <dgm:prSet/>
      <dgm:spPr/>
      <dgm:t>
        <a:bodyPr/>
        <a:lstStyle/>
        <a:p>
          <a:pPr rtl="0"/>
          <a:r>
            <a:rPr lang="en-US" altLang="en-US" b="1">
              <a:solidFill>
                <a:srgbClr val="4D4D4D"/>
              </a:solidFill>
              <a:ea typeface="Century Gothic" panose="020B0502020202020204" pitchFamily="34" charset="0"/>
            </a:rPr>
            <a:t>Greenways, Trails, &amp; Recreation Program</a:t>
          </a:r>
        </a:p>
      </dgm:t>
    </dgm:pt>
    <dgm:pt modelId="{B9152EE8-4414-41CE-9BD9-765BC492F907}" type="parTrans" cxnId="{C8CC2D9A-0078-4341-AC61-E6671EFAF690}">
      <dgm:prSet/>
      <dgm:spPr/>
      <dgm:t>
        <a:bodyPr/>
        <a:lstStyle/>
        <a:p>
          <a:endParaRPr lang="en-US"/>
        </a:p>
      </dgm:t>
    </dgm:pt>
    <dgm:pt modelId="{B8FB0EF8-1B92-4355-97F6-F0CB791C2DDB}" type="sibTrans" cxnId="{C8CC2D9A-0078-4341-AC61-E6671EFAF690}">
      <dgm:prSet/>
      <dgm:spPr/>
      <dgm:t>
        <a:bodyPr/>
        <a:lstStyle/>
        <a:p>
          <a:endParaRPr lang="en-US"/>
        </a:p>
      </dgm:t>
    </dgm:pt>
    <dgm:pt modelId="{498838F6-79C5-4DE3-B3F9-E95CA7CDEC28}">
      <dgm:prSet/>
      <dgm:spPr/>
      <dgm:t>
        <a:bodyPr/>
        <a:lstStyle/>
        <a:p>
          <a:pPr rtl="0"/>
          <a:r>
            <a:rPr lang="en-US" altLang="en-US" b="1">
              <a:solidFill>
                <a:srgbClr val="4D4D4D"/>
              </a:solidFill>
              <a:ea typeface="Century Gothic" panose="020B0502020202020204" pitchFamily="34" charset="0"/>
            </a:rPr>
            <a:t>Orphan or Abandoned Well Plugging Program</a:t>
          </a:r>
        </a:p>
      </dgm:t>
    </dgm:pt>
    <dgm:pt modelId="{22B64CCF-B12F-43E1-AA1C-2562EFB6945E}" type="parTrans" cxnId="{478ADCC2-593E-4363-AE16-66B113B55453}">
      <dgm:prSet/>
      <dgm:spPr/>
      <dgm:t>
        <a:bodyPr/>
        <a:lstStyle/>
        <a:p>
          <a:endParaRPr lang="en-US"/>
        </a:p>
      </dgm:t>
    </dgm:pt>
    <dgm:pt modelId="{E1E3FD30-15D0-4068-A068-BFB5C8C01954}" type="sibTrans" cxnId="{478ADCC2-593E-4363-AE16-66B113B55453}">
      <dgm:prSet/>
      <dgm:spPr/>
      <dgm:t>
        <a:bodyPr/>
        <a:lstStyle/>
        <a:p>
          <a:endParaRPr lang="en-US"/>
        </a:p>
      </dgm:t>
    </dgm:pt>
    <dgm:pt modelId="{9DBA0D6D-FB6D-44CE-A03F-5C47FB3878E1}">
      <dgm:prSet/>
      <dgm:spPr/>
      <dgm:t>
        <a:bodyPr/>
        <a:lstStyle/>
        <a:p>
          <a:pPr rtl="0"/>
          <a:r>
            <a:rPr lang="en-US" altLang="en-US" b="1">
              <a:solidFill>
                <a:srgbClr val="4D4D4D"/>
              </a:solidFill>
              <a:ea typeface="Century Gothic" panose="020B0502020202020204" pitchFamily="34" charset="0"/>
            </a:rPr>
            <a:t>Sewage Facilities Program</a:t>
          </a:r>
        </a:p>
      </dgm:t>
    </dgm:pt>
    <dgm:pt modelId="{92165A3F-5234-47ED-8922-FD4C0BF31442}" type="parTrans" cxnId="{09675D4A-DB6B-49CD-A623-C0A034D6E420}">
      <dgm:prSet/>
      <dgm:spPr/>
      <dgm:t>
        <a:bodyPr/>
        <a:lstStyle/>
        <a:p>
          <a:endParaRPr lang="en-US"/>
        </a:p>
      </dgm:t>
    </dgm:pt>
    <dgm:pt modelId="{BD558328-1514-48CD-BAB7-C8BAEA588821}" type="sibTrans" cxnId="{09675D4A-DB6B-49CD-A623-C0A034D6E420}">
      <dgm:prSet/>
      <dgm:spPr/>
      <dgm:t>
        <a:bodyPr/>
        <a:lstStyle/>
        <a:p>
          <a:endParaRPr lang="en-US"/>
        </a:p>
      </dgm:t>
    </dgm:pt>
    <dgm:pt modelId="{B622CFA4-EA8B-4B9F-833B-BC18D123F981}">
      <dgm:prSet/>
      <dgm:spPr/>
      <dgm:t>
        <a:bodyPr/>
        <a:lstStyle/>
        <a:p>
          <a:pPr rtl="0"/>
          <a:r>
            <a:rPr lang="en-US" altLang="en-US" b="1">
              <a:solidFill>
                <a:srgbClr val="4D4D4D"/>
              </a:solidFill>
              <a:ea typeface="Century Gothic" panose="020B0502020202020204" pitchFamily="34" charset="0"/>
            </a:rPr>
            <a:t>Watershed Restoration &amp; Protection Program</a:t>
          </a:r>
          <a:endParaRPr lang="en-US" altLang="en-US">
            <a:solidFill>
              <a:srgbClr val="4D4D4D"/>
            </a:solidFill>
            <a:ea typeface="Century Gothic" panose="020B0502020202020204" pitchFamily="34" charset="0"/>
          </a:endParaRPr>
        </a:p>
      </dgm:t>
    </dgm:pt>
    <dgm:pt modelId="{98BF3377-534C-481E-A68E-0363AAC833E1}" type="parTrans" cxnId="{2B3FC61B-DADD-453D-AE2D-25FCC58CC64A}">
      <dgm:prSet/>
      <dgm:spPr/>
      <dgm:t>
        <a:bodyPr/>
        <a:lstStyle/>
        <a:p>
          <a:endParaRPr lang="en-US"/>
        </a:p>
      </dgm:t>
    </dgm:pt>
    <dgm:pt modelId="{E4936314-22CE-4479-AE92-FC4A2A51CC4D}" type="sibTrans" cxnId="{2B3FC61B-DADD-453D-AE2D-25FCC58CC64A}">
      <dgm:prSet/>
      <dgm:spPr/>
      <dgm:t>
        <a:bodyPr/>
        <a:lstStyle/>
        <a:p>
          <a:endParaRPr lang="en-US"/>
        </a:p>
      </dgm:t>
    </dgm:pt>
    <dgm:pt modelId="{F43F40C5-277C-4DE3-8685-469F877887EF}" type="pres">
      <dgm:prSet presAssocID="{25E125F2-7227-446B-ADDE-E5C46BEF21FB}" presName="diagram" presStyleCnt="0">
        <dgm:presLayoutVars>
          <dgm:dir/>
          <dgm:resizeHandles val="exact"/>
        </dgm:presLayoutVars>
      </dgm:prSet>
      <dgm:spPr/>
    </dgm:pt>
    <dgm:pt modelId="{28E64DF1-31F6-415C-9AF9-B172DD7E1067}" type="pres">
      <dgm:prSet presAssocID="{37CE6880-194D-4AE8-88B2-A13CA4E0C51B}" presName="node" presStyleLbl="node1" presStyleIdx="0" presStyleCnt="7">
        <dgm:presLayoutVars>
          <dgm:bulletEnabled val="1"/>
        </dgm:presLayoutVars>
      </dgm:prSet>
      <dgm:spPr>
        <a:prstGeom prst="foldedCorner">
          <a:avLst/>
        </a:prstGeom>
      </dgm:spPr>
    </dgm:pt>
    <dgm:pt modelId="{CC745074-ADD1-4061-8756-F1D40500534B}" type="pres">
      <dgm:prSet presAssocID="{65A2F6AE-43D4-42F8-909E-C728977B21F4}" presName="sibTrans" presStyleCnt="0"/>
      <dgm:spPr/>
    </dgm:pt>
    <dgm:pt modelId="{ED6E5F76-6E6B-4F4D-97A7-75809100050C}" type="pres">
      <dgm:prSet presAssocID="{A023B9C7-1D62-4DBC-BC5B-432306F6A0D2}" presName="node" presStyleLbl="node1" presStyleIdx="1" presStyleCnt="7">
        <dgm:presLayoutVars>
          <dgm:bulletEnabled val="1"/>
        </dgm:presLayoutVars>
      </dgm:prSet>
      <dgm:spPr>
        <a:prstGeom prst="foldedCorner">
          <a:avLst/>
        </a:prstGeom>
      </dgm:spPr>
    </dgm:pt>
    <dgm:pt modelId="{080BE9F0-E81F-4E97-82E4-298A1393D673}" type="pres">
      <dgm:prSet presAssocID="{FD39E174-E05A-4AAC-9E96-F0619F925F35}" presName="sibTrans" presStyleCnt="0"/>
      <dgm:spPr/>
    </dgm:pt>
    <dgm:pt modelId="{722F89D9-F974-47A4-9CA9-0C39CAAE1DC4}" type="pres">
      <dgm:prSet presAssocID="{0CFEC0C3-3DAF-4CDB-8999-F25DD5865C1F}" presName="node" presStyleLbl="node1" presStyleIdx="2" presStyleCnt="7">
        <dgm:presLayoutVars>
          <dgm:bulletEnabled val="1"/>
        </dgm:presLayoutVars>
      </dgm:prSet>
      <dgm:spPr>
        <a:prstGeom prst="foldedCorner">
          <a:avLst/>
        </a:prstGeom>
      </dgm:spPr>
    </dgm:pt>
    <dgm:pt modelId="{B0D45F0F-B387-4332-BF76-9B894D13DCB1}" type="pres">
      <dgm:prSet presAssocID="{E83B754E-539F-4680-ADF9-22218F41EA1E}" presName="sibTrans" presStyleCnt="0"/>
      <dgm:spPr/>
    </dgm:pt>
    <dgm:pt modelId="{1E34BFF8-FEFB-4D79-915E-1D1ECE962BD8}" type="pres">
      <dgm:prSet presAssocID="{13E05A78-0964-47A8-AC4F-C8A642356EDB}" presName="node" presStyleLbl="node1" presStyleIdx="3" presStyleCnt="7">
        <dgm:presLayoutVars>
          <dgm:bulletEnabled val="1"/>
        </dgm:presLayoutVars>
      </dgm:prSet>
      <dgm:spPr>
        <a:prstGeom prst="foldedCorner">
          <a:avLst/>
        </a:prstGeom>
      </dgm:spPr>
    </dgm:pt>
    <dgm:pt modelId="{23FFEC01-BE99-4210-B422-A267F4FED598}" type="pres">
      <dgm:prSet presAssocID="{B8FB0EF8-1B92-4355-97F6-F0CB791C2DDB}" presName="sibTrans" presStyleCnt="0"/>
      <dgm:spPr/>
    </dgm:pt>
    <dgm:pt modelId="{CD197D19-4332-4C90-90CB-56F3AADB562A}" type="pres">
      <dgm:prSet presAssocID="{498838F6-79C5-4DE3-B3F9-E95CA7CDEC28}" presName="node" presStyleLbl="node1" presStyleIdx="4" presStyleCnt="7">
        <dgm:presLayoutVars>
          <dgm:bulletEnabled val="1"/>
        </dgm:presLayoutVars>
      </dgm:prSet>
      <dgm:spPr>
        <a:prstGeom prst="foldedCorner">
          <a:avLst/>
        </a:prstGeom>
      </dgm:spPr>
    </dgm:pt>
    <dgm:pt modelId="{5D4D87E6-2091-47CB-B523-2FB7C32222DF}" type="pres">
      <dgm:prSet presAssocID="{E1E3FD30-15D0-4068-A068-BFB5C8C01954}" presName="sibTrans" presStyleCnt="0"/>
      <dgm:spPr/>
    </dgm:pt>
    <dgm:pt modelId="{FECEB395-F454-4663-9B67-98D689C4EA4C}" type="pres">
      <dgm:prSet presAssocID="{9DBA0D6D-FB6D-44CE-A03F-5C47FB3878E1}" presName="node" presStyleLbl="node1" presStyleIdx="5" presStyleCnt="7">
        <dgm:presLayoutVars>
          <dgm:bulletEnabled val="1"/>
        </dgm:presLayoutVars>
      </dgm:prSet>
      <dgm:spPr>
        <a:prstGeom prst="foldedCorner">
          <a:avLst/>
        </a:prstGeom>
      </dgm:spPr>
    </dgm:pt>
    <dgm:pt modelId="{FF569E67-7BC9-4F04-8DF7-7A33DB213147}" type="pres">
      <dgm:prSet presAssocID="{BD558328-1514-48CD-BAB7-C8BAEA588821}" presName="sibTrans" presStyleCnt="0"/>
      <dgm:spPr/>
    </dgm:pt>
    <dgm:pt modelId="{E7BC1091-5F83-49FD-BCE8-7ADE7E2ED77A}" type="pres">
      <dgm:prSet presAssocID="{B622CFA4-EA8B-4B9F-833B-BC18D123F981}" presName="node" presStyleLbl="node1" presStyleIdx="6" presStyleCnt="7">
        <dgm:presLayoutVars>
          <dgm:bulletEnabled val="1"/>
        </dgm:presLayoutVars>
      </dgm:prSet>
      <dgm:spPr>
        <a:prstGeom prst="foldedCorner">
          <a:avLst/>
        </a:prstGeom>
      </dgm:spPr>
    </dgm:pt>
  </dgm:ptLst>
  <dgm:cxnLst>
    <dgm:cxn modelId="{9A268A12-6A25-420C-85A3-D3B0227991A8}" type="presOf" srcId="{37CE6880-194D-4AE8-88B2-A13CA4E0C51B}" destId="{28E64DF1-31F6-415C-9AF9-B172DD7E1067}" srcOrd="0" destOrd="0" presId="urn:microsoft.com/office/officeart/2005/8/layout/default"/>
    <dgm:cxn modelId="{5E61AC13-8064-40E4-BEFA-0AF89390E9D8}" type="presOf" srcId="{13E05A78-0964-47A8-AC4F-C8A642356EDB}" destId="{1E34BFF8-FEFB-4D79-915E-1D1ECE962BD8}" srcOrd="0" destOrd="0" presId="urn:microsoft.com/office/officeart/2005/8/layout/default"/>
    <dgm:cxn modelId="{2B3FC61B-DADD-453D-AE2D-25FCC58CC64A}" srcId="{25E125F2-7227-446B-ADDE-E5C46BEF21FB}" destId="{B622CFA4-EA8B-4B9F-833B-BC18D123F981}" srcOrd="6" destOrd="0" parTransId="{98BF3377-534C-481E-A68E-0363AAC833E1}" sibTransId="{E4936314-22CE-4479-AE92-FC4A2A51CC4D}"/>
    <dgm:cxn modelId="{DF4BFE2E-C7CA-4D6A-9B19-AD7953E2CC4D}" srcId="{25E125F2-7227-446B-ADDE-E5C46BEF21FB}" destId="{0CFEC0C3-3DAF-4CDB-8999-F25DD5865C1F}" srcOrd="2" destOrd="0" parTransId="{4A9FE874-EAA1-4A7B-BEFD-5D2D699B882E}" sibTransId="{E83B754E-539F-4680-ADF9-22218F41EA1E}"/>
    <dgm:cxn modelId="{09675D4A-DB6B-49CD-A623-C0A034D6E420}" srcId="{25E125F2-7227-446B-ADDE-E5C46BEF21FB}" destId="{9DBA0D6D-FB6D-44CE-A03F-5C47FB3878E1}" srcOrd="5" destOrd="0" parTransId="{92165A3F-5234-47ED-8922-FD4C0BF31442}" sibTransId="{BD558328-1514-48CD-BAB7-C8BAEA588821}"/>
    <dgm:cxn modelId="{310F546A-0005-496B-AF1C-6E0DD8F0B05F}" type="presOf" srcId="{498838F6-79C5-4DE3-B3F9-E95CA7CDEC28}" destId="{CD197D19-4332-4C90-90CB-56F3AADB562A}" srcOrd="0" destOrd="0" presId="urn:microsoft.com/office/officeart/2005/8/layout/default"/>
    <dgm:cxn modelId="{5439AE6E-7096-4CC1-B665-DCE88A93E061}" type="presOf" srcId="{9DBA0D6D-FB6D-44CE-A03F-5C47FB3878E1}" destId="{FECEB395-F454-4663-9B67-98D689C4EA4C}" srcOrd="0" destOrd="0" presId="urn:microsoft.com/office/officeart/2005/8/layout/default"/>
    <dgm:cxn modelId="{A5201E71-7D41-4E93-BC04-5F9437F5AA96}" type="presOf" srcId="{B622CFA4-EA8B-4B9F-833B-BC18D123F981}" destId="{E7BC1091-5F83-49FD-BCE8-7ADE7E2ED77A}" srcOrd="0" destOrd="0" presId="urn:microsoft.com/office/officeart/2005/8/layout/default"/>
    <dgm:cxn modelId="{EEF6758F-4FE6-4697-AD6D-DC8B686C6302}" srcId="{25E125F2-7227-446B-ADDE-E5C46BEF21FB}" destId="{37CE6880-194D-4AE8-88B2-A13CA4E0C51B}" srcOrd="0" destOrd="0" parTransId="{C3207D97-66A0-4198-814C-474262019FC4}" sibTransId="{65A2F6AE-43D4-42F8-909E-C728977B21F4}"/>
    <dgm:cxn modelId="{50C89F92-2C0A-4E9A-A4F8-E702BCEFBB71}" type="presOf" srcId="{25E125F2-7227-446B-ADDE-E5C46BEF21FB}" destId="{F43F40C5-277C-4DE3-8685-469F877887EF}" srcOrd="0" destOrd="0" presId="urn:microsoft.com/office/officeart/2005/8/layout/default"/>
    <dgm:cxn modelId="{C8CC2D9A-0078-4341-AC61-E6671EFAF690}" srcId="{25E125F2-7227-446B-ADDE-E5C46BEF21FB}" destId="{13E05A78-0964-47A8-AC4F-C8A642356EDB}" srcOrd="3" destOrd="0" parTransId="{B9152EE8-4414-41CE-9BD9-765BC492F907}" sibTransId="{B8FB0EF8-1B92-4355-97F6-F0CB791C2DDB}"/>
    <dgm:cxn modelId="{135736A3-6234-488F-8AC0-08038319FA18}" srcId="{25E125F2-7227-446B-ADDE-E5C46BEF21FB}" destId="{A023B9C7-1D62-4DBC-BC5B-432306F6A0D2}" srcOrd="1" destOrd="0" parTransId="{574C7CA8-652D-4E89-AEBE-17987F4FF996}" sibTransId="{FD39E174-E05A-4AAC-9E96-F0619F925F35}"/>
    <dgm:cxn modelId="{6A2B6FB1-643C-40E2-99BC-C28D093DA526}" type="presOf" srcId="{0CFEC0C3-3DAF-4CDB-8999-F25DD5865C1F}" destId="{722F89D9-F974-47A4-9CA9-0C39CAAE1DC4}" srcOrd="0" destOrd="0" presId="urn:microsoft.com/office/officeart/2005/8/layout/default"/>
    <dgm:cxn modelId="{478ADCC2-593E-4363-AE16-66B113B55453}" srcId="{25E125F2-7227-446B-ADDE-E5C46BEF21FB}" destId="{498838F6-79C5-4DE3-B3F9-E95CA7CDEC28}" srcOrd="4" destOrd="0" parTransId="{22B64CCF-B12F-43E1-AA1C-2562EFB6945E}" sibTransId="{E1E3FD30-15D0-4068-A068-BFB5C8C01954}"/>
    <dgm:cxn modelId="{5643EED8-31AB-405D-88C0-BEA5F26D0D16}" type="presOf" srcId="{A023B9C7-1D62-4DBC-BC5B-432306F6A0D2}" destId="{ED6E5F76-6E6B-4F4D-97A7-75809100050C}" srcOrd="0" destOrd="0" presId="urn:microsoft.com/office/officeart/2005/8/layout/default"/>
    <dgm:cxn modelId="{BC36226E-FE1C-4A80-A9B4-AE66859FF467}" type="presParOf" srcId="{F43F40C5-277C-4DE3-8685-469F877887EF}" destId="{28E64DF1-31F6-415C-9AF9-B172DD7E1067}" srcOrd="0" destOrd="0" presId="urn:microsoft.com/office/officeart/2005/8/layout/default"/>
    <dgm:cxn modelId="{CC8171BF-93EA-403B-85AD-288B18FD65BF}" type="presParOf" srcId="{F43F40C5-277C-4DE3-8685-469F877887EF}" destId="{CC745074-ADD1-4061-8756-F1D40500534B}" srcOrd="1" destOrd="0" presId="urn:microsoft.com/office/officeart/2005/8/layout/default"/>
    <dgm:cxn modelId="{E2E576E6-AB60-4807-9338-7626461260F1}" type="presParOf" srcId="{F43F40C5-277C-4DE3-8685-469F877887EF}" destId="{ED6E5F76-6E6B-4F4D-97A7-75809100050C}" srcOrd="2" destOrd="0" presId="urn:microsoft.com/office/officeart/2005/8/layout/default"/>
    <dgm:cxn modelId="{43F741FF-A47F-4010-ADDC-5A09C03ABABE}" type="presParOf" srcId="{F43F40C5-277C-4DE3-8685-469F877887EF}" destId="{080BE9F0-E81F-4E97-82E4-298A1393D673}" srcOrd="3" destOrd="0" presId="urn:microsoft.com/office/officeart/2005/8/layout/default"/>
    <dgm:cxn modelId="{C62CB264-0190-4BCF-8456-012006CDA631}" type="presParOf" srcId="{F43F40C5-277C-4DE3-8685-469F877887EF}" destId="{722F89D9-F974-47A4-9CA9-0C39CAAE1DC4}" srcOrd="4" destOrd="0" presId="urn:microsoft.com/office/officeart/2005/8/layout/default"/>
    <dgm:cxn modelId="{AA661084-0C78-4FDA-AD65-5273065C0722}" type="presParOf" srcId="{F43F40C5-277C-4DE3-8685-469F877887EF}" destId="{B0D45F0F-B387-4332-BF76-9B894D13DCB1}" srcOrd="5" destOrd="0" presId="urn:microsoft.com/office/officeart/2005/8/layout/default"/>
    <dgm:cxn modelId="{D9CDD951-EB88-4122-B73C-BF101A080A51}" type="presParOf" srcId="{F43F40C5-277C-4DE3-8685-469F877887EF}" destId="{1E34BFF8-FEFB-4D79-915E-1D1ECE962BD8}" srcOrd="6" destOrd="0" presId="urn:microsoft.com/office/officeart/2005/8/layout/default"/>
    <dgm:cxn modelId="{7AEE64ED-57DF-40FA-92B6-5198EE8CED71}" type="presParOf" srcId="{F43F40C5-277C-4DE3-8685-469F877887EF}" destId="{23FFEC01-BE99-4210-B422-A267F4FED598}" srcOrd="7" destOrd="0" presId="urn:microsoft.com/office/officeart/2005/8/layout/default"/>
    <dgm:cxn modelId="{2607E15A-C005-4C61-B612-ABD2BDA43F35}" type="presParOf" srcId="{F43F40C5-277C-4DE3-8685-469F877887EF}" destId="{CD197D19-4332-4C90-90CB-56F3AADB562A}" srcOrd="8" destOrd="0" presId="urn:microsoft.com/office/officeart/2005/8/layout/default"/>
    <dgm:cxn modelId="{1AECF1D9-0CD2-439E-B68F-D9DECD237F6B}" type="presParOf" srcId="{F43F40C5-277C-4DE3-8685-469F877887EF}" destId="{5D4D87E6-2091-47CB-B523-2FB7C32222DF}" srcOrd="9" destOrd="0" presId="urn:microsoft.com/office/officeart/2005/8/layout/default"/>
    <dgm:cxn modelId="{DD5793B8-7479-4CEA-9F97-B8A9F34FB911}" type="presParOf" srcId="{F43F40C5-277C-4DE3-8685-469F877887EF}" destId="{FECEB395-F454-4663-9B67-98D689C4EA4C}" srcOrd="10" destOrd="0" presId="urn:microsoft.com/office/officeart/2005/8/layout/default"/>
    <dgm:cxn modelId="{EEF5C2CB-6C02-432C-ABA0-48A40C0DEEC7}" type="presParOf" srcId="{F43F40C5-277C-4DE3-8685-469F877887EF}" destId="{FF569E67-7BC9-4F04-8DF7-7A33DB213147}" srcOrd="11" destOrd="0" presId="urn:microsoft.com/office/officeart/2005/8/layout/default"/>
    <dgm:cxn modelId="{CEE25FA5-140A-4E96-9F93-395AD2E6368C}" type="presParOf" srcId="{F43F40C5-277C-4DE3-8685-469F877887EF}" destId="{E7BC1091-5F83-49FD-BCE8-7ADE7E2ED77A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E64DF1-31F6-415C-9AF9-B172DD7E1067}">
      <dsp:nvSpPr>
        <dsp:cNvPr id="0" name=""/>
        <dsp:cNvSpPr/>
      </dsp:nvSpPr>
      <dsp:spPr>
        <a:xfrm>
          <a:off x="1091463" y="1419"/>
          <a:ext cx="2947910" cy="1768746"/>
        </a:xfrm>
        <a:prstGeom prst="foldedCorner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900" b="1" kern="1200">
              <a:solidFill>
                <a:schemeClr val="tx1"/>
              </a:solidFill>
              <a:ea typeface="Century Gothic" panose="020B0502020202020204" pitchFamily="34" charset="0"/>
            </a:rPr>
            <a:t>ACT 13</a:t>
          </a:r>
          <a:endParaRPr lang="en-US" sz="2900" kern="1200">
            <a:solidFill>
              <a:schemeClr val="tx1"/>
            </a:solidFill>
          </a:endParaRPr>
        </a:p>
      </dsp:txBody>
      <dsp:txXfrm>
        <a:off x="1091463" y="1419"/>
        <a:ext cx="2947910" cy="1473949"/>
      </dsp:txXfrm>
    </dsp:sp>
    <dsp:sp modelId="{ED6E5F76-6E6B-4F4D-97A7-75809100050C}">
      <dsp:nvSpPr>
        <dsp:cNvPr id="0" name=""/>
        <dsp:cNvSpPr/>
      </dsp:nvSpPr>
      <dsp:spPr>
        <a:xfrm>
          <a:off x="4291685" y="0"/>
          <a:ext cx="2947910" cy="1768746"/>
        </a:xfrm>
        <a:prstGeom prst="foldedCorner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900" b="1" kern="1200" dirty="0">
              <a:solidFill>
                <a:schemeClr val="tx1"/>
              </a:solidFill>
              <a:ea typeface="Century Gothic" panose="020B0502020202020204" pitchFamily="34" charset="0"/>
            </a:rPr>
            <a:t>PA Small Water and Sewer</a:t>
          </a:r>
        </a:p>
      </dsp:txBody>
      <dsp:txXfrm>
        <a:off x="4291685" y="0"/>
        <a:ext cx="2947910" cy="1473949"/>
      </dsp:txXfrm>
    </dsp:sp>
    <dsp:sp modelId="{CD197D19-4332-4C90-90CB-56F3AADB562A}">
      <dsp:nvSpPr>
        <dsp:cNvPr id="0" name=""/>
        <dsp:cNvSpPr/>
      </dsp:nvSpPr>
      <dsp:spPr>
        <a:xfrm>
          <a:off x="1091463" y="2064957"/>
          <a:ext cx="2947910" cy="1768746"/>
        </a:xfrm>
        <a:prstGeom prst="foldedCorner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900" b="1" kern="1200">
              <a:solidFill>
                <a:schemeClr val="tx1"/>
              </a:solidFill>
              <a:ea typeface="Century Gothic" panose="020B0502020202020204" pitchFamily="34" charset="0"/>
            </a:rPr>
            <a:t>Local Shares Account</a:t>
          </a:r>
        </a:p>
      </dsp:txBody>
      <dsp:txXfrm>
        <a:off x="1091463" y="2064957"/>
        <a:ext cx="2947910" cy="1473949"/>
      </dsp:txXfrm>
    </dsp:sp>
    <dsp:sp modelId="{FECEB395-F454-4663-9B67-98D689C4EA4C}">
      <dsp:nvSpPr>
        <dsp:cNvPr id="0" name=""/>
        <dsp:cNvSpPr/>
      </dsp:nvSpPr>
      <dsp:spPr>
        <a:xfrm>
          <a:off x="4334165" y="2064957"/>
          <a:ext cx="2947910" cy="1768746"/>
        </a:xfrm>
        <a:prstGeom prst="foldedCorner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900" b="1" kern="1200">
              <a:solidFill>
                <a:schemeClr val="tx1"/>
              </a:solidFill>
              <a:ea typeface="Century Gothic" panose="020B0502020202020204" pitchFamily="34" charset="0"/>
            </a:rPr>
            <a:t>Multimodal Transportation Fund</a:t>
          </a:r>
        </a:p>
      </dsp:txBody>
      <dsp:txXfrm>
        <a:off x="4334165" y="2064957"/>
        <a:ext cx="2947910" cy="14739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E64DF1-31F6-415C-9AF9-B172DD7E1067}">
      <dsp:nvSpPr>
        <dsp:cNvPr id="0" name=""/>
        <dsp:cNvSpPr/>
      </dsp:nvSpPr>
      <dsp:spPr>
        <a:xfrm>
          <a:off x="319405" y="264"/>
          <a:ext cx="2462083" cy="1477250"/>
        </a:xfrm>
        <a:prstGeom prst="foldedCorner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b="1" kern="1200">
              <a:solidFill>
                <a:srgbClr val="4D4D4D"/>
              </a:solidFill>
              <a:ea typeface="Century Gothic" panose="020B0502020202020204" pitchFamily="34" charset="0"/>
            </a:rPr>
            <a:t>Abandoned Mine Drainage Abatement &amp; Treatment Program</a:t>
          </a:r>
          <a:endParaRPr lang="en-US" sz="2000" kern="1200"/>
        </a:p>
      </dsp:txBody>
      <dsp:txXfrm>
        <a:off x="319405" y="264"/>
        <a:ext cx="2462083" cy="1231037"/>
      </dsp:txXfrm>
    </dsp:sp>
    <dsp:sp modelId="{ED6E5F76-6E6B-4F4D-97A7-75809100050C}">
      <dsp:nvSpPr>
        <dsp:cNvPr id="0" name=""/>
        <dsp:cNvSpPr/>
      </dsp:nvSpPr>
      <dsp:spPr>
        <a:xfrm>
          <a:off x="3027697" y="264"/>
          <a:ext cx="2462083" cy="1477250"/>
        </a:xfrm>
        <a:prstGeom prst="foldedCorner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b="1" kern="1200">
              <a:solidFill>
                <a:srgbClr val="4D4D4D"/>
              </a:solidFill>
              <a:ea typeface="Century Gothic" panose="020B0502020202020204" pitchFamily="34" charset="0"/>
            </a:rPr>
            <a:t>Baseline Water Quality Data Program</a:t>
          </a:r>
        </a:p>
      </dsp:txBody>
      <dsp:txXfrm>
        <a:off x="3027697" y="264"/>
        <a:ext cx="2462083" cy="1231037"/>
      </dsp:txXfrm>
    </dsp:sp>
    <dsp:sp modelId="{722F89D9-F974-47A4-9CA9-0C39CAAE1DC4}">
      <dsp:nvSpPr>
        <dsp:cNvPr id="0" name=""/>
        <dsp:cNvSpPr/>
      </dsp:nvSpPr>
      <dsp:spPr>
        <a:xfrm>
          <a:off x="5735989" y="264"/>
          <a:ext cx="2462083" cy="1477250"/>
        </a:xfrm>
        <a:prstGeom prst="foldedCorner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b="1" kern="1200">
              <a:solidFill>
                <a:srgbClr val="4D4D4D"/>
              </a:solidFill>
              <a:ea typeface="Century Gothic" panose="020B0502020202020204" pitchFamily="34" charset="0"/>
            </a:rPr>
            <a:t>Flood Mitigation Program</a:t>
          </a:r>
        </a:p>
      </dsp:txBody>
      <dsp:txXfrm>
        <a:off x="5735989" y="264"/>
        <a:ext cx="2462083" cy="1231037"/>
      </dsp:txXfrm>
    </dsp:sp>
    <dsp:sp modelId="{1E34BFF8-FEFB-4D79-915E-1D1ECE962BD8}">
      <dsp:nvSpPr>
        <dsp:cNvPr id="0" name=""/>
        <dsp:cNvSpPr/>
      </dsp:nvSpPr>
      <dsp:spPr>
        <a:xfrm>
          <a:off x="319405" y="1723722"/>
          <a:ext cx="2462083" cy="1477250"/>
        </a:xfrm>
        <a:prstGeom prst="foldedCorner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b="1" kern="1200">
              <a:solidFill>
                <a:srgbClr val="4D4D4D"/>
              </a:solidFill>
              <a:ea typeface="Century Gothic" panose="020B0502020202020204" pitchFamily="34" charset="0"/>
            </a:rPr>
            <a:t>Greenways, Trails, &amp; Recreation Program</a:t>
          </a:r>
        </a:p>
      </dsp:txBody>
      <dsp:txXfrm>
        <a:off x="319405" y="1723722"/>
        <a:ext cx="2462083" cy="1231037"/>
      </dsp:txXfrm>
    </dsp:sp>
    <dsp:sp modelId="{CD197D19-4332-4C90-90CB-56F3AADB562A}">
      <dsp:nvSpPr>
        <dsp:cNvPr id="0" name=""/>
        <dsp:cNvSpPr/>
      </dsp:nvSpPr>
      <dsp:spPr>
        <a:xfrm>
          <a:off x="3027697" y="1723722"/>
          <a:ext cx="2462083" cy="1477250"/>
        </a:xfrm>
        <a:prstGeom prst="foldedCorner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b="1" kern="1200">
              <a:solidFill>
                <a:srgbClr val="4D4D4D"/>
              </a:solidFill>
              <a:ea typeface="Century Gothic" panose="020B0502020202020204" pitchFamily="34" charset="0"/>
            </a:rPr>
            <a:t>Orphan or Abandoned Well Plugging Program</a:t>
          </a:r>
        </a:p>
      </dsp:txBody>
      <dsp:txXfrm>
        <a:off x="3027697" y="1723722"/>
        <a:ext cx="2462083" cy="1231037"/>
      </dsp:txXfrm>
    </dsp:sp>
    <dsp:sp modelId="{FECEB395-F454-4663-9B67-98D689C4EA4C}">
      <dsp:nvSpPr>
        <dsp:cNvPr id="0" name=""/>
        <dsp:cNvSpPr/>
      </dsp:nvSpPr>
      <dsp:spPr>
        <a:xfrm>
          <a:off x="5735989" y="1723722"/>
          <a:ext cx="2462083" cy="1477250"/>
        </a:xfrm>
        <a:prstGeom prst="foldedCorner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b="1" kern="1200">
              <a:solidFill>
                <a:srgbClr val="4D4D4D"/>
              </a:solidFill>
              <a:ea typeface="Century Gothic" panose="020B0502020202020204" pitchFamily="34" charset="0"/>
            </a:rPr>
            <a:t>Sewage Facilities Program</a:t>
          </a:r>
        </a:p>
      </dsp:txBody>
      <dsp:txXfrm>
        <a:off x="5735989" y="1723722"/>
        <a:ext cx="2462083" cy="1231037"/>
      </dsp:txXfrm>
    </dsp:sp>
    <dsp:sp modelId="{E7BC1091-5F83-49FD-BCE8-7ADE7E2ED77A}">
      <dsp:nvSpPr>
        <dsp:cNvPr id="0" name=""/>
        <dsp:cNvSpPr/>
      </dsp:nvSpPr>
      <dsp:spPr>
        <a:xfrm>
          <a:off x="3027697" y="3447181"/>
          <a:ext cx="2462083" cy="1477250"/>
        </a:xfrm>
        <a:prstGeom prst="foldedCorner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b="1" kern="1200">
              <a:solidFill>
                <a:srgbClr val="4D4D4D"/>
              </a:solidFill>
              <a:ea typeface="Century Gothic" panose="020B0502020202020204" pitchFamily="34" charset="0"/>
            </a:rPr>
            <a:t>Watershed Restoration &amp; Protection Program</a:t>
          </a:r>
          <a:endParaRPr lang="en-US" altLang="en-US" sz="2000" kern="1200">
            <a:solidFill>
              <a:srgbClr val="4D4D4D"/>
            </a:solidFill>
            <a:ea typeface="Century Gothic" panose="020B0502020202020204" pitchFamily="34" charset="0"/>
          </a:endParaRPr>
        </a:p>
      </dsp:txBody>
      <dsp:txXfrm>
        <a:off x="3027697" y="3447181"/>
        <a:ext cx="2462083" cy="1231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0727EA2-0484-3146-B4D0-40DC8FE1A681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0870BFA-E382-9F4D-9A35-62D51C863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490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FD5FC13-5035-D54C-88D3-B5FD8BD03CEF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973D2A7-E2D7-FE40-8503-712A6D0D6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232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3D2A7-E2D7-FE40-8503-712A6D0D64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83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ea typeface="Calibri" panose="020F0502020204030204" pitchFamily="34" charset="0"/>
              </a:rPr>
              <a:t>We created the PA Business One-Stop Shop a few years ago to guide businesses through all stages of development — from planning and startup to operating and expanding.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>
              <a:effectLst/>
              <a:ea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ea typeface="Calibri" panose="020F0502020204030204" pitchFamily="34" charset="0"/>
              </a:rPr>
              <a:t>The One-Stop Shop offers dedicated resources and assistance for diverse businesses (including minority-owned, women-owned, and veteran-owned businesses), including how to register as a small diverse business, and training and best practices on important business topics including eCommerce.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>
              <a:effectLst/>
              <a:ea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ea typeface="Calibri" panose="020F0502020204030204" pitchFamily="34" charset="0"/>
              </a:rPr>
              <a:t>The One-Stop Shop can also help connect you with specific opportunities and partner networks for one-on-one counseling, training, and business assistance. </a:t>
            </a:r>
            <a:endParaRPr lang="en-US" sz="4000"/>
          </a:p>
          <a:p>
            <a:endParaRPr lang="en-US" sz="1800" b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One-Stop Shop can connect you with the most appropriate resources no matter the stage or size of your business. </a:t>
            </a: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you’re ever unsure about where to begin in terms of accessing DCED’s services, the PA Business One-Stop Shop is the best place to start. </a:t>
            </a:r>
            <a:r>
              <a:rPr lang="en-US" sz="1800" b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I’ll give a brief overview of a few of our business services programs now – all of which can be found through the PA Business One-Stop Shop.</a:t>
            </a:r>
          </a:p>
          <a:p>
            <a:endParaRPr lang="en-US" sz="1800" b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To access the One-Stop Shop, go to business.pa.gov.</a:t>
            </a:r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D2A7-E2D7-FE40-8503-712A6D0D64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35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73D2A7-E2D7-FE40-8503-712A6D0D64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030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D2A7-E2D7-FE40-8503-712A6D0D64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2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112E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016000" y="802640"/>
            <a:ext cx="312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868930"/>
            <a:ext cx="10363200" cy="2030095"/>
          </a:xfrm>
        </p:spPr>
        <p:txBody>
          <a:bodyPr anchor="t" anchorCtr="0">
            <a:noAutofit/>
          </a:bodyPr>
          <a:lstStyle>
            <a:lvl1pPr algn="ctr">
              <a:defRPr sz="2800" b="0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200">
                <a:solidFill>
                  <a:srgbClr val="FFFFFF"/>
                </a:solidFill>
              </a:rPr>
              <a:t>TITLE OF PRESENTATION HERE</a:t>
            </a:r>
          </a:p>
        </p:txBody>
      </p:sp>
      <p:sp>
        <p:nvSpPr>
          <p:cNvPr id="10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385474" y="6022649"/>
            <a:ext cx="4495801" cy="675332"/>
          </a:xfrm>
        </p:spPr>
        <p:txBody>
          <a:bodyPr>
            <a:normAutofit/>
          </a:bodyPr>
          <a:lstStyle>
            <a:lvl1pPr marL="0" indent="0" algn="r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Name, Title</a:t>
            </a:r>
            <a:br>
              <a:rPr lang="en-US"/>
            </a:br>
            <a:r>
              <a:rPr lang="en-US"/>
              <a:t>Office</a:t>
            </a:r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3" y="6022652"/>
            <a:ext cx="3230879" cy="66198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Month 22, 2016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Location Here</a:t>
            </a:r>
          </a:p>
        </p:txBody>
      </p:sp>
      <p:pic>
        <p:nvPicPr>
          <p:cNvPr id="3" name="Picture 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F0F8446D-E159-2ED4-1FFF-0C4AC5AA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55548" y="1457955"/>
            <a:ext cx="4680904" cy="108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63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31030C-AD54-C7B4-E65D-996F8F78EF88}"/>
              </a:ext>
            </a:extLst>
          </p:cNvPr>
          <p:cNvSpPr/>
          <p:nvPr userDrawn="1"/>
        </p:nvSpPr>
        <p:spPr>
          <a:xfrm>
            <a:off x="0" y="2"/>
            <a:ext cx="12192000" cy="1459149"/>
          </a:xfrm>
          <a:prstGeom prst="rect">
            <a:avLst/>
          </a:prstGeom>
          <a:solidFill>
            <a:srgbClr val="112E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4525" y="182991"/>
            <a:ext cx="7747092" cy="1171679"/>
          </a:xfrm>
        </p:spPr>
        <p:txBody>
          <a:bodyPr>
            <a:noAutofit/>
          </a:bodyPr>
          <a:lstStyle>
            <a:lvl1pPr algn="l">
              <a:lnSpc>
                <a:spcPts val="2900"/>
              </a:lnSpc>
              <a:defRPr sz="2800" b="1" i="0" cap="none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95452" y="6431823"/>
            <a:ext cx="609608" cy="365125"/>
          </a:xfrm>
        </p:spPr>
        <p:txBody>
          <a:bodyPr/>
          <a:lstStyle>
            <a:lvl1pPr>
              <a:defRPr sz="1000">
                <a:solidFill>
                  <a:srgbClr val="112E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65B981D-4030-6842-946E-1F7B39BFC8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65233" y="1682885"/>
            <a:ext cx="11409785" cy="4427404"/>
          </a:xfrm>
        </p:spPr>
        <p:txBody>
          <a:bodyPr>
            <a:noAutofit/>
          </a:bodyPr>
          <a:lstStyle>
            <a:lvl1pPr>
              <a:defRPr sz="2800" baseline="0">
                <a:solidFill>
                  <a:srgbClr val="112E47"/>
                </a:solidFill>
                <a:latin typeface="Arial" panose="020B0604020202020204" pitchFamily="34" charset="0"/>
              </a:defRPr>
            </a:lvl1pPr>
            <a:lvl2pPr>
              <a:defRPr sz="2400" baseline="0">
                <a:solidFill>
                  <a:srgbClr val="112E47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rgbClr val="112E47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rgbClr val="112E47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rgbClr val="112E47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FB6B718-A006-B602-4C68-D7AF889A23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93515" y="182989"/>
            <a:ext cx="2439600" cy="56472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873A21-1ADA-B91E-190C-2D2EDDFD69CA}"/>
              </a:ext>
            </a:extLst>
          </p:cNvPr>
          <p:cNvCxnSpPr>
            <a:cxnSpLocks/>
          </p:cNvCxnSpPr>
          <p:nvPr userDrawn="1"/>
        </p:nvCxnSpPr>
        <p:spPr>
          <a:xfrm>
            <a:off x="11775019" y="6369052"/>
            <a:ext cx="0" cy="325417"/>
          </a:xfrm>
          <a:prstGeom prst="line">
            <a:avLst/>
          </a:prstGeom>
          <a:ln>
            <a:solidFill>
              <a:srgbClr val="E220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5E0948E-1029-CC28-4066-16CDA3DD17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3931" y="6326896"/>
            <a:ext cx="1877583" cy="4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2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81991" y="1657750"/>
            <a:ext cx="11393023" cy="4576128"/>
          </a:xfrm>
        </p:spPr>
        <p:txBody>
          <a:bodyPr>
            <a:noAutofit/>
          </a:bodyPr>
          <a:lstStyle>
            <a:lvl1pPr marL="0" indent="0">
              <a:buNone/>
              <a:defRPr sz="2800" baseline="0">
                <a:solidFill>
                  <a:srgbClr val="112E47"/>
                </a:solidFill>
                <a:latin typeface="Arial" panose="020B0604020202020204" pitchFamily="34" charset="0"/>
              </a:defRPr>
            </a:lvl1pPr>
            <a:lvl2pPr>
              <a:defRPr sz="2400" baseline="0">
                <a:latin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3680A4-C1D0-028B-F37D-CCDA2C8D6D5E}"/>
              </a:ext>
            </a:extLst>
          </p:cNvPr>
          <p:cNvSpPr/>
          <p:nvPr userDrawn="1"/>
        </p:nvSpPr>
        <p:spPr>
          <a:xfrm>
            <a:off x="0" y="2"/>
            <a:ext cx="12192000" cy="1459149"/>
          </a:xfrm>
          <a:prstGeom prst="rect">
            <a:avLst/>
          </a:prstGeom>
          <a:solidFill>
            <a:srgbClr val="112E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7F7621-432F-9D53-4B72-1CB566B49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452" y="6431823"/>
            <a:ext cx="609608" cy="365125"/>
          </a:xfrm>
        </p:spPr>
        <p:txBody>
          <a:bodyPr/>
          <a:lstStyle>
            <a:lvl1pPr>
              <a:defRPr sz="1000">
                <a:solidFill>
                  <a:srgbClr val="112E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65B981D-4030-6842-946E-1F7B39BFC8B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EE7447-DBEC-3CBB-A48B-92DBC72B6B01}"/>
              </a:ext>
            </a:extLst>
          </p:cNvPr>
          <p:cNvCxnSpPr>
            <a:cxnSpLocks/>
          </p:cNvCxnSpPr>
          <p:nvPr userDrawn="1"/>
        </p:nvCxnSpPr>
        <p:spPr>
          <a:xfrm>
            <a:off x="11775019" y="6369052"/>
            <a:ext cx="0" cy="325417"/>
          </a:xfrm>
          <a:prstGeom prst="line">
            <a:avLst/>
          </a:prstGeom>
          <a:ln>
            <a:solidFill>
              <a:srgbClr val="E220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18C3A631-9CE4-8155-5CDD-68C9698E78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4525" y="182991"/>
            <a:ext cx="7747092" cy="1171679"/>
          </a:xfrm>
        </p:spPr>
        <p:txBody>
          <a:bodyPr>
            <a:noAutofit/>
          </a:bodyPr>
          <a:lstStyle>
            <a:lvl1pPr algn="l">
              <a:lnSpc>
                <a:spcPts val="2900"/>
              </a:lnSpc>
              <a:defRPr sz="2800" b="1" i="0" cap="none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</a:t>
            </a:r>
          </a:p>
        </p:txBody>
      </p:sp>
      <p:pic>
        <p:nvPicPr>
          <p:cNvPr id="16" name="Picture 15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F3F6FF0C-90B6-158F-410A-2F04E3027D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93515" y="182989"/>
            <a:ext cx="2439600" cy="564722"/>
          </a:xfrm>
          <a:prstGeom prst="rect">
            <a:avLst/>
          </a:prstGeom>
        </p:spPr>
      </p:pic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E0CE1551-1020-84D5-1CFC-E6287ECCD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3931" y="6326896"/>
            <a:ext cx="1877583" cy="4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4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rgbClr val="112E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868930"/>
            <a:ext cx="10363200" cy="2030095"/>
          </a:xfrm>
        </p:spPr>
        <p:txBody>
          <a:bodyPr anchor="t" anchorCtr="0">
            <a:noAutofit/>
          </a:bodyPr>
          <a:lstStyle>
            <a:lvl1pPr algn="ctr">
              <a:defRPr sz="2500" b="0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200">
                <a:solidFill>
                  <a:srgbClr val="FFFFFF"/>
                </a:solidFill>
              </a:rPr>
              <a:t>Presenter Name and Title</a:t>
            </a:r>
            <a:br>
              <a:rPr lang="en-US" sz="3200">
                <a:solidFill>
                  <a:srgbClr val="FFFFFF"/>
                </a:solidFill>
              </a:rPr>
            </a:br>
            <a:r>
              <a:rPr lang="en-US" sz="3200">
                <a:solidFill>
                  <a:srgbClr val="FFFFFF"/>
                </a:solidFill>
              </a:rPr>
              <a:t>Office Name</a:t>
            </a:r>
          </a:p>
        </p:txBody>
      </p:sp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13D34144-6503-48F9-BFFB-92C666C079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2425" y="1265554"/>
            <a:ext cx="5512080" cy="127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19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DCED 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31030C-AD54-C7B4-E65D-996F8F78EF88}"/>
              </a:ext>
            </a:extLst>
          </p:cNvPr>
          <p:cNvSpPr/>
          <p:nvPr userDrawn="1"/>
        </p:nvSpPr>
        <p:spPr>
          <a:xfrm>
            <a:off x="0" y="4"/>
            <a:ext cx="12192000" cy="1459149"/>
          </a:xfrm>
          <a:prstGeom prst="rect">
            <a:avLst/>
          </a:prstGeom>
          <a:solidFill>
            <a:srgbClr val="112E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4526" y="182993"/>
            <a:ext cx="7747092" cy="1171679"/>
          </a:xfrm>
        </p:spPr>
        <p:txBody>
          <a:bodyPr>
            <a:noAutofit/>
          </a:bodyPr>
          <a:lstStyle>
            <a:lvl1pPr algn="l">
              <a:lnSpc>
                <a:spcPts val="2175"/>
              </a:lnSpc>
              <a:defRPr sz="2100" b="1" i="0" cap="none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95452" y="6431825"/>
            <a:ext cx="609608" cy="365125"/>
          </a:xfrm>
        </p:spPr>
        <p:txBody>
          <a:bodyPr/>
          <a:lstStyle>
            <a:lvl1pPr>
              <a:defRPr sz="751">
                <a:solidFill>
                  <a:srgbClr val="112E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65B981D-4030-6842-946E-1F7B39BFC8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65234" y="1682885"/>
            <a:ext cx="11409785" cy="4427404"/>
          </a:xfrm>
        </p:spPr>
        <p:txBody>
          <a:bodyPr>
            <a:noAutofit/>
          </a:bodyPr>
          <a:lstStyle>
            <a:lvl1pPr>
              <a:defRPr sz="2100" baseline="0">
                <a:solidFill>
                  <a:srgbClr val="112E47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12E47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rgbClr val="112E47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rgbClr val="112E47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rgbClr val="112E47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2F04A1-BDCC-C2C8-B8DF-4069A4875F04}"/>
              </a:ext>
            </a:extLst>
          </p:cNvPr>
          <p:cNvCxnSpPr>
            <a:cxnSpLocks/>
          </p:cNvCxnSpPr>
          <p:nvPr userDrawn="1"/>
        </p:nvCxnSpPr>
        <p:spPr>
          <a:xfrm>
            <a:off x="352828" y="422791"/>
            <a:ext cx="0" cy="658761"/>
          </a:xfrm>
          <a:prstGeom prst="line">
            <a:avLst/>
          </a:prstGeom>
          <a:ln>
            <a:solidFill>
              <a:srgbClr val="E220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09A3C91-5E1C-341C-13FC-4574E12620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38255" y="107745"/>
            <a:ext cx="2566231" cy="55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58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CED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BFDCBA-01F9-1756-0858-6EE80FA36CA1}"/>
              </a:ext>
            </a:extLst>
          </p:cNvPr>
          <p:cNvSpPr/>
          <p:nvPr userDrawn="1"/>
        </p:nvSpPr>
        <p:spPr>
          <a:xfrm>
            <a:off x="8410756" y="1459151"/>
            <a:ext cx="3781245" cy="5398851"/>
          </a:xfrm>
          <a:prstGeom prst="rect">
            <a:avLst/>
          </a:prstGeom>
          <a:solidFill>
            <a:srgbClr val="C0B1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31030C-AD54-C7B4-E65D-996F8F78EF88}"/>
              </a:ext>
            </a:extLst>
          </p:cNvPr>
          <p:cNvSpPr/>
          <p:nvPr userDrawn="1"/>
        </p:nvSpPr>
        <p:spPr>
          <a:xfrm>
            <a:off x="0" y="4"/>
            <a:ext cx="12192000" cy="1459149"/>
          </a:xfrm>
          <a:prstGeom prst="rect">
            <a:avLst/>
          </a:prstGeom>
          <a:solidFill>
            <a:srgbClr val="112E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4526" y="182993"/>
            <a:ext cx="7747092" cy="1171679"/>
          </a:xfrm>
        </p:spPr>
        <p:txBody>
          <a:bodyPr>
            <a:noAutofit/>
          </a:bodyPr>
          <a:lstStyle>
            <a:lvl1pPr algn="l">
              <a:lnSpc>
                <a:spcPts val="2175"/>
              </a:lnSpc>
              <a:defRPr sz="2100" b="1" i="0" cap="none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95452" y="6431825"/>
            <a:ext cx="609608" cy="365125"/>
          </a:xfrm>
        </p:spPr>
        <p:txBody>
          <a:bodyPr/>
          <a:lstStyle>
            <a:lvl1pPr>
              <a:defRPr sz="751">
                <a:solidFill>
                  <a:srgbClr val="112E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65B981D-4030-6842-946E-1F7B39BFC8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65234" y="1682885"/>
            <a:ext cx="7746385" cy="4427404"/>
          </a:xfrm>
        </p:spPr>
        <p:txBody>
          <a:bodyPr>
            <a:noAutofit/>
          </a:bodyPr>
          <a:lstStyle>
            <a:lvl1pPr>
              <a:defRPr sz="2100" baseline="0">
                <a:solidFill>
                  <a:srgbClr val="112E47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12E47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rgbClr val="112E47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rgbClr val="112E47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rgbClr val="112E47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2F04A1-BDCC-C2C8-B8DF-4069A4875F04}"/>
              </a:ext>
            </a:extLst>
          </p:cNvPr>
          <p:cNvCxnSpPr>
            <a:cxnSpLocks/>
          </p:cNvCxnSpPr>
          <p:nvPr userDrawn="1"/>
        </p:nvCxnSpPr>
        <p:spPr>
          <a:xfrm>
            <a:off x="352828" y="422791"/>
            <a:ext cx="0" cy="658761"/>
          </a:xfrm>
          <a:prstGeom prst="line">
            <a:avLst/>
          </a:prstGeom>
          <a:ln>
            <a:solidFill>
              <a:srgbClr val="E220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09A3C91-5E1C-341C-13FC-4574E12620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38255" y="107745"/>
            <a:ext cx="2566231" cy="555973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610443A-3E43-4B95-35A9-7A9FBBF9A9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60923" y="1688642"/>
            <a:ext cx="3266495" cy="4427404"/>
          </a:xfrm>
        </p:spPr>
        <p:txBody>
          <a:bodyPr>
            <a:noAutofit/>
          </a:bodyPr>
          <a:lstStyle>
            <a:lvl1pPr>
              <a:defRPr sz="1351" baseline="0">
                <a:solidFill>
                  <a:srgbClr val="112E47"/>
                </a:solidFill>
                <a:latin typeface="Arial" panose="020B0604020202020204" pitchFamily="34" charset="0"/>
              </a:defRPr>
            </a:lvl1pPr>
            <a:lvl2pPr>
              <a:defRPr sz="1351" baseline="0">
                <a:solidFill>
                  <a:srgbClr val="112E47"/>
                </a:solidFill>
                <a:latin typeface="Arial" panose="020B0604020202020204" pitchFamily="34" charset="0"/>
              </a:defRPr>
            </a:lvl2pPr>
            <a:lvl3pPr>
              <a:defRPr sz="1351" baseline="0">
                <a:solidFill>
                  <a:srgbClr val="112E47"/>
                </a:solidFill>
                <a:latin typeface="Arial" panose="020B0604020202020204" pitchFamily="34" charset="0"/>
              </a:defRPr>
            </a:lvl3pPr>
            <a:lvl4pPr>
              <a:defRPr sz="1351" baseline="0">
                <a:solidFill>
                  <a:srgbClr val="112E47"/>
                </a:solidFill>
                <a:latin typeface="Arial" panose="020B0604020202020204" pitchFamily="34" charset="0"/>
              </a:defRPr>
            </a:lvl4pPr>
            <a:lvl5pPr>
              <a:defRPr sz="1351" baseline="0">
                <a:solidFill>
                  <a:srgbClr val="112E47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4406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new slide_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7"/>
          <a:stretch/>
        </p:blipFill>
        <p:spPr>
          <a:xfrm>
            <a:off x="0" y="0"/>
            <a:ext cx="12192000" cy="633222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462849" y="894081"/>
            <a:ext cx="8997247" cy="460588"/>
          </a:xfrm>
        </p:spPr>
        <p:txBody>
          <a:bodyPr>
            <a:normAutofit/>
          </a:bodyPr>
          <a:lstStyle>
            <a:lvl1pPr algn="l">
              <a:defRPr sz="2400" b="0" i="0" cap="all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64716" y="6110812"/>
            <a:ext cx="609609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65B981D-4030-6842-946E-1F7B39BFC8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63555" y="1534161"/>
            <a:ext cx="5117676" cy="4576128"/>
          </a:xfrm>
        </p:spPr>
        <p:txBody>
          <a:bodyPr>
            <a:noAutofit/>
          </a:bodyPr>
          <a:lstStyle>
            <a:lvl1pPr>
              <a:defRPr sz="2800" baseline="0">
                <a:latin typeface="Arial" panose="020B0604020202020204" pitchFamily="34" charset="0"/>
              </a:defRPr>
            </a:lvl1pPr>
            <a:lvl2pPr>
              <a:defRPr sz="2400" baseline="0">
                <a:latin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177283" y="1544322"/>
            <a:ext cx="5117676" cy="4576128"/>
          </a:xfrm>
        </p:spPr>
        <p:txBody>
          <a:bodyPr>
            <a:noAutofit/>
          </a:bodyPr>
          <a:lstStyle>
            <a:lvl1pPr>
              <a:defRPr sz="2800" baseline="0">
                <a:latin typeface="Arial" panose="020B0604020202020204" pitchFamily="34" charset="0"/>
              </a:defRPr>
            </a:lvl1pPr>
            <a:lvl2pPr>
              <a:defRPr sz="2400" baseline="0">
                <a:latin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8583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87" b="1" i="0">
                <a:solidFill>
                  <a:srgbClr val="213249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784" b="0" i="1">
                <a:solidFill>
                  <a:srgbClr val="4B70B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61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65B981D-4030-6842-946E-1F7B39BFC8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2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hf hdr="0" dt="0"/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dced.pa.gov/programs-funding/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pmacknosky@pa.gov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dced.pa.gov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868930"/>
            <a:ext cx="7772400" cy="2617471"/>
          </a:xfrm>
        </p:spPr>
        <p:txBody>
          <a:bodyPr/>
          <a:lstStyle/>
          <a:p>
            <a:r>
              <a:rPr lang="en-US" sz="2700" b="1" dirty="0"/>
              <a:t>Department of </a:t>
            </a:r>
            <a:br>
              <a:rPr lang="en-US" sz="2700" b="1" dirty="0"/>
            </a:br>
            <a:r>
              <a:rPr lang="en-US" sz="2700" b="1" dirty="0"/>
              <a:t>Community &amp; Economic Development</a:t>
            </a:r>
            <a:br>
              <a:rPr lang="en-US" sz="2700" b="1" dirty="0"/>
            </a:br>
            <a:br>
              <a:rPr lang="en-US" sz="2700" b="1" dirty="0"/>
            </a:br>
            <a:r>
              <a:rPr lang="en-US" sz="2700" b="1" dirty="0"/>
              <a:t>PROGRAMS </a:t>
            </a:r>
            <a:r>
              <a:rPr lang="en-US" sz="2700" b="1" cap="none" dirty="0"/>
              <a:t>OVERVIEW</a:t>
            </a:r>
            <a:br>
              <a:rPr lang="en-US" sz="2700" b="1" cap="none" dirty="0"/>
            </a:br>
            <a:r>
              <a:rPr lang="en-US" sz="2700" b="1" cap="none" dirty="0"/>
              <a:t>GRANT AND LOAN </a:t>
            </a:r>
            <a:br>
              <a:rPr lang="en-US" sz="2700" b="1" cap="none" dirty="0"/>
            </a:br>
            <a:r>
              <a:rPr lang="en-US" sz="2700" b="1" cap="none" dirty="0"/>
              <a:t>OPPORTUNITIES</a:t>
            </a:r>
            <a:br>
              <a:rPr lang="en-US" sz="2700" b="1" cap="none" dirty="0"/>
            </a:br>
            <a:endParaRPr lang="en-US" sz="2700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52B6EF-571C-4554-9F3F-2E84268868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Paul Macknosky</a:t>
            </a:r>
          </a:p>
          <a:p>
            <a:r>
              <a:rPr lang="en-US"/>
              <a:t>    DCED Northeast Office</a:t>
            </a:r>
          </a:p>
        </p:txBody>
      </p:sp>
    </p:spTree>
    <p:extLst>
      <p:ext uri="{BB962C8B-B14F-4D97-AF65-F5344CB8AC3E}">
        <p14:creationId xmlns:p14="http://schemas.microsoft.com/office/powerpoint/2010/main" val="3159680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0EB4D-1330-49E6-A65C-D99CF96B1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Greenways, Trails and Recreation Program </a:t>
            </a:r>
            <a:br>
              <a:rPr lang="en-US"/>
            </a:br>
            <a:r>
              <a:rPr lang="en-US" sz="1600">
                <a:solidFill>
                  <a:schemeClr val="bg1"/>
                </a:solidFill>
              </a:rPr>
              <a:t>Application window 2/1 – 5/31</a:t>
            </a:r>
            <a:br>
              <a:rPr lang="en-US" sz="2400">
                <a:solidFill>
                  <a:srgbClr val="FF0000"/>
                </a:solidFill>
              </a:rPr>
            </a:b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FEBC67-4988-4C60-92A4-956041D88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981D-4030-6842-946E-1F7B39BFC8B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C3684F-627F-4475-A4B9-E0B11BC9AE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800" b="1"/>
              <a:t>Uses</a:t>
            </a:r>
            <a:r>
              <a:rPr lang="en-US" sz="1800"/>
              <a:t>: Parks, trails, greenways, river conservation</a:t>
            </a:r>
          </a:p>
          <a:p>
            <a:r>
              <a:rPr lang="en-US" sz="1800" b="1"/>
              <a:t>Funds: </a:t>
            </a:r>
            <a:r>
              <a:rPr lang="en-US" sz="1800"/>
              <a:t>Used for planning, acquisition, development, rehabilitation and repair of greenways, recreational trails, open space, parks and beautification projects</a:t>
            </a:r>
          </a:p>
          <a:p>
            <a:r>
              <a:rPr lang="en-US" sz="1800" b="1"/>
              <a:t>Eligible Applicants:	</a:t>
            </a:r>
            <a:r>
              <a:rPr lang="en-US" sz="1800"/>
              <a:t>For-Profit Businesses, Municipalities, Councils of Governments, Authorized Organization, Institution of Higher Education, Watershed Organization</a:t>
            </a:r>
          </a:p>
          <a:p>
            <a:r>
              <a:rPr lang="en-US" sz="1800" b="1"/>
              <a:t>Maximum Award: </a:t>
            </a:r>
            <a:r>
              <a:rPr lang="en-US" sz="1800"/>
              <a:t>$250,000	 - </a:t>
            </a:r>
            <a:r>
              <a:rPr lang="en-US" sz="1800" b="1"/>
              <a:t>Match Requirement: </a:t>
            </a:r>
            <a:r>
              <a:rPr lang="en-US" sz="1800"/>
              <a:t>15% of total project cost</a:t>
            </a:r>
          </a:p>
          <a:p>
            <a:endParaRPr lang="en-US" sz="2000"/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05AA2E-4348-4C2F-BD89-4BEF47201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308" y="3953933"/>
            <a:ext cx="5048573" cy="278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10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DEB7-91B6-456F-8224-D3DB1A775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Share Account – Statewide</a:t>
            </a:r>
            <a:br>
              <a:rPr lang="en-US" dirty="0"/>
            </a:br>
            <a:r>
              <a:rPr lang="en-US" dirty="0"/>
              <a:t>	Application Window 9/1-11/30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CA1B97-540A-40AD-83BC-64ED785B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981D-4030-6842-946E-1F7B39BFC8B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0051A-B7BD-49CC-A216-A052A8C159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*Projects in the public interest*</a:t>
            </a:r>
          </a:p>
          <a:p>
            <a:pPr marL="0" indent="0" fontAlgn="base">
              <a:buNone/>
            </a:pPr>
            <a:endParaRPr lang="en-US" b="0" i="0" dirty="0">
              <a:solidFill>
                <a:srgbClr val="333333"/>
              </a:solidFill>
              <a:effectLst/>
              <a:latin typeface="Plus Jakarta Sans"/>
            </a:endParaRPr>
          </a:p>
          <a:p>
            <a:pPr marL="0" indent="0" fontAlgn="base">
              <a:buNone/>
            </a:pPr>
            <a:r>
              <a:rPr lang="en-US" b="0" i="0" dirty="0">
                <a:solidFill>
                  <a:srgbClr val="333333"/>
                </a:solidFill>
                <a:effectLst/>
                <a:latin typeface="Plus Jakarta Sans"/>
              </a:rPr>
              <a:t>Eligible applicants include: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Plus Jakarta Sans"/>
              </a:rPr>
              <a:t>Pennsylvania Counties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Plus Jakarta Sans"/>
              </a:rPr>
              <a:t>Municipalities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Plus Jakarta Sans"/>
              </a:rPr>
              <a:t>Municipal Authorities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Plus Jakarta Sans"/>
              </a:rPr>
              <a:t>Economic Development Agencies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Plus Jakarta Sans"/>
              </a:rPr>
              <a:t>Redevelopment Authorities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Plus Jakarta Sans"/>
              </a:rPr>
              <a:t>Land Banks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Plus Jakarta Sans"/>
              </a:rPr>
              <a:t>Councils of Government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78A05C-D3A0-414A-8E37-A8DDD5B30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775" y="1874745"/>
            <a:ext cx="5847383" cy="423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45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13D92-F4A6-47F3-B096-9910FB53C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000"/>
              <a:t>Projects </a:t>
            </a:r>
            <a:r>
              <a:rPr lang="en-US" sz="1000" u="sng"/>
              <a:t>may not start prior to approval</a:t>
            </a:r>
            <a:br>
              <a:rPr lang="en-US" sz="1000" u="sng"/>
            </a:br>
            <a:br>
              <a:rPr lang="en-US" sz="1000"/>
            </a:br>
            <a:br>
              <a:rPr lang="en-US" sz="1000"/>
            </a:br>
            <a:br>
              <a:rPr lang="en-US" sz="1000"/>
            </a:br>
            <a:br>
              <a:rPr lang="en-US" sz="1000"/>
            </a:br>
            <a:br>
              <a:rPr lang="en-US" sz="1000"/>
            </a:br>
            <a:br>
              <a:rPr lang="en-US" sz="1000"/>
            </a:br>
            <a:br>
              <a:rPr lang="en-US" sz="1000"/>
            </a:br>
            <a:r>
              <a:rPr lang="en-US" sz="1000"/>
              <a:t>Administrative costs – 5% of the grant request</a:t>
            </a:r>
            <a:br>
              <a:rPr lang="en-US" sz="1000"/>
            </a:br>
            <a:r>
              <a:rPr lang="en-US" sz="1000"/>
              <a:t>Contingencies – 5% of the construction/infrastructure costs</a:t>
            </a:r>
            <a:br>
              <a:rPr lang="en-US" sz="1000"/>
            </a:br>
            <a:r>
              <a:rPr lang="en-US" sz="1000"/>
              <a:t>Program details - Eligibility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DEBE1A-A1DA-4DC1-9EF6-D8EEE2F7B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981D-4030-6842-946E-1F7B39BFC8B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4065B9-FD08-4952-9708-460CE32766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02261" y="2971270"/>
            <a:ext cx="3239743" cy="3460553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sz="1800" b="1"/>
              <a:t>Acquisition </a:t>
            </a:r>
          </a:p>
          <a:p>
            <a:r>
              <a:rPr lang="en-US" sz="1800" b="1"/>
              <a:t>Construction</a:t>
            </a:r>
          </a:p>
          <a:p>
            <a:r>
              <a:rPr lang="en-US" sz="1800" b="1"/>
              <a:t>Fixed equipment</a:t>
            </a:r>
          </a:p>
          <a:p>
            <a:r>
              <a:rPr lang="en-US" sz="1800" b="1"/>
              <a:t>Site prep – demo, assessment/ remediation, etc.</a:t>
            </a:r>
          </a:p>
          <a:p>
            <a:r>
              <a:rPr lang="en-US" sz="1800" b="1"/>
              <a:t>Signage</a:t>
            </a:r>
          </a:p>
          <a:p>
            <a:r>
              <a:rPr lang="en-US" sz="1800" b="1"/>
              <a:t>Landscaping</a:t>
            </a:r>
          </a:p>
          <a:p>
            <a:r>
              <a:rPr lang="en-US" sz="1800" b="1"/>
              <a:t>Streetscape amenities</a:t>
            </a:r>
          </a:p>
          <a:p>
            <a:r>
              <a:rPr lang="en-US" sz="1800" b="1"/>
              <a:t>Engineering/design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59B339-D84B-4728-9528-1629921E029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90469" y="2970211"/>
            <a:ext cx="3014663" cy="36068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sz="1800" b="1"/>
              <a:t>Fees for securing financing</a:t>
            </a:r>
          </a:p>
          <a:p>
            <a:r>
              <a:rPr lang="en-US" sz="1800" b="1"/>
              <a:t>Interest on borrowed funds</a:t>
            </a:r>
          </a:p>
          <a:p>
            <a:r>
              <a:rPr lang="en-US" sz="1800" b="1"/>
              <a:t>Public relations</a:t>
            </a:r>
          </a:p>
          <a:p>
            <a:r>
              <a:rPr lang="en-US" sz="1800" b="1"/>
              <a:t>Outreach</a:t>
            </a:r>
          </a:p>
          <a:p>
            <a:r>
              <a:rPr lang="en-US" sz="1800" b="1"/>
              <a:t>Communications</a:t>
            </a:r>
          </a:p>
          <a:p>
            <a:r>
              <a:rPr lang="en-US" sz="1800" b="1"/>
              <a:t>Lobbying</a:t>
            </a:r>
          </a:p>
          <a:p>
            <a:r>
              <a:rPr lang="en-US" sz="1800" b="1"/>
              <a:t>Litigation</a:t>
            </a:r>
          </a:p>
          <a:p>
            <a:r>
              <a:rPr lang="en-US" sz="1800" b="1"/>
              <a:t>Application preparation</a:t>
            </a:r>
          </a:p>
        </p:txBody>
      </p:sp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F8D0E63E-68E6-408D-B166-E73F3FE82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14980" y="2971269"/>
            <a:ext cx="3014299" cy="3014299"/>
          </a:xfrm>
          <a:prstGeom prst="rect">
            <a:avLst/>
          </a:prstGeom>
        </p:spPr>
      </p:pic>
      <p:pic>
        <p:nvPicPr>
          <p:cNvPr id="9" name="Graphic 8" descr="Close">
            <a:extLst>
              <a:ext uri="{FF2B5EF4-FFF2-40B4-BE49-F238E27FC236}">
                <a16:creationId xmlns:a16="http://schemas.microsoft.com/office/drawing/2014/main" id="{4E6EF2EB-9595-4D26-ABDF-0F634DE27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32881" y="3121817"/>
            <a:ext cx="2929835" cy="2929835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30CE731-64A7-43AC-BDA5-D71441C1D30A}"/>
              </a:ext>
            </a:extLst>
          </p:cNvPr>
          <p:cNvSpPr txBox="1">
            <a:spLocks/>
          </p:cNvSpPr>
          <p:nvPr/>
        </p:nvSpPr>
        <p:spPr>
          <a:xfrm>
            <a:off x="3369733" y="381297"/>
            <a:ext cx="5698067" cy="528891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>
                <a:solidFill>
                  <a:schemeClr val="bg1"/>
                </a:solidFill>
              </a:rPr>
              <a:t>Statewide LSA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84D51A-D154-46E4-857C-06AC0AF56A98}"/>
              </a:ext>
            </a:extLst>
          </p:cNvPr>
          <p:cNvSpPr txBox="1"/>
          <p:nvPr/>
        </p:nvSpPr>
        <p:spPr>
          <a:xfrm>
            <a:off x="1524001" y="1408361"/>
            <a:ext cx="8070575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buFont typeface="Wingdings" panose="05000000000000000000" pitchFamily="2" charset="2"/>
              <a:buChar char="v"/>
            </a:pPr>
            <a:r>
              <a:rPr lang="en-US"/>
              <a:t>Projects </a:t>
            </a:r>
            <a:r>
              <a:rPr lang="en-US" b="1" u="sng"/>
              <a:t>may not start prior to approval</a:t>
            </a:r>
          </a:p>
          <a:p>
            <a:endParaRPr lang="en-US" sz="900"/>
          </a:p>
          <a:p>
            <a:pPr marL="285744" indent="-285744">
              <a:buFont typeface="Wingdings" panose="05000000000000000000" pitchFamily="2" charset="2"/>
              <a:buChar char="v"/>
            </a:pPr>
            <a:r>
              <a:rPr lang="en-US" b="1"/>
              <a:t>Request/Award Limitations:</a:t>
            </a:r>
          </a:p>
          <a:p>
            <a:pPr lvl="1"/>
            <a:r>
              <a:rPr lang="en-US"/>
              <a:t>$25,000 minimum </a:t>
            </a:r>
          </a:p>
          <a:p>
            <a:pPr lvl="1"/>
            <a:r>
              <a:rPr lang="en-US"/>
              <a:t>$1,000,000 maximum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26970B-9CFC-4D1F-BA10-A022B4728444}"/>
              </a:ext>
            </a:extLst>
          </p:cNvPr>
          <p:cNvSpPr txBox="1"/>
          <p:nvPr/>
        </p:nvSpPr>
        <p:spPr>
          <a:xfrm>
            <a:off x="5193472" y="1420228"/>
            <a:ext cx="55261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32" lvl="1" indent="-285744">
              <a:buFont typeface="Wingdings" panose="05000000000000000000" pitchFamily="2" charset="2"/>
              <a:buChar char="v"/>
            </a:pPr>
            <a:r>
              <a:rPr lang="en-US" b="1"/>
              <a:t>Budgetary Caps:</a:t>
            </a:r>
          </a:p>
          <a:p>
            <a:pPr lvl="1"/>
            <a:r>
              <a:rPr lang="en-US"/>
              <a:t>Engineering, design, fees – 10% of the grant request</a:t>
            </a:r>
          </a:p>
          <a:p>
            <a:pPr lvl="1"/>
            <a:r>
              <a:rPr lang="en-US"/>
              <a:t>Administrative costs – 5% of the grant request</a:t>
            </a:r>
          </a:p>
          <a:p>
            <a:pPr lvl="1"/>
            <a:r>
              <a:rPr lang="en-US"/>
              <a:t>Contingencies – 5% of the construction/infrastructure costs</a:t>
            </a:r>
          </a:p>
        </p:txBody>
      </p:sp>
    </p:spTree>
    <p:extLst>
      <p:ext uri="{BB962C8B-B14F-4D97-AF65-F5344CB8AC3E}">
        <p14:creationId xmlns:p14="http://schemas.microsoft.com/office/powerpoint/2010/main" val="384549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CC783-6293-4314-9704-3CC70F739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Multimodal Transportation Fund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11BD33-8742-4A6A-BB16-924B45FF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981D-4030-6842-946E-1F7B39BFC8B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05EE92-7062-4D1F-84EB-697F9C95CB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97926" y="1682886"/>
            <a:ext cx="2615925" cy="4427404"/>
          </a:xfrm>
        </p:spPr>
        <p:txBody>
          <a:bodyPr/>
          <a:lstStyle/>
          <a:p>
            <a:r>
              <a:rPr lang="en-US" sz="2000"/>
              <a:t>Bridges</a:t>
            </a:r>
          </a:p>
          <a:p>
            <a:r>
              <a:rPr lang="en-US" sz="2000"/>
              <a:t>Sidewalks</a:t>
            </a:r>
          </a:p>
          <a:p>
            <a:r>
              <a:rPr lang="en-US" sz="2000"/>
              <a:t>Paving</a:t>
            </a:r>
          </a:p>
          <a:p>
            <a:r>
              <a:rPr lang="en-US" sz="2400"/>
              <a:t>Streetscape </a:t>
            </a:r>
          </a:p>
          <a:p>
            <a:r>
              <a:rPr lang="en-US" sz="2400"/>
              <a:t>Bike Lanes</a:t>
            </a:r>
          </a:p>
          <a:p>
            <a:r>
              <a:rPr lang="en-US" sz="2400"/>
              <a:t>Railroad</a:t>
            </a:r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71215B-F95C-4D46-9AB6-9F4212D2C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267" y="4021103"/>
            <a:ext cx="6775175" cy="24889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8669ADB-BDEC-41CD-AE2A-597AE4C94FA1}"/>
              </a:ext>
            </a:extLst>
          </p:cNvPr>
          <p:cNvSpPr txBox="1">
            <a:spLocks/>
          </p:cNvSpPr>
          <p:nvPr/>
        </p:nvSpPr>
        <p:spPr>
          <a:xfrm>
            <a:off x="5734137" y="2855386"/>
            <a:ext cx="4656304" cy="1565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8BC22-2D7B-410B-93BC-F249E8AB9368}"/>
              </a:ext>
            </a:extLst>
          </p:cNvPr>
          <p:cNvSpPr txBox="1"/>
          <p:nvPr/>
        </p:nvSpPr>
        <p:spPr>
          <a:xfrm>
            <a:off x="1245706" y="829436"/>
            <a:ext cx="5874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2000" b="1" dirty="0">
                <a:solidFill>
                  <a:schemeClr val="bg1"/>
                </a:solidFill>
              </a:rPr>
              <a:t>Application window March 1 and July 31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18D8BF-91C9-46F8-9ABE-FBC463B8BBA2}"/>
              </a:ext>
            </a:extLst>
          </p:cNvPr>
          <p:cNvSpPr txBox="1"/>
          <p:nvPr/>
        </p:nvSpPr>
        <p:spPr>
          <a:xfrm>
            <a:off x="4182718" y="1682886"/>
            <a:ext cx="6307484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Funds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may be used for the development, rehabilitation and enhancement of transportation assets. </a:t>
            </a:r>
          </a:p>
          <a:p>
            <a:pPr fontAlgn="base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Project Cost: $100,000+	Maximum Award: $3,000,000</a:t>
            </a:r>
          </a:p>
          <a:p>
            <a:pPr fontAlgn="base"/>
            <a:endParaRPr lang="en-US" sz="16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1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 Applicants: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Municipalities, Councils of Governments, Businesses, Economic Development Organizations, Public Transportation Agencies, Ports-Rail/Freight</a:t>
            </a:r>
          </a:p>
          <a:p>
            <a:pPr fontAlgn="base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649468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67A2C78-FB4D-4736-E394-D6B86594D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AA5889-EE82-4A29-94F2-7E1B6C536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981D-4030-6842-946E-1F7B39BFC8B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C64C8-C4A8-45A3-8759-49B94553FC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97925" y="2339476"/>
            <a:ext cx="8557339" cy="377081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for the </a:t>
            </a:r>
            <a:r>
              <a:rPr lang="en-US" b="1"/>
              <a:t>Main Street Matters program</a:t>
            </a:r>
            <a:r>
              <a:rPr lang="en-US"/>
              <a:t>, to support small businesses and commercial corridors that are the backbone of communities across our Commonwealth</a:t>
            </a:r>
          </a:p>
          <a:p>
            <a:pPr marL="0" indent="0">
              <a:buNone/>
            </a:pPr>
            <a:endParaRPr lang="en-US" sz="1200"/>
          </a:p>
          <a:p>
            <a:r>
              <a:rPr lang="en-US" sz="1200"/>
              <a:t>Planning Grants</a:t>
            </a:r>
          </a:p>
          <a:p>
            <a:r>
              <a:rPr lang="en-US" sz="1200"/>
              <a:t>Façade Grants</a:t>
            </a:r>
          </a:p>
          <a:p>
            <a:r>
              <a:rPr lang="en-US" sz="1200"/>
              <a:t>Business Improvement Grants</a:t>
            </a:r>
          </a:p>
          <a:p>
            <a:r>
              <a:rPr lang="en-US" sz="1200"/>
              <a:t>District Development Grants</a:t>
            </a:r>
          </a:p>
          <a:p>
            <a:r>
              <a:rPr lang="en-US" sz="1200"/>
              <a:t>Accessible Housing Grants</a:t>
            </a:r>
          </a:p>
          <a:p>
            <a:r>
              <a:rPr lang="en-US" sz="1200"/>
              <a:t>Implementation Grants</a:t>
            </a:r>
          </a:p>
          <a:p>
            <a:endParaRPr lang="en-US" sz="12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CE4BB5-28B4-0BED-871D-7D6338CD9A89}"/>
              </a:ext>
            </a:extLst>
          </p:cNvPr>
          <p:cNvSpPr txBox="1">
            <a:spLocks/>
          </p:cNvSpPr>
          <p:nvPr/>
        </p:nvSpPr>
        <p:spPr>
          <a:xfrm>
            <a:off x="1797395" y="321533"/>
            <a:ext cx="5810319" cy="878759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l" defTabSz="457200" rtl="0" eaLnBrk="1" latinLnBrk="0" hangingPunct="1">
              <a:lnSpc>
                <a:spcPts val="2900"/>
              </a:lnSpc>
              <a:spcBef>
                <a:spcPct val="0"/>
              </a:spcBef>
              <a:buNone/>
              <a:defRPr sz="2800" b="1" i="0" kern="1200" cap="none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2100" b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A78BC-4E9F-9380-EE1C-AC300AAC6E84}"/>
              </a:ext>
            </a:extLst>
          </p:cNvPr>
          <p:cNvCxnSpPr>
            <a:cxnSpLocks/>
          </p:cNvCxnSpPr>
          <p:nvPr/>
        </p:nvCxnSpPr>
        <p:spPr>
          <a:xfrm>
            <a:off x="1797395" y="418970"/>
            <a:ext cx="0" cy="494071"/>
          </a:xfrm>
          <a:prstGeom prst="line">
            <a:avLst/>
          </a:prstGeom>
          <a:ln>
            <a:solidFill>
              <a:srgbClr val="E220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C68D10C-96A0-EB78-B26E-FF267A05BA78}"/>
              </a:ext>
            </a:extLst>
          </p:cNvPr>
          <p:cNvSpPr txBox="1">
            <a:spLocks/>
          </p:cNvSpPr>
          <p:nvPr/>
        </p:nvSpPr>
        <p:spPr>
          <a:xfrm>
            <a:off x="1609466" y="1364853"/>
            <a:ext cx="3841407" cy="754089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 baseline="0">
                <a:solidFill>
                  <a:srgbClr val="112E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 baseline="0">
                <a:solidFill>
                  <a:srgbClr val="112E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 baseline="0">
                <a:solidFill>
                  <a:srgbClr val="112E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 baseline="0">
                <a:solidFill>
                  <a:srgbClr val="112E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 baseline="0">
                <a:solidFill>
                  <a:srgbClr val="112E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500" b="1">
                <a:solidFill>
                  <a:srgbClr val="E22027"/>
                </a:solidFill>
              </a:rPr>
              <a:t>$25 million</a:t>
            </a:r>
          </a:p>
        </p:txBody>
      </p:sp>
      <p:pic>
        <p:nvPicPr>
          <p:cNvPr id="6" name="Picture 5" descr="A blue dollar sign on a black background&#10;&#10;Description automatically generated">
            <a:extLst>
              <a:ext uri="{FF2B5EF4-FFF2-40B4-BE49-F238E27FC236}">
                <a16:creationId xmlns:a16="http://schemas.microsoft.com/office/drawing/2014/main" id="{68131B24-C869-7198-2574-F6759EE90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370" y="1629374"/>
            <a:ext cx="897065" cy="48956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EC5D4E9-B017-45C0-B5E5-A4F3CA2AB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933" y="3429001"/>
            <a:ext cx="4981195" cy="332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07EF8C-6F76-0FCE-819C-E827807EBB7D}"/>
              </a:ext>
            </a:extLst>
          </p:cNvPr>
          <p:cNvSpPr txBox="1"/>
          <p:nvPr/>
        </p:nvSpPr>
        <p:spPr>
          <a:xfrm>
            <a:off x="2155594" y="321530"/>
            <a:ext cx="5695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MAIN STREET MATTERS</a:t>
            </a:r>
          </a:p>
        </p:txBody>
      </p:sp>
    </p:spTree>
    <p:extLst>
      <p:ext uri="{BB962C8B-B14F-4D97-AF65-F5344CB8AC3E}">
        <p14:creationId xmlns:p14="http://schemas.microsoft.com/office/powerpoint/2010/main" val="1271383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B12F9-41E5-34B1-3269-1BEA824B6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9672"/>
              </a:lnSpc>
            </a:pPr>
            <a:r>
              <a:rPr lang="en-US"/>
              <a:t>NAP Program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B092D7-0A1F-3F5F-3112-CB34DA539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981D-4030-6842-946E-1F7B39BFC8B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21C8B8-23A1-F502-444A-0C246D84CD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97926" y="4261246"/>
            <a:ext cx="5809789" cy="1308767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NAP helps non-profit organizations and businesses with collaboration to improve the conditions for low-income populations in communities throughout Pennsylvania. 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2237EF3-99E0-DCBB-F30D-AF237E0407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6951" y="3164034"/>
            <a:ext cx="2242613" cy="2280253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Eligibility</a:t>
            </a:r>
          </a:p>
          <a:p>
            <a:pPr marL="0" indent="0">
              <a:buNone/>
            </a:pPr>
            <a:r>
              <a:rPr lang="en-US"/>
              <a:t>Neighborhood non-profits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/>
              <a:t>Assistance</a:t>
            </a:r>
          </a:p>
          <a:p>
            <a:pPr marL="0" indent="0">
              <a:buNone/>
            </a:pPr>
            <a:r>
              <a:rPr lang="en-US"/>
              <a:t>$72 million in tax credits available annually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/>
              <a:t>More information</a:t>
            </a:r>
          </a:p>
          <a:p>
            <a:pPr marL="0" indent="0">
              <a:buNone/>
            </a:pPr>
            <a:r>
              <a:rPr lang="en-US"/>
              <a:t>dced.pa.gov/nap</a:t>
            </a:r>
          </a:p>
        </p:txBody>
      </p:sp>
      <p:pic>
        <p:nvPicPr>
          <p:cNvPr id="10" name="Picture 9" descr="A picture containing text, person, outdoor, standing&#10;&#10;Description automatically generated">
            <a:extLst>
              <a:ext uri="{FF2B5EF4-FFF2-40B4-BE49-F238E27FC236}">
                <a16:creationId xmlns:a16="http://schemas.microsoft.com/office/drawing/2014/main" id="{D7C14A7C-5117-29D5-D3CF-4B670A43D0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49" b="37742"/>
          <a:stretch/>
        </p:blipFill>
        <p:spPr>
          <a:xfrm>
            <a:off x="1524000" y="1947159"/>
            <a:ext cx="6309360" cy="2119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813B50-7EB0-AFD2-5C9B-37C6BD019C1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81838" y="2197335"/>
            <a:ext cx="725583" cy="74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06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13DC80-96D7-133D-FDE3-32E53519190F}"/>
              </a:ext>
            </a:extLst>
          </p:cNvPr>
          <p:cNvSpPr/>
          <p:nvPr/>
        </p:nvSpPr>
        <p:spPr>
          <a:xfrm>
            <a:off x="7421825" y="1873253"/>
            <a:ext cx="3246177" cy="4127499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4C398F-A865-5BE7-2855-837374289AD2}"/>
              </a:ext>
            </a:extLst>
          </p:cNvPr>
          <p:cNvSpPr txBox="1"/>
          <p:nvPr/>
        </p:nvSpPr>
        <p:spPr>
          <a:xfrm>
            <a:off x="7476422" y="2076880"/>
            <a:ext cx="3136983" cy="37780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1" rIns="68580" bIns="342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144" algn="ctr">
              <a:spcAft>
                <a:spcPts val="1200"/>
              </a:spcAft>
            </a:pPr>
            <a:r>
              <a:rPr lang="en-US" sz="1351" b="1" u="sng">
                <a:solidFill>
                  <a:srgbClr val="003E7E"/>
                </a:solidFill>
                <a:latin typeface="Arial"/>
                <a:cs typeface="Arial"/>
              </a:rPr>
              <a:t>DCED ELIGIBLE DESIGNATIONS:</a:t>
            </a:r>
            <a:endParaRPr lang="en-US" sz="1351">
              <a:solidFill>
                <a:srgbClr val="000000"/>
              </a:solidFill>
              <a:latin typeface="Calibri"/>
              <a:cs typeface="Calibri"/>
            </a:endParaRPr>
          </a:p>
          <a:p>
            <a:pPr marL="259550" indent="-170256">
              <a:spcAft>
                <a:spcPts val="451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3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Enterprise Zones</a:t>
            </a:r>
            <a:endParaRPr lang="en-US" sz="135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9550" indent="-170256">
              <a:spcAft>
                <a:spcPts val="451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3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Keystone Opportunity Zones</a:t>
            </a:r>
            <a:endParaRPr lang="en-US" sz="135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9550" indent="-170256">
              <a:spcAft>
                <a:spcPts val="451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3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Keystone Opportunity Expansion Zones</a:t>
            </a:r>
            <a:endParaRPr lang="en-US" sz="135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9550" indent="-170256">
              <a:spcAft>
                <a:spcPts val="451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3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Keystone Opportunity Improvement Zones</a:t>
            </a:r>
            <a:endParaRPr lang="en-US" sz="135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9550" indent="-170256">
              <a:spcAft>
                <a:spcPts val="451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3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Keystone Communities</a:t>
            </a:r>
            <a:endParaRPr lang="en-US" sz="135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9550" indent="-170256">
              <a:spcAft>
                <a:spcPts val="451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3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Keystone Main Streets</a:t>
            </a:r>
            <a:endParaRPr lang="en-US" sz="135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9550" indent="-170256">
              <a:spcAft>
                <a:spcPts val="451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3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Keystone Elm Streets</a:t>
            </a:r>
            <a:endParaRPr lang="en-US" sz="135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9550" indent="-170256">
              <a:spcAft>
                <a:spcPts val="451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3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Keystone Communities Enterprise Zones</a:t>
            </a:r>
            <a:endParaRPr lang="en-US" sz="135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9550" indent="-170256">
              <a:spcAft>
                <a:spcPts val="451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3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 47 Municipalities</a:t>
            </a:r>
            <a:endParaRPr lang="en-US" sz="135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9550" indent="-170256">
              <a:spcAft>
                <a:spcPts val="451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3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Cities of the First-class, Cities of the Second-class, Cities of the Second-class A or Cities of the Third-class</a:t>
            </a:r>
            <a:br>
              <a:rPr lang="en-US" sz="451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>
              <a:solidFill>
                <a:srgbClr val="0038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F3000C-0496-C543-8377-CDEB332AB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requirements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FBD848-F6B6-254E-A6A0-77957BE1D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981D-4030-6842-946E-1F7B39BFC8B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80999F-7D08-F6F1-6BA7-F0EB0E51B7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A55F2C-67F3-BC88-08DC-6636F1A8F410}"/>
              </a:ext>
            </a:extLst>
          </p:cNvPr>
          <p:cNvSpPr txBox="1"/>
          <p:nvPr/>
        </p:nvSpPr>
        <p:spPr>
          <a:xfrm>
            <a:off x="1715958" y="1905911"/>
            <a:ext cx="5572031" cy="3955829"/>
          </a:xfrm>
          <a:prstGeom prst="rect">
            <a:avLst/>
          </a:prstGeom>
          <a:noFill/>
        </p:spPr>
        <p:txBody>
          <a:bodyPr wrap="square" lIns="68580" tIns="34291" rIns="68580" bIns="34291" rtlCol="0" anchor="t">
            <a:spAutoFit/>
          </a:bodyPr>
          <a:lstStyle/>
          <a:p>
            <a:pPr>
              <a:spcAft>
                <a:spcPts val="451"/>
              </a:spcAft>
            </a:pPr>
            <a:r>
              <a:rPr lang="en-US" b="1">
                <a:solidFill>
                  <a:srgbClr val="00387D"/>
                </a:solidFill>
                <a:latin typeface="Arial"/>
                <a:cs typeface="Arial"/>
              </a:rPr>
              <a:t>Beneficiaries</a:t>
            </a:r>
          </a:p>
          <a:p>
            <a:r>
              <a:rPr lang="en-US" sz="1351" b="1" i="1">
                <a:solidFill>
                  <a:srgbClr val="00387D"/>
                </a:solidFill>
                <a:latin typeface="Arial"/>
                <a:cs typeface="Arial"/>
              </a:rPr>
              <a:t>Low Income Community </a:t>
            </a:r>
            <a:r>
              <a:rPr lang="en-US" sz="1351">
                <a:solidFill>
                  <a:srgbClr val="00387D"/>
                </a:solidFill>
                <a:latin typeface="Arial"/>
                <a:cs typeface="Arial"/>
              </a:rPr>
              <a:t>is defined as a census tract where the median family income does not exceed 80% of the state-wide median family income.</a:t>
            </a:r>
            <a:endParaRPr lang="en-US" sz="1351">
              <a:solidFill>
                <a:srgbClr val="0038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8" indent="-257168">
              <a:buFont typeface="Arial" panose="020B0604020202020204" pitchFamily="34" charset="0"/>
              <a:buChar char="•"/>
            </a:pPr>
            <a:endParaRPr lang="en-US" sz="1351" b="1">
              <a:solidFill>
                <a:srgbClr val="0038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51" b="1">
                <a:solidFill>
                  <a:srgbClr val="00387D"/>
                </a:solidFill>
                <a:latin typeface="Arial"/>
                <a:cs typeface="Arial"/>
              </a:rPr>
              <a:t>Distressed Area </a:t>
            </a:r>
            <a:endParaRPr lang="en-US" sz="1351" b="1">
              <a:solidFill>
                <a:srgbClr val="0038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51"/>
              </a:spcAft>
            </a:pPr>
            <a:r>
              <a:rPr lang="en-US" sz="1351">
                <a:solidFill>
                  <a:srgbClr val="00387D"/>
                </a:solidFill>
                <a:latin typeface="Arial"/>
                <a:cs typeface="Arial"/>
              </a:rPr>
              <a:t>A distressed area must demonstrate a high incidence of one or more of the following demographic factors:</a:t>
            </a:r>
          </a:p>
          <a:p>
            <a:pPr marL="430996" indent="-211925">
              <a:lnSpc>
                <a:spcPts val="1620"/>
              </a:lnSpc>
              <a:spcAft>
                <a:spcPts val="451"/>
              </a:spcAft>
              <a:buFont typeface="Arial"/>
              <a:buChar char="•"/>
            </a:pPr>
            <a:r>
              <a:rPr lang="en-US" sz="1351">
                <a:solidFill>
                  <a:srgbClr val="00387D"/>
                </a:solidFill>
                <a:latin typeface="Arial"/>
                <a:cs typeface="Arial"/>
              </a:rPr>
              <a:t>Persistent unemployment or underemployment, </a:t>
            </a:r>
          </a:p>
          <a:p>
            <a:pPr marL="430996" indent="-211925">
              <a:lnSpc>
                <a:spcPts val="1620"/>
              </a:lnSpc>
              <a:spcAft>
                <a:spcPts val="451"/>
              </a:spcAft>
              <a:buFont typeface="Arial"/>
              <a:buChar char="•"/>
            </a:pPr>
            <a:r>
              <a:rPr lang="en-US" sz="1351">
                <a:solidFill>
                  <a:srgbClr val="00387D"/>
                </a:solidFill>
                <a:latin typeface="Arial"/>
                <a:cs typeface="Arial"/>
              </a:rPr>
              <a:t>Dependence upon public assistance, </a:t>
            </a:r>
          </a:p>
          <a:p>
            <a:pPr marL="430996" indent="-211925">
              <a:lnSpc>
                <a:spcPts val="1620"/>
              </a:lnSpc>
              <a:spcAft>
                <a:spcPts val="451"/>
              </a:spcAft>
              <a:buFont typeface="Arial"/>
              <a:buChar char="•"/>
            </a:pPr>
            <a:r>
              <a:rPr lang="en-US" sz="1351">
                <a:solidFill>
                  <a:srgbClr val="00387D"/>
                </a:solidFill>
                <a:latin typeface="Arial"/>
                <a:cs typeface="Arial"/>
              </a:rPr>
              <a:t>Overcrowded, unsanitary, or inadequate housing, </a:t>
            </a:r>
          </a:p>
          <a:p>
            <a:pPr marL="430996" indent="-211925">
              <a:lnSpc>
                <a:spcPts val="1620"/>
              </a:lnSpc>
              <a:spcAft>
                <a:spcPts val="451"/>
              </a:spcAft>
              <a:buFont typeface="Arial"/>
              <a:buChar char="•"/>
            </a:pPr>
            <a:r>
              <a:rPr lang="en-US" sz="1351">
                <a:solidFill>
                  <a:srgbClr val="00387D"/>
                </a:solidFill>
                <a:latin typeface="Arial"/>
                <a:cs typeface="Arial"/>
              </a:rPr>
              <a:t>Crime and delinquency, </a:t>
            </a:r>
          </a:p>
          <a:p>
            <a:pPr marL="430996" indent="-211925">
              <a:lnSpc>
                <a:spcPts val="1620"/>
              </a:lnSpc>
              <a:spcAft>
                <a:spcPts val="451"/>
              </a:spcAft>
              <a:buFont typeface="Arial"/>
              <a:buChar char="•"/>
            </a:pPr>
            <a:r>
              <a:rPr lang="en-US" sz="1351">
                <a:solidFill>
                  <a:srgbClr val="00387D"/>
                </a:solidFill>
                <a:latin typeface="Arial"/>
                <a:cs typeface="Arial"/>
              </a:rPr>
              <a:t>School dropouts or other evidence of low educational attainment, </a:t>
            </a:r>
          </a:p>
          <a:p>
            <a:pPr marL="430996" indent="-211925">
              <a:lnSpc>
                <a:spcPts val="1620"/>
              </a:lnSpc>
              <a:spcAft>
                <a:spcPts val="451"/>
              </a:spcAft>
              <a:buFont typeface="Arial"/>
              <a:buChar char="•"/>
            </a:pPr>
            <a:r>
              <a:rPr lang="en-US" sz="1351">
                <a:solidFill>
                  <a:srgbClr val="00387D"/>
                </a:solidFill>
                <a:latin typeface="Arial"/>
                <a:cs typeface="Arial"/>
              </a:rPr>
              <a:t>Vacant and dilapidated properties, blight, or</a:t>
            </a:r>
          </a:p>
          <a:p>
            <a:pPr marL="430996" indent="-211925">
              <a:lnSpc>
                <a:spcPts val="1620"/>
              </a:lnSpc>
              <a:spcAft>
                <a:spcPts val="451"/>
              </a:spcAft>
              <a:buFont typeface="Arial"/>
              <a:buChar char="•"/>
            </a:pPr>
            <a:r>
              <a:rPr lang="en-US" sz="1351">
                <a:solidFill>
                  <a:srgbClr val="00387D"/>
                </a:solidFill>
                <a:latin typeface="Arial"/>
                <a:cs typeface="Arial"/>
              </a:rPr>
              <a:t>Other generally accepted indicators of widespread </a:t>
            </a:r>
            <a:br>
              <a:rPr lang="en-US" sz="1351">
                <a:solidFill>
                  <a:srgbClr val="00387D"/>
                </a:solidFill>
                <a:latin typeface="Arial"/>
                <a:cs typeface="Arial"/>
              </a:rPr>
            </a:br>
            <a:r>
              <a:rPr lang="en-US" sz="1351">
                <a:solidFill>
                  <a:srgbClr val="00387D"/>
                </a:solidFill>
                <a:latin typeface="Arial"/>
                <a:cs typeface="Arial"/>
              </a:rPr>
              <a:t>social problems</a:t>
            </a:r>
          </a:p>
        </p:txBody>
      </p:sp>
    </p:spTree>
    <p:extLst>
      <p:ext uri="{BB962C8B-B14F-4D97-AF65-F5344CB8AC3E}">
        <p14:creationId xmlns:p14="http://schemas.microsoft.com/office/powerpoint/2010/main" val="1652345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063BB-4ACF-95AA-1E41-2F8700BBB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9672"/>
              </a:lnSpc>
            </a:pPr>
            <a:r>
              <a:rPr lang="en-US"/>
              <a:t>Tax Credits Per Sub-Program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4B1CD-7A70-6F00-AAA4-881961699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981D-4030-6842-946E-1F7B39BFC8B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820D8-50FE-455E-6400-7F5853193D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97925" y="5166124"/>
            <a:ext cx="8557339" cy="273845"/>
          </a:xfrm>
        </p:spPr>
        <p:txBody>
          <a:bodyPr/>
          <a:lstStyle/>
          <a:p>
            <a:pPr marL="0" indent="0" algn="ctr">
              <a:buNone/>
            </a:pPr>
            <a:r>
              <a:rPr lang="en-US" sz="1351"/>
              <a:t>DCED does not offer actual dollars for funding. Funding is between contributor and awardee. </a:t>
            </a:r>
          </a:p>
        </p:txBody>
      </p:sp>
      <p:pic>
        <p:nvPicPr>
          <p:cNvPr id="7" name="Picture 6" descr="A diagram of a variety of tax credit&#10;&#10;Description automatically generated with medium confidence">
            <a:extLst>
              <a:ext uri="{FF2B5EF4-FFF2-40B4-BE49-F238E27FC236}">
                <a16:creationId xmlns:a16="http://schemas.microsoft.com/office/drawing/2014/main" id="{F1A0C106-4D4A-31C4-5C87-538BF86AE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861" y="2358496"/>
            <a:ext cx="8577075" cy="263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17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FB24-D6C4-EACE-1897-67A09101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Programs &amp; Funding</a:t>
            </a:r>
            <a:br>
              <a:rPr lang="en-US"/>
            </a:b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1497DA-29BD-F631-0876-B112BB9A7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981D-4030-6842-946E-1F7B39BFC8B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2B1C4-BDBD-0DA0-A48B-50B84C9AE4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If you’re seeking funding for a business expansion, a community project or site revitalization in Pennsylvania, DCED offers a variety of programs to help.</a:t>
            </a:r>
          </a:p>
          <a:p>
            <a:endParaRPr lang="en-US"/>
          </a:p>
          <a:p>
            <a:r>
              <a:rPr lang="en-US">
                <a:hlinkClick r:id="rId2"/>
              </a:rPr>
              <a:t>https://dced.pa.gov/programs-funding/</a:t>
            </a:r>
            <a:endParaRPr lang="en-US"/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DA50BB-B5DF-7B12-499D-375C7098CB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54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0118" y="393406"/>
            <a:ext cx="6027090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400" dirty="0">
                <a:latin typeface="Arial"/>
                <a:cs typeface="Arial"/>
              </a:rPr>
              <a:t>REDEVELOPMENT ASSISTANCE CAPITAL PROGRAM (RACP)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7CD949-B22F-39B3-41F2-421CF38D50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bject 4"/>
          <p:cNvSpPr txBox="1"/>
          <p:nvPr/>
        </p:nvSpPr>
        <p:spPr>
          <a:xfrm>
            <a:off x="11530076" y="6202781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latin typeface="Arial"/>
                <a:cs typeface="Arial"/>
              </a:rPr>
              <a:t>16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03273" y="1855724"/>
            <a:ext cx="3855085" cy="225171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41300" marR="769620" indent="-228600">
              <a:lnSpc>
                <a:spcPts val="2160"/>
              </a:lnSpc>
              <a:spcBef>
                <a:spcPts val="375"/>
              </a:spcBef>
              <a:buChar char="•"/>
              <a:tabLst>
                <a:tab pos="241300" algn="l"/>
              </a:tabLst>
            </a:pPr>
            <a:r>
              <a:rPr sz="2000" dirty="0">
                <a:latin typeface="Arial"/>
                <a:cs typeface="Arial"/>
              </a:rPr>
              <a:t>RACP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is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grant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program </a:t>
            </a:r>
            <a:r>
              <a:rPr sz="2000" dirty="0">
                <a:latin typeface="Arial"/>
                <a:cs typeface="Arial"/>
              </a:rPr>
              <a:t>administered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by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the</a:t>
            </a:r>
            <a:endParaRPr sz="2000" dirty="0">
              <a:latin typeface="Arial"/>
              <a:cs typeface="Arial"/>
            </a:endParaRPr>
          </a:p>
          <a:p>
            <a:pPr marL="241300" marR="795655">
              <a:lnSpc>
                <a:spcPts val="2160"/>
              </a:lnSpc>
            </a:pPr>
            <a:r>
              <a:rPr sz="2000" spc="-95" dirty="0">
                <a:latin typeface="Arial"/>
                <a:cs typeface="Arial"/>
              </a:rPr>
              <a:t>PA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Office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Budget </a:t>
            </a:r>
            <a:r>
              <a:rPr sz="2000" dirty="0">
                <a:latin typeface="Arial"/>
                <a:cs typeface="Arial"/>
              </a:rPr>
              <a:t>for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acquisition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and </a:t>
            </a:r>
            <a:r>
              <a:rPr sz="2000" dirty="0">
                <a:latin typeface="Arial"/>
                <a:cs typeface="Arial"/>
              </a:rPr>
              <a:t>construction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economic</a:t>
            </a:r>
            <a:endParaRPr sz="2000" dirty="0">
              <a:latin typeface="Arial"/>
              <a:cs typeface="Arial"/>
            </a:endParaRPr>
          </a:p>
          <a:p>
            <a:pPr marL="241300">
              <a:lnSpc>
                <a:spcPts val="2010"/>
              </a:lnSpc>
            </a:pPr>
            <a:r>
              <a:rPr sz="2000" dirty="0">
                <a:latin typeface="Arial"/>
                <a:cs typeface="Arial"/>
              </a:rPr>
              <a:t>development,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cultural,</a:t>
            </a:r>
            <a:endParaRPr sz="2000" dirty="0">
              <a:latin typeface="Arial"/>
              <a:cs typeface="Arial"/>
            </a:endParaRPr>
          </a:p>
          <a:p>
            <a:pPr marL="241300" marR="5080">
              <a:lnSpc>
                <a:spcPts val="2160"/>
              </a:lnSpc>
              <a:spcBef>
                <a:spcPts val="150"/>
              </a:spcBef>
            </a:pPr>
            <a:r>
              <a:rPr sz="2000" dirty="0">
                <a:latin typeface="Arial"/>
                <a:cs typeface="Arial"/>
              </a:rPr>
              <a:t>civic,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recreational,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historical </a:t>
            </a:r>
            <a:r>
              <a:rPr sz="2000" dirty="0">
                <a:latin typeface="Arial"/>
                <a:cs typeface="Arial"/>
              </a:rPr>
              <a:t>improvement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projects.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03273" y="4329125"/>
            <a:ext cx="4367530" cy="142875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345"/>
              </a:spcBef>
              <a:buChar char="•"/>
              <a:tabLst>
                <a:tab pos="241300" algn="l"/>
              </a:tabLst>
            </a:pPr>
            <a:r>
              <a:rPr sz="2000" dirty="0">
                <a:latin typeface="Arial"/>
                <a:cs typeface="Arial"/>
              </a:rPr>
              <a:t>A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project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eligible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for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RACP</a:t>
            </a:r>
            <a:r>
              <a:rPr sz="2000" spc="5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funding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only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if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that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project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fits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within </a:t>
            </a:r>
            <a:r>
              <a:rPr sz="2000" dirty="0">
                <a:latin typeface="Arial"/>
                <a:cs typeface="Arial"/>
              </a:rPr>
              <a:t>one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categories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listed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PA </a:t>
            </a:r>
            <a:r>
              <a:rPr sz="2000" dirty="0">
                <a:latin typeface="Arial"/>
                <a:cs typeface="Arial"/>
              </a:rPr>
              <a:t>Capital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Budget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Project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Itemization </a:t>
            </a:r>
            <a:r>
              <a:rPr sz="2000" spc="-20" dirty="0">
                <a:latin typeface="Arial"/>
                <a:cs typeface="Arial"/>
              </a:rPr>
              <a:t>Act.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17281" y="1354708"/>
            <a:ext cx="2451100" cy="5503545"/>
          </a:xfrm>
          <a:prstGeom prst="rect">
            <a:avLst/>
          </a:prstGeom>
          <a:solidFill>
            <a:srgbClr val="FFC000">
              <a:alpha val="50195"/>
            </a:srgbClr>
          </a:solidFill>
        </p:spPr>
        <p:txBody>
          <a:bodyPr vert="horz" wrap="square" lIns="0" tIns="194310" rIns="0" bIns="0" rtlCol="0">
            <a:spAutoFit/>
          </a:bodyPr>
          <a:lstStyle/>
          <a:p>
            <a:pPr marL="212725">
              <a:lnSpc>
                <a:spcPct val="100000"/>
              </a:lnSpc>
              <a:spcBef>
                <a:spcPts val="1530"/>
              </a:spcBef>
            </a:pPr>
            <a:r>
              <a:rPr sz="1500" b="1" u="sng" spc="-10" dirty="0">
                <a:solidFill>
                  <a:srgbClr val="003D7D"/>
                </a:solidFill>
                <a:uFill>
                  <a:solidFill>
                    <a:srgbClr val="003D7D"/>
                  </a:solidFill>
                </a:uFill>
                <a:latin typeface="Arial"/>
                <a:cs typeface="Arial"/>
              </a:rPr>
              <a:t>BUSINESS/INDUSTRY</a:t>
            </a:r>
            <a:endParaRPr sz="1500">
              <a:latin typeface="Arial"/>
              <a:cs typeface="Arial"/>
            </a:endParaRPr>
          </a:p>
          <a:p>
            <a:pPr marL="212725" marR="311150">
              <a:lnSpc>
                <a:spcPct val="100000"/>
              </a:lnSpc>
            </a:pPr>
            <a:r>
              <a:rPr sz="1500" dirty="0">
                <a:solidFill>
                  <a:srgbClr val="003D7D"/>
                </a:solidFill>
                <a:latin typeface="Arial"/>
                <a:cs typeface="Arial"/>
              </a:rPr>
              <a:t>Wide</a:t>
            </a:r>
            <a:r>
              <a:rPr sz="1500" spc="-60" dirty="0">
                <a:solidFill>
                  <a:srgbClr val="003D7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3D7D"/>
                </a:solidFill>
                <a:latin typeface="Arial"/>
                <a:cs typeface="Arial"/>
              </a:rPr>
              <a:t>variety</a:t>
            </a:r>
            <a:r>
              <a:rPr sz="1500" spc="-25" dirty="0">
                <a:solidFill>
                  <a:srgbClr val="003D7D"/>
                </a:solidFill>
                <a:latin typeface="Arial"/>
                <a:cs typeface="Arial"/>
              </a:rPr>
              <a:t> of </a:t>
            </a:r>
            <a:r>
              <a:rPr sz="1500" dirty="0">
                <a:solidFill>
                  <a:srgbClr val="003D7D"/>
                </a:solidFill>
                <a:latin typeface="Arial"/>
                <a:cs typeface="Arial"/>
              </a:rPr>
              <a:t>industries,</a:t>
            </a:r>
            <a:r>
              <a:rPr sz="1500" spc="-70" dirty="0">
                <a:solidFill>
                  <a:srgbClr val="003D7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3D7D"/>
                </a:solidFill>
                <a:latin typeface="Arial"/>
                <a:cs typeface="Arial"/>
              </a:rPr>
              <a:t>but</a:t>
            </a:r>
            <a:r>
              <a:rPr sz="1500" spc="-30" dirty="0">
                <a:solidFill>
                  <a:srgbClr val="003D7D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003D7D"/>
                </a:solidFill>
                <a:latin typeface="Arial"/>
                <a:cs typeface="Arial"/>
              </a:rPr>
              <a:t>project </a:t>
            </a:r>
            <a:r>
              <a:rPr sz="1500" dirty="0">
                <a:solidFill>
                  <a:srgbClr val="003D7D"/>
                </a:solidFill>
                <a:latin typeface="Arial"/>
                <a:cs typeface="Arial"/>
              </a:rPr>
              <a:t>must</a:t>
            </a:r>
            <a:r>
              <a:rPr sz="1500" spc="-45" dirty="0">
                <a:solidFill>
                  <a:srgbClr val="003D7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3D7D"/>
                </a:solidFill>
                <a:latin typeface="Arial"/>
                <a:cs typeface="Arial"/>
              </a:rPr>
              <a:t>have</a:t>
            </a:r>
            <a:r>
              <a:rPr sz="1500" spc="-25" dirty="0">
                <a:solidFill>
                  <a:srgbClr val="003D7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3D7D"/>
                </a:solidFill>
                <a:latin typeface="Arial"/>
                <a:cs typeface="Arial"/>
              </a:rPr>
              <a:t>a</a:t>
            </a:r>
            <a:r>
              <a:rPr sz="1500" spc="-25" dirty="0">
                <a:solidFill>
                  <a:srgbClr val="003D7D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003D7D"/>
                </a:solidFill>
                <a:latin typeface="Arial"/>
                <a:cs typeface="Arial"/>
              </a:rPr>
              <a:t>cultural, </a:t>
            </a:r>
            <a:r>
              <a:rPr sz="1500" dirty="0">
                <a:solidFill>
                  <a:srgbClr val="003D7D"/>
                </a:solidFill>
                <a:latin typeface="Arial"/>
                <a:cs typeface="Arial"/>
              </a:rPr>
              <a:t>civic,</a:t>
            </a:r>
            <a:r>
              <a:rPr sz="1500" spc="-45" dirty="0">
                <a:solidFill>
                  <a:srgbClr val="003D7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3D7D"/>
                </a:solidFill>
                <a:latin typeface="Arial"/>
                <a:cs typeface="Arial"/>
              </a:rPr>
              <a:t>historical,</a:t>
            </a:r>
            <a:r>
              <a:rPr sz="1500" spc="-55" dirty="0">
                <a:solidFill>
                  <a:srgbClr val="003D7D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003D7D"/>
                </a:solidFill>
                <a:latin typeface="Arial"/>
                <a:cs typeface="Arial"/>
              </a:rPr>
              <a:t>or </a:t>
            </a:r>
            <a:r>
              <a:rPr sz="1500" dirty="0">
                <a:solidFill>
                  <a:srgbClr val="003D7D"/>
                </a:solidFill>
                <a:latin typeface="Arial"/>
                <a:cs typeface="Arial"/>
              </a:rPr>
              <a:t>regional</a:t>
            </a:r>
            <a:r>
              <a:rPr sz="1500" spc="-70" dirty="0">
                <a:solidFill>
                  <a:srgbClr val="003D7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3D7D"/>
                </a:solidFill>
                <a:latin typeface="Arial"/>
                <a:cs typeface="Arial"/>
              </a:rPr>
              <a:t>impact</a:t>
            </a:r>
            <a:r>
              <a:rPr sz="1500" spc="-65" dirty="0">
                <a:solidFill>
                  <a:srgbClr val="003D7D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003D7D"/>
                </a:solidFill>
                <a:latin typeface="Arial"/>
                <a:cs typeface="Arial"/>
              </a:rPr>
              <a:t>and </a:t>
            </a:r>
            <a:r>
              <a:rPr sz="1500" dirty="0">
                <a:solidFill>
                  <a:srgbClr val="003D7D"/>
                </a:solidFill>
                <a:latin typeface="Arial"/>
                <a:cs typeface="Arial"/>
              </a:rPr>
              <a:t>generates</a:t>
            </a:r>
            <a:r>
              <a:rPr sz="1500" spc="-80" dirty="0">
                <a:solidFill>
                  <a:srgbClr val="003D7D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003D7D"/>
                </a:solidFill>
                <a:latin typeface="Arial"/>
                <a:cs typeface="Arial"/>
              </a:rPr>
              <a:t>substantial </a:t>
            </a:r>
            <a:r>
              <a:rPr sz="1500" dirty="0">
                <a:solidFill>
                  <a:srgbClr val="003D7D"/>
                </a:solidFill>
                <a:latin typeface="Arial"/>
                <a:cs typeface="Arial"/>
              </a:rPr>
              <a:t>increases</a:t>
            </a:r>
            <a:r>
              <a:rPr sz="1500" spc="-75" dirty="0">
                <a:solidFill>
                  <a:srgbClr val="003D7D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003D7D"/>
                </a:solidFill>
                <a:latin typeface="Arial"/>
                <a:cs typeface="Arial"/>
              </a:rPr>
              <a:t>in </a:t>
            </a:r>
            <a:r>
              <a:rPr sz="1500" dirty="0">
                <a:solidFill>
                  <a:srgbClr val="003D7D"/>
                </a:solidFill>
                <a:latin typeface="Arial"/>
                <a:cs typeface="Arial"/>
              </a:rPr>
              <a:t>employment,</a:t>
            </a:r>
            <a:r>
              <a:rPr sz="1500" spc="-100" dirty="0">
                <a:solidFill>
                  <a:srgbClr val="003D7D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003D7D"/>
                </a:solidFill>
                <a:latin typeface="Arial"/>
                <a:cs typeface="Arial"/>
              </a:rPr>
              <a:t>tax </a:t>
            </a:r>
            <a:r>
              <a:rPr sz="1500" dirty="0">
                <a:solidFill>
                  <a:srgbClr val="003D7D"/>
                </a:solidFill>
                <a:latin typeface="Arial"/>
                <a:cs typeface="Arial"/>
              </a:rPr>
              <a:t>revenues</a:t>
            </a:r>
            <a:r>
              <a:rPr sz="1500" spc="-50" dirty="0">
                <a:solidFill>
                  <a:srgbClr val="003D7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3D7D"/>
                </a:solidFill>
                <a:latin typeface="Arial"/>
                <a:cs typeface="Arial"/>
              </a:rPr>
              <a:t>or</a:t>
            </a:r>
            <a:r>
              <a:rPr sz="1500" spc="-45" dirty="0">
                <a:solidFill>
                  <a:srgbClr val="003D7D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003D7D"/>
                </a:solidFill>
                <a:latin typeface="Arial"/>
                <a:cs typeface="Arial"/>
              </a:rPr>
              <a:t>other </a:t>
            </a:r>
            <a:r>
              <a:rPr sz="1500" dirty="0">
                <a:solidFill>
                  <a:srgbClr val="003D7D"/>
                </a:solidFill>
                <a:latin typeface="Arial"/>
                <a:cs typeface="Arial"/>
              </a:rPr>
              <a:t>measures</a:t>
            </a:r>
            <a:r>
              <a:rPr sz="1500" spc="-60" dirty="0">
                <a:solidFill>
                  <a:srgbClr val="003D7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3D7D"/>
                </a:solidFill>
                <a:latin typeface="Arial"/>
                <a:cs typeface="Arial"/>
              </a:rPr>
              <a:t>of</a:t>
            </a:r>
            <a:r>
              <a:rPr sz="1500" spc="-45" dirty="0">
                <a:solidFill>
                  <a:srgbClr val="003D7D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003D7D"/>
                </a:solidFill>
                <a:latin typeface="Arial"/>
                <a:cs typeface="Arial"/>
              </a:rPr>
              <a:t>economic activity.</a:t>
            </a:r>
            <a:endParaRPr sz="1500">
              <a:latin typeface="Arial"/>
              <a:cs typeface="Arial"/>
            </a:endParaRPr>
          </a:p>
          <a:p>
            <a:pPr marL="212725">
              <a:lnSpc>
                <a:spcPct val="100000"/>
              </a:lnSpc>
              <a:spcBef>
                <a:spcPts val="1600"/>
              </a:spcBef>
            </a:pPr>
            <a:r>
              <a:rPr sz="1500" b="1" u="sng" spc="-10" dirty="0">
                <a:solidFill>
                  <a:srgbClr val="003D7D"/>
                </a:solidFill>
                <a:uFill>
                  <a:solidFill>
                    <a:srgbClr val="003D7D"/>
                  </a:solidFill>
                </a:uFill>
                <a:latin typeface="Arial"/>
                <a:cs typeface="Arial"/>
              </a:rPr>
              <a:t>ASSISTANCE</a:t>
            </a:r>
            <a:endParaRPr sz="1500">
              <a:latin typeface="Arial"/>
              <a:cs typeface="Arial"/>
            </a:endParaRPr>
          </a:p>
          <a:p>
            <a:pPr marL="212725">
              <a:lnSpc>
                <a:spcPct val="100000"/>
              </a:lnSpc>
            </a:pPr>
            <a:r>
              <a:rPr sz="1500" spc="-10" dirty="0">
                <a:solidFill>
                  <a:srgbClr val="003D7D"/>
                </a:solidFill>
                <a:latin typeface="Arial"/>
                <a:cs typeface="Arial"/>
              </a:rPr>
              <a:t>Grant</a:t>
            </a:r>
            <a:endParaRPr sz="1500">
              <a:latin typeface="Arial"/>
              <a:cs typeface="Arial"/>
            </a:endParaRPr>
          </a:p>
          <a:p>
            <a:pPr marL="212725">
              <a:lnSpc>
                <a:spcPct val="100000"/>
              </a:lnSpc>
              <a:spcBef>
                <a:spcPts val="1595"/>
              </a:spcBef>
            </a:pPr>
            <a:r>
              <a:rPr sz="1500" b="1" u="sng" spc="-10" dirty="0">
                <a:solidFill>
                  <a:srgbClr val="003D7D"/>
                </a:solidFill>
                <a:uFill>
                  <a:solidFill>
                    <a:srgbClr val="003D7D"/>
                  </a:solidFill>
                </a:uFill>
                <a:latin typeface="Arial"/>
                <a:cs typeface="Arial"/>
              </a:rPr>
              <a:t>MAXIMUM</a:t>
            </a:r>
            <a:r>
              <a:rPr sz="1500" b="1" u="sng" spc="-50" dirty="0">
                <a:solidFill>
                  <a:srgbClr val="003D7D"/>
                </a:solidFill>
                <a:uFill>
                  <a:solidFill>
                    <a:srgbClr val="003D7D"/>
                  </a:solidFill>
                </a:uFill>
                <a:latin typeface="Arial"/>
                <a:cs typeface="Arial"/>
              </a:rPr>
              <a:t> </a:t>
            </a:r>
            <a:r>
              <a:rPr sz="1500" b="1" u="sng" spc="-10" dirty="0">
                <a:solidFill>
                  <a:srgbClr val="003D7D"/>
                </a:solidFill>
                <a:uFill>
                  <a:solidFill>
                    <a:srgbClr val="003D7D"/>
                  </a:solidFill>
                </a:uFill>
                <a:latin typeface="Arial"/>
                <a:cs typeface="Arial"/>
              </a:rPr>
              <a:t>AMOUNT</a:t>
            </a:r>
            <a:endParaRPr sz="1500">
              <a:latin typeface="Arial"/>
              <a:cs typeface="Arial"/>
            </a:endParaRPr>
          </a:p>
          <a:p>
            <a:pPr marL="212725">
              <a:lnSpc>
                <a:spcPct val="100000"/>
              </a:lnSpc>
            </a:pPr>
            <a:r>
              <a:rPr sz="1500" dirty="0">
                <a:solidFill>
                  <a:srgbClr val="003D7D"/>
                </a:solidFill>
                <a:latin typeface="Arial"/>
                <a:cs typeface="Arial"/>
              </a:rPr>
              <a:t>No</a:t>
            </a:r>
            <a:r>
              <a:rPr sz="1500" spc="-15" dirty="0">
                <a:solidFill>
                  <a:srgbClr val="003D7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3D7D"/>
                </a:solidFill>
                <a:latin typeface="Arial"/>
                <a:cs typeface="Arial"/>
              </a:rPr>
              <a:t>set</a:t>
            </a:r>
            <a:r>
              <a:rPr sz="1500" spc="-35" dirty="0">
                <a:solidFill>
                  <a:srgbClr val="003D7D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003D7D"/>
                </a:solidFill>
                <a:latin typeface="Arial"/>
                <a:cs typeface="Arial"/>
              </a:rPr>
              <a:t>maximum</a:t>
            </a:r>
            <a:endParaRPr sz="1500">
              <a:latin typeface="Arial"/>
              <a:cs typeface="Arial"/>
            </a:endParaRPr>
          </a:p>
          <a:p>
            <a:pPr marL="212725">
              <a:lnSpc>
                <a:spcPct val="100000"/>
              </a:lnSpc>
              <a:spcBef>
                <a:spcPts val="1610"/>
              </a:spcBef>
            </a:pPr>
            <a:r>
              <a:rPr sz="1500" b="1" u="sng" dirty="0">
                <a:solidFill>
                  <a:srgbClr val="003D7D"/>
                </a:solidFill>
                <a:uFill>
                  <a:solidFill>
                    <a:srgbClr val="003D7D"/>
                  </a:solidFill>
                </a:uFill>
                <a:latin typeface="Arial"/>
                <a:cs typeface="Arial"/>
              </a:rPr>
              <a:t>MORE</a:t>
            </a:r>
            <a:r>
              <a:rPr sz="1500" b="1" u="sng" spc="-30" dirty="0">
                <a:solidFill>
                  <a:srgbClr val="003D7D"/>
                </a:solidFill>
                <a:uFill>
                  <a:solidFill>
                    <a:srgbClr val="003D7D"/>
                  </a:solidFill>
                </a:uFill>
                <a:latin typeface="Arial"/>
                <a:cs typeface="Arial"/>
              </a:rPr>
              <a:t> </a:t>
            </a:r>
            <a:r>
              <a:rPr sz="1500" b="1" u="sng" spc="-20" dirty="0">
                <a:solidFill>
                  <a:srgbClr val="003D7D"/>
                </a:solidFill>
                <a:uFill>
                  <a:solidFill>
                    <a:srgbClr val="003D7D"/>
                  </a:solidFill>
                </a:uFill>
                <a:latin typeface="Arial"/>
                <a:cs typeface="Arial"/>
              </a:rPr>
              <a:t>INFO</a:t>
            </a:r>
            <a:endParaRPr sz="1500">
              <a:latin typeface="Arial"/>
              <a:cs typeface="Arial"/>
            </a:endParaRPr>
          </a:p>
          <a:p>
            <a:pPr marL="212725">
              <a:lnSpc>
                <a:spcPct val="100000"/>
              </a:lnSpc>
            </a:pPr>
            <a:r>
              <a:rPr sz="1500" spc="-10" dirty="0">
                <a:solidFill>
                  <a:srgbClr val="003D7D"/>
                </a:solidFill>
                <a:latin typeface="Arial"/>
                <a:cs typeface="Arial"/>
              </a:rPr>
              <a:t>racp.pa.gov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71523" y="467868"/>
            <a:ext cx="0" cy="656590"/>
          </a:xfrm>
          <a:custGeom>
            <a:avLst/>
            <a:gdLst/>
            <a:ahLst/>
            <a:cxnLst/>
            <a:rect l="l" t="t" r="r" b="b"/>
            <a:pathLst>
              <a:path h="656590">
                <a:moveTo>
                  <a:pt x="0" y="0"/>
                </a:moveTo>
                <a:lnTo>
                  <a:pt x="0" y="656463"/>
                </a:lnTo>
              </a:path>
            </a:pathLst>
          </a:custGeom>
          <a:ln w="19050">
            <a:solidFill>
              <a:srgbClr val="EFA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A1686-CC2C-42E9-8562-D9116D4A8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 Business One-stop SHOP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4E0933-BC33-4EFA-8B1C-33D531A0F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981D-4030-6842-946E-1F7B39BFC8B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8D2AC-0187-48DE-865E-C234F14A45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1800">
                <a:ea typeface="Calibri" panose="020F0502020204030204" pitchFamily="34" charset="0"/>
              </a:rPr>
              <a:t>The PA Business One-Stop Shop can guide businesses through all stages of development — from planning and startup to operating and expanding. </a:t>
            </a:r>
          </a:p>
          <a:p>
            <a:pPr>
              <a:spcAft>
                <a:spcPts val="1200"/>
              </a:spcAft>
            </a:pPr>
            <a:r>
              <a:rPr lang="en-US" sz="1800">
                <a:ea typeface="Calibri" panose="020F0502020204030204" pitchFamily="34" charset="0"/>
              </a:rPr>
              <a:t>The One-Stop Shop offers dedicated resources and assistance for diverse businesses (including minority-owned, women-owned, and veteran-owned businesses), </a:t>
            </a:r>
            <a:r>
              <a:rPr lang="en-US" sz="1800" b="1">
                <a:ea typeface="Calibri" panose="020F0502020204030204" pitchFamily="34" charset="0"/>
              </a:rPr>
              <a:t>including how to register as a small diverse business</a:t>
            </a:r>
            <a:r>
              <a:rPr lang="en-US" sz="1800">
                <a:ea typeface="Calibri" panose="020F0502020204030204" pitchFamily="34" charset="0"/>
              </a:rPr>
              <a:t>, and training and best practices on important business topics including eCommerce. </a:t>
            </a:r>
          </a:p>
          <a:p>
            <a:pPr>
              <a:spcAft>
                <a:spcPts val="1200"/>
              </a:spcAft>
            </a:pPr>
            <a:r>
              <a:rPr lang="en-US" sz="1800">
                <a:ea typeface="Calibri" panose="020F0502020204030204" pitchFamily="34" charset="0"/>
              </a:rPr>
              <a:t>The One-Stop Shop can also help connect you with specific opportunities and partner networks for one-on-one counseling, training, and business assistance. 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978FD9-4A2D-F2C8-51AD-BD4E54626A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 descr="Back to home">
            <a:extLst>
              <a:ext uri="{FF2B5EF4-FFF2-40B4-BE49-F238E27FC236}">
                <a16:creationId xmlns:a16="http://schemas.microsoft.com/office/drawing/2014/main" id="{E42DD3D1-D0A0-42B2-A19D-E05F443B3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78" y="4192947"/>
            <a:ext cx="2643827" cy="79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5FBBAA-C4BD-28AC-A36E-0C06961B2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759" y="1762393"/>
            <a:ext cx="2491263" cy="1805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12B03A-CA28-7B59-71B0-35C1E8200D4B}"/>
              </a:ext>
            </a:extLst>
          </p:cNvPr>
          <p:cNvSpPr txBox="1"/>
          <p:nvPr/>
        </p:nvSpPr>
        <p:spPr>
          <a:xfrm>
            <a:off x="9232603" y="5425687"/>
            <a:ext cx="269481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INFO</a:t>
            </a:r>
            <a:endParaRPr lang="en-US" sz="700" b="1" dirty="0">
              <a:solidFill>
                <a:srgbClr val="003E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business.pa.gov</a:t>
            </a:r>
          </a:p>
        </p:txBody>
      </p:sp>
    </p:spTree>
    <p:extLst>
      <p:ext uri="{BB962C8B-B14F-4D97-AF65-F5344CB8AC3E}">
        <p14:creationId xmlns:p14="http://schemas.microsoft.com/office/powerpoint/2010/main" val="2237310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979175"/>
            <a:ext cx="10363200" cy="1615051"/>
          </a:xfrm>
        </p:spPr>
        <p:txBody>
          <a:bodyPr/>
          <a:lstStyle/>
          <a:p>
            <a:r>
              <a:rPr lang="en-US" sz="2800">
                <a:latin typeface="Plus Jakarta Sans"/>
              </a:rPr>
              <a:t>Questions and Next Steps</a:t>
            </a:r>
            <a:br>
              <a:rPr lang="en-US" sz="2800">
                <a:latin typeface="Plus Jakarta Sans"/>
              </a:rPr>
            </a:br>
            <a:r>
              <a:rPr lang="en-US" sz="2800">
                <a:latin typeface="Plus Jakarta Sans"/>
              </a:rPr>
              <a:t> </a:t>
            </a:r>
            <a:br>
              <a:rPr lang="en-US" sz="2800">
                <a:latin typeface="Plus Jakarta Sans"/>
              </a:rPr>
            </a:br>
            <a:r>
              <a:rPr lang="en-US" sz="2800">
                <a:latin typeface="Plus Jakarta Sans"/>
              </a:rPr>
              <a:t>Paul Macknosky</a:t>
            </a:r>
            <a:br>
              <a:rPr lang="en-US" sz="2800">
                <a:latin typeface="Plus Jakarta Sans"/>
              </a:rPr>
            </a:br>
            <a:r>
              <a:rPr lang="en-US" sz="2800">
                <a:latin typeface="Plus Jakarta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pmacknosky@pa.gov</a:t>
            </a:r>
            <a:br>
              <a:rPr lang="en-US" sz="2800">
                <a:latin typeface="Plus Jakarta Sans"/>
              </a:rPr>
            </a:br>
            <a:r>
              <a:rPr lang="en-US" sz="2800">
                <a:latin typeface="Plus Jakarta Sans"/>
              </a:rPr>
              <a:t>570-963-4122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385622-6C28-693E-15A4-748D5616FA38}"/>
              </a:ext>
            </a:extLst>
          </p:cNvPr>
          <p:cNvSpPr txBox="1"/>
          <p:nvPr/>
        </p:nvSpPr>
        <p:spPr>
          <a:xfrm>
            <a:off x="0" y="5491551"/>
            <a:ext cx="1219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PAGetsItDone.com</a:t>
            </a:r>
          </a:p>
        </p:txBody>
      </p:sp>
    </p:spTree>
    <p:extLst>
      <p:ext uri="{BB962C8B-B14F-4D97-AF65-F5344CB8AC3E}">
        <p14:creationId xmlns:p14="http://schemas.microsoft.com/office/powerpoint/2010/main" val="1730654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639" y="3186530"/>
            <a:ext cx="6098723" cy="29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5777"/>
            <a:ext cx="10363200" cy="2030095"/>
          </a:xfrm>
        </p:spPr>
        <p:txBody>
          <a:bodyPr/>
          <a:lstStyle/>
          <a:p>
            <a:r>
              <a:rPr lang="en-US" b="1"/>
              <a:t>Online Application process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1800" b="1"/>
              <a:t>Where to begin:</a:t>
            </a:r>
          </a:p>
          <a:p>
            <a:r>
              <a:rPr lang="en-US" sz="1500"/>
              <a:t>Access ESA, the web application, from DCED’s website </a:t>
            </a:r>
            <a:r>
              <a:rPr lang="en-US" sz="1500">
                <a:hlinkClick r:id="rId4"/>
              </a:rPr>
              <a:t>dced.pa.gov</a:t>
            </a:r>
            <a:endParaRPr lang="en-US" sz="1500"/>
          </a:p>
          <a:p>
            <a:endParaRPr lang="en-US" sz="15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1500"/>
              <a:t>Login using PA Powerport Login</a:t>
            </a:r>
          </a:p>
          <a:p>
            <a:pPr lvl="1"/>
            <a:r>
              <a:rPr lang="en-US" sz="1351"/>
              <a:t>Page includes a link to register or request a forgotten password.</a:t>
            </a:r>
          </a:p>
          <a:p>
            <a:pPr lvl="1"/>
            <a:r>
              <a:rPr lang="en-US" sz="1351"/>
              <a:t>For login assistance, contact DCED’s Customer Service Center at 1-866-466-3972</a:t>
            </a:r>
          </a:p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582400" y="6110288"/>
            <a:ext cx="609600" cy="365125"/>
          </a:xfrm>
        </p:spPr>
        <p:txBody>
          <a:bodyPr/>
          <a:lstStyle/>
          <a:p>
            <a:pPr defTabSz="342891"/>
            <a:fld id="{365B981D-4030-6842-946E-1F7B39BFC8BB}" type="slidenum">
              <a:rPr lang="en-US">
                <a:solidFill>
                  <a:prstClr val="black"/>
                </a:solidFill>
              </a:rPr>
              <a:pPr defTabSz="342891"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25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D659D-1B4B-4771-8B34-EB26C4E45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https://grants.pa.gov/Login.aspx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F1D9BF-0300-4D8A-8371-7D0882B7E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981D-4030-6842-946E-1F7B39BFC8B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4D82C-7E31-4DF0-98A9-21DAB41701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sz="2000" b="1"/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E894516-A937-9BE8-2B22-22E8BF9DC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" y="1522352"/>
            <a:ext cx="12192000" cy="608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75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8F92A-BEE3-469F-A316-B686E468F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Guidelines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D53AC7-909C-4C9C-8095-D80C16BBE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981D-4030-6842-946E-1F7B39BFC8B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61FBD5-F082-4A5D-82E9-1AC76CFBA9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/>
              <a:t>Know the Rules</a:t>
            </a:r>
          </a:p>
          <a:p>
            <a:r>
              <a:rPr lang="en-US" sz="2000"/>
              <a:t>Each program has separate guidelines which define:</a:t>
            </a:r>
          </a:p>
          <a:p>
            <a:pPr lvl="1"/>
            <a:r>
              <a:rPr lang="en-US" sz="2000"/>
              <a:t>Eligibility</a:t>
            </a:r>
          </a:p>
          <a:p>
            <a:pPr lvl="1"/>
            <a:r>
              <a:rPr lang="en-US" sz="2000"/>
              <a:t>Uses</a:t>
            </a:r>
          </a:p>
          <a:p>
            <a:pPr lvl="1"/>
            <a:r>
              <a:rPr lang="en-US" sz="2000"/>
              <a:t>Program requirements</a:t>
            </a:r>
          </a:p>
          <a:p>
            <a:pPr lvl="1"/>
            <a:r>
              <a:rPr lang="en-US" sz="2000"/>
              <a:t>Funding limits</a:t>
            </a:r>
          </a:p>
          <a:p>
            <a:pPr lvl="1"/>
            <a:r>
              <a:rPr lang="en-US" sz="2000"/>
              <a:t>Reporting-Community Impact</a:t>
            </a:r>
          </a:p>
          <a:p>
            <a:pPr lvl="1"/>
            <a:r>
              <a:rPr lang="en-US" sz="2000"/>
              <a:t>Application process and window 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103234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6DA97-6086-46A5-B623-EC02C346F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Funding Types	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45EFF9-2C35-47E7-B9FF-87D7483D2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981D-4030-6842-946E-1F7B39BFC8B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305B0-EC09-4439-B6CF-D13DE87CD5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5879" y="2254933"/>
            <a:ext cx="5919387" cy="3855361"/>
          </a:xfrm>
        </p:spPr>
        <p:txBody>
          <a:bodyPr/>
          <a:lstStyle/>
          <a:p>
            <a:r>
              <a:rPr lang="en-US" dirty="0"/>
              <a:t>GRANTS</a:t>
            </a:r>
          </a:p>
          <a:p>
            <a:r>
              <a:rPr lang="en-US" dirty="0"/>
              <a:t>TAX CREDITS</a:t>
            </a:r>
          </a:p>
          <a:p>
            <a:r>
              <a:rPr lang="en-US" dirty="0"/>
              <a:t>LOAN</a:t>
            </a:r>
          </a:p>
          <a:p>
            <a:r>
              <a:rPr lang="en-US" dirty="0"/>
              <a:t>LOAN GUARANTEE</a:t>
            </a:r>
          </a:p>
          <a:p>
            <a:r>
              <a:rPr lang="en-US" dirty="0"/>
              <a:t>BONDS</a:t>
            </a:r>
          </a:p>
          <a:p>
            <a:r>
              <a:rPr lang="en-US" dirty="0"/>
              <a:t>GOVERNMENT ASSISTANCE	</a:t>
            </a:r>
          </a:p>
        </p:txBody>
      </p:sp>
    </p:spTree>
    <p:extLst>
      <p:ext uri="{BB962C8B-B14F-4D97-AF65-F5344CB8AC3E}">
        <p14:creationId xmlns:p14="http://schemas.microsoft.com/office/powerpoint/2010/main" val="13202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21203CA-61F6-4C77-B7EC-0BD8D367B9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8526" y="434924"/>
            <a:ext cx="7747092" cy="66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Commonwealth Financing Authority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(CFA)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0E1B12-99C4-4EFC-A283-52BDF5AA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981D-4030-6842-946E-1F7B39BFC8B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D81823-77E9-1E2E-026D-F5AD46F949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7AC50AF-58B7-4500-913B-2C2A5F1C4C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6728863"/>
              </p:ext>
            </p:extLst>
          </p:nvPr>
        </p:nvGraphicFramePr>
        <p:xfrm>
          <a:off x="1981200" y="2640810"/>
          <a:ext cx="8373539" cy="3835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A56DDC0-0B6D-4A3E-87BE-F095513640BA}"/>
              </a:ext>
            </a:extLst>
          </p:cNvPr>
          <p:cNvSpPr txBox="1"/>
          <p:nvPr/>
        </p:nvSpPr>
        <p:spPr>
          <a:xfrm>
            <a:off x="1981201" y="1551238"/>
            <a:ext cx="7633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Commonwealth Financing Authority (CFA) was established in 2004 as an independent agency of the Department of Community and Economic Development (DCED)  </a:t>
            </a:r>
            <a:endParaRPr lang="en-US" b="1" dirty="0">
              <a:solidFill>
                <a:srgbClr val="005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742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1CC0-E354-4F7B-A0C5-0F5586030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 13 Programs</a:t>
            </a:r>
            <a:br>
              <a:rPr lang="en-US" dirty="0"/>
            </a:br>
            <a:r>
              <a:rPr lang="en-US" dirty="0"/>
              <a:t>			Application Window 2/1-5/31	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0E1B12-99C4-4EFC-A283-52BDF5AA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981D-4030-6842-946E-1F7B39BFC8B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E1FE93-2111-667B-1FA8-5FF71A44DD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7AC50AF-58B7-4500-913B-2C2A5F1C4C16}"/>
              </a:ext>
            </a:extLst>
          </p:cNvPr>
          <p:cNvGraphicFramePr/>
          <p:nvPr/>
        </p:nvGraphicFramePr>
        <p:xfrm>
          <a:off x="1837262" y="1551237"/>
          <a:ext cx="8517479" cy="492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3544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4B38B8-D162-A1F7-7245-58DB55412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981D-4030-6842-946E-1F7B39BFC8B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A417D-A097-4639-1EDD-11F848A059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00435" y="1756776"/>
            <a:ext cx="7300948" cy="4427404"/>
          </a:xfrm>
        </p:spPr>
        <p:txBody>
          <a:bodyPr/>
          <a:lstStyle/>
          <a:p>
            <a:pPr marL="0" indent="0">
              <a:buNone/>
            </a:pPr>
            <a:r>
              <a:rPr lang="en-US" sz="1800" b="1" i="0" u="none" strike="noStrike" baseline="0" dirty="0">
                <a:solidFill>
                  <a:srgbClr val="213249"/>
                </a:solidFill>
                <a:latin typeface="Century Gothic" panose="020B0502020202020204" pitchFamily="34" charset="0"/>
              </a:rPr>
              <a:t>PROGRAM NAME                       APPLICATION PERIOD</a:t>
            </a:r>
          </a:p>
          <a:p>
            <a:pPr marL="0" indent="0">
              <a:buNone/>
            </a:pPr>
            <a:r>
              <a:rPr lang="en-US" sz="1100" b="0" i="0" u="none" strike="noStrike" baseline="0" dirty="0">
                <a:solidFill>
                  <a:srgbClr val="213249"/>
                </a:solidFill>
                <a:latin typeface="Trebuchet MS" panose="020B0603020202020204" pitchFamily="34" charset="0"/>
              </a:rPr>
              <a:t>Act 13 Programs (7 Programs). . . . . . . . . . . . </a:t>
            </a:r>
            <a:r>
              <a:rPr lang="en-US" sz="1100" dirty="0">
                <a:solidFill>
                  <a:srgbClr val="213249"/>
                </a:solidFill>
                <a:latin typeface="Trebuchet MS" panose="020B0603020202020204" pitchFamily="34" charset="0"/>
              </a:rPr>
              <a:t>. </a:t>
            </a:r>
            <a:r>
              <a:rPr lang="en-US" sz="1100" b="0" i="0" u="none" strike="noStrike" baseline="0" dirty="0">
                <a:solidFill>
                  <a:srgbClr val="213249"/>
                </a:solidFill>
                <a:latin typeface="Trebuchet MS" panose="020B0603020202020204" pitchFamily="34" charset="0"/>
              </a:rPr>
              <a:t>. . . . . . . . . . . . . . . . . . . . . . . . . 2/1 – 5/31 Annually</a:t>
            </a:r>
          </a:p>
          <a:p>
            <a:pPr marL="0" indent="0">
              <a:buNone/>
            </a:pPr>
            <a:r>
              <a:rPr lang="en-US" sz="1100" b="0" i="0" u="none" strike="noStrike" baseline="0" dirty="0">
                <a:solidFill>
                  <a:srgbClr val="213249"/>
                </a:solidFill>
                <a:latin typeface="Trebuchet MS" panose="020B0603020202020204" pitchFamily="34" charset="0"/>
              </a:rPr>
              <a:t>Alternative Clean Energy (ACE) . . . . . . . . . . . . . . . . . . . . . . . . . . . . . . . . . . . . . . . . . . . . . Closed</a:t>
            </a:r>
          </a:p>
          <a:p>
            <a:pPr marL="0" indent="0">
              <a:buNone/>
            </a:pPr>
            <a:r>
              <a:rPr lang="en-US" sz="1100" b="0" i="0" u="none" strike="noStrike" baseline="0" dirty="0">
                <a:solidFill>
                  <a:srgbClr val="213249"/>
                </a:solidFill>
                <a:latin typeface="Trebuchet MS" panose="020B0603020202020204" pitchFamily="34" charset="0"/>
              </a:rPr>
              <a:t>Building PA . . . . . . . . . . . . .. . . . . . . . . . . . . . . . . . . . . . . . . . . . . . . . . . . . . . . . . . . . . . Closed</a:t>
            </a:r>
          </a:p>
          <a:p>
            <a:pPr marL="0" indent="0">
              <a:buNone/>
            </a:pPr>
            <a:r>
              <a:rPr lang="en-US" sz="1100" b="0" i="0" u="none" strike="noStrike" baseline="0" dirty="0">
                <a:solidFill>
                  <a:srgbClr val="213249"/>
                </a:solidFill>
                <a:latin typeface="Trebuchet MS" panose="020B0603020202020204" pitchFamily="34" charset="0"/>
              </a:rPr>
              <a:t>Business in Our Sites. . . . . . . . . . . . . .. . . . . . . . . . . . . . . . . . . . . . . . . . . . . . . . . . . . . . . Closed</a:t>
            </a:r>
          </a:p>
          <a:p>
            <a:pPr marL="0" indent="0">
              <a:buNone/>
            </a:pPr>
            <a:r>
              <a:rPr lang="en-US" sz="1100" b="0" i="0" u="none" strike="noStrike" baseline="0" dirty="0">
                <a:solidFill>
                  <a:srgbClr val="213249"/>
                </a:solidFill>
                <a:latin typeface="Trebuchet MS" panose="020B0603020202020204" pitchFamily="34" charset="0"/>
              </a:rPr>
              <a:t>H20 PA Programs . . . . . . . . . . . . . . . . . . . .. . . . . . . . . . . . . . . . . . . . . . . . . . . . . . . . . . . Closed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213249"/>
                </a:solidFill>
                <a:latin typeface="Trebuchet MS" panose="020B0603020202020204" pitchFamily="34" charset="0"/>
              </a:rPr>
              <a:t>LSA Luzerne. . . . . . </a:t>
            </a:r>
            <a:r>
              <a:rPr lang="en-US" sz="1100" b="0" i="0" u="none" strike="noStrike" baseline="0" dirty="0">
                <a:solidFill>
                  <a:srgbClr val="213249"/>
                </a:solidFill>
                <a:latin typeface="Trebuchet MS" panose="020B0603020202020204" pitchFamily="34" charset="0"/>
              </a:rPr>
              <a:t>. . . . . . . . . . . . . . . . . . . . . . . . . . . . . . . . . . . . . . . . . . . . 7/1 – 9/30 Annually</a:t>
            </a:r>
          </a:p>
          <a:p>
            <a:pPr marL="0" indent="0">
              <a:buNone/>
            </a:pPr>
            <a:r>
              <a:rPr lang="en-US" sz="1100" b="0" i="0" u="none" strike="noStrike" baseline="0" dirty="0">
                <a:solidFill>
                  <a:srgbClr val="213249"/>
                </a:solidFill>
                <a:latin typeface="Trebuchet MS" panose="020B0603020202020204" pitchFamily="34" charset="0"/>
              </a:rPr>
              <a:t>LSA Monroe &amp; Contiguous Counties .  . . . . . . . . . . . . . . . . . . . . . . . . . . . . . . . . . 7/1 – 9/30 Annually</a:t>
            </a:r>
          </a:p>
          <a:p>
            <a:pPr marL="0" indent="0">
              <a:buNone/>
            </a:pPr>
            <a:r>
              <a:rPr lang="en-US" sz="1100" b="0" i="0" u="none" strike="noStrike" baseline="0" dirty="0">
                <a:solidFill>
                  <a:srgbClr val="213249"/>
                </a:solidFill>
                <a:latin typeface="Trebuchet MS" panose="020B0603020202020204" pitchFamily="34" charset="0"/>
              </a:rPr>
              <a:t>LSA Northampton &amp; Lehigh . . . . . . . . . . . . . . . . . . . . . . . . . . . . . . . . . . . . . . . . 7/1 – 9/30 Annually</a:t>
            </a:r>
          </a:p>
          <a:p>
            <a:pPr marL="0" indent="0">
              <a:buNone/>
            </a:pPr>
            <a:r>
              <a:rPr lang="en-US" sz="1100" b="0" i="0" u="none" strike="noStrike" baseline="0" dirty="0">
                <a:solidFill>
                  <a:srgbClr val="213249"/>
                </a:solidFill>
                <a:latin typeface="Trebuchet MS" panose="020B0603020202020204" pitchFamily="34" charset="0"/>
              </a:rPr>
              <a:t>Mixed-Use Development Program . .. . . . . . . . . . . . . . . . . . . . . . . . . . . . . . . . . . . . . . . . . . . . TBD</a:t>
            </a:r>
          </a:p>
          <a:p>
            <a:pPr marL="0" indent="0">
              <a:buNone/>
            </a:pPr>
            <a:r>
              <a:rPr lang="en-US" sz="1100" b="0" i="0" u="none" strike="noStrike" baseline="0" dirty="0">
                <a:solidFill>
                  <a:srgbClr val="213249"/>
                </a:solidFill>
                <a:latin typeface="Trebuchet MS" panose="020B0603020202020204" pitchFamily="34" charset="0"/>
              </a:rPr>
              <a:t>Multimodal Transportation Fund . .  . . . . . . . . . . . . . . . . . . . . . . . . . . . . . . . . . . 3/1 – 7/31 Annually</a:t>
            </a:r>
          </a:p>
          <a:p>
            <a:pPr marL="0" indent="0">
              <a:buNone/>
            </a:pPr>
            <a:r>
              <a:rPr lang="en-US" sz="1100" b="0" i="0" u="none" strike="noStrike" baseline="0" dirty="0">
                <a:solidFill>
                  <a:srgbClr val="213249"/>
                </a:solidFill>
                <a:latin typeface="Trebuchet MS" panose="020B0603020202020204" pitchFamily="34" charset="0"/>
              </a:rPr>
              <a:t>New PA Venture Capital Investment . . . .. . . . . . . . . . . . . . . . . . . . . . . . . . . . . . . . . . . Always Open*</a:t>
            </a:r>
          </a:p>
          <a:p>
            <a:pPr marL="0" indent="0">
              <a:buNone/>
            </a:pPr>
            <a:r>
              <a:rPr lang="en-US" sz="1100" b="0" i="0" u="none" strike="noStrike" baseline="0" dirty="0">
                <a:solidFill>
                  <a:srgbClr val="213249"/>
                </a:solidFill>
                <a:latin typeface="Trebuchet MS" panose="020B0603020202020204" pitchFamily="34" charset="0"/>
              </a:rPr>
              <a:t>PA Small Water and Sewer . . . . . . . . . . . . . . . . . . . . . . . . . . . . . . . . . . . . . . . . . . . . . . . . . Closed</a:t>
            </a:r>
          </a:p>
          <a:p>
            <a:pPr marL="0" indent="0">
              <a:buNone/>
            </a:pPr>
            <a:r>
              <a:rPr lang="en-US" sz="1100" b="0" i="0" u="none" strike="noStrike" baseline="0" dirty="0">
                <a:solidFill>
                  <a:srgbClr val="213249"/>
                </a:solidFill>
                <a:latin typeface="Trebuchet MS" panose="020B0603020202020204" pitchFamily="34" charset="0"/>
              </a:rPr>
              <a:t>Pipeline Investment . . . . . . . . . . . . . . . . . . . . . . . . . . . . . . . . . . . . . . . . . . . . . . . . . Always Open*</a:t>
            </a:r>
          </a:p>
          <a:p>
            <a:pPr marL="0" indent="0">
              <a:buNone/>
            </a:pPr>
            <a:r>
              <a:rPr lang="en-US" sz="1100" b="0" i="0" u="none" strike="noStrike" baseline="0" dirty="0">
                <a:solidFill>
                  <a:srgbClr val="213249"/>
                </a:solidFill>
                <a:latin typeface="Trebuchet MS" panose="020B0603020202020204" pitchFamily="34" charset="0"/>
              </a:rPr>
              <a:t>Public School Facility Improvement Grant Program. . . . . . . . . . . . . . . . . . . . . . . . . . . . . . . . . . . TBD</a:t>
            </a:r>
          </a:p>
          <a:p>
            <a:pPr marL="0" indent="0">
              <a:buNone/>
            </a:pPr>
            <a:r>
              <a:rPr lang="en-US" sz="1100" b="0" i="0" u="none" strike="noStrike" baseline="0" dirty="0">
                <a:solidFill>
                  <a:srgbClr val="213249"/>
                </a:solidFill>
                <a:latin typeface="Trebuchet MS" panose="020B0603020202020204" pitchFamily="34" charset="0"/>
              </a:rPr>
              <a:t>Renewable Energy Program . . . . . . . . . . . . . . . .  . . . . . . . . . . . . . . . . . . . . . . . . . . . . . . . . Closed</a:t>
            </a:r>
          </a:p>
          <a:p>
            <a:pPr marL="0" indent="0">
              <a:buNone/>
            </a:pPr>
            <a:r>
              <a:rPr lang="en-US" sz="1100" b="0" i="0" u="none" strike="noStrike" baseline="0" dirty="0">
                <a:solidFill>
                  <a:srgbClr val="213249"/>
                </a:solidFill>
                <a:latin typeface="Trebuchet MS" panose="020B0603020202020204" pitchFamily="34" charset="0"/>
              </a:rPr>
              <a:t>Second Stage Loan Guarantee. . . . . . . . . . . . . . .. . . . . . . . . . . . . . . . . . . . . . . . . . . . Always Open**</a:t>
            </a:r>
          </a:p>
          <a:p>
            <a:pPr marL="0" indent="0">
              <a:buNone/>
            </a:pPr>
            <a:r>
              <a:rPr lang="en-US" sz="1100" b="0" i="0" u="none" strike="noStrike" baseline="0" dirty="0">
                <a:solidFill>
                  <a:srgbClr val="213249"/>
                </a:solidFill>
                <a:latin typeface="Trebuchet MS" panose="020B0603020202020204" pitchFamily="34" charset="0"/>
              </a:rPr>
              <a:t>Solar Energy Program . . . . . . . . . . . . . . . . . . . .  . . . . . . . . . . . . . . . . . . . . . . . . . . . . . . . . Closed</a:t>
            </a:r>
          </a:p>
          <a:p>
            <a:pPr marL="0" indent="0">
              <a:buNone/>
            </a:pPr>
            <a:r>
              <a:rPr lang="en-US" sz="1100" b="0" i="0" u="none" strike="noStrike" baseline="0" dirty="0">
                <a:solidFill>
                  <a:srgbClr val="213249"/>
                </a:solidFill>
                <a:latin typeface="Trebuchet MS" panose="020B0603020202020204" pitchFamily="34" charset="0"/>
              </a:rPr>
              <a:t>Statewide LSA . . . . . . . . . . . . . . . . . . . . . . . . . . . . . . . . . . . . . . . . . . . . . . . . 9/1 - 11/30 Annually</a:t>
            </a:r>
          </a:p>
          <a:p>
            <a:pPr marL="0" indent="0">
              <a:buNone/>
            </a:pPr>
            <a:r>
              <a:rPr lang="en-US" sz="1100" b="0" i="0" u="none" strike="noStrike" baseline="0" dirty="0">
                <a:solidFill>
                  <a:srgbClr val="213249"/>
                </a:solidFill>
                <a:latin typeface="Trebuchet MS" panose="020B0603020202020204" pitchFamily="34" charset="0"/>
              </a:rPr>
              <a:t>Tax Increment Financing Guarantee . . . . . . . . . . .. . . . . . . . . . . . . . . . . . . . . . . . . . . . Always Open*</a:t>
            </a:r>
          </a:p>
          <a:p>
            <a:endParaRPr lang="en-US" sz="1100" b="0" i="0" u="none" strike="noStrike" baseline="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1100" b="0" i="0" u="none" strike="noStrike" baseline="0" dirty="0">
                <a:solidFill>
                  <a:srgbClr val="213249"/>
                </a:solidFill>
                <a:latin typeface="Trebuchet MS" panose="020B0603020202020204" pitchFamily="34" charset="0"/>
              </a:rPr>
              <a:t>*  Applications must be received 60 days prior to the scheduled board meeting</a:t>
            </a:r>
          </a:p>
          <a:p>
            <a:pPr marL="0" indent="0">
              <a:buNone/>
            </a:pPr>
            <a:r>
              <a:rPr lang="en-US" sz="1100" b="0" i="0" u="none" strike="noStrike" baseline="0" dirty="0">
                <a:solidFill>
                  <a:srgbClr val="213249"/>
                </a:solidFill>
                <a:latin typeface="Trebuchet MS" panose="020B0603020202020204" pitchFamily="34" charset="0"/>
              </a:rPr>
              <a:t>**  Applications must be received 30 days prior to a scheduled board meeting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A413B0-C501-49F1-8DEB-E73AE9AAB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br>
              <a:rPr lang="en-US" sz="1800" b="0" i="0" u="none" strike="noStrike" baseline="0" dirty="0">
                <a:solidFill>
                  <a:srgbClr val="000000"/>
                </a:solidFill>
                <a:latin typeface="HJIMG B+ Circular Std"/>
              </a:rPr>
            </a:br>
            <a:r>
              <a:rPr lang="en-US" sz="1800" b="0" i="0" u="none" strike="noStrike" baseline="0" dirty="0">
                <a:solidFill>
                  <a:srgbClr val="000000"/>
                </a:solidFill>
                <a:latin typeface="HJIMG B+ Circular Std"/>
              </a:rPr>
              <a:t> </a:t>
            </a:r>
            <a:r>
              <a:rPr lang="en-US" sz="2400" b="1" i="0" u="none" strike="noStrike" baseline="0" dirty="0">
                <a:solidFill>
                  <a:srgbClr val="FFFFFF"/>
                </a:solidFill>
                <a:latin typeface="HJIMG B+ Circular Std"/>
              </a:rPr>
              <a:t>CFA Application &amp; Approval Schedule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68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547CF363AF1478A31917AC09A3F71" ma:contentTypeVersion="20" ma:contentTypeDescription="Create a new document." ma:contentTypeScope="" ma:versionID="51d35c35907a368e81eb21a989c74354">
  <xsd:schema xmlns:xsd="http://www.w3.org/2001/XMLSchema" xmlns:xs="http://www.w3.org/2001/XMLSchema" xmlns:p="http://schemas.microsoft.com/office/2006/metadata/properties" xmlns:ns1="http://schemas.microsoft.com/sharepoint/v3" xmlns:ns3="92cbd5d2-44aa-4705-8057-18ffbd5868fc" xmlns:ns4="90b86881-fc1d-4290-a835-12cc5ba6126b" targetNamespace="http://schemas.microsoft.com/office/2006/metadata/properties" ma:root="true" ma:fieldsID="dac4e098ae878679b0f7f811c3c1be7c" ns1:_="" ns3:_="" ns4:_="">
    <xsd:import namespace="http://schemas.microsoft.com/sharepoint/v3"/>
    <xsd:import namespace="92cbd5d2-44aa-4705-8057-18ffbd5868fc"/>
    <xsd:import namespace="90b86881-fc1d-4290-a835-12cc5ba6126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cbd5d2-44aa-4705-8057-18ffbd5868f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b86881-fc1d-4290-a835-12cc5ba612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90b86881-fc1d-4290-a835-12cc5ba6126b" xsi:nil="true"/>
  </documentManagement>
</p:properties>
</file>

<file path=customXml/itemProps1.xml><?xml version="1.0" encoding="utf-8"?>
<ds:datastoreItem xmlns:ds="http://schemas.openxmlformats.org/officeDocument/2006/customXml" ds:itemID="{AB2322EC-7687-4293-8A8D-E9888E4947AA}">
  <ds:schemaRefs>
    <ds:schemaRef ds:uri="90b86881-fc1d-4290-a835-12cc5ba6126b"/>
    <ds:schemaRef ds:uri="92cbd5d2-44aa-4705-8057-18ffbd5868f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2840A93-A4BF-4D07-9CF3-F926809F4E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AF0ADE-0C40-47C9-A28D-2E5DC657EC07}">
  <ds:schemaRefs>
    <ds:schemaRef ds:uri="90b86881-fc1d-4290-a835-12cc5ba6126b"/>
    <ds:schemaRef ds:uri="92cbd5d2-44aa-4705-8057-18ffbd5868f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2297</Words>
  <Application>Microsoft Office PowerPoint</Application>
  <PresentationFormat>Widescreen</PresentationFormat>
  <Paragraphs>223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Century Gothic</vt:lpstr>
      <vt:lpstr>Gill Sans MT</vt:lpstr>
      <vt:lpstr>HJIMG B+ Circular Std</vt:lpstr>
      <vt:lpstr>Plus Jakarta Sans</vt:lpstr>
      <vt:lpstr>Trebuchet MS</vt:lpstr>
      <vt:lpstr>Wingdings</vt:lpstr>
      <vt:lpstr>Office Theme</vt:lpstr>
      <vt:lpstr>Department of  Community &amp; Economic Development  PROGRAMS OVERVIEW GRANT AND LOAN  OPPORTUNITIES </vt:lpstr>
      <vt:lpstr>PA Business One-stop SHOP</vt:lpstr>
      <vt:lpstr>Online Application process</vt:lpstr>
      <vt:lpstr>https://grants.pa.gov/Login.aspx</vt:lpstr>
      <vt:lpstr>Guidelines</vt:lpstr>
      <vt:lpstr>Funding Types </vt:lpstr>
      <vt:lpstr>Commonwealth Financing Authority (CFA)</vt:lpstr>
      <vt:lpstr>ACT 13 Programs    Application Window 2/1-5/31  </vt:lpstr>
      <vt:lpstr>  CFA Application &amp; Approval Schedule </vt:lpstr>
      <vt:lpstr>Greenways, Trails and Recreation Program  Application window 2/1 – 5/31 </vt:lpstr>
      <vt:lpstr>Local Share Account – Statewide  Application Window 9/1-11/30 </vt:lpstr>
      <vt:lpstr>Projects may not start prior to approval        Administrative costs – 5% of the grant request Contingencies – 5% of the construction/infrastructure costs Program details - Eligibility</vt:lpstr>
      <vt:lpstr>Multimodal Transportation Fund</vt:lpstr>
      <vt:lpstr>PowerPoint Presentation</vt:lpstr>
      <vt:lpstr>NAP Program Overview</vt:lpstr>
      <vt:lpstr>General requirements </vt:lpstr>
      <vt:lpstr>Tax Credits Per Sub-Program</vt:lpstr>
      <vt:lpstr>Programs &amp; Funding </vt:lpstr>
      <vt:lpstr>REDEVELOPMENT ASSISTANCE CAPITAL PROGRAM (RACP)</vt:lpstr>
      <vt:lpstr>Questions and Next Steps   Paul Macknosky pmacknosky@pa.gov 570-963-4122 </vt:lpstr>
    </vt:vector>
  </TitlesOfParts>
  <Company>An IPG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DCED Graphics</dc:creator>
  <cp:lastModifiedBy>Macknosky, Paul</cp:lastModifiedBy>
  <cp:revision>11</cp:revision>
  <cp:lastPrinted>2024-08-28T16:41:40Z</cp:lastPrinted>
  <dcterms:created xsi:type="dcterms:W3CDTF">2014-03-05T14:56:13Z</dcterms:created>
  <dcterms:modified xsi:type="dcterms:W3CDTF">2026-06-17T14:03:53Z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0x010100815547CF363AF1478A31917AC09A3F71</vt:lpwstr>
  </property>
</Properties>
</file>