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0"/>
  </p:notesMasterIdLst>
  <p:handoutMasterIdLst>
    <p:handoutMasterId r:id="rId61"/>
  </p:handoutMasterIdLst>
  <p:sldIdLst>
    <p:sldId id="333" r:id="rId5"/>
    <p:sldId id="257" r:id="rId6"/>
    <p:sldId id="269" r:id="rId7"/>
    <p:sldId id="270" r:id="rId8"/>
    <p:sldId id="273" r:id="rId9"/>
    <p:sldId id="321" r:id="rId10"/>
    <p:sldId id="271" r:id="rId11"/>
    <p:sldId id="274" r:id="rId12"/>
    <p:sldId id="272" r:id="rId13"/>
    <p:sldId id="275" r:id="rId14"/>
    <p:sldId id="276" r:id="rId15"/>
    <p:sldId id="277" r:id="rId16"/>
    <p:sldId id="325" r:id="rId17"/>
    <p:sldId id="324" r:id="rId18"/>
    <p:sldId id="326" r:id="rId19"/>
    <p:sldId id="320" r:id="rId20"/>
    <p:sldId id="328" r:id="rId21"/>
    <p:sldId id="329" r:id="rId22"/>
    <p:sldId id="330" r:id="rId23"/>
    <p:sldId id="278" r:id="rId24"/>
    <p:sldId id="280" r:id="rId25"/>
    <p:sldId id="281" r:id="rId26"/>
    <p:sldId id="282" r:id="rId27"/>
    <p:sldId id="283" r:id="rId28"/>
    <p:sldId id="284" r:id="rId29"/>
    <p:sldId id="287" r:id="rId30"/>
    <p:sldId id="288" r:id="rId31"/>
    <p:sldId id="289" r:id="rId32"/>
    <p:sldId id="299" r:id="rId33"/>
    <p:sldId id="290" r:id="rId34"/>
    <p:sldId id="291" r:id="rId35"/>
    <p:sldId id="292" r:id="rId36"/>
    <p:sldId id="293" r:id="rId37"/>
    <p:sldId id="294" r:id="rId38"/>
    <p:sldId id="295" r:id="rId39"/>
    <p:sldId id="296" r:id="rId40"/>
    <p:sldId id="309" r:id="rId41"/>
    <p:sldId id="308" r:id="rId42"/>
    <p:sldId id="307" r:id="rId43"/>
    <p:sldId id="303" r:id="rId44"/>
    <p:sldId id="318" r:id="rId45"/>
    <p:sldId id="317" r:id="rId46"/>
    <p:sldId id="316" r:id="rId47"/>
    <p:sldId id="315" r:id="rId48"/>
    <p:sldId id="300" r:id="rId49"/>
    <p:sldId id="311" r:id="rId50"/>
    <p:sldId id="297" r:id="rId51"/>
    <p:sldId id="331" r:id="rId52"/>
    <p:sldId id="332" r:id="rId53"/>
    <p:sldId id="305" r:id="rId54"/>
    <p:sldId id="313" r:id="rId55"/>
    <p:sldId id="302" r:id="rId56"/>
    <p:sldId id="312" r:id="rId57"/>
    <p:sldId id="319" r:id="rId58"/>
    <p:sldId id="334" r:id="rId5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2852"/>
    <a:srgbClr val="6F7D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8462" autoAdjust="0"/>
  </p:normalViewPr>
  <p:slideViewPr>
    <p:cSldViewPr>
      <p:cViewPr varScale="1">
        <p:scale>
          <a:sx n="116" d="100"/>
          <a:sy n="116" d="100"/>
        </p:scale>
        <p:origin x="642" y="108"/>
      </p:cViewPr>
      <p:guideLst>
        <p:guide orient="horz" pos="2160"/>
        <p:guide pos="2880"/>
      </p:guideLst>
    </p:cSldViewPr>
  </p:slideViewPr>
  <p:notesTextViewPr>
    <p:cViewPr>
      <p:scale>
        <a:sx n="1" d="1"/>
        <a:sy n="1" d="1"/>
      </p:scale>
      <p:origin x="0" y="0"/>
    </p:cViewPr>
  </p:notesTextViewPr>
  <p:sorterViewPr>
    <p:cViewPr>
      <p:scale>
        <a:sx n="110" d="100"/>
        <a:sy n="110" d="100"/>
      </p:scale>
      <p:origin x="0" y="0"/>
    </p:cViewPr>
  </p:sorterViewPr>
  <p:notesViewPr>
    <p:cSldViewPr>
      <p:cViewPr>
        <p:scale>
          <a:sx n="90" d="100"/>
          <a:sy n="90" d="100"/>
        </p:scale>
        <p:origin x="-3012" y="7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662" tIns="46831" rIns="93662" bIns="46831"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662" tIns="46831" rIns="93662" bIns="46831" rtlCol="0"/>
          <a:lstStyle>
            <a:lvl1pPr algn="r">
              <a:defRPr sz="1200"/>
            </a:lvl1pPr>
          </a:lstStyle>
          <a:p>
            <a:fld id="{ED0F08DB-9F8C-41B9-AA51-1E7DDE9D69EB}" type="datetimeFigureOut">
              <a:rPr lang="en-US" smtClean="0"/>
              <a:t>9/24/2024</a:t>
            </a:fld>
            <a:endParaRPr lang="en-US"/>
          </a:p>
        </p:txBody>
      </p:sp>
      <p:sp>
        <p:nvSpPr>
          <p:cNvPr id="4" name="Footer Placeholder 3"/>
          <p:cNvSpPr>
            <a:spLocks noGrp="1"/>
          </p:cNvSpPr>
          <p:nvPr>
            <p:ph type="ftr" sz="quarter" idx="2"/>
          </p:nvPr>
        </p:nvSpPr>
        <p:spPr>
          <a:xfrm>
            <a:off x="0" y="8842030"/>
            <a:ext cx="3043343" cy="465455"/>
          </a:xfrm>
          <a:prstGeom prst="rect">
            <a:avLst/>
          </a:prstGeom>
        </p:spPr>
        <p:txBody>
          <a:bodyPr vert="horz" lIns="93662" tIns="46831" rIns="93662" bIns="46831"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662" tIns="46831" rIns="93662" bIns="46831" rtlCol="0" anchor="b"/>
          <a:lstStyle>
            <a:lvl1pPr algn="r">
              <a:defRPr sz="1200"/>
            </a:lvl1pPr>
          </a:lstStyle>
          <a:p>
            <a:fld id="{191D7E39-3AD8-48E6-A9D9-D582D9A37C16}" type="slidenum">
              <a:rPr lang="en-US" smtClean="0"/>
              <a:t>‹#›</a:t>
            </a:fld>
            <a:endParaRPr lang="en-US"/>
          </a:p>
        </p:txBody>
      </p:sp>
    </p:spTree>
    <p:extLst>
      <p:ext uri="{BB962C8B-B14F-4D97-AF65-F5344CB8AC3E}">
        <p14:creationId xmlns:p14="http://schemas.microsoft.com/office/powerpoint/2010/main" val="72632241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662" tIns="46831" rIns="93662" bIns="46831"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662" tIns="46831" rIns="93662" bIns="46831" rtlCol="0"/>
          <a:lstStyle>
            <a:lvl1pPr algn="r">
              <a:defRPr sz="1200"/>
            </a:lvl1pPr>
          </a:lstStyle>
          <a:p>
            <a:fld id="{91644528-D466-4F47-B8DC-7AB641DAEC8E}" type="datetimeFigureOut">
              <a:rPr lang="en-US" smtClean="0"/>
              <a:t>9/24/2024</a:t>
            </a:fld>
            <a:endParaRPr lang="en-US"/>
          </a:p>
        </p:txBody>
      </p:sp>
      <p:sp>
        <p:nvSpPr>
          <p:cNvPr id="4" name="Slide Image Placeholder 3"/>
          <p:cNvSpPr>
            <a:spLocks noGrp="1" noRot="1" noChangeAspect="1"/>
          </p:cNvSpPr>
          <p:nvPr>
            <p:ph type="sldImg" idx="2"/>
          </p:nvPr>
        </p:nvSpPr>
        <p:spPr>
          <a:xfrm>
            <a:off x="1184275" y="696913"/>
            <a:ext cx="4654550" cy="3492500"/>
          </a:xfrm>
          <a:prstGeom prst="rect">
            <a:avLst/>
          </a:prstGeom>
          <a:noFill/>
          <a:ln w="12700">
            <a:solidFill>
              <a:prstClr val="black"/>
            </a:solidFill>
          </a:ln>
        </p:spPr>
        <p:txBody>
          <a:bodyPr vert="horz" lIns="93662" tIns="46831" rIns="93662" bIns="46831"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662" tIns="46831" rIns="93662" bIns="468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3662" tIns="46831" rIns="93662" bIns="46831"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662" tIns="46831" rIns="93662" bIns="46831" rtlCol="0" anchor="b"/>
          <a:lstStyle>
            <a:lvl1pPr algn="r">
              <a:defRPr sz="1200"/>
            </a:lvl1pPr>
          </a:lstStyle>
          <a:p>
            <a:fld id="{A4992649-E05D-4B1D-91B8-E2AFF900180D}" type="slidenum">
              <a:rPr lang="en-US" smtClean="0"/>
              <a:t>‹#›</a:t>
            </a:fld>
            <a:endParaRPr lang="en-US"/>
          </a:p>
        </p:txBody>
      </p:sp>
    </p:spTree>
    <p:extLst>
      <p:ext uri="{BB962C8B-B14F-4D97-AF65-F5344CB8AC3E}">
        <p14:creationId xmlns:p14="http://schemas.microsoft.com/office/powerpoint/2010/main" val="204803850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1</a:t>
            </a:fld>
            <a:endParaRPr lang="en-US" dirty="0"/>
          </a:p>
        </p:txBody>
      </p:sp>
    </p:spTree>
    <p:extLst>
      <p:ext uri="{BB962C8B-B14F-4D97-AF65-F5344CB8AC3E}">
        <p14:creationId xmlns:p14="http://schemas.microsoft.com/office/powerpoint/2010/main" val="1543334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5616" indent="-175616">
              <a:buFont typeface="Arial" panose="020B0604020202020204" pitchFamily="34" charset="0"/>
              <a:buChar char="•"/>
            </a:pPr>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Times New Roman"/>
            </a:endParaRPr>
          </a:p>
        </p:txBody>
      </p:sp>
    </p:spTree>
    <p:extLst>
      <p:ext uri="{BB962C8B-B14F-4D97-AF65-F5344CB8AC3E}">
        <p14:creationId xmlns:p14="http://schemas.microsoft.com/office/powerpoint/2010/main" val="400303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2342" indent="-172342">
              <a:buFont typeface="Arial" panose="020B0604020202020204" pitchFamily="34" charset="0"/>
              <a:buChar char="•"/>
            </a:pPr>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755820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Tree>
    <p:extLst>
      <p:ext uri="{BB962C8B-B14F-4D97-AF65-F5344CB8AC3E}">
        <p14:creationId xmlns:p14="http://schemas.microsoft.com/office/powerpoint/2010/main" val="4003036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5616" indent="-175616">
              <a:buFont typeface="Arial" panose="020B0604020202020204" pitchFamily="34" charset="0"/>
              <a:buChar char="•"/>
            </a:pPr>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Times New Roman"/>
            </a:endParaRPr>
          </a:p>
        </p:txBody>
      </p:sp>
    </p:spTree>
    <p:extLst>
      <p:ext uri="{BB962C8B-B14F-4D97-AF65-F5344CB8AC3E}">
        <p14:creationId xmlns:p14="http://schemas.microsoft.com/office/powerpoint/2010/main" val="4003036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Times New Roman"/>
            </a:endParaRPr>
          </a:p>
        </p:txBody>
      </p:sp>
    </p:spTree>
    <p:extLst>
      <p:ext uri="{BB962C8B-B14F-4D97-AF65-F5344CB8AC3E}">
        <p14:creationId xmlns:p14="http://schemas.microsoft.com/office/powerpoint/2010/main" val="40030362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800" dirty="0"/>
          </a:p>
        </p:txBody>
      </p:sp>
    </p:spTree>
    <p:extLst>
      <p:ext uri="{BB962C8B-B14F-4D97-AF65-F5344CB8AC3E}">
        <p14:creationId xmlns:p14="http://schemas.microsoft.com/office/powerpoint/2010/main" val="40030362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5616" indent="-175616">
              <a:buFont typeface="Arial" panose="020B0604020202020204" pitchFamily="34" charset="0"/>
              <a:buChar char="•"/>
            </a:pPr>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5616" indent="-175616">
              <a:buFont typeface="Arial" panose="020B0604020202020204" pitchFamily="34" charset="0"/>
              <a:buChar char="•"/>
            </a:pPr>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5616" indent="-175616">
              <a:buFont typeface="Arial" panose="020B0604020202020204" pitchFamily="34" charset="0"/>
              <a:buChar char="•"/>
            </a:pPr>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03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B2ABD71D-99B2-4399-961A-759EFC227E9D}" type="datetimeFigureOut">
              <a:rPr lang="en-US" smtClean="0"/>
              <a:pPr/>
              <a:t>9/24/2024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65136C6-32EF-4986-B035-254FDBC54756}" type="slidenum">
              <a:rPr lang="en-US" smtClean="0">
                <a:solidFill>
                  <a:srgbClr val="7F8FA9">
                    <a:shade val="75000"/>
                  </a:srgbClr>
                </a:solidFill>
              </a:rPr>
              <a:pPr/>
              <a:t>‹#›</a:t>
            </a:fld>
            <a:endParaRPr lang="en-US">
              <a:solidFill>
                <a:srgbClr val="7F8FA9">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152699925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ABD71D-99B2-4399-961A-759EFC227E9D}" type="datetimeFigureOut">
              <a:rPr lang="en-US" smtClean="0"/>
              <a:pPr/>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136C6-32EF-4986-B035-254FDBC54756}" type="slidenum">
              <a:rPr lang="en-US" smtClean="0">
                <a:solidFill>
                  <a:srgbClr val="7F8FA9">
                    <a:shade val="75000"/>
                  </a:srgbClr>
                </a:solidFill>
              </a:rPr>
              <a:pPr/>
              <a:t>‹#›</a:t>
            </a:fld>
            <a:endParaRPr lang="en-US">
              <a:solidFill>
                <a:srgbClr val="7F8FA9">
                  <a:shade val="75000"/>
                </a:srgbClr>
              </a:solidFill>
            </a:endParaRPr>
          </a:p>
        </p:txBody>
      </p:sp>
    </p:spTree>
    <p:extLst>
      <p:ext uri="{BB962C8B-B14F-4D97-AF65-F5344CB8AC3E}">
        <p14:creationId xmlns:p14="http://schemas.microsoft.com/office/powerpoint/2010/main" val="340991820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D65136C6-32EF-4986-B035-254FDBC54756}" type="slidenum">
              <a:rPr lang="en-US" smtClean="0">
                <a:solidFill>
                  <a:srgbClr val="7F8FA9">
                    <a:shade val="75000"/>
                  </a:srgbClr>
                </a:solidFill>
              </a:rPr>
              <a:pPr/>
              <a:t>‹#›</a:t>
            </a:fld>
            <a:endParaRPr lang="en-US">
              <a:solidFill>
                <a:srgbClr val="7F8FA9">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ABD71D-99B2-4399-961A-759EFC227E9D}" type="datetimeFigureOut">
              <a:rPr lang="en-US" smtClean="0"/>
              <a:pPr/>
              <a:t>9/24/2024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extLst>
      <p:ext uri="{BB962C8B-B14F-4D97-AF65-F5344CB8AC3E}">
        <p14:creationId xmlns:p14="http://schemas.microsoft.com/office/powerpoint/2010/main" val="337918497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B2ABD71D-99B2-4399-961A-759EFC227E9D}" type="datetimeFigureOut">
              <a:rPr lang="en-US" smtClean="0"/>
              <a:pPr/>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65136C6-32EF-4986-B035-254FDBC54756}" type="slidenum">
              <a:rPr lang="en-US" smtClean="0">
                <a:solidFill>
                  <a:srgbClr val="7F8FA9">
                    <a:shade val="75000"/>
                  </a:srgbClr>
                </a:solidFill>
              </a:rPr>
              <a:pPr/>
              <a:t>‹#›</a:t>
            </a:fld>
            <a:endParaRPr lang="en-US">
              <a:solidFill>
                <a:srgbClr val="7F8FA9">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12556030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B2ABD71D-99B2-4399-961A-759EFC227E9D}" type="datetimeFigureOut">
              <a:rPr lang="en-US" smtClean="0"/>
              <a:pPr/>
              <a:t>9/24/2024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65136C6-32EF-4986-B035-254FDBC54756}" type="slidenum">
              <a:rPr lang="en-US" smtClean="0">
                <a:solidFill>
                  <a:srgbClr val="7F8FA9">
                    <a:shade val="75000"/>
                  </a:srgbClr>
                </a:solidFill>
              </a:rPr>
              <a:pPr/>
              <a:t>‹#›</a:t>
            </a:fld>
            <a:endParaRPr lang="en-US">
              <a:solidFill>
                <a:srgbClr val="7F8FA9">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51179754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B2ABD71D-99B2-4399-961A-759EFC227E9D}" type="datetimeFigureOut">
              <a:rPr lang="en-US" smtClean="0"/>
              <a:pPr/>
              <a:t>9/24/2024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5136C6-32EF-4986-B035-254FDBC54756}" type="slidenum">
              <a:rPr lang="en-US" smtClean="0">
                <a:solidFill>
                  <a:srgbClr val="7F8FA9">
                    <a:shade val="75000"/>
                  </a:srgbClr>
                </a:solidFill>
              </a:rPr>
              <a:pPr/>
              <a:t>‹#›</a:t>
            </a:fld>
            <a:endParaRPr lang="en-US">
              <a:solidFill>
                <a:srgbClr val="7F8FA9">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385288614"/>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B2ABD71D-99B2-4399-961A-759EFC227E9D}" type="datetimeFigureOut">
              <a:rPr lang="en-US" smtClean="0"/>
              <a:pPr/>
              <a:t>9/24/2024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65136C6-32EF-4986-B035-254FDBC54756}" type="slidenum">
              <a:rPr lang="en-US" smtClean="0">
                <a:solidFill>
                  <a:srgbClr val="7F8FA9">
                    <a:shade val="75000"/>
                  </a:srgbClr>
                </a:solidFill>
              </a:rPr>
              <a:pPr/>
              <a:t>‹#›</a:t>
            </a:fld>
            <a:endParaRPr lang="en-US">
              <a:solidFill>
                <a:srgbClr val="7F8FA9">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404578362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ABD71D-99B2-4399-961A-759EFC227E9D}" type="datetimeFigureOut">
              <a:rPr lang="en-US" smtClean="0"/>
              <a:pPr/>
              <a:t>9/24/2024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65136C6-32EF-4986-B035-254FDBC54756}" type="slidenum">
              <a:rPr lang="en-US" smtClean="0">
                <a:solidFill>
                  <a:srgbClr val="7F8FA9">
                    <a:shade val="75000"/>
                  </a:srgbClr>
                </a:solidFill>
              </a:rPr>
              <a:pPr/>
              <a:t>‹#›</a:t>
            </a:fld>
            <a:endParaRPr lang="en-US">
              <a:solidFill>
                <a:srgbClr val="7F8FA9">
                  <a:shade val="75000"/>
                </a:srgbClr>
              </a:solidFill>
            </a:endParaRPr>
          </a:p>
        </p:txBody>
      </p:sp>
    </p:spTree>
    <p:extLst>
      <p:ext uri="{BB962C8B-B14F-4D97-AF65-F5344CB8AC3E}">
        <p14:creationId xmlns:p14="http://schemas.microsoft.com/office/powerpoint/2010/main" val="674173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B2ABD71D-99B2-4399-961A-759EFC227E9D}" type="datetimeFigureOut">
              <a:rPr lang="en-US" smtClean="0"/>
              <a:pPr/>
              <a:t>9/24/2024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65136C6-32EF-4986-B035-254FDBC54756}" type="slidenum">
              <a:rPr lang="en-US" smtClean="0"/>
              <a:pPr/>
              <a:t>‹#›</a:t>
            </a:fld>
            <a:endParaRPr lang="en-US"/>
          </a:p>
        </p:txBody>
      </p:sp>
    </p:spTree>
    <p:extLst>
      <p:ext uri="{BB962C8B-B14F-4D97-AF65-F5344CB8AC3E}">
        <p14:creationId xmlns:p14="http://schemas.microsoft.com/office/powerpoint/2010/main" val="4228191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65136C6-32EF-4986-B035-254FDBC54756}" type="slidenum">
              <a:rPr lang="en-US" smtClean="0">
                <a:solidFill>
                  <a:srgbClr val="7F8FA9">
                    <a:shade val="75000"/>
                  </a:srgbClr>
                </a:solidFill>
              </a:rPr>
              <a:pPr/>
              <a:t>‹#›</a:t>
            </a:fld>
            <a:endParaRPr lang="en-US">
              <a:solidFill>
                <a:srgbClr val="7F8FA9">
                  <a:shade val="75000"/>
                </a:srgb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B2ABD71D-99B2-4399-961A-759EFC227E9D}" type="datetimeFigureOut">
              <a:rPr lang="en-US" smtClean="0"/>
              <a:pPr/>
              <a:t>9/24/2024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extLst>
      <p:ext uri="{BB962C8B-B14F-4D97-AF65-F5344CB8AC3E}">
        <p14:creationId xmlns:p14="http://schemas.microsoft.com/office/powerpoint/2010/main" val="143221918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D65136C6-32EF-4986-B035-254FDBC54756}" type="slidenum">
              <a:rPr lang="en-US" smtClean="0">
                <a:solidFill>
                  <a:srgbClr val="7F8FA9">
                    <a:shade val="75000"/>
                  </a:srgbClr>
                </a:solidFill>
              </a:rPr>
              <a:pPr/>
              <a:t>‹#›</a:t>
            </a:fld>
            <a:endParaRPr lang="en-US">
              <a:solidFill>
                <a:srgbClr val="7F8FA9">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B2ABD71D-99B2-4399-961A-759EFC227E9D}" type="datetimeFigureOut">
              <a:rPr lang="en-US" smtClean="0"/>
              <a:pPr/>
              <a:t>9/24/2024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extLst>
      <p:ext uri="{BB962C8B-B14F-4D97-AF65-F5344CB8AC3E}">
        <p14:creationId xmlns:p14="http://schemas.microsoft.com/office/powerpoint/2010/main" val="472086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2ABD71D-99B2-4399-961A-759EFC227E9D}" type="datetimeFigureOut">
              <a:rPr lang="en-US" smtClean="0"/>
              <a:pPr/>
              <a:t>9/24/2024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65136C6-32EF-4986-B035-254FDBC54756}" type="slidenum">
              <a:rPr lang="en-US" smtClean="0">
                <a:solidFill>
                  <a:srgbClr val="7F8FA9">
                    <a:shade val="75000"/>
                  </a:srgbClr>
                </a:solidFill>
              </a:rPr>
              <a:pPr/>
              <a:t>‹#›</a:t>
            </a:fld>
            <a:endParaRPr lang="en-US">
              <a:solidFill>
                <a:srgbClr val="7F8FA9">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4827614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mailto:cofar@omb.eop.gov" TargetMode="External"/><Relationship Id="rId2" Type="http://schemas.openxmlformats.org/officeDocument/2006/relationships/notesSlide" Target="../notesSlides/notesSlide55.xml"/><Relationship Id="rId1" Type="http://schemas.openxmlformats.org/officeDocument/2006/relationships/slideLayout" Target="../slideLayouts/slideLayout2.xml"/><Relationship Id="rId4" Type="http://schemas.openxmlformats.org/officeDocument/2006/relationships/hyperlink" Target="https://cfo.gov/cofar/"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553200" cy="2819400"/>
          </a:xfrm>
        </p:spPr>
        <p:txBody>
          <a:bodyPr>
            <a:noAutofit/>
          </a:bodyPr>
          <a:lstStyle/>
          <a:p>
            <a:r>
              <a:rPr lang="en-US" sz="2800" dirty="0">
                <a:latin typeface="+mj-lt"/>
              </a:rPr>
              <a:t>Uniform Administrative Requirements, </a:t>
            </a:r>
          </a:p>
          <a:p>
            <a:r>
              <a:rPr lang="en-US" sz="2800" dirty="0">
                <a:latin typeface="+mj-lt"/>
              </a:rPr>
              <a:t>Audit Requirements, and Cost Principles </a:t>
            </a:r>
          </a:p>
          <a:p>
            <a:r>
              <a:rPr lang="en-US" sz="2800" dirty="0"/>
              <a:t>2 CFR Chapter 1, Chapter 2, part 200, et al.</a:t>
            </a:r>
            <a:endParaRPr lang="en-US" sz="2800" dirty="0">
              <a:latin typeface="+mj-lt"/>
            </a:endParaRPr>
          </a:p>
        </p:txBody>
      </p:sp>
      <p:sp>
        <p:nvSpPr>
          <p:cNvPr id="2" name="Title 1"/>
          <p:cNvSpPr>
            <a:spLocks noGrp="1"/>
          </p:cNvSpPr>
          <p:nvPr>
            <p:ph type="ctrTitle"/>
          </p:nvPr>
        </p:nvSpPr>
        <p:spPr>
          <a:xfrm>
            <a:off x="685800" y="304800"/>
            <a:ext cx="7772400" cy="1828800"/>
          </a:xfrm>
        </p:spPr>
        <p:txBody>
          <a:bodyPr>
            <a:noAutofit/>
          </a:bodyPr>
          <a:lstStyle/>
          <a:p>
            <a:pPr>
              <a:defRPr/>
            </a:pPr>
            <a:r>
              <a:rPr lang="en-US" sz="4000" dirty="0">
                <a:solidFill>
                  <a:schemeClr val="tx2"/>
                </a:solidFill>
                <a:effectLst>
                  <a:outerShdw blurRad="38100" dist="38100" dir="2700000" algn="tl">
                    <a:srgbClr val="000000">
                      <a:alpha val="43137"/>
                    </a:srgbClr>
                  </a:outerShdw>
                </a:effectLst>
                <a:cs typeface="Times New Roman" pitchFamily="18" charset="0"/>
              </a:rPr>
              <a:t>Council on Financial Assistance Reform’s</a:t>
            </a:r>
            <a:br>
              <a:rPr lang="en-US" sz="4000" dirty="0">
                <a:solidFill>
                  <a:schemeClr val="tx2"/>
                </a:solidFill>
                <a:effectLst>
                  <a:outerShdw blurRad="38100" dist="38100" dir="2700000" algn="tl">
                    <a:srgbClr val="000000">
                      <a:alpha val="43137"/>
                    </a:srgbClr>
                  </a:outerShdw>
                </a:effectLst>
                <a:cs typeface="Times New Roman" pitchFamily="18" charset="0"/>
              </a:rPr>
            </a:br>
            <a:r>
              <a:rPr lang="en-US" sz="4000" dirty="0">
                <a:solidFill>
                  <a:schemeClr val="tx2"/>
                </a:solidFill>
                <a:effectLst>
                  <a:outerShdw blurRad="38100" dist="38100" dir="2700000" algn="tl">
                    <a:srgbClr val="000000">
                      <a:alpha val="43137"/>
                    </a:srgbClr>
                  </a:outerShdw>
                </a:effectLst>
                <a:cs typeface="Times New Roman" pitchFamily="18" charset="0"/>
              </a:rPr>
              <a:t>Uniform Guidance Training </a:t>
            </a:r>
            <a:endParaRPr lang="en-US" sz="4000" dirty="0">
              <a:effectLst>
                <a:outerShdw blurRad="38100" dist="38100" dir="2700000" algn="tl">
                  <a:srgbClr val="000000">
                    <a:alpha val="43137"/>
                  </a:srgbClr>
                </a:outerShdw>
              </a:effectLst>
            </a:endParaRPr>
          </a:p>
        </p:txBody>
      </p:sp>
      <p:sp>
        <p:nvSpPr>
          <p:cNvPr id="4" name="TextBox 3"/>
          <p:cNvSpPr txBox="1"/>
          <p:nvPr/>
        </p:nvSpPr>
        <p:spPr>
          <a:xfrm>
            <a:off x="2057400" y="5867400"/>
            <a:ext cx="5105400" cy="369332"/>
          </a:xfrm>
          <a:prstGeom prst="rect">
            <a:avLst/>
          </a:prstGeom>
          <a:noFill/>
        </p:spPr>
        <p:txBody>
          <a:bodyPr wrap="square" rtlCol="0">
            <a:spAutoFit/>
          </a:bodyPr>
          <a:lstStyle/>
          <a:p>
            <a:pPr algn="ctr"/>
            <a:r>
              <a:rPr lang="en-US" dirty="0"/>
              <a:t>January 27, 2014</a:t>
            </a:r>
          </a:p>
        </p:txBody>
      </p:sp>
    </p:spTree>
    <p:extLst>
      <p:ext uri="{BB962C8B-B14F-4D97-AF65-F5344CB8AC3E}">
        <p14:creationId xmlns:p14="http://schemas.microsoft.com/office/powerpoint/2010/main" val="1166223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p:txBody>
          <a:bodyPr>
            <a:normAutofit/>
          </a:bodyPr>
          <a:lstStyle/>
          <a:p>
            <a:r>
              <a:rPr lang="en-US" sz="3600" dirty="0">
                <a:latin typeface="+mj-lt"/>
              </a:rPr>
              <a:t>200.407 - Prior Written Approval</a:t>
            </a:r>
          </a:p>
          <a:p>
            <a:pPr lvl="1"/>
            <a:r>
              <a:rPr lang="en-US" sz="3100" dirty="0">
                <a:latin typeface="+mj-lt"/>
              </a:rPr>
              <a:t> </a:t>
            </a:r>
            <a:r>
              <a:rPr lang="en-US" sz="3100" dirty="0">
                <a:solidFill>
                  <a:srgbClr val="242852"/>
                </a:solidFill>
                <a:latin typeface="+mj-lt"/>
              </a:rPr>
              <a:t>Provides a one-stop comprehensive list of the circumstances under which non-Federal entities should seek prior approval from the Federal awarding agency.</a:t>
            </a:r>
          </a:p>
          <a:p>
            <a:pPr lvl="1"/>
            <a:endParaRPr lang="en-US" sz="3100" dirty="0">
              <a:latin typeface="+mj-lt"/>
            </a:endParaRPr>
          </a:p>
        </p:txBody>
      </p:sp>
    </p:spTree>
    <p:extLst>
      <p:ext uri="{BB962C8B-B14F-4D97-AF65-F5344CB8AC3E}">
        <p14:creationId xmlns:p14="http://schemas.microsoft.com/office/powerpoint/2010/main" val="3042279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p:txBody>
          <a:bodyPr>
            <a:normAutofit/>
          </a:bodyPr>
          <a:lstStyle/>
          <a:p>
            <a:r>
              <a:rPr lang="en-US" sz="3600" dirty="0">
                <a:latin typeface="+mj-lt"/>
              </a:rPr>
              <a:t>200.413 – Administrative Costs as Direct Costs</a:t>
            </a:r>
          </a:p>
          <a:p>
            <a:pPr lvl="1"/>
            <a:r>
              <a:rPr lang="en-US" sz="3100" dirty="0">
                <a:solidFill>
                  <a:srgbClr val="242852"/>
                </a:solidFill>
                <a:latin typeface="+mj-lt"/>
              </a:rPr>
              <a:t>Direct charging administrative costs</a:t>
            </a:r>
          </a:p>
          <a:p>
            <a:pPr lvl="1"/>
            <a:r>
              <a:rPr lang="en-US" sz="3100" dirty="0">
                <a:solidFill>
                  <a:srgbClr val="242852"/>
                </a:solidFill>
                <a:latin typeface="+mj-lt"/>
              </a:rPr>
              <a:t>Even some unallowable costs must be in the IDC base</a:t>
            </a:r>
          </a:p>
        </p:txBody>
      </p:sp>
    </p:spTree>
    <p:extLst>
      <p:ext uri="{BB962C8B-B14F-4D97-AF65-F5344CB8AC3E}">
        <p14:creationId xmlns:p14="http://schemas.microsoft.com/office/powerpoint/2010/main" val="422318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p:txBody>
          <a:bodyPr/>
          <a:lstStyle/>
          <a:p>
            <a:pPr marL="0" marR="0">
              <a:spcBef>
                <a:spcPts val="0"/>
              </a:spcBef>
              <a:spcAft>
                <a:spcPts val="0"/>
              </a:spcAft>
            </a:pPr>
            <a:r>
              <a:rPr lang="en-US" sz="3600" dirty="0">
                <a:latin typeface="+mj-lt"/>
                <a:ea typeface="Calibri"/>
                <a:cs typeface="Times New Roman"/>
              </a:rPr>
              <a:t>200.414  - Indirect (F&amp;A) Costs</a:t>
            </a:r>
          </a:p>
          <a:p>
            <a:pPr lvl="1">
              <a:buClr>
                <a:srgbClr val="297FD5"/>
              </a:buClr>
            </a:pPr>
            <a:r>
              <a:rPr lang="en-US" sz="3100" dirty="0">
                <a:solidFill>
                  <a:srgbClr val="242852"/>
                </a:solidFill>
              </a:rPr>
              <a:t>Federal acceptance of approved IDC rate(s)</a:t>
            </a:r>
          </a:p>
          <a:p>
            <a:pPr lvl="1">
              <a:buClr>
                <a:srgbClr val="297FD5"/>
              </a:buClr>
            </a:pPr>
            <a:r>
              <a:rPr lang="en-US" sz="3100" dirty="0">
                <a:solidFill>
                  <a:srgbClr val="242852"/>
                </a:solidFill>
              </a:rPr>
              <a:t>New de </a:t>
            </a:r>
            <a:r>
              <a:rPr lang="en-US" sz="3100" dirty="0" err="1">
                <a:solidFill>
                  <a:srgbClr val="242852"/>
                </a:solidFill>
              </a:rPr>
              <a:t>minimis</a:t>
            </a:r>
            <a:r>
              <a:rPr lang="en-US" sz="3100" dirty="0">
                <a:solidFill>
                  <a:srgbClr val="242852"/>
                </a:solidFill>
              </a:rPr>
              <a:t> rate</a:t>
            </a:r>
          </a:p>
          <a:p>
            <a:pPr lvl="1">
              <a:buClr>
                <a:srgbClr val="297FD5"/>
              </a:buClr>
            </a:pPr>
            <a:r>
              <a:rPr lang="en-US" sz="3100" dirty="0">
                <a:solidFill>
                  <a:srgbClr val="242852"/>
                </a:solidFill>
              </a:rPr>
              <a:t>One time extension of up to 4 years</a:t>
            </a:r>
          </a:p>
          <a:p>
            <a:pPr marL="0" indent="0">
              <a:buNone/>
            </a:pPr>
            <a:endParaRPr lang="en-US" dirty="0"/>
          </a:p>
        </p:txBody>
      </p:sp>
    </p:spTree>
    <p:extLst>
      <p:ext uri="{BB962C8B-B14F-4D97-AF65-F5344CB8AC3E}">
        <p14:creationId xmlns:p14="http://schemas.microsoft.com/office/powerpoint/2010/main" val="2758819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p:txBody>
          <a:bodyPr>
            <a:normAutofit/>
          </a:bodyPr>
          <a:lstStyle/>
          <a:p>
            <a:pPr marL="0" marR="0">
              <a:spcBef>
                <a:spcPts val="0"/>
              </a:spcBef>
              <a:spcAft>
                <a:spcPts val="0"/>
              </a:spcAft>
            </a:pPr>
            <a:r>
              <a:rPr lang="en-US" sz="3600" dirty="0">
                <a:latin typeface="+mj-lt"/>
                <a:ea typeface="Calibri"/>
                <a:cs typeface="Times New Roman"/>
              </a:rPr>
              <a:t>200.414  - Indirect (F&amp;A) Costs </a:t>
            </a:r>
            <a:r>
              <a:rPr lang="en-US" sz="2400" dirty="0">
                <a:latin typeface="+mj-lt"/>
                <a:ea typeface="Calibri"/>
                <a:cs typeface="Times New Roman"/>
              </a:rPr>
              <a:t>(</a:t>
            </a:r>
            <a:r>
              <a:rPr lang="en-US" sz="2400" dirty="0">
                <a:ea typeface="Calibri"/>
                <a:cs typeface="Times New Roman"/>
              </a:rPr>
              <a:t>continued)</a:t>
            </a:r>
          </a:p>
          <a:p>
            <a:pPr marL="274320" lvl="1">
              <a:spcBef>
                <a:spcPts val="0"/>
              </a:spcBef>
            </a:pPr>
            <a:endParaRPr lang="en-US" sz="2900" dirty="0">
              <a:solidFill>
                <a:srgbClr val="242852"/>
              </a:solidFill>
              <a:ea typeface="Calibri"/>
              <a:cs typeface="Times New Roman"/>
            </a:endParaRPr>
          </a:p>
          <a:p>
            <a:pPr marL="274320" lvl="1">
              <a:spcBef>
                <a:spcPts val="0"/>
              </a:spcBef>
            </a:pPr>
            <a:r>
              <a:rPr lang="en-US" sz="2900" dirty="0">
                <a:solidFill>
                  <a:srgbClr val="242852"/>
                </a:solidFill>
                <a:ea typeface="Calibri"/>
                <a:cs typeface="Times New Roman"/>
              </a:rPr>
              <a:t>Federal awarding agencies must accept approved negotiated indirect cost rates under 200.414 (c)(1) unless a different rate is required by Federal statute or regulation, or when approved by a Federal awarding agency head or delegate based on documented justification as described in paragraph (c)(3) of this section.</a:t>
            </a:r>
          </a:p>
          <a:p>
            <a:pPr marL="0" marR="0">
              <a:spcBef>
                <a:spcPts val="0"/>
              </a:spcBef>
              <a:spcAft>
                <a:spcPts val="0"/>
              </a:spcAft>
            </a:pPr>
            <a:endParaRPr lang="en-US" sz="3600" dirty="0">
              <a:latin typeface="+mj-lt"/>
              <a:ea typeface="Calibri"/>
              <a:cs typeface="Times New Roman"/>
            </a:endParaRPr>
          </a:p>
        </p:txBody>
      </p:sp>
    </p:spTree>
    <p:extLst>
      <p:ext uri="{BB962C8B-B14F-4D97-AF65-F5344CB8AC3E}">
        <p14:creationId xmlns:p14="http://schemas.microsoft.com/office/powerpoint/2010/main" val="1730229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p:txBody>
          <a:bodyPr>
            <a:normAutofit fontScale="92500" lnSpcReduction="10000"/>
          </a:bodyPr>
          <a:lstStyle/>
          <a:p>
            <a:pPr marL="0">
              <a:spcBef>
                <a:spcPts val="0"/>
              </a:spcBef>
            </a:pPr>
            <a:r>
              <a:rPr lang="en-US" sz="3600" dirty="0">
                <a:latin typeface="+mj-lt"/>
                <a:ea typeface="Calibri"/>
                <a:cs typeface="Times New Roman"/>
              </a:rPr>
              <a:t>200.414  - Indirect (F&amp;A) Costs </a:t>
            </a:r>
            <a:r>
              <a:rPr lang="en-US" sz="2600" dirty="0">
                <a:ea typeface="Calibri"/>
                <a:cs typeface="Times New Roman"/>
              </a:rPr>
              <a:t>(continued)</a:t>
            </a:r>
          </a:p>
          <a:p>
            <a:pPr marL="0" marR="0">
              <a:spcBef>
                <a:spcPts val="0"/>
              </a:spcBef>
              <a:spcAft>
                <a:spcPts val="0"/>
              </a:spcAft>
            </a:pPr>
            <a:endParaRPr lang="en-US" sz="3600" dirty="0">
              <a:latin typeface="+mj-lt"/>
              <a:ea typeface="Calibri"/>
              <a:cs typeface="Times New Roman"/>
            </a:endParaRPr>
          </a:p>
          <a:p>
            <a:pPr marL="0" lvl="0" indent="0">
              <a:buNone/>
            </a:pPr>
            <a:r>
              <a:rPr lang="en-US" dirty="0">
                <a:solidFill>
                  <a:srgbClr val="242852"/>
                </a:solidFill>
                <a:ea typeface="Calibri"/>
                <a:cs typeface="Times New Roman"/>
              </a:rPr>
              <a:t>A  10% de </a:t>
            </a:r>
            <a:r>
              <a:rPr lang="en-US" dirty="0" err="1">
                <a:solidFill>
                  <a:srgbClr val="242852"/>
                </a:solidFill>
                <a:ea typeface="Calibri"/>
                <a:cs typeface="Times New Roman"/>
              </a:rPr>
              <a:t>minimis</a:t>
            </a:r>
            <a:r>
              <a:rPr lang="en-US" dirty="0">
                <a:solidFill>
                  <a:srgbClr val="242852"/>
                </a:solidFill>
                <a:ea typeface="Calibri"/>
                <a:cs typeface="Times New Roman"/>
              </a:rPr>
              <a:t> IDC rate available is now available under  §200.414 (f) – It says, “ any non-Federal entity that has never received a negotiated indirect cost rate, except for those non-Federal entities described in Appendix VII to Part 200 . . .  may elect to charge a de </a:t>
            </a:r>
            <a:r>
              <a:rPr lang="en-US" dirty="0" err="1">
                <a:solidFill>
                  <a:srgbClr val="242852"/>
                </a:solidFill>
                <a:ea typeface="Calibri"/>
                <a:cs typeface="Times New Roman"/>
              </a:rPr>
              <a:t>minimis</a:t>
            </a:r>
            <a:r>
              <a:rPr lang="en-US" dirty="0">
                <a:solidFill>
                  <a:srgbClr val="242852"/>
                </a:solidFill>
                <a:ea typeface="Calibri"/>
                <a:cs typeface="Times New Roman"/>
              </a:rPr>
              <a:t> rate of  10% of modified total direct costs (MTDC) which may be used indefinitely.  Importantly, if chosen, the non-Federal entity must use the 10% rate on all federal awards until the entity  negotiates an approved  rate with their cognizant agency.</a:t>
            </a:r>
          </a:p>
          <a:p>
            <a:pPr marL="0" indent="0">
              <a:buNone/>
            </a:pPr>
            <a:endParaRPr lang="en-US" dirty="0"/>
          </a:p>
        </p:txBody>
      </p:sp>
    </p:spTree>
    <p:extLst>
      <p:ext uri="{BB962C8B-B14F-4D97-AF65-F5344CB8AC3E}">
        <p14:creationId xmlns:p14="http://schemas.microsoft.com/office/powerpoint/2010/main" val="2040301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p:txBody>
          <a:bodyPr>
            <a:normAutofit fontScale="85000" lnSpcReduction="10000"/>
          </a:bodyPr>
          <a:lstStyle/>
          <a:p>
            <a:pPr marL="0">
              <a:spcBef>
                <a:spcPts val="0"/>
              </a:spcBef>
            </a:pPr>
            <a:r>
              <a:rPr lang="en-US" sz="3600" dirty="0">
                <a:latin typeface="+mj-lt"/>
                <a:ea typeface="Calibri"/>
                <a:cs typeface="Times New Roman"/>
              </a:rPr>
              <a:t>200.414  - Indirect (F&amp;A) Costs </a:t>
            </a:r>
            <a:r>
              <a:rPr lang="en-US" sz="2400" dirty="0">
                <a:ea typeface="Calibri"/>
                <a:cs typeface="Times New Roman"/>
              </a:rPr>
              <a:t>(continued)</a:t>
            </a:r>
          </a:p>
          <a:p>
            <a:r>
              <a:rPr lang="en-US" sz="3600" dirty="0"/>
              <a:t>(g) Any non-Federal entity that has a federally negotiated indirect cost rate may apply for a one-time extension of a current negotiated indirect cost rates for a period of up to four years. This extension will be subject to the review and approval of the cognizant agency for indirect costs. If an extension is granted the non-Federal entity may not request a rate review until the extension period ends. </a:t>
            </a:r>
            <a:endParaRPr lang="en-US" dirty="0">
              <a:solidFill>
                <a:srgbClr val="242852"/>
              </a:solidFill>
              <a:ea typeface="Calibri"/>
              <a:cs typeface="Times New Roman"/>
            </a:endParaRPr>
          </a:p>
          <a:p>
            <a:endParaRPr lang="en-US" dirty="0"/>
          </a:p>
          <a:p>
            <a:pPr marL="0" lvl="0" indent="0">
              <a:buNone/>
            </a:pPr>
            <a:endParaRPr lang="en-US" dirty="0">
              <a:ea typeface="Calibri"/>
              <a:cs typeface="Times New Roman"/>
            </a:endParaRPr>
          </a:p>
        </p:txBody>
      </p:sp>
    </p:spTree>
    <p:extLst>
      <p:ext uri="{BB962C8B-B14F-4D97-AF65-F5344CB8AC3E}">
        <p14:creationId xmlns:p14="http://schemas.microsoft.com/office/powerpoint/2010/main" val="3993661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p:txBody>
          <a:bodyPr>
            <a:normAutofit/>
          </a:bodyPr>
          <a:lstStyle/>
          <a:p>
            <a:r>
              <a:rPr lang="en-US" sz="3600" dirty="0"/>
              <a:t>Question: </a:t>
            </a:r>
          </a:p>
          <a:p>
            <a:pPr marL="0" indent="0">
              <a:buNone/>
            </a:pPr>
            <a:r>
              <a:rPr lang="en-US" sz="3600" dirty="0"/>
              <a:t>	</a:t>
            </a:r>
            <a:r>
              <a:rPr lang="en-US" sz="3600" dirty="0">
                <a:solidFill>
                  <a:srgbClr val="242852"/>
                </a:solidFill>
              </a:rPr>
              <a:t>“Can non-federal entities extend for 	4 years?  What about 3 years or 2 	years?”</a:t>
            </a:r>
            <a:endParaRPr lang="en-US" sz="3600" dirty="0">
              <a:solidFill>
                <a:srgbClr val="242852"/>
              </a:solidFill>
              <a:latin typeface="+mj-lt"/>
            </a:endParaRPr>
          </a:p>
        </p:txBody>
      </p:sp>
    </p:spTree>
    <p:extLst>
      <p:ext uri="{BB962C8B-B14F-4D97-AF65-F5344CB8AC3E}">
        <p14:creationId xmlns:p14="http://schemas.microsoft.com/office/powerpoint/2010/main" val="990159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a:xfrm>
            <a:off x="301752" y="1527048"/>
            <a:ext cx="8385048" cy="4645152"/>
          </a:xfrm>
        </p:spPr>
        <p:txBody>
          <a:bodyPr>
            <a:normAutofit/>
          </a:bodyPr>
          <a:lstStyle/>
          <a:p>
            <a:r>
              <a:rPr lang="en-US" sz="3600" dirty="0"/>
              <a:t>Appendix Listing </a:t>
            </a:r>
            <a:endParaRPr lang="en-US" sz="2800" dirty="0">
              <a:ea typeface="Calibri"/>
              <a:cs typeface="Times New Roman"/>
            </a:endParaRPr>
          </a:p>
          <a:p>
            <a:pPr lvl="1"/>
            <a:endParaRPr lang="en-US" dirty="0"/>
          </a:p>
          <a:p>
            <a:pPr lvl="1"/>
            <a:r>
              <a:rPr lang="en-US" sz="2400" dirty="0">
                <a:solidFill>
                  <a:srgbClr val="242852"/>
                </a:solidFill>
              </a:rPr>
              <a:t>Appendix I to Part 200 – Full text of Notice of Funding Opportunity</a:t>
            </a:r>
          </a:p>
          <a:p>
            <a:pPr lvl="1"/>
            <a:r>
              <a:rPr lang="en-US" sz="2400" dirty="0">
                <a:solidFill>
                  <a:srgbClr val="242852"/>
                </a:solidFill>
              </a:rPr>
              <a:t>Appendix II to Part 200 – Contract Provisions for non-Federal Entity Contracts Under Federal Awards</a:t>
            </a:r>
          </a:p>
          <a:p>
            <a:pPr lvl="1"/>
            <a:r>
              <a:rPr lang="en-US" sz="2400" dirty="0">
                <a:solidFill>
                  <a:srgbClr val="242852"/>
                </a:solidFill>
              </a:rPr>
              <a:t>Appendix III  to Part 200 – Indirect (F&amp;A) Costs Identification and Assignment, and Rate Determination for Institutions of Higher Education (IHE)</a:t>
            </a:r>
          </a:p>
        </p:txBody>
      </p:sp>
    </p:spTree>
    <p:extLst>
      <p:ext uri="{BB962C8B-B14F-4D97-AF65-F5344CB8AC3E}">
        <p14:creationId xmlns:p14="http://schemas.microsoft.com/office/powerpoint/2010/main" val="1395348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p:txBody>
          <a:bodyPr>
            <a:normAutofit lnSpcReduction="10000"/>
          </a:bodyPr>
          <a:lstStyle/>
          <a:p>
            <a:r>
              <a:rPr lang="en-US" sz="3600" dirty="0"/>
              <a:t>Appendix Listing </a:t>
            </a:r>
            <a:r>
              <a:rPr lang="en-US" sz="2400" dirty="0">
                <a:ea typeface="Calibri"/>
                <a:cs typeface="Times New Roman"/>
              </a:rPr>
              <a:t>(continued)</a:t>
            </a:r>
          </a:p>
          <a:p>
            <a:pPr lvl="1"/>
            <a:endParaRPr lang="en-US" dirty="0"/>
          </a:p>
          <a:p>
            <a:pPr lvl="1"/>
            <a:r>
              <a:rPr lang="en-US" sz="2400" dirty="0">
                <a:solidFill>
                  <a:srgbClr val="242852"/>
                </a:solidFill>
              </a:rPr>
              <a:t>Appendix IV to Part 200 – Indirect (F&amp;A) Costs Identification and Assignment, and Rate Determinations for Nonprofit Organizations</a:t>
            </a:r>
          </a:p>
          <a:p>
            <a:pPr lvl="1"/>
            <a:r>
              <a:rPr lang="en-US" sz="2400" dirty="0">
                <a:solidFill>
                  <a:srgbClr val="242852"/>
                </a:solidFill>
              </a:rPr>
              <a:t>Appendix V to Part 200 – State/Local Government and Indian Tribe- Wide Central Service Cost Allocation Plans</a:t>
            </a:r>
          </a:p>
          <a:p>
            <a:pPr lvl="1"/>
            <a:r>
              <a:rPr lang="en-US" sz="2400" dirty="0">
                <a:solidFill>
                  <a:srgbClr val="242852"/>
                </a:solidFill>
              </a:rPr>
              <a:t>Appendix VI to Part 200 – Public Assistance Cost Allocation Plans</a:t>
            </a:r>
          </a:p>
          <a:p>
            <a:pPr lvl="1"/>
            <a:r>
              <a:rPr lang="en-US" sz="2400" dirty="0">
                <a:solidFill>
                  <a:srgbClr val="242852"/>
                </a:solidFill>
              </a:rPr>
              <a:t>Appendix VII to Part 220 – State and Local Government and Indian Tribe Indirect Cost Proposals</a:t>
            </a:r>
          </a:p>
        </p:txBody>
      </p:sp>
    </p:spTree>
    <p:extLst>
      <p:ext uri="{BB962C8B-B14F-4D97-AF65-F5344CB8AC3E}">
        <p14:creationId xmlns:p14="http://schemas.microsoft.com/office/powerpoint/2010/main" val="757499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p:txBody>
          <a:bodyPr>
            <a:normAutofit/>
          </a:bodyPr>
          <a:lstStyle/>
          <a:p>
            <a:r>
              <a:rPr lang="en-US" sz="3600" dirty="0"/>
              <a:t>Appendix Listing </a:t>
            </a:r>
            <a:r>
              <a:rPr lang="en-US" sz="2400" dirty="0">
                <a:ea typeface="Calibri"/>
                <a:cs typeface="Times New Roman"/>
              </a:rPr>
              <a:t>(continued)</a:t>
            </a:r>
          </a:p>
          <a:p>
            <a:pPr lvl="1"/>
            <a:endParaRPr lang="en-US" dirty="0"/>
          </a:p>
          <a:p>
            <a:pPr lvl="1"/>
            <a:r>
              <a:rPr lang="en-US" sz="2400" dirty="0">
                <a:solidFill>
                  <a:srgbClr val="242852"/>
                </a:solidFill>
              </a:rPr>
              <a:t>Appendix VIII to Part 200 – Nonprofit Organizations Exempted from Subpart E – Cost Principles of Part 200</a:t>
            </a:r>
          </a:p>
          <a:p>
            <a:pPr lvl="1"/>
            <a:r>
              <a:rPr lang="en-US" sz="2400" dirty="0">
                <a:solidFill>
                  <a:srgbClr val="242852"/>
                </a:solidFill>
              </a:rPr>
              <a:t>Appendix IX to Part 200 – Hospital Cost Principles</a:t>
            </a:r>
          </a:p>
          <a:p>
            <a:pPr lvl="1"/>
            <a:r>
              <a:rPr lang="en-US" sz="2400" dirty="0">
                <a:solidFill>
                  <a:srgbClr val="242852"/>
                </a:solidFill>
              </a:rPr>
              <a:t>Appendix X to Part 200 – Data Collection Form (Form SF-SAC)</a:t>
            </a:r>
          </a:p>
          <a:p>
            <a:pPr lvl="1"/>
            <a:r>
              <a:rPr lang="en-US" sz="2400" dirty="0">
                <a:solidFill>
                  <a:srgbClr val="242852"/>
                </a:solidFill>
              </a:rPr>
              <a:t>Appendix XI Part 220 – Compliance Supplement</a:t>
            </a:r>
          </a:p>
        </p:txBody>
      </p:sp>
    </p:spTree>
    <p:extLst>
      <p:ext uri="{BB962C8B-B14F-4D97-AF65-F5344CB8AC3E}">
        <p14:creationId xmlns:p14="http://schemas.microsoft.com/office/powerpoint/2010/main" val="1276724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368426" y="2743200"/>
            <a:ext cx="6480174" cy="3124200"/>
          </a:xfrm>
        </p:spPr>
        <p:txBody>
          <a:bodyPr>
            <a:noAutofit/>
          </a:bodyPr>
          <a:lstStyle/>
          <a:p>
            <a:r>
              <a:rPr lang="en-US" sz="4800" cap="small" dirty="0"/>
              <a:t>Reforms to Circulars A-21, A-87, and A-122</a:t>
            </a:r>
            <a:endParaRPr lang="en-US" sz="4800" dirty="0"/>
          </a:p>
        </p:txBody>
      </p:sp>
      <p:sp>
        <p:nvSpPr>
          <p:cNvPr id="3" name="Title 2"/>
          <p:cNvSpPr>
            <a:spLocks noGrp="1"/>
          </p:cNvSpPr>
          <p:nvPr>
            <p:ph type="title"/>
          </p:nvPr>
        </p:nvSpPr>
        <p:spPr>
          <a:xfrm>
            <a:off x="722313" y="533400"/>
            <a:ext cx="7772400" cy="1143000"/>
          </a:xfrm>
        </p:spPr>
        <p:txBody>
          <a:bodyPr>
            <a:normAutofit/>
          </a:bodyPr>
          <a:lstStyle/>
          <a:p>
            <a:r>
              <a:rPr lang="en-US" sz="6000" dirty="0"/>
              <a:t>Cost Principles</a:t>
            </a:r>
          </a:p>
        </p:txBody>
      </p:sp>
    </p:spTree>
    <p:extLst>
      <p:ext uri="{BB962C8B-B14F-4D97-AF65-F5344CB8AC3E}">
        <p14:creationId xmlns:p14="http://schemas.microsoft.com/office/powerpoint/2010/main" val="1024577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p:txBody>
          <a:bodyPr/>
          <a:lstStyle/>
          <a:p>
            <a:pPr>
              <a:spcBef>
                <a:spcPts val="0"/>
              </a:spcBef>
              <a:buClr>
                <a:srgbClr val="629DD1"/>
              </a:buClr>
            </a:pPr>
            <a:r>
              <a:rPr lang="en-US" sz="3600" dirty="0">
                <a:latin typeface="+mj-lt"/>
                <a:ea typeface="Calibri"/>
                <a:cs typeface="Times New Roman"/>
              </a:rPr>
              <a:t>200.415  - Required Certifications</a:t>
            </a:r>
          </a:p>
          <a:p>
            <a:pPr lvl="1">
              <a:spcBef>
                <a:spcPts val="0"/>
              </a:spcBef>
              <a:buClr>
                <a:srgbClr val="629DD1"/>
              </a:buClr>
            </a:pPr>
            <a:endParaRPr lang="en-US" sz="3100" dirty="0">
              <a:latin typeface="+mj-lt"/>
              <a:ea typeface="Calibri"/>
              <a:cs typeface="Times New Roman"/>
            </a:endParaRPr>
          </a:p>
          <a:p>
            <a:pPr lvl="1">
              <a:spcBef>
                <a:spcPts val="0"/>
              </a:spcBef>
              <a:buClr>
                <a:srgbClr val="629DD1"/>
              </a:buClr>
            </a:pPr>
            <a:r>
              <a:rPr lang="en-US" sz="3100" dirty="0">
                <a:solidFill>
                  <a:srgbClr val="242852"/>
                </a:solidFill>
                <a:latin typeface="+mj-lt"/>
                <a:ea typeface="Calibri"/>
                <a:cs typeface="Times New Roman"/>
              </a:rPr>
              <a:t>Signed by official who can legally bind organization</a:t>
            </a:r>
          </a:p>
          <a:p>
            <a:pPr lvl="1">
              <a:spcBef>
                <a:spcPts val="0"/>
              </a:spcBef>
              <a:buClr>
                <a:srgbClr val="629DD1"/>
              </a:buClr>
            </a:pPr>
            <a:r>
              <a:rPr lang="en-US" sz="3200" dirty="0">
                <a:solidFill>
                  <a:srgbClr val="242852"/>
                </a:solidFill>
              </a:rPr>
              <a:t>Penalties under the False Claims Act</a:t>
            </a:r>
            <a:endParaRPr lang="en-US" sz="3100" dirty="0">
              <a:solidFill>
                <a:srgbClr val="242852"/>
              </a:solidFill>
              <a:latin typeface="+mj-lt"/>
              <a:ea typeface="Calibri"/>
              <a:cs typeface="Times New Roman"/>
            </a:endParaRPr>
          </a:p>
          <a:p>
            <a:pPr lvl="1">
              <a:spcBef>
                <a:spcPts val="0"/>
              </a:spcBef>
              <a:buClr>
                <a:srgbClr val="629DD1"/>
              </a:buClr>
            </a:pPr>
            <a:endParaRPr lang="en-US" sz="3100" dirty="0">
              <a:latin typeface="+mj-lt"/>
              <a:ea typeface="Calibri"/>
              <a:cs typeface="Times New Roman"/>
            </a:endParaRPr>
          </a:p>
          <a:p>
            <a:pPr marL="274320" lvl="1">
              <a:spcBef>
                <a:spcPts val="0"/>
              </a:spcBef>
              <a:buClr>
                <a:srgbClr val="629DD1"/>
              </a:buClr>
            </a:pPr>
            <a:endParaRPr lang="en-US" dirty="0"/>
          </a:p>
        </p:txBody>
      </p:sp>
    </p:spTree>
    <p:extLst>
      <p:ext uri="{BB962C8B-B14F-4D97-AF65-F5344CB8AC3E}">
        <p14:creationId xmlns:p14="http://schemas.microsoft.com/office/powerpoint/2010/main" val="485380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p:txBody>
          <a:bodyPr>
            <a:normAutofit/>
          </a:bodyPr>
          <a:lstStyle/>
          <a:p>
            <a:r>
              <a:rPr lang="en-US" sz="3600" dirty="0">
                <a:latin typeface="+mj-lt"/>
              </a:rPr>
              <a:t>200.419 - Cost Accounting Standards And Disclosure Statement</a:t>
            </a:r>
          </a:p>
          <a:p>
            <a:pPr lvl="1"/>
            <a:r>
              <a:rPr lang="en-US" sz="3100" dirty="0">
                <a:latin typeface="+mj-lt"/>
              </a:rPr>
              <a:t> </a:t>
            </a:r>
            <a:r>
              <a:rPr lang="en-US" sz="3100" dirty="0">
                <a:solidFill>
                  <a:srgbClr val="242852"/>
                </a:solidFill>
                <a:latin typeface="+mj-lt"/>
              </a:rPr>
              <a:t>IHE threshold for CAS raised to $50M</a:t>
            </a:r>
          </a:p>
          <a:p>
            <a:pPr lvl="1"/>
            <a:r>
              <a:rPr lang="en-US" sz="3100" dirty="0">
                <a:solidFill>
                  <a:srgbClr val="242852"/>
                </a:solidFill>
                <a:latin typeface="+mj-lt"/>
              </a:rPr>
              <a:t> Streamlined review for changes to reduce the risk of non-compliance and audit findings</a:t>
            </a:r>
          </a:p>
        </p:txBody>
      </p:sp>
    </p:spTree>
    <p:extLst>
      <p:ext uri="{BB962C8B-B14F-4D97-AF65-F5344CB8AC3E}">
        <p14:creationId xmlns:p14="http://schemas.microsoft.com/office/powerpoint/2010/main" val="33392190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667000"/>
            <a:ext cx="8534400" cy="3581400"/>
          </a:xfrm>
        </p:spPr>
        <p:txBody>
          <a:bodyPr>
            <a:normAutofit/>
          </a:bodyPr>
          <a:lstStyle/>
          <a:p>
            <a:r>
              <a:rPr lang="en-US" sz="3600" dirty="0">
                <a:effectLst>
                  <a:outerShdw blurRad="38100" dist="38100" dir="2700000" algn="tl">
                    <a:srgbClr val="000000">
                      <a:alpha val="43137"/>
                    </a:srgbClr>
                  </a:outerShdw>
                </a:effectLst>
                <a:latin typeface="+mj-lt"/>
              </a:rPr>
              <a:t>General Provisions for Selected Items of Cost</a:t>
            </a:r>
          </a:p>
        </p:txBody>
      </p:sp>
      <p:sp>
        <p:nvSpPr>
          <p:cNvPr id="2" name="Title 1"/>
          <p:cNvSpPr>
            <a:spLocks noGrp="1"/>
          </p:cNvSpPr>
          <p:nvPr>
            <p:ph type="ctrTitle"/>
          </p:nvPr>
        </p:nvSpPr>
        <p:spPr/>
        <p:txBody>
          <a:bodyPr>
            <a:noAutofit/>
          </a:bodyPr>
          <a:lstStyle/>
          <a:p>
            <a:r>
              <a:rPr lang="en-US" sz="4400" dirty="0"/>
              <a:t>2 CFR Part 200</a:t>
            </a:r>
            <a:br>
              <a:rPr lang="en-US" sz="4400" dirty="0"/>
            </a:br>
            <a:r>
              <a:rPr lang="en-US" sz="4400" dirty="0"/>
              <a:t>Subpart E</a:t>
            </a:r>
          </a:p>
        </p:txBody>
      </p:sp>
    </p:spTree>
    <p:extLst>
      <p:ext uri="{BB962C8B-B14F-4D97-AF65-F5344CB8AC3E}">
        <p14:creationId xmlns:p14="http://schemas.microsoft.com/office/powerpoint/2010/main" val="14947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200" dirty="0">
                <a:latin typeface="+mj-lt"/>
              </a:rPr>
              <a:t>200.421 - Advertising and public relations</a:t>
            </a:r>
          </a:p>
          <a:p>
            <a:pPr lvl="1"/>
            <a:endParaRPr lang="en-US" sz="3100" dirty="0">
              <a:latin typeface="+mj-lt"/>
            </a:endParaRPr>
          </a:p>
          <a:p>
            <a:pPr lvl="1"/>
            <a:r>
              <a:rPr lang="en-US" sz="3100" dirty="0" err="1">
                <a:latin typeface="+mj-lt"/>
              </a:rPr>
              <a:t>Allowability</a:t>
            </a:r>
            <a:r>
              <a:rPr lang="en-US" sz="3100" dirty="0">
                <a:latin typeface="+mj-lt"/>
              </a:rPr>
              <a:t> of advertising and public relations costs (no change)</a:t>
            </a:r>
          </a:p>
        </p:txBody>
      </p:sp>
    </p:spTree>
    <p:extLst>
      <p:ext uri="{BB962C8B-B14F-4D97-AF65-F5344CB8AC3E}">
        <p14:creationId xmlns:p14="http://schemas.microsoft.com/office/powerpoint/2010/main" val="1284375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lstStyle/>
          <a:p>
            <a:pPr lvl="0">
              <a:buClr>
                <a:srgbClr val="629DD1"/>
              </a:buClr>
            </a:pPr>
            <a:r>
              <a:rPr lang="en-US" sz="3600" dirty="0">
                <a:solidFill>
                  <a:prstClr val="black"/>
                </a:solidFill>
              </a:rPr>
              <a:t>200.422 -  Advisory Councils</a:t>
            </a:r>
          </a:p>
          <a:p>
            <a:pPr lvl="1">
              <a:buClr>
                <a:srgbClr val="629DD1"/>
              </a:buClr>
            </a:pPr>
            <a:r>
              <a:rPr lang="en-US" sz="3100" dirty="0">
                <a:solidFill>
                  <a:prstClr val="black"/>
                </a:solidFill>
              </a:rPr>
              <a:t> </a:t>
            </a:r>
            <a:r>
              <a:rPr lang="en-US" sz="3200" dirty="0">
                <a:solidFill>
                  <a:srgbClr val="242852"/>
                </a:solidFill>
              </a:rPr>
              <a:t>These costs are still allowable if authorized by statute or with prior approval from the Federal awarding agency. </a:t>
            </a:r>
          </a:p>
          <a:p>
            <a:pPr lvl="1">
              <a:buClr>
                <a:srgbClr val="629DD1"/>
              </a:buClr>
            </a:pPr>
            <a:endParaRPr lang="en-US" sz="3100" dirty="0"/>
          </a:p>
        </p:txBody>
      </p:sp>
    </p:spTree>
    <p:extLst>
      <p:ext uri="{BB962C8B-B14F-4D97-AF65-F5344CB8AC3E}">
        <p14:creationId xmlns:p14="http://schemas.microsoft.com/office/powerpoint/2010/main" val="881147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lnSpcReduction="10000"/>
          </a:bodyPr>
          <a:lstStyle/>
          <a:p>
            <a:r>
              <a:rPr lang="en-US" sz="3600" dirty="0"/>
              <a:t>200.425 Audit Services</a:t>
            </a:r>
          </a:p>
          <a:p>
            <a:pPr marL="171450" indent="-171450">
              <a:buFont typeface="Arial" panose="020B0604020202020204" pitchFamily="34" charset="0"/>
              <a:buChar char="•"/>
            </a:pPr>
            <a:r>
              <a:rPr lang="en-US" sz="3100" dirty="0">
                <a:solidFill>
                  <a:srgbClr val="242852"/>
                </a:solidFill>
              </a:rPr>
              <a:t>Financial Statement Audits</a:t>
            </a:r>
          </a:p>
          <a:p>
            <a:pPr marL="171450" indent="-171450">
              <a:buFont typeface="Arial" panose="020B0604020202020204" pitchFamily="34" charset="0"/>
              <a:buChar char="•"/>
            </a:pPr>
            <a:r>
              <a:rPr lang="en-US" dirty="0">
                <a:solidFill>
                  <a:srgbClr val="242852"/>
                </a:solidFill>
              </a:rPr>
              <a:t>Paragraph (b) allows the costs of a financial statement audit for a non-Federal entity </a:t>
            </a:r>
            <a:r>
              <a:rPr lang="en-US" b="1" dirty="0">
                <a:solidFill>
                  <a:srgbClr val="242852"/>
                </a:solidFill>
              </a:rPr>
              <a:t>that does not currently have a Federal </a:t>
            </a:r>
            <a:r>
              <a:rPr lang="en-US" dirty="0">
                <a:solidFill>
                  <a:srgbClr val="242852"/>
                </a:solidFill>
              </a:rPr>
              <a:t>award when included in the indirect cost pool as part of a cost allocation plan or indirect cost proposal.  These audits may be useful to the Federal agency negotiating an indirect cost rate, and they are not in conflict with the Single Audit Act.</a:t>
            </a:r>
          </a:p>
          <a:p>
            <a:pPr marL="0" indent="0">
              <a:buNone/>
            </a:pPr>
            <a:endParaRPr lang="en-US" dirty="0"/>
          </a:p>
          <a:p>
            <a:pPr lvl="1"/>
            <a:endParaRPr lang="en-US" sz="3100" dirty="0">
              <a:latin typeface="+mj-lt"/>
            </a:endParaRPr>
          </a:p>
          <a:p>
            <a:pPr lvl="1"/>
            <a:endParaRPr lang="en-US" sz="3100" dirty="0">
              <a:latin typeface="+mj-lt"/>
            </a:endParaRPr>
          </a:p>
          <a:p>
            <a:pPr lvl="1"/>
            <a:endParaRPr lang="en-US" sz="3100" dirty="0">
              <a:latin typeface="+mj-lt"/>
            </a:endParaRPr>
          </a:p>
        </p:txBody>
      </p:sp>
    </p:spTree>
    <p:extLst>
      <p:ext uri="{BB962C8B-B14F-4D97-AF65-F5344CB8AC3E}">
        <p14:creationId xmlns:p14="http://schemas.microsoft.com/office/powerpoint/2010/main" val="134041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t>200.428 Collections of Improper Payments (new)</a:t>
            </a:r>
          </a:p>
          <a:p>
            <a:pPr marL="274320" lvl="1" indent="0">
              <a:buNone/>
            </a:pPr>
            <a:r>
              <a:rPr lang="en-US" sz="3200" dirty="0">
                <a:solidFill>
                  <a:srgbClr val="242852"/>
                </a:solidFill>
              </a:rPr>
              <a:t>The costs incurred by a non-Federal entity to recover improper payments are allowable as either direct or indirect costs, as appropriate.</a:t>
            </a:r>
          </a:p>
          <a:p>
            <a:pPr lvl="1"/>
            <a:endParaRPr lang="en-US" sz="3100" dirty="0">
              <a:latin typeface="+mj-lt"/>
            </a:endParaRPr>
          </a:p>
        </p:txBody>
      </p:sp>
    </p:spTree>
    <p:extLst>
      <p:ext uri="{BB962C8B-B14F-4D97-AF65-F5344CB8AC3E}">
        <p14:creationId xmlns:p14="http://schemas.microsoft.com/office/powerpoint/2010/main" val="39272106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200.430 – Compensation – Personal Services</a:t>
            </a:r>
          </a:p>
          <a:p>
            <a:pPr lvl="1"/>
            <a:r>
              <a:rPr lang="en-US" sz="3100" dirty="0">
                <a:latin typeface="+mj-lt"/>
              </a:rPr>
              <a:t>Strengthen Internal Controls</a:t>
            </a:r>
          </a:p>
          <a:p>
            <a:pPr lvl="1"/>
            <a:r>
              <a:rPr lang="en-US" sz="3100" dirty="0">
                <a:latin typeface="+mj-lt"/>
              </a:rPr>
              <a:t>Removed Examples</a:t>
            </a:r>
          </a:p>
          <a:p>
            <a:pPr lvl="1"/>
            <a:r>
              <a:rPr lang="en-US" sz="3100" dirty="0">
                <a:latin typeface="+mj-lt"/>
              </a:rPr>
              <a:t>Federal Agencies may approve methods for blended/braided funds</a:t>
            </a:r>
          </a:p>
          <a:p>
            <a:pPr lvl="1"/>
            <a:r>
              <a:rPr lang="en-US" sz="3100" dirty="0">
                <a:latin typeface="+mj-lt"/>
              </a:rPr>
              <a:t>Use of institutional base salary for IHE</a:t>
            </a:r>
          </a:p>
        </p:txBody>
      </p:sp>
    </p:spTree>
    <p:extLst>
      <p:ext uri="{BB962C8B-B14F-4D97-AF65-F5344CB8AC3E}">
        <p14:creationId xmlns:p14="http://schemas.microsoft.com/office/powerpoint/2010/main" val="31592676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t>200.430 – Compensation – Personal Services </a:t>
            </a:r>
            <a:r>
              <a:rPr lang="en-US" sz="2800" dirty="0"/>
              <a:t>(continued)</a:t>
            </a:r>
          </a:p>
          <a:p>
            <a:pPr lvl="1"/>
            <a:r>
              <a:rPr lang="en-US" sz="3100" dirty="0"/>
              <a:t>Strengthen Internal Controls</a:t>
            </a:r>
          </a:p>
          <a:p>
            <a:pPr lvl="1"/>
            <a:r>
              <a:rPr lang="en-US" sz="3100" dirty="0"/>
              <a:t>Removed Examples</a:t>
            </a:r>
          </a:p>
          <a:p>
            <a:pPr lvl="1"/>
            <a:r>
              <a:rPr lang="en-US" sz="3100" dirty="0"/>
              <a:t>Federal Agencies may approve methods for blended/braided funds</a:t>
            </a:r>
          </a:p>
          <a:p>
            <a:pPr lvl="1"/>
            <a:r>
              <a:rPr lang="en-US" sz="3100" dirty="0"/>
              <a:t>Use of institutional base salary for IHEs</a:t>
            </a:r>
          </a:p>
          <a:p>
            <a:pPr marL="0" indent="0">
              <a:buNone/>
            </a:pPr>
            <a:r>
              <a:rPr lang="en-US" sz="2400" dirty="0">
                <a:solidFill>
                  <a:srgbClr val="242852"/>
                </a:solidFill>
              </a:rPr>
              <a:t>	 </a:t>
            </a:r>
          </a:p>
          <a:p>
            <a:pPr marL="0" indent="0">
              <a:buNone/>
            </a:pPr>
            <a:endParaRPr lang="en-US" sz="3100" dirty="0">
              <a:solidFill>
                <a:srgbClr val="242852"/>
              </a:solidFill>
            </a:endParaRPr>
          </a:p>
          <a:p>
            <a:endParaRPr lang="en-US" sz="3600" dirty="0">
              <a:latin typeface="+mj-lt"/>
            </a:endParaRPr>
          </a:p>
          <a:p>
            <a:endParaRPr lang="en-US" sz="3600" dirty="0">
              <a:latin typeface="+mj-lt"/>
            </a:endParaRPr>
          </a:p>
        </p:txBody>
      </p:sp>
    </p:spTree>
    <p:extLst>
      <p:ext uri="{BB962C8B-B14F-4D97-AF65-F5344CB8AC3E}">
        <p14:creationId xmlns:p14="http://schemas.microsoft.com/office/powerpoint/2010/main" val="40485966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200.431 – Compensation – Fringe       Benefits</a:t>
            </a:r>
          </a:p>
          <a:p>
            <a:pPr lvl="1"/>
            <a:r>
              <a:rPr lang="en-US" sz="3100" dirty="0">
                <a:solidFill>
                  <a:srgbClr val="242852"/>
                </a:solidFill>
              </a:rPr>
              <a:t> GAAP for accrual based accounting</a:t>
            </a:r>
          </a:p>
          <a:p>
            <a:pPr lvl="1"/>
            <a:r>
              <a:rPr lang="en-US" sz="3100" dirty="0">
                <a:solidFill>
                  <a:srgbClr val="242852"/>
                </a:solidFill>
              </a:rPr>
              <a:t> Mass severance</a:t>
            </a:r>
          </a:p>
          <a:p>
            <a:pPr lvl="1"/>
            <a:r>
              <a:rPr lang="en-US" sz="3100" dirty="0">
                <a:solidFill>
                  <a:srgbClr val="242852"/>
                </a:solidFill>
              </a:rPr>
              <a:t> Excessive severance pay</a:t>
            </a:r>
          </a:p>
          <a:p>
            <a:pPr lvl="1"/>
            <a:r>
              <a:rPr lang="en-US" sz="3100" dirty="0">
                <a:solidFill>
                  <a:srgbClr val="242852"/>
                </a:solidFill>
              </a:rPr>
              <a:t> Family friendly leave</a:t>
            </a:r>
          </a:p>
          <a:p>
            <a:endParaRPr lang="en-US" sz="3600" dirty="0">
              <a:latin typeface="+mj-lt"/>
            </a:endParaRPr>
          </a:p>
        </p:txBody>
      </p:sp>
    </p:spTree>
    <p:extLst>
      <p:ext uri="{BB962C8B-B14F-4D97-AF65-F5344CB8AC3E}">
        <p14:creationId xmlns:p14="http://schemas.microsoft.com/office/powerpoint/2010/main" val="192001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a:xfrm>
            <a:off x="301752" y="1527048"/>
            <a:ext cx="8689848" cy="4572000"/>
          </a:xfrm>
        </p:spPr>
        <p:txBody>
          <a:bodyPr>
            <a:normAutofit/>
          </a:bodyPr>
          <a:lstStyle/>
          <a:p>
            <a:r>
              <a:rPr lang="en-US" sz="2800" dirty="0"/>
              <a:t>Presented by:</a:t>
            </a:r>
          </a:p>
          <a:p>
            <a:pPr lvl="1"/>
            <a:r>
              <a:rPr lang="en-US" sz="2600" dirty="0"/>
              <a:t>Laura Watson</a:t>
            </a:r>
          </a:p>
          <a:p>
            <a:pPr marL="594360" lvl="2" indent="0">
              <a:buNone/>
            </a:pPr>
            <a:r>
              <a:rPr lang="en-US" dirty="0"/>
              <a:t> </a:t>
            </a:r>
            <a:r>
              <a:rPr lang="en-US" sz="2400" dirty="0"/>
              <a:t>Assoc. Deputy Administrator</a:t>
            </a:r>
          </a:p>
          <a:p>
            <a:pPr marL="594360" lvl="2" indent="0">
              <a:buNone/>
            </a:pPr>
            <a:r>
              <a:rPr lang="en-US" sz="2400" dirty="0"/>
              <a:t> Office of Grants Management</a:t>
            </a:r>
          </a:p>
          <a:p>
            <a:pPr marL="594360" lvl="2" indent="0">
              <a:buNone/>
            </a:pPr>
            <a:r>
              <a:rPr lang="en-US" sz="2400" dirty="0"/>
              <a:t> Employment &amp; Training Administration, U.S. DOL</a:t>
            </a:r>
          </a:p>
          <a:p>
            <a:pPr lvl="1"/>
            <a:endParaRPr lang="en-US" dirty="0"/>
          </a:p>
          <a:p>
            <a:pPr lvl="1"/>
            <a:r>
              <a:rPr lang="en-US" sz="2600" dirty="0"/>
              <a:t>Stephen Daniels </a:t>
            </a:r>
          </a:p>
          <a:p>
            <a:pPr marL="594360" lvl="2" indent="0">
              <a:buNone/>
            </a:pPr>
            <a:r>
              <a:rPr lang="en-US" dirty="0"/>
              <a:t> </a:t>
            </a:r>
            <a:r>
              <a:rPr lang="en-US" sz="2200" dirty="0"/>
              <a:t>Director, Division of Policy, Review and Resolution,  </a:t>
            </a:r>
          </a:p>
          <a:p>
            <a:pPr marL="594360" lvl="2" indent="0">
              <a:buNone/>
            </a:pPr>
            <a:r>
              <a:rPr lang="en-US" sz="2200" dirty="0"/>
              <a:t> Office of Grants Management </a:t>
            </a:r>
          </a:p>
          <a:p>
            <a:pPr marL="594360" lvl="2" indent="0">
              <a:buNone/>
            </a:pPr>
            <a:r>
              <a:rPr lang="en-US" sz="2200" dirty="0"/>
              <a:t> Employment &amp; Training Administration, U.S. DOL</a:t>
            </a:r>
          </a:p>
        </p:txBody>
      </p:sp>
    </p:spTree>
    <p:extLst>
      <p:ext uri="{BB962C8B-B14F-4D97-AF65-F5344CB8AC3E}">
        <p14:creationId xmlns:p14="http://schemas.microsoft.com/office/powerpoint/2010/main" val="37076724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200.432 – Conferences</a:t>
            </a:r>
          </a:p>
          <a:p>
            <a:pPr lvl="1"/>
            <a:r>
              <a:rPr lang="en-US" sz="3100" dirty="0">
                <a:latin typeface="+mj-lt"/>
              </a:rPr>
              <a:t> R</a:t>
            </a:r>
            <a:r>
              <a:rPr lang="en-US" sz="3000" dirty="0"/>
              <a:t>equires conference hosts/sponsors to exercise discretion and judgment in ensuring that conference </a:t>
            </a:r>
            <a:r>
              <a:rPr lang="en-US" sz="3000" u="sng" dirty="0"/>
              <a:t>costs are appropriate</a:t>
            </a:r>
            <a:r>
              <a:rPr lang="en-US" sz="3000" dirty="0"/>
              <a:t>, necessary and managed in a manner that </a:t>
            </a:r>
            <a:r>
              <a:rPr lang="en-US" sz="3000" u="sng" dirty="0"/>
              <a:t>minimizes costs to the Federal award</a:t>
            </a:r>
            <a:r>
              <a:rPr lang="en-US" sz="3000" dirty="0"/>
              <a:t>.</a:t>
            </a:r>
            <a:endParaRPr lang="en-US" sz="2900" dirty="0">
              <a:latin typeface="+mj-lt"/>
            </a:endParaRPr>
          </a:p>
          <a:p>
            <a:pPr lvl="1"/>
            <a:r>
              <a:rPr lang="en-US" sz="3100" dirty="0">
                <a:latin typeface="+mj-lt"/>
              </a:rPr>
              <a:t> Allows costs of finding local dependent care</a:t>
            </a:r>
          </a:p>
        </p:txBody>
      </p:sp>
    </p:spTree>
    <p:extLst>
      <p:ext uri="{BB962C8B-B14F-4D97-AF65-F5344CB8AC3E}">
        <p14:creationId xmlns:p14="http://schemas.microsoft.com/office/powerpoint/2010/main" val="14487833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200.433 – Contingency Provisions</a:t>
            </a:r>
          </a:p>
          <a:p>
            <a:pPr lvl="1"/>
            <a:r>
              <a:rPr lang="en-US" sz="3100" dirty="0">
                <a:solidFill>
                  <a:srgbClr val="242852"/>
                </a:solidFill>
                <a:latin typeface="+mj-lt"/>
              </a:rPr>
              <a:t> </a:t>
            </a:r>
            <a:r>
              <a:rPr lang="en-US" sz="2400" dirty="0">
                <a:solidFill>
                  <a:srgbClr val="242852"/>
                </a:solidFill>
                <a:latin typeface="+mj-lt"/>
              </a:rPr>
              <a:t>Paragraph (b) requirements to charge</a:t>
            </a:r>
          </a:p>
          <a:p>
            <a:pPr lvl="2"/>
            <a:r>
              <a:rPr lang="en-US" sz="2400" dirty="0">
                <a:solidFill>
                  <a:srgbClr val="242852"/>
                </a:solidFill>
                <a:latin typeface="+mj-lt"/>
              </a:rPr>
              <a:t>Accepted estimating methodology</a:t>
            </a:r>
          </a:p>
          <a:p>
            <a:pPr lvl="2"/>
            <a:r>
              <a:rPr lang="en-US" sz="2400" dirty="0">
                <a:solidFill>
                  <a:srgbClr val="242852"/>
                </a:solidFill>
                <a:latin typeface="+mj-lt"/>
              </a:rPr>
              <a:t>Must be explicitly subject to agency approval at time of award</a:t>
            </a:r>
          </a:p>
          <a:p>
            <a:pPr lvl="2"/>
            <a:r>
              <a:rPr lang="en-US" sz="2400" dirty="0">
                <a:solidFill>
                  <a:srgbClr val="242852"/>
                </a:solidFill>
                <a:latin typeface="+mj-lt"/>
              </a:rPr>
              <a:t>Costs must be allowable</a:t>
            </a:r>
          </a:p>
          <a:p>
            <a:pPr lvl="2"/>
            <a:r>
              <a:rPr lang="en-US" sz="2400" dirty="0">
                <a:solidFill>
                  <a:srgbClr val="242852"/>
                </a:solidFill>
                <a:latin typeface="+mj-lt"/>
              </a:rPr>
              <a:t>Amounts must be included in award</a:t>
            </a:r>
          </a:p>
          <a:p>
            <a:pPr lvl="2"/>
            <a:r>
              <a:rPr lang="en-US" sz="2400" dirty="0">
                <a:solidFill>
                  <a:srgbClr val="242852"/>
                </a:solidFill>
                <a:latin typeface="+mj-lt"/>
              </a:rPr>
              <a:t>Must retain records to verify costs</a:t>
            </a:r>
          </a:p>
          <a:p>
            <a:pPr lvl="2"/>
            <a:endParaRPr lang="en-US" sz="2900" dirty="0">
              <a:latin typeface="+mj-lt"/>
            </a:endParaRPr>
          </a:p>
        </p:txBody>
      </p:sp>
    </p:spTree>
    <p:extLst>
      <p:ext uri="{BB962C8B-B14F-4D97-AF65-F5344CB8AC3E}">
        <p14:creationId xmlns:p14="http://schemas.microsoft.com/office/powerpoint/2010/main" val="8766647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200.434 - Contributions and Donations</a:t>
            </a:r>
          </a:p>
          <a:p>
            <a:pPr lvl="1"/>
            <a:endParaRPr lang="en-US" sz="3100" dirty="0">
              <a:latin typeface="+mj-lt"/>
            </a:endParaRPr>
          </a:p>
          <a:p>
            <a:pPr lvl="1"/>
            <a:r>
              <a:rPr lang="en-US" sz="3100" dirty="0">
                <a:latin typeface="+mj-lt"/>
              </a:rPr>
              <a:t>No major changes – language is </a:t>
            </a:r>
            <a:r>
              <a:rPr lang="en-US" sz="3100" dirty="0">
                <a:solidFill>
                  <a:srgbClr val="242852"/>
                </a:solidFill>
                <a:latin typeface="+mj-lt"/>
              </a:rPr>
              <a:t>strengthened to align </a:t>
            </a:r>
            <a:r>
              <a:rPr lang="en-US" sz="3100" dirty="0">
                <a:latin typeface="+mj-lt"/>
              </a:rPr>
              <a:t>with Cost Sharing Section 200.306</a:t>
            </a:r>
          </a:p>
        </p:txBody>
      </p:sp>
    </p:spTree>
    <p:extLst>
      <p:ext uri="{BB962C8B-B14F-4D97-AF65-F5344CB8AC3E}">
        <p14:creationId xmlns:p14="http://schemas.microsoft.com/office/powerpoint/2010/main" val="32790352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200.435 -</a:t>
            </a:r>
            <a:r>
              <a:rPr lang="en-US" sz="3600" dirty="0"/>
              <a:t>Defense and  Prosecution of Criminal and Civil Proceedings, Claims, Appeals and Patent Infringements.</a:t>
            </a:r>
            <a:r>
              <a:rPr lang="en-US" sz="3600" dirty="0">
                <a:latin typeface="+mj-lt"/>
              </a:rPr>
              <a:t> </a:t>
            </a:r>
          </a:p>
          <a:p>
            <a:pPr lvl="1"/>
            <a:r>
              <a:rPr lang="en-US" sz="3100" dirty="0">
                <a:latin typeface="+mj-lt"/>
              </a:rPr>
              <a:t> Language has been streamlined for consistency purposes and now specifically mentions Whistleblower Protection Act.</a:t>
            </a:r>
          </a:p>
        </p:txBody>
      </p:sp>
    </p:spTree>
    <p:extLst>
      <p:ext uri="{BB962C8B-B14F-4D97-AF65-F5344CB8AC3E}">
        <p14:creationId xmlns:p14="http://schemas.microsoft.com/office/powerpoint/2010/main" val="42416207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200.436 – Depreciation</a:t>
            </a:r>
          </a:p>
          <a:p>
            <a:pPr lvl="1"/>
            <a:r>
              <a:rPr lang="en-US" sz="3100" dirty="0">
                <a:latin typeface="+mj-lt"/>
              </a:rPr>
              <a:t> </a:t>
            </a:r>
            <a:r>
              <a:rPr lang="en-US" sz="3100" dirty="0">
                <a:solidFill>
                  <a:srgbClr val="242852"/>
                </a:solidFill>
                <a:latin typeface="+mj-lt"/>
              </a:rPr>
              <a:t>Shift from GASBS # 51 to GAAP</a:t>
            </a:r>
          </a:p>
          <a:p>
            <a:pPr lvl="1"/>
            <a:r>
              <a:rPr lang="en-US" sz="3100" dirty="0">
                <a:solidFill>
                  <a:srgbClr val="242852"/>
                </a:solidFill>
                <a:latin typeface="+mj-lt"/>
              </a:rPr>
              <a:t> Donated assets valued at time of donation</a:t>
            </a:r>
          </a:p>
          <a:p>
            <a:pPr lvl="2"/>
            <a:r>
              <a:rPr lang="en-US" sz="3000" dirty="0">
                <a:solidFill>
                  <a:srgbClr val="242852"/>
                </a:solidFill>
              </a:rPr>
              <a:t>Donated assets may be depreciated or claimed as matching but not both.</a:t>
            </a:r>
            <a:endParaRPr lang="en-US" sz="2900" dirty="0">
              <a:solidFill>
                <a:srgbClr val="242852"/>
              </a:solidFill>
              <a:latin typeface="+mj-lt"/>
            </a:endParaRPr>
          </a:p>
        </p:txBody>
      </p:sp>
    </p:spTree>
    <p:extLst>
      <p:ext uri="{BB962C8B-B14F-4D97-AF65-F5344CB8AC3E}">
        <p14:creationId xmlns:p14="http://schemas.microsoft.com/office/powerpoint/2010/main" val="7650343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p:txBody>
          <a:bodyPr>
            <a:normAutofit/>
          </a:bodyPr>
          <a:lstStyle/>
          <a:p>
            <a:r>
              <a:rPr lang="en-US" sz="3600" dirty="0">
                <a:latin typeface="+mj-lt"/>
              </a:rPr>
              <a:t>200.437 – Employee Health and Welfare costs</a:t>
            </a:r>
          </a:p>
          <a:p>
            <a:pPr marL="274320" lvl="1" indent="0">
              <a:buNone/>
            </a:pPr>
            <a:r>
              <a:rPr lang="en-US" sz="3100" dirty="0"/>
              <a:t>“Costs incurred in accordance with the non-Federal entity's </a:t>
            </a:r>
            <a:r>
              <a:rPr lang="en-US" sz="3100" b="1" dirty="0"/>
              <a:t>documented policies </a:t>
            </a:r>
            <a:r>
              <a:rPr lang="en-US" sz="3100" dirty="0"/>
              <a:t>for the improvement of working conditions, employer-employee relations, employee health, and employee performance are allowable.”</a:t>
            </a:r>
          </a:p>
          <a:p>
            <a:endParaRPr lang="en-US" sz="3600" dirty="0">
              <a:latin typeface="+mj-lt"/>
            </a:endParaRPr>
          </a:p>
        </p:txBody>
      </p:sp>
    </p:spTree>
    <p:extLst>
      <p:ext uri="{BB962C8B-B14F-4D97-AF65-F5344CB8AC3E}">
        <p14:creationId xmlns:p14="http://schemas.microsoft.com/office/powerpoint/2010/main" val="11527056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200.438 – Entertainment Costs</a:t>
            </a:r>
          </a:p>
          <a:p>
            <a:pPr lvl="1"/>
            <a:r>
              <a:rPr lang="en-US" sz="3100" dirty="0">
                <a:latin typeface="+mj-lt"/>
              </a:rPr>
              <a:t>Unallowable unless</a:t>
            </a:r>
          </a:p>
          <a:p>
            <a:pPr marL="1005840" lvl="2" indent="-457200">
              <a:buFont typeface="+mj-lt"/>
              <a:buAutoNum type="arabicPeriod"/>
            </a:pPr>
            <a:r>
              <a:rPr lang="en-US" sz="2800" dirty="0"/>
              <a:t>Those costs have a programmatic purpose and are authorized in the approved budget for the federal award, or</a:t>
            </a:r>
          </a:p>
          <a:p>
            <a:pPr marL="1005840" lvl="2" indent="-457200">
              <a:buFont typeface="+mj-lt"/>
              <a:buAutoNum type="arabicPeriod"/>
            </a:pPr>
            <a:r>
              <a:rPr lang="en-US" sz="2800" dirty="0"/>
              <a:t>Those costs have prior written approval from the federal awarding agency</a:t>
            </a:r>
          </a:p>
          <a:p>
            <a:pPr marL="228600" indent="-228600">
              <a:buAutoNum type="arabicPeriod"/>
            </a:pPr>
            <a:endParaRPr lang="en-US" dirty="0"/>
          </a:p>
          <a:p>
            <a:endParaRPr lang="en-US" u="sng" dirty="0"/>
          </a:p>
          <a:p>
            <a:pPr marL="1108710" lvl="2" indent="-514350">
              <a:buFont typeface="+mj-lt"/>
              <a:buAutoNum type="arabicPeriod"/>
            </a:pPr>
            <a:endParaRPr lang="en-US" sz="2900" dirty="0">
              <a:latin typeface="+mj-lt"/>
            </a:endParaRPr>
          </a:p>
        </p:txBody>
      </p:sp>
    </p:spTree>
    <p:extLst>
      <p:ext uri="{BB962C8B-B14F-4D97-AF65-F5344CB8AC3E}">
        <p14:creationId xmlns:p14="http://schemas.microsoft.com/office/powerpoint/2010/main" val="5478219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t>200.439 Equipment and Other Capital Expenditures</a:t>
            </a:r>
          </a:p>
          <a:p>
            <a:pPr lvl="1"/>
            <a:r>
              <a:rPr lang="en-US" sz="3100" dirty="0">
                <a:solidFill>
                  <a:srgbClr val="242852"/>
                </a:solidFill>
                <a:latin typeface="+mj-lt"/>
              </a:rPr>
              <a:t>Definitions in Subpart A</a:t>
            </a:r>
          </a:p>
          <a:p>
            <a:pPr lvl="1"/>
            <a:r>
              <a:rPr lang="en-US" sz="3100" dirty="0">
                <a:solidFill>
                  <a:srgbClr val="242852"/>
                </a:solidFill>
                <a:latin typeface="+mj-lt"/>
              </a:rPr>
              <a:t>Property Standards in Subpart D</a:t>
            </a:r>
          </a:p>
          <a:p>
            <a:pPr lvl="1"/>
            <a:endParaRPr lang="en-US" sz="3100" dirty="0">
              <a:latin typeface="+mj-lt"/>
            </a:endParaRPr>
          </a:p>
          <a:p>
            <a:pPr lvl="1"/>
            <a:endParaRPr lang="en-US" sz="3100" dirty="0">
              <a:latin typeface="+mj-lt"/>
            </a:endParaRPr>
          </a:p>
        </p:txBody>
      </p:sp>
    </p:spTree>
    <p:extLst>
      <p:ext uri="{BB962C8B-B14F-4D97-AF65-F5344CB8AC3E}">
        <p14:creationId xmlns:p14="http://schemas.microsoft.com/office/powerpoint/2010/main" val="13384911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200.440 – Exchange Rates (new)</a:t>
            </a:r>
          </a:p>
          <a:p>
            <a:pPr marL="0" indent="0">
              <a:buNone/>
            </a:pPr>
            <a:endParaRPr lang="en-US" sz="3600" dirty="0"/>
          </a:p>
          <a:p>
            <a:pPr marL="274320" lvl="1" indent="0">
              <a:buNone/>
            </a:pPr>
            <a:r>
              <a:rPr lang="en-US" sz="3100" dirty="0"/>
              <a:t>Allows for cost increases from fluctuations in exchange rates with certain conditions being met and of course, the availability of funds.</a:t>
            </a:r>
            <a:endParaRPr lang="en-US" sz="3100" dirty="0">
              <a:latin typeface="+mj-lt"/>
            </a:endParaRPr>
          </a:p>
        </p:txBody>
      </p:sp>
    </p:spTree>
    <p:extLst>
      <p:ext uri="{BB962C8B-B14F-4D97-AF65-F5344CB8AC3E}">
        <p14:creationId xmlns:p14="http://schemas.microsoft.com/office/powerpoint/2010/main" val="30903815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lnSpcReduction="10000"/>
          </a:bodyPr>
          <a:lstStyle/>
          <a:p>
            <a:r>
              <a:rPr lang="en-US" sz="3600" dirty="0">
                <a:latin typeface="+mj-lt"/>
              </a:rPr>
              <a:t>200.441 – Fines, Penalties, Damages and Other Settlements</a:t>
            </a:r>
          </a:p>
          <a:p>
            <a:pPr lvl="1"/>
            <a:r>
              <a:rPr lang="en-US" sz="3100" dirty="0">
                <a:latin typeface="+mj-lt"/>
              </a:rPr>
              <a:t>Includes Tribal law violations</a:t>
            </a:r>
          </a:p>
          <a:p>
            <a:pPr lvl="1"/>
            <a:r>
              <a:rPr lang="en-US" sz="3100" dirty="0">
                <a:latin typeface="+mj-lt"/>
              </a:rPr>
              <a:t> Includes </a:t>
            </a:r>
            <a:r>
              <a:rPr lang="en-US" sz="3200" dirty="0"/>
              <a:t>“alleged violations” and not just “violations” are unallowable except when they result directly from complying with the terms of a Federal award or are approved in advance by the Federal awarding agency. </a:t>
            </a:r>
            <a:endParaRPr lang="en-US" sz="3200" u="sng" dirty="0"/>
          </a:p>
          <a:p>
            <a:pPr lvl="1"/>
            <a:endParaRPr lang="en-US" sz="3100" dirty="0">
              <a:latin typeface="+mj-lt"/>
            </a:endParaRPr>
          </a:p>
          <a:p>
            <a:pPr lvl="1"/>
            <a:endParaRPr lang="en-US" sz="3100" dirty="0">
              <a:latin typeface="+mj-lt"/>
            </a:endParaRPr>
          </a:p>
          <a:p>
            <a:pPr lvl="1"/>
            <a:endParaRPr lang="en-US" sz="3100" dirty="0">
              <a:latin typeface="+mj-lt"/>
            </a:endParaRPr>
          </a:p>
          <a:p>
            <a:pPr lvl="1"/>
            <a:endParaRPr lang="en-US" sz="3100" dirty="0">
              <a:latin typeface="+mj-lt"/>
            </a:endParaRPr>
          </a:p>
        </p:txBody>
      </p:sp>
    </p:spTree>
    <p:extLst>
      <p:ext uri="{BB962C8B-B14F-4D97-AF65-F5344CB8AC3E}">
        <p14:creationId xmlns:p14="http://schemas.microsoft.com/office/powerpoint/2010/main" val="536937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p:txBody>
          <a:bodyPr/>
          <a:lstStyle/>
          <a:p>
            <a:pPr>
              <a:spcBef>
                <a:spcPts val="0"/>
              </a:spcBef>
            </a:pPr>
            <a:r>
              <a:rPr lang="en-US" sz="3600" cap="small" dirty="0">
                <a:latin typeface="+mj-lt"/>
                <a:ea typeface="Times New Roman"/>
                <a:cs typeface="Times New Roman"/>
              </a:rPr>
              <a:t>2 CFR Chapter II, </a:t>
            </a:r>
          </a:p>
          <a:p>
            <a:pPr>
              <a:spcBef>
                <a:spcPts val="0"/>
              </a:spcBef>
            </a:pPr>
            <a:endParaRPr lang="en-US" sz="2800" cap="small" dirty="0">
              <a:latin typeface="+mj-lt"/>
              <a:ea typeface="Times New Roman"/>
              <a:cs typeface="Times New Roman"/>
            </a:endParaRPr>
          </a:p>
          <a:p>
            <a:pPr lvl="1">
              <a:spcBef>
                <a:spcPts val="0"/>
              </a:spcBef>
            </a:pPr>
            <a:r>
              <a:rPr lang="en-US" sz="2400" cap="small" dirty="0">
                <a:solidFill>
                  <a:srgbClr val="242852"/>
                </a:solidFill>
                <a:ea typeface="Times New Roman"/>
                <a:cs typeface="Times New Roman"/>
              </a:rPr>
              <a:t>Part 200 - - “Uniform Administrative Requirements, Cost Principles, and Audit Requirements for Federal Awards”</a:t>
            </a:r>
          </a:p>
          <a:p>
            <a:pPr lvl="1">
              <a:spcBef>
                <a:spcPts val="0"/>
              </a:spcBef>
            </a:pPr>
            <a:r>
              <a:rPr lang="en-US" sz="2400" cap="small" dirty="0">
                <a:solidFill>
                  <a:srgbClr val="242852"/>
                </a:solidFill>
                <a:ea typeface="Times New Roman"/>
                <a:cs typeface="Times New Roman"/>
              </a:rPr>
              <a:t>Subpart E - Cost Principles  </a:t>
            </a:r>
          </a:p>
          <a:p>
            <a:pPr lvl="1">
              <a:spcBef>
                <a:spcPts val="0"/>
              </a:spcBef>
            </a:pPr>
            <a:r>
              <a:rPr lang="en-US" sz="2400" cap="small" dirty="0">
                <a:solidFill>
                  <a:srgbClr val="242852"/>
                </a:solidFill>
                <a:ea typeface="Times New Roman"/>
                <a:cs typeface="Times New Roman"/>
              </a:rPr>
              <a:t>and Appendices III-VIII: Cost Principles. Reforms to Cost Principles (Circulars A-21, A-87, and A-122).</a:t>
            </a:r>
            <a:endParaRPr lang="en-US" sz="2400" dirty="0">
              <a:solidFill>
                <a:srgbClr val="242852"/>
              </a:solidFill>
              <a:ea typeface="Calibri"/>
              <a:cs typeface="Times New Roman"/>
            </a:endParaRPr>
          </a:p>
          <a:p>
            <a:endParaRPr lang="en-US" dirty="0"/>
          </a:p>
        </p:txBody>
      </p:sp>
    </p:spTree>
    <p:extLst>
      <p:ext uri="{BB962C8B-B14F-4D97-AF65-F5344CB8AC3E}">
        <p14:creationId xmlns:p14="http://schemas.microsoft.com/office/powerpoint/2010/main" val="10898267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200.446 -  Idle Facilities and Idle Capacity </a:t>
            </a:r>
          </a:p>
          <a:p>
            <a:pPr lvl="1"/>
            <a:r>
              <a:rPr lang="en-US" sz="3100" dirty="0">
                <a:latin typeface="+mj-lt"/>
              </a:rPr>
              <a:t> Allows for the costs of idle facilities when they are necessary to fluctuations in workload, such as those which may be typical of developing shared service arrangements.</a:t>
            </a:r>
          </a:p>
        </p:txBody>
      </p:sp>
    </p:spTree>
    <p:extLst>
      <p:ext uri="{BB962C8B-B14F-4D97-AF65-F5344CB8AC3E}">
        <p14:creationId xmlns:p14="http://schemas.microsoft.com/office/powerpoint/2010/main" val="4772216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200.449 – Interest</a:t>
            </a:r>
            <a:endParaRPr lang="en-US" sz="3100" dirty="0">
              <a:latin typeface="+mj-lt"/>
            </a:endParaRPr>
          </a:p>
          <a:p>
            <a:pPr lvl="1"/>
            <a:r>
              <a:rPr lang="en-US" sz="3200" dirty="0"/>
              <a:t>Paragraph (b)(2) establishes the date of January 1, 2016, as the date that non-federal entities whose fiscal year starts on or thereafter may be reimbursed for financing costs associated with patents and computer software . </a:t>
            </a:r>
          </a:p>
        </p:txBody>
      </p:sp>
    </p:spTree>
    <p:extLst>
      <p:ext uri="{BB962C8B-B14F-4D97-AF65-F5344CB8AC3E}">
        <p14:creationId xmlns:p14="http://schemas.microsoft.com/office/powerpoint/2010/main" val="27811907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200.453 – Materials and Supplies Costs, Including Costs of Computing Devices</a:t>
            </a:r>
            <a:r>
              <a:rPr lang="en-US" sz="3600" dirty="0"/>
              <a:t> </a:t>
            </a:r>
          </a:p>
          <a:p>
            <a:pPr lvl="1"/>
            <a:r>
              <a:rPr lang="en-US" sz="3100" dirty="0"/>
              <a:t>Paragraph (c) May be charged direct </a:t>
            </a:r>
          </a:p>
          <a:p>
            <a:pPr lvl="1"/>
            <a:r>
              <a:rPr lang="en-US" sz="3100" dirty="0">
                <a:latin typeface="+mj-lt"/>
              </a:rPr>
              <a:t>Definition of Computing Devices 200.20</a:t>
            </a:r>
          </a:p>
          <a:p>
            <a:pPr lvl="1"/>
            <a:r>
              <a:rPr lang="en-US" sz="3100" dirty="0">
                <a:latin typeface="+mj-lt"/>
              </a:rPr>
              <a:t>Definition of Supplies 200.94</a:t>
            </a:r>
          </a:p>
          <a:p>
            <a:endParaRPr lang="en-US" sz="3600" dirty="0">
              <a:latin typeface="+mj-lt"/>
            </a:endParaRPr>
          </a:p>
        </p:txBody>
      </p:sp>
    </p:spTree>
    <p:extLst>
      <p:ext uri="{BB962C8B-B14F-4D97-AF65-F5344CB8AC3E}">
        <p14:creationId xmlns:p14="http://schemas.microsoft.com/office/powerpoint/2010/main" val="29831376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200.455  - Organization Costs</a:t>
            </a:r>
          </a:p>
          <a:p>
            <a:pPr lvl="1"/>
            <a:r>
              <a:rPr lang="en-US" sz="3100" dirty="0">
                <a:latin typeface="+mj-lt"/>
              </a:rPr>
              <a:t>Now unallowable to all organizations unless specific approval by the awarding federal agency</a:t>
            </a:r>
          </a:p>
        </p:txBody>
      </p:sp>
    </p:spTree>
    <p:extLst>
      <p:ext uri="{BB962C8B-B14F-4D97-AF65-F5344CB8AC3E}">
        <p14:creationId xmlns:p14="http://schemas.microsoft.com/office/powerpoint/2010/main" val="3009416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200.456 – Participant Support Costs</a:t>
            </a:r>
          </a:p>
          <a:p>
            <a:pPr lvl="1"/>
            <a:r>
              <a:rPr lang="en-US" sz="3100" dirty="0">
                <a:latin typeface="+mj-lt"/>
              </a:rPr>
              <a:t>Applies to types of organizations</a:t>
            </a:r>
          </a:p>
          <a:p>
            <a:pPr lvl="1"/>
            <a:r>
              <a:rPr lang="en-US" sz="3100" dirty="0"/>
              <a:t>Definition moved to 200.75</a:t>
            </a:r>
          </a:p>
          <a:p>
            <a:pPr lvl="1"/>
            <a:r>
              <a:rPr lang="en-US" sz="3200" dirty="0"/>
              <a:t>The treatment of participant support costs is in the definition of modified total direct costs and in the appendices on indirect cost rates, Appendix IV to Part 200</a:t>
            </a:r>
          </a:p>
          <a:p>
            <a:pPr lvl="1"/>
            <a:endParaRPr lang="en-US" sz="3100" dirty="0"/>
          </a:p>
          <a:p>
            <a:pPr lvl="1"/>
            <a:endParaRPr lang="en-US" sz="3100" dirty="0">
              <a:latin typeface="+mj-lt"/>
            </a:endParaRPr>
          </a:p>
        </p:txBody>
      </p:sp>
    </p:spTree>
    <p:extLst>
      <p:ext uri="{BB962C8B-B14F-4D97-AF65-F5344CB8AC3E}">
        <p14:creationId xmlns:p14="http://schemas.microsoft.com/office/powerpoint/2010/main" val="36182211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200.460 – Proposal Costs</a:t>
            </a:r>
          </a:p>
          <a:p>
            <a:pPr lvl="1"/>
            <a:r>
              <a:rPr lang="en-US" sz="3100" dirty="0"/>
              <a:t>Proposal cost changes the language that allowed for other than indirect treatment of these costs.</a:t>
            </a:r>
          </a:p>
          <a:p>
            <a:pPr lvl="1"/>
            <a:r>
              <a:rPr lang="en-US" sz="3100" dirty="0"/>
              <a:t>Allocable only to current accounting period </a:t>
            </a:r>
          </a:p>
          <a:p>
            <a:endParaRPr lang="en-US" sz="3600" dirty="0">
              <a:latin typeface="+mj-lt"/>
            </a:endParaRPr>
          </a:p>
        </p:txBody>
      </p:sp>
    </p:spTree>
    <p:extLst>
      <p:ext uri="{BB962C8B-B14F-4D97-AF65-F5344CB8AC3E}">
        <p14:creationId xmlns:p14="http://schemas.microsoft.com/office/powerpoint/2010/main" val="34780158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200.461 – Publication and Printing Costs</a:t>
            </a:r>
          </a:p>
          <a:p>
            <a:pPr lvl="1"/>
            <a:r>
              <a:rPr lang="en-US" sz="3200" dirty="0"/>
              <a:t>Paragraph (c) resolves a long-standing issue with charges necessary to publish research results, which typically occur after expiration, but are otherwise allowable costs of an award.</a:t>
            </a:r>
          </a:p>
          <a:p>
            <a:pPr lvl="1"/>
            <a:endParaRPr lang="en-US" sz="3100" dirty="0">
              <a:latin typeface="+mj-lt"/>
            </a:endParaRPr>
          </a:p>
        </p:txBody>
      </p:sp>
    </p:spTree>
    <p:extLst>
      <p:ext uri="{BB962C8B-B14F-4D97-AF65-F5344CB8AC3E}">
        <p14:creationId xmlns:p14="http://schemas.microsoft.com/office/powerpoint/2010/main" val="19788811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200.463 – Recruiting Costs</a:t>
            </a:r>
          </a:p>
          <a:p>
            <a:pPr marL="171450" indent="-171450">
              <a:buFont typeface="Arial" panose="020B0604020202020204" pitchFamily="34" charset="0"/>
              <a:buChar char="•"/>
            </a:pPr>
            <a:endParaRPr lang="en-US" sz="3100" dirty="0">
              <a:latin typeface="+mj-lt"/>
            </a:endParaRPr>
          </a:p>
          <a:p>
            <a:pPr marL="171450" indent="-171450">
              <a:buFont typeface="Arial" panose="020B0604020202020204" pitchFamily="34" charset="0"/>
              <a:buChar char="•"/>
            </a:pPr>
            <a:r>
              <a:rPr lang="en-US" dirty="0">
                <a:solidFill>
                  <a:srgbClr val="242852"/>
                </a:solidFill>
              </a:rPr>
              <a:t>Paragraph (b) of Section 200.463 – Recruiting Costs, makes clear that “special emoluments, fringe benefits, and salary allowances” that do not meet the test of reasonableness or do not conform with established practices of the entity are unallowable.</a:t>
            </a:r>
          </a:p>
          <a:p>
            <a:endParaRPr lang="en-US" dirty="0"/>
          </a:p>
          <a:p>
            <a:pPr lvl="1"/>
            <a:endParaRPr lang="en-US" sz="3100" dirty="0">
              <a:latin typeface="+mj-lt"/>
            </a:endParaRPr>
          </a:p>
        </p:txBody>
      </p:sp>
    </p:spTree>
    <p:extLst>
      <p:ext uri="{BB962C8B-B14F-4D97-AF65-F5344CB8AC3E}">
        <p14:creationId xmlns:p14="http://schemas.microsoft.com/office/powerpoint/2010/main" val="8388040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lnSpcReduction="10000"/>
          </a:bodyPr>
          <a:lstStyle/>
          <a:p>
            <a:r>
              <a:rPr lang="en-US" sz="3600" dirty="0">
                <a:latin typeface="+mj-lt"/>
              </a:rPr>
              <a:t>200.463 – Recruiting Costs</a:t>
            </a:r>
          </a:p>
          <a:p>
            <a:endParaRPr lang="en-US" dirty="0"/>
          </a:p>
          <a:p>
            <a:pPr>
              <a:buFont typeface="Courier New" panose="02070309020205020404" pitchFamily="49" charset="0"/>
              <a:buChar char="o"/>
            </a:pPr>
            <a:r>
              <a:rPr lang="en-US" dirty="0">
                <a:solidFill>
                  <a:srgbClr val="242852"/>
                </a:solidFill>
              </a:rPr>
              <a:t>Paragraph (c) provides that when relocation costs are incurred with the recruitment of a new employee and have been funded in whole or in as a direct cost to the federal award, and the newly hired employee resigns for reasons within the employee’s control within 12 months after hire, the non-Federal entity will be required to refund or credit only the Federal share of such relocation costs to the Federal government.</a:t>
            </a:r>
          </a:p>
          <a:p>
            <a:endParaRPr lang="en-US" dirty="0"/>
          </a:p>
        </p:txBody>
      </p:sp>
    </p:spTree>
    <p:extLst>
      <p:ext uri="{BB962C8B-B14F-4D97-AF65-F5344CB8AC3E}">
        <p14:creationId xmlns:p14="http://schemas.microsoft.com/office/powerpoint/2010/main" val="22829668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200.463 – Recruiting Costs</a:t>
            </a:r>
          </a:p>
          <a:p>
            <a:endParaRPr lang="en-US" dirty="0"/>
          </a:p>
          <a:p>
            <a:pPr>
              <a:buFont typeface="Courier New" panose="02070309020205020404" pitchFamily="49" charset="0"/>
              <a:buChar char="o"/>
            </a:pPr>
            <a:r>
              <a:rPr lang="en-US" dirty="0">
                <a:solidFill>
                  <a:srgbClr val="242852"/>
                </a:solidFill>
              </a:rPr>
              <a:t>To meet the needs associated with obtaining critical foreign research skills, new language and standards  for short term travel visa costs have been added under paragraph (d).  </a:t>
            </a:r>
          </a:p>
          <a:p>
            <a:pPr lvl="1"/>
            <a:endParaRPr lang="en-US" sz="3100" dirty="0">
              <a:latin typeface="+mj-lt"/>
            </a:endParaRPr>
          </a:p>
        </p:txBody>
      </p:sp>
    </p:spTree>
    <p:extLst>
      <p:ext uri="{BB962C8B-B14F-4D97-AF65-F5344CB8AC3E}">
        <p14:creationId xmlns:p14="http://schemas.microsoft.com/office/powerpoint/2010/main" val="1234039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a:xfrm>
            <a:off x="301752" y="1527048"/>
            <a:ext cx="8613648" cy="4572000"/>
          </a:xfrm>
        </p:spPr>
        <p:txBody>
          <a:bodyPr>
            <a:normAutofit/>
          </a:bodyPr>
          <a:lstStyle/>
          <a:p>
            <a:endParaRPr lang="en-US" sz="3600" dirty="0">
              <a:latin typeface="+mj-lt"/>
            </a:endParaRPr>
          </a:p>
          <a:p>
            <a:pPr marL="0" indent="0">
              <a:buNone/>
            </a:pPr>
            <a:r>
              <a:rPr lang="en-US" sz="3600" dirty="0">
                <a:solidFill>
                  <a:srgbClr val="242852"/>
                </a:solidFill>
                <a:latin typeface="+mj-lt"/>
              </a:rPr>
              <a:t>Final “guidance” clarifies and strengthens Cost Principles across many functional areas.</a:t>
            </a:r>
          </a:p>
        </p:txBody>
      </p:sp>
    </p:spTree>
    <p:extLst>
      <p:ext uri="{BB962C8B-B14F-4D97-AF65-F5344CB8AC3E}">
        <p14:creationId xmlns:p14="http://schemas.microsoft.com/office/powerpoint/2010/main" val="7516413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200.464 – Relocation Costs of Employees</a:t>
            </a:r>
          </a:p>
          <a:p>
            <a:pPr lvl="1"/>
            <a:r>
              <a:rPr lang="en-US" sz="3100" dirty="0">
                <a:latin typeface="+mj-lt"/>
              </a:rPr>
              <a:t>Limits the previously unlimited amount of time for which a Federal award may be charged for the costs of an employee’s vacant home to up to six months.</a:t>
            </a:r>
            <a:endParaRPr lang="en-US" sz="3600" dirty="0">
              <a:latin typeface="+mj-lt"/>
            </a:endParaRPr>
          </a:p>
        </p:txBody>
      </p:sp>
    </p:spTree>
    <p:extLst>
      <p:ext uri="{BB962C8B-B14F-4D97-AF65-F5344CB8AC3E}">
        <p14:creationId xmlns:p14="http://schemas.microsoft.com/office/powerpoint/2010/main" val="14343174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200.465 – Rental Costs of Real Property and Equipment</a:t>
            </a:r>
          </a:p>
          <a:p>
            <a:pPr lvl="1"/>
            <a:r>
              <a:rPr lang="en-US" sz="3100" dirty="0">
                <a:latin typeface="+mj-lt"/>
              </a:rPr>
              <a:t> </a:t>
            </a:r>
            <a:r>
              <a:rPr lang="en-US" sz="3200" dirty="0"/>
              <a:t>rental costs under “sale and lease back”</a:t>
            </a:r>
          </a:p>
          <a:p>
            <a:pPr lvl="1"/>
            <a:r>
              <a:rPr lang="en-US" sz="3200" dirty="0">
                <a:latin typeface="+mj-lt"/>
              </a:rPr>
              <a:t> </a:t>
            </a:r>
            <a:r>
              <a:rPr lang="en-US" sz="3200" dirty="0"/>
              <a:t>rental costs under "less-than-arm's    length“</a:t>
            </a:r>
            <a:endParaRPr lang="en-US" sz="2900" dirty="0">
              <a:latin typeface="+mj-lt"/>
            </a:endParaRPr>
          </a:p>
          <a:p>
            <a:pPr lvl="1"/>
            <a:r>
              <a:rPr lang="en-US" sz="2900" dirty="0">
                <a:latin typeface="+mj-lt"/>
              </a:rPr>
              <a:t> </a:t>
            </a:r>
            <a:r>
              <a:rPr lang="en-US" sz="3200" dirty="0"/>
              <a:t>home office space</a:t>
            </a:r>
          </a:p>
        </p:txBody>
      </p:sp>
    </p:spTree>
    <p:extLst>
      <p:ext uri="{BB962C8B-B14F-4D97-AF65-F5344CB8AC3E}">
        <p14:creationId xmlns:p14="http://schemas.microsoft.com/office/powerpoint/2010/main" val="4489116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t>200.469 - Student Activity Costs</a:t>
            </a:r>
          </a:p>
          <a:p>
            <a:pPr marL="274320" lvl="1" indent="0">
              <a:buNone/>
            </a:pPr>
            <a:endParaRPr lang="en-US" sz="3100" dirty="0">
              <a:latin typeface="+mj-lt"/>
            </a:endParaRPr>
          </a:p>
          <a:p>
            <a:pPr lvl="1">
              <a:buFont typeface="Courier New" panose="02070309020205020404" pitchFamily="49" charset="0"/>
              <a:buChar char="o"/>
            </a:pPr>
            <a:r>
              <a:rPr lang="en-US" sz="3100" dirty="0">
                <a:latin typeface="+mj-lt"/>
              </a:rPr>
              <a:t>S</a:t>
            </a:r>
            <a:r>
              <a:rPr lang="en-US" sz="3200" dirty="0"/>
              <a:t>tudent activities are primarily applies to IHEs, applicability is expanded to all entities to further mitigate risks of waste, fraud, and abuse.</a:t>
            </a:r>
            <a:endParaRPr lang="en-US" sz="3200" u="sng" dirty="0"/>
          </a:p>
          <a:p>
            <a:pPr lvl="1"/>
            <a:endParaRPr lang="en-US" sz="3100" dirty="0">
              <a:latin typeface="+mj-lt"/>
            </a:endParaRPr>
          </a:p>
        </p:txBody>
      </p:sp>
    </p:spTree>
    <p:extLst>
      <p:ext uri="{BB962C8B-B14F-4D97-AF65-F5344CB8AC3E}">
        <p14:creationId xmlns:p14="http://schemas.microsoft.com/office/powerpoint/2010/main" val="14648026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t>200.470 - Taxes (including Value Added Tax)</a:t>
            </a:r>
          </a:p>
          <a:p>
            <a:pPr lvl="1"/>
            <a:r>
              <a:rPr lang="en-US" sz="3200" dirty="0"/>
              <a:t>Paragraph (a) – States, local government and Indian Tribes</a:t>
            </a:r>
          </a:p>
          <a:p>
            <a:pPr lvl="1"/>
            <a:r>
              <a:rPr lang="en-US" sz="3200" dirty="0"/>
              <a:t>Paragraph (b) Nonprofits and IHEs </a:t>
            </a:r>
          </a:p>
          <a:p>
            <a:pPr lvl="1"/>
            <a:r>
              <a:rPr lang="en-US" sz="3200" dirty="0">
                <a:latin typeface="+mj-lt"/>
              </a:rPr>
              <a:t>Adds paragraph (c) – Value Added Taxes – Foreign taxes</a:t>
            </a:r>
            <a:endParaRPr lang="en-US" sz="3100" dirty="0">
              <a:latin typeface="+mj-lt"/>
            </a:endParaRPr>
          </a:p>
        </p:txBody>
      </p:sp>
    </p:spTree>
    <p:extLst>
      <p:ext uri="{BB962C8B-B14F-4D97-AF65-F5344CB8AC3E}">
        <p14:creationId xmlns:p14="http://schemas.microsoft.com/office/powerpoint/2010/main" val="15489560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Selected Items of Cost</a:t>
            </a:r>
          </a:p>
        </p:txBody>
      </p:sp>
      <p:sp>
        <p:nvSpPr>
          <p:cNvPr id="4" name="Content Placeholder 3"/>
          <p:cNvSpPr>
            <a:spLocks noGrp="1"/>
          </p:cNvSpPr>
          <p:nvPr>
            <p:ph sz="quarter" idx="1"/>
          </p:nvPr>
        </p:nvSpPr>
        <p:spPr/>
        <p:txBody>
          <a:bodyPr>
            <a:normAutofit/>
          </a:bodyPr>
          <a:lstStyle/>
          <a:p>
            <a:r>
              <a:rPr lang="en-US" sz="3600" dirty="0">
                <a:latin typeface="+mj-lt"/>
              </a:rPr>
              <a:t>200.474 – Travel Costs</a:t>
            </a:r>
          </a:p>
          <a:p>
            <a:pPr lvl="1"/>
            <a:r>
              <a:rPr lang="en-US" sz="3100" dirty="0">
                <a:latin typeface="+mj-lt"/>
              </a:rPr>
              <a:t> Provides that temporary dependent care costs that result directly from travel to conferences and meet specified standards are allowable.</a:t>
            </a:r>
          </a:p>
        </p:txBody>
      </p:sp>
    </p:spTree>
    <p:extLst>
      <p:ext uri="{BB962C8B-B14F-4D97-AF65-F5344CB8AC3E}">
        <p14:creationId xmlns:p14="http://schemas.microsoft.com/office/powerpoint/2010/main" val="37828608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effectLst>
                  <a:outerShdw blurRad="38100" dist="38100" dir="2700000" algn="tl">
                    <a:srgbClr val="000000">
                      <a:alpha val="43137"/>
                    </a:srgbClr>
                  </a:outerShdw>
                </a:effectLst>
              </a:rPr>
              <a:t>Cost Principles</a:t>
            </a:r>
          </a:p>
        </p:txBody>
      </p:sp>
      <p:sp>
        <p:nvSpPr>
          <p:cNvPr id="4" name="Content Placeholder 3"/>
          <p:cNvSpPr>
            <a:spLocks noGrp="1"/>
          </p:cNvSpPr>
          <p:nvPr>
            <p:ph sz="quarter" idx="1"/>
          </p:nvPr>
        </p:nvSpPr>
        <p:spPr/>
        <p:txBody>
          <a:bodyPr>
            <a:normAutofit fontScale="92500" lnSpcReduction="10000"/>
          </a:bodyPr>
          <a:lstStyle/>
          <a:p>
            <a:endParaRPr lang="en-US" sz="3600" dirty="0">
              <a:latin typeface="+mj-lt"/>
            </a:endParaRPr>
          </a:p>
          <a:p>
            <a:pPr marL="0" indent="0" algn="ctr">
              <a:buNone/>
            </a:pPr>
            <a:r>
              <a:rPr lang="en-US" sz="3600" dirty="0">
                <a:latin typeface="+mj-lt"/>
              </a:rPr>
              <a:t>Thank you for your time and attention!</a:t>
            </a:r>
          </a:p>
          <a:p>
            <a:pPr marL="0" indent="0">
              <a:buNone/>
            </a:pPr>
            <a:endParaRPr lang="en-US" sz="3600" dirty="0">
              <a:latin typeface="+mj-lt"/>
            </a:endParaRPr>
          </a:p>
          <a:p>
            <a:pPr marL="0" indent="0" algn="ctr">
              <a:buNone/>
            </a:pPr>
            <a:r>
              <a:rPr lang="en-US" sz="3600" dirty="0"/>
              <a:t>Please submit questions to </a:t>
            </a:r>
            <a:r>
              <a:rPr lang="en-US" sz="3600" dirty="0">
                <a:hlinkClick r:id="rId3"/>
              </a:rPr>
              <a:t>cofar@omb.eop.gov</a:t>
            </a:r>
            <a:r>
              <a:rPr lang="en-US" sz="3600" dirty="0"/>
              <a:t>.  All questions will be reviewed and some may be included in a frequently asked questions document that will be posted on the COFAR website, </a:t>
            </a:r>
            <a:r>
              <a:rPr lang="en-US" sz="3600" dirty="0">
                <a:hlinkClick r:id="rId4"/>
              </a:rPr>
              <a:t>https://cfo.gov/cofar/</a:t>
            </a:r>
            <a:r>
              <a:rPr lang="en-US" sz="3600" dirty="0"/>
              <a:t>.</a:t>
            </a:r>
          </a:p>
          <a:p>
            <a:pPr marL="0" indent="0" algn="ctr">
              <a:buNone/>
            </a:pPr>
            <a:endParaRPr lang="en-US" sz="3600" dirty="0"/>
          </a:p>
          <a:p>
            <a:pPr marL="0" indent="0">
              <a:buNone/>
            </a:pPr>
            <a:endParaRPr lang="en-US" sz="3600" dirty="0">
              <a:latin typeface="+mj-lt"/>
            </a:endParaRPr>
          </a:p>
        </p:txBody>
      </p:sp>
      <p:sp>
        <p:nvSpPr>
          <p:cNvPr id="3" name="Slide Number Placeholder 2"/>
          <p:cNvSpPr>
            <a:spLocks noGrp="1"/>
          </p:cNvSpPr>
          <p:nvPr>
            <p:ph type="sldNum" sz="quarter" idx="12"/>
          </p:nvPr>
        </p:nvSpPr>
        <p:spPr/>
        <p:txBody>
          <a:bodyPr/>
          <a:lstStyle/>
          <a:p>
            <a:fld id="{D65136C6-32EF-4986-B035-254FDBC54756}" type="slidenum">
              <a:rPr lang="en-US" smtClean="0"/>
              <a:t>55</a:t>
            </a:fld>
            <a:endParaRPr lang="en-US" dirty="0"/>
          </a:p>
        </p:txBody>
      </p:sp>
    </p:spTree>
    <p:extLst>
      <p:ext uri="{BB962C8B-B14F-4D97-AF65-F5344CB8AC3E}">
        <p14:creationId xmlns:p14="http://schemas.microsoft.com/office/powerpoint/2010/main" val="3323935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Cost Principles</a:t>
            </a:r>
          </a:p>
        </p:txBody>
      </p:sp>
      <p:sp>
        <p:nvSpPr>
          <p:cNvPr id="4" name="Content Placeholder 3"/>
          <p:cNvSpPr>
            <a:spLocks noGrp="1"/>
          </p:cNvSpPr>
          <p:nvPr>
            <p:ph sz="quarter" idx="1"/>
          </p:nvPr>
        </p:nvSpPr>
        <p:spPr/>
        <p:txBody>
          <a:bodyPr>
            <a:normAutofit/>
          </a:bodyPr>
          <a:lstStyle/>
          <a:p>
            <a:r>
              <a:rPr lang="en-US" sz="3600" dirty="0">
                <a:latin typeface="+mj-lt"/>
              </a:rPr>
              <a:t>Question we hear frequently -</a:t>
            </a:r>
          </a:p>
          <a:p>
            <a:pPr lvl="1"/>
            <a:endParaRPr lang="en-US" sz="2600" dirty="0"/>
          </a:p>
          <a:p>
            <a:pPr lvl="1"/>
            <a:r>
              <a:rPr lang="en-US" sz="2600" dirty="0">
                <a:solidFill>
                  <a:srgbClr val="242852"/>
                </a:solidFill>
              </a:rPr>
              <a:t>Should we continue using 2 CFR 220, 225, and 230 until December 2014, even though these regulations have now been removed from the CFR?</a:t>
            </a:r>
          </a:p>
          <a:p>
            <a:endParaRPr lang="en-US" sz="3600" dirty="0">
              <a:latin typeface="+mj-lt"/>
            </a:endParaRPr>
          </a:p>
        </p:txBody>
      </p:sp>
    </p:spTree>
    <p:extLst>
      <p:ext uri="{BB962C8B-B14F-4D97-AF65-F5344CB8AC3E}">
        <p14:creationId xmlns:p14="http://schemas.microsoft.com/office/powerpoint/2010/main" val="3831303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400" dirty="0"/>
              <a:t>Significant changes in the Cost Principles</a:t>
            </a:r>
          </a:p>
        </p:txBody>
      </p:sp>
      <p:sp>
        <p:nvSpPr>
          <p:cNvPr id="5" name="TextBox 4"/>
          <p:cNvSpPr txBox="1"/>
          <p:nvPr/>
        </p:nvSpPr>
        <p:spPr>
          <a:xfrm>
            <a:off x="457200" y="2743200"/>
            <a:ext cx="8458200" cy="2862322"/>
          </a:xfrm>
          <a:prstGeom prst="rect">
            <a:avLst/>
          </a:prstGeom>
          <a:noFill/>
        </p:spPr>
        <p:txBody>
          <a:bodyPr wrap="square" rtlCol="0">
            <a:spAutoFit/>
          </a:bodyPr>
          <a:lstStyle/>
          <a:p>
            <a:pPr marL="285750" indent="-285750">
              <a:buFont typeface="Arial" panose="020B0604020202020204" pitchFamily="34" charset="0"/>
              <a:buChar char="•"/>
            </a:pPr>
            <a:r>
              <a:rPr lang="en-US" sz="3600" dirty="0">
                <a:solidFill>
                  <a:srgbClr val="242852"/>
                </a:solidFill>
              </a:rPr>
              <a:t>Indirect Cost Rates </a:t>
            </a:r>
          </a:p>
          <a:p>
            <a:pPr marL="285750" indent="-285750">
              <a:buFont typeface="Arial" panose="020B0604020202020204" pitchFamily="34" charset="0"/>
              <a:buChar char="•"/>
            </a:pPr>
            <a:r>
              <a:rPr lang="en-US" sz="3600" dirty="0">
                <a:solidFill>
                  <a:srgbClr val="242852"/>
                </a:solidFill>
              </a:rPr>
              <a:t>Compensation – Personal Services (time &amp; attendance)</a:t>
            </a:r>
          </a:p>
          <a:p>
            <a:pPr marL="285750" indent="-285750">
              <a:buFont typeface="Arial" panose="020B0604020202020204" pitchFamily="34" charset="0"/>
              <a:buChar char="•"/>
            </a:pPr>
            <a:r>
              <a:rPr lang="en-US" sz="3600" dirty="0">
                <a:solidFill>
                  <a:srgbClr val="242852"/>
                </a:solidFill>
              </a:rPr>
              <a:t>Family Friendly Policies</a:t>
            </a:r>
          </a:p>
          <a:p>
            <a:pPr marL="285750" indent="-285750">
              <a:buFont typeface="Arial" panose="020B0604020202020204" pitchFamily="34" charset="0"/>
              <a:buChar char="•"/>
            </a:pPr>
            <a:r>
              <a:rPr lang="en-US" sz="3600" dirty="0">
                <a:solidFill>
                  <a:srgbClr val="242852"/>
                </a:solidFill>
              </a:rPr>
              <a:t>Support for Shared Services</a:t>
            </a:r>
          </a:p>
        </p:txBody>
      </p:sp>
    </p:spTree>
    <p:extLst>
      <p:ext uri="{BB962C8B-B14F-4D97-AF65-F5344CB8AC3E}">
        <p14:creationId xmlns:p14="http://schemas.microsoft.com/office/powerpoint/2010/main" val="1448197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Applicability</a:t>
            </a:r>
          </a:p>
        </p:txBody>
      </p:sp>
      <p:sp>
        <p:nvSpPr>
          <p:cNvPr id="4" name="Content Placeholder 3"/>
          <p:cNvSpPr>
            <a:spLocks noGrp="1"/>
          </p:cNvSpPr>
          <p:nvPr>
            <p:ph sz="quarter" idx="1"/>
          </p:nvPr>
        </p:nvSpPr>
        <p:spPr/>
        <p:txBody>
          <a:bodyPr>
            <a:normAutofit/>
          </a:bodyPr>
          <a:lstStyle/>
          <a:p>
            <a:r>
              <a:rPr lang="en-US" sz="3600" dirty="0">
                <a:latin typeface="+mj-lt"/>
              </a:rPr>
              <a:t>200.401 – Application</a:t>
            </a:r>
          </a:p>
          <a:p>
            <a:pPr lvl="1"/>
            <a:r>
              <a:rPr lang="en-US" sz="3600" dirty="0">
                <a:latin typeface="+mj-lt"/>
              </a:rPr>
              <a:t> </a:t>
            </a:r>
            <a:r>
              <a:rPr lang="en-US" sz="3600" dirty="0"/>
              <a:t>No change in exclusions</a:t>
            </a:r>
          </a:p>
          <a:p>
            <a:pPr lvl="1"/>
            <a:r>
              <a:rPr lang="en-US" sz="3600" dirty="0"/>
              <a:t> Clarification - Cost Accounting           Standards</a:t>
            </a:r>
          </a:p>
        </p:txBody>
      </p:sp>
    </p:spTree>
    <p:extLst>
      <p:ext uri="{BB962C8B-B14F-4D97-AF65-F5344CB8AC3E}">
        <p14:creationId xmlns:p14="http://schemas.microsoft.com/office/powerpoint/2010/main" val="3675741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subTitle" idx="1"/>
          </p:nvPr>
        </p:nvSpPr>
        <p:spPr>
          <a:xfrm>
            <a:off x="304800" y="2819400"/>
            <a:ext cx="8534400" cy="3429000"/>
          </a:xfrm>
        </p:spPr>
        <p:txBody>
          <a:bodyPr>
            <a:normAutofit/>
          </a:bodyPr>
          <a:lstStyle/>
          <a:p>
            <a:pPr marL="571500" marR="0" indent="-571500" algn="l">
              <a:spcBef>
                <a:spcPts val="0"/>
              </a:spcBef>
              <a:spcAft>
                <a:spcPts val="0"/>
              </a:spcAft>
              <a:buFont typeface="Arial" panose="020B0604020202020204" pitchFamily="34" charset="0"/>
              <a:buChar char="•"/>
            </a:pPr>
            <a:r>
              <a:rPr lang="en-US" sz="3600" b="0" dirty="0">
                <a:solidFill>
                  <a:schemeClr val="tx1"/>
                </a:solidFill>
                <a:latin typeface="+mj-lt"/>
                <a:ea typeface="Calibri"/>
                <a:cs typeface="Times New Roman"/>
              </a:rPr>
              <a:t>200.400  - Policy Guide</a:t>
            </a:r>
          </a:p>
          <a:p>
            <a:pPr marL="731520" lvl="1" indent="-457200" algn="l">
              <a:spcBef>
                <a:spcPts val="0"/>
              </a:spcBef>
              <a:buFont typeface="Arial" panose="020B0604020202020204" pitchFamily="34" charset="0"/>
              <a:buChar char="•"/>
            </a:pPr>
            <a:r>
              <a:rPr lang="en-US" sz="3100" dirty="0">
                <a:solidFill>
                  <a:srgbClr val="242852"/>
                </a:solidFill>
                <a:ea typeface="Calibri"/>
                <a:cs typeface="Times New Roman"/>
              </a:rPr>
              <a:t>Recognizes the dual role of students</a:t>
            </a:r>
          </a:p>
          <a:p>
            <a:pPr marL="731520" lvl="1" indent="-457200" algn="l">
              <a:spcBef>
                <a:spcPts val="0"/>
              </a:spcBef>
              <a:buFont typeface="Arial" panose="020B0604020202020204" pitchFamily="34" charset="0"/>
              <a:buChar char="•"/>
            </a:pPr>
            <a:r>
              <a:rPr lang="en-US" sz="3100" dirty="0">
                <a:solidFill>
                  <a:srgbClr val="242852"/>
                </a:solidFill>
                <a:ea typeface="Calibri"/>
                <a:cs typeface="Times New Roman"/>
              </a:rPr>
              <a:t>Strengthens the long standing practice that non Federal entities are </a:t>
            </a:r>
            <a:r>
              <a:rPr lang="en-US" sz="3100" u="sng" dirty="0">
                <a:solidFill>
                  <a:srgbClr val="242852"/>
                </a:solidFill>
                <a:ea typeface="Calibri"/>
                <a:cs typeface="Times New Roman"/>
              </a:rPr>
              <a:t>not</a:t>
            </a:r>
            <a:r>
              <a:rPr lang="en-US" sz="3100" dirty="0">
                <a:solidFill>
                  <a:srgbClr val="242852"/>
                </a:solidFill>
                <a:ea typeface="Calibri"/>
                <a:cs typeface="Times New Roman"/>
              </a:rPr>
              <a:t> permitted to keep profit unless expressly authorized by the terms &amp; conditions of the award.</a:t>
            </a:r>
          </a:p>
          <a:p>
            <a:pPr marL="285750" indent="-285750">
              <a:buFont typeface="Arial" panose="020B0604020202020204" pitchFamily="34" charset="0"/>
              <a:buChar char="•"/>
            </a:pPr>
            <a:endParaRPr lang="en-US" dirty="0"/>
          </a:p>
        </p:txBody>
      </p:sp>
      <p:sp>
        <p:nvSpPr>
          <p:cNvPr id="2" name="Title 1"/>
          <p:cNvSpPr>
            <a:spLocks noGrp="1"/>
          </p:cNvSpPr>
          <p:nvPr>
            <p:ph type="ctrTitle"/>
          </p:nvPr>
        </p:nvSpPr>
        <p:spPr>
          <a:xfrm>
            <a:off x="685800" y="381000"/>
            <a:ext cx="7772400" cy="1752600"/>
          </a:xfrm>
        </p:spPr>
        <p:txBody>
          <a:bodyPr>
            <a:noAutofit/>
          </a:bodyPr>
          <a:lstStyle/>
          <a:p>
            <a:pPr marL="0" marR="0">
              <a:spcBef>
                <a:spcPts val="0"/>
              </a:spcBef>
              <a:spcAft>
                <a:spcPts val="0"/>
              </a:spcAft>
            </a:pPr>
            <a:r>
              <a:rPr lang="en-US" sz="4400" dirty="0">
                <a:solidFill>
                  <a:srgbClr val="6F7D94"/>
                </a:solidFill>
                <a:ea typeface="Calibri"/>
                <a:cs typeface="Times New Roman"/>
              </a:rPr>
              <a:t>Subpart E – Cost Principles</a:t>
            </a:r>
            <a:br>
              <a:rPr lang="en-US" sz="4400" dirty="0">
                <a:solidFill>
                  <a:srgbClr val="6F7D94"/>
                </a:solidFill>
                <a:ea typeface="Calibri"/>
                <a:cs typeface="Times New Roman"/>
              </a:rPr>
            </a:br>
            <a:r>
              <a:rPr lang="en-US" sz="4400" dirty="0">
                <a:solidFill>
                  <a:srgbClr val="6F7D94"/>
                </a:solidFill>
                <a:ea typeface="Calibri"/>
                <a:cs typeface="Times New Roman"/>
              </a:rPr>
              <a:t>General Provisions</a:t>
            </a:r>
          </a:p>
        </p:txBody>
      </p:sp>
    </p:spTree>
    <p:extLst>
      <p:ext uri="{BB962C8B-B14F-4D97-AF65-F5344CB8AC3E}">
        <p14:creationId xmlns:p14="http://schemas.microsoft.com/office/powerpoint/2010/main" val="3476920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B2E27947FF31044AE7E2E8BF4706E67" ma:contentTypeVersion="1" ma:contentTypeDescription="Create a new document." ma:contentTypeScope="" ma:versionID="c9c4b62e56ae3369b02595ed8905aa08">
  <xsd:schema xmlns:xsd="http://www.w3.org/2001/XMLSchema" xmlns:xs="http://www.w3.org/2001/XMLSchema" xmlns:p="http://schemas.microsoft.com/office/2006/metadata/properties" xmlns:ns1="http://schemas.microsoft.com/sharepoint/v3" targetNamespace="http://schemas.microsoft.com/office/2006/metadata/properties" ma:root="true" ma:fieldsID="bfa53a8320f8b1c95a8960917c09239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F778EA-C667-4670-9F90-F23F0C897042}">
  <ds:schemaRefs>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E94AAE49-9B1E-46C6-AD7D-4B1FA4405CD3}">
  <ds:schemaRefs>
    <ds:schemaRef ds:uri="http://schemas.microsoft.com/sharepoint/v3/contenttype/forms"/>
  </ds:schemaRefs>
</ds:datastoreItem>
</file>

<file path=customXml/itemProps3.xml><?xml version="1.0" encoding="utf-8"?>
<ds:datastoreItem xmlns:ds="http://schemas.openxmlformats.org/officeDocument/2006/customXml" ds:itemID="{CCEDF55A-F32D-4444-AE14-64FF6C4B7F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3319</TotalTime>
  <Words>2252</Words>
  <Application>Microsoft Office PowerPoint</Application>
  <PresentationFormat>On-screen Show (4:3)</PresentationFormat>
  <Paragraphs>249</Paragraphs>
  <Slides>55</Slides>
  <Notes>55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55</vt:i4>
      </vt:variant>
    </vt:vector>
  </HeadingPairs>
  <TitlesOfParts>
    <vt:vector size="63" baseType="lpstr">
      <vt:lpstr>Arial</vt:lpstr>
      <vt:lpstr>Calibri</vt:lpstr>
      <vt:lpstr>Courier New</vt:lpstr>
      <vt:lpstr>Georgia</vt:lpstr>
      <vt:lpstr>Times New Roman</vt:lpstr>
      <vt:lpstr>Wingdings</vt:lpstr>
      <vt:lpstr>Wingdings 2</vt:lpstr>
      <vt:lpstr>Civic</vt:lpstr>
      <vt:lpstr>Council on Financial Assistance Reform’s Uniform Guidance Training </vt:lpstr>
      <vt:lpstr>Cost Principles</vt:lpstr>
      <vt:lpstr>Cost Principles</vt:lpstr>
      <vt:lpstr>Cost Principles</vt:lpstr>
      <vt:lpstr>Cost Principles</vt:lpstr>
      <vt:lpstr>Cost Principles</vt:lpstr>
      <vt:lpstr>Significant changes in the Cost Principles</vt:lpstr>
      <vt:lpstr>Applicability</vt:lpstr>
      <vt:lpstr>Subpart E – Cost Principles General Provisions</vt:lpstr>
      <vt:lpstr>Cost Principles</vt:lpstr>
      <vt:lpstr>Cost Principles</vt:lpstr>
      <vt:lpstr>Cost Principles</vt:lpstr>
      <vt:lpstr>Cost Principles</vt:lpstr>
      <vt:lpstr>Cost Principles</vt:lpstr>
      <vt:lpstr>Cost Principles</vt:lpstr>
      <vt:lpstr>Cost Principles</vt:lpstr>
      <vt:lpstr>Cost Principles</vt:lpstr>
      <vt:lpstr>Cost Principles</vt:lpstr>
      <vt:lpstr>Cost Principles</vt:lpstr>
      <vt:lpstr>Cost Principles</vt:lpstr>
      <vt:lpstr>Cost Principles</vt:lpstr>
      <vt:lpstr>2 CFR Part 200 Subpart E</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Cost Principles</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Selected Items of Cost</vt:lpstr>
      <vt:lpstr>Cost Principles</vt:lpstr>
    </vt:vector>
  </TitlesOfParts>
  <Company>Employment &amp; Training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superman</dc:creator>
  <cp:lastModifiedBy>Derr, Beth (OB)</cp:lastModifiedBy>
  <cp:revision>308</cp:revision>
  <cp:lastPrinted>2014-01-27T13:13:20Z</cp:lastPrinted>
  <dcterms:created xsi:type="dcterms:W3CDTF">2014-01-11T18:45:46Z</dcterms:created>
  <dcterms:modified xsi:type="dcterms:W3CDTF">2024-09-24T16:12:44Z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0x0101005B2E27947FF31044AE7E2E8BF4706E67</vt:lpwstr>
  </property>
</Properties>
</file>