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7"/>
  </p:notesMasterIdLst>
  <p:handoutMasterIdLst>
    <p:handoutMasterId r:id="rId68"/>
  </p:handoutMasterIdLst>
  <p:sldIdLst>
    <p:sldId id="407" r:id="rId5"/>
    <p:sldId id="258"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409" r:id="rId6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Section" id="{1AA92BFC-D0CF-4639-9E38-F8D298DBC299}">
          <p14:sldIdLst>
            <p14:sldId id="407"/>
          </p14:sldIdLst>
        </p14:section>
        <p14:section name="Administrative Requirements" id="{0704BE62-0B10-4DA1-A83D-AE7D5A0B13AF}">
          <p14:sldIdLst>
            <p14:sldId id="258"/>
            <p14:sldId id="259"/>
            <p14:sldId id="260"/>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4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88639" autoAdjust="0"/>
  </p:normalViewPr>
  <p:slideViewPr>
    <p:cSldViewPr>
      <p:cViewPr varScale="1">
        <p:scale>
          <a:sx n="116" d="100"/>
          <a:sy n="116" d="100"/>
        </p:scale>
        <p:origin x="642" y="10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sorterViewPr>
    <p:cViewPr>
      <p:scale>
        <a:sx n="125" d="100"/>
        <a:sy n="125" d="100"/>
      </p:scale>
      <p:origin x="0" y="0"/>
    </p:cViewPr>
  </p:sorterViewPr>
  <p:notesViewPr>
    <p:cSldViewPr>
      <p:cViewPr varScale="1">
        <p:scale>
          <a:sx n="65" d="100"/>
          <a:sy n="65" d="100"/>
        </p:scale>
        <p:origin x="-3110" y="-91"/>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1" cy="464821"/>
          </a:xfrm>
          <a:prstGeom prst="rect">
            <a:avLst/>
          </a:prstGeom>
        </p:spPr>
        <p:txBody>
          <a:bodyPr vert="horz" lIns="93172" tIns="46586" rIns="93172" bIns="46586" rtlCol="0"/>
          <a:lstStyle>
            <a:lvl1pPr algn="l">
              <a:defRPr sz="1200"/>
            </a:lvl1pPr>
          </a:lstStyle>
          <a:p>
            <a:endParaRPr lang="en-US"/>
          </a:p>
        </p:txBody>
      </p:sp>
      <p:sp>
        <p:nvSpPr>
          <p:cNvPr id="3" name="Date Placeholder 2"/>
          <p:cNvSpPr>
            <a:spLocks noGrp="1"/>
          </p:cNvSpPr>
          <p:nvPr>
            <p:ph type="dt" sz="quarter" idx="1"/>
          </p:nvPr>
        </p:nvSpPr>
        <p:spPr>
          <a:xfrm>
            <a:off x="3970938" y="0"/>
            <a:ext cx="3037841" cy="464821"/>
          </a:xfrm>
          <a:prstGeom prst="rect">
            <a:avLst/>
          </a:prstGeom>
        </p:spPr>
        <p:txBody>
          <a:bodyPr vert="horz" lIns="93172" tIns="46586" rIns="93172" bIns="46586" rtlCol="0"/>
          <a:lstStyle>
            <a:lvl1pPr algn="r">
              <a:defRPr sz="1200"/>
            </a:lvl1pPr>
          </a:lstStyle>
          <a:p>
            <a:fld id="{B2421E10-0C78-464E-9F75-990AFB3148D4}" type="datetimeFigureOut">
              <a:rPr lang="en-US" smtClean="0"/>
              <a:t>9/24/2024</a:t>
            </a:fld>
            <a:endParaRPr lang="en-US"/>
          </a:p>
        </p:txBody>
      </p:sp>
      <p:sp>
        <p:nvSpPr>
          <p:cNvPr id="4" name="Footer Placeholder 3"/>
          <p:cNvSpPr>
            <a:spLocks noGrp="1"/>
          </p:cNvSpPr>
          <p:nvPr>
            <p:ph type="ftr" sz="quarter" idx="2"/>
          </p:nvPr>
        </p:nvSpPr>
        <p:spPr>
          <a:xfrm>
            <a:off x="0" y="8829966"/>
            <a:ext cx="3037841" cy="464821"/>
          </a:xfrm>
          <a:prstGeom prst="rect">
            <a:avLst/>
          </a:prstGeom>
        </p:spPr>
        <p:txBody>
          <a:bodyPr vert="horz" lIns="93172" tIns="46586" rIns="93172" bIns="4658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6"/>
            <a:ext cx="3037841" cy="464821"/>
          </a:xfrm>
          <a:prstGeom prst="rect">
            <a:avLst/>
          </a:prstGeom>
        </p:spPr>
        <p:txBody>
          <a:bodyPr vert="horz" lIns="93172" tIns="46586" rIns="93172" bIns="46586" rtlCol="0" anchor="b"/>
          <a:lstStyle>
            <a:lvl1pPr algn="r">
              <a:defRPr sz="1200"/>
            </a:lvl1pPr>
          </a:lstStyle>
          <a:p>
            <a:fld id="{A5CA451D-4037-4BE9-B581-325801F1461C}" type="slidenum">
              <a:rPr lang="en-US" smtClean="0"/>
              <a:t>‹#›</a:t>
            </a:fld>
            <a:endParaRPr lang="en-US"/>
          </a:p>
        </p:txBody>
      </p:sp>
    </p:spTree>
    <p:extLst>
      <p:ext uri="{BB962C8B-B14F-4D97-AF65-F5344CB8AC3E}">
        <p14:creationId xmlns:p14="http://schemas.microsoft.com/office/powerpoint/2010/main" val="319669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1" cy="464821"/>
          </a:xfrm>
          <a:prstGeom prst="rect">
            <a:avLst/>
          </a:prstGeom>
        </p:spPr>
        <p:txBody>
          <a:bodyPr vert="horz" lIns="93172" tIns="46586" rIns="93172" bIns="46586" rtlCol="0"/>
          <a:lstStyle>
            <a:lvl1pPr algn="l">
              <a:defRPr sz="1200"/>
            </a:lvl1pPr>
          </a:lstStyle>
          <a:p>
            <a:endParaRPr lang="en-US"/>
          </a:p>
        </p:txBody>
      </p:sp>
      <p:sp>
        <p:nvSpPr>
          <p:cNvPr id="3" name="Date Placeholder 2"/>
          <p:cNvSpPr>
            <a:spLocks noGrp="1"/>
          </p:cNvSpPr>
          <p:nvPr>
            <p:ph type="dt" idx="1"/>
          </p:nvPr>
        </p:nvSpPr>
        <p:spPr>
          <a:xfrm>
            <a:off x="3970938" y="0"/>
            <a:ext cx="3037841" cy="464821"/>
          </a:xfrm>
          <a:prstGeom prst="rect">
            <a:avLst/>
          </a:prstGeom>
        </p:spPr>
        <p:txBody>
          <a:bodyPr vert="horz" lIns="93172" tIns="46586" rIns="93172" bIns="46586" rtlCol="0"/>
          <a:lstStyle>
            <a:lvl1pPr algn="r">
              <a:defRPr sz="1200"/>
            </a:lvl1pPr>
          </a:lstStyle>
          <a:p>
            <a:fld id="{1B92B235-3C28-4B55-8421-964DC3BF0824}" type="datetimeFigureOut">
              <a:rPr lang="en-US" smtClean="0"/>
              <a:t>9/24/2024</a:t>
            </a:fld>
            <a:endParaRPr lang="en-US"/>
          </a:p>
        </p:txBody>
      </p:sp>
      <p:sp>
        <p:nvSpPr>
          <p:cNvPr id="4" name="Slide Image Placeholder 3"/>
          <p:cNvSpPr>
            <a:spLocks noGrp="1" noRot="1" noChangeAspect="1"/>
          </p:cNvSpPr>
          <p:nvPr>
            <p:ph type="sldImg" idx="2"/>
          </p:nvPr>
        </p:nvSpPr>
        <p:spPr>
          <a:xfrm>
            <a:off x="1181100" y="696913"/>
            <a:ext cx="4648200" cy="3487737"/>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1" cy="464821"/>
          </a:xfrm>
          <a:prstGeom prst="rect">
            <a:avLst/>
          </a:prstGeom>
        </p:spPr>
        <p:txBody>
          <a:bodyPr vert="horz" lIns="93172" tIns="46586" rIns="93172"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1" cy="464821"/>
          </a:xfrm>
          <a:prstGeom prst="rect">
            <a:avLst/>
          </a:prstGeom>
        </p:spPr>
        <p:txBody>
          <a:bodyPr vert="horz" lIns="93172" tIns="46586" rIns="93172" bIns="46586" rtlCol="0" anchor="b"/>
          <a:lstStyle>
            <a:lvl1pPr algn="r">
              <a:defRPr sz="1200"/>
            </a:lvl1pPr>
          </a:lstStyle>
          <a:p>
            <a:fld id="{824D2351-1173-4CB6-90FD-F90EB762193F}" type="slidenum">
              <a:rPr lang="en-US" smtClean="0"/>
              <a:t>‹#›</a:t>
            </a:fld>
            <a:endParaRPr lang="en-US"/>
          </a:p>
        </p:txBody>
      </p:sp>
    </p:spTree>
    <p:extLst>
      <p:ext uri="{BB962C8B-B14F-4D97-AF65-F5344CB8AC3E}">
        <p14:creationId xmlns:p14="http://schemas.microsoft.com/office/powerpoint/2010/main" val="109397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a:t>
            </a:fld>
            <a:endParaRPr lang="en-US"/>
          </a:p>
        </p:txBody>
      </p:sp>
    </p:spTree>
    <p:extLst>
      <p:ext uri="{BB962C8B-B14F-4D97-AF65-F5344CB8AC3E}">
        <p14:creationId xmlns:p14="http://schemas.microsoft.com/office/powerpoint/2010/main" val="1543334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10</a:t>
            </a:fld>
            <a:endParaRPr lang="en-US"/>
          </a:p>
        </p:txBody>
      </p:sp>
    </p:spTree>
    <p:extLst>
      <p:ext uri="{BB962C8B-B14F-4D97-AF65-F5344CB8AC3E}">
        <p14:creationId xmlns:p14="http://schemas.microsoft.com/office/powerpoint/2010/main" val="706902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11</a:t>
            </a:fld>
            <a:endParaRPr lang="en-US"/>
          </a:p>
        </p:txBody>
      </p:sp>
    </p:spTree>
    <p:extLst>
      <p:ext uri="{BB962C8B-B14F-4D97-AF65-F5344CB8AC3E}">
        <p14:creationId xmlns:p14="http://schemas.microsoft.com/office/powerpoint/2010/main" val="2606216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12</a:t>
            </a:fld>
            <a:endParaRPr lang="en-US"/>
          </a:p>
        </p:txBody>
      </p:sp>
    </p:spTree>
    <p:extLst>
      <p:ext uri="{BB962C8B-B14F-4D97-AF65-F5344CB8AC3E}">
        <p14:creationId xmlns:p14="http://schemas.microsoft.com/office/powerpoint/2010/main" val="2978591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13</a:t>
            </a:fld>
            <a:endParaRPr lang="en-US"/>
          </a:p>
        </p:txBody>
      </p:sp>
    </p:spTree>
    <p:extLst>
      <p:ext uri="{BB962C8B-B14F-4D97-AF65-F5344CB8AC3E}">
        <p14:creationId xmlns:p14="http://schemas.microsoft.com/office/powerpoint/2010/main" val="1244239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15</a:t>
            </a:fld>
            <a:endParaRPr lang="en-US"/>
          </a:p>
        </p:txBody>
      </p:sp>
    </p:spTree>
    <p:extLst>
      <p:ext uri="{BB962C8B-B14F-4D97-AF65-F5344CB8AC3E}">
        <p14:creationId xmlns:p14="http://schemas.microsoft.com/office/powerpoint/2010/main" val="958615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16</a:t>
            </a:fld>
            <a:endParaRPr lang="en-US"/>
          </a:p>
        </p:txBody>
      </p:sp>
    </p:spTree>
    <p:extLst>
      <p:ext uri="{BB962C8B-B14F-4D97-AF65-F5344CB8AC3E}">
        <p14:creationId xmlns:p14="http://schemas.microsoft.com/office/powerpoint/2010/main" val="981351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17</a:t>
            </a:fld>
            <a:endParaRPr lang="en-US"/>
          </a:p>
        </p:txBody>
      </p:sp>
    </p:spTree>
    <p:extLst>
      <p:ext uri="{BB962C8B-B14F-4D97-AF65-F5344CB8AC3E}">
        <p14:creationId xmlns:p14="http://schemas.microsoft.com/office/powerpoint/2010/main" val="4217631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18</a:t>
            </a:fld>
            <a:endParaRPr lang="en-US"/>
          </a:p>
        </p:txBody>
      </p:sp>
    </p:spTree>
    <p:extLst>
      <p:ext uri="{BB962C8B-B14F-4D97-AF65-F5344CB8AC3E}">
        <p14:creationId xmlns:p14="http://schemas.microsoft.com/office/powerpoint/2010/main" val="2609280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19</a:t>
            </a:fld>
            <a:endParaRPr lang="en-US"/>
          </a:p>
        </p:txBody>
      </p:sp>
    </p:spTree>
    <p:extLst>
      <p:ext uri="{BB962C8B-B14F-4D97-AF65-F5344CB8AC3E}">
        <p14:creationId xmlns:p14="http://schemas.microsoft.com/office/powerpoint/2010/main" val="1923674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20</a:t>
            </a:fld>
            <a:endParaRPr lang="en-US"/>
          </a:p>
        </p:txBody>
      </p:sp>
    </p:spTree>
    <p:extLst>
      <p:ext uri="{BB962C8B-B14F-4D97-AF65-F5344CB8AC3E}">
        <p14:creationId xmlns:p14="http://schemas.microsoft.com/office/powerpoint/2010/main" val="104920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a:t>
            </a:fld>
            <a:endParaRPr lang="en-US"/>
          </a:p>
        </p:txBody>
      </p:sp>
    </p:spTree>
    <p:extLst>
      <p:ext uri="{BB962C8B-B14F-4D97-AF65-F5344CB8AC3E}">
        <p14:creationId xmlns:p14="http://schemas.microsoft.com/office/powerpoint/2010/main" val="1472880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21</a:t>
            </a:fld>
            <a:endParaRPr lang="en-US"/>
          </a:p>
        </p:txBody>
      </p:sp>
    </p:spTree>
    <p:extLst>
      <p:ext uri="{BB962C8B-B14F-4D97-AF65-F5344CB8AC3E}">
        <p14:creationId xmlns:p14="http://schemas.microsoft.com/office/powerpoint/2010/main" val="2553802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22</a:t>
            </a:fld>
            <a:endParaRPr lang="en-US"/>
          </a:p>
        </p:txBody>
      </p:sp>
    </p:spTree>
    <p:extLst>
      <p:ext uri="{BB962C8B-B14F-4D97-AF65-F5344CB8AC3E}">
        <p14:creationId xmlns:p14="http://schemas.microsoft.com/office/powerpoint/2010/main" val="14963360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23</a:t>
            </a:fld>
            <a:endParaRPr lang="en-US"/>
          </a:p>
        </p:txBody>
      </p:sp>
    </p:spTree>
    <p:extLst>
      <p:ext uri="{BB962C8B-B14F-4D97-AF65-F5344CB8AC3E}">
        <p14:creationId xmlns:p14="http://schemas.microsoft.com/office/powerpoint/2010/main" val="2144006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495800"/>
            <a:ext cx="5608320" cy="4183380"/>
          </a:xfrm>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24</a:t>
            </a:fld>
            <a:endParaRPr lang="en-US"/>
          </a:p>
        </p:txBody>
      </p:sp>
    </p:spTree>
    <p:extLst>
      <p:ext uri="{BB962C8B-B14F-4D97-AF65-F5344CB8AC3E}">
        <p14:creationId xmlns:p14="http://schemas.microsoft.com/office/powerpoint/2010/main" val="12054537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25</a:t>
            </a:fld>
            <a:endParaRPr lang="en-US"/>
          </a:p>
        </p:txBody>
      </p:sp>
    </p:spTree>
    <p:extLst>
      <p:ext uri="{BB962C8B-B14F-4D97-AF65-F5344CB8AC3E}">
        <p14:creationId xmlns:p14="http://schemas.microsoft.com/office/powerpoint/2010/main" val="2552676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114800"/>
            <a:ext cx="5608320" cy="4183380"/>
          </a:xfrm>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26</a:t>
            </a:fld>
            <a:endParaRPr lang="en-US"/>
          </a:p>
        </p:txBody>
      </p:sp>
    </p:spTree>
    <p:extLst>
      <p:ext uri="{BB962C8B-B14F-4D97-AF65-F5344CB8AC3E}">
        <p14:creationId xmlns:p14="http://schemas.microsoft.com/office/powerpoint/2010/main" val="23552265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27</a:t>
            </a:fld>
            <a:endParaRPr lang="en-US"/>
          </a:p>
        </p:txBody>
      </p:sp>
    </p:spTree>
    <p:extLst>
      <p:ext uri="{BB962C8B-B14F-4D97-AF65-F5344CB8AC3E}">
        <p14:creationId xmlns:p14="http://schemas.microsoft.com/office/powerpoint/2010/main" val="33351246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28</a:t>
            </a:fld>
            <a:endParaRPr lang="en-US"/>
          </a:p>
        </p:txBody>
      </p:sp>
    </p:spTree>
    <p:extLst>
      <p:ext uri="{BB962C8B-B14F-4D97-AF65-F5344CB8AC3E}">
        <p14:creationId xmlns:p14="http://schemas.microsoft.com/office/powerpoint/2010/main" val="2687637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29</a:t>
            </a:fld>
            <a:endParaRPr lang="en-US"/>
          </a:p>
        </p:txBody>
      </p:sp>
    </p:spTree>
    <p:extLst>
      <p:ext uri="{BB962C8B-B14F-4D97-AF65-F5344CB8AC3E}">
        <p14:creationId xmlns:p14="http://schemas.microsoft.com/office/powerpoint/2010/main" val="18618163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30</a:t>
            </a:fld>
            <a:endParaRPr lang="en-US"/>
          </a:p>
        </p:txBody>
      </p:sp>
    </p:spTree>
    <p:extLst>
      <p:ext uri="{BB962C8B-B14F-4D97-AF65-F5344CB8AC3E}">
        <p14:creationId xmlns:p14="http://schemas.microsoft.com/office/powerpoint/2010/main" val="23956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824D2351-1173-4CB6-90FD-F90EB762193F}" type="slidenum">
              <a:rPr lang="en-US" smtClean="0"/>
              <a:t>3</a:t>
            </a:fld>
            <a:endParaRPr lang="en-US"/>
          </a:p>
        </p:txBody>
      </p:sp>
    </p:spTree>
    <p:extLst>
      <p:ext uri="{BB962C8B-B14F-4D97-AF65-F5344CB8AC3E}">
        <p14:creationId xmlns:p14="http://schemas.microsoft.com/office/powerpoint/2010/main" val="35135812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31</a:t>
            </a:fld>
            <a:endParaRPr lang="en-US"/>
          </a:p>
        </p:txBody>
      </p:sp>
    </p:spTree>
    <p:extLst>
      <p:ext uri="{BB962C8B-B14F-4D97-AF65-F5344CB8AC3E}">
        <p14:creationId xmlns:p14="http://schemas.microsoft.com/office/powerpoint/2010/main" val="27072952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32</a:t>
            </a:fld>
            <a:endParaRPr lang="en-US"/>
          </a:p>
        </p:txBody>
      </p:sp>
    </p:spTree>
    <p:extLst>
      <p:ext uri="{BB962C8B-B14F-4D97-AF65-F5344CB8AC3E}">
        <p14:creationId xmlns:p14="http://schemas.microsoft.com/office/powerpoint/2010/main" val="41999948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33</a:t>
            </a:fld>
            <a:endParaRPr lang="en-US"/>
          </a:p>
        </p:txBody>
      </p:sp>
    </p:spTree>
    <p:extLst>
      <p:ext uri="{BB962C8B-B14F-4D97-AF65-F5344CB8AC3E}">
        <p14:creationId xmlns:p14="http://schemas.microsoft.com/office/powerpoint/2010/main" val="3717585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34</a:t>
            </a:fld>
            <a:endParaRPr lang="en-US"/>
          </a:p>
        </p:txBody>
      </p:sp>
    </p:spTree>
    <p:extLst>
      <p:ext uri="{BB962C8B-B14F-4D97-AF65-F5344CB8AC3E}">
        <p14:creationId xmlns:p14="http://schemas.microsoft.com/office/powerpoint/2010/main" val="12674133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35</a:t>
            </a:fld>
            <a:endParaRPr lang="en-US"/>
          </a:p>
        </p:txBody>
      </p:sp>
    </p:spTree>
    <p:extLst>
      <p:ext uri="{BB962C8B-B14F-4D97-AF65-F5344CB8AC3E}">
        <p14:creationId xmlns:p14="http://schemas.microsoft.com/office/powerpoint/2010/main" val="8678191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36</a:t>
            </a:fld>
            <a:endParaRPr lang="en-US"/>
          </a:p>
        </p:txBody>
      </p:sp>
    </p:spTree>
    <p:extLst>
      <p:ext uri="{BB962C8B-B14F-4D97-AF65-F5344CB8AC3E}">
        <p14:creationId xmlns:p14="http://schemas.microsoft.com/office/powerpoint/2010/main" val="27992809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37</a:t>
            </a:fld>
            <a:endParaRPr lang="en-US"/>
          </a:p>
        </p:txBody>
      </p:sp>
    </p:spTree>
    <p:extLst>
      <p:ext uri="{BB962C8B-B14F-4D97-AF65-F5344CB8AC3E}">
        <p14:creationId xmlns:p14="http://schemas.microsoft.com/office/powerpoint/2010/main" val="4657071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39</a:t>
            </a:fld>
            <a:endParaRPr lang="en-US"/>
          </a:p>
        </p:txBody>
      </p:sp>
    </p:spTree>
    <p:extLst>
      <p:ext uri="{BB962C8B-B14F-4D97-AF65-F5344CB8AC3E}">
        <p14:creationId xmlns:p14="http://schemas.microsoft.com/office/powerpoint/2010/main" val="39927365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40</a:t>
            </a:fld>
            <a:endParaRPr lang="en-US"/>
          </a:p>
        </p:txBody>
      </p:sp>
    </p:spTree>
    <p:extLst>
      <p:ext uri="{BB962C8B-B14F-4D97-AF65-F5344CB8AC3E}">
        <p14:creationId xmlns:p14="http://schemas.microsoft.com/office/powerpoint/2010/main" val="20911461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42</a:t>
            </a:fld>
            <a:endParaRPr lang="en-US"/>
          </a:p>
        </p:txBody>
      </p:sp>
    </p:spTree>
    <p:extLst>
      <p:ext uri="{BB962C8B-B14F-4D97-AF65-F5344CB8AC3E}">
        <p14:creationId xmlns:p14="http://schemas.microsoft.com/office/powerpoint/2010/main" val="4190304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4</a:t>
            </a:fld>
            <a:endParaRPr lang="en-US"/>
          </a:p>
        </p:txBody>
      </p:sp>
    </p:spTree>
    <p:extLst>
      <p:ext uri="{BB962C8B-B14F-4D97-AF65-F5344CB8AC3E}">
        <p14:creationId xmlns:p14="http://schemas.microsoft.com/office/powerpoint/2010/main" val="38125967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43</a:t>
            </a:fld>
            <a:endParaRPr lang="en-US"/>
          </a:p>
        </p:txBody>
      </p:sp>
    </p:spTree>
    <p:extLst>
      <p:ext uri="{BB962C8B-B14F-4D97-AF65-F5344CB8AC3E}">
        <p14:creationId xmlns:p14="http://schemas.microsoft.com/office/powerpoint/2010/main" val="32312048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44</a:t>
            </a:fld>
            <a:endParaRPr lang="en-US"/>
          </a:p>
        </p:txBody>
      </p:sp>
    </p:spTree>
    <p:extLst>
      <p:ext uri="{BB962C8B-B14F-4D97-AF65-F5344CB8AC3E}">
        <p14:creationId xmlns:p14="http://schemas.microsoft.com/office/powerpoint/2010/main" val="19976021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45</a:t>
            </a:fld>
            <a:endParaRPr lang="en-US"/>
          </a:p>
        </p:txBody>
      </p:sp>
    </p:spTree>
    <p:extLst>
      <p:ext uri="{BB962C8B-B14F-4D97-AF65-F5344CB8AC3E}">
        <p14:creationId xmlns:p14="http://schemas.microsoft.com/office/powerpoint/2010/main" val="13965107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46</a:t>
            </a:fld>
            <a:endParaRPr lang="en-US"/>
          </a:p>
        </p:txBody>
      </p:sp>
    </p:spTree>
    <p:extLst>
      <p:ext uri="{BB962C8B-B14F-4D97-AF65-F5344CB8AC3E}">
        <p14:creationId xmlns:p14="http://schemas.microsoft.com/office/powerpoint/2010/main" val="2903551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47</a:t>
            </a:fld>
            <a:endParaRPr lang="en-US"/>
          </a:p>
        </p:txBody>
      </p:sp>
    </p:spTree>
    <p:extLst>
      <p:ext uri="{BB962C8B-B14F-4D97-AF65-F5344CB8AC3E}">
        <p14:creationId xmlns:p14="http://schemas.microsoft.com/office/powerpoint/2010/main" val="23315475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48</a:t>
            </a:fld>
            <a:endParaRPr lang="en-US"/>
          </a:p>
        </p:txBody>
      </p:sp>
    </p:spTree>
    <p:extLst>
      <p:ext uri="{BB962C8B-B14F-4D97-AF65-F5344CB8AC3E}">
        <p14:creationId xmlns:p14="http://schemas.microsoft.com/office/powerpoint/2010/main" val="34415105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49</a:t>
            </a:fld>
            <a:endParaRPr lang="en-US"/>
          </a:p>
        </p:txBody>
      </p:sp>
    </p:spTree>
    <p:extLst>
      <p:ext uri="{BB962C8B-B14F-4D97-AF65-F5344CB8AC3E}">
        <p14:creationId xmlns:p14="http://schemas.microsoft.com/office/powerpoint/2010/main" val="26038829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50</a:t>
            </a:fld>
            <a:endParaRPr lang="en-US"/>
          </a:p>
        </p:txBody>
      </p:sp>
    </p:spTree>
    <p:extLst>
      <p:ext uri="{BB962C8B-B14F-4D97-AF65-F5344CB8AC3E}">
        <p14:creationId xmlns:p14="http://schemas.microsoft.com/office/powerpoint/2010/main" val="39283055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51</a:t>
            </a:fld>
            <a:endParaRPr lang="en-US"/>
          </a:p>
        </p:txBody>
      </p:sp>
    </p:spTree>
    <p:extLst>
      <p:ext uri="{BB962C8B-B14F-4D97-AF65-F5344CB8AC3E}">
        <p14:creationId xmlns:p14="http://schemas.microsoft.com/office/powerpoint/2010/main" val="1920127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52</a:t>
            </a:fld>
            <a:endParaRPr lang="en-US"/>
          </a:p>
        </p:txBody>
      </p:sp>
    </p:spTree>
    <p:extLst>
      <p:ext uri="{BB962C8B-B14F-4D97-AF65-F5344CB8AC3E}">
        <p14:creationId xmlns:p14="http://schemas.microsoft.com/office/powerpoint/2010/main" val="2510562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a:t>
            </a:fld>
            <a:endParaRPr lang="en-US"/>
          </a:p>
        </p:txBody>
      </p:sp>
    </p:spTree>
    <p:extLst>
      <p:ext uri="{BB962C8B-B14F-4D97-AF65-F5344CB8AC3E}">
        <p14:creationId xmlns:p14="http://schemas.microsoft.com/office/powerpoint/2010/main" val="16943913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53</a:t>
            </a:fld>
            <a:endParaRPr lang="en-US"/>
          </a:p>
        </p:txBody>
      </p:sp>
    </p:spTree>
    <p:extLst>
      <p:ext uri="{BB962C8B-B14F-4D97-AF65-F5344CB8AC3E}">
        <p14:creationId xmlns:p14="http://schemas.microsoft.com/office/powerpoint/2010/main" val="11886826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54</a:t>
            </a:fld>
            <a:endParaRPr lang="en-US"/>
          </a:p>
        </p:txBody>
      </p:sp>
    </p:spTree>
    <p:extLst>
      <p:ext uri="{BB962C8B-B14F-4D97-AF65-F5344CB8AC3E}">
        <p14:creationId xmlns:p14="http://schemas.microsoft.com/office/powerpoint/2010/main" val="317130923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56</a:t>
            </a:fld>
            <a:endParaRPr lang="en-US"/>
          </a:p>
        </p:txBody>
      </p:sp>
    </p:spTree>
    <p:extLst>
      <p:ext uri="{BB962C8B-B14F-4D97-AF65-F5344CB8AC3E}">
        <p14:creationId xmlns:p14="http://schemas.microsoft.com/office/powerpoint/2010/main" val="38691873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57</a:t>
            </a:fld>
            <a:endParaRPr lang="en-US"/>
          </a:p>
        </p:txBody>
      </p:sp>
    </p:spTree>
    <p:extLst>
      <p:ext uri="{BB962C8B-B14F-4D97-AF65-F5344CB8AC3E}">
        <p14:creationId xmlns:p14="http://schemas.microsoft.com/office/powerpoint/2010/main" val="323235734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C6E3D-1C89-4093-8393-8CEA1FF096FE}" type="slidenum">
              <a:rPr lang="en-US" smtClean="0"/>
              <a:t>58</a:t>
            </a:fld>
            <a:endParaRPr lang="en-US"/>
          </a:p>
        </p:txBody>
      </p:sp>
    </p:spTree>
    <p:extLst>
      <p:ext uri="{BB962C8B-B14F-4D97-AF65-F5344CB8AC3E}">
        <p14:creationId xmlns:p14="http://schemas.microsoft.com/office/powerpoint/2010/main" val="21962182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59</a:t>
            </a:fld>
            <a:endParaRPr lang="en-US"/>
          </a:p>
        </p:txBody>
      </p:sp>
    </p:spTree>
    <p:extLst>
      <p:ext uri="{BB962C8B-B14F-4D97-AF65-F5344CB8AC3E}">
        <p14:creationId xmlns:p14="http://schemas.microsoft.com/office/powerpoint/2010/main" val="26825318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60</a:t>
            </a:fld>
            <a:endParaRPr lang="en-US"/>
          </a:p>
        </p:txBody>
      </p:sp>
    </p:spTree>
    <p:extLst>
      <p:ext uri="{BB962C8B-B14F-4D97-AF65-F5344CB8AC3E}">
        <p14:creationId xmlns:p14="http://schemas.microsoft.com/office/powerpoint/2010/main" val="289530811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61</a:t>
            </a:fld>
            <a:endParaRPr lang="en-US"/>
          </a:p>
        </p:txBody>
      </p:sp>
    </p:spTree>
    <p:extLst>
      <p:ext uri="{BB962C8B-B14F-4D97-AF65-F5344CB8AC3E}">
        <p14:creationId xmlns:p14="http://schemas.microsoft.com/office/powerpoint/2010/main" val="344749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C6E3D-1C89-4093-8393-8CEA1FF096FE}" type="slidenum">
              <a:rPr lang="en-US" smtClean="0"/>
              <a:t>6</a:t>
            </a:fld>
            <a:endParaRPr lang="en-US"/>
          </a:p>
        </p:txBody>
      </p:sp>
    </p:spTree>
    <p:extLst>
      <p:ext uri="{BB962C8B-B14F-4D97-AF65-F5344CB8AC3E}">
        <p14:creationId xmlns:p14="http://schemas.microsoft.com/office/powerpoint/2010/main" val="3286245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7</a:t>
            </a:fld>
            <a:endParaRPr lang="en-US"/>
          </a:p>
        </p:txBody>
      </p:sp>
    </p:spTree>
    <p:extLst>
      <p:ext uri="{BB962C8B-B14F-4D97-AF65-F5344CB8AC3E}">
        <p14:creationId xmlns:p14="http://schemas.microsoft.com/office/powerpoint/2010/main" val="2023068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C6E3D-1C89-4093-8393-8CEA1FF096FE}" type="slidenum">
              <a:rPr lang="en-US" smtClean="0"/>
              <a:t>8</a:t>
            </a:fld>
            <a:endParaRPr lang="en-US"/>
          </a:p>
        </p:txBody>
      </p:sp>
    </p:spTree>
    <p:extLst>
      <p:ext uri="{BB962C8B-B14F-4D97-AF65-F5344CB8AC3E}">
        <p14:creationId xmlns:p14="http://schemas.microsoft.com/office/powerpoint/2010/main" val="568229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D2351-1173-4CB6-90FD-F90EB762193F}" type="slidenum">
              <a:rPr lang="en-US" smtClean="0"/>
              <a:t>9</a:t>
            </a:fld>
            <a:endParaRPr lang="en-US"/>
          </a:p>
        </p:txBody>
      </p:sp>
    </p:spTree>
    <p:extLst>
      <p:ext uri="{BB962C8B-B14F-4D97-AF65-F5344CB8AC3E}">
        <p14:creationId xmlns:p14="http://schemas.microsoft.com/office/powerpoint/2010/main" val="3917825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98B8544-B518-4597-8223-646AA3387DD9}" type="datetime1">
              <a:rPr lang="en-US" smtClean="0"/>
              <a:t>9/24/2024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5136C6-32EF-4986-B035-254FDBC5475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B6DE4E-99BA-45C3-8199-10980CE0CBBF}" type="datetime1">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136C6-32EF-4986-B035-254FDBC5475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65136C6-32EF-4986-B035-254FDBC5475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84EF87-1F88-46B0-9AE7-4FDFB1032B29}" type="datetime1">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209BA1F4-3A1E-42C0-A4CD-DA8C49B2E21F}" type="datetime1">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65136C6-32EF-4986-B035-254FDBC5475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5853AF1-C28C-431E-B2C4-27F9E4B1392E}" type="datetime1">
              <a:rPr lang="en-US" smtClean="0"/>
              <a:t>9/24/2024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5136C6-32EF-4986-B035-254FDBC5475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912E13E0-CE12-485D-926A-12D009589A33}" type="datetime1">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136C6-32EF-4986-B035-254FDBC54756}"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D0299FF-64AC-4791-9005-CDA98644C176}" type="datetime1">
              <a:rPr lang="en-US" smtClean="0"/>
              <a:t>9/24/2024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65136C6-32EF-4986-B035-254FDBC54756}"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CCB12B6-AB04-48EF-A6E2-F1C89DD34579}" type="datetime1">
              <a:rPr lang="en-US" smtClean="0"/>
              <a:t>9/24/2024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65136C6-32EF-4986-B035-254FDBC547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71DDF1E-0D4E-4DA9-9A87-488F62744FFB}" type="datetime1">
              <a:rPr lang="en-US" smtClean="0"/>
              <a:t>9/24/2024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65136C6-32EF-4986-B035-254FDBC547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65136C6-32EF-4986-B035-254FDBC54756}"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E9D18F7-FA08-45E5-A5C9-CFB0E9EA12B5}" type="datetime1">
              <a:rPr lang="en-US" smtClean="0"/>
              <a:t>9/24/2024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65136C6-32EF-4986-B035-254FDBC5475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619B164-F3BC-4305-B6A1-382EE107F75B}" type="datetime1">
              <a:rPr lang="en-US" smtClean="0"/>
              <a:t>9/24/2024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D9FCB33-B805-43DE-B98A-E548F30E0A38}" type="datetime1">
              <a:rPr lang="en-US" smtClean="0"/>
              <a:t>9/24/2024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65136C6-32EF-4986-B035-254FDBC5475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whitehouse.gov/omb/memoranda_m01-0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mailto:cofar@omb.eop.gov"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 Id="rId4" Type="http://schemas.openxmlformats.org/officeDocument/2006/relationships/hyperlink" Target="https://cfo.gov/cofar/"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553200" cy="2819400"/>
          </a:xfrm>
        </p:spPr>
        <p:txBody>
          <a:bodyPr>
            <a:noAutofit/>
          </a:bodyPr>
          <a:lstStyle/>
          <a:p>
            <a:r>
              <a:rPr lang="en-US" sz="2800" dirty="0">
                <a:latin typeface="+mj-lt"/>
              </a:rPr>
              <a:t>Uniform Administrative Requirements, </a:t>
            </a:r>
          </a:p>
          <a:p>
            <a:r>
              <a:rPr lang="en-US" sz="2800" dirty="0">
                <a:latin typeface="+mj-lt"/>
              </a:rPr>
              <a:t>Audit Requirements, and Cost Principles </a:t>
            </a:r>
          </a:p>
          <a:p>
            <a:r>
              <a:rPr lang="en-US" sz="2800" dirty="0"/>
              <a:t>2 CFR Chapter 1, Chapter 2, part 200, et al.</a:t>
            </a:r>
            <a:endParaRPr lang="en-US" sz="2800" dirty="0">
              <a:latin typeface="+mj-lt"/>
            </a:endParaRPr>
          </a:p>
        </p:txBody>
      </p:sp>
      <p:sp>
        <p:nvSpPr>
          <p:cNvPr id="2" name="Title 1"/>
          <p:cNvSpPr>
            <a:spLocks noGrp="1"/>
          </p:cNvSpPr>
          <p:nvPr>
            <p:ph type="ctrTitle"/>
          </p:nvPr>
        </p:nvSpPr>
        <p:spPr>
          <a:xfrm>
            <a:off x="685800" y="304800"/>
            <a:ext cx="7772400" cy="1828800"/>
          </a:xfrm>
        </p:spPr>
        <p:txBody>
          <a:bodyPr>
            <a:noAutofit/>
          </a:bodyPr>
          <a:lstStyle/>
          <a:p>
            <a:pPr>
              <a:defRPr/>
            </a:pPr>
            <a:r>
              <a:rPr lang="en-US" sz="4000" dirty="0">
                <a:solidFill>
                  <a:schemeClr val="tx2"/>
                </a:solidFill>
                <a:effectLst>
                  <a:outerShdw blurRad="38100" dist="38100" dir="2700000" algn="tl">
                    <a:srgbClr val="000000">
                      <a:alpha val="43137"/>
                    </a:srgbClr>
                  </a:outerShdw>
                </a:effectLst>
                <a:cs typeface="Times New Roman" pitchFamily="18" charset="0"/>
              </a:rPr>
              <a:t>Council on Financial Assistance Reform’s</a:t>
            </a:r>
            <a:br>
              <a:rPr lang="en-US" sz="4000" dirty="0">
                <a:solidFill>
                  <a:schemeClr val="tx2"/>
                </a:solidFill>
                <a:effectLst>
                  <a:outerShdw blurRad="38100" dist="38100" dir="2700000" algn="tl">
                    <a:srgbClr val="000000">
                      <a:alpha val="43137"/>
                    </a:srgbClr>
                  </a:outerShdw>
                </a:effectLst>
                <a:cs typeface="Times New Roman" pitchFamily="18" charset="0"/>
              </a:rPr>
            </a:br>
            <a:r>
              <a:rPr lang="en-US" sz="4000" dirty="0">
                <a:solidFill>
                  <a:schemeClr val="tx2"/>
                </a:solidFill>
                <a:effectLst>
                  <a:outerShdw blurRad="38100" dist="38100" dir="2700000" algn="tl">
                    <a:srgbClr val="000000">
                      <a:alpha val="43137"/>
                    </a:srgbClr>
                  </a:outerShdw>
                </a:effectLst>
                <a:cs typeface="Times New Roman" pitchFamily="18" charset="0"/>
              </a:rPr>
              <a:t>Uniform Guidance Training </a:t>
            </a:r>
            <a:endParaRPr lang="en-US" sz="4000" dirty="0">
              <a:effectLst>
                <a:outerShdw blurRad="38100" dist="38100" dir="2700000" algn="tl">
                  <a:srgbClr val="000000">
                    <a:alpha val="43137"/>
                  </a:srgbClr>
                </a:outerShdw>
              </a:effectLst>
            </a:endParaRPr>
          </a:p>
        </p:txBody>
      </p:sp>
      <p:sp>
        <p:nvSpPr>
          <p:cNvPr id="4" name="TextBox 3"/>
          <p:cNvSpPr txBox="1"/>
          <p:nvPr/>
        </p:nvSpPr>
        <p:spPr>
          <a:xfrm>
            <a:off x="2057400" y="5867400"/>
            <a:ext cx="5105400" cy="369332"/>
          </a:xfrm>
          <a:prstGeom prst="rect">
            <a:avLst/>
          </a:prstGeom>
          <a:noFill/>
        </p:spPr>
        <p:txBody>
          <a:bodyPr wrap="square" rtlCol="0">
            <a:spAutoFit/>
          </a:bodyPr>
          <a:lstStyle/>
          <a:p>
            <a:pPr algn="ctr"/>
            <a:r>
              <a:rPr lang="en-US" dirty="0"/>
              <a:t>January 27, 2014</a:t>
            </a:r>
          </a:p>
        </p:txBody>
      </p:sp>
    </p:spTree>
    <p:extLst>
      <p:ext uri="{BB962C8B-B14F-4D97-AF65-F5344CB8AC3E}">
        <p14:creationId xmlns:p14="http://schemas.microsoft.com/office/powerpoint/2010/main" val="318746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a:t>
            </a:r>
          </a:p>
        </p:txBody>
      </p:sp>
      <p:sp>
        <p:nvSpPr>
          <p:cNvPr id="3" name="Content Placeholder 2"/>
          <p:cNvSpPr>
            <a:spLocks noGrp="1"/>
          </p:cNvSpPr>
          <p:nvPr>
            <p:ph sz="quarter" idx="1"/>
          </p:nvPr>
        </p:nvSpPr>
        <p:spPr/>
        <p:txBody>
          <a:bodyPr>
            <a:normAutofit fontScale="92500" lnSpcReduction="20000"/>
          </a:bodyPr>
          <a:lstStyle/>
          <a:p>
            <a:r>
              <a:rPr lang="en-US" dirty="0"/>
              <a:t>200.101 Applicability: describes the applicability of each subparts to types of Federal awards</a:t>
            </a:r>
          </a:p>
          <a:p>
            <a:endParaRPr lang="en-US" dirty="0"/>
          </a:p>
          <a:p>
            <a:r>
              <a:rPr lang="en-US" dirty="0"/>
              <a:t>A table is included, but must be read along with the entire applicability section</a:t>
            </a:r>
          </a:p>
          <a:p>
            <a:endParaRPr lang="en-US" dirty="0"/>
          </a:p>
          <a:p>
            <a:r>
              <a:rPr lang="en-US" dirty="0"/>
              <a:t>The Federal awarding agency will determine applicability and state the applicable requirements in the terms and conditions of the Federal award</a:t>
            </a:r>
          </a:p>
          <a:p>
            <a:endParaRPr lang="en-US" dirty="0"/>
          </a:p>
          <a:p>
            <a:r>
              <a:rPr lang="en-US" dirty="0"/>
              <a:t>Likewise, the pass-through entity must state the applicable requirements for its subrecipients in the terms and condition of each </a:t>
            </a:r>
            <a:r>
              <a:rPr lang="en-US" dirty="0" err="1"/>
              <a:t>subaward</a:t>
            </a:r>
            <a:endParaRPr lang="en-US" dirty="0"/>
          </a:p>
          <a:p>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10</a:t>
            </a:fld>
            <a:endParaRPr lang="en-US"/>
          </a:p>
        </p:txBody>
      </p:sp>
    </p:spTree>
    <p:extLst>
      <p:ext uri="{BB962C8B-B14F-4D97-AF65-F5344CB8AC3E}">
        <p14:creationId xmlns:p14="http://schemas.microsoft.com/office/powerpoint/2010/main" val="3334248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a:t>
            </a:r>
          </a:p>
        </p:txBody>
      </p:sp>
      <p:sp>
        <p:nvSpPr>
          <p:cNvPr id="3" name="Content Placeholder 2"/>
          <p:cNvSpPr>
            <a:spLocks noGrp="1"/>
          </p:cNvSpPr>
          <p:nvPr>
            <p:ph sz="quarter" idx="1"/>
          </p:nvPr>
        </p:nvSpPr>
        <p:spPr/>
        <p:txBody>
          <a:bodyPr>
            <a:normAutofit lnSpcReduction="10000"/>
          </a:bodyPr>
          <a:lstStyle/>
          <a:p>
            <a:r>
              <a:rPr lang="en-US" sz="2900" dirty="0"/>
              <a:t>200.102, Exceptions</a:t>
            </a:r>
          </a:p>
          <a:p>
            <a:pPr lvl="1"/>
            <a:r>
              <a:rPr lang="en-US" dirty="0"/>
              <a:t>No exceptions from any audit requirements</a:t>
            </a:r>
          </a:p>
          <a:p>
            <a:pPr lvl="1"/>
            <a:r>
              <a:rPr lang="en-US" dirty="0"/>
              <a:t>Only OMB may allow exceptions for classes of Federal awards or non-Federal entities</a:t>
            </a:r>
          </a:p>
          <a:p>
            <a:pPr lvl="1"/>
            <a:r>
              <a:rPr lang="en-US" dirty="0"/>
              <a:t>In the interest of maximum uniformity, OMB will permit exceptions only in unusual circumstances</a:t>
            </a:r>
          </a:p>
          <a:p>
            <a:pPr lvl="1"/>
            <a:r>
              <a:rPr lang="en-US" dirty="0"/>
              <a:t>Exceptions on a case-by-case basis may be authorized by the Federal awarding agency</a:t>
            </a:r>
          </a:p>
          <a:p>
            <a:pPr lvl="1"/>
            <a:r>
              <a:rPr lang="en-US" dirty="0"/>
              <a:t>The Federal awarding agency may apply more restrictive requirements when approved by OMB, or required by Federal statutes or regulations</a:t>
            </a:r>
          </a:p>
          <a:p>
            <a:pPr lvl="1"/>
            <a:r>
              <a:rPr lang="en-US" dirty="0"/>
              <a:t>If you have questions about your award, contact the Federal awarding agency</a:t>
            </a:r>
          </a:p>
          <a:p>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11</a:t>
            </a:fld>
            <a:endParaRPr lang="en-US"/>
          </a:p>
        </p:txBody>
      </p:sp>
    </p:spTree>
    <p:extLst>
      <p:ext uri="{BB962C8B-B14F-4D97-AF65-F5344CB8AC3E}">
        <p14:creationId xmlns:p14="http://schemas.microsoft.com/office/powerpoint/2010/main" val="2266907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Implementation/Effective Date</a:t>
            </a:r>
          </a:p>
        </p:txBody>
      </p:sp>
      <p:sp>
        <p:nvSpPr>
          <p:cNvPr id="3" name="Content Placeholder 2"/>
          <p:cNvSpPr>
            <a:spLocks noGrp="1"/>
          </p:cNvSpPr>
          <p:nvPr>
            <p:ph sz="quarter" idx="1"/>
          </p:nvPr>
        </p:nvSpPr>
        <p:spPr>
          <a:xfrm>
            <a:off x="304800" y="1828800"/>
            <a:ext cx="8503920" cy="4572000"/>
          </a:xfrm>
        </p:spPr>
        <p:txBody>
          <a:bodyPr>
            <a:normAutofit fontScale="77500" lnSpcReduction="20000"/>
          </a:bodyPr>
          <a:lstStyle/>
          <a:p>
            <a:r>
              <a:rPr lang="en-US" dirty="0"/>
              <a:t>200.110, Effective/applicability date</a:t>
            </a:r>
          </a:p>
          <a:p>
            <a:pPr marL="0" indent="0">
              <a:buNone/>
            </a:pPr>
            <a:endParaRPr lang="en-US" dirty="0"/>
          </a:p>
          <a:p>
            <a:r>
              <a:rPr lang="en-US" dirty="0"/>
              <a:t>Federal agencies must implement the requirements to be effective by December 26, 2014</a:t>
            </a:r>
          </a:p>
          <a:p>
            <a:endParaRPr lang="en-US" dirty="0"/>
          </a:p>
          <a:p>
            <a:r>
              <a:rPr lang="en-US" dirty="0"/>
              <a:t>Audit requirements will apply to audits of fiscal years beginning on or after December 26, 2014</a:t>
            </a:r>
          </a:p>
          <a:p>
            <a:endParaRPr lang="en-US" dirty="0"/>
          </a:p>
          <a:p>
            <a:r>
              <a:rPr lang="en-US" dirty="0"/>
              <a:t>Administrative requirements and cost principles will apply to new awards and to additional funding (funding increments) to existing awards made after Dec 26.</a:t>
            </a:r>
          </a:p>
          <a:p>
            <a:endParaRPr lang="en-US" dirty="0"/>
          </a:p>
          <a:p>
            <a:r>
              <a:rPr lang="en-US" dirty="0"/>
              <a:t>Existing Federal awards will continue to be governed by the terms and conditions of the Federal award, except for Audit as Subpart F is based on 12/26/2014 fiscal year date. </a:t>
            </a:r>
          </a:p>
          <a:p>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12</a:t>
            </a:fld>
            <a:endParaRPr lang="en-US"/>
          </a:p>
        </p:txBody>
      </p:sp>
    </p:spTree>
    <p:extLst>
      <p:ext uri="{BB962C8B-B14F-4D97-AF65-F5344CB8AC3E}">
        <p14:creationId xmlns:p14="http://schemas.microsoft.com/office/powerpoint/2010/main" val="1169659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Conflict of Interest &amp; Mandatory Disclosures</a:t>
            </a:r>
          </a:p>
        </p:txBody>
      </p:sp>
      <p:sp>
        <p:nvSpPr>
          <p:cNvPr id="3" name="Content Placeholder 2"/>
          <p:cNvSpPr>
            <a:spLocks noGrp="1"/>
          </p:cNvSpPr>
          <p:nvPr>
            <p:ph sz="quarter" idx="1"/>
          </p:nvPr>
        </p:nvSpPr>
        <p:spPr/>
        <p:txBody>
          <a:bodyPr>
            <a:normAutofit fontScale="92500" lnSpcReduction="10000"/>
          </a:bodyPr>
          <a:lstStyle/>
          <a:p>
            <a:r>
              <a:rPr lang="en-US" dirty="0"/>
              <a:t>Two new requirements that strengthen oversight: </a:t>
            </a:r>
          </a:p>
          <a:p>
            <a:endParaRPr lang="en-US" sz="2300" dirty="0"/>
          </a:p>
          <a:p>
            <a:pPr lvl="1"/>
            <a:r>
              <a:rPr lang="en-US" sz="2300" dirty="0"/>
              <a:t>200.112, Conflict of interest </a:t>
            </a:r>
          </a:p>
          <a:p>
            <a:pPr marL="548640" lvl="2" indent="0">
              <a:buNone/>
            </a:pPr>
            <a:r>
              <a:rPr lang="en-US" sz="2300" dirty="0"/>
              <a:t>The Federal awarding agency must establish conflict of interest policies for their Federal awards  </a:t>
            </a:r>
          </a:p>
          <a:p>
            <a:pPr marL="548640" lvl="2" indent="0">
              <a:buNone/>
            </a:pPr>
            <a:r>
              <a:rPr lang="en-US" sz="2300" dirty="0"/>
              <a:t>The non-Federal entity must disclose in writing any  potential conflict of interest to the Federal awarding  agency (or pass-through entity) in accordance with applicable Federal awarding agency policy</a:t>
            </a:r>
          </a:p>
          <a:p>
            <a:pPr lvl="1"/>
            <a:r>
              <a:rPr lang="en-US" sz="2300" dirty="0"/>
              <a:t>200.113, Mandatory disclosures </a:t>
            </a:r>
          </a:p>
          <a:p>
            <a:pPr marL="548640" lvl="2" indent="0">
              <a:buNone/>
            </a:pPr>
            <a:r>
              <a:rPr lang="en-US" sz="2300" dirty="0"/>
              <a:t>Non-Federal entities (and applicants) must disclose all violations of Federal criminal law involving fraud, bribery, or gratuity violations potentially affecting the Federal award</a:t>
            </a:r>
          </a:p>
        </p:txBody>
      </p:sp>
      <p:sp>
        <p:nvSpPr>
          <p:cNvPr id="4" name="Slide Number Placeholder 3"/>
          <p:cNvSpPr>
            <a:spLocks noGrp="1"/>
          </p:cNvSpPr>
          <p:nvPr>
            <p:ph type="sldNum" sz="quarter" idx="12"/>
          </p:nvPr>
        </p:nvSpPr>
        <p:spPr/>
        <p:txBody>
          <a:bodyPr/>
          <a:lstStyle/>
          <a:p>
            <a:fld id="{D65136C6-32EF-4986-B035-254FDBC54756}" type="slidenum">
              <a:rPr lang="en-US" smtClean="0"/>
              <a:t>13</a:t>
            </a:fld>
            <a:endParaRPr lang="en-US"/>
          </a:p>
        </p:txBody>
      </p:sp>
    </p:spTree>
    <p:extLst>
      <p:ext uri="{BB962C8B-B14F-4D97-AF65-F5344CB8AC3E}">
        <p14:creationId xmlns:p14="http://schemas.microsoft.com/office/powerpoint/2010/main" val="3818786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533400" y="2667000"/>
            <a:ext cx="8305800" cy="3048000"/>
          </a:xfrm>
        </p:spPr>
        <p:txBody>
          <a:bodyPr>
            <a:noAutofit/>
          </a:bodyPr>
          <a:lstStyle/>
          <a:p>
            <a:pPr algn="l">
              <a:tabLst>
                <a:tab pos="1377950" algn="l"/>
              </a:tabLst>
            </a:pPr>
            <a:r>
              <a:rPr lang="en-US" sz="1800" dirty="0"/>
              <a:t>Sections Highlighted:</a:t>
            </a:r>
          </a:p>
          <a:p>
            <a:pPr algn="l">
              <a:tabLst>
                <a:tab pos="1377950" algn="l"/>
              </a:tabLst>
            </a:pPr>
            <a:endParaRPr lang="en-US" sz="1800" dirty="0"/>
          </a:p>
          <a:p>
            <a:pPr algn="l">
              <a:tabLst>
                <a:tab pos="1377950" algn="l"/>
              </a:tabLst>
            </a:pPr>
            <a:r>
              <a:rPr lang="en-US" sz="1800" dirty="0"/>
              <a:t>200.201,	Use of Grant agreements, 	Cooperative agreements &amp; contracts</a:t>
            </a:r>
          </a:p>
          <a:p>
            <a:pPr algn="l">
              <a:tabLst>
                <a:tab pos="1377950" algn="l"/>
              </a:tabLst>
            </a:pPr>
            <a:r>
              <a:rPr lang="en-US" sz="1800" dirty="0"/>
              <a:t>200.203, notices of funding opportunities</a:t>
            </a:r>
          </a:p>
          <a:p>
            <a:pPr algn="l">
              <a:tabLst>
                <a:tab pos="1377950" algn="l"/>
              </a:tabLst>
            </a:pPr>
            <a:r>
              <a:rPr lang="en-US" sz="1800" dirty="0"/>
              <a:t>200.204, federal agency review of merit</a:t>
            </a:r>
          </a:p>
          <a:p>
            <a:pPr algn="l">
              <a:tabLst>
                <a:tab pos="1377950" algn="l"/>
              </a:tabLst>
            </a:pPr>
            <a:r>
              <a:rPr lang="en-US" sz="1800" dirty="0"/>
              <a:t>200.205, Federal agency review of risk</a:t>
            </a:r>
          </a:p>
          <a:p>
            <a:pPr algn="l">
              <a:tabLst>
                <a:tab pos="1377950" algn="l"/>
              </a:tabLst>
            </a:pPr>
            <a:r>
              <a:rPr lang="en-US" sz="1800" dirty="0"/>
              <a:t>200.206, standard application requirements</a:t>
            </a:r>
          </a:p>
          <a:p>
            <a:pPr algn="l">
              <a:tabLst>
                <a:tab pos="1377950" algn="l"/>
              </a:tabLst>
            </a:pPr>
            <a:r>
              <a:rPr lang="en-US" sz="1800" dirty="0"/>
              <a:t>200.201, 	information contained in a federal 	award</a:t>
            </a:r>
          </a:p>
          <a:p>
            <a:pPr algn="l"/>
            <a:endParaRPr lang="en-US" sz="1800" dirty="0"/>
          </a:p>
        </p:txBody>
      </p:sp>
      <p:sp>
        <p:nvSpPr>
          <p:cNvPr id="3" name="Slide Number Placeholder 2"/>
          <p:cNvSpPr>
            <a:spLocks noGrp="1"/>
          </p:cNvSpPr>
          <p:nvPr>
            <p:ph type="sldNum" sz="quarter" idx="12"/>
          </p:nvPr>
        </p:nvSpPr>
        <p:spPr/>
        <p:txBody>
          <a:bodyPr/>
          <a:lstStyle/>
          <a:p>
            <a:fld id="{D65136C6-32EF-4986-B035-254FDBC54756}" type="slidenum">
              <a:rPr lang="en-US" smtClean="0"/>
              <a:t>14</a:t>
            </a:fld>
            <a:endParaRPr lang="en-US"/>
          </a:p>
        </p:txBody>
      </p:sp>
      <p:sp>
        <p:nvSpPr>
          <p:cNvPr id="7" name="Title 6"/>
          <p:cNvSpPr>
            <a:spLocks noGrp="1"/>
          </p:cNvSpPr>
          <p:nvPr>
            <p:ph type="title"/>
          </p:nvPr>
        </p:nvSpPr>
        <p:spPr>
          <a:xfrm>
            <a:off x="685800" y="533400"/>
            <a:ext cx="7772400" cy="1524000"/>
          </a:xfrm>
        </p:spPr>
        <p:txBody>
          <a:bodyPr>
            <a:normAutofit fontScale="90000"/>
          </a:bodyPr>
          <a:lstStyle/>
          <a:p>
            <a:r>
              <a:rPr lang="en-US" dirty="0">
                <a:effectLst>
                  <a:outerShdw blurRad="38100" dist="38100" dir="2700000" algn="tl">
                    <a:srgbClr val="000000">
                      <a:alpha val="43137"/>
                    </a:srgbClr>
                  </a:outerShdw>
                </a:effectLst>
              </a:rPr>
              <a:t>Subpart C:</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Pre-Federal Award Requirements and Contents of Federal Awards</a:t>
            </a:r>
          </a:p>
        </p:txBody>
      </p:sp>
    </p:spTree>
    <p:extLst>
      <p:ext uri="{BB962C8B-B14F-4D97-AF65-F5344CB8AC3E}">
        <p14:creationId xmlns:p14="http://schemas.microsoft.com/office/powerpoint/2010/main" val="1149746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682752"/>
          </a:xfrm>
        </p:spPr>
        <p:txBody>
          <a:bodyPr>
            <a:noAutofit/>
          </a:bodyPr>
          <a:lstStyle/>
          <a:p>
            <a:r>
              <a:rPr lang="en-US" dirty="0"/>
              <a:t>Use of Grant Agreements, Cooperative Agreements &amp; Contracts</a:t>
            </a:r>
          </a:p>
        </p:txBody>
      </p:sp>
      <p:sp>
        <p:nvSpPr>
          <p:cNvPr id="3" name="Slide Number Placeholder 2"/>
          <p:cNvSpPr>
            <a:spLocks noGrp="1"/>
          </p:cNvSpPr>
          <p:nvPr>
            <p:ph type="sldNum" sz="quarter" idx="12"/>
          </p:nvPr>
        </p:nvSpPr>
        <p:spPr/>
        <p:txBody>
          <a:bodyPr/>
          <a:lstStyle/>
          <a:p>
            <a:fld id="{D65136C6-32EF-4986-B035-254FDBC54756}" type="slidenum">
              <a:rPr lang="en-US" smtClean="0"/>
              <a:t>15</a:t>
            </a:fld>
            <a:endParaRPr lang="en-US"/>
          </a:p>
        </p:txBody>
      </p:sp>
      <p:sp>
        <p:nvSpPr>
          <p:cNvPr id="4" name="Content Placeholder 3"/>
          <p:cNvSpPr>
            <a:spLocks noGrp="1"/>
          </p:cNvSpPr>
          <p:nvPr>
            <p:ph sz="quarter" idx="1"/>
          </p:nvPr>
        </p:nvSpPr>
        <p:spPr/>
        <p:txBody>
          <a:bodyPr>
            <a:normAutofit/>
          </a:bodyPr>
          <a:lstStyle/>
          <a:p>
            <a:r>
              <a:rPr lang="en-US" sz="2400" dirty="0"/>
              <a:t>200.201, Use of Grant Agreements (Including Fixed Amount Awards), Cooperative Agreements, and Contracts:</a:t>
            </a:r>
          </a:p>
          <a:p>
            <a:pPr lvl="1"/>
            <a:r>
              <a:rPr lang="en-US" sz="1900" dirty="0"/>
              <a:t>Federal Awarding Agencies must determine appropriate award instrument</a:t>
            </a:r>
          </a:p>
          <a:p>
            <a:pPr lvl="1"/>
            <a:r>
              <a:rPr lang="en-US" sz="1900" dirty="0"/>
              <a:t>Incorporates new coverage on fixed amount awards:</a:t>
            </a:r>
          </a:p>
          <a:p>
            <a:pPr lvl="2"/>
            <a:r>
              <a:rPr lang="en-US" sz="1900" dirty="0"/>
              <a:t>Payments are based on meeting specific requirements of the Federal Award</a:t>
            </a:r>
          </a:p>
          <a:p>
            <a:pPr lvl="2"/>
            <a:r>
              <a:rPr lang="en-US" sz="1900" dirty="0"/>
              <a:t>Accountability is based on performance and results</a:t>
            </a:r>
          </a:p>
          <a:p>
            <a:pPr lvl="2"/>
            <a:r>
              <a:rPr lang="en-US" sz="1900" dirty="0"/>
              <a:t>Award amount is negotiated using cost principles as a guide</a:t>
            </a:r>
          </a:p>
          <a:p>
            <a:pPr lvl="2"/>
            <a:r>
              <a:rPr lang="en-US" sz="1900" dirty="0"/>
              <a:t>No governmental review of the actual costs incurred</a:t>
            </a:r>
          </a:p>
          <a:p>
            <a:pPr lvl="2"/>
            <a:r>
              <a:rPr lang="en-US" sz="1900" dirty="0"/>
              <a:t>Significant changes (i.e., principal investigator, project partner or scope) must receive prior awarding agency written approval</a:t>
            </a:r>
          </a:p>
          <a:p>
            <a:pPr lvl="1"/>
            <a:endParaRPr lang="en-US" sz="1900" dirty="0"/>
          </a:p>
          <a:p>
            <a:endParaRPr lang="en-US" dirty="0"/>
          </a:p>
          <a:p>
            <a:pPr lvl="1"/>
            <a:endParaRPr lang="en-US" dirty="0"/>
          </a:p>
          <a:p>
            <a:endParaRPr lang="en-US" dirty="0"/>
          </a:p>
        </p:txBody>
      </p:sp>
    </p:spTree>
    <p:extLst>
      <p:ext uri="{BB962C8B-B14F-4D97-AF65-F5344CB8AC3E}">
        <p14:creationId xmlns:p14="http://schemas.microsoft.com/office/powerpoint/2010/main" val="21330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Notices of Funding Opportunities</a:t>
            </a:r>
          </a:p>
        </p:txBody>
      </p:sp>
      <p:sp>
        <p:nvSpPr>
          <p:cNvPr id="3" name="Slide Number Placeholder 2"/>
          <p:cNvSpPr>
            <a:spLocks noGrp="1"/>
          </p:cNvSpPr>
          <p:nvPr>
            <p:ph type="sldNum" sz="quarter" idx="12"/>
          </p:nvPr>
        </p:nvSpPr>
        <p:spPr/>
        <p:txBody>
          <a:bodyPr/>
          <a:lstStyle/>
          <a:p>
            <a:fld id="{D65136C6-32EF-4986-B035-254FDBC54756}" type="slidenum">
              <a:rPr lang="en-US" smtClean="0"/>
              <a:t>16</a:t>
            </a:fld>
            <a:endParaRPr lang="en-US"/>
          </a:p>
        </p:txBody>
      </p:sp>
      <p:sp>
        <p:nvSpPr>
          <p:cNvPr id="4" name="Content Placeholder 3"/>
          <p:cNvSpPr>
            <a:spLocks noGrp="1"/>
          </p:cNvSpPr>
          <p:nvPr>
            <p:ph sz="quarter" idx="1"/>
          </p:nvPr>
        </p:nvSpPr>
        <p:spPr>
          <a:xfrm>
            <a:off x="304800" y="1600200"/>
            <a:ext cx="8503920" cy="4876800"/>
          </a:xfrm>
        </p:spPr>
        <p:txBody>
          <a:bodyPr>
            <a:normAutofit/>
          </a:bodyPr>
          <a:lstStyle/>
          <a:p>
            <a:r>
              <a:rPr lang="en-US" sz="2400" dirty="0"/>
              <a:t>200.203, Notices of funding opportunities:</a:t>
            </a:r>
          </a:p>
          <a:p>
            <a:pPr lvl="1"/>
            <a:endParaRPr lang="en-US" dirty="0"/>
          </a:p>
          <a:p>
            <a:pPr lvl="1"/>
            <a:r>
              <a:rPr lang="en-US" dirty="0"/>
              <a:t>Notice of the Funding Opportunity</a:t>
            </a:r>
          </a:p>
          <a:p>
            <a:pPr lvl="2"/>
            <a:endParaRPr lang="en-US" dirty="0"/>
          </a:p>
          <a:p>
            <a:pPr lvl="2"/>
            <a:r>
              <a:rPr lang="en-US" dirty="0"/>
              <a:t>For competitive grants and cooperative agreements, Federal awarding agencies must announce specific funding opportunities by posting a public notice on the OMB-designated </a:t>
            </a:r>
            <a:r>
              <a:rPr lang="en-US" dirty="0" err="1"/>
              <a:t>governmentwide</a:t>
            </a:r>
            <a:r>
              <a:rPr lang="en-US" dirty="0"/>
              <a:t> Web site</a:t>
            </a:r>
          </a:p>
          <a:p>
            <a:pPr lvl="2"/>
            <a:endParaRPr lang="en-US" dirty="0"/>
          </a:p>
          <a:p>
            <a:pPr lvl="2"/>
            <a:r>
              <a:rPr lang="en-US" dirty="0"/>
              <a:t>Specifies a set of six data elements that must be included in the public notice</a:t>
            </a:r>
          </a:p>
          <a:p>
            <a:pPr lvl="1"/>
            <a:endParaRPr lang="en-US" sz="2000" dirty="0"/>
          </a:p>
          <a:p>
            <a:endParaRPr lang="en-US" dirty="0"/>
          </a:p>
        </p:txBody>
      </p:sp>
    </p:spTree>
    <p:extLst>
      <p:ext uri="{BB962C8B-B14F-4D97-AF65-F5344CB8AC3E}">
        <p14:creationId xmlns:p14="http://schemas.microsoft.com/office/powerpoint/2010/main" val="2121898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Notices of Funding Opportunities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17</a:t>
            </a:fld>
            <a:endParaRPr lang="en-US"/>
          </a:p>
        </p:txBody>
      </p:sp>
      <p:sp>
        <p:nvSpPr>
          <p:cNvPr id="4" name="Content Placeholder 3"/>
          <p:cNvSpPr>
            <a:spLocks noGrp="1"/>
          </p:cNvSpPr>
          <p:nvPr>
            <p:ph sz="quarter" idx="1"/>
          </p:nvPr>
        </p:nvSpPr>
        <p:spPr/>
        <p:txBody>
          <a:bodyPr/>
          <a:lstStyle/>
          <a:p>
            <a:pPr lvl="1"/>
            <a:r>
              <a:rPr lang="en-US" dirty="0"/>
              <a:t>Full Text of Funding Opportunities</a:t>
            </a:r>
          </a:p>
          <a:p>
            <a:pPr lvl="2"/>
            <a:endParaRPr lang="en-US" sz="1700" dirty="0"/>
          </a:p>
          <a:p>
            <a:pPr lvl="2"/>
            <a:r>
              <a:rPr lang="en-US" dirty="0"/>
              <a:t>Identifies required information that must be included in the full text of each Federal funding opportunity</a:t>
            </a:r>
          </a:p>
          <a:p>
            <a:pPr lvl="2"/>
            <a:r>
              <a:rPr lang="en-US" dirty="0"/>
              <a:t>Detailed instructions for the full text of the notice of funding opportunity is included in </a:t>
            </a:r>
            <a:r>
              <a:rPr lang="en-US"/>
              <a:t>Appendix 1.</a:t>
            </a:r>
            <a:endParaRPr lang="en-US" dirty="0"/>
          </a:p>
          <a:p>
            <a:pPr lvl="2"/>
            <a:r>
              <a:rPr lang="en-US" dirty="0"/>
              <a:t>This coverage was originally published by OMB at 68 FR 58146 (October 8, 2003) </a:t>
            </a:r>
          </a:p>
          <a:p>
            <a:pPr lvl="1"/>
            <a:endParaRPr lang="en-US" dirty="0"/>
          </a:p>
          <a:p>
            <a:pPr lvl="1"/>
            <a:r>
              <a:rPr lang="en-US" dirty="0"/>
              <a:t>Establishes minimum timeframes Federal awarding agencies must generally make all funding opportunities available for application</a:t>
            </a:r>
          </a:p>
          <a:p>
            <a:pPr lvl="1"/>
            <a:endParaRPr lang="en-US" sz="1900" dirty="0"/>
          </a:p>
          <a:p>
            <a:endParaRPr lang="en-US" dirty="0"/>
          </a:p>
        </p:txBody>
      </p:sp>
    </p:spTree>
    <p:extLst>
      <p:ext uri="{BB962C8B-B14F-4D97-AF65-F5344CB8AC3E}">
        <p14:creationId xmlns:p14="http://schemas.microsoft.com/office/powerpoint/2010/main" val="2694661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a:bodyPr>
          <a:lstStyle/>
          <a:p>
            <a:r>
              <a:rPr lang="en-US" dirty="0"/>
              <a:t>Federal Agency Review of Merit</a:t>
            </a:r>
          </a:p>
        </p:txBody>
      </p:sp>
      <p:sp>
        <p:nvSpPr>
          <p:cNvPr id="3" name="Slide Number Placeholder 2"/>
          <p:cNvSpPr>
            <a:spLocks noGrp="1"/>
          </p:cNvSpPr>
          <p:nvPr>
            <p:ph type="sldNum" sz="quarter" idx="12"/>
          </p:nvPr>
        </p:nvSpPr>
        <p:spPr/>
        <p:txBody>
          <a:bodyPr/>
          <a:lstStyle/>
          <a:p>
            <a:fld id="{D65136C6-32EF-4986-B035-254FDBC54756}" type="slidenum">
              <a:rPr lang="en-US" smtClean="0"/>
              <a:t>18</a:t>
            </a:fld>
            <a:endParaRPr lang="en-US"/>
          </a:p>
        </p:txBody>
      </p:sp>
      <p:sp>
        <p:nvSpPr>
          <p:cNvPr id="4" name="Content Placeholder 3"/>
          <p:cNvSpPr>
            <a:spLocks noGrp="1"/>
          </p:cNvSpPr>
          <p:nvPr>
            <p:ph sz="quarter" idx="1"/>
          </p:nvPr>
        </p:nvSpPr>
        <p:spPr>
          <a:xfrm>
            <a:off x="381000" y="1828800"/>
            <a:ext cx="8503920" cy="4797552"/>
          </a:xfrm>
        </p:spPr>
        <p:txBody>
          <a:bodyPr>
            <a:normAutofit/>
          </a:bodyPr>
          <a:lstStyle/>
          <a:p>
            <a:r>
              <a:rPr lang="en-US" sz="2400" dirty="0"/>
              <a:t>200.204, Federal awarding agency review of merit of proposals:</a:t>
            </a:r>
          </a:p>
          <a:p>
            <a:pPr lvl="1"/>
            <a:endParaRPr lang="en-US" sz="2000" dirty="0"/>
          </a:p>
          <a:p>
            <a:pPr lvl="1"/>
            <a:r>
              <a:rPr lang="en-US" sz="2000" dirty="0"/>
              <a:t>New Requirement</a:t>
            </a:r>
          </a:p>
          <a:p>
            <a:pPr lvl="1"/>
            <a:r>
              <a:rPr lang="en-US" sz="2000" dirty="0"/>
              <a:t>For competitive grants or cooperative agreements, Federal awarding agencies must design and execute a merit review process for applications</a:t>
            </a:r>
          </a:p>
          <a:p>
            <a:pPr lvl="1"/>
            <a:r>
              <a:rPr lang="en-US" sz="2000" dirty="0"/>
              <a:t>Process must be described (or incorporated by reference) in funding opportunity</a:t>
            </a:r>
          </a:p>
          <a:p>
            <a:pPr lvl="1"/>
            <a:endParaRPr lang="en-US" sz="1900" dirty="0"/>
          </a:p>
          <a:p>
            <a:endParaRPr lang="en-US" dirty="0"/>
          </a:p>
        </p:txBody>
      </p:sp>
    </p:spTree>
    <p:extLst>
      <p:ext uri="{BB962C8B-B14F-4D97-AF65-F5344CB8AC3E}">
        <p14:creationId xmlns:p14="http://schemas.microsoft.com/office/powerpoint/2010/main" val="3570619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Agency Review of Risk</a:t>
            </a:r>
          </a:p>
        </p:txBody>
      </p:sp>
      <p:sp>
        <p:nvSpPr>
          <p:cNvPr id="3" name="Slide Number Placeholder 2"/>
          <p:cNvSpPr>
            <a:spLocks noGrp="1"/>
          </p:cNvSpPr>
          <p:nvPr>
            <p:ph type="sldNum" sz="quarter" idx="12"/>
          </p:nvPr>
        </p:nvSpPr>
        <p:spPr/>
        <p:txBody>
          <a:bodyPr/>
          <a:lstStyle/>
          <a:p>
            <a:fld id="{D65136C6-32EF-4986-B035-254FDBC54756}" type="slidenum">
              <a:rPr lang="en-US" smtClean="0"/>
              <a:t>19</a:t>
            </a:fld>
            <a:endParaRPr lang="en-US"/>
          </a:p>
        </p:txBody>
      </p:sp>
      <p:sp>
        <p:nvSpPr>
          <p:cNvPr id="4" name="Content Placeholder 3"/>
          <p:cNvSpPr>
            <a:spLocks noGrp="1"/>
          </p:cNvSpPr>
          <p:nvPr>
            <p:ph sz="quarter" idx="1"/>
          </p:nvPr>
        </p:nvSpPr>
        <p:spPr>
          <a:xfrm>
            <a:off x="304800" y="1524000"/>
            <a:ext cx="8503920" cy="5105400"/>
          </a:xfrm>
        </p:spPr>
        <p:txBody>
          <a:bodyPr>
            <a:normAutofit lnSpcReduction="10000"/>
          </a:bodyPr>
          <a:lstStyle/>
          <a:p>
            <a:r>
              <a:rPr lang="en-US" sz="2400" dirty="0"/>
              <a:t>200.205, Federal awarding agency review of risk posed by applicants:</a:t>
            </a:r>
          </a:p>
          <a:p>
            <a:pPr lvl="1"/>
            <a:r>
              <a:rPr lang="en-US" dirty="0"/>
              <a:t>In addition to use of the OMB-designated repositories of government-wide eligibility information, Federal awarding agencies must have a framework for evaluating the risks posed by applicants prior to receipt of a federal award</a:t>
            </a:r>
          </a:p>
          <a:p>
            <a:pPr lvl="1"/>
            <a:endParaRPr lang="en-US" dirty="0"/>
          </a:p>
          <a:p>
            <a:pPr lvl="1"/>
            <a:r>
              <a:rPr lang="en-US" dirty="0"/>
              <a:t>Items that MAY BE considered by Federal awarding agencies include:</a:t>
            </a:r>
          </a:p>
          <a:p>
            <a:pPr lvl="2"/>
            <a:r>
              <a:rPr lang="en-US" sz="1800" dirty="0"/>
              <a:t>Financial stability</a:t>
            </a:r>
          </a:p>
          <a:p>
            <a:pPr lvl="2"/>
            <a:r>
              <a:rPr lang="en-US" sz="1800" dirty="0"/>
              <a:t>Quality of management systems</a:t>
            </a:r>
          </a:p>
          <a:p>
            <a:pPr lvl="2"/>
            <a:r>
              <a:rPr lang="en-US" sz="1800" dirty="0"/>
              <a:t>History of performance</a:t>
            </a:r>
          </a:p>
          <a:p>
            <a:pPr lvl="2"/>
            <a:r>
              <a:rPr lang="en-US" sz="1800" dirty="0"/>
              <a:t>Reports and findings from audits performed under Subpart F</a:t>
            </a:r>
          </a:p>
          <a:p>
            <a:pPr lvl="2"/>
            <a:r>
              <a:rPr lang="en-US" sz="1800" dirty="0"/>
              <a:t>Applicant’s ability to effectively implement statutory, regulatory or other requirements</a:t>
            </a:r>
          </a:p>
          <a:p>
            <a:endParaRPr lang="en-US" dirty="0"/>
          </a:p>
        </p:txBody>
      </p:sp>
    </p:spTree>
    <p:extLst>
      <p:ext uri="{BB962C8B-B14F-4D97-AF65-F5344CB8AC3E}">
        <p14:creationId xmlns:p14="http://schemas.microsoft.com/office/powerpoint/2010/main" val="283863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676400" y="2971800"/>
            <a:ext cx="5791200" cy="2895600"/>
          </a:xfrm>
        </p:spPr>
        <p:txBody>
          <a:bodyPr>
            <a:noAutofit/>
          </a:bodyPr>
          <a:lstStyle/>
          <a:p>
            <a:r>
              <a:rPr lang="en-US" sz="4000" cap="small" dirty="0"/>
              <a:t>Reforms to A-102, </a:t>
            </a:r>
          </a:p>
          <a:p>
            <a:r>
              <a:rPr lang="en-US" sz="4000" cap="small" dirty="0"/>
              <a:t>Circular A-110, and </a:t>
            </a:r>
          </a:p>
          <a:p>
            <a:r>
              <a:rPr lang="en-US" sz="4000" cap="small" dirty="0"/>
              <a:t>Circular A-89</a:t>
            </a:r>
          </a:p>
          <a:p>
            <a:endParaRPr lang="en-US" sz="4000" dirty="0"/>
          </a:p>
        </p:txBody>
      </p:sp>
      <p:sp>
        <p:nvSpPr>
          <p:cNvPr id="3" name="Title 2"/>
          <p:cNvSpPr>
            <a:spLocks noGrp="1"/>
          </p:cNvSpPr>
          <p:nvPr>
            <p:ph type="title"/>
          </p:nvPr>
        </p:nvSpPr>
        <p:spPr>
          <a:xfrm>
            <a:off x="722313" y="228600"/>
            <a:ext cx="7772400" cy="1828800"/>
          </a:xfrm>
        </p:spPr>
        <p:txBody>
          <a:bodyPr>
            <a:noAutofit/>
          </a:bodyPr>
          <a:lstStyle/>
          <a:p>
            <a:r>
              <a:rPr lang="en-US" sz="6000" dirty="0">
                <a:effectLst>
                  <a:outerShdw blurRad="38100" dist="38100" dir="2700000" algn="tl">
                    <a:srgbClr val="000000">
                      <a:alpha val="43137"/>
                    </a:srgbClr>
                  </a:outerShdw>
                </a:effectLst>
              </a:rPr>
              <a:t>Administrative Requirements</a:t>
            </a:r>
          </a:p>
        </p:txBody>
      </p:sp>
      <p:sp>
        <p:nvSpPr>
          <p:cNvPr id="6" name="TextBox 5"/>
          <p:cNvSpPr txBox="1"/>
          <p:nvPr/>
        </p:nvSpPr>
        <p:spPr>
          <a:xfrm>
            <a:off x="2057400" y="5867400"/>
            <a:ext cx="5105400" cy="369332"/>
          </a:xfrm>
          <a:prstGeom prst="rect">
            <a:avLst/>
          </a:prstGeom>
          <a:noFill/>
        </p:spPr>
        <p:txBody>
          <a:bodyPr wrap="square" rtlCol="0">
            <a:spAutoFit/>
          </a:bodyPr>
          <a:lstStyle/>
          <a:p>
            <a:pPr algn="ctr"/>
            <a:r>
              <a:rPr lang="en-US" dirty="0"/>
              <a:t>January 27, 2014</a:t>
            </a:r>
          </a:p>
        </p:txBody>
      </p:sp>
    </p:spTree>
    <p:extLst>
      <p:ext uri="{BB962C8B-B14F-4D97-AF65-F5344CB8AC3E}">
        <p14:creationId xmlns:p14="http://schemas.microsoft.com/office/powerpoint/2010/main" val="955419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Agency Review of Risk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20</a:t>
            </a:fld>
            <a:endParaRPr lang="en-US"/>
          </a:p>
        </p:txBody>
      </p:sp>
      <p:sp>
        <p:nvSpPr>
          <p:cNvPr id="4" name="Content Placeholder 3"/>
          <p:cNvSpPr>
            <a:spLocks noGrp="1"/>
          </p:cNvSpPr>
          <p:nvPr>
            <p:ph sz="quarter" idx="1"/>
          </p:nvPr>
        </p:nvSpPr>
        <p:spPr>
          <a:xfrm>
            <a:off x="304800" y="1752600"/>
            <a:ext cx="8503920" cy="4572000"/>
          </a:xfrm>
        </p:spPr>
        <p:txBody>
          <a:bodyPr>
            <a:normAutofit/>
          </a:bodyPr>
          <a:lstStyle/>
          <a:p>
            <a:pPr lvl="1"/>
            <a:r>
              <a:rPr lang="en-US" dirty="0"/>
              <a:t>Special conditions that correspond to the degree of risk may be applied, if appropriate  (See 200.207, Special Conditions.)</a:t>
            </a:r>
          </a:p>
          <a:p>
            <a:pPr lvl="1"/>
            <a:endParaRPr lang="en-US" dirty="0"/>
          </a:p>
          <a:p>
            <a:pPr lvl="1"/>
            <a:r>
              <a:rPr lang="en-US" dirty="0"/>
              <a:t>Federal awarding agencies must continue to comply with the guidelines on </a:t>
            </a:r>
            <a:r>
              <a:rPr lang="en-US" dirty="0" err="1"/>
              <a:t>governmentwide</a:t>
            </a:r>
            <a:r>
              <a:rPr lang="en-US" dirty="0"/>
              <a:t> suspension and debarment and must require non-federal entities to comply with these provisions </a:t>
            </a:r>
          </a:p>
          <a:p>
            <a:endParaRPr lang="en-US" sz="2200" dirty="0"/>
          </a:p>
        </p:txBody>
      </p:sp>
    </p:spTree>
    <p:extLst>
      <p:ext uri="{BB962C8B-B14F-4D97-AF65-F5344CB8AC3E}">
        <p14:creationId xmlns:p14="http://schemas.microsoft.com/office/powerpoint/2010/main" val="1120333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Autofit/>
          </a:bodyPr>
          <a:lstStyle/>
          <a:p>
            <a:r>
              <a:rPr lang="en-US" dirty="0"/>
              <a:t>Standard Application Requirements</a:t>
            </a:r>
          </a:p>
        </p:txBody>
      </p:sp>
      <p:sp>
        <p:nvSpPr>
          <p:cNvPr id="3" name="Slide Number Placeholder 2"/>
          <p:cNvSpPr>
            <a:spLocks noGrp="1"/>
          </p:cNvSpPr>
          <p:nvPr>
            <p:ph type="sldNum" sz="quarter" idx="12"/>
          </p:nvPr>
        </p:nvSpPr>
        <p:spPr/>
        <p:txBody>
          <a:bodyPr/>
          <a:lstStyle/>
          <a:p>
            <a:fld id="{D65136C6-32EF-4986-B035-254FDBC54756}" type="slidenum">
              <a:rPr lang="en-US" smtClean="0"/>
              <a:t>21</a:t>
            </a:fld>
            <a:endParaRPr lang="en-US"/>
          </a:p>
        </p:txBody>
      </p:sp>
      <p:sp>
        <p:nvSpPr>
          <p:cNvPr id="4" name="Content Placeholder 3"/>
          <p:cNvSpPr>
            <a:spLocks noGrp="1"/>
          </p:cNvSpPr>
          <p:nvPr>
            <p:ph sz="quarter" idx="1"/>
          </p:nvPr>
        </p:nvSpPr>
        <p:spPr>
          <a:xfrm>
            <a:off x="152400" y="1600200"/>
            <a:ext cx="8763000" cy="4572000"/>
          </a:xfrm>
        </p:spPr>
        <p:txBody>
          <a:bodyPr>
            <a:normAutofit/>
          </a:bodyPr>
          <a:lstStyle/>
          <a:p>
            <a:r>
              <a:rPr lang="en-US" sz="2400" dirty="0"/>
              <a:t>200.206, Standard application requirements:</a:t>
            </a:r>
          </a:p>
          <a:p>
            <a:pPr lvl="1"/>
            <a:endParaRPr lang="en-US" sz="1900" dirty="0"/>
          </a:p>
          <a:p>
            <a:pPr lvl="1"/>
            <a:r>
              <a:rPr lang="en-US" dirty="0"/>
              <a:t>Requires Federal awarding agencies to use OMB-approved application standard information collections to solicit applications</a:t>
            </a:r>
          </a:p>
          <a:p>
            <a:pPr lvl="1"/>
            <a:r>
              <a:rPr lang="en-US" dirty="0"/>
              <a:t>Use of standard OMB-approved collections is a consistent theme throughout 2 CFR 200</a:t>
            </a:r>
          </a:p>
          <a:p>
            <a:pPr lvl="1"/>
            <a:r>
              <a:rPr lang="en-US" dirty="0"/>
              <a:t>Currently approved OMB Grants Management Forms (and formats) are available on the OMB Web site at:</a:t>
            </a:r>
          </a:p>
          <a:p>
            <a:pPr lvl="2"/>
            <a:r>
              <a:rPr lang="en-US" dirty="0"/>
              <a:t>http://www.whitehouse.gov/omb/grants_standard_report_forms/</a:t>
            </a:r>
          </a:p>
          <a:p>
            <a:pPr lvl="2"/>
            <a:endParaRPr lang="en-US" dirty="0"/>
          </a:p>
          <a:p>
            <a:pPr lvl="1"/>
            <a:endParaRPr lang="en-US" dirty="0"/>
          </a:p>
        </p:txBody>
      </p:sp>
    </p:spTree>
    <p:extLst>
      <p:ext uri="{BB962C8B-B14F-4D97-AF65-F5344CB8AC3E}">
        <p14:creationId xmlns:p14="http://schemas.microsoft.com/office/powerpoint/2010/main" val="956260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Contained in a Federal Award</a:t>
            </a:r>
          </a:p>
        </p:txBody>
      </p:sp>
      <p:sp>
        <p:nvSpPr>
          <p:cNvPr id="3" name="Slide Number Placeholder 2"/>
          <p:cNvSpPr>
            <a:spLocks noGrp="1"/>
          </p:cNvSpPr>
          <p:nvPr>
            <p:ph type="sldNum" sz="quarter" idx="12"/>
          </p:nvPr>
        </p:nvSpPr>
        <p:spPr/>
        <p:txBody>
          <a:bodyPr/>
          <a:lstStyle/>
          <a:p>
            <a:fld id="{D65136C6-32EF-4986-B035-254FDBC54756}" type="slidenum">
              <a:rPr lang="en-US" smtClean="0"/>
              <a:t>22</a:t>
            </a:fld>
            <a:endParaRPr lang="en-US"/>
          </a:p>
        </p:txBody>
      </p:sp>
      <p:sp>
        <p:nvSpPr>
          <p:cNvPr id="4" name="Content Placeholder 3"/>
          <p:cNvSpPr>
            <a:spLocks noGrp="1"/>
          </p:cNvSpPr>
          <p:nvPr>
            <p:ph sz="quarter" idx="1"/>
          </p:nvPr>
        </p:nvSpPr>
        <p:spPr>
          <a:xfrm>
            <a:off x="304800" y="1676400"/>
            <a:ext cx="8503920" cy="4572000"/>
          </a:xfrm>
        </p:spPr>
        <p:txBody>
          <a:bodyPr/>
          <a:lstStyle/>
          <a:p>
            <a:r>
              <a:rPr lang="en-US" sz="2400" dirty="0"/>
              <a:t>200.210, Information contained in a Federal award:</a:t>
            </a:r>
          </a:p>
          <a:p>
            <a:pPr lvl="1"/>
            <a:r>
              <a:rPr lang="en-US" sz="2000" dirty="0"/>
              <a:t>Provides a standard set of 15 data elements which must be provided in all Federal awards</a:t>
            </a:r>
          </a:p>
          <a:p>
            <a:pPr lvl="1"/>
            <a:r>
              <a:rPr lang="en-US" sz="2000" dirty="0"/>
              <a:t>Identifies coverage which must be included in the general terms and conditions </a:t>
            </a:r>
          </a:p>
          <a:p>
            <a:pPr lvl="1"/>
            <a:r>
              <a:rPr lang="en-US" sz="2000" dirty="0"/>
              <a:t>Provides guidance on Federal Awarding Agency, Program, or Award Specific Terms and Conditions</a:t>
            </a:r>
          </a:p>
          <a:p>
            <a:pPr lvl="1"/>
            <a:r>
              <a:rPr lang="en-US" sz="2000" dirty="0"/>
              <a:t>Requires Federal awarding agencies to include an indication of the timing and scope of expected performance as related to the outcomes intended to be achieved</a:t>
            </a:r>
          </a:p>
          <a:p>
            <a:pPr lvl="2"/>
            <a:r>
              <a:rPr lang="en-US" sz="1900" dirty="0"/>
              <a:t>In some instances, (e.g., discretionary research awards) this may be limited to submission of technical performance reports</a:t>
            </a:r>
          </a:p>
          <a:p>
            <a:pPr lvl="1"/>
            <a:endParaRPr lang="en-US" dirty="0"/>
          </a:p>
          <a:p>
            <a:endParaRPr lang="en-US" dirty="0"/>
          </a:p>
        </p:txBody>
      </p:sp>
    </p:spTree>
    <p:extLst>
      <p:ext uri="{BB962C8B-B14F-4D97-AF65-F5344CB8AC3E}">
        <p14:creationId xmlns:p14="http://schemas.microsoft.com/office/powerpoint/2010/main" val="3348932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04800" y="2438400"/>
            <a:ext cx="8458200" cy="4724400"/>
          </a:xfrm>
        </p:spPr>
        <p:txBody>
          <a:bodyPr>
            <a:normAutofit fontScale="77500" lnSpcReduction="20000"/>
          </a:bodyPr>
          <a:lstStyle/>
          <a:p>
            <a:pPr algn="l"/>
            <a:r>
              <a:rPr lang="en-US" dirty="0"/>
              <a:t>Sections highlighted:</a:t>
            </a:r>
          </a:p>
          <a:p>
            <a:pPr algn="l"/>
            <a:endParaRPr lang="en-US" dirty="0"/>
          </a:p>
          <a:p>
            <a:pPr algn="l">
              <a:tabLst>
                <a:tab pos="1543050" algn="l"/>
              </a:tabLst>
            </a:pPr>
            <a:r>
              <a:rPr lang="en-US" dirty="0"/>
              <a:t>200.301, 	Performance management</a:t>
            </a:r>
          </a:p>
          <a:p>
            <a:pPr algn="l">
              <a:tabLst>
                <a:tab pos="1543050" algn="l"/>
              </a:tabLst>
            </a:pPr>
            <a:r>
              <a:rPr lang="en-US" dirty="0"/>
              <a:t>200.303, 	Internal controls</a:t>
            </a:r>
          </a:p>
          <a:p>
            <a:pPr algn="l">
              <a:tabLst>
                <a:tab pos="1543050" algn="l"/>
              </a:tabLst>
            </a:pPr>
            <a:r>
              <a:rPr lang="en-US" dirty="0"/>
              <a:t>200.305, 	payments</a:t>
            </a:r>
          </a:p>
          <a:p>
            <a:pPr algn="l">
              <a:tabLst>
                <a:tab pos="1543050" algn="l"/>
              </a:tabLst>
            </a:pPr>
            <a:r>
              <a:rPr lang="en-US" dirty="0"/>
              <a:t>200.306, 	cost sharing or matching</a:t>
            </a:r>
          </a:p>
          <a:p>
            <a:pPr algn="l">
              <a:tabLst>
                <a:tab pos="1543050" algn="l"/>
              </a:tabLst>
            </a:pPr>
            <a:r>
              <a:rPr lang="en-US" dirty="0"/>
              <a:t>200.309, 	period of performance</a:t>
            </a:r>
          </a:p>
          <a:p>
            <a:pPr algn="l">
              <a:tabLst>
                <a:tab pos="1543050" algn="l"/>
              </a:tabLst>
            </a:pPr>
            <a:r>
              <a:rPr lang="en-US" dirty="0"/>
              <a:t>200.313,  	Equipment</a:t>
            </a:r>
          </a:p>
          <a:p>
            <a:pPr algn="l">
              <a:tabLst>
                <a:tab pos="1543050" algn="l"/>
              </a:tabLst>
            </a:pPr>
            <a:r>
              <a:rPr lang="en-US" dirty="0"/>
              <a:t>200.314,	supplies</a:t>
            </a:r>
          </a:p>
          <a:p>
            <a:pPr algn="l">
              <a:tabLst>
                <a:tab pos="1543050" algn="l"/>
              </a:tabLst>
            </a:pPr>
            <a:r>
              <a:rPr lang="en-US" dirty="0"/>
              <a:t>200.315, 	intangible property</a:t>
            </a:r>
          </a:p>
          <a:p>
            <a:pPr algn="l">
              <a:tabLst>
                <a:tab pos="1543050" algn="l"/>
              </a:tabLst>
            </a:pPr>
            <a:r>
              <a:rPr lang="en-US" dirty="0"/>
              <a:t>200.317-326	procurement standards</a:t>
            </a:r>
          </a:p>
          <a:p>
            <a:pPr algn="l">
              <a:tabLst>
                <a:tab pos="1543050" algn="l"/>
              </a:tabLst>
            </a:pPr>
            <a:r>
              <a:rPr lang="en-US" dirty="0"/>
              <a:t>200.327, 	financial reporting</a:t>
            </a:r>
          </a:p>
          <a:p>
            <a:pPr algn="l">
              <a:tabLst>
                <a:tab pos="1543050" algn="l"/>
              </a:tabLst>
            </a:pPr>
            <a:r>
              <a:rPr lang="en-US" dirty="0"/>
              <a:t>200.328, 	monitoring and reporting program performance</a:t>
            </a:r>
          </a:p>
          <a:p>
            <a:pPr algn="l">
              <a:tabLst>
                <a:tab pos="1543050" algn="l"/>
              </a:tabLst>
            </a:pPr>
            <a:r>
              <a:rPr lang="en-US" dirty="0"/>
              <a:t>200.329, 	reporting on real property</a:t>
            </a:r>
          </a:p>
          <a:p>
            <a:pPr algn="l">
              <a:tabLst>
                <a:tab pos="1543050" algn="l"/>
              </a:tabLst>
            </a:pPr>
            <a:r>
              <a:rPr lang="en-US" dirty="0"/>
              <a:t>200.330-332	subrecipient monitoring &amp; management</a:t>
            </a:r>
          </a:p>
          <a:p>
            <a:pPr algn="l">
              <a:tabLst>
                <a:tab pos="1543050" algn="l"/>
              </a:tabLst>
            </a:pPr>
            <a:r>
              <a:rPr lang="en-US" dirty="0"/>
              <a:t>200.333, 	Retention requirements for records</a:t>
            </a:r>
          </a:p>
          <a:p>
            <a:pPr algn="l">
              <a:tabLst>
                <a:tab pos="1543050" algn="l"/>
              </a:tabLst>
            </a:pPr>
            <a:r>
              <a:rPr lang="en-US" dirty="0"/>
              <a:t>200.335, 	Methods for collection, transmission and storage 	of information</a:t>
            </a:r>
          </a:p>
          <a:p>
            <a:pPr algn="l">
              <a:tabLst>
                <a:tab pos="1543050" algn="l"/>
              </a:tabLst>
            </a:pPr>
            <a:r>
              <a:rPr lang="en-US" dirty="0"/>
              <a:t>200.338-342	remedies for noncompliance</a:t>
            </a:r>
          </a:p>
          <a:p>
            <a:pPr algn="l">
              <a:tabLst>
                <a:tab pos="1543050" algn="l"/>
              </a:tabLst>
            </a:pPr>
            <a:r>
              <a:rPr lang="en-US" dirty="0"/>
              <a:t>200.343	closeout</a:t>
            </a:r>
          </a:p>
          <a:p>
            <a:pPr algn="l"/>
            <a:endParaRPr lang="en-US" dirty="0"/>
          </a:p>
          <a:p>
            <a:pPr algn="l"/>
            <a:endParaRPr lang="en-US" dirty="0"/>
          </a:p>
          <a:p>
            <a:pPr algn="l"/>
            <a:br>
              <a:rPr lang="en-US" dirty="0"/>
            </a:br>
            <a:endParaRPr lang="en-US" dirty="0"/>
          </a:p>
        </p:txBody>
      </p:sp>
      <p:sp>
        <p:nvSpPr>
          <p:cNvPr id="3" name="Slide Number Placeholder 2"/>
          <p:cNvSpPr>
            <a:spLocks noGrp="1"/>
          </p:cNvSpPr>
          <p:nvPr>
            <p:ph type="sldNum" sz="quarter" idx="12"/>
          </p:nvPr>
        </p:nvSpPr>
        <p:spPr/>
        <p:txBody>
          <a:bodyPr/>
          <a:lstStyle/>
          <a:p>
            <a:fld id="{D65136C6-32EF-4986-B035-254FDBC54756}" type="slidenum">
              <a:rPr lang="en-US" smtClean="0"/>
              <a:t>23</a:t>
            </a:fld>
            <a:endParaRPr lang="en-US"/>
          </a:p>
        </p:txBody>
      </p:sp>
      <p:sp>
        <p:nvSpPr>
          <p:cNvPr id="5" name="Title 4"/>
          <p:cNvSpPr>
            <a:spLocks noGrp="1"/>
          </p:cNvSpPr>
          <p:nvPr>
            <p:ph type="title"/>
          </p:nvPr>
        </p:nvSpPr>
        <p:spPr>
          <a:xfrm>
            <a:off x="533400" y="609600"/>
            <a:ext cx="8153400" cy="1524000"/>
          </a:xfrm>
        </p:spPr>
        <p:txBody>
          <a:bodyPr>
            <a:noAutofit/>
          </a:bodyPr>
          <a:lstStyle/>
          <a:p>
            <a:r>
              <a:rPr lang="en-US" sz="3000" dirty="0">
                <a:effectLst>
                  <a:outerShdw blurRad="38100" dist="38100" dir="2700000" algn="tl">
                    <a:srgbClr val="000000">
                      <a:alpha val="43137"/>
                    </a:srgbClr>
                  </a:outerShdw>
                </a:effectLst>
              </a:rPr>
              <a:t>Subpart D:</a:t>
            </a:r>
            <a:br>
              <a:rPr lang="en-US" sz="3000" dirty="0">
                <a:effectLst>
                  <a:outerShdw blurRad="38100" dist="38100" dir="2700000" algn="tl">
                    <a:srgbClr val="000000">
                      <a:alpha val="43137"/>
                    </a:srgbClr>
                  </a:outerShdw>
                </a:effectLst>
              </a:rPr>
            </a:br>
            <a:r>
              <a:rPr lang="en-US" sz="3000" dirty="0">
                <a:effectLst>
                  <a:outerShdw blurRad="38100" dist="38100" dir="2700000" algn="tl">
                    <a:srgbClr val="000000">
                      <a:alpha val="43137"/>
                    </a:srgbClr>
                  </a:outerShdw>
                </a:effectLst>
              </a:rPr>
              <a:t>Post Federal Award Requirements</a:t>
            </a:r>
            <a:br>
              <a:rPr lang="en-US" sz="3000" dirty="0">
                <a:effectLst>
                  <a:outerShdw blurRad="38100" dist="38100" dir="2700000" algn="tl">
                    <a:srgbClr val="000000">
                      <a:alpha val="43137"/>
                    </a:srgbClr>
                  </a:outerShdw>
                </a:effectLst>
              </a:rPr>
            </a:br>
            <a:r>
              <a:rPr lang="en-US" sz="3000" dirty="0">
                <a:effectLst>
                  <a:outerShdw blurRad="38100" dist="38100" dir="2700000" algn="tl">
                    <a:srgbClr val="000000">
                      <a:alpha val="43137"/>
                    </a:srgbClr>
                  </a:outerShdw>
                </a:effectLst>
              </a:rPr>
              <a:t>Standards for Financial and Program Management</a:t>
            </a:r>
          </a:p>
        </p:txBody>
      </p:sp>
    </p:spTree>
    <p:extLst>
      <p:ext uri="{BB962C8B-B14F-4D97-AF65-F5344CB8AC3E}">
        <p14:creationId xmlns:p14="http://schemas.microsoft.com/office/powerpoint/2010/main" val="1196087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rmAutofit/>
          </a:bodyPr>
          <a:lstStyle/>
          <a:p>
            <a:r>
              <a:rPr lang="en-US" dirty="0"/>
              <a:t>Performance Management</a:t>
            </a:r>
          </a:p>
        </p:txBody>
      </p:sp>
      <p:sp>
        <p:nvSpPr>
          <p:cNvPr id="3" name="Slide Number Placeholder 2"/>
          <p:cNvSpPr>
            <a:spLocks noGrp="1"/>
          </p:cNvSpPr>
          <p:nvPr>
            <p:ph type="sldNum" sz="quarter" idx="12"/>
          </p:nvPr>
        </p:nvSpPr>
        <p:spPr/>
        <p:txBody>
          <a:bodyPr/>
          <a:lstStyle/>
          <a:p>
            <a:fld id="{D65136C6-32EF-4986-B035-254FDBC54756}" type="slidenum">
              <a:rPr lang="en-US" smtClean="0"/>
              <a:t>24</a:t>
            </a:fld>
            <a:endParaRPr lang="en-US"/>
          </a:p>
        </p:txBody>
      </p:sp>
      <p:sp>
        <p:nvSpPr>
          <p:cNvPr id="4" name="Content Placeholder 3"/>
          <p:cNvSpPr>
            <a:spLocks noGrp="1"/>
          </p:cNvSpPr>
          <p:nvPr>
            <p:ph sz="quarter" idx="1"/>
          </p:nvPr>
        </p:nvSpPr>
        <p:spPr/>
        <p:txBody>
          <a:bodyPr>
            <a:normAutofit/>
          </a:bodyPr>
          <a:lstStyle/>
          <a:p>
            <a:r>
              <a:rPr lang="en-US" sz="2400" dirty="0"/>
              <a:t>200.301, Performance Management:</a:t>
            </a:r>
          </a:p>
          <a:p>
            <a:pPr lvl="1"/>
            <a:r>
              <a:rPr lang="en-US" dirty="0"/>
              <a:t>Provides more robust guidance to Federal agencies to measure performance in a way that will help the Federal awarding agency and other non-Federal entities to improve program outcomes, share lessons learned, and spread the adoption of promising practices.</a:t>
            </a:r>
          </a:p>
          <a:p>
            <a:pPr lvl="1"/>
            <a:r>
              <a:rPr lang="en-US" dirty="0"/>
              <a:t>Federal awarding agencies must require recipients to use OMB-approved standard government-wide information collections to provide financial and performance information. </a:t>
            </a:r>
          </a:p>
          <a:p>
            <a:pPr lvl="1"/>
            <a:r>
              <a:rPr lang="en-US" dirty="0"/>
              <a:t>Recipients must be required to relate financial data to performance accomplishments, and must also provide cost information to demonstrate cost effective practices.  </a:t>
            </a:r>
          </a:p>
          <a:p>
            <a:pPr lvl="1"/>
            <a:endParaRPr lang="en-US" dirty="0"/>
          </a:p>
          <a:p>
            <a:pPr lvl="1"/>
            <a:endParaRPr lang="en-US" dirty="0"/>
          </a:p>
          <a:p>
            <a:pPr lvl="1"/>
            <a:endParaRPr lang="en-US" sz="1900" dirty="0"/>
          </a:p>
          <a:p>
            <a:pPr lvl="1"/>
            <a:endParaRPr lang="en-US" sz="1900" dirty="0"/>
          </a:p>
          <a:p>
            <a:pPr lvl="1"/>
            <a:endParaRPr lang="en-US" sz="1900" dirty="0"/>
          </a:p>
          <a:p>
            <a:pPr lvl="1"/>
            <a:endParaRPr lang="en-US" sz="1900" dirty="0"/>
          </a:p>
        </p:txBody>
      </p:sp>
    </p:spTree>
    <p:extLst>
      <p:ext uri="{BB962C8B-B14F-4D97-AF65-F5344CB8AC3E}">
        <p14:creationId xmlns:p14="http://schemas.microsoft.com/office/powerpoint/2010/main" val="1536398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Management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25</a:t>
            </a:fld>
            <a:endParaRPr lang="en-US"/>
          </a:p>
        </p:txBody>
      </p:sp>
      <p:sp>
        <p:nvSpPr>
          <p:cNvPr id="4" name="Content Placeholder 3"/>
          <p:cNvSpPr>
            <a:spLocks noGrp="1"/>
          </p:cNvSpPr>
          <p:nvPr>
            <p:ph sz="quarter" idx="1"/>
          </p:nvPr>
        </p:nvSpPr>
        <p:spPr>
          <a:xfrm>
            <a:off x="304800" y="1752600"/>
            <a:ext cx="8503920" cy="4572000"/>
          </a:xfrm>
        </p:spPr>
        <p:txBody>
          <a:bodyPr/>
          <a:lstStyle/>
          <a:p>
            <a:pPr lvl="1"/>
            <a:endParaRPr lang="en-US" sz="1900" dirty="0"/>
          </a:p>
          <a:p>
            <a:pPr lvl="1"/>
            <a:r>
              <a:rPr lang="en-US" dirty="0"/>
              <a:t>As discussed in more detail in 200.328, for the research community, where there is a standard OMB-approved information collection for performance (i.e., the Research Performance Progress Report) that does not relate financial information to performance data, there is no such requirement</a:t>
            </a:r>
          </a:p>
          <a:p>
            <a:pPr lvl="1"/>
            <a:endParaRPr lang="en-US" dirty="0"/>
          </a:p>
          <a:p>
            <a:pPr lvl="1"/>
            <a:r>
              <a:rPr lang="en-US" dirty="0"/>
              <a:t>The Federal awarding agencies are required to provide recipients with clear performance goals, indicators, and milestones</a:t>
            </a:r>
          </a:p>
          <a:p>
            <a:endParaRPr lang="en-US" dirty="0"/>
          </a:p>
        </p:txBody>
      </p:sp>
    </p:spTree>
    <p:extLst>
      <p:ext uri="{BB962C8B-B14F-4D97-AF65-F5344CB8AC3E}">
        <p14:creationId xmlns:p14="http://schemas.microsoft.com/office/powerpoint/2010/main" val="2251583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Controls</a:t>
            </a:r>
          </a:p>
        </p:txBody>
      </p:sp>
      <p:sp>
        <p:nvSpPr>
          <p:cNvPr id="3" name="Slide Number Placeholder 2"/>
          <p:cNvSpPr>
            <a:spLocks noGrp="1"/>
          </p:cNvSpPr>
          <p:nvPr>
            <p:ph type="sldNum" sz="quarter" idx="12"/>
          </p:nvPr>
        </p:nvSpPr>
        <p:spPr/>
        <p:txBody>
          <a:bodyPr/>
          <a:lstStyle/>
          <a:p>
            <a:fld id="{D65136C6-32EF-4986-B035-254FDBC54756}" type="slidenum">
              <a:rPr lang="en-US" smtClean="0"/>
              <a:t>26</a:t>
            </a:fld>
            <a:endParaRPr lang="en-US"/>
          </a:p>
        </p:txBody>
      </p:sp>
      <p:sp>
        <p:nvSpPr>
          <p:cNvPr id="4" name="Content Placeholder 3"/>
          <p:cNvSpPr>
            <a:spLocks noGrp="1"/>
          </p:cNvSpPr>
          <p:nvPr>
            <p:ph sz="quarter" idx="1"/>
          </p:nvPr>
        </p:nvSpPr>
        <p:spPr>
          <a:xfrm>
            <a:off x="301752" y="1527048"/>
            <a:ext cx="8503920" cy="4797552"/>
          </a:xfrm>
        </p:spPr>
        <p:txBody>
          <a:bodyPr>
            <a:normAutofit/>
          </a:bodyPr>
          <a:lstStyle/>
          <a:p>
            <a:pPr marL="0" indent="0">
              <a:buNone/>
            </a:pPr>
            <a:r>
              <a:rPr lang="en-US" dirty="0"/>
              <a:t>200.303, Internal Controls. For Federal awards Non-Federal entities must:</a:t>
            </a:r>
          </a:p>
          <a:p>
            <a:r>
              <a:rPr lang="en-US" dirty="0"/>
              <a:t>Moved from OMB Circular A-133</a:t>
            </a:r>
          </a:p>
          <a:p>
            <a:r>
              <a:rPr lang="en-US" dirty="0"/>
              <a:t>Establish and maintain effective internal controls</a:t>
            </a:r>
          </a:p>
          <a:p>
            <a:r>
              <a:rPr lang="en-US" dirty="0"/>
              <a:t>Comply with Federal statutes, regulations, &amp; terms and conditions</a:t>
            </a:r>
          </a:p>
          <a:p>
            <a:r>
              <a:rPr lang="en-US" dirty="0"/>
              <a:t>Evaluate and monitor compliance</a:t>
            </a:r>
          </a:p>
          <a:p>
            <a:r>
              <a:rPr lang="en-US" dirty="0"/>
              <a:t>Take prompt action on audit findings</a:t>
            </a:r>
          </a:p>
          <a:p>
            <a:r>
              <a:rPr lang="en-US" dirty="0"/>
              <a:t>Safeguard protected personally identifiable information</a:t>
            </a:r>
          </a:p>
          <a:p>
            <a:pPr lvl="1"/>
            <a:endParaRPr lang="en-US" dirty="0"/>
          </a:p>
          <a:p>
            <a:pPr lvl="1"/>
            <a:endParaRPr lang="en-US" dirty="0"/>
          </a:p>
        </p:txBody>
      </p:sp>
    </p:spTree>
    <p:extLst>
      <p:ext uri="{BB962C8B-B14F-4D97-AF65-F5344CB8AC3E}">
        <p14:creationId xmlns:p14="http://schemas.microsoft.com/office/powerpoint/2010/main" val="2099037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Payments</a:t>
            </a:r>
          </a:p>
        </p:txBody>
      </p:sp>
      <p:sp>
        <p:nvSpPr>
          <p:cNvPr id="3" name="Slide Number Placeholder 2"/>
          <p:cNvSpPr>
            <a:spLocks noGrp="1"/>
          </p:cNvSpPr>
          <p:nvPr>
            <p:ph type="sldNum" sz="quarter" idx="12"/>
          </p:nvPr>
        </p:nvSpPr>
        <p:spPr/>
        <p:txBody>
          <a:bodyPr/>
          <a:lstStyle/>
          <a:p>
            <a:fld id="{D65136C6-32EF-4986-B035-254FDBC54756}" type="slidenum">
              <a:rPr lang="en-US" smtClean="0"/>
              <a:t>27</a:t>
            </a:fld>
            <a:endParaRPr lang="en-US"/>
          </a:p>
        </p:txBody>
      </p:sp>
      <p:sp>
        <p:nvSpPr>
          <p:cNvPr id="4" name="Content Placeholder 3"/>
          <p:cNvSpPr>
            <a:spLocks noGrp="1"/>
          </p:cNvSpPr>
          <p:nvPr>
            <p:ph sz="quarter" idx="1"/>
          </p:nvPr>
        </p:nvSpPr>
        <p:spPr>
          <a:xfrm>
            <a:off x="304800" y="1600200"/>
            <a:ext cx="8503920" cy="4572000"/>
          </a:xfrm>
        </p:spPr>
        <p:txBody>
          <a:bodyPr/>
          <a:lstStyle/>
          <a:p>
            <a:r>
              <a:rPr lang="en-US" sz="2400" dirty="0"/>
              <a:t>200.305, Payments:</a:t>
            </a:r>
          </a:p>
          <a:p>
            <a:pPr lvl="1"/>
            <a:r>
              <a:rPr lang="en-US" dirty="0"/>
              <a:t>Payments to States are governed by Treasury-State CMIA agreements codified at 31 CFR Part 205</a:t>
            </a:r>
          </a:p>
          <a:p>
            <a:pPr lvl="1"/>
            <a:r>
              <a:rPr lang="en-US" dirty="0"/>
              <a:t>Coverage largely replicates existing payment coverage from OMB Circular A-110</a:t>
            </a:r>
          </a:p>
          <a:p>
            <a:pPr lvl="1"/>
            <a:r>
              <a:rPr lang="en-US" dirty="0"/>
              <a:t>Extends to non-Federal entities previously covered by OMB Circular A-102 the existing flexibility in OMB Circular A-110 to pay interest earned on Federal funds annually to the Department of Health and Human Services, rather than “promptly” to each Federal awarding agency</a:t>
            </a:r>
          </a:p>
          <a:p>
            <a:pPr lvl="2"/>
            <a:r>
              <a:rPr lang="en-US" sz="1800" dirty="0"/>
              <a:t>Interest amounts up to $500 per year may be retained by the non-federal entity for administrative expenses</a:t>
            </a:r>
          </a:p>
          <a:p>
            <a:endParaRPr lang="en-US" dirty="0"/>
          </a:p>
        </p:txBody>
      </p:sp>
    </p:spTree>
    <p:extLst>
      <p:ext uri="{BB962C8B-B14F-4D97-AF65-F5344CB8AC3E}">
        <p14:creationId xmlns:p14="http://schemas.microsoft.com/office/powerpoint/2010/main" val="121994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65136C6-32EF-4986-B035-254FDBC54756}" type="slidenum">
              <a:rPr lang="en-US" smtClean="0"/>
              <a:t>28</a:t>
            </a:fld>
            <a:endParaRPr lang="en-US"/>
          </a:p>
        </p:txBody>
      </p:sp>
      <p:sp>
        <p:nvSpPr>
          <p:cNvPr id="4" name="Content Placeholder 3"/>
          <p:cNvSpPr>
            <a:spLocks noGrp="1"/>
          </p:cNvSpPr>
          <p:nvPr>
            <p:ph sz="quarter" idx="1"/>
          </p:nvPr>
        </p:nvSpPr>
        <p:spPr>
          <a:xfrm>
            <a:off x="304800" y="1676400"/>
            <a:ext cx="8503920" cy="4572000"/>
          </a:xfrm>
        </p:spPr>
        <p:txBody>
          <a:bodyPr>
            <a:normAutofit/>
          </a:bodyPr>
          <a:lstStyle/>
          <a:p>
            <a:r>
              <a:rPr lang="en-US" sz="2400" dirty="0"/>
              <a:t>200.306, Cost Sharing or Matching:</a:t>
            </a:r>
          </a:p>
          <a:p>
            <a:pPr lvl="1"/>
            <a:endParaRPr lang="en-US" sz="1900" dirty="0"/>
          </a:p>
          <a:p>
            <a:pPr lvl="1"/>
            <a:r>
              <a:rPr lang="en-US" dirty="0"/>
              <a:t>Clarifies policies on voluntary committed cost sharing</a:t>
            </a:r>
          </a:p>
          <a:p>
            <a:pPr lvl="1"/>
            <a:endParaRPr lang="en-US" dirty="0"/>
          </a:p>
          <a:p>
            <a:pPr lvl="1"/>
            <a:r>
              <a:rPr lang="en-US" dirty="0"/>
              <a:t>Stipulates that voluntary committed cost sharing is not expected under Federal research proposals and cannot be used as a factor during the merit review of the proposal</a:t>
            </a:r>
          </a:p>
          <a:p>
            <a:pPr lvl="1"/>
            <a:endParaRPr lang="en-US" dirty="0"/>
          </a:p>
          <a:p>
            <a:pPr lvl="1"/>
            <a:r>
              <a:rPr lang="en-US" dirty="0"/>
              <a:t>Cost sharing may only be considered when required by regulation and transparent in the notice of funding opportunity </a:t>
            </a:r>
          </a:p>
          <a:p>
            <a:pPr lvl="1"/>
            <a:endParaRPr lang="en-US" dirty="0"/>
          </a:p>
          <a:p>
            <a:pPr lvl="1"/>
            <a:endParaRPr lang="en-US" sz="1900" dirty="0"/>
          </a:p>
          <a:p>
            <a:pPr lvl="1"/>
            <a:endParaRPr lang="en-US" sz="1900" dirty="0"/>
          </a:p>
        </p:txBody>
      </p:sp>
      <p:sp>
        <p:nvSpPr>
          <p:cNvPr id="5" name="Title 1"/>
          <p:cNvSpPr>
            <a:spLocks noGrp="1"/>
          </p:cNvSpPr>
          <p:nvPr>
            <p:ph type="title"/>
          </p:nvPr>
        </p:nvSpPr>
        <p:spPr>
          <a:xfrm>
            <a:off x="381000" y="228600"/>
            <a:ext cx="8534400" cy="758952"/>
          </a:xfrm>
        </p:spPr>
        <p:txBody>
          <a:bodyPr>
            <a:noAutofit/>
          </a:bodyPr>
          <a:lstStyle/>
          <a:p>
            <a:r>
              <a:rPr lang="en-US" dirty="0"/>
              <a:t>Cost Sharing or Matching</a:t>
            </a:r>
          </a:p>
        </p:txBody>
      </p:sp>
    </p:spTree>
    <p:extLst>
      <p:ext uri="{BB962C8B-B14F-4D97-AF65-F5344CB8AC3E}">
        <p14:creationId xmlns:p14="http://schemas.microsoft.com/office/powerpoint/2010/main" val="3896147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Sharing or Matching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29</a:t>
            </a:fld>
            <a:endParaRPr lang="en-US"/>
          </a:p>
        </p:txBody>
      </p:sp>
      <p:sp>
        <p:nvSpPr>
          <p:cNvPr id="4" name="Content Placeholder 3"/>
          <p:cNvSpPr>
            <a:spLocks noGrp="1"/>
          </p:cNvSpPr>
          <p:nvPr>
            <p:ph sz="quarter" idx="1"/>
          </p:nvPr>
        </p:nvSpPr>
        <p:spPr/>
        <p:txBody>
          <a:bodyPr/>
          <a:lstStyle/>
          <a:p>
            <a:pPr lvl="1"/>
            <a:r>
              <a:rPr lang="en-US" dirty="0"/>
              <a:t>Only mandatory cost sharing or cost sharing included on the project budget must be included in the organized research base for computing the indirect cost rate or reflected in the allocation of indirect costs</a:t>
            </a:r>
          </a:p>
          <a:p>
            <a:pPr lvl="2"/>
            <a:endParaRPr lang="en-US" sz="1700" dirty="0"/>
          </a:p>
          <a:p>
            <a:pPr lvl="2"/>
            <a:r>
              <a:rPr lang="en-US" sz="1800" dirty="0"/>
              <a:t>OMB Memorandum 01-06, Clarification of OMB A-21 Treatment of Voluntary Uncommitted Cost Sharing and Tuition Remission costs continues to apply.</a:t>
            </a:r>
          </a:p>
          <a:p>
            <a:pPr lvl="2"/>
            <a:r>
              <a:rPr lang="en-US" sz="1800" dirty="0"/>
              <a:t>See:  </a:t>
            </a:r>
            <a:r>
              <a:rPr lang="en-US" sz="1800" dirty="0">
                <a:hlinkClick r:id="rId3"/>
              </a:rPr>
              <a:t>http://www.whitehouse.gov/omb/memoranda_m01-06</a:t>
            </a:r>
            <a:endParaRPr lang="en-US" sz="1800" dirty="0"/>
          </a:p>
          <a:p>
            <a:pPr lvl="1"/>
            <a:endParaRPr lang="en-US" dirty="0"/>
          </a:p>
          <a:p>
            <a:pPr lvl="1"/>
            <a:r>
              <a:rPr lang="en-US" dirty="0"/>
              <a:t>Valuation of cost sharing remains largely unchanged from OMB Circular A-110</a:t>
            </a:r>
          </a:p>
          <a:p>
            <a:endParaRPr lang="en-US" dirty="0"/>
          </a:p>
        </p:txBody>
      </p:sp>
    </p:spTree>
    <p:extLst>
      <p:ext uri="{BB962C8B-B14F-4D97-AF65-F5344CB8AC3E}">
        <p14:creationId xmlns:p14="http://schemas.microsoft.com/office/powerpoint/2010/main" val="3145602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Administrative Requirements </a:t>
            </a:r>
          </a:p>
        </p:txBody>
      </p:sp>
      <p:sp>
        <p:nvSpPr>
          <p:cNvPr id="6" name="Content Placeholder 5"/>
          <p:cNvSpPr>
            <a:spLocks noGrp="1"/>
          </p:cNvSpPr>
          <p:nvPr>
            <p:ph sz="quarter" idx="1"/>
          </p:nvPr>
        </p:nvSpPr>
        <p:spPr/>
        <p:txBody>
          <a:bodyPr>
            <a:normAutofit fontScale="77500" lnSpcReduction="20000"/>
          </a:bodyPr>
          <a:lstStyle/>
          <a:p>
            <a:pPr marL="0" indent="0">
              <a:buNone/>
            </a:pPr>
            <a:r>
              <a:rPr lang="en-US" dirty="0"/>
              <a:t>Presented by:</a:t>
            </a:r>
          </a:p>
          <a:p>
            <a:pPr marL="0" indent="0">
              <a:buNone/>
            </a:pPr>
            <a:endParaRPr lang="en-US" dirty="0"/>
          </a:p>
          <a:p>
            <a:pPr>
              <a:buFont typeface="Courier New" panose="02070309020205020404" pitchFamily="49" charset="0"/>
              <a:buChar char="o"/>
            </a:pPr>
            <a:r>
              <a:rPr lang="en-US" sz="2800" dirty="0"/>
              <a:t>Kathleen M. </a:t>
            </a:r>
            <a:r>
              <a:rPr lang="en-US" sz="2800" dirty="0" err="1"/>
              <a:t>Bialas</a:t>
            </a:r>
            <a:endParaRPr lang="en-US" sz="2800" dirty="0"/>
          </a:p>
          <a:p>
            <a:pPr marL="548640" lvl="2" indent="0">
              <a:buNone/>
            </a:pPr>
            <a:r>
              <a:rPr lang="en-US" sz="2800" dirty="0"/>
              <a:t>Assistant General Counsel,</a:t>
            </a:r>
          </a:p>
          <a:p>
            <a:pPr marL="548640" lvl="2" indent="0">
              <a:buNone/>
            </a:pPr>
            <a:r>
              <a:rPr lang="en-US" sz="2800" dirty="0"/>
              <a:t>Community Development Division,</a:t>
            </a:r>
          </a:p>
          <a:p>
            <a:pPr marL="548640" lvl="2" indent="0">
              <a:buNone/>
            </a:pPr>
            <a:r>
              <a:rPr lang="en-US" sz="2800" dirty="0"/>
              <a:t>Office of Assisted Housing and Community Development,</a:t>
            </a:r>
          </a:p>
          <a:p>
            <a:pPr marL="548640" lvl="2" indent="0">
              <a:buNone/>
            </a:pPr>
            <a:r>
              <a:rPr lang="en-US" sz="2800" dirty="0"/>
              <a:t>Department of Housing &amp; Urban Development</a:t>
            </a:r>
          </a:p>
          <a:p>
            <a:pPr lvl="1"/>
            <a:endParaRPr lang="en-US" sz="2600" dirty="0"/>
          </a:p>
          <a:p>
            <a:pPr>
              <a:buFont typeface="Courier New" panose="02070309020205020404" pitchFamily="49" charset="0"/>
              <a:buChar char="o"/>
            </a:pPr>
            <a:r>
              <a:rPr lang="en-US" sz="2800" dirty="0"/>
              <a:t>Jean I. Feldman</a:t>
            </a:r>
          </a:p>
          <a:p>
            <a:pPr marL="548640" lvl="2" indent="0">
              <a:buNone/>
            </a:pPr>
            <a:r>
              <a:rPr lang="en-US" sz="2800" dirty="0"/>
              <a:t>Head, Policy Office,</a:t>
            </a:r>
          </a:p>
          <a:p>
            <a:pPr marL="548640" lvl="2" indent="0">
              <a:buNone/>
            </a:pPr>
            <a:r>
              <a:rPr lang="en-US" sz="2800" dirty="0"/>
              <a:t>Division of Institution &amp; Award Support,</a:t>
            </a:r>
          </a:p>
          <a:p>
            <a:pPr marL="548640" lvl="2" indent="0">
              <a:buNone/>
            </a:pPr>
            <a:r>
              <a:rPr lang="en-US" sz="2800" dirty="0"/>
              <a:t>Office of Budget, Finance, &amp; Award Management,</a:t>
            </a:r>
          </a:p>
          <a:p>
            <a:pPr marL="548640" lvl="2" indent="0">
              <a:buNone/>
            </a:pPr>
            <a:r>
              <a:rPr lang="en-US" sz="2800" dirty="0"/>
              <a:t>National Science Foundation </a:t>
            </a:r>
          </a:p>
        </p:txBody>
      </p:sp>
    </p:spTree>
    <p:extLst>
      <p:ext uri="{BB962C8B-B14F-4D97-AF65-F5344CB8AC3E}">
        <p14:creationId xmlns:p14="http://schemas.microsoft.com/office/powerpoint/2010/main" val="753081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 of Performance</a:t>
            </a:r>
          </a:p>
        </p:txBody>
      </p:sp>
      <p:sp>
        <p:nvSpPr>
          <p:cNvPr id="3" name="Slide Number Placeholder 2"/>
          <p:cNvSpPr>
            <a:spLocks noGrp="1"/>
          </p:cNvSpPr>
          <p:nvPr>
            <p:ph type="sldNum" sz="quarter" idx="12"/>
          </p:nvPr>
        </p:nvSpPr>
        <p:spPr/>
        <p:txBody>
          <a:bodyPr/>
          <a:lstStyle/>
          <a:p>
            <a:fld id="{D65136C6-32EF-4986-B035-254FDBC54756}" type="slidenum">
              <a:rPr lang="en-US" smtClean="0"/>
              <a:t>30</a:t>
            </a:fld>
            <a:endParaRPr lang="en-US"/>
          </a:p>
        </p:txBody>
      </p:sp>
      <p:sp>
        <p:nvSpPr>
          <p:cNvPr id="4" name="Content Placeholder 3"/>
          <p:cNvSpPr>
            <a:spLocks noGrp="1"/>
          </p:cNvSpPr>
          <p:nvPr>
            <p:ph sz="quarter" idx="1"/>
          </p:nvPr>
        </p:nvSpPr>
        <p:spPr/>
        <p:txBody>
          <a:bodyPr/>
          <a:lstStyle/>
          <a:p>
            <a:r>
              <a:rPr lang="en-US" dirty="0"/>
              <a:t>200.309, Period of Performance</a:t>
            </a:r>
          </a:p>
          <a:p>
            <a:pPr lvl="1"/>
            <a:r>
              <a:rPr lang="en-US" dirty="0"/>
              <a:t>Non-federal entities may charge to Federal awards only allowable costs incurred during the period of performance and any costs incurred before the Federal awarding agency or pass-through entity made the Federal award that were authorized by the Federal awarding agency or pass through entity</a:t>
            </a:r>
          </a:p>
          <a:p>
            <a:pPr lvl="1"/>
            <a:endParaRPr lang="en-US" dirty="0"/>
          </a:p>
          <a:p>
            <a:pPr lvl="1"/>
            <a:r>
              <a:rPr lang="en-US" dirty="0"/>
              <a:t>Federal awarding agencies may authorize no-cost extensions of the period of performance (See also 200.308, Revision of budget and program plans)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585670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Standards &amp; Equipment</a:t>
            </a:r>
          </a:p>
        </p:txBody>
      </p:sp>
      <p:sp>
        <p:nvSpPr>
          <p:cNvPr id="3" name="Slide Number Placeholder 2"/>
          <p:cNvSpPr>
            <a:spLocks noGrp="1"/>
          </p:cNvSpPr>
          <p:nvPr>
            <p:ph type="sldNum" sz="quarter" idx="12"/>
          </p:nvPr>
        </p:nvSpPr>
        <p:spPr/>
        <p:txBody>
          <a:bodyPr/>
          <a:lstStyle/>
          <a:p>
            <a:fld id="{D65136C6-32EF-4986-B035-254FDBC54756}" type="slidenum">
              <a:rPr lang="en-US" smtClean="0"/>
              <a:t>31</a:t>
            </a:fld>
            <a:endParaRPr lang="en-US"/>
          </a:p>
        </p:txBody>
      </p:sp>
      <p:sp>
        <p:nvSpPr>
          <p:cNvPr id="4" name="Content Placeholder 3"/>
          <p:cNvSpPr>
            <a:spLocks noGrp="1"/>
          </p:cNvSpPr>
          <p:nvPr>
            <p:ph sz="quarter" idx="1"/>
          </p:nvPr>
        </p:nvSpPr>
        <p:spPr>
          <a:xfrm>
            <a:off x="228600" y="1524000"/>
            <a:ext cx="8503920" cy="4572000"/>
          </a:xfrm>
        </p:spPr>
        <p:txBody>
          <a:bodyPr/>
          <a:lstStyle/>
          <a:p>
            <a:r>
              <a:rPr lang="en-US" dirty="0"/>
              <a:t>Coverage in Property Standards (Sections 200.310-200.316) largely derived from existing coverage in A-110</a:t>
            </a:r>
          </a:p>
          <a:p>
            <a:pPr marL="274320" lvl="1" indent="0">
              <a:buNone/>
            </a:pPr>
            <a:endParaRPr lang="en-US" dirty="0"/>
          </a:p>
          <a:p>
            <a:r>
              <a:rPr lang="en-US" dirty="0"/>
              <a:t>Major exception is 200.313, Equipment </a:t>
            </a:r>
          </a:p>
          <a:p>
            <a:pPr lvl="1"/>
            <a:r>
              <a:rPr lang="en-US" dirty="0"/>
              <a:t>States must use, manage, and dispose of equipment acquired under a Federal award in accordance with state laws and procedures</a:t>
            </a:r>
          </a:p>
          <a:p>
            <a:pPr lvl="1"/>
            <a:r>
              <a:rPr lang="en-US" dirty="0"/>
              <a:t>Other non-Federal entities must follow the requirements specified</a:t>
            </a:r>
          </a:p>
        </p:txBody>
      </p:sp>
    </p:spTree>
    <p:extLst>
      <p:ext uri="{BB962C8B-B14F-4D97-AF65-F5344CB8AC3E}">
        <p14:creationId xmlns:p14="http://schemas.microsoft.com/office/powerpoint/2010/main" val="2858346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758952"/>
          </a:xfrm>
        </p:spPr>
        <p:txBody>
          <a:bodyPr>
            <a:noAutofit/>
          </a:bodyPr>
          <a:lstStyle/>
          <a:p>
            <a:r>
              <a:rPr lang="en-US" dirty="0"/>
              <a:t>Supplies &amp; Intangible Property</a:t>
            </a:r>
          </a:p>
        </p:txBody>
      </p:sp>
      <p:sp>
        <p:nvSpPr>
          <p:cNvPr id="3" name="Slide Number Placeholder 2"/>
          <p:cNvSpPr>
            <a:spLocks noGrp="1"/>
          </p:cNvSpPr>
          <p:nvPr>
            <p:ph type="sldNum" sz="quarter" idx="12"/>
          </p:nvPr>
        </p:nvSpPr>
        <p:spPr/>
        <p:txBody>
          <a:bodyPr/>
          <a:lstStyle/>
          <a:p>
            <a:fld id="{D65136C6-32EF-4986-B035-254FDBC54756}" type="slidenum">
              <a:rPr lang="en-US" smtClean="0"/>
              <a:t>32</a:t>
            </a:fld>
            <a:endParaRPr lang="en-US"/>
          </a:p>
        </p:txBody>
      </p:sp>
      <p:sp>
        <p:nvSpPr>
          <p:cNvPr id="4" name="Content Placeholder 3"/>
          <p:cNvSpPr>
            <a:spLocks noGrp="1"/>
          </p:cNvSpPr>
          <p:nvPr>
            <p:ph sz="quarter" idx="1"/>
          </p:nvPr>
        </p:nvSpPr>
        <p:spPr/>
        <p:txBody>
          <a:bodyPr>
            <a:normAutofit/>
          </a:bodyPr>
          <a:lstStyle/>
          <a:p>
            <a:r>
              <a:rPr lang="en-US" sz="2400" dirty="0"/>
              <a:t>200.314, Supplies:</a:t>
            </a:r>
          </a:p>
          <a:p>
            <a:pPr lvl="1"/>
            <a:r>
              <a:rPr lang="en-US" sz="2000" dirty="0"/>
              <a:t>The definition of supplies in existing guidance includes all tangible personal property that fall below the threshold for equipment. Since, as technology improves, computing devices (inclusive of accessories) increasingly fall below this threshold, the guidance makes explicit that when they do, they shall be treated consistently with all other items below this level.  See 200.94, Definition of “Supplies”. </a:t>
            </a:r>
          </a:p>
          <a:p>
            <a:r>
              <a:rPr lang="en-US" sz="2400" dirty="0"/>
              <a:t>200.315, Intangible Property:</a:t>
            </a:r>
          </a:p>
          <a:p>
            <a:pPr lvl="1"/>
            <a:r>
              <a:rPr lang="en-US" sz="2000" dirty="0"/>
              <a:t>Content of 200.315 is largely from OMB Circular A-110, however, the section has been reorganized for readability and clarity</a:t>
            </a:r>
          </a:p>
          <a:p>
            <a:pPr marL="274320" lvl="1" indent="0">
              <a:buNone/>
            </a:pPr>
            <a:endParaRPr lang="en-US" sz="2000" dirty="0"/>
          </a:p>
        </p:txBody>
      </p:sp>
    </p:spTree>
    <p:extLst>
      <p:ext uri="{BB962C8B-B14F-4D97-AF65-F5344CB8AC3E}">
        <p14:creationId xmlns:p14="http://schemas.microsoft.com/office/powerpoint/2010/main" val="3928736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Standards</a:t>
            </a:r>
          </a:p>
        </p:txBody>
      </p:sp>
      <p:sp>
        <p:nvSpPr>
          <p:cNvPr id="3" name="Content Placeholder 2"/>
          <p:cNvSpPr>
            <a:spLocks noGrp="1"/>
          </p:cNvSpPr>
          <p:nvPr>
            <p:ph sz="quarter" idx="1"/>
          </p:nvPr>
        </p:nvSpPr>
        <p:spPr/>
        <p:txBody>
          <a:bodyPr>
            <a:normAutofit lnSpcReduction="10000"/>
          </a:bodyPr>
          <a:lstStyle/>
          <a:p>
            <a:r>
              <a:rPr lang="en-US" dirty="0"/>
              <a:t>The procurement standards (in sections 200.317 through 200.326) are generally based on the requirements in A-102 for states, local governments and Indian tribes, with modifications</a:t>
            </a:r>
          </a:p>
          <a:p>
            <a:endParaRPr lang="en-US" dirty="0"/>
          </a:p>
          <a:p>
            <a:r>
              <a:rPr lang="en-US" dirty="0"/>
              <a:t>States use their own policies and procedures</a:t>
            </a:r>
          </a:p>
          <a:p>
            <a:pPr marL="0" indent="0">
              <a:buNone/>
            </a:pPr>
            <a:endParaRPr lang="en-US" dirty="0"/>
          </a:p>
          <a:p>
            <a:r>
              <a:rPr lang="en-US" dirty="0"/>
              <a:t>All other non-Federal entities, including subrecipients of a state, must have and follow written procurement procedures that reflect the procurement standards</a:t>
            </a:r>
          </a:p>
        </p:txBody>
      </p:sp>
      <p:sp>
        <p:nvSpPr>
          <p:cNvPr id="4" name="Slide Number Placeholder 3"/>
          <p:cNvSpPr>
            <a:spLocks noGrp="1"/>
          </p:cNvSpPr>
          <p:nvPr>
            <p:ph type="sldNum" sz="quarter" idx="12"/>
          </p:nvPr>
        </p:nvSpPr>
        <p:spPr/>
        <p:txBody>
          <a:bodyPr/>
          <a:lstStyle/>
          <a:p>
            <a:fld id="{D65136C6-32EF-4986-B035-254FDBC54756}" type="slidenum">
              <a:rPr lang="en-US" smtClean="0"/>
              <a:t>33</a:t>
            </a:fld>
            <a:endParaRPr lang="en-US"/>
          </a:p>
        </p:txBody>
      </p:sp>
    </p:spTree>
    <p:extLst>
      <p:ext uri="{BB962C8B-B14F-4D97-AF65-F5344CB8AC3E}">
        <p14:creationId xmlns:p14="http://schemas.microsoft.com/office/powerpoint/2010/main" val="3635523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Procurement Requirements</a:t>
            </a:r>
          </a:p>
        </p:txBody>
      </p:sp>
      <p:sp>
        <p:nvSpPr>
          <p:cNvPr id="3" name="Content Placeholder 2"/>
          <p:cNvSpPr>
            <a:spLocks noGrp="1"/>
          </p:cNvSpPr>
          <p:nvPr>
            <p:ph sz="quarter" idx="1"/>
          </p:nvPr>
        </p:nvSpPr>
        <p:spPr/>
        <p:txBody>
          <a:bodyPr/>
          <a:lstStyle/>
          <a:p>
            <a:r>
              <a:rPr lang="en-US" dirty="0"/>
              <a:t>The non-Federal entity must maintain oversight to ensure that contractors perform in accordance with the terms, conditions, and specifications of the contract or purchase order</a:t>
            </a:r>
          </a:p>
          <a:p>
            <a:endParaRPr lang="en-US" dirty="0"/>
          </a:p>
          <a:p>
            <a:r>
              <a:rPr lang="en-US" dirty="0"/>
              <a:t>The non-Federal entity is not required to maintain a contract administration </a:t>
            </a:r>
            <a:r>
              <a:rPr lang="en-US" u="sng" dirty="0"/>
              <a:t>system </a:t>
            </a:r>
          </a:p>
          <a:p>
            <a:endParaRPr lang="en-US" u="sng" dirty="0"/>
          </a:p>
          <a:p>
            <a:r>
              <a:rPr lang="en-US" dirty="0"/>
              <a:t>How the non-Federal entity maintains oversight is a matter of judgment for the non-Federal entity</a:t>
            </a:r>
          </a:p>
          <a:p>
            <a:endParaRPr lang="en-US" u="sng" dirty="0"/>
          </a:p>
          <a:p>
            <a:pPr marL="0" indent="0">
              <a:buNone/>
            </a:pPr>
            <a:endParaRPr lang="en-US" u="sng" dirty="0"/>
          </a:p>
          <a:p>
            <a:pPr marL="274320" lvl="1" indent="0">
              <a:buNone/>
            </a:pPr>
            <a:endParaRPr lang="en-US" dirty="0"/>
          </a:p>
          <a:p>
            <a:pPr marL="274320" lvl="1"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34</a:t>
            </a:fld>
            <a:endParaRPr lang="en-US"/>
          </a:p>
        </p:txBody>
      </p:sp>
    </p:spTree>
    <p:extLst>
      <p:ext uri="{BB962C8B-B14F-4D97-AF65-F5344CB8AC3E}">
        <p14:creationId xmlns:p14="http://schemas.microsoft.com/office/powerpoint/2010/main" val="746809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Standards of conduct</a:t>
            </a:r>
          </a:p>
        </p:txBody>
      </p:sp>
      <p:sp>
        <p:nvSpPr>
          <p:cNvPr id="3" name="Content Placeholder 2"/>
          <p:cNvSpPr>
            <a:spLocks noGrp="1"/>
          </p:cNvSpPr>
          <p:nvPr>
            <p:ph sz="quarter" idx="1"/>
          </p:nvPr>
        </p:nvSpPr>
        <p:spPr/>
        <p:txBody>
          <a:bodyPr>
            <a:normAutofit fontScale="92500" lnSpcReduction="20000"/>
          </a:bodyPr>
          <a:lstStyle/>
          <a:p>
            <a:r>
              <a:rPr lang="en-US" dirty="0"/>
              <a:t>200.318(c)(1) The non-Federal entity must maintain written standards of conduct covering conflicts of interest and governing the performance of its employees engaged in the selection, award, and administration of contracts</a:t>
            </a:r>
          </a:p>
          <a:p>
            <a:endParaRPr lang="en-US" dirty="0"/>
          </a:p>
          <a:p>
            <a:r>
              <a:rPr lang="en-US" dirty="0"/>
              <a:t>200.318(c)(2) new provision that covers organizational conflict of interest</a:t>
            </a:r>
          </a:p>
          <a:p>
            <a:r>
              <a:rPr lang="en-US" dirty="0"/>
              <a:t>If the non-Federal entity has a parent, affiliate, or subsidiary organization (that is not a state, local government, or Indian tribe), the non-Federal entity must also maintain written standards of conduct covering organizational conflicts of interest</a:t>
            </a:r>
          </a:p>
        </p:txBody>
      </p:sp>
      <p:sp>
        <p:nvSpPr>
          <p:cNvPr id="4" name="Slide Number Placeholder 3"/>
          <p:cNvSpPr>
            <a:spLocks noGrp="1"/>
          </p:cNvSpPr>
          <p:nvPr>
            <p:ph type="sldNum" sz="quarter" idx="12"/>
          </p:nvPr>
        </p:nvSpPr>
        <p:spPr/>
        <p:txBody>
          <a:bodyPr/>
          <a:lstStyle/>
          <a:p>
            <a:fld id="{D65136C6-32EF-4986-B035-254FDBC54756}" type="slidenum">
              <a:rPr lang="en-US" smtClean="0"/>
              <a:t>35</a:t>
            </a:fld>
            <a:endParaRPr lang="en-US"/>
          </a:p>
        </p:txBody>
      </p:sp>
    </p:spTree>
    <p:extLst>
      <p:ext uri="{BB962C8B-B14F-4D97-AF65-F5344CB8AC3E}">
        <p14:creationId xmlns:p14="http://schemas.microsoft.com/office/powerpoint/2010/main" val="3081330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Standards of conduct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36</a:t>
            </a:fld>
            <a:endParaRPr lang="en-US"/>
          </a:p>
        </p:txBody>
      </p:sp>
      <p:sp>
        <p:nvSpPr>
          <p:cNvPr id="4" name="Content Placeholder 3"/>
          <p:cNvSpPr>
            <a:spLocks noGrp="1"/>
          </p:cNvSpPr>
          <p:nvPr>
            <p:ph sz="quarter" idx="1"/>
          </p:nvPr>
        </p:nvSpPr>
        <p:spPr/>
        <p:txBody>
          <a:bodyPr>
            <a:noAutofit/>
          </a:bodyPr>
          <a:lstStyle/>
          <a:p>
            <a:r>
              <a:rPr lang="en-US" sz="2100" dirty="0"/>
              <a:t>200.318(d)  The non-Federal entity’s procedures must avoid  acquisition of unnecessary or duplicative items</a:t>
            </a:r>
          </a:p>
          <a:p>
            <a:endParaRPr lang="en-US" sz="2100" dirty="0"/>
          </a:p>
          <a:p>
            <a:r>
              <a:rPr lang="en-US" sz="2100" dirty="0"/>
              <a:t>200.318(e)  To foster greater economy and efficiency and to promote cost-effective use of shared services, the non-Federal entity is encouraged to enter into state and local intergovernmental agreements or inter-entity agreements where appropriate for procurement or use of common or shared goods and services</a:t>
            </a:r>
          </a:p>
          <a:p>
            <a:endParaRPr lang="en-US" sz="2100" dirty="0"/>
          </a:p>
          <a:p>
            <a:r>
              <a:rPr lang="en-US" sz="2100" dirty="0"/>
              <a:t>200.318(f)  The non-Federal entity is encouraged to use Federal excess and surplus property in lieu of purchasing new equipment and property when this is feasible and reduces project costs</a:t>
            </a:r>
          </a:p>
        </p:txBody>
      </p:sp>
    </p:spTree>
    <p:extLst>
      <p:ext uri="{BB962C8B-B14F-4D97-AF65-F5344CB8AC3E}">
        <p14:creationId xmlns:p14="http://schemas.microsoft.com/office/powerpoint/2010/main" val="2980351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of Procurement</a:t>
            </a:r>
          </a:p>
        </p:txBody>
      </p:sp>
      <p:sp>
        <p:nvSpPr>
          <p:cNvPr id="3" name="Content Placeholder 2"/>
          <p:cNvSpPr>
            <a:spLocks noGrp="1"/>
          </p:cNvSpPr>
          <p:nvPr>
            <p:ph sz="quarter" idx="1"/>
          </p:nvPr>
        </p:nvSpPr>
        <p:spPr/>
        <p:txBody>
          <a:bodyPr>
            <a:normAutofit/>
          </a:bodyPr>
          <a:lstStyle/>
          <a:p>
            <a:r>
              <a:rPr lang="en-US" dirty="0"/>
              <a:t>200.320,  Methods of procurement to be followed</a:t>
            </a:r>
          </a:p>
          <a:p>
            <a:r>
              <a:rPr lang="en-US" dirty="0"/>
              <a:t>The non-Federal entity must use one of the 5 methods:</a:t>
            </a:r>
          </a:p>
          <a:p>
            <a:pPr lvl="1"/>
            <a:r>
              <a:rPr lang="en-US" dirty="0"/>
              <a:t>(1) Micro-purchases for acquisition of supplies or services if aggregate amount does not exceed $3,000 [New method]</a:t>
            </a:r>
          </a:p>
          <a:p>
            <a:pPr lvl="1"/>
            <a:r>
              <a:rPr lang="en-US" dirty="0" err="1"/>
              <a:t>Micropurchase</a:t>
            </a:r>
            <a:r>
              <a:rPr lang="en-US" dirty="0"/>
              <a:t> may be awarded without soliciting competitive quotations if the non-Federal entity  considers the price to be </a:t>
            </a:r>
            <a:r>
              <a:rPr lang="en-US"/>
              <a:t>reasonable </a:t>
            </a:r>
          </a:p>
          <a:p>
            <a:pPr lvl="1"/>
            <a:r>
              <a:rPr lang="en-US"/>
              <a:t>(</a:t>
            </a:r>
            <a:r>
              <a:rPr lang="en-US" dirty="0"/>
              <a:t>2) Small purchase procedures</a:t>
            </a:r>
          </a:p>
          <a:p>
            <a:pPr lvl="1"/>
            <a:r>
              <a:rPr lang="en-US" dirty="0"/>
              <a:t>(3) Sealed bids (formal advertising)</a:t>
            </a:r>
          </a:p>
          <a:p>
            <a:pPr lvl="1"/>
            <a:r>
              <a:rPr lang="en-US" dirty="0"/>
              <a:t>(4) Competitive proposals</a:t>
            </a:r>
          </a:p>
        </p:txBody>
      </p:sp>
      <p:sp>
        <p:nvSpPr>
          <p:cNvPr id="4" name="Slide Number Placeholder 3"/>
          <p:cNvSpPr>
            <a:spLocks noGrp="1"/>
          </p:cNvSpPr>
          <p:nvPr>
            <p:ph type="sldNum" sz="quarter" idx="12"/>
          </p:nvPr>
        </p:nvSpPr>
        <p:spPr/>
        <p:txBody>
          <a:bodyPr/>
          <a:lstStyle/>
          <a:p>
            <a:fld id="{D65136C6-32EF-4986-B035-254FDBC54756}" type="slidenum">
              <a:rPr lang="en-US" smtClean="0"/>
              <a:t>37</a:t>
            </a:fld>
            <a:endParaRPr lang="en-US"/>
          </a:p>
        </p:txBody>
      </p:sp>
    </p:spTree>
    <p:extLst>
      <p:ext uri="{BB962C8B-B14F-4D97-AF65-F5344CB8AC3E}">
        <p14:creationId xmlns:p14="http://schemas.microsoft.com/office/powerpoint/2010/main" val="34134882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of Procurement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38</a:t>
            </a:fld>
            <a:endParaRPr lang="en-US"/>
          </a:p>
        </p:txBody>
      </p:sp>
      <p:sp>
        <p:nvSpPr>
          <p:cNvPr id="4" name="Content Placeholder 3"/>
          <p:cNvSpPr>
            <a:spLocks noGrp="1"/>
          </p:cNvSpPr>
          <p:nvPr>
            <p:ph sz="quarter" idx="1"/>
          </p:nvPr>
        </p:nvSpPr>
        <p:spPr/>
        <p:txBody>
          <a:bodyPr/>
          <a:lstStyle/>
          <a:p>
            <a:pPr lvl="1"/>
            <a:r>
              <a:rPr lang="en-US" sz="2500" dirty="0"/>
              <a:t>(5) Noncompetitive proposals – revised to clarify that solicitation of a proposal from only one source may be used only when one or more of the following apply:</a:t>
            </a:r>
          </a:p>
          <a:p>
            <a:pPr lvl="2"/>
            <a:r>
              <a:rPr lang="en-US" sz="2100" dirty="0"/>
              <a:t>The item is available only from a single source</a:t>
            </a:r>
          </a:p>
          <a:p>
            <a:pPr lvl="2"/>
            <a:r>
              <a:rPr lang="en-US" sz="2100" dirty="0"/>
              <a:t>The public exigency or emergency for the requirement will not permit a delay resulting from competitive solicitation</a:t>
            </a:r>
          </a:p>
          <a:p>
            <a:pPr lvl="2"/>
            <a:r>
              <a:rPr lang="en-US" sz="2100" dirty="0"/>
              <a:t>The Federal awarding agency (or pass-through entity) expressly authorizes this method in response to a written request from the non-Federal entity </a:t>
            </a:r>
          </a:p>
          <a:p>
            <a:pPr lvl="2"/>
            <a:r>
              <a:rPr lang="en-US" sz="2100" dirty="0"/>
              <a:t>After solicitation of a number of sources, competition is determined inadequate</a:t>
            </a:r>
            <a:endParaRPr lang="en-US" dirty="0"/>
          </a:p>
        </p:txBody>
      </p:sp>
    </p:spTree>
    <p:extLst>
      <p:ext uri="{BB962C8B-B14F-4D97-AF65-F5344CB8AC3E}">
        <p14:creationId xmlns:p14="http://schemas.microsoft.com/office/powerpoint/2010/main" val="872960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fontScale="90000"/>
          </a:bodyPr>
          <a:lstStyle/>
          <a:p>
            <a:r>
              <a:rPr lang="en-US" dirty="0"/>
              <a:t>Pre-Procurement Review of Technical Specifications</a:t>
            </a:r>
          </a:p>
        </p:txBody>
      </p:sp>
      <p:sp>
        <p:nvSpPr>
          <p:cNvPr id="3" name="Content Placeholder 2"/>
          <p:cNvSpPr>
            <a:spLocks noGrp="1"/>
          </p:cNvSpPr>
          <p:nvPr>
            <p:ph sz="quarter" idx="1"/>
          </p:nvPr>
        </p:nvSpPr>
        <p:spPr/>
        <p:txBody>
          <a:bodyPr>
            <a:normAutofit/>
          </a:bodyPr>
          <a:lstStyle/>
          <a:p>
            <a:r>
              <a:rPr lang="en-US" dirty="0"/>
              <a:t>200.324, Federal awarding agency or pass-through entity review </a:t>
            </a:r>
          </a:p>
          <a:p>
            <a:r>
              <a:rPr lang="en-US" sz="2700" dirty="0"/>
              <a:t>Upon request of the Federal awarding agency (or pass-through entity), the non-Federal entity must make available:</a:t>
            </a:r>
          </a:p>
          <a:p>
            <a:pPr lvl="1"/>
            <a:r>
              <a:rPr lang="en-US" dirty="0"/>
              <a:t>The technical specifications on proposed procurements where the Federal awarding agency (or pass-through entity) believes the review is needed to ensure that the item or service specified is the one being proposed for acquisition  </a:t>
            </a:r>
          </a:p>
        </p:txBody>
      </p:sp>
      <p:sp>
        <p:nvSpPr>
          <p:cNvPr id="4" name="Slide Number Placeholder 3"/>
          <p:cNvSpPr>
            <a:spLocks noGrp="1"/>
          </p:cNvSpPr>
          <p:nvPr>
            <p:ph type="sldNum" sz="quarter" idx="12"/>
          </p:nvPr>
        </p:nvSpPr>
        <p:spPr/>
        <p:txBody>
          <a:bodyPr/>
          <a:lstStyle/>
          <a:p>
            <a:fld id="{D65136C6-32EF-4986-B035-254FDBC54756}" type="slidenum">
              <a:rPr lang="en-US" smtClean="0"/>
              <a:t>39</a:t>
            </a:fld>
            <a:endParaRPr lang="en-US"/>
          </a:p>
        </p:txBody>
      </p:sp>
    </p:spTree>
    <p:extLst>
      <p:ext uri="{BB962C8B-B14F-4D97-AF65-F5344CB8AC3E}">
        <p14:creationId xmlns:p14="http://schemas.microsoft.com/office/powerpoint/2010/main" val="185906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b="1" cap="small" dirty="0"/>
              <a:t>Reforms to Administrative Requirements (the Common Rule implementing Circular A-102); Circular A-110; and Circular A-89</a:t>
            </a:r>
            <a:endParaRPr lang="en-US" sz="1800" dirty="0"/>
          </a:p>
        </p:txBody>
      </p:sp>
      <p:sp>
        <p:nvSpPr>
          <p:cNvPr id="5" name="Slide Number Placeholder 4"/>
          <p:cNvSpPr>
            <a:spLocks noGrp="1"/>
          </p:cNvSpPr>
          <p:nvPr>
            <p:ph type="sldNum" sz="quarter" idx="12"/>
          </p:nvPr>
        </p:nvSpPr>
        <p:spPr/>
        <p:txBody>
          <a:bodyPr/>
          <a:lstStyle/>
          <a:p>
            <a:fld id="{D65136C6-32EF-4986-B035-254FDBC54756}" type="slidenum">
              <a:rPr lang="en-US" smtClean="0"/>
              <a:t>4</a:t>
            </a:fld>
            <a:endParaRPr lang="en-US"/>
          </a:p>
        </p:txBody>
      </p:sp>
      <p:sp>
        <p:nvSpPr>
          <p:cNvPr id="3" name="TextBox 2"/>
          <p:cNvSpPr txBox="1"/>
          <p:nvPr/>
        </p:nvSpPr>
        <p:spPr>
          <a:xfrm>
            <a:off x="457200" y="1524000"/>
            <a:ext cx="8153400" cy="4909036"/>
          </a:xfrm>
          <a:prstGeom prst="rect">
            <a:avLst/>
          </a:prstGeom>
          <a:noFill/>
        </p:spPr>
        <p:txBody>
          <a:bodyPr wrap="square" rtlCol="0">
            <a:spAutoFit/>
          </a:bodyPr>
          <a:lstStyle/>
          <a:p>
            <a:pPr marL="342900" indent="-342900">
              <a:buClr>
                <a:schemeClr val="accent1"/>
              </a:buClr>
              <a:buSzPct val="85000"/>
              <a:buFont typeface="Wingdings 2" panose="05020102010507070707" pitchFamily="18" charset="2"/>
              <a:buChar char=""/>
            </a:pPr>
            <a:r>
              <a:rPr lang="en-US" sz="2400" dirty="0"/>
              <a:t>The section highlights changes to the governmentwide common rule implementing Circular A-102 on Grants and Cooperative Agreements with State and Local Governments; Circular A-110 on Uniform Administrative Requirements for Grants and Other Agreements with Institutions of Higher Education, Hospitals and Other Non-Profit Organizations (2 CFR part 215); and Circular A-89 on Catalog of Federal Domestic Assistance</a:t>
            </a:r>
          </a:p>
          <a:p>
            <a:pPr>
              <a:buClr>
                <a:schemeClr val="accent1"/>
              </a:buClr>
              <a:buSzPct val="85000"/>
            </a:pPr>
            <a:endParaRPr lang="en-US" sz="2400" dirty="0"/>
          </a:p>
          <a:p>
            <a:pPr marL="342900" indent="-342900">
              <a:buClr>
                <a:schemeClr val="accent1"/>
              </a:buClr>
              <a:buSzPct val="85000"/>
              <a:buFont typeface="Wingdings 2" panose="05020102010507070707" pitchFamily="18" charset="2"/>
              <a:buChar char=""/>
            </a:pPr>
            <a:r>
              <a:rPr lang="en-US" sz="2400" dirty="0"/>
              <a:t>The following are major changes included in the final guidance</a:t>
            </a:r>
          </a:p>
          <a:p>
            <a:pPr>
              <a:buClr>
                <a:schemeClr val="bg2"/>
              </a:buClr>
              <a:buSzPct val="85000"/>
            </a:pPr>
            <a:endParaRPr lang="en-US" sz="2500" dirty="0"/>
          </a:p>
        </p:txBody>
      </p:sp>
    </p:spTree>
    <p:extLst>
      <p:ext uri="{BB962C8B-B14F-4D97-AF65-F5344CB8AC3E}">
        <p14:creationId xmlns:p14="http://schemas.microsoft.com/office/powerpoint/2010/main" val="33239541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Pre-Procurement Review</a:t>
            </a:r>
          </a:p>
        </p:txBody>
      </p:sp>
      <p:sp>
        <p:nvSpPr>
          <p:cNvPr id="3" name="Slide Number Placeholder 2"/>
          <p:cNvSpPr>
            <a:spLocks noGrp="1"/>
          </p:cNvSpPr>
          <p:nvPr>
            <p:ph type="sldNum" sz="quarter" idx="12"/>
          </p:nvPr>
        </p:nvSpPr>
        <p:spPr/>
        <p:txBody>
          <a:bodyPr/>
          <a:lstStyle/>
          <a:p>
            <a:fld id="{D65136C6-32EF-4986-B035-254FDBC54756}" type="slidenum">
              <a:rPr lang="en-US" smtClean="0"/>
              <a:t>40</a:t>
            </a:fld>
            <a:endParaRPr lang="en-US"/>
          </a:p>
        </p:txBody>
      </p:sp>
      <p:sp>
        <p:nvSpPr>
          <p:cNvPr id="4" name="Content Placeholder 3"/>
          <p:cNvSpPr>
            <a:spLocks noGrp="1"/>
          </p:cNvSpPr>
          <p:nvPr>
            <p:ph sz="quarter" idx="1"/>
          </p:nvPr>
        </p:nvSpPr>
        <p:spPr/>
        <p:txBody>
          <a:bodyPr>
            <a:normAutofit fontScale="70000" lnSpcReduction="20000"/>
          </a:bodyPr>
          <a:lstStyle/>
          <a:p>
            <a:r>
              <a:rPr lang="en-US" sz="3000" dirty="0"/>
              <a:t>Upon request of the Federal awarding agency (or pass-through entity), the non-Federal entity must make the procurement documents (e.g., requests for proposals, invitations for bids, or independent cost estimates) available for pre-procurement review when:</a:t>
            </a:r>
          </a:p>
          <a:p>
            <a:pPr lvl="1"/>
            <a:r>
              <a:rPr lang="en-US" sz="2900" dirty="0"/>
              <a:t>The non-Federal entity’s procurement procedures or operations fail to comply with the procurement standards in Part 200</a:t>
            </a:r>
          </a:p>
          <a:p>
            <a:pPr lvl="1"/>
            <a:r>
              <a:rPr lang="en-US" sz="2900" dirty="0"/>
              <a:t>The procurement is expected to exceed the Simplified Acquisition Threshold [currently $150,000] and </a:t>
            </a:r>
          </a:p>
          <a:p>
            <a:pPr lvl="2"/>
            <a:r>
              <a:rPr lang="en-US" sz="2600" dirty="0"/>
              <a:t>The procurement is to be awarded without competition or only one bid/offer is received in response to a solicitation</a:t>
            </a:r>
          </a:p>
          <a:p>
            <a:pPr lvl="2"/>
            <a:r>
              <a:rPr lang="en-US" sz="2600" dirty="0"/>
              <a:t>The procurement specifies a ‘‘brand name’’ product</a:t>
            </a:r>
          </a:p>
          <a:p>
            <a:pPr lvl="2"/>
            <a:r>
              <a:rPr lang="en-US" sz="2600" dirty="0"/>
              <a:t>The proposed contract is to be awarded to other than the apparent low bidder under a sealed bid procurement</a:t>
            </a:r>
          </a:p>
          <a:p>
            <a:pPr lvl="1"/>
            <a:r>
              <a:rPr lang="en-US" sz="2900" dirty="0"/>
              <a:t>A proposed contract modification changes the scope of a contract or increases the contract amount by more than the Simplified Acquisition Threshold.</a:t>
            </a:r>
          </a:p>
        </p:txBody>
      </p:sp>
    </p:spTree>
    <p:extLst>
      <p:ext uri="{BB962C8B-B14F-4D97-AF65-F5344CB8AC3E}">
        <p14:creationId xmlns:p14="http://schemas.microsoft.com/office/powerpoint/2010/main" val="29756913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Pre-Procurement Review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41</a:t>
            </a:fld>
            <a:endParaRPr lang="en-US"/>
          </a:p>
        </p:txBody>
      </p:sp>
      <p:sp>
        <p:nvSpPr>
          <p:cNvPr id="4" name="Content Placeholder 3"/>
          <p:cNvSpPr>
            <a:spLocks noGrp="1"/>
          </p:cNvSpPr>
          <p:nvPr>
            <p:ph sz="quarter" idx="1"/>
          </p:nvPr>
        </p:nvSpPr>
        <p:spPr/>
        <p:txBody>
          <a:bodyPr>
            <a:normAutofit/>
          </a:bodyPr>
          <a:lstStyle/>
          <a:p>
            <a:r>
              <a:rPr lang="en-US" dirty="0"/>
              <a:t>The non-Federal entity is exempt from the pre-procurement review: </a:t>
            </a:r>
          </a:p>
          <a:p>
            <a:pPr lvl="1"/>
            <a:r>
              <a:rPr lang="en-US" dirty="0"/>
              <a:t>If the Federal awarding agency (or pass-through entity) determines that its procurement systems comply with the standards of Part 200</a:t>
            </a:r>
          </a:p>
          <a:p>
            <a:pPr lvl="1"/>
            <a:r>
              <a:rPr lang="en-US" dirty="0"/>
              <a:t>The non-Federal entity self certifies its  procurement system (but the self-certification does not limit the Federal awarding agency’s right to survey the system)</a:t>
            </a:r>
          </a:p>
        </p:txBody>
      </p:sp>
    </p:spTree>
    <p:extLst>
      <p:ext uri="{BB962C8B-B14F-4D97-AF65-F5344CB8AC3E}">
        <p14:creationId xmlns:p14="http://schemas.microsoft.com/office/powerpoint/2010/main" val="7346908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Contract Provisions</a:t>
            </a:r>
          </a:p>
        </p:txBody>
      </p:sp>
      <p:sp>
        <p:nvSpPr>
          <p:cNvPr id="3" name="Content Placeholder 2"/>
          <p:cNvSpPr>
            <a:spLocks noGrp="1"/>
          </p:cNvSpPr>
          <p:nvPr>
            <p:ph sz="quarter" idx="1"/>
          </p:nvPr>
        </p:nvSpPr>
        <p:spPr/>
        <p:txBody>
          <a:bodyPr/>
          <a:lstStyle/>
          <a:p>
            <a:r>
              <a:rPr lang="en-US" dirty="0"/>
              <a:t>200.326, Contract provisions</a:t>
            </a:r>
          </a:p>
          <a:p>
            <a:r>
              <a:rPr lang="en-US" dirty="0"/>
              <a:t>Refers to Appendix II for provisions that must be included in contracts of non-Federal entities</a:t>
            </a:r>
          </a:p>
          <a:p>
            <a:pPr marL="0" indent="0">
              <a:buNone/>
            </a:pPr>
            <a:endParaRPr lang="en-US" dirty="0"/>
          </a:p>
          <a:p>
            <a:r>
              <a:rPr lang="en-US" dirty="0"/>
              <a:t>The Appendix provides a description of each provision (and generally gives the legal basis of the provision) so that the non-Federal entity can determine whether the provision is applicable to a contract</a:t>
            </a:r>
          </a:p>
        </p:txBody>
      </p:sp>
      <p:sp>
        <p:nvSpPr>
          <p:cNvPr id="4" name="Slide Number Placeholder 3"/>
          <p:cNvSpPr>
            <a:spLocks noGrp="1"/>
          </p:cNvSpPr>
          <p:nvPr>
            <p:ph type="sldNum" sz="quarter" idx="12"/>
          </p:nvPr>
        </p:nvSpPr>
        <p:spPr/>
        <p:txBody>
          <a:bodyPr/>
          <a:lstStyle/>
          <a:p>
            <a:fld id="{D65136C6-32EF-4986-B035-254FDBC54756}" type="slidenum">
              <a:rPr lang="en-US" smtClean="0"/>
              <a:t>42</a:t>
            </a:fld>
            <a:endParaRPr lang="en-US"/>
          </a:p>
        </p:txBody>
      </p:sp>
    </p:spTree>
    <p:extLst>
      <p:ext uri="{BB962C8B-B14F-4D97-AF65-F5344CB8AC3E}">
        <p14:creationId xmlns:p14="http://schemas.microsoft.com/office/powerpoint/2010/main" val="11548974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606552"/>
          </a:xfrm>
        </p:spPr>
        <p:txBody>
          <a:bodyPr>
            <a:noAutofit/>
          </a:bodyPr>
          <a:lstStyle/>
          <a:p>
            <a:r>
              <a:rPr lang="en-US" dirty="0"/>
              <a:t>Financial Reporting</a:t>
            </a:r>
          </a:p>
        </p:txBody>
      </p:sp>
      <p:sp>
        <p:nvSpPr>
          <p:cNvPr id="3" name="Slide Number Placeholder 2"/>
          <p:cNvSpPr>
            <a:spLocks noGrp="1"/>
          </p:cNvSpPr>
          <p:nvPr>
            <p:ph type="sldNum" sz="quarter" idx="12"/>
          </p:nvPr>
        </p:nvSpPr>
        <p:spPr/>
        <p:txBody>
          <a:bodyPr/>
          <a:lstStyle/>
          <a:p>
            <a:fld id="{D65136C6-32EF-4986-B035-254FDBC54756}" type="slidenum">
              <a:rPr lang="en-US" smtClean="0"/>
              <a:t>43</a:t>
            </a:fld>
            <a:endParaRPr lang="en-US"/>
          </a:p>
        </p:txBody>
      </p:sp>
      <p:sp>
        <p:nvSpPr>
          <p:cNvPr id="4" name="Content Placeholder 3"/>
          <p:cNvSpPr>
            <a:spLocks noGrp="1"/>
          </p:cNvSpPr>
          <p:nvPr>
            <p:ph sz="quarter" idx="1"/>
          </p:nvPr>
        </p:nvSpPr>
        <p:spPr>
          <a:xfrm>
            <a:off x="304800" y="1752600"/>
            <a:ext cx="8503920" cy="4572000"/>
          </a:xfrm>
        </p:spPr>
        <p:txBody>
          <a:bodyPr>
            <a:normAutofit fontScale="92500"/>
          </a:bodyPr>
          <a:lstStyle/>
          <a:p>
            <a:r>
              <a:rPr lang="en-US" sz="2400" dirty="0"/>
              <a:t>200.327, Financial Reporting:</a:t>
            </a:r>
          </a:p>
          <a:p>
            <a:pPr lvl="1"/>
            <a:r>
              <a:rPr lang="en-US" dirty="0"/>
              <a:t>Existing coverage from A-102 and A-110 on the Report of Federal Cash Transactions and the Financial Status Report has been deleted and replaced with the requirement that Federal awarding agencies only use the OMB-approved government-wide data elements for collection of financial information -- currently the Federal Financial Report</a:t>
            </a:r>
          </a:p>
          <a:p>
            <a:pPr lvl="1"/>
            <a:endParaRPr lang="en-US" dirty="0"/>
          </a:p>
          <a:p>
            <a:pPr lvl="1"/>
            <a:r>
              <a:rPr lang="en-US" dirty="0"/>
              <a:t>Submission frequency requirements generally remain unchanged</a:t>
            </a:r>
          </a:p>
          <a:p>
            <a:pPr lvl="2"/>
            <a:r>
              <a:rPr lang="en-US" sz="1900" dirty="0"/>
              <a:t>No less frequently than annually, nor more frequently than quarterly.</a:t>
            </a:r>
          </a:p>
          <a:p>
            <a:pPr lvl="2"/>
            <a:r>
              <a:rPr lang="en-US" sz="1900" dirty="0"/>
              <a:t>New language added, however, which permits more the Federal awarding agency to require more frequent reporting where necessary for the effective monitoring of the Federal award or could significantly affect program outcomes. </a:t>
            </a:r>
          </a:p>
          <a:p>
            <a:endParaRPr lang="en-US" dirty="0"/>
          </a:p>
          <a:p>
            <a:pPr lvl="2"/>
            <a:endParaRPr lang="en-US" sz="1700" dirty="0"/>
          </a:p>
          <a:p>
            <a:pPr lvl="2"/>
            <a:endParaRPr lang="en-US" dirty="0"/>
          </a:p>
        </p:txBody>
      </p:sp>
    </p:spTree>
    <p:extLst>
      <p:ext uri="{BB962C8B-B14F-4D97-AF65-F5344CB8AC3E}">
        <p14:creationId xmlns:p14="http://schemas.microsoft.com/office/powerpoint/2010/main" val="35427790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758952"/>
          </a:xfrm>
        </p:spPr>
        <p:txBody>
          <a:bodyPr>
            <a:noAutofit/>
          </a:bodyPr>
          <a:lstStyle/>
          <a:p>
            <a:r>
              <a:rPr lang="en-US" sz="3200" dirty="0"/>
              <a:t>Monitoring and Reporting Program Performance </a:t>
            </a:r>
          </a:p>
        </p:txBody>
      </p:sp>
      <p:sp>
        <p:nvSpPr>
          <p:cNvPr id="3" name="Slide Number Placeholder 2"/>
          <p:cNvSpPr>
            <a:spLocks noGrp="1"/>
          </p:cNvSpPr>
          <p:nvPr>
            <p:ph type="sldNum" sz="quarter" idx="12"/>
          </p:nvPr>
        </p:nvSpPr>
        <p:spPr/>
        <p:txBody>
          <a:bodyPr/>
          <a:lstStyle/>
          <a:p>
            <a:fld id="{D65136C6-32EF-4986-B035-254FDBC54756}" type="slidenum">
              <a:rPr lang="en-US" smtClean="0"/>
              <a:t>44</a:t>
            </a:fld>
            <a:endParaRPr lang="en-US"/>
          </a:p>
        </p:txBody>
      </p:sp>
      <p:sp>
        <p:nvSpPr>
          <p:cNvPr id="4" name="Content Placeholder 3"/>
          <p:cNvSpPr>
            <a:spLocks noGrp="1"/>
          </p:cNvSpPr>
          <p:nvPr>
            <p:ph sz="quarter" idx="1"/>
          </p:nvPr>
        </p:nvSpPr>
        <p:spPr>
          <a:xfrm>
            <a:off x="304800" y="1752600"/>
            <a:ext cx="8503920" cy="4572000"/>
          </a:xfrm>
        </p:spPr>
        <p:txBody>
          <a:bodyPr>
            <a:normAutofit/>
          </a:bodyPr>
          <a:lstStyle/>
          <a:p>
            <a:r>
              <a:rPr lang="en-US" sz="2400" dirty="0"/>
              <a:t>200.328, Monitoring and reporting program performance:</a:t>
            </a:r>
          </a:p>
          <a:p>
            <a:pPr lvl="1"/>
            <a:r>
              <a:rPr lang="en-US" dirty="0"/>
              <a:t>Specifies that performance reports are subject to the Paperwork Reduction Act requirements</a:t>
            </a:r>
          </a:p>
          <a:p>
            <a:pPr lvl="1"/>
            <a:r>
              <a:rPr lang="en-US" dirty="0"/>
              <a:t>Federal awarding agencies should utilize OMB-approved standard </a:t>
            </a:r>
            <a:r>
              <a:rPr lang="en-US" dirty="0" err="1"/>
              <a:t>governmentwide</a:t>
            </a:r>
            <a:r>
              <a:rPr lang="en-US" dirty="0"/>
              <a:t> information collections (see also 200.206)</a:t>
            </a:r>
          </a:p>
          <a:p>
            <a:pPr lvl="1"/>
            <a:r>
              <a:rPr lang="en-US" dirty="0"/>
              <a:t>Submission frequency requirements remain largely unchanged</a:t>
            </a:r>
          </a:p>
          <a:p>
            <a:pPr lvl="2"/>
            <a:r>
              <a:rPr lang="en-US" sz="1800" dirty="0"/>
              <a:t>No less frequently than annually, nor more frequently than quarterly.</a:t>
            </a:r>
          </a:p>
          <a:p>
            <a:pPr lvl="2"/>
            <a:r>
              <a:rPr lang="en-US" sz="1800" dirty="0"/>
              <a:t>New language added, however, which permits more the Federal awarding agency to require more frequent reporting where necessary for the effective monitoring of the Federal award or could significantly affect program outcomes. </a:t>
            </a:r>
          </a:p>
          <a:p>
            <a:pPr lvl="2"/>
            <a:endParaRPr lang="en-US" sz="1800" dirty="0"/>
          </a:p>
          <a:p>
            <a:pPr lvl="2"/>
            <a:endParaRPr lang="en-US" sz="1600" dirty="0"/>
          </a:p>
          <a:p>
            <a:pPr lvl="2"/>
            <a:endParaRPr lang="en-US" sz="1700" dirty="0"/>
          </a:p>
          <a:p>
            <a:pPr lvl="1"/>
            <a:endParaRPr lang="en-US" sz="1900" dirty="0"/>
          </a:p>
        </p:txBody>
      </p:sp>
    </p:spTree>
    <p:extLst>
      <p:ext uri="{BB962C8B-B14F-4D97-AF65-F5344CB8AC3E}">
        <p14:creationId xmlns:p14="http://schemas.microsoft.com/office/powerpoint/2010/main" val="28802195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34400" cy="758952"/>
          </a:xfrm>
        </p:spPr>
        <p:txBody>
          <a:bodyPr>
            <a:noAutofit/>
          </a:bodyPr>
          <a:lstStyle/>
          <a:p>
            <a:r>
              <a:rPr lang="en-US" dirty="0"/>
              <a:t>Reporting on Real Property </a:t>
            </a:r>
          </a:p>
        </p:txBody>
      </p:sp>
      <p:sp>
        <p:nvSpPr>
          <p:cNvPr id="3" name="Slide Number Placeholder 2"/>
          <p:cNvSpPr>
            <a:spLocks noGrp="1"/>
          </p:cNvSpPr>
          <p:nvPr>
            <p:ph type="sldNum" sz="quarter" idx="12"/>
          </p:nvPr>
        </p:nvSpPr>
        <p:spPr/>
        <p:txBody>
          <a:bodyPr/>
          <a:lstStyle/>
          <a:p>
            <a:fld id="{D65136C6-32EF-4986-B035-254FDBC54756}" type="slidenum">
              <a:rPr lang="en-US" smtClean="0"/>
              <a:t>45</a:t>
            </a:fld>
            <a:endParaRPr lang="en-US"/>
          </a:p>
        </p:txBody>
      </p:sp>
      <p:sp>
        <p:nvSpPr>
          <p:cNvPr id="4" name="Content Placeholder 3"/>
          <p:cNvSpPr>
            <a:spLocks noGrp="1"/>
          </p:cNvSpPr>
          <p:nvPr>
            <p:ph sz="quarter" idx="1"/>
          </p:nvPr>
        </p:nvSpPr>
        <p:spPr>
          <a:xfrm>
            <a:off x="304800" y="1752600"/>
            <a:ext cx="8503920" cy="4572000"/>
          </a:xfrm>
        </p:spPr>
        <p:txBody>
          <a:bodyPr>
            <a:normAutofit/>
          </a:bodyPr>
          <a:lstStyle/>
          <a:p>
            <a:r>
              <a:rPr lang="en-US" sz="2400" dirty="0"/>
              <a:t>200.329, Reporting on Real Property:</a:t>
            </a:r>
          </a:p>
          <a:p>
            <a:pPr lvl="1"/>
            <a:r>
              <a:rPr lang="en-US" sz="1900" dirty="0"/>
              <a:t>The language in this section is based on the supplementary information provided in the purpose section of the Final Notice of the Real Property Status Report (RPSR) form SF-429, available at 75 FR 56540, published September 16, 2o10</a:t>
            </a:r>
          </a:p>
          <a:p>
            <a:pPr lvl="1"/>
            <a:endParaRPr lang="en-US" sz="1900" dirty="0"/>
          </a:p>
          <a:p>
            <a:pPr lvl="1"/>
            <a:endParaRPr lang="en-US" sz="1900" dirty="0"/>
          </a:p>
          <a:p>
            <a:pPr marL="274320" lvl="1" indent="0">
              <a:buNone/>
            </a:pPr>
            <a:endParaRPr lang="en-US" sz="1900" dirty="0"/>
          </a:p>
        </p:txBody>
      </p:sp>
    </p:spTree>
    <p:extLst>
      <p:ext uri="{BB962C8B-B14F-4D97-AF65-F5344CB8AC3E}">
        <p14:creationId xmlns:p14="http://schemas.microsoft.com/office/powerpoint/2010/main" val="1354682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Subrecipient Monitoring and Management </a:t>
            </a:r>
          </a:p>
        </p:txBody>
      </p:sp>
      <p:sp>
        <p:nvSpPr>
          <p:cNvPr id="3" name="Content Placeholder 2"/>
          <p:cNvSpPr>
            <a:spLocks noGrp="1"/>
          </p:cNvSpPr>
          <p:nvPr>
            <p:ph sz="quarter" idx="1"/>
          </p:nvPr>
        </p:nvSpPr>
        <p:spPr/>
        <p:txBody>
          <a:bodyPr>
            <a:normAutofit fontScale="77500" lnSpcReduction="20000"/>
          </a:bodyPr>
          <a:lstStyle/>
          <a:p>
            <a:r>
              <a:rPr lang="en-US" dirty="0"/>
              <a:t>Section 200.330 explains the roles of subrecipients and contractors so that the non-Federal entity can determine the relationship and the applicable requirements</a:t>
            </a:r>
          </a:p>
          <a:p>
            <a:pPr marL="0" indent="0">
              <a:buNone/>
            </a:pPr>
            <a:endParaRPr lang="en-US" dirty="0"/>
          </a:p>
          <a:p>
            <a:r>
              <a:rPr lang="en-US" dirty="0"/>
              <a:t>A non-Federal entity provides a </a:t>
            </a:r>
            <a:r>
              <a:rPr lang="en-US" dirty="0" err="1"/>
              <a:t>subaward</a:t>
            </a:r>
            <a:r>
              <a:rPr lang="en-US" dirty="0"/>
              <a:t> to a subrecipient  for the purpose of carrying out a portion of a Federal award and creates a Federal assistance relationship between the non-Federal entity and the subrecipient</a:t>
            </a:r>
          </a:p>
          <a:p>
            <a:pPr marL="0" indent="0">
              <a:buNone/>
            </a:pPr>
            <a:endParaRPr lang="en-US" dirty="0"/>
          </a:p>
          <a:p>
            <a:r>
              <a:rPr lang="en-US" dirty="0"/>
              <a:t>A non-Federal entity provides  a contract to a contractor for the purpose of obtaining goods and services for the non-Federal entity’s own use and creates a procurement relationship between the non-Federal entity and the contractor</a:t>
            </a:r>
          </a:p>
          <a:p>
            <a:endParaRPr lang="en-US" dirty="0"/>
          </a:p>
          <a:p>
            <a:r>
              <a:rPr lang="en-US" dirty="0"/>
              <a:t>What the document is called does not matter; the relationship is the basis for determining which requirements are applicable</a:t>
            </a:r>
          </a:p>
        </p:txBody>
      </p:sp>
      <p:sp>
        <p:nvSpPr>
          <p:cNvPr id="4" name="Slide Number Placeholder 3"/>
          <p:cNvSpPr>
            <a:spLocks noGrp="1"/>
          </p:cNvSpPr>
          <p:nvPr>
            <p:ph type="sldNum" sz="quarter" idx="12"/>
          </p:nvPr>
        </p:nvSpPr>
        <p:spPr/>
        <p:txBody>
          <a:bodyPr/>
          <a:lstStyle/>
          <a:p>
            <a:fld id="{D65136C6-32EF-4986-B035-254FDBC54756}" type="slidenum">
              <a:rPr lang="en-US" smtClean="0"/>
              <a:t>46</a:t>
            </a:fld>
            <a:endParaRPr lang="en-US"/>
          </a:p>
        </p:txBody>
      </p:sp>
    </p:spTree>
    <p:extLst>
      <p:ext uri="{BB962C8B-B14F-4D97-AF65-F5344CB8AC3E}">
        <p14:creationId xmlns:p14="http://schemas.microsoft.com/office/powerpoint/2010/main" val="1427574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fontScale="90000"/>
          </a:bodyPr>
          <a:lstStyle/>
          <a:p>
            <a:r>
              <a:rPr lang="en-US" dirty="0"/>
              <a:t>Subrecipients Monitoring and Oversight  Requirements for Pass-through Entities</a:t>
            </a:r>
          </a:p>
        </p:txBody>
      </p:sp>
      <p:sp>
        <p:nvSpPr>
          <p:cNvPr id="3" name="Content Placeholder 2"/>
          <p:cNvSpPr>
            <a:spLocks noGrp="1"/>
          </p:cNvSpPr>
          <p:nvPr>
            <p:ph sz="quarter" idx="1"/>
          </p:nvPr>
        </p:nvSpPr>
        <p:spPr/>
        <p:txBody>
          <a:bodyPr>
            <a:normAutofit lnSpcReduction="10000"/>
          </a:bodyPr>
          <a:lstStyle/>
          <a:p>
            <a:pPr marL="274320" lvl="1">
              <a:buClr>
                <a:schemeClr val="accent1"/>
              </a:buClr>
              <a:buSzPct val="85000"/>
              <a:buFont typeface="Wingdings 2"/>
              <a:buChar char=""/>
            </a:pPr>
            <a:r>
              <a:rPr lang="en-US" sz="2700" dirty="0"/>
              <a:t>200.331, Requirements for pass-through entities</a:t>
            </a:r>
          </a:p>
          <a:p>
            <a:pPr marL="274320" lvl="1">
              <a:buClr>
                <a:schemeClr val="accent1"/>
              </a:buClr>
              <a:buSzPct val="85000"/>
              <a:buFont typeface="Wingdings 2"/>
              <a:buChar char=""/>
            </a:pPr>
            <a:r>
              <a:rPr lang="en-US" sz="2700" dirty="0"/>
              <a:t>Includes audit responsibilities that were in A-133</a:t>
            </a:r>
          </a:p>
          <a:p>
            <a:r>
              <a:rPr lang="en-US" dirty="0"/>
              <a:t>The pass-through entity must:</a:t>
            </a:r>
          </a:p>
          <a:p>
            <a:pPr lvl="1"/>
            <a:r>
              <a:rPr lang="en-US" dirty="0"/>
              <a:t>Put specific information in the </a:t>
            </a:r>
            <a:r>
              <a:rPr lang="en-US" dirty="0" err="1"/>
              <a:t>subaward</a:t>
            </a:r>
            <a:r>
              <a:rPr lang="en-US" dirty="0"/>
              <a:t>, including indirect cost rate</a:t>
            </a:r>
          </a:p>
          <a:p>
            <a:pPr lvl="1"/>
            <a:r>
              <a:rPr lang="en-US" dirty="0"/>
              <a:t>Do a risk assessment to determine appropriate subrecipient monitoring AND must monitor subrecipients </a:t>
            </a:r>
          </a:p>
          <a:p>
            <a:pPr lvl="1"/>
            <a:r>
              <a:rPr lang="en-US" dirty="0"/>
              <a:t>Consider if specific </a:t>
            </a:r>
            <a:r>
              <a:rPr lang="en-US" dirty="0" err="1"/>
              <a:t>subaward</a:t>
            </a:r>
            <a:r>
              <a:rPr lang="en-US" dirty="0"/>
              <a:t> conditions are needed </a:t>
            </a:r>
          </a:p>
          <a:p>
            <a:pPr lvl="1"/>
            <a:r>
              <a:rPr lang="en-US" dirty="0"/>
              <a:t>Verify subrecipients have audits in accordance with Subpart F</a:t>
            </a:r>
          </a:p>
          <a:p>
            <a:pPr lvl="1"/>
            <a:r>
              <a:rPr lang="en-US" dirty="0"/>
              <a:t>Make any necessary adjustment to the pass-through entity’s records based on reviews and audits of subrecipients </a:t>
            </a:r>
          </a:p>
          <a:p>
            <a:pPr lvl="1"/>
            <a:r>
              <a:rPr lang="en-US" dirty="0"/>
              <a:t>Consider actions to address subrecipient noncompliance</a:t>
            </a:r>
          </a:p>
          <a:p>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47</a:t>
            </a:fld>
            <a:endParaRPr lang="en-US"/>
          </a:p>
        </p:txBody>
      </p:sp>
    </p:spTree>
    <p:extLst>
      <p:ext uri="{BB962C8B-B14F-4D97-AF65-F5344CB8AC3E}">
        <p14:creationId xmlns:p14="http://schemas.microsoft.com/office/powerpoint/2010/main" val="4010785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Contained in a </a:t>
            </a:r>
            <a:r>
              <a:rPr lang="en-US" dirty="0" err="1"/>
              <a:t>Subaward</a:t>
            </a:r>
            <a:endParaRPr lang="en-US" dirty="0"/>
          </a:p>
        </p:txBody>
      </p:sp>
      <p:sp>
        <p:nvSpPr>
          <p:cNvPr id="3" name="Slide Number Placeholder 2"/>
          <p:cNvSpPr>
            <a:spLocks noGrp="1"/>
          </p:cNvSpPr>
          <p:nvPr>
            <p:ph type="sldNum" sz="quarter" idx="12"/>
          </p:nvPr>
        </p:nvSpPr>
        <p:spPr/>
        <p:txBody>
          <a:bodyPr/>
          <a:lstStyle/>
          <a:p>
            <a:fld id="{D65136C6-32EF-4986-B035-254FDBC54756}" type="slidenum">
              <a:rPr lang="en-US" smtClean="0"/>
              <a:t>48</a:t>
            </a:fld>
            <a:endParaRPr lang="en-US"/>
          </a:p>
        </p:txBody>
      </p:sp>
      <p:sp>
        <p:nvSpPr>
          <p:cNvPr id="4" name="Content Placeholder 3"/>
          <p:cNvSpPr>
            <a:spLocks noGrp="1"/>
          </p:cNvSpPr>
          <p:nvPr>
            <p:ph sz="quarter" idx="1"/>
          </p:nvPr>
        </p:nvSpPr>
        <p:spPr/>
        <p:txBody>
          <a:bodyPr>
            <a:normAutofit/>
          </a:bodyPr>
          <a:lstStyle/>
          <a:p>
            <a:r>
              <a:rPr lang="en-US" dirty="0"/>
              <a:t>Following information must be identified to subrecipient at time of award and put in the </a:t>
            </a:r>
            <a:r>
              <a:rPr lang="en-US" dirty="0" err="1"/>
              <a:t>subaward</a:t>
            </a:r>
            <a:r>
              <a:rPr lang="en-US" dirty="0"/>
              <a:t> (and when changes are made to the </a:t>
            </a:r>
            <a:r>
              <a:rPr lang="en-US" dirty="0" err="1"/>
              <a:t>subaward</a:t>
            </a:r>
            <a:r>
              <a:rPr lang="en-US" dirty="0"/>
              <a:t>) (200.331(a)):</a:t>
            </a:r>
          </a:p>
          <a:p>
            <a:pPr lvl="1"/>
            <a:r>
              <a:rPr lang="en-US" dirty="0"/>
              <a:t>Federal award identification, e.g., DUNS number</a:t>
            </a:r>
          </a:p>
          <a:p>
            <a:pPr lvl="1"/>
            <a:r>
              <a:rPr lang="en-US" dirty="0"/>
              <a:t>Indirect cost rate for the Federal Award (including if the de </a:t>
            </a:r>
            <a:r>
              <a:rPr lang="en-US" dirty="0" err="1"/>
              <a:t>minimus</a:t>
            </a:r>
            <a:r>
              <a:rPr lang="en-US" dirty="0"/>
              <a:t> rate is charge per 200.414  Indirect (F&amp;A) costs) Requirements imposed by the pass-through entity</a:t>
            </a:r>
          </a:p>
          <a:p>
            <a:pPr lvl="1"/>
            <a:r>
              <a:rPr lang="en-US" dirty="0"/>
              <a:t>Requirement to provide access to records for audit</a:t>
            </a:r>
          </a:p>
        </p:txBody>
      </p:sp>
    </p:spTree>
    <p:extLst>
      <p:ext uri="{BB962C8B-B14F-4D97-AF65-F5344CB8AC3E}">
        <p14:creationId xmlns:p14="http://schemas.microsoft.com/office/powerpoint/2010/main" val="10223373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fontScale="90000"/>
          </a:bodyPr>
          <a:lstStyle/>
          <a:p>
            <a:r>
              <a:rPr lang="en-US" dirty="0"/>
              <a:t>Evaluating Subrecipient Risk to Determine Appropriate Monitoring</a:t>
            </a:r>
          </a:p>
        </p:txBody>
      </p:sp>
      <p:sp>
        <p:nvSpPr>
          <p:cNvPr id="3" name="Slide Number Placeholder 2"/>
          <p:cNvSpPr>
            <a:spLocks noGrp="1"/>
          </p:cNvSpPr>
          <p:nvPr>
            <p:ph type="sldNum" sz="quarter" idx="12"/>
          </p:nvPr>
        </p:nvSpPr>
        <p:spPr/>
        <p:txBody>
          <a:bodyPr/>
          <a:lstStyle/>
          <a:p>
            <a:fld id="{D65136C6-32EF-4986-B035-254FDBC54756}" type="slidenum">
              <a:rPr lang="en-US" smtClean="0"/>
              <a:t>49</a:t>
            </a:fld>
            <a:endParaRPr lang="en-US"/>
          </a:p>
        </p:txBody>
      </p:sp>
      <p:sp>
        <p:nvSpPr>
          <p:cNvPr id="4" name="Content Placeholder 3"/>
          <p:cNvSpPr>
            <a:spLocks noGrp="1"/>
          </p:cNvSpPr>
          <p:nvPr>
            <p:ph sz="quarter" idx="1"/>
          </p:nvPr>
        </p:nvSpPr>
        <p:spPr/>
        <p:txBody>
          <a:bodyPr>
            <a:normAutofit/>
          </a:bodyPr>
          <a:lstStyle/>
          <a:p>
            <a:pPr marL="274320" lvl="1">
              <a:buClr>
                <a:schemeClr val="accent1"/>
              </a:buClr>
              <a:buSzPct val="85000"/>
              <a:buFont typeface="Wingdings 2"/>
              <a:buChar char=""/>
            </a:pPr>
            <a:r>
              <a:rPr lang="en-US" sz="2400" dirty="0"/>
              <a:t>The pass-through entity must evaluate each subrecipient’s risk of noncompliance with Federal statutes, regulations, and the terms and conditions of the </a:t>
            </a:r>
            <a:r>
              <a:rPr lang="en-US" sz="2400" dirty="0" err="1"/>
              <a:t>subaward</a:t>
            </a:r>
            <a:r>
              <a:rPr lang="en-US" sz="2400" dirty="0"/>
              <a:t> </a:t>
            </a:r>
            <a:r>
              <a:rPr lang="en-US" sz="2400" u="sng" dirty="0"/>
              <a:t>for the purpose of determining </a:t>
            </a:r>
            <a:r>
              <a:rPr lang="en-US" sz="2400" dirty="0"/>
              <a:t>appropriate subrecipient monitoring, which may include consideration of factors such as (200.331(b)):</a:t>
            </a:r>
          </a:p>
          <a:p>
            <a:pPr marL="548640" lvl="2">
              <a:buClr>
                <a:schemeClr val="accent1"/>
              </a:buClr>
              <a:buSzPct val="85000"/>
              <a:buFont typeface="Wingdings 2"/>
              <a:buChar char=""/>
            </a:pPr>
            <a:r>
              <a:rPr lang="en-US" sz="2100" dirty="0"/>
              <a:t>Prior experience with same or similar </a:t>
            </a:r>
            <a:r>
              <a:rPr lang="en-US" sz="2100" dirty="0" err="1"/>
              <a:t>subawards</a:t>
            </a:r>
            <a:r>
              <a:rPr lang="en-US" sz="2100" dirty="0"/>
              <a:t> </a:t>
            </a:r>
          </a:p>
          <a:p>
            <a:pPr marL="548640" lvl="2">
              <a:buClr>
                <a:schemeClr val="accent1"/>
              </a:buClr>
              <a:buSzPct val="85000"/>
              <a:buFont typeface="Wingdings 2"/>
              <a:buChar char=""/>
            </a:pPr>
            <a:r>
              <a:rPr lang="en-US" sz="2100" dirty="0"/>
              <a:t>Results of previous audits</a:t>
            </a:r>
          </a:p>
          <a:p>
            <a:pPr marL="548640" lvl="2">
              <a:buClr>
                <a:schemeClr val="accent1"/>
              </a:buClr>
              <a:buSzPct val="85000"/>
              <a:buFont typeface="Wingdings 2"/>
              <a:buChar char=""/>
            </a:pPr>
            <a:r>
              <a:rPr lang="en-US" sz="2100" dirty="0"/>
              <a:t>Whether new or substantially changed personnel or systems</a:t>
            </a:r>
          </a:p>
          <a:p>
            <a:pPr marL="548640" lvl="2">
              <a:buClr>
                <a:schemeClr val="accent1"/>
              </a:buClr>
              <a:buSzPct val="85000"/>
              <a:buFont typeface="Wingdings 2"/>
              <a:buChar char=""/>
            </a:pPr>
            <a:r>
              <a:rPr lang="en-US" sz="2100" dirty="0"/>
              <a:t>Extent and results of Federal awarding agency moni</a:t>
            </a:r>
            <a:r>
              <a:rPr lang="en-US" dirty="0"/>
              <a:t>toring</a:t>
            </a:r>
          </a:p>
        </p:txBody>
      </p:sp>
    </p:spTree>
    <p:extLst>
      <p:ext uri="{BB962C8B-B14F-4D97-AF65-F5344CB8AC3E}">
        <p14:creationId xmlns:p14="http://schemas.microsoft.com/office/powerpoint/2010/main" val="2990680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Subpart A:  Acronyms &amp; Definitions</a:t>
            </a:r>
          </a:p>
        </p:txBody>
      </p:sp>
      <p:sp>
        <p:nvSpPr>
          <p:cNvPr id="3" name="Content Placeholder 2"/>
          <p:cNvSpPr>
            <a:spLocks noGrp="1"/>
          </p:cNvSpPr>
          <p:nvPr>
            <p:ph sz="quarter" idx="1"/>
          </p:nvPr>
        </p:nvSpPr>
        <p:spPr>
          <a:xfrm>
            <a:off x="381000" y="1981200"/>
            <a:ext cx="8503920" cy="4572000"/>
          </a:xfrm>
        </p:spPr>
        <p:txBody>
          <a:bodyPr/>
          <a:lstStyle/>
          <a:p>
            <a:pPr>
              <a:buFont typeface="Wingdings 2" panose="05020102010507070707" pitchFamily="18" charset="2"/>
              <a:buChar char=""/>
            </a:pPr>
            <a:r>
              <a:rPr lang="en-US" dirty="0"/>
              <a:t>200.0, Acronyms</a:t>
            </a:r>
          </a:p>
          <a:p>
            <a:pPr>
              <a:buFont typeface="Wingdings 2" panose="05020102010507070707" pitchFamily="18" charset="2"/>
              <a:buChar char=""/>
            </a:pPr>
            <a:r>
              <a:rPr lang="en-US" dirty="0"/>
              <a:t>Acronyms are at the beginning</a:t>
            </a:r>
          </a:p>
          <a:p>
            <a:pPr marL="0" indent="0">
              <a:buNone/>
            </a:pPr>
            <a:endParaRPr lang="en-US" dirty="0"/>
          </a:p>
          <a:p>
            <a:pPr>
              <a:buFont typeface="Wingdings 2" panose="05020102010507070707" pitchFamily="18" charset="2"/>
              <a:buChar char=""/>
            </a:pPr>
            <a:r>
              <a:rPr lang="en-US" dirty="0"/>
              <a:t>200.1 – 200.99, Definitions</a:t>
            </a:r>
          </a:p>
          <a:p>
            <a:pPr>
              <a:buFont typeface="Wingdings 2" panose="05020102010507070707" pitchFamily="18" charset="2"/>
              <a:buChar char=""/>
            </a:pPr>
            <a:r>
              <a:rPr lang="en-US" dirty="0"/>
              <a:t>The 99 definitions are in separate sections (and therefore are listed in the index)</a:t>
            </a:r>
          </a:p>
          <a:p>
            <a:pPr>
              <a:buFont typeface="Wingdings 2" panose="05020102010507070707" pitchFamily="18" charset="2"/>
              <a:buChar char=""/>
            </a:pPr>
            <a:r>
              <a:rPr lang="en-US" dirty="0"/>
              <a:t>Terms are broad to encompass all requirements (administrative, cost principles, audit) and all types of entities receiving Federal awards</a:t>
            </a:r>
          </a:p>
          <a:p>
            <a:pPr>
              <a:buFont typeface="Wingdings 2" panose="05020102010507070707" pitchFamily="18" charset="2"/>
              <a:buChar char=""/>
            </a:pPr>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5</a:t>
            </a:fld>
            <a:endParaRPr lang="en-US"/>
          </a:p>
        </p:txBody>
      </p:sp>
    </p:spTree>
    <p:extLst>
      <p:ext uri="{BB962C8B-B14F-4D97-AF65-F5344CB8AC3E}">
        <p14:creationId xmlns:p14="http://schemas.microsoft.com/office/powerpoint/2010/main" val="41997894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Required Subrecipients Monitoring Procedures</a:t>
            </a:r>
          </a:p>
        </p:txBody>
      </p:sp>
      <p:sp>
        <p:nvSpPr>
          <p:cNvPr id="3" name="Slide Number Placeholder 2"/>
          <p:cNvSpPr>
            <a:spLocks noGrp="1"/>
          </p:cNvSpPr>
          <p:nvPr>
            <p:ph type="sldNum" sz="quarter" idx="12"/>
          </p:nvPr>
        </p:nvSpPr>
        <p:spPr/>
        <p:txBody>
          <a:bodyPr/>
          <a:lstStyle/>
          <a:p>
            <a:fld id="{D65136C6-32EF-4986-B035-254FDBC54756}" type="slidenum">
              <a:rPr lang="en-US" smtClean="0"/>
              <a:t>50</a:t>
            </a:fld>
            <a:endParaRPr lang="en-US"/>
          </a:p>
        </p:txBody>
      </p:sp>
      <p:sp>
        <p:nvSpPr>
          <p:cNvPr id="4" name="Content Placeholder 3"/>
          <p:cNvSpPr>
            <a:spLocks noGrp="1"/>
          </p:cNvSpPr>
          <p:nvPr>
            <p:ph sz="quarter" idx="1"/>
          </p:nvPr>
        </p:nvSpPr>
        <p:spPr>
          <a:xfrm>
            <a:off x="304800" y="1752600"/>
            <a:ext cx="8503920" cy="4572000"/>
          </a:xfrm>
        </p:spPr>
        <p:txBody>
          <a:bodyPr/>
          <a:lstStyle/>
          <a:p>
            <a:r>
              <a:rPr lang="en-US" dirty="0"/>
              <a:t>When monitoring of subrecipients, the pass-through entity must (200.331(d)):</a:t>
            </a:r>
          </a:p>
          <a:p>
            <a:pPr lvl="1"/>
            <a:r>
              <a:rPr lang="en-US" dirty="0"/>
              <a:t>Review reports required by the pass-through entity</a:t>
            </a:r>
          </a:p>
          <a:p>
            <a:pPr lvl="1"/>
            <a:r>
              <a:rPr lang="en-US" dirty="0"/>
              <a:t>Follow-up to ensure subrecipient takes appropriate action on all deficiencies pertaining to the </a:t>
            </a:r>
            <a:r>
              <a:rPr lang="en-US" dirty="0" err="1"/>
              <a:t>subaward</a:t>
            </a:r>
            <a:r>
              <a:rPr lang="en-US" dirty="0"/>
              <a:t> from the pass-through entity identified through audits, on-site reviews, and other means</a:t>
            </a:r>
          </a:p>
          <a:p>
            <a:pPr lvl="1"/>
            <a:r>
              <a:rPr lang="en-US" dirty="0"/>
              <a:t>Issue a management decision for audit findings pertaining to </a:t>
            </a:r>
            <a:r>
              <a:rPr lang="en-US" dirty="0" err="1"/>
              <a:t>subawards</a:t>
            </a:r>
            <a:r>
              <a:rPr lang="en-US" dirty="0"/>
              <a:t> made by the pass-through entity</a:t>
            </a:r>
          </a:p>
          <a:p>
            <a:r>
              <a:rPr lang="en-US" dirty="0"/>
              <a:t>Not new requirement – taken from A-133</a:t>
            </a:r>
          </a:p>
          <a:p>
            <a:endParaRPr lang="en-US" dirty="0"/>
          </a:p>
        </p:txBody>
      </p:sp>
    </p:spTree>
    <p:extLst>
      <p:ext uri="{BB962C8B-B14F-4D97-AF65-F5344CB8AC3E}">
        <p14:creationId xmlns:p14="http://schemas.microsoft.com/office/powerpoint/2010/main" val="40514122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Additional Subrecipient Monitoring Tools</a:t>
            </a:r>
          </a:p>
        </p:txBody>
      </p:sp>
      <p:sp>
        <p:nvSpPr>
          <p:cNvPr id="3" name="Slide Number Placeholder 2"/>
          <p:cNvSpPr>
            <a:spLocks noGrp="1"/>
          </p:cNvSpPr>
          <p:nvPr>
            <p:ph type="sldNum" sz="quarter" idx="12"/>
          </p:nvPr>
        </p:nvSpPr>
        <p:spPr/>
        <p:txBody>
          <a:bodyPr/>
          <a:lstStyle/>
          <a:p>
            <a:fld id="{D65136C6-32EF-4986-B035-254FDBC54756}" type="slidenum">
              <a:rPr lang="en-US" smtClean="0"/>
              <a:t>51</a:t>
            </a:fld>
            <a:endParaRPr lang="en-US"/>
          </a:p>
        </p:txBody>
      </p:sp>
      <p:sp>
        <p:nvSpPr>
          <p:cNvPr id="4" name="Content Placeholder 3"/>
          <p:cNvSpPr>
            <a:spLocks noGrp="1"/>
          </p:cNvSpPr>
          <p:nvPr>
            <p:ph sz="quarter" idx="1"/>
          </p:nvPr>
        </p:nvSpPr>
        <p:spPr/>
        <p:txBody>
          <a:bodyPr>
            <a:normAutofit lnSpcReduction="10000"/>
          </a:bodyPr>
          <a:lstStyle/>
          <a:p>
            <a:r>
              <a:rPr lang="en-US" dirty="0"/>
              <a:t>Following tools may be useful, depending upon the risk assessment (200.331(e))</a:t>
            </a:r>
          </a:p>
          <a:p>
            <a:pPr lvl="1"/>
            <a:r>
              <a:rPr lang="en-US" dirty="0"/>
              <a:t>Providing subrecipient training and technical assistance</a:t>
            </a:r>
          </a:p>
          <a:p>
            <a:pPr lvl="1"/>
            <a:r>
              <a:rPr lang="en-US" dirty="0"/>
              <a:t>Performing on-site reviews</a:t>
            </a:r>
          </a:p>
          <a:p>
            <a:pPr lvl="1"/>
            <a:r>
              <a:rPr lang="en-US" dirty="0"/>
              <a:t>Arranging for agreed-upon-procedures engagements under 200.425, Audit services [in Cost Principles]</a:t>
            </a:r>
          </a:p>
          <a:p>
            <a:r>
              <a:rPr lang="en-US" dirty="0"/>
              <a:t>No listed tool is required nor is the list of tools all inclusive</a:t>
            </a:r>
          </a:p>
          <a:p>
            <a:r>
              <a:rPr lang="en-US" dirty="0"/>
              <a:t>Determination on which tools is a matter of judgment for the pass-through entity based upon its assessment of risk</a:t>
            </a:r>
          </a:p>
          <a:p>
            <a:pPr marL="0" indent="0">
              <a:buNone/>
            </a:pPr>
            <a:endParaRPr lang="en-US" dirty="0"/>
          </a:p>
          <a:p>
            <a:endParaRPr lang="en-US" dirty="0"/>
          </a:p>
        </p:txBody>
      </p:sp>
    </p:spTree>
    <p:extLst>
      <p:ext uri="{BB962C8B-B14F-4D97-AF65-F5344CB8AC3E}">
        <p14:creationId xmlns:p14="http://schemas.microsoft.com/office/powerpoint/2010/main" val="24233668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Subrecipients:  Fixed Amount </a:t>
            </a:r>
            <a:r>
              <a:rPr lang="en-US" dirty="0" err="1"/>
              <a:t>Subawards</a:t>
            </a:r>
            <a:endParaRPr lang="en-US" dirty="0"/>
          </a:p>
        </p:txBody>
      </p:sp>
      <p:sp>
        <p:nvSpPr>
          <p:cNvPr id="3" name="Content Placeholder 2"/>
          <p:cNvSpPr>
            <a:spLocks noGrp="1"/>
          </p:cNvSpPr>
          <p:nvPr>
            <p:ph sz="quarter" idx="1"/>
          </p:nvPr>
        </p:nvSpPr>
        <p:spPr/>
        <p:txBody>
          <a:bodyPr/>
          <a:lstStyle/>
          <a:p>
            <a:r>
              <a:rPr lang="en-US" dirty="0"/>
              <a:t>200.332, Fixed amount </a:t>
            </a:r>
            <a:r>
              <a:rPr lang="en-US" dirty="0" err="1"/>
              <a:t>subawards</a:t>
            </a:r>
            <a:endParaRPr lang="en-US" dirty="0"/>
          </a:p>
          <a:p>
            <a:pPr marL="0" indent="0">
              <a:buNone/>
            </a:pPr>
            <a:endParaRPr lang="en-US" dirty="0"/>
          </a:p>
          <a:p>
            <a:pPr lvl="1"/>
            <a:r>
              <a:rPr lang="en-US" dirty="0"/>
              <a:t>Permits a non-Federal entity to make </a:t>
            </a:r>
            <a:r>
              <a:rPr lang="en-US" dirty="0" err="1"/>
              <a:t>subwards</a:t>
            </a:r>
            <a:r>
              <a:rPr lang="en-US" dirty="0"/>
              <a:t> based on fixed amounts (in accordance with 200.201) not exceeding the Simplified Acquisition Threshold (currently $150,000)</a:t>
            </a:r>
          </a:p>
          <a:p>
            <a:pPr lvl="1"/>
            <a:endParaRPr lang="en-US" dirty="0"/>
          </a:p>
          <a:p>
            <a:pPr lvl="1"/>
            <a:r>
              <a:rPr lang="en-US" dirty="0"/>
              <a:t>The prior written approval of the Federal awarding agency is required</a:t>
            </a:r>
          </a:p>
        </p:txBody>
      </p:sp>
      <p:sp>
        <p:nvSpPr>
          <p:cNvPr id="4" name="Slide Number Placeholder 3"/>
          <p:cNvSpPr>
            <a:spLocks noGrp="1"/>
          </p:cNvSpPr>
          <p:nvPr>
            <p:ph type="sldNum" sz="quarter" idx="12"/>
          </p:nvPr>
        </p:nvSpPr>
        <p:spPr/>
        <p:txBody>
          <a:bodyPr/>
          <a:lstStyle/>
          <a:p>
            <a:fld id="{D65136C6-32EF-4986-B035-254FDBC54756}" type="slidenum">
              <a:rPr lang="en-US" smtClean="0"/>
              <a:t>52</a:t>
            </a:fld>
            <a:endParaRPr lang="en-US"/>
          </a:p>
        </p:txBody>
      </p:sp>
    </p:spTree>
    <p:extLst>
      <p:ext uri="{BB962C8B-B14F-4D97-AF65-F5344CB8AC3E}">
        <p14:creationId xmlns:p14="http://schemas.microsoft.com/office/powerpoint/2010/main" val="2233719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Autofit/>
          </a:bodyPr>
          <a:lstStyle/>
          <a:p>
            <a:r>
              <a:rPr lang="en-US" dirty="0"/>
              <a:t>Retention Requirements for Records</a:t>
            </a:r>
          </a:p>
        </p:txBody>
      </p:sp>
      <p:sp>
        <p:nvSpPr>
          <p:cNvPr id="3" name="Slide Number Placeholder 2"/>
          <p:cNvSpPr>
            <a:spLocks noGrp="1"/>
          </p:cNvSpPr>
          <p:nvPr>
            <p:ph type="sldNum" sz="quarter" idx="12"/>
          </p:nvPr>
        </p:nvSpPr>
        <p:spPr/>
        <p:txBody>
          <a:bodyPr/>
          <a:lstStyle/>
          <a:p>
            <a:fld id="{D65136C6-32EF-4986-B035-254FDBC54756}" type="slidenum">
              <a:rPr lang="en-US" smtClean="0"/>
              <a:t>53</a:t>
            </a:fld>
            <a:endParaRPr lang="en-US"/>
          </a:p>
        </p:txBody>
      </p:sp>
      <p:sp>
        <p:nvSpPr>
          <p:cNvPr id="4" name="Content Placeholder 3"/>
          <p:cNvSpPr>
            <a:spLocks noGrp="1"/>
          </p:cNvSpPr>
          <p:nvPr>
            <p:ph sz="quarter" idx="1"/>
          </p:nvPr>
        </p:nvSpPr>
        <p:spPr/>
        <p:txBody>
          <a:bodyPr>
            <a:normAutofit/>
          </a:bodyPr>
          <a:lstStyle/>
          <a:p>
            <a:r>
              <a:rPr lang="en-US" sz="2400" dirty="0"/>
              <a:t>200.333, Retention requirements for records:</a:t>
            </a:r>
          </a:p>
          <a:p>
            <a:pPr lvl="1"/>
            <a:r>
              <a:rPr lang="en-US" dirty="0"/>
              <a:t>Retains the record retention period of three years from the date of submission of the final expenditure report</a:t>
            </a:r>
          </a:p>
          <a:p>
            <a:pPr lvl="1"/>
            <a:r>
              <a:rPr lang="en-US" dirty="0"/>
              <a:t>For Federal awards that are renewed quarterly or annually, from the date of the submission of the quarterly or annual financial report</a:t>
            </a:r>
          </a:p>
          <a:p>
            <a:pPr lvl="1"/>
            <a:r>
              <a:rPr lang="en-US" dirty="0"/>
              <a:t>Supplements to the listing of exceptions from standard record retention</a:t>
            </a:r>
            <a:r>
              <a:rPr lang="en-US" sz="1900" dirty="0"/>
              <a:t>:</a:t>
            </a:r>
          </a:p>
          <a:p>
            <a:pPr lvl="2"/>
            <a:r>
              <a:rPr lang="en-US" sz="1800" dirty="0"/>
              <a:t>When the non-Federal entity is notified in writing by the Federal awarding agency, cognizant agency for audit, cognizant agency for indirect costs, or pass-through entity; and </a:t>
            </a:r>
          </a:p>
          <a:p>
            <a:pPr lvl="2"/>
            <a:r>
              <a:rPr lang="en-US" sz="1800" dirty="0"/>
              <a:t>Records for program income transactions after the period of performance</a:t>
            </a:r>
          </a:p>
        </p:txBody>
      </p:sp>
    </p:spTree>
    <p:extLst>
      <p:ext uri="{BB962C8B-B14F-4D97-AF65-F5344CB8AC3E}">
        <p14:creationId xmlns:p14="http://schemas.microsoft.com/office/powerpoint/2010/main" val="42065331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1066800"/>
          </a:xfrm>
        </p:spPr>
        <p:txBody>
          <a:bodyPr>
            <a:noAutofit/>
          </a:bodyPr>
          <a:lstStyle/>
          <a:p>
            <a:r>
              <a:rPr lang="en-US" sz="3200" dirty="0"/>
              <a:t>Methods for collection, transmission and storage of information</a:t>
            </a:r>
            <a:endParaRPr lang="en-US" sz="3000" dirty="0"/>
          </a:p>
        </p:txBody>
      </p:sp>
      <p:sp>
        <p:nvSpPr>
          <p:cNvPr id="3" name="Slide Number Placeholder 2"/>
          <p:cNvSpPr>
            <a:spLocks noGrp="1"/>
          </p:cNvSpPr>
          <p:nvPr>
            <p:ph type="sldNum" sz="quarter" idx="12"/>
          </p:nvPr>
        </p:nvSpPr>
        <p:spPr/>
        <p:txBody>
          <a:bodyPr/>
          <a:lstStyle/>
          <a:p>
            <a:fld id="{D65136C6-32EF-4986-B035-254FDBC54756}" type="slidenum">
              <a:rPr lang="en-US" smtClean="0"/>
              <a:t>54</a:t>
            </a:fld>
            <a:endParaRPr lang="en-US"/>
          </a:p>
        </p:txBody>
      </p:sp>
      <p:sp>
        <p:nvSpPr>
          <p:cNvPr id="4" name="Content Placeholder 3"/>
          <p:cNvSpPr>
            <a:spLocks noGrp="1"/>
          </p:cNvSpPr>
          <p:nvPr>
            <p:ph sz="quarter" idx="1"/>
          </p:nvPr>
        </p:nvSpPr>
        <p:spPr>
          <a:xfrm>
            <a:off x="304800" y="1676400"/>
            <a:ext cx="8503920" cy="4572000"/>
          </a:xfrm>
        </p:spPr>
        <p:txBody>
          <a:bodyPr>
            <a:normAutofit lnSpcReduction="10000"/>
          </a:bodyPr>
          <a:lstStyle/>
          <a:p>
            <a:r>
              <a:rPr lang="en-US" sz="2400" dirty="0"/>
              <a:t>200.335, Methods for collection, transmission and storage of information:</a:t>
            </a:r>
          </a:p>
          <a:p>
            <a:pPr lvl="1"/>
            <a:r>
              <a:rPr lang="en-US" dirty="0"/>
              <a:t>In lieu of addressing the issue throughout the document, a new section was added to clearly articulate the treatment of electronic records</a:t>
            </a:r>
          </a:p>
          <a:p>
            <a:pPr lvl="1"/>
            <a:r>
              <a:rPr lang="en-US" dirty="0"/>
              <a:t>Federal awarding agencies and the non-Federal entities should, whenever practicable, collect, transmit, and store Federal award-related information in open and machine readable formats</a:t>
            </a:r>
          </a:p>
          <a:p>
            <a:pPr lvl="1"/>
            <a:r>
              <a:rPr lang="en-US" dirty="0"/>
              <a:t>Federal awarding agencies or pass-through entities must always provide or accept paper versions of Federal award-related information to and from the non-Federal entity upon request</a:t>
            </a:r>
          </a:p>
        </p:txBody>
      </p:sp>
    </p:spTree>
    <p:extLst>
      <p:ext uri="{BB962C8B-B14F-4D97-AF65-F5344CB8AC3E}">
        <p14:creationId xmlns:p14="http://schemas.microsoft.com/office/powerpoint/2010/main" val="19423710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066800"/>
          </a:xfrm>
        </p:spPr>
        <p:txBody>
          <a:bodyPr>
            <a:normAutofit/>
          </a:bodyPr>
          <a:lstStyle/>
          <a:p>
            <a:r>
              <a:rPr lang="en-US" sz="3200" dirty="0"/>
              <a:t>Methods for collection, transmission and storage of information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55</a:t>
            </a:fld>
            <a:endParaRPr lang="en-US"/>
          </a:p>
        </p:txBody>
      </p:sp>
      <p:sp>
        <p:nvSpPr>
          <p:cNvPr id="4" name="Content Placeholder 3"/>
          <p:cNvSpPr>
            <a:spLocks noGrp="1"/>
          </p:cNvSpPr>
          <p:nvPr>
            <p:ph sz="quarter" idx="1"/>
          </p:nvPr>
        </p:nvSpPr>
        <p:spPr>
          <a:xfrm>
            <a:off x="381000" y="1752600"/>
            <a:ext cx="8503920" cy="4572000"/>
          </a:xfrm>
        </p:spPr>
        <p:txBody>
          <a:bodyPr>
            <a:normAutofit/>
          </a:bodyPr>
          <a:lstStyle/>
          <a:p>
            <a:pPr marL="463550" lvl="1" indent="-463550" defTabSz="865754">
              <a:defRPr/>
            </a:pPr>
            <a:r>
              <a:rPr lang="en-US" dirty="0"/>
              <a:t>When original records are electronic and cannot be altered, there is no need to create and retain paper copies. </a:t>
            </a:r>
          </a:p>
          <a:p>
            <a:pPr marL="463550" lvl="1" indent="-463550" defTabSz="865754">
              <a:defRPr/>
            </a:pPr>
            <a:endParaRPr lang="en-US" dirty="0"/>
          </a:p>
          <a:p>
            <a:pPr marL="463550" lvl="1" indent="-463550" defTabSz="865754">
              <a:defRPr/>
            </a:pPr>
            <a:r>
              <a:rPr lang="en-US" dirty="0"/>
              <a:t>When original records are paper, electronic versions may be substituted through the use of duplication or other forms of electronic media provided that they are subject to periodic quality control reviews, provide reasonable safeguards against alteration, and remain readable.</a:t>
            </a:r>
          </a:p>
          <a:p>
            <a:pPr marL="463550" indent="-463550"/>
            <a:endParaRPr lang="en-US" sz="2200" dirty="0"/>
          </a:p>
          <a:p>
            <a:endParaRPr lang="en-US" sz="2200" dirty="0"/>
          </a:p>
        </p:txBody>
      </p:sp>
    </p:spTree>
    <p:extLst>
      <p:ext uri="{BB962C8B-B14F-4D97-AF65-F5344CB8AC3E}">
        <p14:creationId xmlns:p14="http://schemas.microsoft.com/office/powerpoint/2010/main" val="5566601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for Noncompliance</a:t>
            </a:r>
          </a:p>
        </p:txBody>
      </p:sp>
      <p:sp>
        <p:nvSpPr>
          <p:cNvPr id="3" name="Content Placeholder 2"/>
          <p:cNvSpPr>
            <a:spLocks noGrp="1"/>
          </p:cNvSpPr>
          <p:nvPr>
            <p:ph sz="quarter" idx="1"/>
          </p:nvPr>
        </p:nvSpPr>
        <p:spPr/>
        <p:txBody>
          <a:bodyPr>
            <a:normAutofit/>
          </a:bodyPr>
          <a:lstStyle/>
          <a:p>
            <a:r>
              <a:rPr lang="en-US" dirty="0"/>
              <a:t>Remedies for noncompliance are covered in 200.338 through 200.342 </a:t>
            </a:r>
          </a:p>
          <a:p>
            <a:pPr marL="0" indent="0">
              <a:buNone/>
            </a:pPr>
            <a:endParaRPr lang="en-US" dirty="0"/>
          </a:p>
          <a:p>
            <a:r>
              <a:rPr lang="en-US" dirty="0"/>
              <a:t>The sections are generally substantively the same as superseded circulars, with some modifications</a:t>
            </a:r>
          </a:p>
          <a:p>
            <a:pPr marL="0" indent="0">
              <a:buNone/>
            </a:pPr>
            <a:endParaRPr lang="en-US" dirty="0"/>
          </a:p>
          <a:p>
            <a:r>
              <a:rPr lang="en-US" dirty="0"/>
              <a:t>The sections cover actions that may be taken by the pass-through entity, not just by the Federal awarding agency</a:t>
            </a:r>
          </a:p>
          <a:p>
            <a:pPr marL="0" indent="0">
              <a:buNone/>
            </a:pPr>
            <a:endParaRPr lang="en-US" dirty="0"/>
          </a:p>
          <a:p>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56</a:t>
            </a:fld>
            <a:endParaRPr lang="en-US"/>
          </a:p>
        </p:txBody>
      </p:sp>
    </p:spTree>
    <p:extLst>
      <p:ext uri="{BB962C8B-B14F-4D97-AF65-F5344CB8AC3E}">
        <p14:creationId xmlns:p14="http://schemas.microsoft.com/office/powerpoint/2010/main" val="5027047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for Noncompliance</a:t>
            </a:r>
          </a:p>
        </p:txBody>
      </p:sp>
      <p:sp>
        <p:nvSpPr>
          <p:cNvPr id="3" name="Content Placeholder 2"/>
          <p:cNvSpPr>
            <a:spLocks noGrp="1"/>
          </p:cNvSpPr>
          <p:nvPr>
            <p:ph sz="quarter" idx="1"/>
          </p:nvPr>
        </p:nvSpPr>
        <p:spPr/>
        <p:txBody>
          <a:bodyPr/>
          <a:lstStyle/>
          <a:p>
            <a:r>
              <a:rPr lang="en-US" dirty="0"/>
              <a:t>200.338, Remedies for noncompliance</a:t>
            </a:r>
          </a:p>
          <a:p>
            <a:pPr lvl="1"/>
            <a:r>
              <a:rPr lang="en-US" dirty="0"/>
              <a:t>Permits the Federal awarding agency (or pass-through entity) to try to remedy noncompliance through additional conditions on the Federal award (or </a:t>
            </a:r>
            <a:r>
              <a:rPr lang="en-US" dirty="0" err="1"/>
              <a:t>subaward</a:t>
            </a:r>
            <a:r>
              <a:rPr lang="en-US" dirty="0"/>
              <a:t>)</a:t>
            </a:r>
          </a:p>
          <a:p>
            <a:pPr lvl="1"/>
            <a:endParaRPr lang="en-US" dirty="0"/>
          </a:p>
          <a:p>
            <a:pPr lvl="1"/>
            <a:r>
              <a:rPr lang="en-US" dirty="0"/>
              <a:t>Expressly references suspension and debarment proceedings and cross-references the government-wide regulation at 2 CFR Part 180</a:t>
            </a:r>
          </a:p>
        </p:txBody>
      </p:sp>
      <p:sp>
        <p:nvSpPr>
          <p:cNvPr id="4" name="Slide Number Placeholder 3"/>
          <p:cNvSpPr>
            <a:spLocks noGrp="1"/>
          </p:cNvSpPr>
          <p:nvPr>
            <p:ph type="sldNum" sz="quarter" idx="12"/>
          </p:nvPr>
        </p:nvSpPr>
        <p:spPr/>
        <p:txBody>
          <a:bodyPr/>
          <a:lstStyle/>
          <a:p>
            <a:fld id="{D65136C6-32EF-4986-B035-254FDBC54756}" type="slidenum">
              <a:rPr lang="en-US" smtClean="0"/>
              <a:t>57</a:t>
            </a:fld>
            <a:endParaRPr lang="en-US"/>
          </a:p>
        </p:txBody>
      </p:sp>
    </p:spTree>
    <p:extLst>
      <p:ext uri="{BB962C8B-B14F-4D97-AF65-F5344CB8AC3E}">
        <p14:creationId xmlns:p14="http://schemas.microsoft.com/office/powerpoint/2010/main" val="41651722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for Noncompliance: Termination</a:t>
            </a:r>
          </a:p>
        </p:txBody>
      </p:sp>
      <p:sp>
        <p:nvSpPr>
          <p:cNvPr id="3" name="Content Placeholder 2"/>
          <p:cNvSpPr>
            <a:spLocks noGrp="1"/>
          </p:cNvSpPr>
          <p:nvPr>
            <p:ph sz="quarter" idx="1"/>
          </p:nvPr>
        </p:nvSpPr>
        <p:spPr/>
        <p:txBody>
          <a:bodyPr>
            <a:normAutofit lnSpcReduction="10000"/>
          </a:bodyPr>
          <a:lstStyle/>
          <a:p>
            <a:r>
              <a:rPr lang="en-US" dirty="0"/>
              <a:t>200.339, Termination, comprehensively addresses termination</a:t>
            </a:r>
          </a:p>
          <a:p>
            <a:r>
              <a:rPr lang="en-US" dirty="0"/>
              <a:t>The Federal award may be terminated </a:t>
            </a:r>
            <a:r>
              <a:rPr lang="en-US" u="sng" dirty="0"/>
              <a:t>by the Federal awarding agency (or pass-through entity) </a:t>
            </a:r>
            <a:r>
              <a:rPr lang="en-US" dirty="0"/>
              <a:t>in whole or in part:</a:t>
            </a:r>
          </a:p>
          <a:p>
            <a:pPr lvl="1"/>
            <a:r>
              <a:rPr lang="en-US" dirty="0"/>
              <a:t>(1) For failure of the non-Federal entity to comply with the terms and conditions of the Federal award </a:t>
            </a:r>
          </a:p>
          <a:p>
            <a:pPr lvl="1"/>
            <a:r>
              <a:rPr lang="en-US" dirty="0"/>
              <a:t>(2) for cause [NEW]</a:t>
            </a:r>
          </a:p>
          <a:p>
            <a:pPr lvl="1"/>
            <a:r>
              <a:rPr lang="en-US" dirty="0"/>
              <a:t>(3) with the consent of the non-Federal entity (the two parties must agree upon the termination conditions, including the effective date and, in the case of partial termination, the portion to be terminated)</a:t>
            </a:r>
          </a:p>
        </p:txBody>
      </p:sp>
      <p:sp>
        <p:nvSpPr>
          <p:cNvPr id="4" name="Slide Number Placeholder 3"/>
          <p:cNvSpPr>
            <a:spLocks noGrp="1"/>
          </p:cNvSpPr>
          <p:nvPr>
            <p:ph type="sldNum" sz="quarter" idx="12"/>
          </p:nvPr>
        </p:nvSpPr>
        <p:spPr/>
        <p:txBody>
          <a:bodyPr/>
          <a:lstStyle/>
          <a:p>
            <a:fld id="{D65136C6-32EF-4986-B035-254FDBC54756}" type="slidenum">
              <a:rPr lang="en-US" smtClean="0"/>
              <a:t>58</a:t>
            </a:fld>
            <a:endParaRPr lang="en-US"/>
          </a:p>
        </p:txBody>
      </p:sp>
    </p:spTree>
    <p:extLst>
      <p:ext uri="{BB962C8B-B14F-4D97-AF65-F5344CB8AC3E}">
        <p14:creationId xmlns:p14="http://schemas.microsoft.com/office/powerpoint/2010/main" val="41644569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for Noncompliance: Termination</a:t>
            </a:r>
          </a:p>
        </p:txBody>
      </p:sp>
      <p:sp>
        <p:nvSpPr>
          <p:cNvPr id="3" name="Content Placeholder 2"/>
          <p:cNvSpPr>
            <a:spLocks noGrp="1"/>
          </p:cNvSpPr>
          <p:nvPr>
            <p:ph sz="quarter" idx="1"/>
          </p:nvPr>
        </p:nvSpPr>
        <p:spPr>
          <a:xfrm>
            <a:off x="304800" y="1676400"/>
            <a:ext cx="8503920" cy="4572000"/>
          </a:xfrm>
        </p:spPr>
        <p:txBody>
          <a:bodyPr>
            <a:normAutofit fontScale="92500"/>
          </a:bodyPr>
          <a:lstStyle/>
          <a:p>
            <a:r>
              <a:rPr lang="en-US" dirty="0"/>
              <a:t>The Federal award may be terminated </a:t>
            </a:r>
            <a:r>
              <a:rPr lang="en-US" u="sng" dirty="0"/>
              <a:t>by the non-Federal entity</a:t>
            </a:r>
            <a:r>
              <a:rPr lang="en-US" dirty="0"/>
              <a:t> by sending to the Federal awarding agency (or pass-through entity) written notification setting forth the reasons for termination, the effective date, and, in the case of partial termination, the portion to be terminated.</a:t>
            </a:r>
          </a:p>
          <a:p>
            <a:pPr marL="0" indent="0">
              <a:buNone/>
            </a:pPr>
            <a:endParaRPr lang="en-US" dirty="0"/>
          </a:p>
          <a:p>
            <a:r>
              <a:rPr lang="en-US" dirty="0"/>
              <a:t>When the Federal award is terminated, the Federal awarding agency (or pass-through entity) and the non-Federal entity remain responsible for closeout, post-closeout adjustments and continuing responsibilities</a:t>
            </a:r>
          </a:p>
        </p:txBody>
      </p:sp>
      <p:sp>
        <p:nvSpPr>
          <p:cNvPr id="4" name="Slide Number Placeholder 3"/>
          <p:cNvSpPr>
            <a:spLocks noGrp="1"/>
          </p:cNvSpPr>
          <p:nvPr>
            <p:ph type="sldNum" sz="quarter" idx="12"/>
          </p:nvPr>
        </p:nvSpPr>
        <p:spPr/>
        <p:txBody>
          <a:bodyPr/>
          <a:lstStyle/>
          <a:p>
            <a:fld id="{D65136C6-32EF-4986-B035-254FDBC54756}" type="slidenum">
              <a:rPr lang="en-US" smtClean="0"/>
              <a:t>59</a:t>
            </a:fld>
            <a:endParaRPr lang="en-US"/>
          </a:p>
        </p:txBody>
      </p:sp>
    </p:spTree>
    <p:extLst>
      <p:ext uri="{BB962C8B-B14F-4D97-AF65-F5344CB8AC3E}">
        <p14:creationId xmlns:p14="http://schemas.microsoft.com/office/powerpoint/2010/main" val="249827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Definitions</a:t>
            </a:r>
          </a:p>
        </p:txBody>
      </p:sp>
      <p:sp>
        <p:nvSpPr>
          <p:cNvPr id="3" name="Content Placeholder 2"/>
          <p:cNvSpPr>
            <a:spLocks noGrp="1"/>
          </p:cNvSpPr>
          <p:nvPr>
            <p:ph sz="quarter" idx="1"/>
          </p:nvPr>
        </p:nvSpPr>
        <p:spPr/>
        <p:txBody>
          <a:bodyPr>
            <a:normAutofit fontScale="92500" lnSpcReduction="20000"/>
          </a:bodyPr>
          <a:lstStyle/>
          <a:p>
            <a:r>
              <a:rPr lang="en-US" dirty="0"/>
              <a:t>200.38, </a:t>
            </a:r>
            <a:r>
              <a:rPr lang="en-US" b="1" dirty="0"/>
              <a:t>Federal award </a:t>
            </a:r>
            <a:r>
              <a:rPr lang="en-US" dirty="0"/>
              <a:t>(depending on the context, means the $ or the document)</a:t>
            </a:r>
          </a:p>
          <a:p>
            <a:r>
              <a:rPr lang="en-US" dirty="0"/>
              <a:t>200.40,</a:t>
            </a:r>
            <a:r>
              <a:rPr lang="en-US" b="1" dirty="0"/>
              <a:t> Federal financial assistance </a:t>
            </a:r>
            <a:r>
              <a:rPr lang="en-US" dirty="0"/>
              <a:t>(no change in meaning from previous definitions for administrative requirements, cost principles, and audit requirements)</a:t>
            </a:r>
          </a:p>
          <a:p>
            <a:r>
              <a:rPr lang="en-US" dirty="0"/>
              <a:t>200.69,</a:t>
            </a:r>
            <a:r>
              <a:rPr lang="en-US" b="1" dirty="0"/>
              <a:t> Non-Federal entity </a:t>
            </a:r>
            <a:r>
              <a:rPr lang="en-US" dirty="0"/>
              <a:t>(state, local government, Indian tribe, institution of higher education, or nonprofit that is the recipient or subrecipient)</a:t>
            </a:r>
          </a:p>
          <a:p>
            <a:r>
              <a:rPr lang="en-US" dirty="0"/>
              <a:t>200.74,</a:t>
            </a:r>
            <a:r>
              <a:rPr lang="en-US" b="1" dirty="0"/>
              <a:t> Pass-through entity </a:t>
            </a:r>
            <a:r>
              <a:rPr lang="en-US" dirty="0"/>
              <a:t>(non-Federal entity that </a:t>
            </a:r>
            <a:r>
              <a:rPr lang="en-US" dirty="0" err="1"/>
              <a:t>subawards</a:t>
            </a:r>
            <a:r>
              <a:rPr lang="en-US" dirty="0"/>
              <a:t> to a subrecipient)</a:t>
            </a:r>
          </a:p>
          <a:p>
            <a:r>
              <a:rPr lang="en-US" dirty="0"/>
              <a:t>200.90, </a:t>
            </a:r>
            <a:r>
              <a:rPr lang="en-US" b="1" dirty="0"/>
              <a:t>State</a:t>
            </a:r>
            <a:r>
              <a:rPr lang="en-US" dirty="0"/>
              <a:t> no longer includes </a:t>
            </a:r>
            <a:r>
              <a:rPr lang="en-US" b="1" dirty="0"/>
              <a:t>Indian tribe </a:t>
            </a:r>
            <a:r>
              <a:rPr lang="en-US" dirty="0"/>
              <a:t>(200.54)</a:t>
            </a:r>
          </a:p>
          <a:p>
            <a:pPr lvl="1"/>
            <a:r>
              <a:rPr lang="en-US" dirty="0"/>
              <a:t>No effect on funding because eligible applicants are based on the Federal program, not Part 200</a:t>
            </a:r>
          </a:p>
          <a:p>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6</a:t>
            </a:fld>
            <a:endParaRPr lang="en-US"/>
          </a:p>
        </p:txBody>
      </p:sp>
    </p:spTree>
    <p:extLst>
      <p:ext uri="{BB962C8B-B14F-4D97-AF65-F5344CB8AC3E}">
        <p14:creationId xmlns:p14="http://schemas.microsoft.com/office/powerpoint/2010/main" val="26223472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Closeout</a:t>
            </a:r>
          </a:p>
        </p:txBody>
      </p:sp>
      <p:sp>
        <p:nvSpPr>
          <p:cNvPr id="3" name="Content Placeholder 2"/>
          <p:cNvSpPr>
            <a:spLocks noGrp="1"/>
          </p:cNvSpPr>
          <p:nvPr>
            <p:ph sz="quarter" idx="1"/>
          </p:nvPr>
        </p:nvSpPr>
        <p:spPr>
          <a:xfrm>
            <a:off x="304800" y="1600200"/>
            <a:ext cx="8503920" cy="4572000"/>
          </a:xfrm>
        </p:spPr>
        <p:txBody>
          <a:bodyPr/>
          <a:lstStyle/>
          <a:p>
            <a:r>
              <a:rPr lang="en-US" dirty="0"/>
              <a:t>200.343, Closeout</a:t>
            </a:r>
          </a:p>
          <a:p>
            <a:r>
              <a:rPr lang="en-US" dirty="0"/>
              <a:t> This section should be clearer because the timeframes are based on “period of performance” which must be stated in the Federal award</a:t>
            </a:r>
          </a:p>
        </p:txBody>
      </p:sp>
      <p:sp>
        <p:nvSpPr>
          <p:cNvPr id="4" name="Slide Number Placeholder 3"/>
          <p:cNvSpPr>
            <a:spLocks noGrp="1"/>
          </p:cNvSpPr>
          <p:nvPr>
            <p:ph type="sldNum" sz="quarter" idx="12"/>
          </p:nvPr>
        </p:nvSpPr>
        <p:spPr/>
        <p:txBody>
          <a:bodyPr/>
          <a:lstStyle/>
          <a:p>
            <a:fld id="{D65136C6-32EF-4986-B035-254FDBC54756}" type="slidenum">
              <a:rPr lang="en-US" smtClean="0"/>
              <a:t>60</a:t>
            </a:fld>
            <a:endParaRPr lang="en-US"/>
          </a:p>
        </p:txBody>
      </p:sp>
    </p:spTree>
    <p:extLst>
      <p:ext uri="{BB962C8B-B14F-4D97-AF65-F5344CB8AC3E}">
        <p14:creationId xmlns:p14="http://schemas.microsoft.com/office/powerpoint/2010/main" val="6865748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066800"/>
          </a:xfrm>
        </p:spPr>
        <p:txBody>
          <a:bodyPr>
            <a:normAutofit fontScale="90000"/>
          </a:bodyPr>
          <a:lstStyle/>
          <a:p>
            <a:br>
              <a:rPr lang="en-US" dirty="0"/>
            </a:br>
            <a:br>
              <a:rPr lang="en-US" dirty="0"/>
            </a:br>
            <a:r>
              <a:rPr lang="en-US" dirty="0"/>
              <a:t>Post-Closeout Adjustments and </a:t>
            </a:r>
            <a:br>
              <a:rPr lang="en-US" dirty="0"/>
            </a:br>
            <a:r>
              <a:rPr lang="en-US" dirty="0"/>
              <a:t>Collection of Amounts Due</a:t>
            </a:r>
          </a:p>
        </p:txBody>
      </p:sp>
      <p:sp>
        <p:nvSpPr>
          <p:cNvPr id="3" name="Content Placeholder 2"/>
          <p:cNvSpPr>
            <a:spLocks noGrp="1"/>
          </p:cNvSpPr>
          <p:nvPr>
            <p:ph sz="quarter" idx="1"/>
          </p:nvPr>
        </p:nvSpPr>
        <p:spPr>
          <a:xfrm>
            <a:off x="304800" y="1676400"/>
            <a:ext cx="8503920" cy="4572000"/>
          </a:xfrm>
        </p:spPr>
        <p:txBody>
          <a:bodyPr/>
          <a:lstStyle/>
          <a:p>
            <a:r>
              <a:rPr lang="en-US" dirty="0"/>
              <a:t>200.344, Post-closeout adjustments and continuing responsibilities</a:t>
            </a:r>
          </a:p>
          <a:p>
            <a:r>
              <a:rPr lang="en-US" dirty="0"/>
              <a:t>The</a:t>
            </a:r>
            <a:r>
              <a:rPr lang="en-US" u="sng" dirty="0"/>
              <a:t> adjustment </a:t>
            </a:r>
            <a:r>
              <a:rPr lang="en-US" dirty="0"/>
              <a:t>to the Federal award amount based on an audit or other review after closeout must be made within the record retention period</a:t>
            </a:r>
          </a:p>
          <a:p>
            <a:r>
              <a:rPr lang="en-US" dirty="0"/>
              <a:t>200.345, Collection of amounts due</a:t>
            </a:r>
          </a:p>
          <a:p>
            <a:r>
              <a:rPr lang="en-US" dirty="0"/>
              <a:t>The </a:t>
            </a:r>
            <a:r>
              <a:rPr lang="en-US" u="sng" dirty="0"/>
              <a:t>collection</a:t>
            </a:r>
            <a:r>
              <a:rPr lang="en-US" dirty="0"/>
              <a:t> may happen after the record retention period</a:t>
            </a:r>
          </a:p>
        </p:txBody>
      </p:sp>
      <p:sp>
        <p:nvSpPr>
          <p:cNvPr id="4" name="Slide Number Placeholder 3"/>
          <p:cNvSpPr>
            <a:spLocks noGrp="1"/>
          </p:cNvSpPr>
          <p:nvPr>
            <p:ph type="sldNum" sz="quarter" idx="12"/>
          </p:nvPr>
        </p:nvSpPr>
        <p:spPr/>
        <p:txBody>
          <a:bodyPr/>
          <a:lstStyle/>
          <a:p>
            <a:fld id="{D65136C6-32EF-4986-B035-254FDBC54756}" type="slidenum">
              <a:rPr lang="en-US" smtClean="0"/>
              <a:t>61</a:t>
            </a:fld>
            <a:endParaRPr lang="en-US"/>
          </a:p>
        </p:txBody>
      </p:sp>
    </p:spTree>
    <p:extLst>
      <p:ext uri="{BB962C8B-B14F-4D97-AF65-F5344CB8AC3E}">
        <p14:creationId xmlns:p14="http://schemas.microsoft.com/office/powerpoint/2010/main" val="28001942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effectLst>
                  <a:outerShdw blurRad="38100" dist="38100" dir="2700000" algn="tl">
                    <a:srgbClr val="000000">
                      <a:alpha val="43137"/>
                    </a:srgbClr>
                  </a:outerShdw>
                </a:effectLst>
              </a:rPr>
              <a:t>Administrative Requirements</a:t>
            </a:r>
          </a:p>
        </p:txBody>
      </p:sp>
      <p:sp>
        <p:nvSpPr>
          <p:cNvPr id="4" name="Content Placeholder 3"/>
          <p:cNvSpPr>
            <a:spLocks noGrp="1"/>
          </p:cNvSpPr>
          <p:nvPr>
            <p:ph sz="quarter" idx="1"/>
          </p:nvPr>
        </p:nvSpPr>
        <p:spPr/>
        <p:txBody>
          <a:bodyPr>
            <a:normAutofit fontScale="92500" lnSpcReduction="10000"/>
          </a:bodyPr>
          <a:lstStyle/>
          <a:p>
            <a:endParaRPr lang="en-US" sz="3600" dirty="0">
              <a:latin typeface="+mj-lt"/>
            </a:endParaRPr>
          </a:p>
          <a:p>
            <a:pPr marL="0" indent="0" algn="ctr">
              <a:buNone/>
            </a:pPr>
            <a:r>
              <a:rPr lang="en-US" sz="3600" dirty="0">
                <a:latin typeface="+mj-lt"/>
              </a:rPr>
              <a:t>Thank you for your time and attention!</a:t>
            </a:r>
          </a:p>
          <a:p>
            <a:pPr marL="0" indent="0">
              <a:buNone/>
            </a:pPr>
            <a:endParaRPr lang="en-US" sz="3600" dirty="0">
              <a:latin typeface="+mj-lt"/>
            </a:endParaRPr>
          </a:p>
          <a:p>
            <a:pPr marL="0" indent="0" algn="ctr">
              <a:buNone/>
            </a:pPr>
            <a:r>
              <a:rPr lang="en-US" sz="3600" dirty="0"/>
              <a:t>Please submit questions to </a:t>
            </a:r>
            <a:r>
              <a:rPr lang="en-US" sz="3600" dirty="0">
                <a:solidFill>
                  <a:srgbClr val="FF0000"/>
                </a:solidFill>
                <a:hlinkClick r:id="rId3"/>
              </a:rPr>
              <a:t>cofar@omb.eop.gov</a:t>
            </a:r>
            <a:r>
              <a:rPr lang="en-US" sz="3600" dirty="0"/>
              <a:t>.  All questions will be reviewed and some may be included in a frequently asked questions document that will be posted on the COFAR website, </a:t>
            </a:r>
            <a:r>
              <a:rPr lang="en-US" sz="3600" dirty="0">
                <a:hlinkClick r:id="rId4"/>
              </a:rPr>
              <a:t>https://cfo.gov/cofar/</a:t>
            </a:r>
            <a:r>
              <a:rPr lang="en-US" sz="3600" dirty="0"/>
              <a:t>.</a:t>
            </a:r>
          </a:p>
          <a:p>
            <a:pPr marL="0" indent="0" algn="ctr">
              <a:buNone/>
            </a:pPr>
            <a:endParaRPr lang="en-US" sz="3600" dirty="0"/>
          </a:p>
          <a:p>
            <a:pPr marL="0" indent="0">
              <a:buNone/>
            </a:pPr>
            <a:endParaRPr lang="en-US" sz="3600" dirty="0">
              <a:latin typeface="+mj-lt"/>
            </a:endParaRPr>
          </a:p>
        </p:txBody>
      </p:sp>
      <p:sp>
        <p:nvSpPr>
          <p:cNvPr id="3" name="Slide Number Placeholder 2"/>
          <p:cNvSpPr>
            <a:spLocks noGrp="1"/>
          </p:cNvSpPr>
          <p:nvPr>
            <p:ph type="sldNum" sz="quarter" idx="12"/>
          </p:nvPr>
        </p:nvSpPr>
        <p:spPr/>
        <p:txBody>
          <a:bodyPr/>
          <a:lstStyle/>
          <a:p>
            <a:fld id="{D65136C6-32EF-4986-B035-254FDBC54756}" type="slidenum">
              <a:rPr lang="en-US" smtClean="0"/>
              <a:t>62</a:t>
            </a:fld>
            <a:endParaRPr lang="en-US"/>
          </a:p>
        </p:txBody>
      </p:sp>
    </p:spTree>
    <p:extLst>
      <p:ext uri="{BB962C8B-B14F-4D97-AF65-F5344CB8AC3E}">
        <p14:creationId xmlns:p14="http://schemas.microsoft.com/office/powerpoint/2010/main" val="1066805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 Subrecipient and Contractor</a:t>
            </a:r>
          </a:p>
        </p:txBody>
      </p:sp>
      <p:sp>
        <p:nvSpPr>
          <p:cNvPr id="3" name="Slide Number Placeholder 2"/>
          <p:cNvSpPr>
            <a:spLocks noGrp="1"/>
          </p:cNvSpPr>
          <p:nvPr>
            <p:ph type="sldNum" sz="quarter" idx="12"/>
          </p:nvPr>
        </p:nvSpPr>
        <p:spPr/>
        <p:txBody>
          <a:bodyPr/>
          <a:lstStyle/>
          <a:p>
            <a:fld id="{D65136C6-32EF-4986-B035-254FDBC54756}" type="slidenum">
              <a:rPr lang="en-US" smtClean="0"/>
              <a:t>7</a:t>
            </a:fld>
            <a:endParaRPr lang="en-US"/>
          </a:p>
        </p:txBody>
      </p:sp>
      <p:sp>
        <p:nvSpPr>
          <p:cNvPr id="4" name="Content Placeholder 3"/>
          <p:cNvSpPr>
            <a:spLocks noGrp="1"/>
          </p:cNvSpPr>
          <p:nvPr>
            <p:ph sz="quarter" idx="1"/>
          </p:nvPr>
        </p:nvSpPr>
        <p:spPr/>
        <p:txBody>
          <a:bodyPr>
            <a:normAutofit/>
          </a:bodyPr>
          <a:lstStyle/>
          <a:p>
            <a:r>
              <a:rPr lang="en-US" dirty="0"/>
              <a:t>200.93,</a:t>
            </a:r>
            <a:r>
              <a:rPr lang="en-US" b="1" dirty="0"/>
              <a:t> Subrecipient</a:t>
            </a:r>
          </a:p>
          <a:p>
            <a:r>
              <a:rPr lang="en-US" i="1" dirty="0"/>
              <a:t>Subrecipient </a:t>
            </a:r>
            <a:r>
              <a:rPr lang="en-US" dirty="0"/>
              <a:t>means a non-Federal entity that receives a </a:t>
            </a:r>
            <a:r>
              <a:rPr lang="en-US" dirty="0" err="1"/>
              <a:t>subaward</a:t>
            </a:r>
            <a:r>
              <a:rPr lang="en-US" dirty="0"/>
              <a:t> from a pass-through entity to carry out part of a Federal program</a:t>
            </a:r>
          </a:p>
          <a:p>
            <a:r>
              <a:rPr lang="en-US" dirty="0"/>
              <a:t>200.23, </a:t>
            </a:r>
            <a:r>
              <a:rPr lang="en-US" b="1" dirty="0"/>
              <a:t>Contractor </a:t>
            </a:r>
            <a:r>
              <a:rPr lang="en-US" dirty="0"/>
              <a:t>is used rather than “vendor” (used in A-133)</a:t>
            </a:r>
          </a:p>
          <a:p>
            <a:r>
              <a:rPr lang="en-US" i="1" dirty="0"/>
              <a:t>Contractor </a:t>
            </a:r>
            <a:r>
              <a:rPr lang="en-US" dirty="0"/>
              <a:t>means an entity that receives a contract as defined in 200.22 Contract</a:t>
            </a:r>
          </a:p>
          <a:p>
            <a:r>
              <a:rPr lang="en-US" dirty="0"/>
              <a:t>Look at the nature of the relationship rather than what the agreement is called;  See 200.330 </a:t>
            </a:r>
          </a:p>
        </p:txBody>
      </p:sp>
    </p:spTree>
    <p:extLst>
      <p:ext uri="{BB962C8B-B14F-4D97-AF65-F5344CB8AC3E}">
        <p14:creationId xmlns:p14="http://schemas.microsoft.com/office/powerpoint/2010/main" val="1396552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Subpart B: General Provisions</a:t>
            </a:r>
          </a:p>
        </p:txBody>
      </p:sp>
      <p:sp>
        <p:nvSpPr>
          <p:cNvPr id="3" name="Content Placeholder 2"/>
          <p:cNvSpPr>
            <a:spLocks noGrp="1"/>
          </p:cNvSpPr>
          <p:nvPr>
            <p:ph sz="quarter" idx="1"/>
          </p:nvPr>
        </p:nvSpPr>
        <p:spPr/>
        <p:txBody>
          <a:bodyPr>
            <a:normAutofit/>
          </a:bodyPr>
          <a:lstStyle/>
          <a:p>
            <a:r>
              <a:rPr lang="en-US" dirty="0"/>
              <a:t>200.100, Purpose:  2 CFR Part 200 establishes uniform administrative requirements, cost principles, and audit requirements for all types of non-Federal entities</a:t>
            </a:r>
          </a:p>
          <a:p>
            <a:r>
              <a:rPr lang="en-US" dirty="0"/>
              <a:t>Federal awarding agencies must not impose additional or inconsistent requirements, unless </a:t>
            </a:r>
          </a:p>
          <a:p>
            <a:pPr lvl="1"/>
            <a:r>
              <a:rPr lang="en-US" dirty="0"/>
              <a:t>Requirement based on Federal statute, regulation, or Executive Order, </a:t>
            </a:r>
          </a:p>
          <a:p>
            <a:pPr lvl="1"/>
            <a:r>
              <a:rPr lang="en-US" dirty="0"/>
              <a:t>OMB permits an exception in accordance with 200.102, or</a:t>
            </a:r>
          </a:p>
          <a:p>
            <a:pPr lvl="1"/>
            <a:r>
              <a:rPr lang="en-US" dirty="0"/>
              <a:t>OMB approves information in the Federal award in accordance with 200.210</a:t>
            </a:r>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D65136C6-32EF-4986-B035-254FDBC54756}" type="slidenum">
              <a:rPr lang="en-US" smtClean="0"/>
              <a:t>8</a:t>
            </a:fld>
            <a:endParaRPr lang="en-US"/>
          </a:p>
        </p:txBody>
      </p:sp>
    </p:spTree>
    <p:extLst>
      <p:ext uri="{BB962C8B-B14F-4D97-AF65-F5344CB8AC3E}">
        <p14:creationId xmlns:p14="http://schemas.microsoft.com/office/powerpoint/2010/main" val="225731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“Should” </a:t>
            </a:r>
            <a:r>
              <a:rPr lang="en-US" dirty="0" err="1"/>
              <a:t>vs</a:t>
            </a:r>
            <a:r>
              <a:rPr lang="en-US" dirty="0"/>
              <a:t> “Must”</a:t>
            </a:r>
          </a:p>
        </p:txBody>
      </p:sp>
      <p:sp>
        <p:nvSpPr>
          <p:cNvPr id="3" name="Slide Number Placeholder 2"/>
          <p:cNvSpPr>
            <a:spLocks noGrp="1"/>
          </p:cNvSpPr>
          <p:nvPr>
            <p:ph type="sldNum" sz="quarter" idx="12"/>
          </p:nvPr>
        </p:nvSpPr>
        <p:spPr/>
        <p:txBody>
          <a:bodyPr/>
          <a:lstStyle/>
          <a:p>
            <a:fld id="{D65136C6-32EF-4986-B035-254FDBC54756}" type="slidenum">
              <a:rPr lang="en-US" smtClean="0"/>
              <a:t>9</a:t>
            </a:fld>
            <a:endParaRPr lang="en-US"/>
          </a:p>
        </p:txBody>
      </p:sp>
      <p:sp>
        <p:nvSpPr>
          <p:cNvPr id="4" name="Content Placeholder 3"/>
          <p:cNvSpPr>
            <a:spLocks noGrp="1"/>
          </p:cNvSpPr>
          <p:nvPr>
            <p:ph sz="quarter" idx="1"/>
          </p:nvPr>
        </p:nvSpPr>
        <p:spPr/>
        <p:txBody>
          <a:bodyPr/>
          <a:lstStyle/>
          <a:p>
            <a:r>
              <a:rPr lang="en-US" dirty="0"/>
              <a:t>Throughout, both “should” and “must” are used</a:t>
            </a:r>
          </a:p>
          <a:p>
            <a:pPr marL="0" indent="0">
              <a:buNone/>
            </a:pPr>
            <a:endParaRPr lang="en-US" dirty="0"/>
          </a:p>
          <a:p>
            <a:r>
              <a:rPr lang="en-US" dirty="0"/>
              <a:t>“Must” means “required”</a:t>
            </a:r>
          </a:p>
          <a:p>
            <a:pPr marL="0" indent="0">
              <a:buNone/>
            </a:pPr>
            <a:endParaRPr lang="en-US" dirty="0"/>
          </a:p>
          <a:p>
            <a:r>
              <a:rPr lang="en-US" dirty="0"/>
              <a:t>“Should” indicates best practices or recommended approach</a:t>
            </a:r>
          </a:p>
          <a:p>
            <a:endParaRPr lang="en-US" dirty="0"/>
          </a:p>
        </p:txBody>
      </p:sp>
    </p:spTree>
    <p:extLst>
      <p:ext uri="{BB962C8B-B14F-4D97-AF65-F5344CB8AC3E}">
        <p14:creationId xmlns:p14="http://schemas.microsoft.com/office/powerpoint/2010/main" val="1094981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2E27947FF31044AE7E2E8BF4706E67" ma:contentTypeVersion="1" ma:contentTypeDescription="Create a new document." ma:contentTypeScope="" ma:versionID="c9c4b62e56ae3369b02595ed8905aa08">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AFA2C2-AA01-44BE-88F5-026A306570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39FA0B-14DC-4CF0-B801-2F6ADBCB9EC2}">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5C0DAA85-47B0-462E-8112-877604E146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5765</TotalTime>
  <Words>4863</Words>
  <Application>Microsoft Office PowerPoint</Application>
  <PresentationFormat>On-screen Show (4:3)</PresentationFormat>
  <Paragraphs>548</Paragraphs>
  <Slides>62</Slides>
  <Notes>58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62</vt:i4>
      </vt:variant>
    </vt:vector>
  </HeadingPairs>
  <TitlesOfParts>
    <vt:vector size="69" baseType="lpstr">
      <vt:lpstr>Calibri</vt:lpstr>
      <vt:lpstr>Courier New</vt:lpstr>
      <vt:lpstr>Georgia</vt:lpstr>
      <vt:lpstr>Times New Roman</vt:lpstr>
      <vt:lpstr>Wingdings</vt:lpstr>
      <vt:lpstr>Wingdings 2</vt:lpstr>
      <vt:lpstr>Civic</vt:lpstr>
      <vt:lpstr>Council on Financial Assistance Reform’s Uniform Guidance Training </vt:lpstr>
      <vt:lpstr>Administrative Requirements</vt:lpstr>
      <vt:lpstr>Administrative Requirements </vt:lpstr>
      <vt:lpstr>Reforms to Administrative Requirements (the Common Rule implementing Circular A-102); Circular A-110; and Circular A-89</vt:lpstr>
      <vt:lpstr>Subpart A:  Acronyms &amp; Definitions</vt:lpstr>
      <vt:lpstr>Key Definitions</vt:lpstr>
      <vt:lpstr>Definitions – Subrecipient and Contractor</vt:lpstr>
      <vt:lpstr>Subpart B: General Provisions</vt:lpstr>
      <vt:lpstr>“Should” vs “Must”</vt:lpstr>
      <vt:lpstr>Applicability</vt:lpstr>
      <vt:lpstr>Exceptions</vt:lpstr>
      <vt:lpstr>Implementation/Effective Date</vt:lpstr>
      <vt:lpstr>Conflict of Interest &amp; Mandatory Disclosures</vt:lpstr>
      <vt:lpstr>Subpart C: Pre-Federal Award Requirements and Contents of Federal Awards</vt:lpstr>
      <vt:lpstr>Use of Grant Agreements, Cooperative Agreements &amp; Contracts</vt:lpstr>
      <vt:lpstr>Notices of Funding Opportunities</vt:lpstr>
      <vt:lpstr>Notices of Funding Opportunities (Cont’d)</vt:lpstr>
      <vt:lpstr>Federal Agency Review of Merit</vt:lpstr>
      <vt:lpstr>Federal Agency Review of Risk</vt:lpstr>
      <vt:lpstr>Federal Agency Review of Risk (Cont’d)</vt:lpstr>
      <vt:lpstr>Standard Application Requirements</vt:lpstr>
      <vt:lpstr>Information Contained in a Federal Award</vt:lpstr>
      <vt:lpstr>Subpart D: Post Federal Award Requirements Standards for Financial and Program Management</vt:lpstr>
      <vt:lpstr>Performance Management</vt:lpstr>
      <vt:lpstr>Performance Management (Cont’d)</vt:lpstr>
      <vt:lpstr>Internal Controls</vt:lpstr>
      <vt:lpstr>Payments</vt:lpstr>
      <vt:lpstr>Cost Sharing or Matching</vt:lpstr>
      <vt:lpstr>Cost Sharing or Matching (Cont’d)</vt:lpstr>
      <vt:lpstr>Period of Performance</vt:lpstr>
      <vt:lpstr>Property Standards &amp; Equipment</vt:lpstr>
      <vt:lpstr>Supplies &amp; Intangible Property</vt:lpstr>
      <vt:lpstr>Procurement Standards</vt:lpstr>
      <vt:lpstr>General Procurement Requirements</vt:lpstr>
      <vt:lpstr>Procurement:  Standards of conduct</vt:lpstr>
      <vt:lpstr>Procurement:  Standards of conduct (Cont’d)</vt:lpstr>
      <vt:lpstr>Methods of Procurement</vt:lpstr>
      <vt:lpstr>Methods of Procurement (Cont’d)</vt:lpstr>
      <vt:lpstr>Pre-Procurement Review of Technical Specifications</vt:lpstr>
      <vt:lpstr>Pre-Procurement Review</vt:lpstr>
      <vt:lpstr>Pre-Procurement Review (Cont’d)</vt:lpstr>
      <vt:lpstr>Procurement Contract Provisions</vt:lpstr>
      <vt:lpstr>Financial Reporting</vt:lpstr>
      <vt:lpstr>Monitoring and Reporting Program Performance </vt:lpstr>
      <vt:lpstr>Reporting on Real Property </vt:lpstr>
      <vt:lpstr>Subrecipient Monitoring and Management </vt:lpstr>
      <vt:lpstr>Subrecipients Monitoring and Oversight  Requirements for Pass-through Entities</vt:lpstr>
      <vt:lpstr>Information Contained in a Subaward</vt:lpstr>
      <vt:lpstr>Evaluating Subrecipient Risk to Determine Appropriate Monitoring</vt:lpstr>
      <vt:lpstr>Required Subrecipients Monitoring Procedures</vt:lpstr>
      <vt:lpstr>Additional Subrecipient Monitoring Tools</vt:lpstr>
      <vt:lpstr>Subrecipients:  Fixed Amount Subawards</vt:lpstr>
      <vt:lpstr>Retention Requirements for Records</vt:lpstr>
      <vt:lpstr>Methods for collection, transmission and storage of information</vt:lpstr>
      <vt:lpstr>Methods for collection, transmission and storage of information (Cont’d)</vt:lpstr>
      <vt:lpstr>Remedies for Noncompliance</vt:lpstr>
      <vt:lpstr>Remedies for Noncompliance</vt:lpstr>
      <vt:lpstr>Remedies for Noncompliance: Termination</vt:lpstr>
      <vt:lpstr>Remedies for Noncompliance: Termination</vt:lpstr>
      <vt:lpstr>Closeout</vt:lpstr>
      <vt:lpstr>  Post-Closeout Adjustments and  Collection of Amounts Due</vt:lpstr>
      <vt:lpstr>Administrative Requirements</vt:lpstr>
    </vt:vector>
  </TitlesOfParts>
  <Company>OMB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Council on Financial Assistance Reform’s  New Uniform Guidance Training</dc:title>
  <dc:creator>Winston, Melanie</dc:creator>
  <cp:lastModifiedBy>Derr, Beth (OB)</cp:lastModifiedBy>
  <cp:revision>216</cp:revision>
  <cp:lastPrinted>2014-01-27T12:42:16Z</cp:lastPrinted>
  <dcterms:created xsi:type="dcterms:W3CDTF">2014-01-06T16:59:18Z</dcterms:created>
  <dcterms:modified xsi:type="dcterms:W3CDTF">2024-09-24T16:11:47Z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0x0101005B2E27947FF31044AE7E2E8BF4706E67</vt:lpwstr>
  </property>
</Properties>
</file>